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6"/>
  </p:notesMasterIdLst>
  <p:handoutMasterIdLst>
    <p:handoutMasterId r:id="rId17"/>
  </p:handoutMasterIdLst>
  <p:sldIdLst>
    <p:sldId id="265" r:id="rId3"/>
    <p:sldId id="264" r:id="rId4"/>
    <p:sldId id="271" r:id="rId5"/>
    <p:sldId id="272" r:id="rId6"/>
    <p:sldId id="273" r:id="rId7"/>
    <p:sldId id="274" r:id="rId8"/>
    <p:sldId id="275" r:id="rId9"/>
    <p:sldId id="276" r:id="rId10"/>
    <p:sldId id="278" r:id="rId11"/>
    <p:sldId id="277" r:id="rId12"/>
    <p:sldId id="279" r:id="rId13"/>
    <p:sldId id="280" r:id="rId14"/>
    <p:sldId id="263" r:id="rId1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75" autoAdjust="0"/>
    <p:restoredTop sz="94694" autoAdjust="0"/>
  </p:normalViewPr>
  <p:slideViewPr>
    <p:cSldViewPr snapToGrid="0" snapToObjects="1">
      <p:cViewPr varScale="1">
        <p:scale>
          <a:sx n="121" d="100"/>
          <a:sy n="121" d="100"/>
        </p:scale>
        <p:origin x="2136" y="176"/>
      </p:cViewPr>
      <p:guideLst>
        <p:guide orient="horz" pos="2148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EE03B0C-3A45-4DF1-929C-A7BE2F38E05C}" type="datetimeFigureOut">
              <a:rPr lang="en-US"/>
              <a:pPr>
                <a:defRPr/>
              </a:pPr>
              <a:t>12/23/18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B84BF9D-ED3D-4329-B335-E9049C3AEF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35AA1E0-46BF-48F8-AE33-864938AD86BA}" type="datetimeFigureOut">
              <a:rPr lang="en-US"/>
              <a:pPr>
                <a:defRPr/>
              </a:pPr>
              <a:t>12/23/18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5EDADBC-1F1A-4F49-8361-5A3A616F83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EDADBC-1F1A-4F49-8361-5A3A616F832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EDADBC-1F1A-4F49-8361-5A3A616F832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89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EDADBC-1F1A-4F49-8361-5A3A616F832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08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EDADBC-1F1A-4F49-8361-5A3A616F832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940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EDADBC-1F1A-4F49-8361-5A3A616F832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EDADBC-1F1A-4F49-8361-5A3A616F832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EDADBC-1F1A-4F49-8361-5A3A616F832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26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EDADBC-1F1A-4F49-8361-5A3A616F832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32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EDADBC-1F1A-4F49-8361-5A3A616F832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98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EDADBC-1F1A-4F49-8361-5A3A616F832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76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EDADBC-1F1A-4F49-8361-5A3A616F832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5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EDADBC-1F1A-4F49-8361-5A3A616F832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85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EDADBC-1F1A-4F49-8361-5A3A616F832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93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>
            <a:spLocks noChangeArrowheads="1"/>
          </p:cNvSpPr>
          <p:nvPr userDrawn="1"/>
        </p:nvSpPr>
        <p:spPr bwMode="auto">
          <a:xfrm>
            <a:off x="5099050" y="6540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 userDrawn="1"/>
        </p:nvSpPr>
        <p:spPr bwMode="auto">
          <a:xfrm>
            <a:off x="5910263" y="569913"/>
            <a:ext cx="185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176463" y="1885950"/>
            <a:ext cx="4791075" cy="198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32447"/>
            <a:ext cx="6400800" cy="304798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23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Колонтитул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2360173"/>
            <a:ext cx="3036565" cy="3892048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Колонтитул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Колонтитул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5099050" y="6540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 userDrawn="1"/>
        </p:nvSpPr>
        <p:spPr bwMode="auto">
          <a:xfrm>
            <a:off x="5910263" y="569913"/>
            <a:ext cx="185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pic>
        <p:nvPicPr>
          <p:cNvPr id="8" name="Picture 1" descr="ITMO_logo1_RU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527300" y="1277938"/>
            <a:ext cx="4089400" cy="169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32447"/>
            <a:ext cx="6400800" cy="304798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3901767"/>
            <a:ext cx="6400800" cy="94099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71600" y="4849606"/>
            <a:ext cx="6400800" cy="61720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TMO_logo2_RU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350"/>
            <a:ext cx="360045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1329895"/>
            <a:ext cx="5965438" cy="1985292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5696" y="3429000"/>
            <a:ext cx="5965825" cy="220345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40" y="1236509"/>
            <a:ext cx="2713244" cy="2192491"/>
          </a:xfrm>
        </p:spPr>
        <p:txBody>
          <a:bodyPr anchor="t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ITMO_logo1_RU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86100" y="763588"/>
            <a:ext cx="2971800" cy="123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680371"/>
            <a:ext cx="8229600" cy="827311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3716939"/>
            <a:ext cx="8229600" cy="79216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слоган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750050" y="5076825"/>
            <a:ext cx="2413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6273934" cy="37979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Колонтитул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Колонтитул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234632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438467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663"/>
            <a:ext cx="8229600" cy="82708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International Students and Scholars Rock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0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8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/>
          </p:nvPr>
        </p:nvSpPr>
        <p:spPr>
          <a:xfrm>
            <a:off x="457200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3275818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6085705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26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International Students and Scholars Rock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36663"/>
            <a:ext cx="8229600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Заголовок</a:t>
            </a:r>
            <a:endParaRPr lang="en-US" altLang="ru-RU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0600"/>
            <a:ext cx="8229600" cy="386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Первый уровень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Пятый уровень</a:t>
            </a:r>
          </a:p>
          <a:p>
            <a:pPr lvl="4"/>
            <a:r>
              <a:rPr lang="ru-RU" altLang="ru-RU"/>
              <a:t>Шестой уровень</a:t>
            </a:r>
            <a:endParaRPr lang="en-US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663" y="439738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International Students and Scholars Rock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792163"/>
          </a:xfrm>
          <a:prstGeom prst="rect">
            <a:avLst/>
          </a:prstGeom>
          <a:solidFill>
            <a:srgbClr val="0230AC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ru-RU" sz="140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36663"/>
            <a:ext cx="8229600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Заголовок</a:t>
            </a:r>
            <a:endParaRPr lang="en-US" altLang="ru-RU"/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0600"/>
            <a:ext cx="8229600" cy="386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Первый уровень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Пятый уровень</a:t>
            </a:r>
          </a:p>
          <a:p>
            <a:pPr lvl="4"/>
            <a:r>
              <a:rPr lang="ru-RU" altLang="ru-RU"/>
              <a:t>Шестой уровень</a:t>
            </a:r>
            <a:endParaRPr lang="en-US" altLang="ru-RU"/>
          </a:p>
        </p:txBody>
      </p:sp>
      <p:sp>
        <p:nvSpPr>
          <p:cNvPr id="2053" name="TextBox 3"/>
          <p:cNvSpPr txBox="1">
            <a:spLocks noChangeArrowheads="1"/>
          </p:cNvSpPr>
          <p:nvPr userDrawn="1"/>
        </p:nvSpPr>
        <p:spPr bwMode="auto">
          <a:xfrm>
            <a:off x="-865188" y="551180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pic>
        <p:nvPicPr>
          <p:cNvPr id="2054" name="Picture 6" descr="ITMO_logo3_RU.png"/>
          <p:cNvPicPr>
            <a:picLocks noChangeAspect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0" y="0"/>
            <a:ext cx="363061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ubtitle 5"/>
          <p:cNvSpPr>
            <a:spLocks noGrp="1"/>
          </p:cNvSpPr>
          <p:nvPr>
            <p:ph type="subTitle" idx="1"/>
          </p:nvPr>
        </p:nvSpPr>
        <p:spPr>
          <a:xfrm>
            <a:off x="1371600" y="6132513"/>
            <a:ext cx="6400800" cy="304800"/>
          </a:xfrm>
        </p:spPr>
        <p:txBody>
          <a:bodyPr/>
          <a:lstStyle/>
          <a:p>
            <a:pPr eaLnBrk="1" hangingPunct="1"/>
            <a:r>
              <a:rPr lang="ru-RU" altLang="ru-RU" dirty="0"/>
              <a:t>Санкт-Петербург</a:t>
            </a:r>
            <a:r>
              <a:rPr lang="en-US" altLang="ru-RU" dirty="0"/>
              <a:t>, 201</a:t>
            </a:r>
            <a:r>
              <a:rPr lang="ru-RU" altLang="ru-RU" dirty="0"/>
              <a:t>8</a:t>
            </a:r>
            <a:endParaRPr lang="en-US" altLang="ru-RU" dirty="0"/>
          </a:p>
        </p:txBody>
      </p:sp>
      <p:sp>
        <p:nvSpPr>
          <p:cNvPr id="16387" name="Title 4"/>
          <p:cNvSpPr>
            <a:spLocks noGrp="1"/>
          </p:cNvSpPr>
          <p:nvPr>
            <p:ph type="title"/>
          </p:nvPr>
        </p:nvSpPr>
        <p:spPr>
          <a:xfrm>
            <a:off x="1371600" y="3431381"/>
            <a:ext cx="6400800" cy="9413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dirty="0"/>
              <a:t>Сравнение сканеров </a:t>
            </a:r>
            <a:r>
              <a:rPr lang="en-US" altLang="ru-RU" dirty="0" err="1"/>
              <a:t>XSpider</a:t>
            </a:r>
            <a:r>
              <a:rPr lang="en-US" altLang="ru-RU" dirty="0"/>
              <a:t> </a:t>
            </a:r>
            <a:r>
              <a:rPr lang="ru-RU" altLang="ru-RU" dirty="0"/>
              <a:t>и </a:t>
            </a:r>
            <a:r>
              <a:rPr lang="en-US" altLang="ru-RU" dirty="0"/>
              <a:t>Nessus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71600" y="4849813"/>
            <a:ext cx="6400800" cy="617537"/>
          </a:xfrm>
        </p:spPr>
        <p:txBody>
          <a:bodyPr rtlCol="0">
            <a:normAutofit fontScale="6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000" dirty="0"/>
              <a:t>Группа </a:t>
            </a:r>
            <a:r>
              <a:rPr lang="ru-RU" sz="2000" u="sng" dirty="0"/>
              <a:t>№</a:t>
            </a:r>
            <a:r>
              <a:rPr lang="en-US" sz="2000" u="sng" dirty="0"/>
              <a:t>3364</a:t>
            </a:r>
            <a:endParaRPr lang="ru-RU" sz="2000" u="sng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sz="2000" dirty="0"/>
              <a:t>Смирнов М. Г.</a:t>
            </a:r>
            <a:endParaRPr lang="nl-NL" sz="20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smirnoffmg@gmail.com</a:t>
            </a:r>
            <a:endParaRPr lang="nl-NL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Сравнение сканеров </a:t>
            </a:r>
            <a:r>
              <a:rPr lang="en-US" altLang="ru-RU" dirty="0" err="1"/>
              <a:t>XSpider</a:t>
            </a:r>
            <a:r>
              <a:rPr lang="en-US" altLang="ru-RU" dirty="0"/>
              <a:t> </a:t>
            </a:r>
            <a:r>
              <a:rPr lang="ru-RU" altLang="ru-RU" dirty="0"/>
              <a:t>и </a:t>
            </a:r>
            <a:r>
              <a:rPr lang="en-US" altLang="ru-RU" dirty="0"/>
              <a:t>Nessus</a:t>
            </a:r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457200" y="430212"/>
            <a:ext cx="8229600" cy="827311"/>
          </a:xfrm>
        </p:spPr>
        <p:txBody>
          <a:bodyPr>
            <a:normAutofit fontScale="90000"/>
          </a:bodyPr>
          <a:lstStyle/>
          <a:p>
            <a:pPr marL="342900" indent="-331788" algn="ctr" eaLnBrk="1" hangingPunct="1">
              <a:lnSpc>
                <a:spcPct val="93000"/>
              </a:lnSpc>
              <a:buSzPct val="10000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/>
            </a:pPr>
            <a:br>
              <a:rPr lang="ru-RU" altLang="ru-RU" sz="3200" b="1" dirty="0">
                <a:solidFill>
                  <a:srgbClr val="002060"/>
                </a:solidFill>
                <a:latin typeface="Calibri" pitchFamily="34" charset="0"/>
                <a:ea typeface="+mn-ea"/>
                <a:cs typeface="+mn-cs"/>
              </a:rPr>
            </a:br>
            <a:br>
              <a:rPr lang="ru-RU" altLang="ru-RU" dirty="0">
                <a:solidFill>
                  <a:srgbClr val="002060"/>
                </a:solidFill>
                <a:latin typeface="Calibri" pitchFamily="34" charset="0"/>
                <a:ea typeface="+mn-ea"/>
                <a:cs typeface="+mn-cs"/>
              </a:rPr>
            </a:br>
            <a:br>
              <a:rPr lang="ru-RU" altLang="ru-RU" dirty="0">
                <a:solidFill>
                  <a:srgbClr val="002060"/>
                </a:solidFill>
                <a:latin typeface="Calibri" pitchFamily="34" charset="0"/>
                <a:ea typeface="+mn-ea"/>
                <a:cs typeface="+mn-cs"/>
              </a:rPr>
            </a:br>
            <a:br>
              <a:rPr lang="ru-RU" altLang="ru-RU" dirty="0">
                <a:solidFill>
                  <a:srgbClr val="002060"/>
                </a:solidFill>
                <a:latin typeface="Calibri" pitchFamily="34" charset="0"/>
                <a:ea typeface="+mn-ea"/>
                <a:cs typeface="+mn-cs"/>
              </a:rPr>
            </a:br>
            <a:br>
              <a:rPr lang="ru-RU" altLang="ru-RU" dirty="0">
                <a:solidFill>
                  <a:srgbClr val="002060"/>
                </a:solidFill>
                <a:latin typeface="Calibri" pitchFamily="34" charset="0"/>
                <a:ea typeface="+mn-ea"/>
                <a:cs typeface="+mn-cs"/>
              </a:rPr>
            </a:br>
            <a:r>
              <a:rPr lang="ru-RU" altLang="ru-RU" sz="3200" b="1" dirty="0">
                <a:solidFill>
                  <a:srgbClr val="002060"/>
                </a:solidFill>
                <a:latin typeface="Calibri" pitchFamily="34" charset="0"/>
                <a:ea typeface="+mn-ea"/>
                <a:cs typeface="+mn-cs"/>
              </a:rPr>
              <a:t>Результаты </a:t>
            </a:r>
            <a:r>
              <a:rPr lang="en-US" altLang="ru-RU" sz="3200" b="1" dirty="0">
                <a:solidFill>
                  <a:srgbClr val="002060"/>
                </a:solidFill>
                <a:latin typeface="Calibri" pitchFamily="34" charset="0"/>
                <a:ea typeface="+mn-ea"/>
                <a:cs typeface="+mn-cs"/>
              </a:rPr>
              <a:t>Nessus</a:t>
            </a:r>
            <a:br>
              <a:rPr lang="ru-RU" dirty="0">
                <a:solidFill>
                  <a:schemeClr val="accent1"/>
                </a:solidFill>
              </a:rPr>
            </a:br>
            <a:br>
              <a:rPr lang="ru-RU" dirty="0"/>
            </a:br>
            <a:endParaRPr lang="ru-RU" altLang="ru-RU" sz="3200" b="1" dirty="0">
              <a:solidFill>
                <a:srgbClr val="002060"/>
              </a:solidFill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6EE7705-A1E9-0D48-BF45-5127F47CE4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12308" y="2217681"/>
            <a:ext cx="8719383" cy="4501617"/>
          </a:xfrm>
        </p:spPr>
      </p:pic>
    </p:spTree>
    <p:extLst>
      <p:ext uri="{BB962C8B-B14F-4D97-AF65-F5344CB8AC3E}">
        <p14:creationId xmlns:p14="http://schemas.microsoft.com/office/powerpoint/2010/main" val="3827780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Сравнение сканеров </a:t>
            </a:r>
            <a:r>
              <a:rPr lang="en-US" altLang="ru-RU" dirty="0" err="1"/>
              <a:t>XSpider</a:t>
            </a:r>
            <a:r>
              <a:rPr lang="en-US" altLang="ru-RU" dirty="0"/>
              <a:t> </a:t>
            </a:r>
            <a:r>
              <a:rPr lang="ru-RU" altLang="ru-RU" dirty="0"/>
              <a:t>и </a:t>
            </a:r>
            <a:r>
              <a:rPr lang="en-US" altLang="ru-RU" dirty="0"/>
              <a:t>Nessus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half" idx="1"/>
          </p:nvPr>
        </p:nvSpPr>
        <p:spPr>
          <a:xfrm>
            <a:off x="893696" y="2328177"/>
            <a:ext cx="6273934" cy="3797986"/>
          </a:xfrm>
        </p:spPr>
        <p:txBody>
          <a:bodyPr/>
          <a:lstStyle/>
          <a:p>
            <a:r>
              <a:rPr lang="ru-RU" dirty="0"/>
              <a:t>Сканирование заняло 20 минут</a:t>
            </a:r>
          </a:p>
          <a:p>
            <a:r>
              <a:rPr lang="ru-RU" dirty="0"/>
              <a:t>Обнаружено </a:t>
            </a:r>
            <a:r>
              <a:rPr lang="en-US" dirty="0"/>
              <a:t>5</a:t>
            </a:r>
            <a:r>
              <a:rPr lang="ru-RU" dirty="0"/>
              <a:t> серьёзно уязвимых сервисов</a:t>
            </a:r>
            <a:endParaRPr lang="en-US" dirty="0"/>
          </a:p>
          <a:p>
            <a:r>
              <a:rPr lang="en-US" dirty="0"/>
              <a:t>56 </a:t>
            </a:r>
            <a:r>
              <a:rPr lang="ru-RU" dirty="0"/>
              <a:t>уязвимостей всего</a:t>
            </a:r>
            <a:endParaRPr lang="en-US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2060"/>
                </a:solidFill>
              </a:rPr>
              <a:t>Результаты </a:t>
            </a:r>
            <a:r>
              <a:rPr lang="en-US" dirty="0">
                <a:solidFill>
                  <a:srgbClr val="002060"/>
                </a:solidFill>
              </a:rPr>
              <a:t>Nessus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870F5A-7AE2-3A4F-BC76-B319B3AEBBA8}"/>
              </a:ext>
            </a:extLst>
          </p:cNvPr>
          <p:cNvSpPr txBox="1"/>
          <p:nvPr/>
        </p:nvSpPr>
        <p:spPr>
          <a:xfrm>
            <a:off x="8065573" y="5591504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941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Сравнение сканеров </a:t>
            </a:r>
            <a:r>
              <a:rPr lang="en-US" altLang="ru-RU" dirty="0" err="1"/>
              <a:t>XSpider</a:t>
            </a:r>
            <a:r>
              <a:rPr lang="en-US" altLang="ru-RU" dirty="0"/>
              <a:t> </a:t>
            </a:r>
            <a:r>
              <a:rPr lang="ru-RU" altLang="ru-RU" dirty="0"/>
              <a:t>и </a:t>
            </a:r>
            <a:r>
              <a:rPr lang="en-US" altLang="ru-RU" dirty="0"/>
              <a:t>Nessus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half" idx="1"/>
          </p:nvPr>
        </p:nvSpPr>
        <p:spPr>
          <a:xfrm>
            <a:off x="893696" y="2328177"/>
            <a:ext cx="6273934" cy="3797986"/>
          </a:xfrm>
        </p:spPr>
        <p:txBody>
          <a:bodyPr/>
          <a:lstStyle/>
          <a:p>
            <a:r>
              <a:rPr lang="en-US" dirty="0" err="1"/>
              <a:t>Xspider</a:t>
            </a:r>
            <a:r>
              <a:rPr lang="en-US" dirty="0"/>
              <a:t> </a:t>
            </a:r>
            <a:r>
              <a:rPr lang="ru-RU" dirty="0"/>
              <a:t>формально не обновляется с 2011-го года, однако базы уязвимостей содержали в себе декабрьскую дату 2018-го</a:t>
            </a:r>
          </a:p>
          <a:p>
            <a:r>
              <a:rPr lang="en-US" dirty="0"/>
              <a:t>Nessus </a:t>
            </a:r>
            <a:r>
              <a:rPr lang="ru-RU" dirty="0"/>
              <a:t>имеет заметно более сложную настройку профиля сканирования, что могло повлиять на результаты</a:t>
            </a:r>
          </a:p>
          <a:p>
            <a:r>
              <a:rPr lang="en-US" dirty="0" err="1"/>
              <a:t>Nmap</a:t>
            </a:r>
            <a:r>
              <a:rPr lang="en-US" dirty="0"/>
              <a:t> </a:t>
            </a:r>
            <a:r>
              <a:rPr lang="ru-RU" dirty="0"/>
              <a:t>обнаружил и распознал больше сервисом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2060"/>
                </a:solidFill>
              </a:rPr>
              <a:t>Замечания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93E81E-29E6-6E47-871C-BB57866E9E0F}"/>
              </a:ext>
            </a:extLst>
          </p:cNvPr>
          <p:cNvSpPr txBox="1"/>
          <p:nvPr/>
        </p:nvSpPr>
        <p:spPr>
          <a:xfrm>
            <a:off x="8065573" y="55915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681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2679700"/>
            <a:ext cx="8229600" cy="828675"/>
          </a:xfrm>
        </p:spPr>
        <p:txBody>
          <a:bodyPr/>
          <a:lstStyle/>
          <a:p>
            <a:pPr eaLnBrk="1" hangingPunct="1"/>
            <a:r>
              <a:rPr lang="ru-RU" altLang="ru-RU"/>
              <a:t>Спасибо за внимание</a:t>
            </a:r>
            <a:r>
              <a:rPr lang="en-US" altLang="ru-RU"/>
              <a:t>!</a:t>
            </a:r>
          </a:p>
        </p:txBody>
      </p:sp>
      <p:sp>
        <p:nvSpPr>
          <p:cNvPr id="2253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3716338"/>
            <a:ext cx="8229600" cy="792162"/>
          </a:xfrm>
        </p:spPr>
        <p:txBody>
          <a:bodyPr/>
          <a:lstStyle/>
          <a:p>
            <a:pPr eaLnBrk="1" hangingPunct="1"/>
            <a:r>
              <a:rPr lang="ru-RU" altLang="ru-RU" dirty="0"/>
              <a:t>Смирнов М.Г.</a:t>
            </a:r>
            <a:endParaRPr lang="pl-PL" altLang="ru-RU" dirty="0"/>
          </a:p>
          <a:p>
            <a:pPr eaLnBrk="1" hangingPunct="1"/>
            <a:r>
              <a:rPr lang="pl-PL" altLang="ru-RU" dirty="0" err="1"/>
              <a:t>smirnoffmg@gmail.com</a:t>
            </a:r>
            <a:endParaRPr lang="en-US" altLang="ru-RU" dirty="0"/>
          </a:p>
        </p:txBody>
      </p:sp>
      <p:sp>
        <p:nvSpPr>
          <p:cNvPr id="22532" name="Subtitle 5"/>
          <p:cNvSpPr txBox="1">
            <a:spLocks/>
          </p:cNvSpPr>
          <p:nvPr/>
        </p:nvSpPr>
        <p:spPr bwMode="auto">
          <a:xfrm>
            <a:off x="1371600" y="6132513"/>
            <a:ext cx="640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SzPct val="100000"/>
            </a:pPr>
            <a:r>
              <a:rPr lang="ru-RU" altLang="ru-RU" sz="1200" dirty="0">
                <a:solidFill>
                  <a:schemeClr val="bg1"/>
                </a:solidFill>
                <a:latin typeface="Calibri" pitchFamily="34" charset="0"/>
              </a:rPr>
              <a:t>Санкт-Петербург</a:t>
            </a:r>
            <a:r>
              <a:rPr lang="en-US" altLang="ru-RU" sz="1200" dirty="0">
                <a:solidFill>
                  <a:schemeClr val="bg1"/>
                </a:solidFill>
                <a:latin typeface="Calibri" pitchFamily="34" charset="0"/>
              </a:rPr>
              <a:t>, 201</a:t>
            </a:r>
            <a:r>
              <a:rPr lang="ru-RU" altLang="ru-RU" sz="1200">
                <a:solidFill>
                  <a:schemeClr val="bg1"/>
                </a:solidFill>
                <a:latin typeface="Calibri" pitchFamily="34" charset="0"/>
              </a:rPr>
              <a:t>8</a:t>
            </a:r>
            <a:endParaRPr lang="en-US" altLang="ru-RU" sz="120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Сравнение сканеров </a:t>
            </a:r>
            <a:r>
              <a:rPr lang="en-US" altLang="ru-RU" dirty="0" err="1"/>
              <a:t>XSpider</a:t>
            </a:r>
            <a:r>
              <a:rPr lang="en-US" altLang="ru-RU" dirty="0"/>
              <a:t> </a:t>
            </a:r>
            <a:r>
              <a:rPr lang="ru-RU" altLang="ru-RU" dirty="0"/>
              <a:t>и </a:t>
            </a:r>
            <a:r>
              <a:rPr lang="en-US" altLang="ru-RU" dirty="0"/>
              <a:t>Nessus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half" idx="1"/>
          </p:nvPr>
        </p:nvSpPr>
        <p:spPr>
          <a:xfrm>
            <a:off x="893696" y="2063820"/>
            <a:ext cx="7146718" cy="4062343"/>
          </a:xfrm>
        </p:spPr>
        <p:txBody>
          <a:bodyPr/>
          <a:lstStyle/>
          <a:p>
            <a:r>
              <a:rPr lang="ru-RU" dirty="0"/>
              <a:t>Сканеры уязвимостей - это программные или программно-аппаратные средства, служащие для осуществления диагностики и мониторинга сетевых компьютеров, позволяющее сканировать сети, компьютеры и приложения на предмет обнаружения возможных проблем в системе безопасности, оценивать и устранять уязвимости.</a:t>
            </a:r>
          </a:p>
          <a:p>
            <a:r>
              <a:rPr lang="ru-RU" dirty="0"/>
              <a:t>Мы будем исследовать программные</a:t>
            </a:r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457200" y="430212"/>
            <a:ext cx="8229600" cy="827311"/>
          </a:xfrm>
        </p:spPr>
        <p:txBody>
          <a:bodyPr>
            <a:normAutofit fontScale="90000"/>
          </a:bodyPr>
          <a:lstStyle/>
          <a:p>
            <a:pPr marL="342900" indent="-331788" algn="ctr" eaLnBrk="1" hangingPunct="1">
              <a:lnSpc>
                <a:spcPct val="93000"/>
              </a:lnSpc>
              <a:buSzPct val="10000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/>
            </a:pPr>
            <a:br>
              <a:rPr lang="ru-RU" altLang="ru-RU" sz="3200" b="1" dirty="0">
                <a:solidFill>
                  <a:srgbClr val="002060"/>
                </a:solidFill>
                <a:latin typeface="Calibri" pitchFamily="34" charset="0"/>
                <a:ea typeface="+mn-ea"/>
                <a:cs typeface="+mn-cs"/>
              </a:rPr>
            </a:br>
            <a:br>
              <a:rPr lang="ru-RU" altLang="ru-RU" dirty="0">
                <a:solidFill>
                  <a:srgbClr val="002060"/>
                </a:solidFill>
                <a:latin typeface="Calibri" pitchFamily="34" charset="0"/>
                <a:ea typeface="+mn-ea"/>
                <a:cs typeface="+mn-cs"/>
              </a:rPr>
            </a:br>
            <a:br>
              <a:rPr lang="ru-RU" altLang="ru-RU" dirty="0">
                <a:solidFill>
                  <a:srgbClr val="002060"/>
                </a:solidFill>
                <a:latin typeface="Calibri" pitchFamily="34" charset="0"/>
                <a:ea typeface="+mn-ea"/>
                <a:cs typeface="+mn-cs"/>
              </a:rPr>
            </a:br>
            <a:br>
              <a:rPr lang="ru-RU" altLang="ru-RU" dirty="0">
                <a:solidFill>
                  <a:srgbClr val="002060"/>
                </a:solidFill>
                <a:latin typeface="Calibri" pitchFamily="34" charset="0"/>
                <a:ea typeface="+mn-ea"/>
                <a:cs typeface="+mn-cs"/>
              </a:rPr>
            </a:br>
            <a:br>
              <a:rPr lang="ru-RU" altLang="ru-RU" dirty="0">
                <a:solidFill>
                  <a:srgbClr val="002060"/>
                </a:solidFill>
                <a:latin typeface="Calibri" pitchFamily="34" charset="0"/>
                <a:ea typeface="+mn-ea"/>
                <a:cs typeface="+mn-cs"/>
              </a:rPr>
            </a:br>
            <a:r>
              <a:rPr lang="ru-RU" altLang="ru-RU" sz="3200" b="1" dirty="0">
                <a:solidFill>
                  <a:srgbClr val="002060"/>
                </a:solidFill>
                <a:latin typeface="Calibri" pitchFamily="34" charset="0"/>
                <a:ea typeface="+mn-ea"/>
                <a:cs typeface="+mn-cs"/>
              </a:rPr>
              <a:t>Сканер уязвимостей</a:t>
            </a:r>
            <a:br>
              <a:rPr lang="ru-RU" dirty="0">
                <a:solidFill>
                  <a:schemeClr val="accent1"/>
                </a:solidFill>
              </a:rPr>
            </a:br>
            <a:br>
              <a:rPr lang="ru-RU" dirty="0">
                <a:solidFill>
                  <a:schemeClr val="accent1"/>
                </a:solidFill>
              </a:rPr>
            </a:br>
            <a:br>
              <a:rPr lang="ru-RU" dirty="0"/>
            </a:br>
            <a:endParaRPr lang="ru-RU" altLang="ru-RU" sz="3200" b="1" dirty="0">
              <a:solidFill>
                <a:srgbClr val="002060"/>
              </a:solidFill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381D15-FE0F-B44E-AF5F-731E1BAE44C6}"/>
              </a:ext>
            </a:extLst>
          </p:cNvPr>
          <p:cNvSpPr txBox="1"/>
          <p:nvPr/>
        </p:nvSpPr>
        <p:spPr>
          <a:xfrm>
            <a:off x="8065573" y="5591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>
            <a:extLst>
              <a:ext uri="{FF2B5EF4-FFF2-40B4-BE49-F238E27FC236}">
                <a16:creationId xmlns:a16="http://schemas.microsoft.com/office/drawing/2014/main" id="{22DC0286-735B-304E-8760-A52807EB78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66329" y="1321945"/>
            <a:ext cx="8979613" cy="5536055"/>
          </a:xfrm>
        </p:spPr>
      </p:pic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Сравнение сканеров </a:t>
            </a:r>
            <a:r>
              <a:rPr lang="en-US" altLang="ru-RU" dirty="0" err="1"/>
              <a:t>XSpider</a:t>
            </a:r>
            <a:r>
              <a:rPr lang="en-US" altLang="ru-RU" dirty="0"/>
              <a:t> </a:t>
            </a:r>
            <a:r>
              <a:rPr lang="ru-RU" altLang="ru-RU" dirty="0"/>
              <a:t>и </a:t>
            </a:r>
            <a:r>
              <a:rPr lang="en-US" altLang="ru-RU" dirty="0"/>
              <a:t>Nessus</a:t>
            </a:r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457200" y="430212"/>
            <a:ext cx="8229600" cy="827311"/>
          </a:xfrm>
        </p:spPr>
        <p:txBody>
          <a:bodyPr>
            <a:normAutofit fontScale="90000"/>
          </a:bodyPr>
          <a:lstStyle/>
          <a:p>
            <a:pPr marL="342900" indent="-331788" algn="ctr" eaLnBrk="1" hangingPunct="1">
              <a:lnSpc>
                <a:spcPct val="93000"/>
              </a:lnSpc>
              <a:buSzPct val="10000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/>
            </a:pPr>
            <a:br>
              <a:rPr lang="ru-RU" altLang="ru-RU" sz="3200" b="1" dirty="0">
                <a:solidFill>
                  <a:srgbClr val="002060"/>
                </a:solidFill>
                <a:latin typeface="Calibri" pitchFamily="34" charset="0"/>
                <a:ea typeface="+mn-ea"/>
                <a:cs typeface="+mn-cs"/>
              </a:rPr>
            </a:br>
            <a:br>
              <a:rPr lang="ru-RU" altLang="ru-RU" dirty="0">
                <a:solidFill>
                  <a:srgbClr val="002060"/>
                </a:solidFill>
                <a:latin typeface="Calibri" pitchFamily="34" charset="0"/>
                <a:ea typeface="+mn-ea"/>
                <a:cs typeface="+mn-cs"/>
              </a:rPr>
            </a:br>
            <a:br>
              <a:rPr lang="ru-RU" altLang="ru-RU" dirty="0">
                <a:solidFill>
                  <a:srgbClr val="002060"/>
                </a:solidFill>
                <a:latin typeface="Calibri" pitchFamily="34" charset="0"/>
                <a:ea typeface="+mn-ea"/>
                <a:cs typeface="+mn-cs"/>
              </a:rPr>
            </a:br>
            <a:br>
              <a:rPr lang="ru-RU" altLang="ru-RU" dirty="0">
                <a:solidFill>
                  <a:srgbClr val="002060"/>
                </a:solidFill>
                <a:latin typeface="Calibri" pitchFamily="34" charset="0"/>
                <a:ea typeface="+mn-ea"/>
                <a:cs typeface="+mn-cs"/>
              </a:rPr>
            </a:br>
            <a:br>
              <a:rPr lang="ru-RU" altLang="ru-RU" dirty="0">
                <a:solidFill>
                  <a:srgbClr val="002060"/>
                </a:solidFill>
                <a:latin typeface="Calibri" pitchFamily="34" charset="0"/>
                <a:ea typeface="+mn-ea"/>
                <a:cs typeface="+mn-cs"/>
              </a:rPr>
            </a:br>
            <a:r>
              <a:rPr lang="ru-RU" altLang="ru-RU" sz="3200" b="1" dirty="0">
                <a:solidFill>
                  <a:srgbClr val="002060"/>
                </a:solidFill>
                <a:latin typeface="Calibri" pitchFamily="34" charset="0"/>
                <a:ea typeface="+mn-ea"/>
                <a:cs typeface="+mn-cs"/>
              </a:rPr>
              <a:t>Принцип работы на примере </a:t>
            </a:r>
            <a:r>
              <a:rPr lang="en-US" altLang="ru-RU" sz="3200" b="1" dirty="0" err="1">
                <a:solidFill>
                  <a:srgbClr val="002060"/>
                </a:solidFill>
                <a:latin typeface="Calibri" pitchFamily="34" charset="0"/>
                <a:ea typeface="+mn-ea"/>
                <a:cs typeface="+mn-cs"/>
              </a:rPr>
              <a:t>Xspider</a:t>
            </a:r>
            <a:br>
              <a:rPr lang="ru-RU" dirty="0">
                <a:solidFill>
                  <a:schemeClr val="accent1"/>
                </a:solidFill>
              </a:rPr>
            </a:br>
            <a:br>
              <a:rPr lang="ru-RU" dirty="0"/>
            </a:br>
            <a:endParaRPr lang="ru-RU" altLang="ru-RU" sz="3200" b="1" dirty="0">
              <a:solidFill>
                <a:srgbClr val="002060"/>
              </a:solidFill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9968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Сравнение сканеров </a:t>
            </a:r>
            <a:r>
              <a:rPr lang="en-US" altLang="ru-RU" dirty="0" err="1"/>
              <a:t>XSpider</a:t>
            </a:r>
            <a:r>
              <a:rPr lang="en-US" altLang="ru-RU" dirty="0"/>
              <a:t> </a:t>
            </a:r>
            <a:r>
              <a:rPr lang="ru-RU" altLang="ru-RU" dirty="0"/>
              <a:t>и </a:t>
            </a:r>
            <a:r>
              <a:rPr lang="en-US" altLang="ru-RU" dirty="0"/>
              <a:t>Nessus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half" idx="1"/>
          </p:nvPr>
        </p:nvSpPr>
        <p:spPr>
          <a:xfrm>
            <a:off x="893696" y="2328177"/>
            <a:ext cx="6273934" cy="3797986"/>
          </a:xfrm>
        </p:spPr>
        <p:txBody>
          <a:bodyPr/>
          <a:lstStyle/>
          <a:p>
            <a:r>
              <a:rPr lang="ru-RU" dirty="0"/>
              <a:t>Выпускается </a:t>
            </a:r>
            <a:r>
              <a:rPr lang="en-US" dirty="0"/>
              <a:t>Positive Technologies</a:t>
            </a:r>
          </a:p>
          <a:p>
            <a:r>
              <a:rPr lang="ru-RU" dirty="0"/>
              <a:t>Платная</a:t>
            </a:r>
          </a:p>
          <a:p>
            <a:r>
              <a:rPr lang="ru-RU" dirty="0"/>
              <a:t>Единственная платформа – </a:t>
            </a:r>
            <a:r>
              <a:rPr lang="en-US" dirty="0"/>
              <a:t>Windows</a:t>
            </a:r>
          </a:p>
          <a:p>
            <a:r>
              <a:rPr lang="en-US" dirty="0"/>
              <a:t>“</a:t>
            </a:r>
            <a:r>
              <a:rPr lang="ru-RU" dirty="0"/>
              <a:t>Единственный в мире сканер уже сегодня определяющий более трети уязвимостей, которые принесет завтрашний день.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Xspider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5F3B88-098F-574E-87FD-6CC4C35A418C}"/>
              </a:ext>
            </a:extLst>
          </p:cNvPr>
          <p:cNvSpPr txBox="1"/>
          <p:nvPr/>
        </p:nvSpPr>
        <p:spPr>
          <a:xfrm>
            <a:off x="8065573" y="5591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092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Сравнение сканеров </a:t>
            </a:r>
            <a:r>
              <a:rPr lang="en-US" altLang="ru-RU" dirty="0" err="1"/>
              <a:t>XSpider</a:t>
            </a:r>
            <a:r>
              <a:rPr lang="en-US" altLang="ru-RU" dirty="0"/>
              <a:t> </a:t>
            </a:r>
            <a:r>
              <a:rPr lang="ru-RU" altLang="ru-RU" dirty="0"/>
              <a:t>и </a:t>
            </a:r>
            <a:r>
              <a:rPr lang="en-US" altLang="ru-RU" dirty="0"/>
              <a:t>Nessus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half" idx="1"/>
          </p:nvPr>
        </p:nvSpPr>
        <p:spPr>
          <a:xfrm>
            <a:off x="893696" y="2328177"/>
            <a:ext cx="6273934" cy="3797986"/>
          </a:xfrm>
        </p:spPr>
        <p:txBody>
          <a:bodyPr/>
          <a:lstStyle/>
          <a:p>
            <a:r>
              <a:rPr lang="ru-RU" dirty="0"/>
              <a:t>Выпускается </a:t>
            </a:r>
            <a:r>
              <a:rPr lang="en-US" dirty="0"/>
              <a:t>Tenable Network Security</a:t>
            </a:r>
          </a:p>
          <a:p>
            <a:r>
              <a:rPr lang="ru-RU" dirty="0"/>
              <a:t>Есть бесплатная версия</a:t>
            </a:r>
          </a:p>
          <a:p>
            <a:r>
              <a:rPr lang="ru-RU" dirty="0"/>
              <a:t>Кросс-платформенная</a:t>
            </a:r>
          </a:p>
          <a:p>
            <a:r>
              <a:rPr lang="ru-RU" dirty="0"/>
              <a:t>Встроенный язык </a:t>
            </a:r>
            <a:r>
              <a:rPr lang="en-US" dirty="0"/>
              <a:t>NASL</a:t>
            </a:r>
          </a:p>
          <a:p>
            <a:r>
              <a:rPr lang="ru-RU" dirty="0"/>
              <a:t>Очень напоминает </a:t>
            </a:r>
            <a:r>
              <a:rPr lang="en-US" dirty="0"/>
              <a:t>GUI </a:t>
            </a:r>
            <a:r>
              <a:rPr lang="ru-RU" dirty="0"/>
              <a:t>для </a:t>
            </a:r>
            <a:r>
              <a:rPr lang="en-US" dirty="0" err="1"/>
              <a:t>nmap</a:t>
            </a:r>
            <a:endParaRPr lang="en-US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Nessus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89CBBD-ECA0-0B4C-8D7A-CB6A2FEFE8C1}"/>
              </a:ext>
            </a:extLst>
          </p:cNvPr>
          <p:cNvSpPr txBox="1"/>
          <p:nvPr/>
        </p:nvSpPr>
        <p:spPr>
          <a:xfrm>
            <a:off x="8065573" y="5591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736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Сравнение сканеров </a:t>
            </a:r>
            <a:r>
              <a:rPr lang="en-US" altLang="ru-RU" dirty="0" err="1"/>
              <a:t>XSpider</a:t>
            </a:r>
            <a:r>
              <a:rPr lang="en-US" altLang="ru-RU" dirty="0"/>
              <a:t> </a:t>
            </a:r>
            <a:r>
              <a:rPr lang="ru-RU" altLang="ru-RU" dirty="0"/>
              <a:t>и </a:t>
            </a:r>
            <a:r>
              <a:rPr lang="en-US" altLang="ru-RU" dirty="0"/>
              <a:t>Nessus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half" idx="1"/>
          </p:nvPr>
        </p:nvSpPr>
        <p:spPr>
          <a:xfrm>
            <a:off x="893696" y="2328177"/>
            <a:ext cx="6273934" cy="3797986"/>
          </a:xfrm>
        </p:spPr>
        <p:txBody>
          <a:bodyPr/>
          <a:lstStyle/>
          <a:p>
            <a:r>
              <a:rPr lang="ru-RU" dirty="0"/>
              <a:t>Выпускается </a:t>
            </a:r>
            <a:r>
              <a:rPr lang="en-US" dirty="0"/>
              <a:t>Rapid7</a:t>
            </a:r>
          </a:p>
          <a:p>
            <a:r>
              <a:rPr lang="en-US" dirty="0"/>
              <a:t>30 </a:t>
            </a:r>
            <a:r>
              <a:rPr lang="ru-RU" dirty="0"/>
              <a:t>открытых портов, каждый потенциально является точкой входа</a:t>
            </a:r>
          </a:p>
          <a:p>
            <a:r>
              <a:rPr lang="ru-RU" dirty="0"/>
              <a:t>Устаревшие версии сервисов</a:t>
            </a:r>
          </a:p>
          <a:p>
            <a:r>
              <a:rPr lang="ru-RU" dirty="0"/>
              <a:t>Веб-приложение с полным списком </a:t>
            </a:r>
            <a:r>
              <a:rPr lang="en-US" dirty="0"/>
              <a:t>OWASP Top-10</a:t>
            </a:r>
            <a:r>
              <a:rPr lang="ru-RU" dirty="0"/>
              <a:t> уязвимостей</a:t>
            </a:r>
            <a:endParaRPr lang="en-US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Metasploitable</a:t>
            </a:r>
            <a:r>
              <a:rPr lang="en-US" dirty="0">
                <a:solidFill>
                  <a:srgbClr val="002060"/>
                </a:solidFill>
              </a:rPr>
              <a:t> 2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75C990-27E6-3F40-BF1D-51D24B5826B0}"/>
              </a:ext>
            </a:extLst>
          </p:cNvPr>
          <p:cNvSpPr txBox="1"/>
          <p:nvPr/>
        </p:nvSpPr>
        <p:spPr>
          <a:xfrm>
            <a:off x="8065573" y="5591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3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Сравнение сканеров </a:t>
            </a:r>
            <a:r>
              <a:rPr lang="en-US" altLang="ru-RU" dirty="0" err="1"/>
              <a:t>XSpider</a:t>
            </a:r>
            <a:r>
              <a:rPr lang="en-US" altLang="ru-RU" dirty="0"/>
              <a:t> </a:t>
            </a:r>
            <a:r>
              <a:rPr lang="ru-RU" altLang="ru-RU" dirty="0"/>
              <a:t>и </a:t>
            </a:r>
            <a:r>
              <a:rPr lang="en-US" altLang="ru-RU" dirty="0"/>
              <a:t>Nessus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half" idx="1"/>
          </p:nvPr>
        </p:nvSpPr>
        <p:spPr>
          <a:xfrm>
            <a:off x="893696" y="2328177"/>
            <a:ext cx="6273934" cy="3797986"/>
          </a:xfrm>
        </p:spPr>
        <p:txBody>
          <a:bodyPr/>
          <a:lstStyle/>
          <a:p>
            <a:r>
              <a:rPr lang="ru-RU" dirty="0"/>
              <a:t>Виртуальная машина с «чистой» установкой </a:t>
            </a:r>
            <a:r>
              <a:rPr lang="en-US" dirty="0"/>
              <a:t>Windows XP</a:t>
            </a:r>
            <a:r>
              <a:rPr lang="ru-RU" dirty="0"/>
              <a:t> для сканера</a:t>
            </a:r>
            <a:endParaRPr lang="en-US" dirty="0"/>
          </a:p>
          <a:p>
            <a:r>
              <a:rPr lang="ru-RU" dirty="0"/>
              <a:t>Виртуальная машина с </a:t>
            </a:r>
            <a:r>
              <a:rPr lang="en-US" dirty="0" err="1"/>
              <a:t>Metasploitable</a:t>
            </a:r>
            <a:r>
              <a:rPr lang="en-US" dirty="0"/>
              <a:t> 2</a:t>
            </a:r>
          </a:p>
          <a:p>
            <a:r>
              <a:rPr lang="ru-RU" dirty="0"/>
              <a:t>Подключение к Интернету для обновления базы уязвимостей сканера</a:t>
            </a:r>
          </a:p>
          <a:p>
            <a:r>
              <a:rPr lang="ru-RU" dirty="0"/>
              <a:t>Сканирование производится в изолированном окружении</a:t>
            </a:r>
          </a:p>
          <a:p>
            <a:r>
              <a:rPr lang="ru-RU" dirty="0"/>
              <a:t>Для каждого сканера виртуальная лаборатория пересоздаётся</a:t>
            </a:r>
            <a:endParaRPr lang="en-US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2060"/>
                </a:solidFill>
              </a:rPr>
              <a:t>Описание тестового стенда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47C7F8-03D2-B44F-B28C-1179F2E2A50B}"/>
              </a:ext>
            </a:extLst>
          </p:cNvPr>
          <p:cNvSpPr txBox="1"/>
          <p:nvPr/>
        </p:nvSpPr>
        <p:spPr>
          <a:xfrm>
            <a:off x="8065573" y="5591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948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Сравнение сканеров </a:t>
            </a:r>
            <a:r>
              <a:rPr lang="en-US" altLang="ru-RU" dirty="0" err="1"/>
              <a:t>XSpider</a:t>
            </a:r>
            <a:r>
              <a:rPr lang="en-US" altLang="ru-RU" dirty="0"/>
              <a:t> </a:t>
            </a:r>
            <a:r>
              <a:rPr lang="ru-RU" altLang="ru-RU" dirty="0"/>
              <a:t>и </a:t>
            </a:r>
            <a:r>
              <a:rPr lang="en-US" altLang="ru-RU" dirty="0"/>
              <a:t>Nessus</a:t>
            </a:r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457200" y="430212"/>
            <a:ext cx="8229600" cy="827311"/>
          </a:xfrm>
        </p:spPr>
        <p:txBody>
          <a:bodyPr>
            <a:normAutofit fontScale="90000"/>
          </a:bodyPr>
          <a:lstStyle/>
          <a:p>
            <a:pPr marL="342900" indent="-331788" algn="ctr" eaLnBrk="1" hangingPunct="1">
              <a:lnSpc>
                <a:spcPct val="93000"/>
              </a:lnSpc>
              <a:buSzPct val="10000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/>
            </a:pPr>
            <a:br>
              <a:rPr lang="ru-RU" altLang="ru-RU" sz="3200" b="1" dirty="0">
                <a:solidFill>
                  <a:srgbClr val="002060"/>
                </a:solidFill>
                <a:latin typeface="Calibri" pitchFamily="34" charset="0"/>
                <a:ea typeface="+mn-ea"/>
                <a:cs typeface="+mn-cs"/>
              </a:rPr>
            </a:br>
            <a:br>
              <a:rPr lang="ru-RU" altLang="ru-RU" dirty="0">
                <a:solidFill>
                  <a:srgbClr val="002060"/>
                </a:solidFill>
                <a:latin typeface="Calibri" pitchFamily="34" charset="0"/>
                <a:ea typeface="+mn-ea"/>
                <a:cs typeface="+mn-cs"/>
              </a:rPr>
            </a:br>
            <a:br>
              <a:rPr lang="ru-RU" altLang="ru-RU" dirty="0">
                <a:solidFill>
                  <a:srgbClr val="002060"/>
                </a:solidFill>
                <a:latin typeface="Calibri" pitchFamily="34" charset="0"/>
                <a:ea typeface="+mn-ea"/>
                <a:cs typeface="+mn-cs"/>
              </a:rPr>
            </a:br>
            <a:br>
              <a:rPr lang="ru-RU" altLang="ru-RU" dirty="0">
                <a:solidFill>
                  <a:srgbClr val="002060"/>
                </a:solidFill>
                <a:latin typeface="Calibri" pitchFamily="34" charset="0"/>
                <a:ea typeface="+mn-ea"/>
                <a:cs typeface="+mn-cs"/>
              </a:rPr>
            </a:br>
            <a:br>
              <a:rPr lang="ru-RU" altLang="ru-RU" dirty="0">
                <a:solidFill>
                  <a:srgbClr val="002060"/>
                </a:solidFill>
                <a:latin typeface="Calibri" pitchFamily="34" charset="0"/>
                <a:ea typeface="+mn-ea"/>
                <a:cs typeface="+mn-cs"/>
              </a:rPr>
            </a:br>
            <a:r>
              <a:rPr lang="ru-RU" altLang="ru-RU" sz="3200" b="1" dirty="0">
                <a:solidFill>
                  <a:srgbClr val="002060"/>
                </a:solidFill>
                <a:latin typeface="Calibri" pitchFamily="34" charset="0"/>
                <a:ea typeface="+mn-ea"/>
                <a:cs typeface="+mn-cs"/>
              </a:rPr>
              <a:t>Результаты </a:t>
            </a:r>
            <a:r>
              <a:rPr lang="en-US" altLang="ru-RU" sz="3200" b="1" dirty="0" err="1">
                <a:solidFill>
                  <a:srgbClr val="002060"/>
                </a:solidFill>
                <a:latin typeface="Calibri" pitchFamily="34" charset="0"/>
                <a:ea typeface="+mn-ea"/>
                <a:cs typeface="+mn-cs"/>
              </a:rPr>
              <a:t>Xspider</a:t>
            </a:r>
            <a:br>
              <a:rPr lang="ru-RU" dirty="0">
                <a:solidFill>
                  <a:schemeClr val="accent1"/>
                </a:solidFill>
              </a:rPr>
            </a:br>
            <a:br>
              <a:rPr lang="ru-RU" dirty="0"/>
            </a:br>
            <a:endParaRPr lang="ru-RU" altLang="ru-RU" sz="3200" b="1" dirty="0">
              <a:solidFill>
                <a:srgbClr val="002060"/>
              </a:solidFill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6" name="Объект 5" descr="Изображение выглядит как снимок экрана&#10;&#10;&#10;&#10;Описание создано автоматически">
            <a:extLst>
              <a:ext uri="{FF2B5EF4-FFF2-40B4-BE49-F238E27FC236}">
                <a16:creationId xmlns:a16="http://schemas.microsoft.com/office/drawing/2014/main" id="{E026E9AB-8D6A-BE4C-AB96-37EE590243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7200" y="1722688"/>
            <a:ext cx="5912778" cy="447887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5FB372-91FB-D147-B325-FECF0BC71072}"/>
              </a:ext>
            </a:extLst>
          </p:cNvPr>
          <p:cNvSpPr txBox="1"/>
          <p:nvPr/>
        </p:nvSpPr>
        <p:spPr>
          <a:xfrm>
            <a:off x="8065573" y="5591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788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Сравнение сканеров </a:t>
            </a:r>
            <a:r>
              <a:rPr lang="en-US" altLang="ru-RU" dirty="0" err="1"/>
              <a:t>XSpider</a:t>
            </a:r>
            <a:r>
              <a:rPr lang="en-US" altLang="ru-RU" dirty="0"/>
              <a:t> </a:t>
            </a:r>
            <a:r>
              <a:rPr lang="ru-RU" altLang="ru-RU" dirty="0"/>
              <a:t>и </a:t>
            </a:r>
            <a:r>
              <a:rPr lang="en-US" altLang="ru-RU" dirty="0"/>
              <a:t>Nessus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half" idx="1"/>
          </p:nvPr>
        </p:nvSpPr>
        <p:spPr>
          <a:xfrm>
            <a:off x="893696" y="2328177"/>
            <a:ext cx="6273934" cy="3797986"/>
          </a:xfrm>
        </p:spPr>
        <p:txBody>
          <a:bodyPr/>
          <a:lstStyle/>
          <a:p>
            <a:r>
              <a:rPr lang="ru-RU" dirty="0"/>
              <a:t>Трёхчасовые попытки заставить его работать</a:t>
            </a:r>
          </a:p>
          <a:p>
            <a:r>
              <a:rPr lang="ru-RU" dirty="0"/>
              <a:t>Полуторачасовое сканирование</a:t>
            </a:r>
          </a:p>
          <a:p>
            <a:r>
              <a:rPr lang="ru-RU" dirty="0"/>
              <a:t>Обнаружено 7 серьёзно уязвимых сервисов</a:t>
            </a:r>
            <a:endParaRPr lang="en-US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2060"/>
                </a:solidFill>
              </a:rPr>
              <a:t>Результаты </a:t>
            </a:r>
            <a:r>
              <a:rPr lang="en-US" dirty="0" err="1">
                <a:solidFill>
                  <a:srgbClr val="002060"/>
                </a:solidFill>
              </a:rPr>
              <a:t>XSpider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86360-0109-6543-B565-67692B57A242}"/>
              </a:ext>
            </a:extLst>
          </p:cNvPr>
          <p:cNvSpPr txBox="1"/>
          <p:nvPr/>
        </p:nvSpPr>
        <p:spPr>
          <a:xfrm>
            <a:off x="8065573" y="5591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95429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4570</TotalTime>
  <Words>331</Words>
  <Application>Microsoft Macintosh PowerPoint</Application>
  <PresentationFormat>Экран (4:3)</PresentationFormat>
  <Paragraphs>82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Verdana</vt:lpstr>
      <vt:lpstr>Cover</vt:lpstr>
      <vt:lpstr>1_Cover</vt:lpstr>
      <vt:lpstr>Сравнение сканеров XSpider и Nessus</vt:lpstr>
      <vt:lpstr>     Сканер уязвимостей   </vt:lpstr>
      <vt:lpstr>     Принцип работы на примере Xspider  </vt:lpstr>
      <vt:lpstr>Xspider</vt:lpstr>
      <vt:lpstr>Nessus</vt:lpstr>
      <vt:lpstr>Metasploitable 2</vt:lpstr>
      <vt:lpstr>Описание тестового стенда</vt:lpstr>
      <vt:lpstr>     Результаты Xspider  </vt:lpstr>
      <vt:lpstr>Результаты XSpider</vt:lpstr>
      <vt:lpstr>     Результаты Nessus  </vt:lpstr>
      <vt:lpstr>Результаты Nessus</vt:lpstr>
      <vt:lpstr>Замечания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Максим Смирнов</cp:lastModifiedBy>
  <cp:revision>46</cp:revision>
  <dcterms:created xsi:type="dcterms:W3CDTF">2014-06-27T12:30:22Z</dcterms:created>
  <dcterms:modified xsi:type="dcterms:W3CDTF">2018-12-23T13:12:42Z</dcterms:modified>
</cp:coreProperties>
</file>