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3"/>
  </p:notesMasterIdLst>
  <p:handoutMasterIdLst>
    <p:handoutMasterId r:id="rId24"/>
  </p:handoutMasterIdLst>
  <p:sldIdLst>
    <p:sldId id="521" r:id="rId5"/>
    <p:sldId id="542" r:id="rId6"/>
    <p:sldId id="539" r:id="rId7"/>
    <p:sldId id="540" r:id="rId8"/>
    <p:sldId id="541" r:id="rId9"/>
    <p:sldId id="546" r:id="rId10"/>
    <p:sldId id="489" r:id="rId11"/>
    <p:sldId id="490" r:id="rId12"/>
    <p:sldId id="544" r:id="rId13"/>
    <p:sldId id="543" r:id="rId14"/>
    <p:sldId id="545" r:id="rId15"/>
    <p:sldId id="549" r:id="rId16"/>
    <p:sldId id="547" r:id="rId17"/>
    <p:sldId id="548" r:id="rId18"/>
    <p:sldId id="491" r:id="rId19"/>
    <p:sldId id="550" r:id="rId20"/>
    <p:sldId id="492" r:id="rId21"/>
    <p:sldId id="493" r:id="rId22"/>
  </p:sldIdLst>
  <p:sldSz cx="12192000" cy="6858000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992"/>
    <a:srgbClr val="003399"/>
    <a:srgbClr val="0E2942"/>
    <a:srgbClr val="CCECFF"/>
    <a:srgbClr val="102F4C"/>
    <a:srgbClr val="AFD7FF"/>
    <a:srgbClr val="0000FF"/>
    <a:srgbClr val="99CCFF"/>
    <a:srgbClr val="CCFFFF"/>
    <a:srgbClr val="153C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70" autoAdjust="0"/>
    <p:restoredTop sz="93354" autoAdjust="0"/>
  </p:normalViewPr>
  <p:slideViewPr>
    <p:cSldViewPr>
      <p:cViewPr varScale="1">
        <p:scale>
          <a:sx n="71" d="100"/>
          <a:sy n="71" d="100"/>
        </p:scale>
        <p:origin x="-534" y="-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387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E86766-7189-45F6-833A-913F708F0755}" type="datetimeFigureOut">
              <a:rPr lang="ru-RU" smtClean="0"/>
              <a:t>19.03.2019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E590C0-DB16-415C-8893-9D8980C616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42253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C7E951-6661-4BE2-8A80-28550D0868F8}" type="datetimeFigureOut">
              <a:rPr lang="ru-RU" smtClean="0"/>
              <a:pPr/>
              <a:t>19.03.2019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826AF6-304A-49FE-AF29-3C5060BF3C3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7112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68300" y="677863"/>
            <a:ext cx="6121400" cy="3444875"/>
          </a:xfrm>
          <a:prstGeom prst="rect">
            <a:avLst/>
          </a:prstGeo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1200" kern="1200" baseline="0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С точки зрения целевого назначения, процессы ИБ классифицируются на процессы обеспечения и процессы управления. Процессы обеспечения ИБ предназначены для реализации непосредственных организационных и технических функций защиты объектов (технических Управление процессами ИБ в интересах бизнеса средств, программного обеспечения и информационных активов). Процессы управления ИБ предназначены для реализации управляющих действий в отношении системы обеспечения ИБ (СОИБ).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>
          <a:xfrm>
            <a:off x="3884614" y="8685214"/>
            <a:ext cx="2970212" cy="455612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5A94EB4-2B82-4213-B0BF-A10C068BCF00}" type="slidenum">
              <a:rPr lang="en-GB" smtClean="0"/>
              <a:pPr>
                <a:defRPr/>
              </a:pPr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20999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bg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3200">
                <a:solidFill>
                  <a:schemeClr val="bg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3200">
                <a:solidFill>
                  <a:schemeClr val="bg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3200">
                <a:solidFill>
                  <a:schemeClr val="bg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3200">
                <a:solidFill>
                  <a:schemeClr val="bg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 Narrow" panose="020B0606020202030204" pitchFamily="34" charset="0"/>
              </a:defRPr>
            </a:lvl9pPr>
          </a:lstStyle>
          <a:p>
            <a:pPr eaLnBrk="1" hangingPunct="1"/>
            <a:fld id="{755387B4-2807-4EC0-9EA6-9DAD3E1CA056}" type="slidenum">
              <a:rPr lang="ru-RU" altLang="ru-RU" sz="1200">
                <a:solidFill>
                  <a:schemeClr val="tx1"/>
                </a:solidFill>
                <a:latin typeface="Arial" panose="020B0604020202020204" pitchFamily="34" charset="0"/>
              </a:rPr>
              <a:pPr eaLnBrk="1" hangingPunct="1"/>
              <a:t>7</a:t>
            </a:fld>
            <a:endParaRPr lang="ru-RU" altLang="ru-RU" sz="12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altLang="ru-RU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3950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bg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3200">
                <a:solidFill>
                  <a:schemeClr val="bg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3200">
                <a:solidFill>
                  <a:schemeClr val="bg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3200">
                <a:solidFill>
                  <a:schemeClr val="bg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3200">
                <a:solidFill>
                  <a:schemeClr val="bg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 Narrow" panose="020B0606020202030204" pitchFamily="34" charset="0"/>
              </a:defRPr>
            </a:lvl9pPr>
          </a:lstStyle>
          <a:p>
            <a:pPr eaLnBrk="1" hangingPunct="1"/>
            <a:fld id="{9676B11C-4977-4298-A685-E866CF5C8F45}" type="slidenum">
              <a:rPr lang="ru-RU" altLang="ru-RU" sz="1200">
                <a:solidFill>
                  <a:schemeClr val="tx1"/>
                </a:solidFill>
                <a:latin typeface="Arial" panose="020B0604020202020204" pitchFamily="34" charset="0"/>
              </a:rPr>
              <a:pPr eaLnBrk="1" hangingPunct="1"/>
              <a:t>8</a:t>
            </a:fld>
            <a:endParaRPr lang="ru-RU" altLang="ru-RU" sz="12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altLang="ru-RU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71897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bg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3200">
                <a:solidFill>
                  <a:schemeClr val="bg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3200">
                <a:solidFill>
                  <a:schemeClr val="bg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3200">
                <a:solidFill>
                  <a:schemeClr val="bg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3200">
                <a:solidFill>
                  <a:schemeClr val="bg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 Narrow" panose="020B0606020202030204" pitchFamily="34" charset="0"/>
              </a:defRPr>
            </a:lvl9pPr>
          </a:lstStyle>
          <a:p>
            <a:pPr eaLnBrk="1" hangingPunct="1"/>
            <a:fld id="{755387B4-2807-4EC0-9EA6-9DAD3E1CA056}" type="slidenum">
              <a:rPr lang="ru-RU" altLang="ru-RU" sz="1200">
                <a:solidFill>
                  <a:schemeClr val="tx1"/>
                </a:solidFill>
                <a:latin typeface="Arial" panose="020B0604020202020204" pitchFamily="34" charset="0"/>
              </a:rPr>
              <a:pPr eaLnBrk="1" hangingPunct="1"/>
              <a:t>10</a:t>
            </a:fld>
            <a:endParaRPr lang="ru-RU" altLang="ru-RU" sz="12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altLang="ru-RU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00337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bg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3200">
                <a:solidFill>
                  <a:schemeClr val="bg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3200">
                <a:solidFill>
                  <a:schemeClr val="bg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3200">
                <a:solidFill>
                  <a:schemeClr val="bg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3200">
                <a:solidFill>
                  <a:schemeClr val="bg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 Narrow" panose="020B0606020202030204" pitchFamily="34" charset="0"/>
              </a:defRPr>
            </a:lvl9pPr>
          </a:lstStyle>
          <a:p>
            <a:pPr eaLnBrk="1" hangingPunct="1"/>
            <a:fld id="{C516958B-CBBA-4FC6-A7F1-C6A59E0516DE}" type="slidenum">
              <a:rPr lang="ru-RU" altLang="ru-RU" sz="1200">
                <a:solidFill>
                  <a:schemeClr val="tx1"/>
                </a:solidFill>
                <a:latin typeface="Arial" panose="020B0604020202020204" pitchFamily="34" charset="0"/>
              </a:rPr>
              <a:pPr eaLnBrk="1" hangingPunct="1"/>
              <a:t>15</a:t>
            </a:fld>
            <a:endParaRPr lang="ru-RU" altLang="ru-RU" sz="12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altLang="ru-RU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56455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Заметки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 smtClean="0">
              <a:latin typeface="Arial" panose="020B0604020202020204" pitchFamily="34" charset="0"/>
            </a:endParaRPr>
          </a:p>
        </p:txBody>
      </p:sp>
      <p:sp>
        <p:nvSpPr>
          <p:cNvPr id="50180" name="Номер слайда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bg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3200">
                <a:solidFill>
                  <a:schemeClr val="bg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3200">
                <a:solidFill>
                  <a:schemeClr val="bg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3200">
                <a:solidFill>
                  <a:schemeClr val="bg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3200">
                <a:solidFill>
                  <a:schemeClr val="bg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 Narrow" panose="020B0606020202030204" pitchFamily="34" charset="0"/>
              </a:defRPr>
            </a:lvl9pPr>
          </a:lstStyle>
          <a:p>
            <a:pPr eaLnBrk="1" hangingPunct="1"/>
            <a:fld id="{1E3E60E7-931D-47EE-9EDE-645B5B11D1E6}" type="slidenum">
              <a:rPr lang="ru-RU" altLang="ru-RU" sz="1200">
                <a:solidFill>
                  <a:schemeClr val="tx1"/>
                </a:solidFill>
                <a:latin typeface="Arial" panose="020B0604020202020204" pitchFamily="34" charset="0"/>
              </a:rPr>
              <a:pPr eaLnBrk="1" hangingPunct="1"/>
              <a:t>17</a:t>
            </a:fld>
            <a:endParaRPr lang="ru-RU" altLang="ru-RU" sz="12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16913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C6CB3D-F0F9-4D89-AFEA-9B73FF70B3D6}" type="datetime1">
              <a:rPr lang="ru-RU">
                <a:solidFill>
                  <a:srgbClr val="000000"/>
                </a:solidFill>
              </a:rPr>
              <a:pPr>
                <a:defRPr/>
              </a:pPr>
              <a:t>19.03.2019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srgbClr val="000000"/>
                </a:solidFill>
              </a:rPr>
              <a:t>Фамилия И.О. Название департамента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044DE1-ACA9-4CBA-93BF-9BE1D8B44CC4}" type="slidenum">
              <a:rPr lang="ru-RU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F46139-E629-441B-B08A-D34E739EDF85}" type="datetime1">
              <a:rPr lang="ru-RU">
                <a:solidFill>
                  <a:srgbClr val="000000"/>
                </a:solidFill>
              </a:rPr>
              <a:pPr>
                <a:defRPr/>
              </a:pPr>
              <a:t>19.03.2019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srgbClr val="000000"/>
                </a:solidFill>
              </a:rPr>
              <a:t>Фамилия И.О. Название департамента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8D327B-47C0-42DB-9AB4-5EA34D9C3111}" type="slidenum">
              <a:rPr lang="ru-RU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E8AE5B-C58D-4CF6-B67C-43938A9181ED}" type="datetime1">
              <a:rPr lang="ru-RU">
                <a:solidFill>
                  <a:srgbClr val="000000"/>
                </a:solidFill>
              </a:rPr>
              <a:pPr>
                <a:defRPr/>
              </a:pPr>
              <a:t>19.03.2019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srgbClr val="000000"/>
                </a:solidFill>
              </a:rPr>
              <a:t>Фамилия И.О. Название департамента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75D2BE-E472-4948-A374-16C46EA3010E}" type="slidenum">
              <a:rPr lang="ru-RU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Заголовок и 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аблица 2"/>
          <p:cNvSpPr>
            <a:spLocks noGrp="1"/>
          </p:cNvSpPr>
          <p:nvPr>
            <p:ph type="tbl" idx="1"/>
          </p:nvPr>
        </p:nvSpPr>
        <p:spPr>
          <a:xfrm>
            <a:off x="609600" y="1600201"/>
            <a:ext cx="10972800" cy="4525963"/>
          </a:xfrm>
        </p:spPr>
        <p:txBody>
          <a:bodyPr/>
          <a:lstStyle/>
          <a:p>
            <a:pPr lvl="0"/>
            <a:endParaRPr lang="ru-RU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CFE549AB-2E93-40D8-AD8A-C3D4EBA7D633}" type="datetimeFigureOut">
              <a:rPr lang="ru-RU"/>
              <a:pPr>
                <a:defRPr/>
              </a:pPr>
              <a:t>19.03.2019</a:t>
            </a:fld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ru-RU"/>
              <a:t>Фамилия И.О. Название департамента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68DD8BC-BE7D-4D27-9758-328F3A3DC17E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62541488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2B512D-CFCA-4450-8D4F-A4034E10EE27}" type="datetime1">
              <a:rPr lang="ru-RU">
                <a:solidFill>
                  <a:srgbClr val="000000"/>
                </a:solidFill>
              </a:rPr>
              <a:pPr>
                <a:defRPr/>
              </a:pPr>
              <a:t>19.03.2019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srgbClr val="000000"/>
                </a:solidFill>
              </a:rPr>
              <a:t>Фамилия И.О. Название департамента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E170FF-CF88-4E16-9BA2-E411B00DEB18}" type="slidenum">
              <a:rPr lang="ru-RU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E9F7F2-75E0-471E-8338-E13825800018}" type="datetime1">
              <a:rPr lang="ru-RU">
                <a:solidFill>
                  <a:srgbClr val="000000"/>
                </a:solidFill>
              </a:rPr>
              <a:pPr>
                <a:defRPr/>
              </a:pPr>
              <a:t>19.03.2019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srgbClr val="000000"/>
                </a:solidFill>
              </a:rPr>
              <a:t>Фамилия И.О. Название департамента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59F1DF-06A8-4CAF-A7A1-BF8B0975733E}" type="slidenum">
              <a:rPr lang="ru-RU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47343C-77AD-4E43-9FF2-F4C9D3B27510}" type="datetime1">
              <a:rPr lang="ru-RU">
                <a:solidFill>
                  <a:srgbClr val="000000"/>
                </a:solidFill>
              </a:rPr>
              <a:pPr>
                <a:defRPr/>
              </a:pPr>
              <a:t>19.03.2019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srgbClr val="000000"/>
                </a:solidFill>
              </a:rPr>
              <a:t>Фамилия И.О. Название департамента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C2F755-5F04-49D9-9E15-596FC746E89B}" type="slidenum">
              <a:rPr lang="ru-RU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CED0F0-942B-49A6-95AC-439CF38918E2}" type="datetime1">
              <a:rPr lang="ru-RU">
                <a:solidFill>
                  <a:srgbClr val="000000"/>
                </a:solidFill>
              </a:rPr>
              <a:pPr>
                <a:defRPr/>
              </a:pPr>
              <a:t>19.03.2019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srgbClr val="000000"/>
                </a:solidFill>
              </a:rPr>
              <a:t>Фамилия И.О. Название департамента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526E62-F278-4464-81F2-EF895407C2BE}" type="slidenum">
              <a:rPr lang="ru-RU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940961-648D-435F-8BA5-0621E5181F25}" type="datetime1">
              <a:rPr lang="ru-RU">
                <a:solidFill>
                  <a:srgbClr val="000000"/>
                </a:solidFill>
              </a:rPr>
              <a:pPr>
                <a:defRPr/>
              </a:pPr>
              <a:t>19.03.2019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srgbClr val="000000"/>
                </a:solidFill>
              </a:rPr>
              <a:t>Фамилия И.О. Название департамента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804C41-ABBE-4543-9D96-B49EEFC78847}" type="slidenum">
              <a:rPr lang="ru-RU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6DF8BD-3728-4B4E-B2DE-0BB38E220A61}" type="datetime1">
              <a:rPr lang="ru-RU">
                <a:solidFill>
                  <a:srgbClr val="000000"/>
                </a:solidFill>
              </a:rPr>
              <a:pPr>
                <a:defRPr/>
              </a:pPr>
              <a:t>19.03.2019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srgbClr val="000000"/>
                </a:solidFill>
              </a:rPr>
              <a:t>Фамилия И.О. Название департамента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406A4C-EB38-4A42-9DE3-433818CCECA6}" type="slidenum">
              <a:rPr lang="ru-RU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939543-BF92-4332-A951-E2BFBC20335A}" type="datetime1">
              <a:rPr lang="ru-RU">
                <a:solidFill>
                  <a:srgbClr val="000000"/>
                </a:solidFill>
              </a:rPr>
              <a:pPr>
                <a:defRPr/>
              </a:pPr>
              <a:t>19.03.2019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srgbClr val="000000"/>
                </a:solidFill>
              </a:rPr>
              <a:t>Фамилия И.О. Название департамента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2348AF-2EAA-400E-AE99-7493230AFCA9}" type="slidenum">
              <a:rPr lang="ru-RU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0764DF-71A5-4DDE-9182-D4F04916C07C}" type="datetime1">
              <a:rPr lang="ru-RU">
                <a:solidFill>
                  <a:srgbClr val="000000"/>
                </a:solidFill>
              </a:rPr>
              <a:pPr>
                <a:defRPr/>
              </a:pPr>
              <a:t>19.03.2019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srgbClr val="000000"/>
                </a:solidFill>
              </a:rPr>
              <a:t>Фамилия И.О. Название департамента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4F2E9A-6540-47FA-A512-5BA212D96304}" type="slidenum">
              <a:rPr lang="ru-RU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D16FF5F4-7408-4CDC-A699-5764CCB1D25C}" type="datetime1">
              <a:rPr lang="ru-RU">
                <a:solidFill>
                  <a:srgbClr val="000000"/>
                </a:solidFill>
              </a:rPr>
              <a:pPr>
                <a:defRPr/>
              </a:pPr>
              <a:t>19.03.2019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ru-RU">
                <a:solidFill>
                  <a:srgbClr val="000000"/>
                </a:solidFill>
              </a:rPr>
              <a:t>Фамилия И.О. Название департамента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D8AAE26B-A3A7-4E2C-B2F3-087D87178DC5}" type="slidenum">
              <a:rPr lang="ru-RU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/>
          <p:cNvSpPr txBox="1">
            <a:spLocks/>
          </p:cNvSpPr>
          <p:nvPr/>
        </p:nvSpPr>
        <p:spPr>
          <a:xfrm>
            <a:off x="2567608" y="2734181"/>
            <a:ext cx="7956376" cy="329320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ru-RU" sz="3200" b="1" dirty="0" smtClean="0">
                <a:solidFill>
                  <a:srgbClr val="004992"/>
                </a:solidFill>
                <a:latin typeface="+mj-lt"/>
                <a:cs typeface="Microsoft Sans Serif" pitchFamily="34" charset="0"/>
              </a:rPr>
              <a:t>Классификация объектов защиты</a:t>
            </a:r>
            <a:endParaRPr lang="ru-RU" sz="3200" b="1" dirty="0">
              <a:solidFill>
                <a:srgbClr val="004992"/>
              </a:solidFill>
              <a:latin typeface="+mj-lt"/>
              <a:cs typeface="Microsoft Sans Serif" pitchFamily="34" charset="0"/>
            </a:endParaRPr>
          </a:p>
          <a:p>
            <a:pPr lvl="0">
              <a:defRPr/>
            </a:pPr>
            <a:endParaRPr lang="ru-RU" sz="2200" b="1" dirty="0" smtClean="0">
              <a:cs typeface="Microsoft Sans Serif" pitchFamily="34" charset="0"/>
            </a:endParaRPr>
          </a:p>
          <a:p>
            <a:pPr lvl="0">
              <a:defRPr/>
            </a:pPr>
            <a:endParaRPr lang="ru-RU" sz="2200" b="1" dirty="0">
              <a:cs typeface="Microsoft Sans Serif" pitchFamily="34" charset="0"/>
            </a:endParaRPr>
          </a:p>
          <a:p>
            <a:pPr lvl="0">
              <a:defRPr/>
            </a:pPr>
            <a:endParaRPr lang="ru-RU" sz="2200" b="1" dirty="0" smtClean="0">
              <a:cs typeface="Microsoft Sans Serif" pitchFamily="34" charset="0"/>
            </a:endParaRPr>
          </a:p>
          <a:p>
            <a:pPr lvl="0">
              <a:defRPr/>
            </a:pPr>
            <a:r>
              <a:rPr lang="ru-RU" sz="2200" b="1" dirty="0" smtClean="0">
                <a:cs typeface="Microsoft Sans Serif" pitchFamily="34" charset="0"/>
              </a:rPr>
              <a:t>Михайличенко Ольга Викторовна, </a:t>
            </a:r>
          </a:p>
          <a:p>
            <a:pPr lvl="0">
              <a:defRPr/>
            </a:pPr>
            <a:r>
              <a:rPr lang="ru-RU" i="1" dirty="0" smtClean="0">
                <a:cs typeface="Microsoft Sans Serif" pitchFamily="34" charset="0"/>
              </a:rPr>
              <a:t>к.т.н., доцент</a:t>
            </a:r>
            <a:endParaRPr lang="ru-RU" i="1" dirty="0">
              <a:cs typeface="Microsoft Sans Serif" pitchFamily="34" charset="0"/>
            </a:endParaRPr>
          </a:p>
          <a:p>
            <a:r>
              <a:rPr lang="en-US" sz="2200" dirty="0" smtClean="0"/>
              <a:t>tm</a:t>
            </a:r>
            <a:r>
              <a:rPr lang="en-US" sz="2200" dirty="0"/>
              <a:t>: +7</a:t>
            </a:r>
            <a:r>
              <a:rPr lang="ru-RU" sz="2200" dirty="0"/>
              <a:t> (911) </a:t>
            </a:r>
            <a:r>
              <a:rPr lang="ru-RU" sz="2200" dirty="0" smtClean="0"/>
              <a:t>930-32-33 </a:t>
            </a:r>
            <a:endParaRPr lang="en-US" sz="2200" dirty="0"/>
          </a:p>
          <a:p>
            <a:pPr lvl="0">
              <a:spcBef>
                <a:spcPct val="0"/>
              </a:spcBef>
              <a:defRPr/>
            </a:pPr>
            <a:endParaRPr lang="en-US" sz="2400" b="1" dirty="0" smtClean="0">
              <a:solidFill>
                <a:srgbClr val="004992"/>
              </a:solidFill>
              <a:latin typeface="+mj-lt"/>
              <a:cs typeface="Microsoft Sans Serif" pitchFamily="34" charset="0"/>
            </a:endParaRPr>
          </a:p>
          <a:p>
            <a:pPr lvl="0">
              <a:spcBef>
                <a:spcPct val="0"/>
              </a:spcBef>
              <a:defRPr/>
            </a:pPr>
            <a:endParaRPr lang="ru-RU" sz="2400" b="1" dirty="0">
              <a:solidFill>
                <a:srgbClr val="004992"/>
              </a:solidFill>
              <a:latin typeface="+mj-lt"/>
              <a:cs typeface="Microsoft Sans Serif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4354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53"/>
    </mc:Choice>
    <mc:Fallback xmlns="">
      <p:transition spd="slow" advTm="3453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bg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3200">
                <a:solidFill>
                  <a:schemeClr val="bg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3200">
                <a:solidFill>
                  <a:schemeClr val="bg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3200">
                <a:solidFill>
                  <a:schemeClr val="bg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3200">
                <a:solidFill>
                  <a:schemeClr val="bg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 Narrow" panose="020B0606020202030204" pitchFamily="34" charset="0"/>
              </a:defRPr>
            </a:lvl9pPr>
          </a:lstStyle>
          <a:p>
            <a:pPr eaLnBrk="1" hangingPunct="1"/>
            <a:fld id="{09BD2679-2326-4926-B519-C5EF8FC57747}" type="slidenum">
              <a:rPr lang="ru-RU" altLang="ru-RU" sz="1200">
                <a:solidFill>
                  <a:schemeClr val="tx1"/>
                </a:solidFill>
              </a:rPr>
              <a:pPr eaLnBrk="1" hangingPunct="1"/>
              <a:t>10</a:t>
            </a:fld>
            <a:endParaRPr lang="ru-RU" altLang="ru-RU" sz="1200">
              <a:solidFill>
                <a:schemeClr val="tx1"/>
              </a:solidFill>
            </a:endParaRPr>
          </a:p>
        </p:txBody>
      </p:sp>
      <p:sp>
        <p:nvSpPr>
          <p:cNvPr id="12334" name="Прямоугольник 1"/>
          <p:cNvSpPr>
            <a:spLocks noChangeArrowheads="1"/>
          </p:cNvSpPr>
          <p:nvPr/>
        </p:nvSpPr>
        <p:spPr bwMode="auto">
          <a:xfrm>
            <a:off x="258797" y="-2399"/>
            <a:ext cx="1152128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3200">
                <a:solidFill>
                  <a:schemeClr val="bg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3200">
                <a:solidFill>
                  <a:schemeClr val="bg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3200">
                <a:solidFill>
                  <a:schemeClr val="bg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3200">
                <a:solidFill>
                  <a:schemeClr val="bg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3200">
                <a:solidFill>
                  <a:schemeClr val="bg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ru-RU" altLang="ru-RU" sz="2400" b="1" dirty="0">
                <a:solidFill>
                  <a:srgbClr val="003366"/>
                </a:solidFill>
                <a:latin typeface="Calibri" panose="020F0502020204030204" pitchFamily="34" charset="0"/>
                <a:cs typeface="Microsoft Sans Serif" pitchFamily="34" charset="0"/>
              </a:rPr>
              <a:t>Правила определения критичности объектов защиты</a:t>
            </a:r>
          </a:p>
        </p:txBody>
      </p:sp>
      <p:sp>
        <p:nvSpPr>
          <p:cNvPr id="10" name="Скругленный прямоугольник 9"/>
          <p:cNvSpPr/>
          <p:nvPr/>
        </p:nvSpPr>
        <p:spPr bwMode="auto">
          <a:xfrm>
            <a:off x="730952" y="2513354"/>
            <a:ext cx="3240076" cy="1250621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dist="50800" dir="5400000" algn="ctr" rotWithShape="0">
              <a:srgbClr val="000000">
                <a:alpha val="35000"/>
              </a:srgbClr>
            </a:outerShdw>
          </a:effectLst>
        </p:spPr>
        <p:txBody>
          <a:bodyPr/>
          <a:lstStyle/>
          <a:p>
            <a:r>
              <a:rPr lang="ru-RU" dirty="0"/>
              <a:t>характеризуется различной степенью тяжести </a:t>
            </a:r>
            <a:r>
              <a:rPr lang="ru-RU" dirty="0" smtClean="0"/>
              <a:t>возможных </a:t>
            </a:r>
            <a:r>
              <a:rPr lang="ru-RU" dirty="0"/>
              <a:t>последствий нарушения </a:t>
            </a:r>
            <a:r>
              <a:rPr lang="ru-RU" dirty="0" smtClean="0"/>
              <a:t>ИБ ОЗ </a:t>
            </a:r>
            <a:endParaRPr lang="ru-RU" dirty="0"/>
          </a:p>
        </p:txBody>
      </p:sp>
      <p:sp>
        <p:nvSpPr>
          <p:cNvPr id="17" name="Скругленный прямоугольник 16"/>
          <p:cNvSpPr/>
          <p:nvPr/>
        </p:nvSpPr>
        <p:spPr bwMode="auto">
          <a:xfrm>
            <a:off x="665723" y="753885"/>
            <a:ext cx="11318098" cy="576263"/>
          </a:xfrm>
          <a:prstGeom prst="round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dist="50800" dir="5400000" algn="ctr" rotWithShape="0">
              <a:srgbClr val="000000">
                <a:alpha val="35000"/>
              </a:srgbClr>
            </a:outerShdw>
          </a:effectLst>
        </p:spPr>
        <p:txBody>
          <a:bodyPr/>
          <a:lstStyle/>
          <a:p>
            <a:pPr algn="ctr">
              <a:defRPr/>
            </a:pPr>
            <a:r>
              <a:rPr lang="ru-RU" sz="1600" b="1" dirty="0" smtClean="0">
                <a:latin typeface="+mj-lt"/>
              </a:rPr>
              <a:t>Определение критичности ОЗ</a:t>
            </a:r>
            <a:endParaRPr lang="ru-RU" sz="1600" b="1" dirty="0">
              <a:latin typeface="+mj-lt"/>
            </a:endParaRPr>
          </a:p>
        </p:txBody>
      </p:sp>
      <p:sp>
        <p:nvSpPr>
          <p:cNvPr id="18" name="Скругленный прямоугольник 17"/>
          <p:cNvSpPr/>
          <p:nvPr/>
        </p:nvSpPr>
        <p:spPr bwMode="auto">
          <a:xfrm>
            <a:off x="4283481" y="1559029"/>
            <a:ext cx="3396695" cy="1002497"/>
          </a:xfrm>
          <a:prstGeom prst="roundRect">
            <a:avLst/>
          </a:prstGeom>
          <a:solidFill>
            <a:srgbClr val="FDEBD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dist="50800" dir="5400000" algn="ctr" rotWithShape="0">
              <a:srgbClr val="000000">
                <a:alpha val="35000"/>
              </a:srgbClr>
            </a:outerShdw>
          </a:effectLst>
        </p:spPr>
        <p:txBody>
          <a:bodyPr/>
          <a:lstStyle/>
          <a:p>
            <a:r>
              <a:rPr lang="ru-RU" dirty="0" smtClean="0"/>
              <a:t>Степень </a:t>
            </a:r>
            <a:r>
              <a:rPr lang="ru-RU" dirty="0"/>
              <a:t>тяжести возможных </a:t>
            </a:r>
            <a:r>
              <a:rPr lang="ru-RU" dirty="0" smtClean="0"/>
              <a:t>последствий/уровень критичности </a:t>
            </a:r>
            <a:endParaRPr lang="ru-RU" dirty="0"/>
          </a:p>
        </p:txBody>
      </p:sp>
      <p:sp>
        <p:nvSpPr>
          <p:cNvPr id="20" name="Скругленный прямоугольник 19"/>
          <p:cNvSpPr/>
          <p:nvPr/>
        </p:nvSpPr>
        <p:spPr bwMode="auto">
          <a:xfrm>
            <a:off x="730952" y="1583178"/>
            <a:ext cx="3240076" cy="913441"/>
          </a:xfrm>
          <a:prstGeom prst="roundRect">
            <a:avLst/>
          </a:prstGeom>
          <a:solidFill>
            <a:srgbClr val="FDEBD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dist="50800" dir="5400000" algn="ctr" rotWithShape="0">
              <a:srgbClr val="000000">
                <a:alpha val="35000"/>
              </a:srgbClr>
            </a:outerShdw>
          </a:effectLst>
        </p:spPr>
        <p:txBody>
          <a:bodyPr/>
          <a:lstStyle/>
          <a:p>
            <a:r>
              <a:rPr lang="ru-RU" dirty="0" smtClean="0"/>
              <a:t>Уровень критичности ОЗ</a:t>
            </a:r>
            <a:endParaRPr lang="ru-RU" dirty="0"/>
          </a:p>
        </p:txBody>
      </p:sp>
      <p:sp>
        <p:nvSpPr>
          <p:cNvPr id="21" name="Скругленный прямоугольник 20"/>
          <p:cNvSpPr/>
          <p:nvPr/>
        </p:nvSpPr>
        <p:spPr bwMode="auto">
          <a:xfrm>
            <a:off x="8236153" y="1605624"/>
            <a:ext cx="3240077" cy="1002497"/>
          </a:xfrm>
          <a:prstGeom prst="roundRect">
            <a:avLst/>
          </a:prstGeom>
          <a:solidFill>
            <a:srgbClr val="FDEBD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dist="50800" dir="5400000" algn="ctr" rotWithShape="0">
              <a:srgbClr val="000000">
                <a:alpha val="35000"/>
              </a:srgbClr>
            </a:outerShdw>
          </a:effectLst>
        </p:spPr>
        <p:txBody>
          <a:bodyPr/>
          <a:lstStyle/>
          <a:p>
            <a:r>
              <a:rPr lang="ru-RU" dirty="0" smtClean="0"/>
              <a:t>Данные </a:t>
            </a:r>
            <a:r>
              <a:rPr lang="ru-RU" dirty="0"/>
              <a:t>для определения степени тяжести возможных последствий </a:t>
            </a:r>
          </a:p>
        </p:txBody>
      </p:sp>
      <p:sp>
        <p:nvSpPr>
          <p:cNvPr id="23" name="Скругленный прямоугольник 22"/>
          <p:cNvSpPr/>
          <p:nvPr/>
        </p:nvSpPr>
        <p:spPr bwMode="auto">
          <a:xfrm>
            <a:off x="4288217" y="2595876"/>
            <a:ext cx="3391959" cy="1288932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dist="50800" dir="5400000" algn="ctr" rotWithShape="0">
              <a:srgbClr val="000000">
                <a:alpha val="35000"/>
              </a:srgbClr>
            </a:outerShdw>
          </a:effectLst>
        </p:spPr>
        <p:txBody>
          <a:bodyPr/>
          <a:lstStyle/>
          <a:p>
            <a:r>
              <a:rPr lang="ru-RU" dirty="0"/>
              <a:t>- максимальный уровень; </a:t>
            </a:r>
          </a:p>
          <a:p>
            <a:r>
              <a:rPr lang="ru-RU" dirty="0"/>
              <a:t>- средний уровень; </a:t>
            </a:r>
          </a:p>
          <a:p>
            <a:r>
              <a:rPr lang="ru-RU" dirty="0"/>
              <a:t>- минимальный уровень. </a:t>
            </a:r>
          </a:p>
        </p:txBody>
      </p:sp>
      <p:sp>
        <p:nvSpPr>
          <p:cNvPr id="11" name="Скругленный прямоугольник 10"/>
          <p:cNvSpPr/>
          <p:nvPr/>
        </p:nvSpPr>
        <p:spPr bwMode="auto">
          <a:xfrm>
            <a:off x="1989229" y="4288691"/>
            <a:ext cx="10030077" cy="1872209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dist="50800" dir="5400000" algn="ctr" rotWithShape="0">
              <a:srgbClr val="000000">
                <a:alpha val="35000"/>
              </a:srgbClr>
            </a:outerShdw>
          </a:effectLst>
        </p:spPr>
        <p:txBody>
          <a:bodyPr/>
          <a:lstStyle/>
          <a:p>
            <a:r>
              <a:rPr lang="ru-RU" dirty="0" smtClean="0"/>
              <a:t>- </a:t>
            </a:r>
            <a:r>
              <a:rPr lang="ru-RU" dirty="0" smtClean="0">
                <a:solidFill>
                  <a:srgbClr val="C00000"/>
                </a:solidFill>
              </a:rPr>
              <a:t>стоимость </a:t>
            </a:r>
            <a:r>
              <a:rPr lang="ru-RU" dirty="0">
                <a:solidFill>
                  <a:srgbClr val="C00000"/>
                </a:solidFill>
              </a:rPr>
              <a:t>ПО, </a:t>
            </a:r>
            <a:r>
              <a:rPr lang="ru-RU" dirty="0" smtClean="0">
                <a:solidFill>
                  <a:srgbClr val="C00000"/>
                </a:solidFill>
              </a:rPr>
              <a:t>ТС </a:t>
            </a:r>
            <a:r>
              <a:rPr lang="ru-RU" dirty="0" smtClean="0"/>
              <a:t>обработки</a:t>
            </a:r>
            <a:r>
              <a:rPr lang="ru-RU" dirty="0"/>
              <a:t>, хранения и передачи информации; </a:t>
            </a:r>
          </a:p>
          <a:p>
            <a:r>
              <a:rPr lang="ru-RU" dirty="0" smtClean="0"/>
              <a:t>- величины </a:t>
            </a:r>
            <a:r>
              <a:rPr lang="ru-RU" dirty="0"/>
              <a:t>возможных </a:t>
            </a:r>
            <a:r>
              <a:rPr lang="ru-RU" dirty="0">
                <a:solidFill>
                  <a:srgbClr val="C00000"/>
                </a:solidFill>
              </a:rPr>
              <a:t>штрафных санкций</a:t>
            </a:r>
            <a:r>
              <a:rPr lang="ru-RU" dirty="0"/>
              <a:t>, предусмотренных </a:t>
            </a:r>
            <a:r>
              <a:rPr lang="ru-RU" dirty="0" smtClean="0"/>
              <a:t>государственными НПА, </a:t>
            </a:r>
            <a:r>
              <a:rPr lang="ru-RU" dirty="0"/>
              <a:t>договорами за нарушение </a:t>
            </a:r>
            <a:r>
              <a:rPr lang="ru-RU" dirty="0" smtClean="0"/>
              <a:t>ИБ ОЗ</a:t>
            </a:r>
            <a:r>
              <a:rPr lang="ru-RU" dirty="0"/>
              <a:t>; </a:t>
            </a:r>
          </a:p>
          <a:p>
            <a:r>
              <a:rPr lang="ru-RU" dirty="0" smtClean="0"/>
              <a:t>- </a:t>
            </a:r>
            <a:r>
              <a:rPr lang="ru-RU" dirty="0" smtClean="0">
                <a:solidFill>
                  <a:srgbClr val="C00000"/>
                </a:solidFill>
              </a:rPr>
              <a:t>возможный </a:t>
            </a:r>
            <a:r>
              <a:rPr lang="ru-RU" dirty="0">
                <a:solidFill>
                  <a:srgbClr val="C00000"/>
                </a:solidFill>
              </a:rPr>
              <a:t>ущерб </a:t>
            </a:r>
            <a:r>
              <a:rPr lang="ru-RU" dirty="0"/>
              <a:t>от нарушения функционирования ПО, </a:t>
            </a:r>
            <a:r>
              <a:rPr lang="ru-RU" dirty="0" smtClean="0"/>
              <a:t>ТС; </a:t>
            </a:r>
            <a:endParaRPr lang="ru-RU" dirty="0"/>
          </a:p>
          <a:p>
            <a:r>
              <a:rPr lang="ru-RU" dirty="0" smtClean="0"/>
              <a:t>- </a:t>
            </a:r>
            <a:r>
              <a:rPr lang="ru-RU" dirty="0" smtClean="0">
                <a:solidFill>
                  <a:srgbClr val="C00000"/>
                </a:solidFill>
              </a:rPr>
              <a:t>затраты </a:t>
            </a:r>
            <a:r>
              <a:rPr lang="ru-RU" dirty="0">
                <a:solidFill>
                  <a:srgbClr val="C00000"/>
                </a:solidFill>
              </a:rPr>
              <a:t>на восстановление </a:t>
            </a:r>
            <a:r>
              <a:rPr lang="ru-RU" dirty="0"/>
              <a:t>функционирования и устранение </a:t>
            </a:r>
            <a:r>
              <a:rPr lang="ru-RU" dirty="0" smtClean="0"/>
              <a:t>последствий </a:t>
            </a:r>
            <a:r>
              <a:rPr lang="ru-RU" dirty="0"/>
              <a:t>нарушения безопасности ОЗ. 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2" name="Стрелка вниз 1"/>
          <p:cNvSpPr/>
          <p:nvPr/>
        </p:nvSpPr>
        <p:spPr bwMode="auto">
          <a:xfrm>
            <a:off x="9552384" y="2810063"/>
            <a:ext cx="607616" cy="1185714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32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043053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744760" y="-7370"/>
            <a:ext cx="12241360" cy="1143000"/>
          </a:xfrm>
        </p:spPr>
        <p:txBody>
          <a:bodyPr/>
          <a:lstStyle/>
          <a:p>
            <a:r>
              <a:rPr lang="ru-RU" sz="3200" b="1" kern="1200" dirty="0" smtClean="0">
                <a:solidFill>
                  <a:srgbClr val="003366"/>
                </a:solidFill>
                <a:latin typeface="Calibri" panose="020F0502020204030204" pitchFamily="34" charset="0"/>
                <a:ea typeface="+mn-ea"/>
                <a:cs typeface="Microsoft Sans Serif" pitchFamily="34" charset="0"/>
              </a:rPr>
              <a:t>Процедуры определение </a:t>
            </a:r>
            <a:r>
              <a:rPr lang="ru-RU" sz="3200" b="1" kern="1200" dirty="0">
                <a:solidFill>
                  <a:srgbClr val="003366"/>
                </a:solidFill>
                <a:latin typeface="Calibri" panose="020F0502020204030204" pitchFamily="34" charset="0"/>
                <a:ea typeface="+mn-ea"/>
                <a:cs typeface="Microsoft Sans Serif" pitchFamily="34" charset="0"/>
              </a:rPr>
              <a:t>критичности ОЗ методом</a:t>
            </a:r>
            <a:br>
              <a:rPr lang="ru-RU" sz="3200" b="1" kern="1200" dirty="0">
                <a:solidFill>
                  <a:srgbClr val="003366"/>
                </a:solidFill>
                <a:latin typeface="Calibri" panose="020F0502020204030204" pitchFamily="34" charset="0"/>
                <a:ea typeface="+mn-ea"/>
                <a:cs typeface="Microsoft Sans Serif" pitchFamily="34" charset="0"/>
              </a:rPr>
            </a:br>
            <a:r>
              <a:rPr lang="ru-RU" sz="3200" b="1" kern="1200" dirty="0">
                <a:solidFill>
                  <a:srgbClr val="003366"/>
                </a:solidFill>
                <a:latin typeface="Calibri" panose="020F0502020204030204" pitchFamily="34" charset="0"/>
                <a:ea typeface="+mn-ea"/>
                <a:cs typeface="Microsoft Sans Serif" pitchFamily="34" charset="0"/>
              </a:rPr>
              <a:t>полной оценки в качественных показателях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407368" y="1556792"/>
            <a:ext cx="11449272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2400" dirty="0" smtClean="0">
              <a:latin typeface="+mn-lt"/>
            </a:endParaRPr>
          </a:p>
          <a:p>
            <a:r>
              <a:rPr lang="ru-RU" sz="2800" dirty="0" smtClean="0">
                <a:latin typeface="+mn-lt"/>
              </a:rPr>
              <a:t>1  сбор исходных данных для оценки последствий нарушения свойств ИА, ПО и ТС</a:t>
            </a:r>
          </a:p>
          <a:p>
            <a:endParaRPr lang="ru-RU" sz="2800" dirty="0" smtClean="0">
              <a:latin typeface="+mn-lt"/>
            </a:endParaRPr>
          </a:p>
          <a:p>
            <a:r>
              <a:rPr lang="ru-RU" sz="2800" dirty="0" smtClean="0">
                <a:latin typeface="+mn-lt"/>
              </a:rPr>
              <a:t>2 сбор исходных данных о времени восстановления ОЗ</a:t>
            </a:r>
          </a:p>
          <a:p>
            <a:endParaRPr lang="ru-RU" sz="2800" dirty="0" smtClean="0">
              <a:latin typeface="+mn-lt"/>
            </a:endParaRPr>
          </a:p>
          <a:p>
            <a:r>
              <a:rPr lang="ru-RU" sz="2800" dirty="0" smtClean="0">
                <a:latin typeface="+mn-lt"/>
              </a:rPr>
              <a:t>3  определение пороговых значений критичности ОЗ</a:t>
            </a:r>
          </a:p>
          <a:p>
            <a:endParaRPr lang="ru-RU" sz="2800" dirty="0" smtClean="0">
              <a:latin typeface="+mn-lt"/>
            </a:endParaRPr>
          </a:p>
          <a:p>
            <a:r>
              <a:rPr lang="ru-RU" sz="2800" dirty="0" smtClean="0">
                <a:latin typeface="+mn-lt"/>
              </a:rPr>
              <a:t>4  оценка степени тяжести возможных последствий для ОЗ</a:t>
            </a:r>
          </a:p>
          <a:p>
            <a:endParaRPr lang="ru-RU" sz="2800" dirty="0" smtClean="0">
              <a:latin typeface="+mn-lt"/>
            </a:endParaRPr>
          </a:p>
          <a:p>
            <a:r>
              <a:rPr lang="ru-RU" sz="2800" dirty="0" smtClean="0">
                <a:latin typeface="+mn-lt"/>
              </a:rPr>
              <a:t>5  оценка критичности ОЗ</a:t>
            </a:r>
            <a:endParaRPr lang="ru-RU" sz="2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15183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193376" y="-245840"/>
            <a:ext cx="12385376" cy="1143000"/>
          </a:xfrm>
        </p:spPr>
        <p:txBody>
          <a:bodyPr/>
          <a:lstStyle/>
          <a:p>
            <a:r>
              <a:rPr lang="ru-RU" sz="2800" dirty="0" smtClean="0"/>
              <a:t>Сбор </a:t>
            </a:r>
            <a:r>
              <a:rPr lang="ru-RU" sz="2800" dirty="0"/>
              <a:t>исходных данных для оценки последствий нарушения свойств </a:t>
            </a:r>
            <a:r>
              <a:rPr lang="ru-RU" sz="2800" dirty="0" smtClean="0"/>
              <a:t>ИА</a:t>
            </a:r>
            <a:endParaRPr lang="ru-RU" sz="2800" dirty="0"/>
          </a:p>
        </p:txBody>
      </p:sp>
      <p:sp>
        <p:nvSpPr>
          <p:cNvPr id="3" name="Скругленный прямоугольник 2"/>
          <p:cNvSpPr/>
          <p:nvPr/>
        </p:nvSpPr>
        <p:spPr bwMode="auto">
          <a:xfrm>
            <a:off x="394415" y="806221"/>
            <a:ext cx="9984432" cy="2463304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dist="50800" dir="5400000" algn="ctr" rotWithShape="0">
              <a:srgbClr val="000000">
                <a:alpha val="35000"/>
              </a:srgbClr>
            </a:outerShdw>
          </a:effectLst>
        </p:spPr>
        <p:txBody>
          <a:bodyPr/>
          <a:lstStyle/>
          <a:p>
            <a:pPr algn="ctr"/>
            <a:r>
              <a:rPr lang="ru-RU" sz="2000" b="1" dirty="0" smtClean="0"/>
              <a:t>Критичное нарушение свойств в ИА </a:t>
            </a:r>
            <a:r>
              <a:rPr lang="ru-RU" sz="2000" dirty="0" smtClean="0"/>
              <a:t>в результате нарушений следующих направлений:  </a:t>
            </a:r>
            <a:endParaRPr lang="ru-RU" sz="2000" dirty="0"/>
          </a:p>
          <a:p>
            <a:r>
              <a:rPr lang="ru-RU" sz="2000" dirty="0" smtClean="0"/>
              <a:t>- требований </a:t>
            </a:r>
            <a:r>
              <a:rPr lang="ru-RU" sz="2000" dirty="0"/>
              <a:t>государственных </a:t>
            </a:r>
            <a:r>
              <a:rPr lang="ru-RU" sz="2000" dirty="0" smtClean="0"/>
              <a:t>НПА; </a:t>
            </a:r>
            <a:endParaRPr lang="ru-RU" sz="2000" dirty="0"/>
          </a:p>
          <a:p>
            <a:r>
              <a:rPr lang="ru-RU" sz="2000" dirty="0" smtClean="0"/>
              <a:t>- требований </a:t>
            </a:r>
            <a:r>
              <a:rPr lang="ru-RU" sz="2000" dirty="0"/>
              <a:t>контрактных обязательств; </a:t>
            </a:r>
          </a:p>
          <a:p>
            <a:r>
              <a:rPr lang="ru-RU" sz="2000" dirty="0" smtClean="0"/>
              <a:t>- требований </a:t>
            </a:r>
            <a:r>
              <a:rPr lang="ru-RU" sz="2000" dirty="0"/>
              <a:t>бизнеса (требований действующих в Обществе </a:t>
            </a:r>
            <a:r>
              <a:rPr lang="ru-RU" sz="2000" dirty="0" smtClean="0"/>
              <a:t>нормативных </a:t>
            </a:r>
            <a:r>
              <a:rPr lang="ru-RU" sz="2000" dirty="0"/>
              <a:t>и </a:t>
            </a:r>
            <a:r>
              <a:rPr lang="ru-RU" sz="2000" dirty="0" smtClean="0"/>
              <a:t>ОРД, </a:t>
            </a:r>
            <a:r>
              <a:rPr lang="ru-RU" sz="2000" dirty="0"/>
              <a:t>заключенных </a:t>
            </a:r>
            <a:r>
              <a:rPr lang="ru-RU" sz="2000" dirty="0" smtClean="0"/>
              <a:t>договоров</a:t>
            </a:r>
            <a:r>
              <a:rPr lang="ru-RU" sz="2000" dirty="0"/>
              <a:t>); </a:t>
            </a:r>
          </a:p>
          <a:p>
            <a:r>
              <a:rPr lang="ru-RU" sz="2000" dirty="0" smtClean="0"/>
              <a:t>- требований </a:t>
            </a:r>
            <a:r>
              <a:rPr lang="ru-RU" sz="2000" dirty="0"/>
              <a:t>непрерывности бизнес-деятельности Общества. </a:t>
            </a:r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408" y="3344031"/>
            <a:ext cx="6877050" cy="104775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1744" y="4433010"/>
            <a:ext cx="7019925" cy="115252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157" y="5626764"/>
            <a:ext cx="7067550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688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79376" y="116632"/>
            <a:ext cx="10972800" cy="1143000"/>
          </a:xfrm>
        </p:spPr>
        <p:txBody>
          <a:bodyPr/>
          <a:lstStyle/>
          <a:p>
            <a:r>
              <a:rPr lang="ru-RU" sz="3200" dirty="0" smtClean="0">
                <a:solidFill>
                  <a:srgbClr val="004992"/>
                </a:solidFill>
              </a:rPr>
              <a:t>Сбор</a:t>
            </a:r>
            <a:r>
              <a:rPr lang="ru-RU" sz="3200" dirty="0" smtClean="0"/>
              <a:t> </a:t>
            </a:r>
            <a:r>
              <a:rPr lang="ru-RU" sz="3200" dirty="0">
                <a:solidFill>
                  <a:srgbClr val="004992"/>
                </a:solidFill>
              </a:rPr>
              <a:t>исходных данных о времени восстановления О</a:t>
            </a:r>
            <a:r>
              <a:rPr lang="ru-RU" sz="3200" dirty="0"/>
              <a:t>З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055440" y="936466"/>
            <a:ext cx="1022513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>
                <a:latin typeface="TimesNewRomanPSMT"/>
              </a:rPr>
              <a:t>Необходимо идентифицировать </a:t>
            </a:r>
            <a:r>
              <a:rPr lang="ru-RU" sz="2400" dirty="0">
                <a:latin typeface="TimesNewRomanPSMT"/>
              </a:rPr>
              <a:t>максимальное время, необходимое для </a:t>
            </a:r>
            <a:r>
              <a:rPr lang="ru-RU" sz="2400" dirty="0" smtClean="0">
                <a:latin typeface="TimesNewRomanPSMT"/>
              </a:rPr>
              <a:t>восстановления нормальной </a:t>
            </a:r>
            <a:r>
              <a:rPr lang="ru-RU" sz="2400" dirty="0">
                <a:latin typeface="TimesNewRomanPSMT"/>
              </a:rPr>
              <a:t>(штатной) работоспособности ОЗ</a:t>
            </a:r>
            <a:endParaRPr lang="ru-RU" sz="24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652" y="2046313"/>
            <a:ext cx="10860711" cy="1800200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874027" y="4125363"/>
            <a:ext cx="1054292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latin typeface="TimesNewRomanPSMT"/>
              </a:rPr>
              <a:t>Выходные данные процедуры сбора исходных данных о времени</a:t>
            </a:r>
          </a:p>
          <a:p>
            <a:r>
              <a:rPr lang="ru-RU" sz="2400" dirty="0">
                <a:latin typeface="TimesNewRomanPSMT"/>
              </a:rPr>
              <a:t>восстановления ОЗ являются исходными данными для определения </a:t>
            </a:r>
            <a:r>
              <a:rPr lang="ru-RU" sz="2400" dirty="0" smtClean="0">
                <a:latin typeface="TimesNewRomanPSMT"/>
              </a:rPr>
              <a:t>степени тяжести </a:t>
            </a:r>
            <a:r>
              <a:rPr lang="ru-RU" sz="2400" dirty="0">
                <a:latin typeface="TimesNewRomanPSMT"/>
              </a:rPr>
              <a:t>последствий нарушения безопасности ОЗ</a:t>
            </a:r>
          </a:p>
        </p:txBody>
      </p:sp>
    </p:spTree>
    <p:extLst>
      <p:ext uri="{BB962C8B-B14F-4D97-AF65-F5344CB8AC3E}">
        <p14:creationId xmlns:p14="http://schemas.microsoft.com/office/powerpoint/2010/main" val="3234428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-243408"/>
            <a:ext cx="11809312" cy="1143000"/>
          </a:xfrm>
        </p:spPr>
        <p:txBody>
          <a:bodyPr/>
          <a:lstStyle/>
          <a:p>
            <a:r>
              <a:rPr lang="ru-RU" sz="3200" dirty="0" smtClean="0">
                <a:solidFill>
                  <a:srgbClr val="004992"/>
                </a:solidFill>
              </a:rPr>
              <a:t>Оценка </a:t>
            </a:r>
            <a:r>
              <a:rPr lang="ru-RU" sz="3200" dirty="0">
                <a:solidFill>
                  <a:srgbClr val="004992"/>
                </a:solidFill>
              </a:rPr>
              <a:t>степени тяжести возможных последствий для </a:t>
            </a:r>
            <a:r>
              <a:rPr lang="ru-RU" sz="3200" dirty="0" smtClean="0">
                <a:solidFill>
                  <a:srgbClr val="004992"/>
                </a:solidFill>
              </a:rPr>
              <a:t>ОЗ</a:t>
            </a:r>
            <a:endParaRPr lang="ru-RU" sz="3200" dirty="0">
              <a:solidFill>
                <a:srgbClr val="004992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384" y="1340768"/>
            <a:ext cx="11325830" cy="1728192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384" y="3212976"/>
            <a:ext cx="11228224" cy="1944216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718605" y="5301208"/>
            <a:ext cx="108937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TimesNewRomanPSMT"/>
              </a:rPr>
              <a:t>Уровень тяжести последствий нарушения безопасности </a:t>
            </a:r>
            <a:r>
              <a:rPr lang="ru-RU" dirty="0" smtClean="0">
                <a:latin typeface="TimesNewRomanPSMT"/>
              </a:rPr>
              <a:t>ПО, выраженный в </a:t>
            </a:r>
            <a:r>
              <a:rPr lang="ru-RU" dirty="0">
                <a:latin typeface="TimesNewRomanPSMT"/>
              </a:rPr>
              <a:t>качественных показателях, определяется путем </a:t>
            </a:r>
            <a:r>
              <a:rPr lang="ru-RU" dirty="0" smtClean="0">
                <a:latin typeface="TimesNewRomanPSMT"/>
              </a:rPr>
              <a:t>сопоставления исходных </a:t>
            </a:r>
            <a:r>
              <a:rPr lang="ru-RU" dirty="0">
                <a:latin typeface="TimesNewRomanPSMT"/>
              </a:rPr>
              <a:t>данных с пороговыми значениями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66590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bg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3200">
                <a:solidFill>
                  <a:schemeClr val="bg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3200">
                <a:solidFill>
                  <a:schemeClr val="bg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3200">
                <a:solidFill>
                  <a:schemeClr val="bg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3200">
                <a:solidFill>
                  <a:schemeClr val="bg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 Narrow" panose="020B0606020202030204" pitchFamily="34" charset="0"/>
              </a:defRPr>
            </a:lvl9pPr>
          </a:lstStyle>
          <a:p>
            <a:pPr eaLnBrk="1" hangingPunct="1"/>
            <a:fld id="{C1BC669B-E826-497F-82A2-24E4FD7BD3C4}" type="slidenum">
              <a:rPr lang="ru-RU" altLang="ru-RU" sz="1200">
                <a:solidFill>
                  <a:schemeClr val="tx1"/>
                </a:solidFill>
              </a:rPr>
              <a:pPr eaLnBrk="1" hangingPunct="1"/>
              <a:t>15</a:t>
            </a:fld>
            <a:endParaRPr lang="ru-RU" altLang="ru-RU" sz="1200">
              <a:solidFill>
                <a:schemeClr val="tx1"/>
              </a:solidFill>
            </a:endParaRPr>
          </a:p>
        </p:txBody>
      </p:sp>
      <p:sp>
        <p:nvSpPr>
          <p:cNvPr id="9" name="Rectangle 16"/>
          <p:cNvSpPr>
            <a:spLocks noChangeArrowheads="1"/>
          </p:cNvSpPr>
          <p:nvPr/>
        </p:nvSpPr>
        <p:spPr bwMode="auto">
          <a:xfrm>
            <a:off x="1524000" y="2047876"/>
            <a:ext cx="9144000" cy="288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buFont typeface="Arial" pitchFamily="34" charset="0"/>
              <a:buChar char="•"/>
              <a:defRPr/>
            </a:pPr>
            <a:endParaRPr lang="ru-RU" sz="2800" b="1" dirty="0">
              <a:solidFill>
                <a:srgbClr val="000099"/>
              </a:solidFill>
              <a:latin typeface="+mj-lt"/>
              <a:cs typeface="Times New Roman" pitchFamily="18" charset="0"/>
            </a:endParaRPr>
          </a:p>
        </p:txBody>
      </p:sp>
      <p:sp>
        <p:nvSpPr>
          <p:cNvPr id="14429" name="Прямоугольник 7"/>
          <p:cNvSpPr>
            <a:spLocks noChangeArrowheads="1"/>
          </p:cNvSpPr>
          <p:nvPr/>
        </p:nvSpPr>
        <p:spPr bwMode="auto">
          <a:xfrm>
            <a:off x="263352" y="-16928"/>
            <a:ext cx="1062067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ru-RU" altLang="ru-RU" sz="3200" b="1" dirty="0" smtClean="0">
                <a:solidFill>
                  <a:srgbClr val="003366"/>
                </a:solidFill>
                <a:latin typeface="Calibri" panose="020F0502020204030204" pitchFamily="34" charset="0"/>
                <a:cs typeface="Microsoft Sans Serif" pitchFamily="34" charset="0"/>
              </a:rPr>
              <a:t>Правила определения критичности объектов защиты</a:t>
            </a:r>
            <a:endParaRPr lang="ru-RU" altLang="ru-RU" sz="3200" b="1" dirty="0">
              <a:solidFill>
                <a:srgbClr val="003366"/>
              </a:solidFill>
              <a:latin typeface="Calibri" panose="020F0502020204030204" pitchFamily="34" charset="0"/>
              <a:cs typeface="Microsoft Sans Serif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767408" y="532286"/>
            <a:ext cx="10657184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2400" dirty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ru-RU" dirty="0" smtClean="0">
                <a:solidFill>
                  <a:srgbClr val="000000"/>
                </a:solidFill>
                <a:latin typeface="+mn-lt"/>
              </a:rPr>
              <a:t>для </a:t>
            </a:r>
            <a:r>
              <a:rPr lang="ru-RU" b="1" dirty="0">
                <a:solidFill>
                  <a:srgbClr val="C00000"/>
                </a:solidFill>
                <a:latin typeface="+mn-lt"/>
              </a:rPr>
              <a:t>ИА</a:t>
            </a:r>
            <a:r>
              <a:rPr lang="ru-RU" dirty="0">
                <a:solidFill>
                  <a:srgbClr val="000000"/>
                </a:solidFill>
                <a:latin typeface="+mn-lt"/>
              </a:rPr>
              <a:t> – с учетом интегрированных оценок тяжести возможных </a:t>
            </a:r>
            <a:r>
              <a:rPr lang="ru-RU" dirty="0" smtClean="0">
                <a:solidFill>
                  <a:srgbClr val="000000"/>
                </a:solidFill>
                <a:latin typeface="+mn-lt"/>
              </a:rPr>
              <a:t>последствий </a:t>
            </a:r>
            <a:r>
              <a:rPr lang="ru-RU" dirty="0">
                <a:solidFill>
                  <a:srgbClr val="000000"/>
                </a:solidFill>
                <a:latin typeface="+mn-lt"/>
              </a:rPr>
              <a:t>для всех его значимых свойств; </a:t>
            </a:r>
          </a:p>
          <a:p>
            <a:r>
              <a:rPr lang="ru-RU" dirty="0">
                <a:solidFill>
                  <a:srgbClr val="000000"/>
                </a:solidFill>
                <a:latin typeface="+mn-lt"/>
              </a:rPr>
              <a:t>для </a:t>
            </a:r>
            <a:r>
              <a:rPr lang="ru-RU" b="1" dirty="0">
                <a:solidFill>
                  <a:srgbClr val="C00000"/>
                </a:solidFill>
                <a:latin typeface="+mn-lt"/>
              </a:rPr>
              <a:t>ПО</a:t>
            </a:r>
            <a:r>
              <a:rPr lang="ru-RU" dirty="0">
                <a:solidFill>
                  <a:srgbClr val="000000"/>
                </a:solidFill>
                <a:latin typeface="+mn-lt"/>
              </a:rPr>
              <a:t> – с учетом оценки тяжести возможных последствий </a:t>
            </a:r>
            <a:r>
              <a:rPr lang="ru-RU" dirty="0" smtClean="0">
                <a:solidFill>
                  <a:srgbClr val="000000"/>
                </a:solidFill>
                <a:latin typeface="+mn-lt"/>
              </a:rPr>
              <a:t>нарушения </a:t>
            </a:r>
            <a:r>
              <a:rPr lang="ru-RU" dirty="0">
                <a:solidFill>
                  <a:srgbClr val="000000"/>
                </a:solidFill>
                <a:latin typeface="+mn-lt"/>
              </a:rPr>
              <a:t>их безопасности и оценки тяжести возможных последствий </a:t>
            </a:r>
            <a:r>
              <a:rPr lang="ru-RU" dirty="0" smtClean="0">
                <a:solidFill>
                  <a:srgbClr val="000000"/>
                </a:solidFill>
                <a:latin typeface="+mn-lt"/>
              </a:rPr>
              <a:t>наруше</a:t>
            </a:r>
            <a:r>
              <a:rPr lang="ru-RU" dirty="0" smtClean="0">
                <a:latin typeface="+mn-lt"/>
              </a:rPr>
              <a:t>ния </a:t>
            </a:r>
            <a:r>
              <a:rPr lang="ru-RU" dirty="0">
                <a:latin typeface="+mn-lt"/>
              </a:rPr>
              <a:t>безопасности связанных с ними ИА; </a:t>
            </a:r>
          </a:p>
          <a:p>
            <a:r>
              <a:rPr lang="ru-RU" dirty="0" smtClean="0">
                <a:latin typeface="+mn-lt"/>
              </a:rPr>
              <a:t>для </a:t>
            </a:r>
            <a:r>
              <a:rPr lang="ru-RU" b="1" dirty="0" smtClean="0">
                <a:solidFill>
                  <a:srgbClr val="C00000"/>
                </a:solidFill>
                <a:latin typeface="+mn-lt"/>
              </a:rPr>
              <a:t>ТС </a:t>
            </a:r>
            <a:r>
              <a:rPr lang="ru-RU" dirty="0" smtClean="0">
                <a:latin typeface="+mn-lt"/>
              </a:rPr>
              <a:t>– </a:t>
            </a:r>
            <a:r>
              <a:rPr lang="ru-RU" dirty="0">
                <a:latin typeface="+mn-lt"/>
              </a:rPr>
              <a:t>с учетом оценки тяжести возможных последствий нарушения их </a:t>
            </a:r>
            <a:r>
              <a:rPr lang="ru-RU" dirty="0" smtClean="0">
                <a:latin typeface="+mn-lt"/>
              </a:rPr>
              <a:t>безопасности </a:t>
            </a:r>
            <a:r>
              <a:rPr lang="ru-RU" dirty="0">
                <a:latin typeface="+mn-lt"/>
              </a:rPr>
              <a:t>и оценки тяжести возможных последствий нарушения безопасности связанного с ними ПО и ИА</a:t>
            </a:r>
            <a:r>
              <a:rPr lang="ru-RU" sz="1600" dirty="0">
                <a:latin typeface="Times New Roman" panose="02020603050405020304" pitchFamily="18" charset="0"/>
              </a:rPr>
              <a:t>. 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2896423"/>
            <a:ext cx="7682160" cy="4065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72116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839416" y="1628800"/>
            <a:ext cx="801655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C00000"/>
                </a:solidFill>
                <a:latin typeface="TimesNewRomanPSMT"/>
              </a:rPr>
              <a:t>При определении критичности ТС </a:t>
            </a:r>
            <a:r>
              <a:rPr lang="ru-RU" dirty="0">
                <a:latin typeface="TimesNewRomanPSMT"/>
              </a:rPr>
              <a:t>необходимо учитывать:</a:t>
            </a:r>
          </a:p>
          <a:p>
            <a:r>
              <a:rPr lang="ru-RU" dirty="0" smtClean="0">
                <a:latin typeface="SymbolMT"/>
              </a:rPr>
              <a:t>- </a:t>
            </a:r>
            <a:r>
              <a:rPr lang="ru-RU" dirty="0">
                <a:latin typeface="TimesNewRomanPSMT"/>
              </a:rPr>
              <a:t>взаимосвязи между ИА, ПО и </a:t>
            </a:r>
            <a:r>
              <a:rPr lang="ru-RU" dirty="0" smtClean="0">
                <a:latin typeface="TimesNewRomanPSMT"/>
              </a:rPr>
              <a:t>ТС;</a:t>
            </a:r>
            <a:endParaRPr lang="ru-RU" dirty="0">
              <a:latin typeface="TimesNewRomanPSMT"/>
            </a:endParaRPr>
          </a:p>
          <a:p>
            <a:r>
              <a:rPr lang="ru-RU" dirty="0" smtClean="0">
                <a:latin typeface="SymbolMT"/>
              </a:rPr>
              <a:t>- </a:t>
            </a:r>
            <a:r>
              <a:rPr lang="ru-RU" dirty="0">
                <a:latin typeface="TimesNewRomanPSMT"/>
              </a:rPr>
              <a:t>критичность связанных ОЗ;</a:t>
            </a:r>
          </a:p>
          <a:p>
            <a:r>
              <a:rPr lang="ru-RU" dirty="0" smtClean="0">
                <a:latin typeface="SymbolMT"/>
              </a:rPr>
              <a:t>- </a:t>
            </a:r>
            <a:r>
              <a:rPr lang="ru-RU" dirty="0">
                <a:latin typeface="TimesNewRomanPSMT"/>
              </a:rPr>
              <a:t>время восстановления работоспособности ИА, ПО и </a:t>
            </a:r>
            <a:r>
              <a:rPr lang="ru-RU" dirty="0" smtClean="0">
                <a:latin typeface="TimesNewRomanPSMT"/>
              </a:rPr>
              <a:t>ТС</a:t>
            </a:r>
          </a:p>
          <a:p>
            <a:r>
              <a:rPr lang="ru-RU" dirty="0" smtClean="0">
                <a:latin typeface="SymbolMT"/>
              </a:rPr>
              <a:t>- </a:t>
            </a:r>
            <a:r>
              <a:rPr lang="ru-RU" dirty="0">
                <a:latin typeface="TimesNewRomanPSMT"/>
              </a:rPr>
              <a:t>требования к непрерывности БП и БФ, для реализации которых</a:t>
            </a:r>
          </a:p>
          <a:p>
            <a:r>
              <a:rPr lang="ru-RU" dirty="0">
                <a:latin typeface="TimesNewRomanPSMT"/>
              </a:rPr>
              <a:t>используется ТС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31304" y="4221088"/>
            <a:ext cx="1074298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C00000"/>
                </a:solidFill>
                <a:latin typeface="TimesNewRomanPSMT"/>
              </a:rPr>
              <a:t>При определении критичности ПО </a:t>
            </a:r>
            <a:r>
              <a:rPr lang="ru-RU" dirty="0" smtClean="0">
                <a:latin typeface="TimesNewRomanPSMT"/>
              </a:rPr>
              <a:t>учитываются:</a:t>
            </a:r>
          </a:p>
          <a:p>
            <a:r>
              <a:rPr lang="ru-RU" dirty="0" smtClean="0">
                <a:latin typeface="TimesNewRomanPSMT"/>
              </a:rPr>
              <a:t>-  </a:t>
            </a:r>
            <a:r>
              <a:rPr lang="ru-RU" dirty="0">
                <a:latin typeface="TimesNewRomanPSMT"/>
              </a:rPr>
              <a:t>взаимосвязи </a:t>
            </a:r>
            <a:r>
              <a:rPr lang="ru-RU" dirty="0" smtClean="0">
                <a:latin typeface="TimesNewRomanPSMT"/>
              </a:rPr>
              <a:t>между ИА </a:t>
            </a:r>
            <a:r>
              <a:rPr lang="ru-RU" dirty="0">
                <a:latin typeface="TimesNewRomanPSMT"/>
              </a:rPr>
              <a:t>и </a:t>
            </a:r>
            <a:r>
              <a:rPr lang="ru-RU" dirty="0" smtClean="0">
                <a:latin typeface="TimesNewRomanPSMT"/>
              </a:rPr>
              <a:t>ПО</a:t>
            </a:r>
          </a:p>
          <a:p>
            <a:r>
              <a:rPr lang="ru-RU" dirty="0" smtClean="0">
                <a:latin typeface="TimesNewRomanPSMT"/>
              </a:rPr>
              <a:t>- критичность </a:t>
            </a:r>
            <a:r>
              <a:rPr lang="ru-RU" dirty="0">
                <a:latin typeface="TimesNewRomanPSMT"/>
              </a:rPr>
              <a:t>связанных </a:t>
            </a:r>
            <a:r>
              <a:rPr lang="ru-RU" dirty="0" smtClean="0">
                <a:latin typeface="TimesNewRomanPSMT"/>
              </a:rPr>
              <a:t>ОЗ</a:t>
            </a:r>
          </a:p>
          <a:p>
            <a:r>
              <a:rPr lang="ru-RU" dirty="0" smtClean="0">
                <a:latin typeface="TimesNewRomanPSMT"/>
              </a:rPr>
              <a:t>- время восстановления работоспособности ИА </a:t>
            </a:r>
            <a:r>
              <a:rPr lang="ru-RU" dirty="0">
                <a:latin typeface="TimesNewRomanPSMT"/>
              </a:rPr>
              <a:t>и </a:t>
            </a:r>
            <a:r>
              <a:rPr lang="ru-RU" dirty="0" smtClean="0">
                <a:latin typeface="TimesNewRomanPSMT"/>
              </a:rPr>
              <a:t>ПО</a:t>
            </a:r>
          </a:p>
          <a:p>
            <a:r>
              <a:rPr lang="ru-RU" dirty="0" smtClean="0">
                <a:latin typeface="TimesNewRomanPSMT"/>
              </a:rPr>
              <a:t>- требования </a:t>
            </a:r>
            <a:r>
              <a:rPr lang="ru-RU" dirty="0">
                <a:latin typeface="TimesNewRomanPSMT"/>
              </a:rPr>
              <a:t>к непрерывности </a:t>
            </a:r>
            <a:r>
              <a:rPr lang="ru-RU" dirty="0" smtClean="0">
                <a:latin typeface="TimesNewRomanPSMT"/>
              </a:rPr>
              <a:t>БП и </a:t>
            </a:r>
            <a:r>
              <a:rPr lang="ru-RU" dirty="0">
                <a:latin typeface="TimesNewRomanPSMT"/>
              </a:rPr>
              <a:t>БФ, для реализации которых используется </a:t>
            </a:r>
            <a:r>
              <a:rPr lang="ru-RU" dirty="0" smtClean="0">
                <a:latin typeface="TimesNewRomanPSMT"/>
              </a:rPr>
              <a:t>ПО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631304" y="116632"/>
            <a:ext cx="855644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/>
            <a:r>
              <a:rPr lang="ru-RU" altLang="ru-RU" sz="2800" b="1" dirty="0">
                <a:solidFill>
                  <a:srgbClr val="003366"/>
                </a:solidFill>
                <a:latin typeface="Calibri" panose="020F0502020204030204" pitchFamily="34" charset="0"/>
                <a:cs typeface="Microsoft Sans Serif" pitchFamily="34" charset="0"/>
              </a:rPr>
              <a:t>Правила определения критичности объектов защиты</a:t>
            </a:r>
          </a:p>
        </p:txBody>
      </p:sp>
    </p:spTree>
    <p:extLst>
      <p:ext uri="{BB962C8B-B14F-4D97-AF65-F5344CB8AC3E}">
        <p14:creationId xmlns:p14="http://schemas.microsoft.com/office/powerpoint/2010/main" val="1892775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440" y="2962275"/>
            <a:ext cx="8763000" cy="3895725"/>
          </a:xfrm>
          <a:prstGeom prst="rect">
            <a:avLst/>
          </a:prstGeom>
        </p:spPr>
      </p:pic>
      <p:sp>
        <p:nvSpPr>
          <p:cNvPr id="15363" name="Прямоугольник 2"/>
          <p:cNvSpPr>
            <a:spLocks noChangeArrowheads="1"/>
          </p:cNvSpPr>
          <p:nvPr/>
        </p:nvSpPr>
        <p:spPr bwMode="auto">
          <a:xfrm>
            <a:off x="263352" y="26799"/>
            <a:ext cx="921702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rgbClr val="003366"/>
                </a:solidFill>
                <a:latin typeface="Calibri" panose="020F0502020204030204" pitchFamily="34" charset="0"/>
                <a:cs typeface="Microsoft Sans Serif" pitchFamily="34" charset="0"/>
              </a:rPr>
              <a:t>Правила классификации объектов защиты </a:t>
            </a:r>
          </a:p>
        </p:txBody>
      </p:sp>
      <p:sp>
        <p:nvSpPr>
          <p:cNvPr id="6" name="Скругленный прямоугольник 5"/>
          <p:cNvSpPr/>
          <p:nvPr/>
        </p:nvSpPr>
        <p:spPr bwMode="auto">
          <a:xfrm>
            <a:off x="479376" y="842327"/>
            <a:ext cx="3396695" cy="1002497"/>
          </a:xfrm>
          <a:prstGeom prst="roundRect">
            <a:avLst/>
          </a:prstGeom>
          <a:solidFill>
            <a:srgbClr val="FDEBD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dist="50800" dir="5400000" algn="ctr" rotWithShape="0">
              <a:srgbClr val="000000">
                <a:alpha val="35000"/>
              </a:srgbClr>
            </a:outerShdw>
          </a:effectLst>
        </p:spPr>
        <p:txBody>
          <a:bodyPr/>
          <a:lstStyle/>
          <a:p>
            <a:r>
              <a:rPr lang="ru-RU" dirty="0" smtClean="0"/>
              <a:t>Степень </a:t>
            </a:r>
            <a:r>
              <a:rPr lang="ru-RU" dirty="0"/>
              <a:t>тяжести возможных </a:t>
            </a:r>
            <a:r>
              <a:rPr lang="ru-RU" dirty="0" smtClean="0"/>
              <a:t>последствий/уровень критичности </a:t>
            </a:r>
            <a:endParaRPr lang="ru-RU" dirty="0"/>
          </a:p>
        </p:txBody>
      </p:sp>
      <p:sp>
        <p:nvSpPr>
          <p:cNvPr id="8" name="Скругленный прямоугольник 7"/>
          <p:cNvSpPr/>
          <p:nvPr/>
        </p:nvSpPr>
        <p:spPr bwMode="auto">
          <a:xfrm>
            <a:off x="479376" y="1857233"/>
            <a:ext cx="3391959" cy="1288932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dist="50800" dir="5400000" algn="ctr" rotWithShape="0">
              <a:srgbClr val="000000">
                <a:alpha val="35000"/>
              </a:srgbClr>
            </a:outerShdw>
          </a:effectLst>
        </p:spPr>
        <p:txBody>
          <a:bodyPr/>
          <a:lstStyle/>
          <a:p>
            <a:r>
              <a:rPr lang="ru-RU" dirty="0"/>
              <a:t>- максимальный уровень; </a:t>
            </a:r>
          </a:p>
          <a:p>
            <a:r>
              <a:rPr lang="ru-RU" dirty="0"/>
              <a:t>- средний уровень; </a:t>
            </a:r>
          </a:p>
          <a:p>
            <a:r>
              <a:rPr lang="ru-RU" dirty="0"/>
              <a:t>- минимальный уровень. </a:t>
            </a:r>
          </a:p>
        </p:txBody>
      </p:sp>
      <p:sp>
        <p:nvSpPr>
          <p:cNvPr id="3" name="Стрелка вправо 2"/>
          <p:cNvSpPr/>
          <p:nvPr/>
        </p:nvSpPr>
        <p:spPr bwMode="auto">
          <a:xfrm>
            <a:off x="4151784" y="1535000"/>
            <a:ext cx="2232248" cy="644466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32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 Narrow" pitchFamily="34" charset="0"/>
            </a:endParaRPr>
          </a:p>
        </p:txBody>
      </p:sp>
      <p:sp>
        <p:nvSpPr>
          <p:cNvPr id="11" name="Скругленный прямоугольник 10"/>
          <p:cNvSpPr/>
          <p:nvPr/>
        </p:nvSpPr>
        <p:spPr bwMode="auto">
          <a:xfrm>
            <a:off x="6792549" y="842327"/>
            <a:ext cx="4882852" cy="1002497"/>
          </a:xfrm>
          <a:prstGeom prst="roundRect">
            <a:avLst/>
          </a:prstGeom>
          <a:solidFill>
            <a:srgbClr val="FDEBD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dist="50800" dir="5400000" algn="ctr" rotWithShape="0">
              <a:srgbClr val="000000">
                <a:alpha val="35000"/>
              </a:srgbClr>
            </a:outerShdw>
          </a:effectLst>
        </p:spPr>
        <p:txBody>
          <a:bodyPr/>
          <a:lstStyle/>
          <a:p>
            <a:pPr algn="ctr"/>
            <a:r>
              <a:rPr lang="ru-RU" dirty="0" smtClean="0"/>
              <a:t>Группы ОЗ</a:t>
            </a:r>
            <a:endParaRPr lang="ru-RU" dirty="0"/>
          </a:p>
        </p:txBody>
      </p:sp>
      <p:sp>
        <p:nvSpPr>
          <p:cNvPr id="12" name="Скругленный прямоугольник 11"/>
          <p:cNvSpPr/>
          <p:nvPr/>
        </p:nvSpPr>
        <p:spPr bwMode="auto">
          <a:xfrm>
            <a:off x="6816080" y="1844824"/>
            <a:ext cx="4882852" cy="1288932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dist="50800" dir="5400000" algn="ctr" rotWithShape="0">
              <a:srgbClr val="000000">
                <a:alpha val="35000"/>
              </a:srgbClr>
            </a:outerShdw>
          </a:effectLst>
        </p:spPr>
        <p:txBody>
          <a:bodyPr/>
          <a:lstStyle/>
          <a:p>
            <a:r>
              <a:rPr lang="ru-RU" dirty="0">
                <a:solidFill>
                  <a:srgbClr val="000000"/>
                </a:solidFill>
                <a:latin typeface="+mj-lt"/>
              </a:rPr>
              <a:t>ОЗ максимального уровня критичности; </a:t>
            </a:r>
          </a:p>
          <a:p>
            <a:r>
              <a:rPr lang="ru-RU" dirty="0">
                <a:solidFill>
                  <a:srgbClr val="000000"/>
                </a:solidFill>
                <a:latin typeface="+mj-lt"/>
              </a:rPr>
              <a:t>ОЗ среднего уровня критичности; </a:t>
            </a:r>
          </a:p>
          <a:p>
            <a:r>
              <a:rPr lang="ru-RU" dirty="0">
                <a:solidFill>
                  <a:srgbClr val="000000"/>
                </a:solidFill>
                <a:latin typeface="+mj-lt"/>
              </a:rPr>
              <a:t>ОЗ минимального уровня критичности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</a:rPr>
              <a:t>.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8759999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7550" y="266700"/>
            <a:ext cx="5676900" cy="632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5930641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DD1650-61CB-41EF-A9BA-A1EF2E0F0E1D}" type="slidenum">
              <a:rPr lang="en-GB" smtClean="0"/>
              <a:pPr>
                <a:defRPr/>
              </a:pPr>
              <a:t>2</a:t>
            </a:fld>
            <a:endParaRPr lang="en-GB"/>
          </a:p>
        </p:txBody>
      </p:sp>
      <p:sp>
        <p:nvSpPr>
          <p:cNvPr id="5" name="Заголовок 1"/>
          <p:cNvSpPr txBox="1">
            <a:spLocks/>
          </p:cNvSpPr>
          <p:nvPr/>
        </p:nvSpPr>
        <p:spPr bwMode="auto">
          <a:xfrm>
            <a:off x="479376" y="344979"/>
            <a:ext cx="10729192" cy="596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auto">
              <a:lnSpc>
                <a:spcPct val="70000"/>
              </a:lnSpc>
              <a:spcAft>
                <a:spcPts val="0"/>
              </a:spcAft>
              <a:defRPr/>
            </a:pPr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Подход к формированию т</a:t>
            </a:r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ea typeface="+mj-ea"/>
                <a:cs typeface="+mj-cs"/>
              </a:rPr>
              <a:t>ребований к автоматизации процессов управления ИБ</a:t>
            </a:r>
            <a:endParaRPr lang="ru-RU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  <a:ea typeface="+mj-ea"/>
              <a:cs typeface="+mj-cs"/>
            </a:endParaRPr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6968285"/>
              </p:ext>
            </p:extLst>
          </p:nvPr>
        </p:nvGraphicFramePr>
        <p:xfrm>
          <a:off x="623392" y="928762"/>
          <a:ext cx="10873208" cy="3241920"/>
        </p:xfrm>
        <a:graphic>
          <a:graphicData uri="http://schemas.openxmlformats.org/drawingml/2006/table">
            <a:tbl>
              <a:tblPr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tblPr>
              <a:tblGrid>
                <a:gridCol w="2197760"/>
                <a:gridCol w="8675448"/>
              </a:tblGrid>
              <a:tr h="47227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>
                          <a:latin typeface="Arial Narrow" pitchFamily="34" charset="0"/>
                          <a:ea typeface="Times New Roman"/>
                          <a:cs typeface="Times New Roman"/>
                        </a:rPr>
                        <a:t>Пункт ГОСТ Р ИСО/МЭК 27001–2006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b="1" kern="1200" dirty="0" smtClean="0">
                          <a:solidFill>
                            <a:schemeClr val="tx1"/>
                          </a:solidFill>
                          <a:latin typeface="Arial Narrow" pitchFamily="34" charset="0"/>
                          <a:ea typeface="Times New Roman"/>
                          <a:cs typeface="Times New Roman"/>
                        </a:rPr>
                        <a:t>Содержание требований к процессу УКОЗ в соответствии с ГОСТ Р ИСО/МЭК 27001–2006</a:t>
                      </a:r>
                      <a:endParaRPr lang="ru-RU" sz="1600" b="1" kern="1200" dirty="0">
                        <a:solidFill>
                          <a:schemeClr val="tx1"/>
                        </a:solidFill>
                        <a:latin typeface="Arial Narrow" pitchFamily="34" charset="0"/>
                        <a:ea typeface="Times New Roman"/>
                        <a:cs typeface="Times New Roman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9328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latin typeface="Arial Narrow" pitchFamily="34" charset="0"/>
                          <a:ea typeface="Times New Roman"/>
                          <a:cs typeface="Times New Roman"/>
                        </a:rPr>
                        <a:t>4.2.1.</a:t>
                      </a:r>
                      <a:r>
                        <a:rPr lang="en-US" sz="1600" dirty="0">
                          <a:latin typeface="Arial Narrow" pitchFamily="34" charset="0"/>
                          <a:ea typeface="Times New Roman"/>
                          <a:cs typeface="Times New Roman"/>
                        </a:rPr>
                        <a:t>d</a:t>
                      </a:r>
                      <a:r>
                        <a:rPr lang="ru-RU" sz="1600" dirty="0">
                          <a:latin typeface="Arial Narrow" pitchFamily="34" charset="0"/>
                          <a:ea typeface="Times New Roman"/>
                          <a:cs typeface="Times New Roman"/>
                        </a:rPr>
                        <a:t>.1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latin typeface="Arial Narrow" pitchFamily="34" charset="0"/>
                          <a:ea typeface="Times New Roman"/>
                          <a:cs typeface="Times New Roman"/>
                        </a:rPr>
                        <a:t>Идентификация активов в пределах области функционирования СУИБ и определение владельцев этих активов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447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latin typeface="Arial Narrow" pitchFamily="34" charset="0"/>
                          <a:ea typeface="Times New Roman"/>
                          <a:cs typeface="Times New Roman"/>
                        </a:rPr>
                        <a:t>4.2.1.d.4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latin typeface="Arial Narrow" pitchFamily="34" charset="0"/>
                          <a:ea typeface="Times New Roman"/>
                          <a:cs typeface="Times New Roman"/>
                        </a:rPr>
                        <a:t>Идентификация последствий воздействия на активы в результате возможной утраты конфиденциальности, целостности и доступности активов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328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Arial Narrow" pitchFamily="34" charset="0"/>
                          <a:ea typeface="Times New Roman"/>
                          <a:cs typeface="Times New Roman"/>
                        </a:rPr>
                        <a:t>А.7.1.1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latin typeface="Arial Narrow" pitchFamily="34" charset="0"/>
                          <a:ea typeface="Times New Roman"/>
                          <a:cs typeface="Times New Roman"/>
                        </a:rPr>
                        <a:t>Опись всех важных активов организации должна быть составлена и актуализирована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51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Arial Narrow" pitchFamily="34" charset="0"/>
                          <a:ea typeface="Times New Roman"/>
                          <a:cs typeface="Times New Roman"/>
                        </a:rPr>
                        <a:t>А.7.1.2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latin typeface="Arial Narrow" pitchFamily="34" charset="0"/>
                          <a:ea typeface="Times New Roman"/>
                          <a:cs typeface="Times New Roman"/>
                        </a:rPr>
                        <a:t>Вся информация и активы, связанные со средствами обработки информации, должны иметь назначенного во владение представителя организации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69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Arial Narrow" pitchFamily="34" charset="0"/>
                          <a:ea typeface="Times New Roman"/>
                          <a:cs typeface="Times New Roman"/>
                        </a:rPr>
                        <a:t>А.7.2.1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latin typeface="Arial Narrow" pitchFamily="34" charset="0"/>
                          <a:ea typeface="Times New Roman"/>
                          <a:cs typeface="Times New Roman"/>
                        </a:rPr>
                        <a:t>Информация должна быть классифицирована исходя из правовых требований, ее конфиденциальности, а также ценности и критичности для организации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79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Arial Narrow" pitchFamily="34" charset="0"/>
                          <a:ea typeface="Times New Roman"/>
                          <a:cs typeface="Times New Roman"/>
                        </a:rPr>
                        <a:t>А.7.2.2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latin typeface="Arial Narrow" pitchFamily="34" charset="0"/>
                          <a:ea typeface="Times New Roman"/>
                          <a:cs typeface="Times New Roman"/>
                        </a:rPr>
                        <a:t>В соответствии с принятой в организации системой классификации должна быть разработана и реализована совокупность процедур маркировки и обработки информации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7379711"/>
              </p:ext>
            </p:extLst>
          </p:nvPr>
        </p:nvGraphicFramePr>
        <p:xfrm>
          <a:off x="623392" y="4318398"/>
          <a:ext cx="10959008" cy="2140555"/>
        </p:xfrm>
        <a:graphic>
          <a:graphicData uri="http://schemas.openxmlformats.org/drawingml/2006/table">
            <a:tbl>
              <a:tblPr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tblPr>
              <a:tblGrid>
                <a:gridCol w="2517987"/>
                <a:gridCol w="2638829"/>
                <a:gridCol w="5802192"/>
              </a:tblGrid>
              <a:tr h="433675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b="1" kern="1200" dirty="0">
                          <a:solidFill>
                            <a:schemeClr val="tx1"/>
                          </a:solidFill>
                          <a:latin typeface="Arial Narrow" pitchFamily="34" charset="0"/>
                          <a:ea typeface="Times New Roman"/>
                          <a:cs typeface="Times New Roman"/>
                        </a:rPr>
                        <a:t>Наименование </a:t>
                      </a:r>
                      <a:r>
                        <a:rPr lang="ru-RU" sz="1400" b="1" kern="1200" dirty="0" smtClean="0">
                          <a:solidFill>
                            <a:schemeClr val="tx1"/>
                          </a:solidFill>
                          <a:latin typeface="Arial Narrow" pitchFamily="34" charset="0"/>
                          <a:ea typeface="Times New Roman"/>
                          <a:cs typeface="Times New Roman"/>
                        </a:rPr>
                        <a:t>процедур в составе процесса УКОЗ</a:t>
                      </a:r>
                      <a:endParaRPr lang="ru-RU" sz="1400" b="1" kern="1200" dirty="0">
                        <a:solidFill>
                          <a:schemeClr val="tx1"/>
                        </a:solidFill>
                        <a:latin typeface="Arial Narrow" pitchFamily="34" charset="0"/>
                        <a:ea typeface="Times New Roman"/>
                        <a:cs typeface="Times New Roman"/>
                      </a:endParaRPr>
                    </a:p>
                  </a:txBody>
                  <a:tcPr marL="7135" marR="71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b="1" kern="1200" dirty="0">
                          <a:solidFill>
                            <a:schemeClr val="tx1"/>
                          </a:solidFill>
                          <a:latin typeface="Arial Narrow" pitchFamily="34" charset="0"/>
                          <a:ea typeface="Times New Roman"/>
                          <a:cs typeface="Times New Roman"/>
                        </a:rPr>
                        <a:t>Требования согласно ГОСТ Р ИСО/МЭК 27001–2006</a:t>
                      </a:r>
                    </a:p>
                  </a:txBody>
                  <a:tcPr marL="7135" marR="71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b="1" kern="1200" dirty="0">
                          <a:solidFill>
                            <a:schemeClr val="tx1"/>
                          </a:solidFill>
                          <a:latin typeface="Arial Narrow" pitchFamily="34" charset="0"/>
                          <a:ea typeface="Times New Roman"/>
                          <a:cs typeface="Times New Roman"/>
                        </a:rPr>
                        <a:t>Функции </a:t>
                      </a:r>
                      <a:r>
                        <a:rPr lang="ru-RU" sz="1400" b="1" kern="1200" dirty="0" smtClean="0">
                          <a:solidFill>
                            <a:schemeClr val="tx1"/>
                          </a:solidFill>
                          <a:latin typeface="Arial Narrow" pitchFamily="34" charset="0"/>
                          <a:ea typeface="Times New Roman"/>
                          <a:cs typeface="Times New Roman"/>
                        </a:rPr>
                        <a:t>модуля УКОЗ САПУИБ</a:t>
                      </a:r>
                      <a:endParaRPr lang="ru-RU" sz="1400" b="1" kern="1200" dirty="0">
                        <a:solidFill>
                          <a:schemeClr val="tx1"/>
                        </a:solidFill>
                        <a:latin typeface="Arial Narrow" pitchFamily="34" charset="0"/>
                        <a:ea typeface="Times New Roman"/>
                        <a:cs typeface="Times New Roman"/>
                      </a:endParaRPr>
                    </a:p>
                  </a:txBody>
                  <a:tcPr marL="7135" marR="71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61047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b="1" dirty="0">
                          <a:latin typeface="Arial Narrow" pitchFamily="34" charset="0"/>
                          <a:ea typeface="Times New Roman"/>
                          <a:cs typeface="Times New Roman"/>
                        </a:rPr>
                        <a:t>Формирование паспорта </a:t>
                      </a:r>
                      <a:r>
                        <a:rPr lang="ru-RU" sz="1400" b="1" dirty="0" err="1">
                          <a:latin typeface="Arial Narrow" pitchFamily="34" charset="0"/>
                          <a:ea typeface="Times New Roman"/>
                          <a:cs typeface="Times New Roman"/>
                        </a:rPr>
                        <a:t>ИСиС</a:t>
                      </a:r>
                      <a:endParaRPr lang="ru-RU" sz="1400" b="1" dirty="0">
                        <a:latin typeface="Arial Narrow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0005" indent="-228600">
                        <a:spcAft>
                          <a:spcPts val="0"/>
                        </a:spcAft>
                        <a:tabLst>
                          <a:tab pos="144145" algn="l"/>
                          <a:tab pos="180340" algn="l"/>
                          <a:tab pos="215900" algn="l"/>
                        </a:tabLst>
                      </a:pPr>
                      <a:r>
                        <a:rPr lang="ru-RU" sz="1400" dirty="0">
                          <a:latin typeface="Arial Narrow" pitchFamily="34" charset="0"/>
                          <a:ea typeface="Times New Roman"/>
                          <a:cs typeface="Times New Roman"/>
                        </a:rPr>
                        <a:t>4.2.1.</a:t>
                      </a:r>
                      <a:r>
                        <a:rPr lang="en-US" sz="1400" dirty="0">
                          <a:latin typeface="Arial Narrow" pitchFamily="34" charset="0"/>
                          <a:ea typeface="Times New Roman"/>
                          <a:cs typeface="Times New Roman"/>
                        </a:rPr>
                        <a:t>d</a:t>
                      </a:r>
                      <a:r>
                        <a:rPr lang="ru-RU" sz="1400" dirty="0">
                          <a:latin typeface="Arial Narrow" pitchFamily="34" charset="0"/>
                          <a:ea typeface="Times New Roman"/>
                          <a:cs typeface="Times New Roman"/>
                        </a:rPr>
                        <a:t>.</a:t>
                      </a:r>
                      <a:r>
                        <a:rPr lang="en-US" sz="1400" dirty="0">
                          <a:latin typeface="Arial Narrow" pitchFamily="34" charset="0"/>
                          <a:ea typeface="Times New Roman"/>
                          <a:cs typeface="Times New Roman"/>
                        </a:rPr>
                        <a:t>1</a:t>
                      </a:r>
                      <a:r>
                        <a:rPr lang="ru-RU" sz="1400" dirty="0">
                          <a:latin typeface="Arial Narrow" pitchFamily="34" charset="0"/>
                          <a:ea typeface="Times New Roman"/>
                          <a:cs typeface="Times New Roman"/>
                        </a:rPr>
                        <a:t>;</a:t>
                      </a:r>
                    </a:p>
                    <a:p>
                      <a:pPr marL="40005" indent="-228600">
                        <a:spcAft>
                          <a:spcPts val="0"/>
                        </a:spcAft>
                        <a:tabLst>
                          <a:tab pos="144145" algn="l"/>
                          <a:tab pos="180340" algn="l"/>
                          <a:tab pos="215900" algn="l"/>
                        </a:tabLst>
                      </a:pPr>
                      <a:r>
                        <a:rPr lang="en-US" sz="1400" dirty="0">
                          <a:latin typeface="Arial Narrow" pitchFamily="34" charset="0"/>
                          <a:ea typeface="Times New Roman"/>
                          <a:cs typeface="Times New Roman"/>
                        </a:rPr>
                        <a:t>A</a:t>
                      </a:r>
                      <a:r>
                        <a:rPr lang="ru-RU" sz="1400" dirty="0">
                          <a:latin typeface="Arial Narrow" pitchFamily="34" charset="0"/>
                          <a:ea typeface="Times New Roman"/>
                          <a:cs typeface="Times New Roman"/>
                        </a:rPr>
                        <a:t>.7.1.1</a:t>
                      </a:r>
                      <a:r>
                        <a:rPr lang="en-US" sz="1400" dirty="0">
                          <a:latin typeface="Arial Narrow" pitchFamily="34" charset="0"/>
                          <a:ea typeface="Times New Roman"/>
                          <a:cs typeface="Times New Roman"/>
                        </a:rPr>
                        <a:t>;</a:t>
                      </a:r>
                      <a:endParaRPr lang="ru-RU" sz="1400" dirty="0">
                        <a:latin typeface="Arial Narrow" pitchFamily="34" charset="0"/>
                        <a:ea typeface="Times New Roman"/>
                        <a:cs typeface="Times New Roman"/>
                      </a:endParaRPr>
                    </a:p>
                    <a:p>
                      <a:pPr marL="40005" indent="-228600">
                        <a:spcAft>
                          <a:spcPts val="0"/>
                        </a:spcAft>
                        <a:tabLst>
                          <a:tab pos="144145" algn="l"/>
                          <a:tab pos="180340" algn="l"/>
                          <a:tab pos="215900" algn="l"/>
                        </a:tabLst>
                      </a:pPr>
                      <a:r>
                        <a:rPr lang="en-US" sz="1400" dirty="0">
                          <a:latin typeface="Arial Narrow" pitchFamily="34" charset="0"/>
                          <a:ea typeface="Times New Roman"/>
                          <a:cs typeface="Times New Roman"/>
                        </a:rPr>
                        <a:t>A</a:t>
                      </a:r>
                      <a:r>
                        <a:rPr lang="ru-RU" sz="1400" dirty="0">
                          <a:latin typeface="Arial Narrow" pitchFamily="34" charset="0"/>
                          <a:ea typeface="Times New Roman"/>
                          <a:cs typeface="Times New Roman"/>
                        </a:rPr>
                        <a:t>.7.1.2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15900" indent="-175895">
                        <a:spcAft>
                          <a:spcPts val="0"/>
                        </a:spcAft>
                        <a:buFont typeface="Arial" pitchFamily="34" charset="0"/>
                        <a:buChar char="•"/>
                        <a:tabLst>
                          <a:tab pos="144145" algn="l"/>
                          <a:tab pos="180340" algn="l"/>
                          <a:tab pos="215900" algn="l"/>
                        </a:tabLst>
                      </a:pPr>
                      <a:r>
                        <a:rPr lang="ru-RU" sz="1400" dirty="0">
                          <a:latin typeface="Arial Narrow" pitchFamily="34" charset="0"/>
                          <a:ea typeface="Times New Roman"/>
                          <a:cs typeface="Times New Roman"/>
                        </a:rPr>
                        <a:t>формирование паспортов </a:t>
                      </a:r>
                      <a:r>
                        <a:rPr lang="ru-RU" sz="1400" dirty="0" err="1">
                          <a:latin typeface="Arial Narrow" pitchFamily="34" charset="0"/>
                          <a:ea typeface="Times New Roman"/>
                          <a:cs typeface="Times New Roman"/>
                        </a:rPr>
                        <a:t>ИСиС</a:t>
                      </a:r>
                      <a:r>
                        <a:rPr lang="ru-RU" sz="1400" dirty="0">
                          <a:latin typeface="Arial Narrow" pitchFamily="34" charset="0"/>
                          <a:ea typeface="Times New Roman"/>
                          <a:cs typeface="Times New Roman"/>
                        </a:rPr>
                        <a:t> с возможностью включения записей из справочников ТС, ПО и ИА, входящих в состав </a:t>
                      </a:r>
                      <a:r>
                        <a:rPr lang="ru-RU" sz="1400" dirty="0" err="1">
                          <a:latin typeface="Arial Narrow" pitchFamily="34" charset="0"/>
                          <a:ea typeface="Times New Roman"/>
                          <a:cs typeface="Times New Roman"/>
                        </a:rPr>
                        <a:t>ИСиС</a:t>
                      </a:r>
                      <a:r>
                        <a:rPr lang="ru-RU" sz="1400" dirty="0">
                          <a:latin typeface="Arial Narrow" pitchFamily="34" charset="0"/>
                          <a:ea typeface="Times New Roman"/>
                          <a:cs typeface="Times New Roman"/>
                        </a:rPr>
                        <a:t>;</a:t>
                      </a:r>
                    </a:p>
                    <a:p>
                      <a:pPr marL="215900" indent="-175895">
                        <a:spcAft>
                          <a:spcPts val="0"/>
                        </a:spcAft>
                        <a:buFont typeface="Arial" pitchFamily="34" charset="0"/>
                        <a:buChar char="•"/>
                        <a:tabLst>
                          <a:tab pos="144145" algn="l"/>
                          <a:tab pos="180340" algn="l"/>
                          <a:tab pos="215900" algn="l"/>
                        </a:tabLst>
                      </a:pPr>
                      <a:r>
                        <a:rPr lang="ru-RU" sz="1400" dirty="0">
                          <a:latin typeface="Arial Narrow" pitchFamily="34" charset="0"/>
                          <a:ea typeface="Times New Roman"/>
                          <a:cs typeface="Times New Roman"/>
                        </a:rPr>
                        <a:t>назначение ответственных за </a:t>
                      </a:r>
                      <a:r>
                        <a:rPr lang="ru-RU" sz="1400" dirty="0" err="1">
                          <a:latin typeface="Arial Narrow" pitchFamily="34" charset="0"/>
                          <a:ea typeface="Times New Roman"/>
                          <a:cs typeface="Times New Roman"/>
                        </a:rPr>
                        <a:t>ИСиС</a:t>
                      </a:r>
                      <a:endParaRPr lang="ru-RU" sz="1400" dirty="0">
                        <a:latin typeface="Arial Narrow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703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b="1" dirty="0">
                          <a:latin typeface="Arial Narrow" pitchFamily="34" charset="0"/>
                          <a:ea typeface="Times New Roman"/>
                          <a:cs typeface="Times New Roman"/>
                        </a:rPr>
                        <a:t>Управление версиями реестра </a:t>
                      </a:r>
                      <a:r>
                        <a:rPr lang="ru-RU" sz="1400" b="1" dirty="0" err="1">
                          <a:latin typeface="Arial Narrow" pitchFamily="34" charset="0"/>
                          <a:ea typeface="Times New Roman"/>
                          <a:cs typeface="Times New Roman"/>
                        </a:rPr>
                        <a:t>ИСиС</a:t>
                      </a:r>
                      <a:endParaRPr lang="ru-RU" sz="1400" b="1" dirty="0">
                        <a:latin typeface="Arial Narrow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0005" indent="-228600">
                        <a:spcAft>
                          <a:spcPts val="0"/>
                        </a:spcAft>
                        <a:tabLst>
                          <a:tab pos="144145" algn="l"/>
                          <a:tab pos="180340" algn="l"/>
                          <a:tab pos="215900" algn="l"/>
                        </a:tabLst>
                      </a:pPr>
                      <a:r>
                        <a:rPr lang="ru-RU" sz="1400" dirty="0">
                          <a:latin typeface="Arial Narrow" pitchFamily="34" charset="0"/>
                          <a:ea typeface="Times New Roman"/>
                          <a:cs typeface="Times New Roman"/>
                        </a:rPr>
                        <a:t>4.2.1.</a:t>
                      </a:r>
                      <a:r>
                        <a:rPr lang="en-US" sz="1400" dirty="0">
                          <a:latin typeface="Arial Narrow" pitchFamily="34" charset="0"/>
                          <a:ea typeface="Times New Roman"/>
                          <a:cs typeface="Times New Roman"/>
                        </a:rPr>
                        <a:t>d</a:t>
                      </a:r>
                      <a:r>
                        <a:rPr lang="ru-RU" sz="1400" dirty="0">
                          <a:latin typeface="Arial Narrow" pitchFamily="34" charset="0"/>
                          <a:ea typeface="Times New Roman"/>
                          <a:cs typeface="Times New Roman"/>
                        </a:rPr>
                        <a:t>.1</a:t>
                      </a:r>
                      <a:r>
                        <a:rPr lang="en-US" sz="1400" dirty="0">
                          <a:latin typeface="Arial Narrow" pitchFamily="34" charset="0"/>
                          <a:ea typeface="Times New Roman"/>
                          <a:cs typeface="Times New Roman"/>
                        </a:rPr>
                        <a:t>;</a:t>
                      </a:r>
                      <a:endParaRPr lang="ru-RU" sz="1400" dirty="0">
                        <a:latin typeface="Arial Narrow" pitchFamily="34" charset="0"/>
                        <a:ea typeface="Times New Roman"/>
                        <a:cs typeface="Times New Roman"/>
                      </a:endParaRPr>
                    </a:p>
                    <a:p>
                      <a:pPr marL="40005" indent="-228600">
                        <a:spcAft>
                          <a:spcPts val="0"/>
                        </a:spcAft>
                        <a:tabLst>
                          <a:tab pos="144145" algn="l"/>
                          <a:tab pos="180340" algn="l"/>
                          <a:tab pos="215900" algn="l"/>
                        </a:tabLst>
                      </a:pPr>
                      <a:r>
                        <a:rPr lang="en-US" sz="1400" dirty="0">
                          <a:latin typeface="Arial Narrow" pitchFamily="34" charset="0"/>
                          <a:ea typeface="Times New Roman"/>
                          <a:cs typeface="Times New Roman"/>
                        </a:rPr>
                        <a:t>A</a:t>
                      </a:r>
                      <a:r>
                        <a:rPr lang="ru-RU" sz="1400" dirty="0">
                          <a:latin typeface="Arial Narrow" pitchFamily="34" charset="0"/>
                          <a:ea typeface="Times New Roman"/>
                          <a:cs typeface="Times New Roman"/>
                        </a:rPr>
                        <a:t>.7.1.1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dirty="0">
                          <a:latin typeface="Arial Narrow" pitchFamily="34" charset="0"/>
                          <a:ea typeface="Times New Roman"/>
                          <a:cs typeface="Times New Roman"/>
                        </a:rPr>
                        <a:t>Формирование, утверждение и хранение версий реестра </a:t>
                      </a:r>
                      <a:r>
                        <a:rPr lang="ru-RU" sz="1400" dirty="0" err="1">
                          <a:latin typeface="Arial Narrow" pitchFamily="34" charset="0"/>
                          <a:ea typeface="Times New Roman"/>
                          <a:cs typeface="Times New Roman"/>
                        </a:rPr>
                        <a:t>ИСиС</a:t>
                      </a:r>
                      <a:endParaRPr lang="ru-RU" sz="1400" dirty="0">
                        <a:latin typeface="Arial Narrow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674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b="1" dirty="0">
                          <a:latin typeface="Arial Narrow" pitchFamily="34" charset="0"/>
                          <a:ea typeface="Times New Roman"/>
                          <a:cs typeface="Times New Roman"/>
                        </a:rPr>
                        <a:t>Определение критичности </a:t>
                      </a:r>
                      <a:r>
                        <a:rPr lang="ru-RU" sz="1400" b="1" dirty="0" err="1">
                          <a:latin typeface="Arial Narrow" pitchFamily="34" charset="0"/>
                          <a:ea typeface="Times New Roman"/>
                          <a:cs typeface="Times New Roman"/>
                        </a:rPr>
                        <a:t>ИСиС</a:t>
                      </a:r>
                      <a:endParaRPr lang="ru-RU" sz="1400" b="1" dirty="0">
                        <a:latin typeface="Arial Narrow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0005" indent="-228600">
                        <a:spcAft>
                          <a:spcPts val="0"/>
                        </a:spcAft>
                        <a:tabLst>
                          <a:tab pos="144145" algn="l"/>
                          <a:tab pos="180340" algn="l"/>
                          <a:tab pos="215900" algn="l"/>
                        </a:tabLst>
                      </a:pPr>
                      <a:r>
                        <a:rPr lang="ru-RU" sz="1400" dirty="0">
                          <a:latin typeface="Arial Narrow" pitchFamily="34" charset="0"/>
                          <a:ea typeface="Times New Roman"/>
                          <a:cs typeface="Times New Roman"/>
                        </a:rPr>
                        <a:t>4.2.1.</a:t>
                      </a:r>
                      <a:r>
                        <a:rPr lang="en-US" sz="1400" dirty="0">
                          <a:latin typeface="Arial Narrow" pitchFamily="34" charset="0"/>
                          <a:ea typeface="Times New Roman"/>
                          <a:cs typeface="Times New Roman"/>
                        </a:rPr>
                        <a:t>d.4;</a:t>
                      </a:r>
                      <a:endParaRPr lang="ru-RU" sz="1400" dirty="0">
                        <a:latin typeface="Arial Narrow" pitchFamily="34" charset="0"/>
                        <a:ea typeface="Times New Roman"/>
                        <a:cs typeface="Times New Roman"/>
                      </a:endParaRPr>
                    </a:p>
                    <a:p>
                      <a:pPr marL="40005" indent="-228600">
                        <a:spcAft>
                          <a:spcPts val="0"/>
                        </a:spcAft>
                        <a:tabLst>
                          <a:tab pos="144145" algn="l"/>
                          <a:tab pos="180340" algn="l"/>
                          <a:tab pos="215900" algn="l"/>
                        </a:tabLst>
                      </a:pPr>
                      <a:r>
                        <a:rPr lang="en-US" sz="1400" dirty="0">
                          <a:latin typeface="Arial Narrow" pitchFamily="34" charset="0"/>
                          <a:ea typeface="Times New Roman"/>
                          <a:cs typeface="Times New Roman"/>
                        </a:rPr>
                        <a:t>A.7.2.1</a:t>
                      </a:r>
                      <a:r>
                        <a:rPr lang="ru-RU" sz="1400" dirty="0">
                          <a:latin typeface="Arial Narrow" pitchFamily="34" charset="0"/>
                          <a:ea typeface="Times New Roman"/>
                          <a:cs typeface="Times New Roman"/>
                        </a:rPr>
                        <a:t>;</a:t>
                      </a:r>
                    </a:p>
                    <a:p>
                      <a:pPr marL="40005" indent="-228600">
                        <a:spcAft>
                          <a:spcPts val="0"/>
                        </a:spcAft>
                        <a:tabLst>
                          <a:tab pos="144145" algn="l"/>
                          <a:tab pos="180340" algn="l"/>
                          <a:tab pos="215900" algn="l"/>
                        </a:tabLst>
                      </a:pPr>
                      <a:r>
                        <a:rPr lang="en-US" sz="1400" dirty="0">
                          <a:latin typeface="Arial Narrow" pitchFamily="34" charset="0"/>
                          <a:ea typeface="Times New Roman"/>
                          <a:cs typeface="Times New Roman"/>
                        </a:rPr>
                        <a:t>A.7.2.2</a:t>
                      </a:r>
                      <a:endParaRPr lang="ru-RU" sz="1400" dirty="0">
                        <a:latin typeface="Arial Narrow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15900" indent="-175895">
                        <a:spcAft>
                          <a:spcPts val="0"/>
                        </a:spcAft>
                        <a:buFont typeface="Arial" pitchFamily="34" charset="0"/>
                        <a:buChar char="•"/>
                        <a:tabLst>
                          <a:tab pos="144145" algn="l"/>
                          <a:tab pos="180340" algn="l"/>
                          <a:tab pos="215900" algn="l"/>
                        </a:tabLst>
                      </a:pPr>
                      <a:r>
                        <a:rPr lang="ru-RU" sz="1400" dirty="0">
                          <a:latin typeface="Arial Narrow" pitchFamily="34" charset="0"/>
                          <a:ea typeface="Times New Roman"/>
                          <a:cs typeface="Times New Roman"/>
                        </a:rPr>
                        <a:t>определение критичности ИА, ПО и ТС, входящих в </a:t>
                      </a:r>
                      <a:r>
                        <a:rPr lang="ru-RU" sz="1400" dirty="0" err="1">
                          <a:latin typeface="Arial Narrow" pitchFamily="34" charset="0"/>
                          <a:ea typeface="Times New Roman"/>
                          <a:cs typeface="Times New Roman"/>
                        </a:rPr>
                        <a:t>ИСиС</a:t>
                      </a:r>
                      <a:r>
                        <a:rPr lang="ru-RU" sz="1400" dirty="0">
                          <a:latin typeface="Arial Narrow" pitchFamily="34" charset="0"/>
                          <a:ea typeface="Times New Roman"/>
                          <a:cs typeface="Times New Roman"/>
                        </a:rPr>
                        <a:t>;</a:t>
                      </a:r>
                    </a:p>
                    <a:p>
                      <a:pPr marL="215900" indent="-175895">
                        <a:spcAft>
                          <a:spcPts val="0"/>
                        </a:spcAft>
                        <a:buFont typeface="Arial" pitchFamily="34" charset="0"/>
                        <a:buChar char="•"/>
                        <a:tabLst>
                          <a:tab pos="144145" algn="l"/>
                          <a:tab pos="180340" algn="l"/>
                          <a:tab pos="215900" algn="l"/>
                        </a:tabLst>
                      </a:pPr>
                      <a:r>
                        <a:rPr lang="ru-RU" sz="1400" dirty="0">
                          <a:latin typeface="Arial Narrow" pitchFamily="34" charset="0"/>
                          <a:ea typeface="Times New Roman"/>
                          <a:cs typeface="Times New Roman"/>
                        </a:rPr>
                        <a:t>оповещение о необходимости произвести или актуализировать показатели критичности ИА, ПО и ТС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9598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85192" y="1439920"/>
            <a:ext cx="8499031" cy="53760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Скругленный прямоугольник 6"/>
          <p:cNvSpPr/>
          <p:nvPr/>
        </p:nvSpPr>
        <p:spPr bwMode="auto">
          <a:xfrm>
            <a:off x="4583832" y="2780928"/>
            <a:ext cx="1224136" cy="432048"/>
          </a:xfrm>
          <a:prstGeom prst="roundRect">
            <a:avLst>
              <a:gd name="adj" fmla="val 2849"/>
            </a:avLst>
          </a:prstGeom>
          <a:noFill/>
          <a:ln w="412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ru-RU" sz="320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7397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35" presetClass="emph" presetSubtype="0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63552" y="836713"/>
            <a:ext cx="8136904" cy="58850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Скругленный прямоугольник 4"/>
          <p:cNvSpPr/>
          <p:nvPr/>
        </p:nvSpPr>
        <p:spPr bwMode="auto">
          <a:xfrm>
            <a:off x="2730728" y="1556792"/>
            <a:ext cx="6682884" cy="33550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sz="1200" b="1" dirty="0">
                <a:solidFill>
                  <a:srgbClr val="FFFF00"/>
                </a:solidFill>
                <a:latin typeface="Arial Narrow" pitchFamily="34" charset="0"/>
              </a:rPr>
              <a:t>СТО </a:t>
            </a:r>
            <a:r>
              <a:rPr lang="ru-RU" sz="1200" b="1" dirty="0" smtClean="0">
                <a:solidFill>
                  <a:srgbClr val="FFFF00"/>
                </a:solidFill>
                <a:latin typeface="Arial Narrow" pitchFamily="34" charset="0"/>
              </a:rPr>
              <a:t>Общие </a:t>
            </a:r>
            <a:r>
              <a:rPr lang="ru-RU" sz="1200" b="1" dirty="0">
                <a:solidFill>
                  <a:srgbClr val="FFFF00"/>
                </a:solidFill>
                <a:latin typeface="Arial Narrow" pitchFamily="34" charset="0"/>
              </a:rPr>
              <a:t>положения</a:t>
            </a:r>
          </a:p>
        </p:txBody>
      </p:sp>
      <p:sp>
        <p:nvSpPr>
          <p:cNvPr id="8" name="Скругленный прямоугольник 7"/>
          <p:cNvSpPr/>
          <p:nvPr/>
        </p:nvSpPr>
        <p:spPr bwMode="auto">
          <a:xfrm>
            <a:off x="2746277" y="2348880"/>
            <a:ext cx="6651786" cy="86409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sz="1200" b="1" dirty="0">
                <a:solidFill>
                  <a:srgbClr val="FFFF00"/>
                </a:solidFill>
                <a:latin typeface="Arial Narrow" pitchFamily="34" charset="0"/>
              </a:rPr>
              <a:t>СТО </a:t>
            </a:r>
            <a:r>
              <a:rPr lang="ru-RU" sz="1200" b="1" dirty="0" smtClean="0">
                <a:solidFill>
                  <a:srgbClr val="FFFF00"/>
                </a:solidFill>
                <a:latin typeface="Arial Narrow" pitchFamily="34" charset="0"/>
              </a:rPr>
              <a:t>Классификация </a:t>
            </a:r>
            <a:r>
              <a:rPr lang="ru-RU" sz="1200" b="1" dirty="0">
                <a:solidFill>
                  <a:srgbClr val="FFFF00"/>
                </a:solidFill>
                <a:latin typeface="Arial Narrow" pitchFamily="34" charset="0"/>
              </a:rPr>
              <a:t>объектов защиты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sz="1200" b="1" dirty="0">
                <a:solidFill>
                  <a:srgbClr val="FFFF00"/>
                </a:solidFill>
                <a:latin typeface="Arial Narrow" pitchFamily="34" charset="0"/>
              </a:rPr>
              <a:t>СТО </a:t>
            </a:r>
            <a:r>
              <a:rPr lang="ru-RU" sz="1200" b="1" dirty="0" smtClean="0">
                <a:solidFill>
                  <a:srgbClr val="FFFF00"/>
                </a:solidFill>
                <a:latin typeface="Arial Narrow" pitchFamily="34" charset="0"/>
              </a:rPr>
              <a:t>Анализ </a:t>
            </a:r>
            <a:r>
              <a:rPr lang="ru-RU" sz="1200" b="1" dirty="0">
                <a:solidFill>
                  <a:srgbClr val="FFFF00"/>
                </a:solidFill>
                <a:latin typeface="Arial Narrow" pitchFamily="34" charset="0"/>
              </a:rPr>
              <a:t>и оценка рисков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sz="1200" b="1" dirty="0">
                <a:solidFill>
                  <a:srgbClr val="FFFF00"/>
                </a:solidFill>
                <a:latin typeface="Arial Narrow" pitchFamily="34" charset="0"/>
              </a:rPr>
              <a:t>СТО </a:t>
            </a:r>
            <a:r>
              <a:rPr lang="ru-RU" sz="1200" b="1" dirty="0" smtClean="0">
                <a:solidFill>
                  <a:srgbClr val="FFFF00"/>
                </a:solidFill>
                <a:latin typeface="Arial Narrow" pitchFamily="34" charset="0"/>
              </a:rPr>
              <a:t>Руководство </a:t>
            </a:r>
            <a:r>
              <a:rPr lang="ru-RU" sz="1200" b="1" dirty="0">
                <a:solidFill>
                  <a:srgbClr val="FFFF00"/>
                </a:solidFill>
                <a:latin typeface="Arial Narrow" pitchFamily="34" charset="0"/>
              </a:rPr>
              <a:t>по разработке требований к ОЗ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sz="1200" b="1" dirty="0" smtClean="0">
                <a:solidFill>
                  <a:srgbClr val="FFFF00"/>
                </a:solidFill>
                <a:latin typeface="Arial Narrow" pitchFamily="34" charset="0"/>
              </a:rPr>
              <a:t>Типовая </a:t>
            </a:r>
            <a:r>
              <a:rPr lang="ru-RU" sz="1200" b="1" dirty="0">
                <a:solidFill>
                  <a:srgbClr val="FFFF00"/>
                </a:solidFill>
                <a:latin typeface="Arial Narrow" pitchFamily="34" charset="0"/>
              </a:rPr>
              <a:t>политика ИБ ДОО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ru-RU" sz="1200" b="1" dirty="0">
              <a:solidFill>
                <a:srgbClr val="FFFF00"/>
              </a:solidFill>
              <a:latin typeface="Arial Narrow" pitchFamily="34" charset="0"/>
            </a:endParaRPr>
          </a:p>
        </p:txBody>
      </p:sp>
      <p:sp>
        <p:nvSpPr>
          <p:cNvPr id="10" name="Скругленный прямоугольник 9"/>
          <p:cNvSpPr/>
          <p:nvPr/>
        </p:nvSpPr>
        <p:spPr bwMode="auto">
          <a:xfrm>
            <a:off x="2706817" y="5085184"/>
            <a:ext cx="6730709" cy="108012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sz="1200" b="1" dirty="0">
                <a:solidFill>
                  <a:srgbClr val="FFFF00"/>
                </a:solidFill>
                <a:latin typeface="Arial Narrow" pitchFamily="34" charset="0"/>
              </a:rPr>
              <a:t>СТО </a:t>
            </a:r>
            <a:r>
              <a:rPr lang="ru-RU" sz="1200" b="1" dirty="0" smtClean="0">
                <a:solidFill>
                  <a:srgbClr val="FFFF00"/>
                </a:solidFill>
                <a:latin typeface="Arial Narrow" pitchFamily="34" charset="0"/>
              </a:rPr>
              <a:t>Требования </a:t>
            </a:r>
            <a:r>
              <a:rPr lang="ru-RU" sz="1200" b="1" dirty="0">
                <a:solidFill>
                  <a:srgbClr val="FFFF00"/>
                </a:solidFill>
                <a:latin typeface="Arial Narrow" pitchFamily="34" charset="0"/>
              </a:rPr>
              <a:t>к ИУС П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sz="1200" b="1" dirty="0">
                <a:solidFill>
                  <a:srgbClr val="FFFF00"/>
                </a:solidFill>
                <a:latin typeface="Arial Narrow" pitchFamily="34" charset="0"/>
              </a:rPr>
              <a:t>СТО </a:t>
            </a:r>
            <a:r>
              <a:rPr lang="ru-RU" sz="1200" b="1" dirty="0" smtClean="0">
                <a:solidFill>
                  <a:srgbClr val="FFFF00"/>
                </a:solidFill>
                <a:latin typeface="Arial Narrow" pitchFamily="34" charset="0"/>
              </a:rPr>
              <a:t>Требования </a:t>
            </a:r>
            <a:r>
              <a:rPr lang="ru-RU" sz="1200" b="1" dirty="0">
                <a:solidFill>
                  <a:srgbClr val="FFFF00"/>
                </a:solidFill>
                <a:latin typeface="Arial Narrow" pitchFamily="34" charset="0"/>
              </a:rPr>
              <a:t>к АСУ ТП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sz="1200" b="1" dirty="0">
                <a:solidFill>
                  <a:srgbClr val="FFFF00"/>
                </a:solidFill>
                <a:latin typeface="Arial Narrow" pitchFamily="34" charset="0"/>
              </a:rPr>
              <a:t>Р </a:t>
            </a:r>
            <a:r>
              <a:rPr lang="ru-RU" sz="1200" b="1" dirty="0" smtClean="0">
                <a:solidFill>
                  <a:srgbClr val="FFFF00"/>
                </a:solidFill>
                <a:latin typeface="Arial Narrow" pitchFamily="34" charset="0"/>
              </a:rPr>
              <a:t>Требования </a:t>
            </a:r>
            <a:r>
              <a:rPr lang="ru-RU" sz="1200" b="1" dirty="0">
                <a:solidFill>
                  <a:srgbClr val="FFFF00"/>
                </a:solidFill>
                <a:latin typeface="Arial Narrow" pitchFamily="34" charset="0"/>
              </a:rPr>
              <a:t>к СЗИ ЦВК ИВС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sz="1200" b="1" dirty="0">
                <a:solidFill>
                  <a:srgbClr val="FFFF00"/>
                </a:solidFill>
                <a:latin typeface="Arial Narrow" pitchFamily="34" charset="0"/>
              </a:rPr>
              <a:t>Р (СТО) Газпром Требования по ИБ в беспроводных сетях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sz="1200" b="1" dirty="0">
                <a:solidFill>
                  <a:srgbClr val="FFFF00"/>
                </a:solidFill>
                <a:latin typeface="Arial Narrow" pitchFamily="34" charset="0"/>
              </a:rPr>
              <a:t>Р Газпром Типовые политики ИБ (ИУС П, АСУ ТП, РСПД ЛВС)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ru-RU" sz="1200" b="1" dirty="0">
              <a:solidFill>
                <a:srgbClr val="FFFF00"/>
              </a:solidFill>
              <a:latin typeface="Arial Narrow" pitchFamily="34" charset="0"/>
            </a:endParaRPr>
          </a:p>
        </p:txBody>
      </p:sp>
      <p:sp>
        <p:nvSpPr>
          <p:cNvPr id="11" name="Заголовок 1"/>
          <p:cNvSpPr txBox="1">
            <a:spLocks/>
          </p:cNvSpPr>
          <p:nvPr/>
        </p:nvSpPr>
        <p:spPr bwMode="auto">
          <a:xfrm>
            <a:off x="2048933" y="811064"/>
            <a:ext cx="8153400" cy="43180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auto">
              <a:lnSpc>
                <a:spcPct val="70000"/>
              </a:lnSpc>
              <a:spcAft>
                <a:spcPts val="0"/>
              </a:spcAft>
              <a:defRPr/>
            </a:pPr>
            <a:r>
              <a:rPr lang="ru-RU" sz="1600" b="1" kern="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ea typeface="+mj-ea"/>
                <a:cs typeface="+mj-cs"/>
              </a:rPr>
              <a:t>Разработка нормативно-методической </a:t>
            </a:r>
            <a:r>
              <a:rPr lang="ru-RU" sz="1600" b="1" kern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ea typeface="+mj-ea"/>
                <a:cs typeface="+mj-cs"/>
              </a:rPr>
              <a:t>базы </a:t>
            </a:r>
            <a:r>
              <a:rPr lang="ru-RU" sz="1600" b="1" kern="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ea typeface="+mj-ea"/>
                <a:cs typeface="+mj-cs"/>
              </a:rPr>
              <a:t>в области ИБ </a:t>
            </a:r>
          </a:p>
        </p:txBody>
      </p:sp>
      <p:sp>
        <p:nvSpPr>
          <p:cNvPr id="14" name="Заголовок 1"/>
          <p:cNvSpPr txBox="1">
            <a:spLocks/>
          </p:cNvSpPr>
          <p:nvPr/>
        </p:nvSpPr>
        <p:spPr bwMode="auto">
          <a:xfrm>
            <a:off x="2008964" y="514526"/>
            <a:ext cx="8126412" cy="3083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auto">
              <a:lnSpc>
                <a:spcPct val="70000"/>
              </a:lnSpc>
              <a:spcAft>
                <a:spcPts val="0"/>
              </a:spcAft>
              <a:defRPr/>
            </a:pPr>
            <a:r>
              <a:rPr lang="ru-R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ea typeface="+mj-ea"/>
                <a:cs typeface="+mj-cs"/>
              </a:rPr>
              <a:t>СОИБ. Процессы и нормативно-методическая база</a:t>
            </a:r>
          </a:p>
          <a:p>
            <a:pPr fontAlgn="auto">
              <a:lnSpc>
                <a:spcPct val="70000"/>
              </a:lnSpc>
              <a:spcAft>
                <a:spcPts val="0"/>
              </a:spcAft>
              <a:defRPr/>
            </a:pPr>
            <a:endParaRPr lang="ru-RU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  <a:ea typeface="+mj-ea"/>
              <a:cs typeface="+mj-cs"/>
            </a:endParaRPr>
          </a:p>
          <a:p>
            <a:pPr fontAlgn="auto">
              <a:lnSpc>
                <a:spcPct val="70000"/>
              </a:lnSpc>
              <a:spcAft>
                <a:spcPts val="0"/>
              </a:spcAft>
              <a:defRPr/>
            </a:pPr>
            <a:endParaRPr lang="ru-RU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961469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10" grpId="0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1559086" y="134146"/>
            <a:ext cx="8353103" cy="417512"/>
          </a:xfrm>
        </p:spPr>
        <p:txBody>
          <a:bodyPr>
            <a:no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ru-RU" sz="2500" b="1" kern="1200" dirty="0" smtClean="0">
                <a:solidFill>
                  <a:srgbClr val="003366"/>
                </a:solidFill>
                <a:latin typeface="Calibri" panose="020F0502020204030204" pitchFamily="34" charset="0"/>
                <a:ea typeface="+mn-ea"/>
                <a:cs typeface="Microsoft Sans Serif" pitchFamily="34" charset="0"/>
              </a:rPr>
              <a:t>Процесс: классификация объектов защиты </a:t>
            </a:r>
            <a:endParaRPr lang="ru-RU" sz="2500" b="1" kern="1200" dirty="0">
              <a:solidFill>
                <a:srgbClr val="003366"/>
              </a:solidFill>
              <a:latin typeface="Calibri" panose="020F0502020204030204" pitchFamily="34" charset="0"/>
              <a:ea typeface="+mn-ea"/>
              <a:cs typeface="Microsoft Sans Serif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3200">
                <a:solidFill>
                  <a:schemeClr val="bg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3200">
                <a:solidFill>
                  <a:schemeClr val="bg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3200">
                <a:solidFill>
                  <a:schemeClr val="bg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3200">
                <a:solidFill>
                  <a:schemeClr val="bg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3200">
                <a:solidFill>
                  <a:schemeClr val="bg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 Narrow" panose="020B0606020202030204" pitchFamily="34" charset="0"/>
              </a:defRPr>
            </a:lvl9pPr>
          </a:lstStyle>
          <a:p>
            <a:pPr eaLnBrk="1" hangingPunct="1"/>
            <a:fld id="{402A7CA7-3692-439F-90F6-9EA4AAF6CC78}" type="slidenum">
              <a:rPr lang="ru-RU" altLang="ru-RU" sz="1200">
                <a:solidFill>
                  <a:srgbClr val="B5A788"/>
                </a:solidFill>
              </a:rPr>
              <a:pPr eaLnBrk="1" hangingPunct="1"/>
              <a:t>5</a:t>
            </a:fld>
            <a:endParaRPr lang="ru-RU" altLang="ru-RU" sz="1200">
              <a:solidFill>
                <a:srgbClr val="B5A788"/>
              </a:solidFill>
            </a:endParaRPr>
          </a:p>
        </p:txBody>
      </p:sp>
      <p:sp>
        <p:nvSpPr>
          <p:cNvPr id="7" name="Скругленный прямоугольник 6"/>
          <p:cNvSpPr/>
          <p:nvPr/>
        </p:nvSpPr>
        <p:spPr bwMode="auto">
          <a:xfrm>
            <a:off x="261714" y="1252284"/>
            <a:ext cx="2449512" cy="576262"/>
          </a:xfrm>
          <a:prstGeom prst="round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dist="50800" dir="5400000" algn="ctr" rotWithShape="0">
              <a:srgbClr val="000000">
                <a:alpha val="35000"/>
              </a:srgbClr>
            </a:outerShdw>
          </a:effectLst>
        </p:spPr>
        <p:txBody>
          <a:bodyPr/>
          <a:lstStyle/>
          <a:p>
            <a:pPr algn="ctr">
              <a:defRPr/>
            </a:pPr>
            <a:r>
              <a:rPr lang="ru-RU" sz="1600" b="1" dirty="0" smtClean="0">
                <a:latin typeface="+mj-lt"/>
              </a:rPr>
              <a:t>Цель классификации ОЗ</a:t>
            </a:r>
            <a:endParaRPr lang="ru-RU" sz="1600" b="1" dirty="0">
              <a:latin typeface="+mj-lt"/>
            </a:endParaRPr>
          </a:p>
        </p:txBody>
      </p:sp>
      <p:sp>
        <p:nvSpPr>
          <p:cNvPr id="8" name="Скругленный прямоугольник 7"/>
          <p:cNvSpPr/>
          <p:nvPr/>
        </p:nvSpPr>
        <p:spPr bwMode="auto">
          <a:xfrm>
            <a:off x="261714" y="2525586"/>
            <a:ext cx="2449512" cy="679450"/>
          </a:xfrm>
          <a:prstGeom prst="round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dist="50800" dir="5400000" algn="ctr" rotWithShape="0">
              <a:srgbClr val="000000">
                <a:alpha val="35000"/>
              </a:srgbClr>
            </a:outerShdw>
          </a:effectLst>
        </p:spPr>
        <p:txBody>
          <a:bodyPr/>
          <a:lstStyle/>
          <a:p>
            <a:pPr algn="ctr">
              <a:defRPr/>
            </a:pPr>
            <a:r>
              <a:rPr lang="ru-RU" sz="1600" b="1" dirty="0">
                <a:latin typeface="+mj-lt"/>
              </a:rPr>
              <a:t>Задачи классификации ОЗ</a:t>
            </a:r>
          </a:p>
        </p:txBody>
      </p:sp>
      <p:sp>
        <p:nvSpPr>
          <p:cNvPr id="9" name="Скругленный прямоугольник 8"/>
          <p:cNvSpPr/>
          <p:nvPr/>
        </p:nvSpPr>
        <p:spPr bwMode="auto">
          <a:xfrm>
            <a:off x="279643" y="4822610"/>
            <a:ext cx="2449512" cy="871420"/>
          </a:xfrm>
          <a:prstGeom prst="round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dist="50800" dir="5400000" algn="ctr" rotWithShape="0">
              <a:srgbClr val="000000">
                <a:alpha val="35000"/>
              </a:srgbClr>
            </a:outerShdw>
          </a:effectLst>
        </p:spPr>
        <p:txBody>
          <a:bodyPr/>
          <a:lstStyle/>
          <a:p>
            <a:pPr algn="ctr">
              <a:defRPr/>
            </a:pPr>
            <a:r>
              <a:rPr lang="ru-RU" sz="1600" b="1" dirty="0">
                <a:latin typeface="+mj-lt"/>
              </a:rPr>
              <a:t>Использование результатов классификации ОЗ</a:t>
            </a:r>
          </a:p>
        </p:txBody>
      </p:sp>
      <p:sp>
        <p:nvSpPr>
          <p:cNvPr id="10" name="Скругленный прямоугольник 9"/>
          <p:cNvSpPr/>
          <p:nvPr/>
        </p:nvSpPr>
        <p:spPr bwMode="auto">
          <a:xfrm>
            <a:off x="3710289" y="950823"/>
            <a:ext cx="8208912" cy="1250621"/>
          </a:xfrm>
          <a:prstGeom prst="roundRect">
            <a:avLst/>
          </a:prstGeom>
          <a:solidFill>
            <a:srgbClr val="FDEBD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dist="50800" dir="5400000" algn="ctr" rotWithShape="0">
              <a:srgbClr val="000000">
                <a:alpha val="35000"/>
              </a:srgbClr>
            </a:outerShdw>
          </a:effectLst>
        </p:spPr>
        <p:txBody>
          <a:bodyPr/>
          <a:lstStyle/>
          <a:p>
            <a:pPr algn="just">
              <a:defRPr/>
            </a:pPr>
            <a:r>
              <a:rPr lang="ru-RU" b="1" i="1" dirty="0">
                <a:solidFill>
                  <a:srgbClr val="C00000"/>
                </a:solidFill>
              </a:rPr>
              <a:t>обеспечение дифференцированного подхода к организации их защиты с учетом уровня критичности</a:t>
            </a:r>
            <a:r>
              <a:rPr lang="ru-RU" dirty="0"/>
              <a:t>, характеризующего влияние на деятельность и репутацию Общества, его деловых партнеров, клиентов и работников </a:t>
            </a:r>
          </a:p>
        </p:txBody>
      </p:sp>
      <p:sp>
        <p:nvSpPr>
          <p:cNvPr id="12" name="Скругленный прямоугольник 11"/>
          <p:cNvSpPr/>
          <p:nvPr/>
        </p:nvSpPr>
        <p:spPr bwMode="auto">
          <a:xfrm>
            <a:off x="3701274" y="2298574"/>
            <a:ext cx="8217927" cy="1063461"/>
          </a:xfrm>
          <a:prstGeom prst="roundRect">
            <a:avLst/>
          </a:prstGeom>
          <a:solidFill>
            <a:srgbClr val="FDEBD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dist="50800" dir="5400000" algn="ctr" rotWithShape="0">
              <a:srgbClr val="000000">
                <a:alpha val="35000"/>
              </a:srgbClr>
            </a:outerShdw>
          </a:effectLst>
        </p:spPr>
        <p:txBody>
          <a:bodyPr/>
          <a:lstStyle/>
          <a:p>
            <a:r>
              <a:rPr lang="ru-RU" dirty="0" smtClean="0"/>
              <a:t>1. Идентификация </a:t>
            </a:r>
            <a:r>
              <a:rPr lang="ru-RU" dirty="0"/>
              <a:t>и формирование перечня </a:t>
            </a:r>
            <a:r>
              <a:rPr lang="ru-RU" dirty="0" smtClean="0"/>
              <a:t>ОЗ. </a:t>
            </a:r>
            <a:endParaRPr lang="ru-RU" dirty="0"/>
          </a:p>
          <a:p>
            <a:r>
              <a:rPr lang="ru-RU" dirty="0" smtClean="0"/>
              <a:t>2. Оценка </a:t>
            </a:r>
            <a:r>
              <a:rPr lang="ru-RU" dirty="0"/>
              <a:t>критичности </a:t>
            </a:r>
            <a:r>
              <a:rPr lang="ru-RU" dirty="0" smtClean="0"/>
              <a:t>ОЗ. </a:t>
            </a:r>
            <a:endParaRPr lang="ru-RU" dirty="0"/>
          </a:p>
          <a:p>
            <a:r>
              <a:rPr lang="ru-RU" dirty="0" smtClean="0"/>
              <a:t>3. Формирование </a:t>
            </a:r>
            <a:r>
              <a:rPr lang="ru-RU" dirty="0"/>
              <a:t>групп ОЗ в зависимости от уровня их </a:t>
            </a:r>
            <a:r>
              <a:rPr lang="ru-RU" dirty="0" smtClean="0"/>
              <a:t>критичности. </a:t>
            </a:r>
            <a:endParaRPr lang="ru-RU" dirty="0"/>
          </a:p>
        </p:txBody>
      </p:sp>
      <p:sp>
        <p:nvSpPr>
          <p:cNvPr id="14" name="Скругленный прямоугольник 13"/>
          <p:cNvSpPr/>
          <p:nvPr/>
        </p:nvSpPr>
        <p:spPr bwMode="auto">
          <a:xfrm>
            <a:off x="3701274" y="4924238"/>
            <a:ext cx="8207954" cy="940045"/>
          </a:xfrm>
          <a:prstGeom prst="roundRect">
            <a:avLst/>
          </a:prstGeom>
          <a:solidFill>
            <a:srgbClr val="FDEBD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dist="50800" dir="5400000" algn="ctr" rotWithShape="0">
              <a:srgbClr val="000000">
                <a:alpha val="35000"/>
              </a:srgbClr>
            </a:outerShdw>
          </a:effectLst>
        </p:spPr>
        <p:txBody>
          <a:bodyPr/>
          <a:lstStyle/>
          <a:p>
            <a:pPr marL="228600" indent="-228600">
              <a:buFontTx/>
              <a:buAutoNum type="arabicPeriod"/>
              <a:defRPr/>
            </a:pPr>
            <a:r>
              <a:rPr lang="ru-RU" dirty="0"/>
              <a:t>При формировании требований ИБ для АС состав которых они входят.</a:t>
            </a:r>
          </a:p>
          <a:p>
            <a:pPr marL="228600" indent="-228600">
              <a:buFontTx/>
              <a:buAutoNum type="arabicPeriod"/>
              <a:defRPr/>
            </a:pPr>
            <a:r>
              <a:rPr lang="ru-RU" dirty="0"/>
              <a:t>При проведении оценки рисков нарушения ИБ ОЗ </a:t>
            </a:r>
          </a:p>
        </p:txBody>
      </p:sp>
      <p:sp>
        <p:nvSpPr>
          <p:cNvPr id="35850" name="Равнобедренный треугольник 22"/>
          <p:cNvSpPr>
            <a:spLocks noChangeArrowheads="1"/>
          </p:cNvSpPr>
          <p:nvPr/>
        </p:nvSpPr>
        <p:spPr bwMode="auto">
          <a:xfrm rot="5400000">
            <a:off x="2994049" y="2565686"/>
            <a:ext cx="504825" cy="57467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3200">
                <a:solidFill>
                  <a:schemeClr val="bg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3200">
                <a:solidFill>
                  <a:schemeClr val="bg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3200">
                <a:solidFill>
                  <a:schemeClr val="bg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3200">
                <a:solidFill>
                  <a:schemeClr val="bg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3200">
                <a:solidFill>
                  <a:schemeClr val="bg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 Narrow" panose="020B060602020203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35851" name="Равнобедренный треугольник 25"/>
          <p:cNvSpPr>
            <a:spLocks noChangeArrowheads="1"/>
          </p:cNvSpPr>
          <p:nvPr/>
        </p:nvSpPr>
        <p:spPr bwMode="auto">
          <a:xfrm rot="5400000">
            <a:off x="2962052" y="1288797"/>
            <a:ext cx="504825" cy="57467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3200">
                <a:solidFill>
                  <a:schemeClr val="bg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3200">
                <a:solidFill>
                  <a:schemeClr val="bg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3200">
                <a:solidFill>
                  <a:schemeClr val="bg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3200">
                <a:solidFill>
                  <a:schemeClr val="bg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3200">
                <a:solidFill>
                  <a:schemeClr val="bg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 Narrow" panose="020B060602020203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35852" name="Равнобедренный треугольник 26"/>
          <p:cNvSpPr>
            <a:spLocks noChangeArrowheads="1"/>
          </p:cNvSpPr>
          <p:nvPr/>
        </p:nvSpPr>
        <p:spPr bwMode="auto">
          <a:xfrm rot="5400000">
            <a:off x="3056099" y="5021504"/>
            <a:ext cx="461962" cy="57467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3200">
                <a:solidFill>
                  <a:schemeClr val="bg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3200">
                <a:solidFill>
                  <a:schemeClr val="bg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3200">
                <a:solidFill>
                  <a:schemeClr val="bg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3200">
                <a:solidFill>
                  <a:schemeClr val="bg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3200">
                <a:solidFill>
                  <a:schemeClr val="bg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 Narrow" panose="020B060602020203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15" name="Скругленный прямоугольник 14"/>
          <p:cNvSpPr/>
          <p:nvPr/>
        </p:nvSpPr>
        <p:spPr bwMode="auto">
          <a:xfrm>
            <a:off x="279643" y="3720162"/>
            <a:ext cx="2449512" cy="576263"/>
          </a:xfrm>
          <a:prstGeom prst="round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dist="50800" dir="5400000" algn="ctr" rotWithShape="0">
              <a:srgbClr val="000000">
                <a:alpha val="35000"/>
              </a:srgbClr>
            </a:outerShdw>
          </a:effectLst>
        </p:spPr>
        <p:txBody>
          <a:bodyPr/>
          <a:lstStyle/>
          <a:p>
            <a:pPr algn="ctr">
              <a:defRPr/>
            </a:pPr>
            <a:r>
              <a:rPr lang="ru-RU" sz="1600" b="1" dirty="0">
                <a:latin typeface="+mj-lt"/>
              </a:rPr>
              <a:t>Принципы классификации ОЗ</a:t>
            </a:r>
          </a:p>
        </p:txBody>
      </p:sp>
      <p:sp>
        <p:nvSpPr>
          <p:cNvPr id="16" name="Скругленный прямоугольник 15"/>
          <p:cNvSpPr/>
          <p:nvPr/>
        </p:nvSpPr>
        <p:spPr bwMode="auto">
          <a:xfrm>
            <a:off x="3710289" y="3540799"/>
            <a:ext cx="8208912" cy="1002497"/>
          </a:xfrm>
          <a:prstGeom prst="roundRect">
            <a:avLst/>
          </a:prstGeom>
          <a:solidFill>
            <a:srgbClr val="FDEBD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dist="50800" dir="5400000" algn="ctr" rotWithShape="0">
              <a:srgbClr val="000000">
                <a:alpha val="35000"/>
              </a:srgbClr>
            </a:outerShdw>
          </a:effectLst>
        </p:spPr>
        <p:txBody>
          <a:bodyPr/>
          <a:lstStyle/>
          <a:p>
            <a:pPr marL="228600" indent="-228600">
              <a:buAutoNum type="arabicPeriod"/>
            </a:pPr>
            <a:r>
              <a:rPr lang="ru-RU" dirty="0"/>
              <a:t>Учёт интересов всех заинтересованных </a:t>
            </a:r>
            <a:r>
              <a:rPr lang="ru-RU" dirty="0" smtClean="0"/>
              <a:t>сторон. </a:t>
            </a:r>
            <a:endParaRPr lang="ru-RU" dirty="0"/>
          </a:p>
          <a:p>
            <a:pPr marL="228600" indent="-228600">
              <a:buAutoNum type="arabicPeriod"/>
            </a:pPr>
            <a:r>
              <a:rPr lang="ru-RU" dirty="0" smtClean="0"/>
              <a:t>Повторяемость.</a:t>
            </a:r>
            <a:endParaRPr lang="ru-RU" dirty="0"/>
          </a:p>
          <a:p>
            <a:pPr marL="228600" indent="-228600">
              <a:buFontTx/>
              <a:buAutoNum type="arabicPeriod"/>
              <a:defRPr/>
            </a:pPr>
            <a:r>
              <a:rPr lang="ru-RU" dirty="0" err="1" smtClean="0"/>
              <a:t>Приемственность</a:t>
            </a:r>
            <a:r>
              <a:rPr lang="ru-RU" dirty="0" smtClean="0"/>
              <a:t>. </a:t>
            </a:r>
            <a:endParaRPr lang="ru-RU" dirty="0"/>
          </a:p>
        </p:txBody>
      </p:sp>
      <p:sp>
        <p:nvSpPr>
          <p:cNvPr id="35855" name="Равнобедренный треугольник 22"/>
          <p:cNvSpPr>
            <a:spLocks noChangeArrowheads="1"/>
          </p:cNvSpPr>
          <p:nvPr/>
        </p:nvSpPr>
        <p:spPr bwMode="auto">
          <a:xfrm rot="5400000">
            <a:off x="2979981" y="3685237"/>
            <a:ext cx="504825" cy="57467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3200">
                <a:solidFill>
                  <a:schemeClr val="bg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3200">
                <a:solidFill>
                  <a:schemeClr val="bg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3200">
                <a:solidFill>
                  <a:schemeClr val="bg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3200">
                <a:solidFill>
                  <a:schemeClr val="bg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3200">
                <a:solidFill>
                  <a:schemeClr val="bg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 Narrow" panose="020B060602020203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789695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96688" y="-315416"/>
            <a:ext cx="12025336" cy="1143000"/>
          </a:xfrm>
        </p:spPr>
        <p:txBody>
          <a:bodyPr/>
          <a:lstStyle/>
          <a:p>
            <a:r>
              <a:rPr lang="ru-RU" sz="3200" dirty="0" smtClean="0"/>
              <a:t>Роли участников процесса классификации объектов защиты</a:t>
            </a:r>
            <a:endParaRPr lang="ru-RU" sz="32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24744"/>
            <a:ext cx="12192000" cy="452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98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bg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3200">
                <a:solidFill>
                  <a:schemeClr val="bg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3200">
                <a:solidFill>
                  <a:schemeClr val="bg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3200">
                <a:solidFill>
                  <a:schemeClr val="bg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3200">
                <a:solidFill>
                  <a:schemeClr val="bg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 Narrow" panose="020B0606020202030204" pitchFamily="34" charset="0"/>
              </a:defRPr>
            </a:lvl9pPr>
          </a:lstStyle>
          <a:p>
            <a:pPr eaLnBrk="1" hangingPunct="1"/>
            <a:fld id="{09BD2679-2326-4926-B519-C5EF8FC57747}" type="slidenum">
              <a:rPr lang="ru-RU" altLang="ru-RU" sz="1200">
                <a:solidFill>
                  <a:schemeClr val="tx1"/>
                </a:solidFill>
              </a:rPr>
              <a:pPr eaLnBrk="1" hangingPunct="1"/>
              <a:t>7</a:t>
            </a:fld>
            <a:endParaRPr lang="ru-RU" altLang="ru-RU" sz="1200">
              <a:solidFill>
                <a:schemeClr val="tx1"/>
              </a:solidFill>
            </a:endParaRPr>
          </a:p>
        </p:txBody>
      </p:sp>
      <p:sp>
        <p:nvSpPr>
          <p:cNvPr id="12334" name="Прямоугольник 1"/>
          <p:cNvSpPr>
            <a:spLocks noChangeArrowheads="1"/>
          </p:cNvSpPr>
          <p:nvPr/>
        </p:nvSpPr>
        <p:spPr bwMode="auto">
          <a:xfrm>
            <a:off x="335360" y="45392"/>
            <a:ext cx="1152128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3200">
                <a:solidFill>
                  <a:schemeClr val="bg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3200">
                <a:solidFill>
                  <a:schemeClr val="bg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3200">
                <a:solidFill>
                  <a:schemeClr val="bg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3200">
                <a:solidFill>
                  <a:schemeClr val="bg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3200">
                <a:solidFill>
                  <a:schemeClr val="bg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 Narrow" panose="020B0606020202030204" pitchFamily="34" charset="0"/>
              </a:defRPr>
            </a:lvl9pPr>
          </a:lstStyle>
          <a:p>
            <a:pPr eaLnBrk="1" hangingPunct="1"/>
            <a:r>
              <a:rPr lang="ru-RU" altLang="ru-RU" sz="2400" b="1" dirty="0" smtClean="0">
                <a:solidFill>
                  <a:srgbClr val="003366"/>
                </a:solidFill>
                <a:latin typeface="Calibri" panose="020F0502020204030204" pitchFamily="34" charset="0"/>
                <a:cs typeface="Microsoft Sans Serif" pitchFamily="34" charset="0"/>
              </a:rPr>
              <a:t>Правила идентификации  ОЗ</a:t>
            </a:r>
            <a:endParaRPr lang="ru-RU" altLang="ru-RU" sz="2400" b="1" dirty="0">
              <a:solidFill>
                <a:srgbClr val="003366"/>
              </a:solidFill>
              <a:latin typeface="Calibri" panose="020F0502020204030204" pitchFamily="34" charset="0"/>
              <a:cs typeface="Microsoft Sans Serif" pitchFamily="34" charset="0"/>
            </a:endParaRPr>
          </a:p>
        </p:txBody>
      </p:sp>
      <p:sp>
        <p:nvSpPr>
          <p:cNvPr id="10" name="Скругленный прямоугольник 9"/>
          <p:cNvSpPr/>
          <p:nvPr/>
        </p:nvSpPr>
        <p:spPr bwMode="auto">
          <a:xfrm>
            <a:off x="6888088" y="1103445"/>
            <a:ext cx="5040560" cy="1250621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dist="50800" dir="5400000" algn="ctr" rotWithShape="0">
              <a:srgbClr val="000000">
                <a:alpha val="35000"/>
              </a:srgbClr>
            </a:outerShdw>
          </a:effectLst>
        </p:spPr>
        <p:txBody>
          <a:bodyPr/>
          <a:lstStyle/>
          <a:p>
            <a:r>
              <a:rPr lang="ru-RU" dirty="0" smtClean="0"/>
              <a:t>1. Общество </a:t>
            </a:r>
            <a:r>
              <a:rPr lang="ru-RU" dirty="0"/>
              <a:t>в </a:t>
            </a:r>
            <a:r>
              <a:rPr lang="ru-RU" dirty="0" smtClean="0"/>
              <a:t>целом. </a:t>
            </a:r>
            <a:endParaRPr lang="ru-RU" dirty="0"/>
          </a:p>
          <a:p>
            <a:r>
              <a:rPr lang="ru-RU" dirty="0" smtClean="0"/>
              <a:t>2. </a:t>
            </a:r>
            <a:r>
              <a:rPr lang="ru-RU" dirty="0"/>
              <a:t>С</a:t>
            </a:r>
            <a:r>
              <a:rPr lang="ru-RU" dirty="0" smtClean="0"/>
              <a:t>труктурное подразделение</a:t>
            </a:r>
            <a:endParaRPr lang="ru-RU" dirty="0"/>
          </a:p>
          <a:p>
            <a:r>
              <a:rPr lang="ru-RU" dirty="0" smtClean="0"/>
              <a:t>3. Отдельные </a:t>
            </a:r>
            <a:r>
              <a:rPr lang="ru-RU" dirty="0"/>
              <a:t>процессы деятельности </a:t>
            </a:r>
            <a:r>
              <a:rPr lang="ru-RU" dirty="0" smtClean="0"/>
              <a:t>Общества </a:t>
            </a:r>
            <a:r>
              <a:rPr lang="ru-RU" dirty="0"/>
              <a:t>или </a:t>
            </a:r>
            <a:r>
              <a:rPr lang="ru-RU" dirty="0" smtClean="0"/>
              <a:t>структурного подразделения </a:t>
            </a:r>
            <a:endParaRPr lang="ru-RU" dirty="0"/>
          </a:p>
        </p:txBody>
      </p:sp>
      <p:sp>
        <p:nvSpPr>
          <p:cNvPr id="17" name="Скругленный прямоугольник 16"/>
          <p:cNvSpPr/>
          <p:nvPr/>
        </p:nvSpPr>
        <p:spPr bwMode="auto">
          <a:xfrm>
            <a:off x="258797" y="3173277"/>
            <a:ext cx="1955769" cy="576263"/>
          </a:xfrm>
          <a:prstGeom prst="round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dist="50800" dir="5400000" algn="ctr" rotWithShape="0">
              <a:srgbClr val="000000">
                <a:alpha val="35000"/>
              </a:srgbClr>
            </a:outerShdw>
          </a:effectLst>
        </p:spPr>
        <p:txBody>
          <a:bodyPr/>
          <a:lstStyle/>
          <a:p>
            <a:pPr algn="ctr">
              <a:defRPr/>
            </a:pPr>
            <a:r>
              <a:rPr lang="ru-RU" sz="1600" b="1" dirty="0" smtClean="0">
                <a:latin typeface="+mj-lt"/>
              </a:rPr>
              <a:t>Идентификация ОЗ</a:t>
            </a:r>
            <a:endParaRPr lang="ru-RU" sz="1600" b="1" dirty="0">
              <a:latin typeface="+mj-lt"/>
            </a:endParaRPr>
          </a:p>
        </p:txBody>
      </p:sp>
      <p:sp>
        <p:nvSpPr>
          <p:cNvPr id="18" name="Скругленный прямоугольник 17"/>
          <p:cNvSpPr/>
          <p:nvPr/>
        </p:nvSpPr>
        <p:spPr bwMode="auto">
          <a:xfrm>
            <a:off x="3116498" y="2995880"/>
            <a:ext cx="3240077" cy="1002497"/>
          </a:xfrm>
          <a:prstGeom prst="roundRect">
            <a:avLst/>
          </a:prstGeom>
          <a:solidFill>
            <a:srgbClr val="FDEBD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dist="50800" dir="5400000" algn="ctr" rotWithShape="0">
              <a:srgbClr val="000000">
                <a:alpha val="35000"/>
              </a:srgbClr>
            </a:outerShdw>
          </a:effectLst>
        </p:spPr>
        <p:txBody>
          <a:bodyPr/>
          <a:lstStyle/>
          <a:p>
            <a:endParaRPr lang="ru-RU" dirty="0" smtClean="0"/>
          </a:p>
          <a:p>
            <a:r>
              <a:rPr lang="ru-RU" dirty="0" smtClean="0"/>
              <a:t>Определение перечня ОЗ</a:t>
            </a:r>
            <a:endParaRPr lang="ru-RU" dirty="0"/>
          </a:p>
        </p:txBody>
      </p:sp>
      <p:sp>
        <p:nvSpPr>
          <p:cNvPr id="19" name="Равнобедренный треугольник 22"/>
          <p:cNvSpPr>
            <a:spLocks noChangeArrowheads="1"/>
          </p:cNvSpPr>
          <p:nvPr/>
        </p:nvSpPr>
        <p:spPr bwMode="auto">
          <a:xfrm rot="5400000">
            <a:off x="2385915" y="3209790"/>
            <a:ext cx="504825" cy="57467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3200">
                <a:solidFill>
                  <a:schemeClr val="bg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3200">
                <a:solidFill>
                  <a:schemeClr val="bg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3200">
                <a:solidFill>
                  <a:schemeClr val="bg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3200">
                <a:solidFill>
                  <a:schemeClr val="bg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3200">
                <a:solidFill>
                  <a:schemeClr val="bg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 Narrow" panose="020B060602020203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20" name="Скругленный прямоугольник 19"/>
          <p:cNvSpPr/>
          <p:nvPr/>
        </p:nvSpPr>
        <p:spPr bwMode="auto">
          <a:xfrm>
            <a:off x="3116499" y="1272036"/>
            <a:ext cx="3240076" cy="913441"/>
          </a:xfrm>
          <a:prstGeom prst="roundRect">
            <a:avLst/>
          </a:prstGeom>
          <a:solidFill>
            <a:srgbClr val="FDEBD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dist="50800" dir="5400000" algn="ctr" rotWithShape="0">
              <a:srgbClr val="000000">
                <a:alpha val="35000"/>
              </a:srgbClr>
            </a:outerShdw>
          </a:effectLst>
        </p:spPr>
        <p:txBody>
          <a:bodyPr/>
          <a:lstStyle/>
          <a:p>
            <a:r>
              <a:rPr lang="ru-RU" dirty="0" smtClean="0"/>
              <a:t>Определение области классификации ОЗ</a:t>
            </a:r>
            <a:endParaRPr lang="ru-RU" dirty="0"/>
          </a:p>
        </p:txBody>
      </p:sp>
      <p:sp>
        <p:nvSpPr>
          <p:cNvPr id="21" name="Скругленный прямоугольник 20"/>
          <p:cNvSpPr/>
          <p:nvPr/>
        </p:nvSpPr>
        <p:spPr bwMode="auto">
          <a:xfrm>
            <a:off x="3116499" y="4581128"/>
            <a:ext cx="3240077" cy="1002497"/>
          </a:xfrm>
          <a:prstGeom prst="roundRect">
            <a:avLst/>
          </a:prstGeom>
          <a:solidFill>
            <a:srgbClr val="FDEBD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dist="50800" dir="5400000" algn="ctr" rotWithShape="0">
              <a:srgbClr val="000000">
                <a:alpha val="35000"/>
              </a:srgbClr>
            </a:outerShdw>
          </a:effectLst>
        </p:spPr>
        <p:txBody>
          <a:bodyPr/>
          <a:lstStyle/>
          <a:p>
            <a:r>
              <a:rPr lang="ru-RU" dirty="0" smtClean="0"/>
              <a:t>Определение собственника, владельца и пользователя ОЗ.</a:t>
            </a:r>
            <a:endParaRPr lang="ru-RU" dirty="0"/>
          </a:p>
        </p:txBody>
      </p:sp>
      <p:sp>
        <p:nvSpPr>
          <p:cNvPr id="23" name="Скругленный прямоугольник 22"/>
          <p:cNvSpPr/>
          <p:nvPr/>
        </p:nvSpPr>
        <p:spPr bwMode="auto">
          <a:xfrm>
            <a:off x="7032104" y="2950454"/>
            <a:ext cx="4896544" cy="2278746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dist="50800" dir="5400000" algn="ctr" rotWithShape="0">
              <a:srgbClr val="000000">
                <a:alpha val="35000"/>
              </a:srgbClr>
            </a:outerShdw>
          </a:effectLst>
        </p:spPr>
        <p:txBody>
          <a:bodyPr/>
          <a:lstStyle/>
          <a:p>
            <a:r>
              <a:rPr lang="ru-RU" dirty="0" smtClean="0"/>
              <a:t>Сбор данных о:</a:t>
            </a:r>
          </a:p>
          <a:p>
            <a:r>
              <a:rPr lang="ru-RU" dirty="0" smtClean="0"/>
              <a:t>- бизнес-процессах и бизнес-функциях</a:t>
            </a:r>
          </a:p>
          <a:p>
            <a:r>
              <a:rPr lang="ru-RU" dirty="0" smtClean="0"/>
              <a:t> - ИС(С)</a:t>
            </a:r>
          </a:p>
          <a:p>
            <a:r>
              <a:rPr lang="ru-RU" dirty="0" smtClean="0"/>
              <a:t>- ИА</a:t>
            </a:r>
          </a:p>
          <a:p>
            <a:r>
              <a:rPr lang="ru-RU" dirty="0" smtClean="0"/>
              <a:t>- составе ИС(С)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9164394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bg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3200">
                <a:solidFill>
                  <a:schemeClr val="bg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3200">
                <a:solidFill>
                  <a:schemeClr val="bg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3200">
                <a:solidFill>
                  <a:schemeClr val="bg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3200">
                <a:solidFill>
                  <a:schemeClr val="bg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 Narrow" panose="020B0606020202030204" pitchFamily="34" charset="0"/>
              </a:defRPr>
            </a:lvl9pPr>
          </a:lstStyle>
          <a:p>
            <a:pPr eaLnBrk="1" hangingPunct="1"/>
            <a:fld id="{E33CDFFD-9FA7-4459-82E1-A56E062F087D}" type="slidenum">
              <a:rPr lang="ru-RU" altLang="ru-RU" sz="1200">
                <a:solidFill>
                  <a:schemeClr val="tx1"/>
                </a:solidFill>
              </a:rPr>
              <a:pPr eaLnBrk="1" hangingPunct="1"/>
              <a:t>8</a:t>
            </a:fld>
            <a:endParaRPr lang="ru-RU" altLang="ru-RU" sz="1200">
              <a:solidFill>
                <a:schemeClr val="tx1"/>
              </a:solidFill>
            </a:endParaRPr>
          </a:p>
        </p:txBody>
      </p:sp>
      <p:sp>
        <p:nvSpPr>
          <p:cNvPr id="9" name="Rectangle 16"/>
          <p:cNvSpPr>
            <a:spLocks noChangeArrowheads="1"/>
          </p:cNvSpPr>
          <p:nvPr/>
        </p:nvSpPr>
        <p:spPr bwMode="auto">
          <a:xfrm>
            <a:off x="1524000" y="2047876"/>
            <a:ext cx="9144000" cy="288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buFont typeface="Arial" pitchFamily="34" charset="0"/>
              <a:buChar char="•"/>
              <a:defRPr/>
            </a:pPr>
            <a:endParaRPr lang="ru-RU" sz="2800" b="1" dirty="0">
              <a:solidFill>
                <a:srgbClr val="000099"/>
              </a:solidFill>
              <a:latin typeface="+mj-lt"/>
              <a:cs typeface="Times New Roman" pitchFamily="18" charset="0"/>
            </a:endParaRPr>
          </a:p>
        </p:txBody>
      </p:sp>
      <p:sp>
        <p:nvSpPr>
          <p:cNvPr id="13337" name="Прямоугольник 1"/>
          <p:cNvSpPr>
            <a:spLocks noChangeArrowheads="1"/>
          </p:cNvSpPr>
          <p:nvPr/>
        </p:nvSpPr>
        <p:spPr bwMode="auto">
          <a:xfrm>
            <a:off x="119336" y="87324"/>
            <a:ext cx="10668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bg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3200">
                <a:solidFill>
                  <a:schemeClr val="bg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3200">
                <a:solidFill>
                  <a:schemeClr val="bg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3200">
                <a:solidFill>
                  <a:schemeClr val="bg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3200">
                <a:solidFill>
                  <a:schemeClr val="bg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 Narrow" panose="020B0606020202030204" pitchFamily="34" charset="0"/>
              </a:defRPr>
            </a:lvl9pPr>
          </a:lstStyle>
          <a:p>
            <a:pPr eaLnBrk="1" hangingPunct="1"/>
            <a:r>
              <a:rPr lang="ru-RU" altLang="ru-RU" b="1" dirty="0" smtClean="0">
                <a:solidFill>
                  <a:srgbClr val="003366"/>
                </a:solidFill>
                <a:latin typeface="Calibri" panose="020F0502020204030204" pitchFamily="34" charset="0"/>
                <a:cs typeface="Microsoft Sans Serif" pitchFamily="34" charset="0"/>
              </a:rPr>
              <a:t>Объекты защиты и их свойства</a:t>
            </a:r>
            <a:endParaRPr lang="ru-RU" altLang="ru-RU" b="1" dirty="0">
              <a:solidFill>
                <a:srgbClr val="003366"/>
              </a:solidFill>
              <a:latin typeface="Calibri" panose="020F0502020204030204" pitchFamily="34" charset="0"/>
              <a:cs typeface="Microsoft Sans Serif" pitchFamily="34" charset="0"/>
            </a:endParaRPr>
          </a:p>
        </p:txBody>
      </p:sp>
      <p:sp>
        <p:nvSpPr>
          <p:cNvPr id="7" name="Скругленный прямоугольник 6"/>
          <p:cNvSpPr/>
          <p:nvPr/>
        </p:nvSpPr>
        <p:spPr bwMode="auto">
          <a:xfrm>
            <a:off x="263352" y="789222"/>
            <a:ext cx="5256584" cy="2559984"/>
          </a:xfrm>
          <a:prstGeom prst="roundRect">
            <a:avLst/>
          </a:prstGeom>
          <a:solidFill>
            <a:srgbClr val="FDEBD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dist="50800" dir="5400000" algn="ctr" rotWithShape="0">
              <a:srgbClr val="000000">
                <a:alpha val="35000"/>
              </a:srgbClr>
            </a:outerShdw>
          </a:effectLst>
        </p:spPr>
        <p:txBody>
          <a:bodyPr/>
          <a:lstStyle/>
          <a:p>
            <a:r>
              <a:rPr lang="ru-RU" b="1" dirty="0" smtClean="0">
                <a:solidFill>
                  <a:srgbClr val="C00000"/>
                </a:solidFill>
              </a:rPr>
              <a:t>Информационные активы </a:t>
            </a:r>
            <a:endParaRPr lang="ru-RU" b="1" dirty="0">
              <a:solidFill>
                <a:srgbClr val="C00000"/>
              </a:solidFill>
            </a:endParaRPr>
          </a:p>
          <a:p>
            <a:r>
              <a:rPr lang="ru-RU" dirty="0" smtClean="0"/>
              <a:t>- файлы</a:t>
            </a:r>
            <a:r>
              <a:rPr lang="ru-RU" dirty="0"/>
              <a:t>, директории, массивы и т.д.; </a:t>
            </a:r>
          </a:p>
          <a:p>
            <a:r>
              <a:rPr lang="ru-RU" dirty="0" smtClean="0"/>
              <a:t>- базы </a:t>
            </a:r>
            <a:r>
              <a:rPr lang="ru-RU" dirty="0"/>
              <a:t>данных; </a:t>
            </a:r>
          </a:p>
          <a:p>
            <a:r>
              <a:rPr lang="ru-RU" dirty="0" smtClean="0"/>
              <a:t>- поля </a:t>
            </a:r>
            <a:r>
              <a:rPr lang="ru-RU" dirty="0"/>
              <a:t>базы данных; </a:t>
            </a:r>
          </a:p>
          <a:p>
            <a:r>
              <a:rPr lang="ru-RU" dirty="0" smtClean="0"/>
              <a:t>- записи </a:t>
            </a:r>
            <a:r>
              <a:rPr lang="ru-RU" dirty="0"/>
              <a:t>базы данных; </a:t>
            </a:r>
          </a:p>
          <a:p>
            <a:r>
              <a:rPr lang="ru-RU" dirty="0" smtClean="0"/>
              <a:t>- технологическая </a:t>
            </a:r>
            <a:r>
              <a:rPr lang="ru-RU" dirty="0"/>
              <a:t>информацию (команды, сигналы); </a:t>
            </a:r>
          </a:p>
          <a:p>
            <a:r>
              <a:rPr lang="ru-RU" dirty="0" smtClean="0"/>
              <a:t>- печатные </a:t>
            </a:r>
            <a:r>
              <a:rPr lang="ru-RU" dirty="0"/>
              <a:t>документы </a:t>
            </a:r>
          </a:p>
        </p:txBody>
      </p:sp>
      <p:sp>
        <p:nvSpPr>
          <p:cNvPr id="8" name="Скругленный прямоугольник 7"/>
          <p:cNvSpPr/>
          <p:nvPr/>
        </p:nvSpPr>
        <p:spPr bwMode="auto">
          <a:xfrm>
            <a:off x="5648454" y="736876"/>
            <a:ext cx="6340346" cy="4859736"/>
          </a:xfrm>
          <a:prstGeom prst="roundRect">
            <a:avLst/>
          </a:prstGeom>
          <a:solidFill>
            <a:srgbClr val="FDEBD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dist="50800" dir="5400000" algn="ctr" rotWithShape="0">
              <a:srgbClr val="000000">
                <a:alpha val="35000"/>
              </a:srgbClr>
            </a:outerShdw>
          </a:effectLst>
        </p:spPr>
        <p:txBody>
          <a:bodyPr/>
          <a:lstStyle/>
          <a:p>
            <a:r>
              <a:rPr lang="ru-RU" b="1" dirty="0" smtClean="0">
                <a:solidFill>
                  <a:srgbClr val="C00000"/>
                </a:solidFill>
              </a:rPr>
              <a:t>Технические средства</a:t>
            </a:r>
            <a:r>
              <a:rPr lang="ru-RU" dirty="0" smtClean="0"/>
              <a:t> </a:t>
            </a:r>
            <a:endParaRPr lang="ru-RU" dirty="0"/>
          </a:p>
          <a:p>
            <a:r>
              <a:rPr lang="ru-RU" dirty="0" smtClean="0"/>
              <a:t>- АРМ и Серверы; </a:t>
            </a:r>
            <a:endParaRPr lang="ru-RU" dirty="0"/>
          </a:p>
          <a:p>
            <a:r>
              <a:rPr lang="ru-RU" dirty="0" smtClean="0"/>
              <a:t>- активное </a:t>
            </a:r>
            <a:r>
              <a:rPr lang="ru-RU" dirty="0"/>
              <a:t>сетевое оборудование: </a:t>
            </a:r>
          </a:p>
          <a:p>
            <a:r>
              <a:rPr lang="ru-RU" dirty="0"/>
              <a:t>а) коммутаторы; </a:t>
            </a:r>
          </a:p>
          <a:p>
            <a:r>
              <a:rPr lang="ru-RU" dirty="0"/>
              <a:t>б) концентраторы; </a:t>
            </a:r>
          </a:p>
          <a:p>
            <a:r>
              <a:rPr lang="ru-RU" dirty="0"/>
              <a:t>в) маршрутизаторы; </a:t>
            </a:r>
          </a:p>
          <a:p>
            <a:r>
              <a:rPr lang="ru-RU" dirty="0"/>
              <a:t>г) модемное и CSU/DSU оборудование; </a:t>
            </a:r>
          </a:p>
          <a:p>
            <a:r>
              <a:rPr lang="ru-RU" dirty="0" smtClean="0"/>
              <a:t>- коммуникационное </a:t>
            </a:r>
            <a:r>
              <a:rPr lang="ru-RU" dirty="0"/>
              <a:t>оборудование: </a:t>
            </a:r>
          </a:p>
          <a:p>
            <a:r>
              <a:rPr lang="ru-RU" dirty="0"/>
              <a:t>а) телефоны; </a:t>
            </a:r>
          </a:p>
          <a:p>
            <a:r>
              <a:rPr lang="ru-RU" dirty="0"/>
              <a:t>б) факсимильные аппараты; </a:t>
            </a:r>
          </a:p>
          <a:p>
            <a:r>
              <a:rPr lang="ru-RU" dirty="0"/>
              <a:t>в) оборудование для видеоконференций; </a:t>
            </a:r>
          </a:p>
          <a:p>
            <a:r>
              <a:rPr lang="ru-RU" dirty="0"/>
              <a:t>носители информации: </a:t>
            </a:r>
          </a:p>
          <a:p>
            <a:r>
              <a:rPr lang="ru-RU" dirty="0"/>
              <a:t>а) накопители на </a:t>
            </a:r>
            <a:r>
              <a:rPr lang="ru-RU" dirty="0" smtClean="0"/>
              <a:t>жестком</a:t>
            </a:r>
            <a:r>
              <a:rPr lang="ru-RU" dirty="0"/>
              <a:t> </a:t>
            </a:r>
            <a:r>
              <a:rPr lang="ru-RU" dirty="0" smtClean="0"/>
              <a:t>и гибком </a:t>
            </a:r>
            <a:r>
              <a:rPr lang="ru-RU" dirty="0"/>
              <a:t>магнитном диске; </a:t>
            </a:r>
          </a:p>
          <a:p>
            <a:r>
              <a:rPr lang="ru-RU" dirty="0"/>
              <a:t>б</a:t>
            </a:r>
            <a:r>
              <a:rPr lang="ru-RU" dirty="0" smtClean="0"/>
              <a:t>) </a:t>
            </a:r>
            <a:r>
              <a:rPr lang="ru-RU" dirty="0"/>
              <a:t>оптические диски; </a:t>
            </a:r>
          </a:p>
          <a:p>
            <a:r>
              <a:rPr lang="ru-RU" dirty="0"/>
              <a:t>г) </a:t>
            </a:r>
            <a:r>
              <a:rPr lang="ru-RU" dirty="0" err="1"/>
              <a:t>флеш</a:t>
            </a:r>
            <a:r>
              <a:rPr lang="ru-RU" dirty="0"/>
              <a:t>-память; </a:t>
            </a:r>
          </a:p>
          <a:p>
            <a:r>
              <a:rPr lang="ru-RU" dirty="0"/>
              <a:t>д) накопители на магнитной ленте. </a:t>
            </a:r>
          </a:p>
        </p:txBody>
      </p:sp>
      <p:sp>
        <p:nvSpPr>
          <p:cNvPr id="11" name="Скругленный прямоугольник 10"/>
          <p:cNvSpPr/>
          <p:nvPr/>
        </p:nvSpPr>
        <p:spPr bwMode="auto">
          <a:xfrm>
            <a:off x="263352" y="3488532"/>
            <a:ext cx="5223048" cy="3159968"/>
          </a:xfrm>
          <a:prstGeom prst="roundRect">
            <a:avLst/>
          </a:prstGeom>
          <a:solidFill>
            <a:srgbClr val="FDEBD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dist="50800" dir="5400000" algn="ctr" rotWithShape="0">
              <a:srgbClr val="000000">
                <a:alpha val="35000"/>
              </a:srgbClr>
            </a:outerShdw>
          </a:effectLst>
        </p:spPr>
        <p:txBody>
          <a:bodyPr/>
          <a:lstStyle/>
          <a:p>
            <a:r>
              <a:rPr lang="ru-RU" b="1" dirty="0" smtClean="0">
                <a:solidFill>
                  <a:srgbClr val="C00000"/>
                </a:solidFill>
              </a:rPr>
              <a:t>Программное обеспечение</a:t>
            </a:r>
            <a:endParaRPr lang="ru-RU" b="1" dirty="0">
              <a:solidFill>
                <a:srgbClr val="C00000"/>
              </a:solidFill>
            </a:endParaRPr>
          </a:p>
          <a:p>
            <a:r>
              <a:rPr lang="ru-RU" dirty="0" smtClean="0"/>
              <a:t>файлы и эталонные копии:</a:t>
            </a:r>
            <a:endParaRPr lang="ru-RU" dirty="0"/>
          </a:p>
          <a:p>
            <a:r>
              <a:rPr lang="ru-RU" dirty="0"/>
              <a:t>− </a:t>
            </a:r>
            <a:r>
              <a:rPr lang="ru-RU" dirty="0" smtClean="0"/>
              <a:t> системного ПО; </a:t>
            </a:r>
            <a:endParaRPr lang="ru-RU" dirty="0"/>
          </a:p>
          <a:p>
            <a:r>
              <a:rPr lang="ru-RU" dirty="0"/>
              <a:t>− прикладного </a:t>
            </a:r>
            <a:r>
              <a:rPr lang="ru-RU" dirty="0" smtClean="0"/>
              <a:t>ПО; </a:t>
            </a:r>
            <a:endParaRPr lang="ru-RU" dirty="0"/>
          </a:p>
          <a:p>
            <a:r>
              <a:rPr lang="ru-RU" dirty="0"/>
              <a:t>− инструментального ПО </a:t>
            </a:r>
            <a:r>
              <a:rPr lang="ru-RU" dirty="0" smtClean="0"/>
              <a:t>(ПО, </a:t>
            </a:r>
            <a:r>
              <a:rPr lang="ru-RU" dirty="0"/>
              <a:t>используемого в ходе разработки, корректировки или сопровождении других программ: </a:t>
            </a:r>
            <a:r>
              <a:rPr lang="ru-RU" dirty="0" smtClean="0"/>
              <a:t>редакторы</a:t>
            </a:r>
            <a:r>
              <a:rPr lang="ru-RU" dirty="0"/>
              <a:t>, компиляторы, отладчики, графические пакеты и т.д.). </a:t>
            </a:r>
          </a:p>
        </p:txBody>
      </p:sp>
      <p:sp>
        <p:nvSpPr>
          <p:cNvPr id="13" name="Скругленный прямоугольник 12"/>
          <p:cNvSpPr/>
          <p:nvPr/>
        </p:nvSpPr>
        <p:spPr bwMode="auto">
          <a:xfrm>
            <a:off x="2639616" y="2338249"/>
            <a:ext cx="6573924" cy="3966717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dist="50800" dir="5400000" algn="ctr" rotWithShape="0">
              <a:srgbClr val="000000">
                <a:alpha val="35000"/>
              </a:srgbClr>
            </a:outerShdw>
          </a:effectLst>
        </p:spPr>
        <p:txBody>
          <a:bodyPr/>
          <a:lstStyle/>
          <a:p>
            <a:r>
              <a:rPr lang="ru-RU" sz="2400" b="1" dirty="0" smtClean="0">
                <a:solidFill>
                  <a:srgbClr val="C00000"/>
                </a:solidFill>
              </a:rPr>
              <a:t>Основные свойства</a:t>
            </a:r>
            <a:endParaRPr lang="ru-RU" sz="2400" dirty="0"/>
          </a:p>
          <a:p>
            <a:pPr indent="363538"/>
            <a:r>
              <a:rPr lang="ru-RU" sz="2400" b="1" dirty="0"/>
              <a:t>− </a:t>
            </a:r>
            <a:r>
              <a:rPr lang="ru-RU" sz="2400" b="1" dirty="0" smtClean="0"/>
              <a:t>конфиденциальность</a:t>
            </a:r>
            <a:r>
              <a:rPr lang="ru-RU" sz="2400" b="1" dirty="0"/>
              <a:t>; </a:t>
            </a:r>
          </a:p>
          <a:p>
            <a:pPr indent="363538"/>
            <a:r>
              <a:rPr lang="ru-RU" sz="2400" b="1" dirty="0"/>
              <a:t>− целостность; </a:t>
            </a:r>
          </a:p>
          <a:p>
            <a:pPr indent="363538"/>
            <a:r>
              <a:rPr lang="ru-RU" sz="2400" b="1" dirty="0"/>
              <a:t>− </a:t>
            </a:r>
            <a:r>
              <a:rPr lang="ru-RU" sz="2400" b="1" dirty="0" smtClean="0"/>
              <a:t>доступность</a:t>
            </a:r>
            <a:r>
              <a:rPr lang="ru-RU" sz="2400" dirty="0"/>
              <a:t>. </a:t>
            </a:r>
            <a:endParaRPr lang="ru-RU" sz="2400" dirty="0" smtClean="0"/>
          </a:p>
          <a:p>
            <a:pPr indent="363538"/>
            <a:endParaRPr lang="ru-RU" sz="2400" dirty="0" smtClean="0"/>
          </a:p>
          <a:p>
            <a:r>
              <a:rPr lang="ru-RU" sz="2400" b="1" dirty="0" smtClean="0">
                <a:solidFill>
                  <a:schemeClr val="accent2">
                    <a:lumMod val="75000"/>
                  </a:schemeClr>
                </a:solidFill>
              </a:rPr>
              <a:t>Дополнительные свойства</a:t>
            </a:r>
            <a:endParaRPr lang="ru-RU" sz="2400" b="1" dirty="0">
              <a:solidFill>
                <a:schemeClr val="accent2">
                  <a:lumMod val="75000"/>
                </a:schemeClr>
              </a:solidFill>
            </a:endParaRPr>
          </a:p>
          <a:p>
            <a:pPr indent="1077913"/>
            <a:r>
              <a:rPr lang="ru-RU" sz="2400" b="1" dirty="0"/>
              <a:t>− </a:t>
            </a:r>
            <a:r>
              <a:rPr lang="ru-RU" sz="2400" b="1" dirty="0" smtClean="0"/>
              <a:t>аутентичность</a:t>
            </a:r>
            <a:r>
              <a:rPr lang="ru-RU" sz="2400" b="1" dirty="0"/>
              <a:t>; </a:t>
            </a:r>
          </a:p>
          <a:p>
            <a:pPr indent="1077913"/>
            <a:r>
              <a:rPr lang="ru-RU" sz="2400" b="1" dirty="0"/>
              <a:t>− </a:t>
            </a:r>
            <a:r>
              <a:rPr lang="ru-RU" sz="2400" b="1" dirty="0" smtClean="0"/>
              <a:t>достоверность</a:t>
            </a:r>
            <a:r>
              <a:rPr lang="ru-RU" sz="2400" b="1" dirty="0"/>
              <a:t>; </a:t>
            </a:r>
          </a:p>
          <a:p>
            <a:pPr indent="1077913"/>
            <a:r>
              <a:rPr lang="ru-RU" sz="2400" b="1" dirty="0"/>
              <a:t>− </a:t>
            </a:r>
            <a:r>
              <a:rPr lang="ru-RU" sz="2400" b="1" dirty="0" smtClean="0"/>
              <a:t>неотказуемость</a:t>
            </a:r>
            <a:r>
              <a:rPr lang="ru-RU" sz="2400" b="1" dirty="0"/>
              <a:t>; </a:t>
            </a:r>
          </a:p>
          <a:p>
            <a:pPr indent="1077913"/>
            <a:r>
              <a:rPr lang="ru-RU" sz="2400" b="1" dirty="0"/>
              <a:t>− </a:t>
            </a:r>
            <a:r>
              <a:rPr lang="ru-RU" sz="2400" b="1" dirty="0" smtClean="0"/>
              <a:t> подотчетность</a:t>
            </a:r>
            <a:r>
              <a:rPr lang="ru-RU" sz="2400" dirty="0"/>
              <a:t>.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3182899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237" y="723900"/>
            <a:ext cx="10677525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742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32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32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 Narrow" pitchFamily="34" charset="0"/>
          </a:defRPr>
        </a:defPPr>
      </a:lstStyle>
    </a:lnDef>
  </a:objectDefaults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4AB430CA8137474D9E51560ECED4C198" ma:contentTypeVersion="2" ma:contentTypeDescription="Создание документа." ma:contentTypeScope="" ma:versionID="794a20d45895378ddd9d8a6902ad101e">
  <xsd:schema xmlns:xsd="http://www.w3.org/2001/XMLSchema" xmlns:xs="http://www.w3.org/2001/XMLSchema" xmlns:p="http://schemas.microsoft.com/office/2006/metadata/properties" xmlns:ns2="171042bc-ca6a-44df-ae35-d5ad209c27c5" targetNamespace="http://schemas.microsoft.com/office/2006/metadata/properties" ma:root="true" ma:fieldsID="2c71162a9cb650ab719570318f6e4a11" ns2:_="">
    <xsd:import namespace="171042bc-ca6a-44df-ae35-d5ad209c27c5"/>
    <xsd:element name="properties">
      <xsd:complexType>
        <xsd:sequence>
          <xsd:element name="documentManagement">
            <xsd:complexType>
              <xsd:all>
                <xsd:element ref="ns2:_x0422__x0438__x043f__x0020__x0434__x043e__x043a__x0443__x043c__x0435__x043d__x0442__x0430_"/>
                <xsd:element ref="ns2:_x041f__x0440__x043e__x0434__x0443__x043a__x0442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71042bc-ca6a-44df-ae35-d5ad209c27c5" elementFormDefault="qualified">
    <xsd:import namespace="http://schemas.microsoft.com/office/2006/documentManagement/types"/>
    <xsd:import namespace="http://schemas.microsoft.com/office/infopath/2007/PartnerControls"/>
    <xsd:element name="_x0422__x0438__x043f__x0020__x0434__x043e__x043a__x0443__x043c__x0435__x043d__x0442__x0430_" ma:index="8" ma:displayName="Тип документа" ma:description="Укажите, к какому типу относится данный документ" ma:format="Dropdown" ma:internalName="_x0422__x0438__x043f__x0020__x0434__x043e__x043a__x0443__x043c__x0435__x043d__x0442__x0430_">
      <xsd:simpleType>
        <xsd:restriction base="dms:Choice">
          <xsd:enumeration value="Презентация"/>
          <xsd:enumeration value="Рекламные материалы"/>
          <xsd:enumeration value="Эксплуатационная документация"/>
          <xsd:enumeration value="Программная документация"/>
          <xsd:enumeration value="Техническое задание"/>
          <xsd:enumeration value="План"/>
          <xsd:enumeration value="Аналитические материалы"/>
          <xsd:enumeration value="Нормативные документы"/>
          <xsd:enumeration value="Информация о конкурентах"/>
          <xsd:enumeration value="Прочее"/>
          <xsd:enumeration value="Прайс Газинформсервис"/>
        </xsd:restriction>
      </xsd:simpleType>
    </xsd:element>
    <xsd:element name="_x041f__x0440__x043e__x0434__x0443__x043a__x0442_" ma:index="9" nillable="true" ma:displayName="Продукт" ma:list="{5DFA2E40-D9E0-4DD3-9861-A0007B6A8925}" ma:internalName="_x041f__x0440__x043e__x0434__x0443__x043a__x0442_" ma:showField="Title">
      <xsd:simpleType>
        <xsd:restriction base="dms:Lookup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>
    <_x0422__x0438__x043f__x0020__x0434__x043e__x043a__x0443__x043c__x0435__x043d__x0442__x0430_ xmlns="171042bc-ca6a-44df-ae35-d5ad209c27c5">Презентация</_x0422__x0438__x043f__x0020__x0434__x043e__x043a__x0443__x043c__x0435__x043d__x0442__x0430_>
    <_x041f__x0440__x043e__x0434__x0443__x043a__x0442_ xmlns="171042bc-ca6a-44df-ae35-d5ad209c27c5">14</_x041f__x0440__x043e__x0434__x0443__x043a__x0442_>
  </documentManagement>
</p:properties>
</file>

<file path=customXml/itemProps1.xml><?xml version="1.0" encoding="utf-8"?>
<ds:datastoreItem xmlns:ds="http://schemas.openxmlformats.org/officeDocument/2006/customXml" ds:itemID="{87ED36BA-B9DD-4C5B-BDD7-17FAB263C26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71042bc-ca6a-44df-ae35-d5ad209c27c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F5674DF-1C77-4D99-8D18-DD206368DC5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7C34885-34E2-4385-8883-04F5F8A96530}">
  <ds:schemaRefs>
    <ds:schemaRef ds:uri="http://schemas.microsoft.com/office/infopath/2007/PartnerControls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purl.org/dc/terms/"/>
    <ds:schemaRef ds:uri="http://purl.org/dc/elements/1.1/"/>
    <ds:schemaRef ds:uri="http://purl.org/dc/dcmitype/"/>
    <ds:schemaRef ds:uri="171042bc-ca6a-44df-ae35-d5ad209c27c5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22887</TotalTime>
  <Words>1199</Words>
  <Application>Microsoft Office PowerPoint</Application>
  <PresentationFormat>Произвольный</PresentationFormat>
  <Paragraphs>196</Paragraphs>
  <Slides>18</Slides>
  <Notes>6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19" baseType="lpstr">
      <vt:lpstr>Оформление по умолчанию</vt:lpstr>
      <vt:lpstr>Презентация PowerPoint</vt:lpstr>
      <vt:lpstr>Презентация PowerPoint</vt:lpstr>
      <vt:lpstr>Презентация PowerPoint</vt:lpstr>
      <vt:lpstr>Презентация PowerPoint</vt:lpstr>
      <vt:lpstr>Процесс: классификация объектов защиты </vt:lpstr>
      <vt:lpstr>Роли участников процесса классификации объектов защиты</vt:lpstr>
      <vt:lpstr>Презентация PowerPoint</vt:lpstr>
      <vt:lpstr>Презентация PowerPoint</vt:lpstr>
      <vt:lpstr>Презентация PowerPoint</vt:lpstr>
      <vt:lpstr>Презентация PowerPoint</vt:lpstr>
      <vt:lpstr>Процедуры определение критичности ОЗ методом полной оценки в качественных показателях</vt:lpstr>
      <vt:lpstr>Сбор исходных данных для оценки последствий нарушения свойств ИА</vt:lpstr>
      <vt:lpstr>Сбор исходных данных о времени восстановления ОЗ </vt:lpstr>
      <vt:lpstr>Оценка степени тяжести возможных последствий для ОЗ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Manager>Марков О. Н.</Manager>
  <Company>Your Company Name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САПУИБ</dc:title>
  <dc:creator>Марков О. Н.</dc:creator>
  <cp:keywords>САПУИБ</cp:keywords>
  <dc:description>Рекомендованный Службой маркетинга корпоративный шаблон презентации как для внутреннего, так и для внешнего использования всеми подразделениями ООО "Газинформсервис". Является собственностью ООО "Газинформсервис".</dc:description>
  <cp:lastModifiedBy>Admin</cp:lastModifiedBy>
  <cp:revision>798</cp:revision>
  <dcterms:created xsi:type="dcterms:W3CDTF">2011-02-16T19:49:15Z</dcterms:created>
  <dcterms:modified xsi:type="dcterms:W3CDTF">2019-03-19T10:54:27Z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0x0101004AB430CA8137474D9E51560ECED4C198</vt:lpwstr>
  </property>
  <property fmtid="{D5CDD505-2E9C-101B-9397-08002B2CF9AE}" pid="3" name="Range_application">
    <vt:lpwstr>УправлениеБухгалтерияПЭООУПСОДПсДОРЗДПДВДУПСТДАЦОЗРДРиСАХСУЦЦАИОТДОСИТ</vt:lpwstr>
  </property>
  <property fmtid="{D5CDD505-2E9C-101B-9397-08002B2CF9AE}" pid="4" name="Developer">
    <vt:lpwstr>31</vt:lpwstr>
  </property>
</Properties>
</file>