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84" r:id="rId4"/>
    <p:sldId id="285" r:id="rId5"/>
    <p:sldId id="287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99" r:id="rId14"/>
    <p:sldId id="298" r:id="rId15"/>
    <p:sldId id="297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4" autoAdjust="0"/>
    <p:restoredTop sz="94653" autoAdjust="0"/>
  </p:normalViewPr>
  <p:slideViewPr>
    <p:cSldViewPr snapToGrid="0" snapToObjects="1" showGuides="1">
      <p:cViewPr>
        <p:scale>
          <a:sx n="94" d="100"/>
          <a:sy n="94" d="100"/>
        </p:scale>
        <p:origin x="-800" y="288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06.12.17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06.12.17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4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hared.ru/slide/489720/" TargetMode="External"/><Relationship Id="rId4" Type="http://schemas.openxmlformats.org/officeDocument/2006/relationships/hyperlink" Target="https://idsi.md/files/file/referinte_utile_studenti/UML.pdf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</a:t>
            </a:r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3431267"/>
            <a:ext cx="6400800" cy="94099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Моделирование бизнес-процессов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pic>
        <p:nvPicPr>
          <p:cNvPr id="2" name="Изображение 1" descr="Снимок экрана 2017-12-07 в 0.27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1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97256" y="1123002"/>
            <a:ext cx="86069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Цели создания 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диаграмм прецедентов</a:t>
            </a:r>
            <a:r>
              <a:rPr lang="ru-RU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  <a:p>
            <a:endParaRPr lang="ru-RU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определение границы и контекста моделируемой предметной области на ранних этапах проектирования;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формирование общих требований к поведению проектируемой системы;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разработка концептуальной модели системы для ее последующей детализации;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подготовка документации для взаимодействия с заказчиками и пользователями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1394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8326" y="966339"/>
            <a:ext cx="8765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Диаграмма деятельности (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activity</a:t>
            </a:r>
            <a:r>
              <a:rPr lang="ru-RU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5" name="Изображение 4" descr="Снимок экрана 2017-12-07 в 0.45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606" y="1651679"/>
            <a:ext cx="3702189" cy="4762500"/>
          </a:xfrm>
          <a:prstGeom prst="rect">
            <a:avLst/>
          </a:prstGeom>
        </p:spPr>
      </p:pic>
      <p:pic>
        <p:nvPicPr>
          <p:cNvPr id="6" name="Изображение 5" descr="Снимок экрана 2017-12-07 в 0.45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36" y="1651679"/>
            <a:ext cx="5617463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6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5116" y="1119869"/>
            <a:ext cx="8863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Диаграмма развертывания (</a:t>
            </a:r>
            <a:r>
              <a:rPr lang="ru-RU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deployment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3" name="Изображение 2" descr="Снимок экрана 2017-12-07 в 0.4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6" y="1893473"/>
            <a:ext cx="3634631" cy="3454400"/>
          </a:xfrm>
          <a:prstGeom prst="rect">
            <a:avLst/>
          </a:prstGeom>
        </p:spPr>
      </p:pic>
      <p:pic>
        <p:nvPicPr>
          <p:cNvPr id="5" name="Изображение 4" descr="Снимок экрана 2017-12-07 в 0.47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48" y="1770913"/>
            <a:ext cx="5374252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7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8034" y="1096248"/>
            <a:ext cx="597273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В помощь бедным студентам:</a:t>
            </a:r>
          </a:p>
          <a:p>
            <a:endParaRPr lang="ru-RU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://www.myshared.ru/slide/489720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>
                <a:latin typeface="Times New Roman"/>
                <a:cs typeface="Times New Roman"/>
                <a:hlinkClick r:id="rId4"/>
              </a:rPr>
              <a:t>https://idsi.md/files/file/referinte_utile_studenti/</a:t>
            </a:r>
            <a:r>
              <a:rPr lang="en-US" dirty="0" smtClean="0">
                <a:latin typeface="Times New Roman"/>
                <a:cs typeface="Times New Roman"/>
                <a:hlinkClick r:id="rId4"/>
              </a:rPr>
              <a:t>UML.pdf</a:t>
            </a:r>
            <a:endParaRPr lang="ru-RU" dirty="0" smtClean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14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</a:t>
            </a:r>
            <a:r>
              <a:rPr lang="ru-RU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8326" y="1107818"/>
            <a:ext cx="75935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UML</a:t>
            </a:r>
            <a:r>
              <a:rPr lang="ru-RU" sz="2800" dirty="0">
                <a:latin typeface="Times New Roman"/>
                <a:cs typeface="Times New Roman"/>
              </a:rPr>
              <a:t> - унифицированный язык моделирования</a:t>
            </a:r>
            <a:r>
              <a:rPr lang="ru-RU" sz="2800" dirty="0" smtClean="0">
                <a:latin typeface="Times New Roman"/>
                <a:cs typeface="Times New Roman"/>
              </a:rPr>
              <a:t>.</a:t>
            </a:r>
          </a:p>
          <a:p>
            <a:endParaRPr lang="ru-RU" sz="2800" dirty="0">
              <a:latin typeface="Times New Roman"/>
              <a:cs typeface="Times New Roman"/>
            </a:endParaRPr>
          </a:p>
          <a:p>
            <a:r>
              <a:rPr lang="ru-RU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Элементы:</a:t>
            </a:r>
          </a:p>
          <a:p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8326" y="2505642"/>
            <a:ext cx="80934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ru-RU" sz="2400" b="1" dirty="0">
                <a:latin typeface="Times New Roman"/>
                <a:cs typeface="Times New Roman"/>
              </a:rPr>
              <a:t>синтаксис</a:t>
            </a:r>
            <a:r>
              <a:rPr lang="ru-RU" sz="2400" dirty="0">
                <a:latin typeface="Times New Roman"/>
                <a:cs typeface="Times New Roman"/>
              </a:rPr>
              <a:t>, то есть определение правил построения конструкций языка</a:t>
            </a:r>
            <a:r>
              <a:rPr lang="ru-RU" sz="24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400" b="1" dirty="0" smtClean="0">
                <a:latin typeface="Times New Roman"/>
                <a:cs typeface="Times New Roman"/>
              </a:rPr>
              <a:t>семантика</a:t>
            </a:r>
            <a:r>
              <a:rPr lang="ru-RU" sz="2400" dirty="0">
                <a:latin typeface="Times New Roman"/>
                <a:cs typeface="Times New Roman"/>
              </a:rPr>
              <a:t>, то есть определение правил, в соответствии с </a:t>
            </a:r>
            <a:r>
              <a:rPr lang="ru-RU" sz="2400" dirty="0" smtClean="0">
                <a:latin typeface="Times New Roman"/>
                <a:cs typeface="Times New Roman"/>
              </a:rPr>
              <a:t>которыми конструкции </a:t>
            </a:r>
            <a:r>
              <a:rPr lang="ru-RU" sz="2400" dirty="0">
                <a:latin typeface="Times New Roman"/>
                <a:cs typeface="Times New Roman"/>
              </a:rPr>
              <a:t>языка приобретают смысловое значение</a:t>
            </a:r>
            <a:r>
              <a:rPr lang="ru-RU" sz="2400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400" b="1" dirty="0" smtClean="0">
                <a:latin typeface="Times New Roman"/>
                <a:cs typeface="Times New Roman"/>
              </a:rPr>
              <a:t>прагматика</a:t>
            </a:r>
            <a:r>
              <a:rPr lang="ru-RU" sz="2400" dirty="0">
                <a:latin typeface="Times New Roman"/>
                <a:cs typeface="Times New Roman"/>
              </a:rPr>
              <a:t>, то есть определение правил использования конструкций языка для достижения нужных нам целей.</a:t>
            </a:r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59395" y="1582341"/>
            <a:ext cx="81204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UML в первую очередь - это спецификации. 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  <a:p>
            <a:r>
              <a:rPr lang="ru-RU" sz="2400" b="1" dirty="0">
                <a:latin typeface="Times New Roman"/>
                <a:cs typeface="Times New Roman"/>
              </a:rPr>
              <a:t>Спецификация</a:t>
            </a:r>
            <a:r>
              <a:rPr lang="ru-RU" sz="2400" dirty="0">
                <a:latin typeface="Times New Roman"/>
                <a:cs typeface="Times New Roman"/>
              </a:rPr>
              <a:t> - подробное описание системы, которое полностью определяет ее цель и функциональные возможности. </a:t>
            </a:r>
            <a:endParaRPr lang="ru-RU" sz="2400" dirty="0" smtClean="0">
              <a:latin typeface="Times New Roman"/>
              <a:cs typeface="Times New Roman"/>
            </a:endParaRPr>
          </a:p>
          <a:p>
            <a:endParaRPr lang="ru-RU" sz="2400" dirty="0" smtClean="0">
              <a:latin typeface="Times New Roman"/>
              <a:cs typeface="Times New Roman"/>
            </a:endParaRPr>
          </a:p>
          <a:p>
            <a:r>
              <a:rPr lang="ru-RU" sz="2400" b="1" dirty="0" smtClean="0">
                <a:latin typeface="Times New Roman"/>
                <a:cs typeface="Times New Roman"/>
              </a:rPr>
              <a:t>Различают</a:t>
            </a:r>
            <a:r>
              <a:rPr lang="ru-RU" sz="2400" b="1" dirty="0">
                <a:latin typeface="Times New Roman"/>
                <a:cs typeface="Times New Roman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словесные </a:t>
            </a:r>
            <a:r>
              <a:rPr lang="ru-RU" sz="2400" dirty="0">
                <a:latin typeface="Times New Roman"/>
                <a:cs typeface="Times New Roman"/>
              </a:rPr>
              <a:t>спецификации на естественном языке;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модельные спецификации;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формальные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28300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Изображение 1" descr="Снимок экрана 2017-12-07 в 0.0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6" y="1157132"/>
            <a:ext cx="8595937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0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861" y="1513117"/>
            <a:ext cx="79988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Функции 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UML: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визуализация;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п</a:t>
            </a:r>
            <a:r>
              <a:rPr lang="ru-RU" sz="2400" dirty="0" smtClean="0">
                <a:latin typeface="Times New Roman"/>
                <a:cs typeface="Times New Roman"/>
              </a:rPr>
              <a:t>роектирование;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документирование.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8861" y="3245586"/>
            <a:ext cx="4572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Нотации в 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UML:</a:t>
            </a:r>
            <a:endParaRPr lang="ru-RU" sz="28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фигуры</a:t>
            </a:r>
            <a:r>
              <a:rPr lang="en-US" sz="2400" dirty="0" smtClean="0">
                <a:latin typeface="Times New Roman"/>
                <a:cs typeface="Times New Roman"/>
              </a:rPr>
              <a:t>;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линии</a:t>
            </a:r>
            <a:r>
              <a:rPr lang="en-US" sz="2400" dirty="0" smtClean="0">
                <a:latin typeface="Times New Roman"/>
                <a:cs typeface="Times New Roman"/>
              </a:rPr>
              <a:t>;</a:t>
            </a:r>
            <a:endParaRPr lang="ru-RU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з</a:t>
            </a:r>
            <a:r>
              <a:rPr lang="ru-RU" sz="2400" dirty="0" smtClean="0">
                <a:latin typeface="Times New Roman"/>
                <a:cs typeface="Times New Roman"/>
              </a:rPr>
              <a:t>начки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  <a:endParaRPr lang="ru-RU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надписи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60708" y="2300397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Инструменты:</a:t>
            </a:r>
          </a:p>
          <a:p>
            <a:pPr marL="342900" indent="-342900">
              <a:buFont typeface="Arial"/>
              <a:buChar char="•"/>
            </a:pPr>
            <a:r>
              <a:rPr lang="en-US" sz="2400" u="sng" dirty="0" smtClean="0">
                <a:latin typeface="Times New Roman"/>
                <a:cs typeface="Times New Roman"/>
              </a:rPr>
              <a:t>IBM </a:t>
            </a:r>
            <a:r>
              <a:rPr lang="en-US" sz="2400" u="sng" dirty="0">
                <a:latin typeface="Times New Roman"/>
                <a:cs typeface="Times New Roman"/>
              </a:rPr>
              <a:t>Rational Rose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Borland Together;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Gentleware</a:t>
            </a:r>
            <a:r>
              <a:rPr lang="en-US" sz="2400" dirty="0">
                <a:latin typeface="Times New Roman"/>
                <a:cs typeface="Times New Roman"/>
              </a:rPr>
              <a:t> Poseidon;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Microsoft Visio;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Telelogic</a:t>
            </a:r>
            <a:r>
              <a:rPr lang="en-US" sz="2400" dirty="0">
                <a:latin typeface="Times New Roman"/>
                <a:cs typeface="Times New Roman"/>
              </a:rPr>
              <a:t> TAU G2.</a:t>
            </a:r>
            <a:endParaRPr lang="ru-RU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26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8326" y="1125873"/>
            <a:ext cx="81610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dirty="0" smtClean="0">
                <a:latin typeface="Times New Roman"/>
                <a:cs typeface="Times New Roman"/>
              </a:rPr>
              <a:t>Фигуры </a:t>
            </a:r>
            <a:r>
              <a:rPr lang="ru-RU" sz="2100" dirty="0">
                <a:latin typeface="Times New Roman"/>
                <a:cs typeface="Times New Roman"/>
              </a:rPr>
              <a:t>используются "</a:t>
            </a:r>
            <a:r>
              <a:rPr lang="ru-RU" sz="2100" u="sng" dirty="0">
                <a:latin typeface="Times New Roman"/>
                <a:cs typeface="Times New Roman"/>
              </a:rPr>
              <a:t>плоские</a:t>
            </a:r>
            <a:r>
              <a:rPr lang="ru-RU" sz="2100" dirty="0">
                <a:latin typeface="Times New Roman"/>
                <a:cs typeface="Times New Roman"/>
              </a:rPr>
              <a:t>" - прямоугольники, эллипсы, ромбы и т. д. Но есть одно исключение - как мы увидим далее, на диаграмме развертывания для обозначения узлов инфраструктуры применяется "трехмерное" изображение параллелепипеда. Это единственное исключение из правил. Внутри любой фигуры могут помещаться другие элементы нотации.</a:t>
            </a:r>
          </a:p>
          <a:p>
            <a:pPr algn="just"/>
            <a:endParaRPr lang="ru-RU" sz="2100" dirty="0">
              <a:latin typeface="Times New Roman"/>
              <a:cs typeface="Times New Roman"/>
            </a:endParaRPr>
          </a:p>
          <a:p>
            <a:pPr algn="just"/>
            <a:r>
              <a:rPr lang="ru-RU" sz="2100" dirty="0">
                <a:latin typeface="Times New Roman"/>
                <a:cs typeface="Times New Roman"/>
              </a:rPr>
              <a:t>О линиях стоит сказать лишь то, что своими концами они должны соединяться с фигурами. </a:t>
            </a:r>
            <a:r>
              <a:rPr lang="ru-RU" sz="2100" u="sng" dirty="0">
                <a:latin typeface="Times New Roman"/>
                <a:cs typeface="Times New Roman"/>
              </a:rPr>
              <a:t>На UML диаграммах вы не встретите линий, нарисованных "сами по себе" и не соединяющих фигуры</a:t>
            </a:r>
            <a:r>
              <a:rPr lang="ru-RU" sz="2100" dirty="0">
                <a:latin typeface="Times New Roman"/>
                <a:cs typeface="Times New Roman"/>
              </a:rPr>
              <a:t>. Применяется два типа линий - сплошная и пунктирная. Линии могут пересекаться, </a:t>
            </a:r>
            <a:r>
              <a:rPr lang="ru-RU" sz="2100" dirty="0" smtClean="0">
                <a:latin typeface="Times New Roman"/>
                <a:cs typeface="Times New Roman"/>
              </a:rPr>
              <a:t>но таких </a:t>
            </a:r>
            <a:r>
              <a:rPr lang="ru-RU" sz="2100" dirty="0">
                <a:latin typeface="Times New Roman"/>
                <a:cs typeface="Times New Roman"/>
              </a:rPr>
              <a:t>случаев следует по возможности </a:t>
            </a:r>
            <a:r>
              <a:rPr lang="ru-RU" sz="2100" dirty="0" smtClean="0">
                <a:latin typeface="Times New Roman"/>
                <a:cs typeface="Times New Roman"/>
              </a:rPr>
              <a:t>избегать.</a:t>
            </a:r>
            <a:endParaRPr lang="ru-RU" sz="21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00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95545" y="1136778"/>
            <a:ext cx="7069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Диаграмма прецедентов (</a:t>
            </a:r>
            <a:r>
              <a:rPr lang="ru-RU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1394" y="1818899"/>
            <a:ext cx="8117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Times New Roman"/>
                <a:cs typeface="Times New Roman"/>
              </a:rPr>
              <a:t>A</a:t>
            </a:r>
            <a:r>
              <a:rPr lang="ru-RU" sz="2400" b="1" u="sng" dirty="0" err="1" smtClean="0">
                <a:latin typeface="Times New Roman"/>
                <a:cs typeface="Times New Roman"/>
              </a:rPr>
              <a:t>ctor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- это множество логически связанных ролей, исполняемых при взаимодействии с прецедентами или сущностями (система, подсистема или класс). </a:t>
            </a:r>
            <a:r>
              <a:rPr lang="en-US" sz="2400" b="1" dirty="0" smtClean="0">
                <a:latin typeface="Times New Roman"/>
                <a:cs typeface="Times New Roman"/>
              </a:rPr>
              <a:t>Actor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может быть человек или другая система, подсистема или класс, которые представляют нечто вне сущности</a:t>
            </a:r>
            <a:r>
              <a:rPr lang="ru-RU" sz="2400" dirty="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6" name="Изображение 5" descr="Снимок экрана 2017-12-07 в 0.21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42" y="3927057"/>
            <a:ext cx="42672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97256" y="1028343"/>
            <a:ext cx="83895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/>
                <a:cs typeface="Times New Roman"/>
              </a:rPr>
              <a:t>U</a:t>
            </a:r>
            <a:r>
              <a:rPr lang="ru-RU" sz="2400" b="1" u="sng" dirty="0" err="1" smtClean="0">
                <a:latin typeface="Times New Roman"/>
                <a:cs typeface="Times New Roman"/>
              </a:rPr>
              <a:t>se</a:t>
            </a:r>
            <a:r>
              <a:rPr lang="ru-RU" sz="2400" b="1" u="sng" dirty="0" smtClean="0">
                <a:latin typeface="Times New Roman"/>
                <a:cs typeface="Times New Roman"/>
              </a:rPr>
              <a:t> </a:t>
            </a:r>
            <a:r>
              <a:rPr lang="ru-RU" sz="2400" b="1" u="sng" dirty="0" err="1" smtClean="0">
                <a:latin typeface="Times New Roman"/>
                <a:cs typeface="Times New Roman"/>
              </a:rPr>
              <a:t>case</a:t>
            </a:r>
            <a:r>
              <a:rPr lang="en-US" sz="2400" b="1" u="sng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ru-RU" sz="2400" dirty="0" smtClean="0">
                <a:latin typeface="Times New Roman"/>
                <a:cs typeface="Times New Roman"/>
              </a:rPr>
              <a:t>прецедент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- описание множества последовательных событий (включая варианты), выполняемых системой, которые приводят к наблюдаемому </a:t>
            </a:r>
            <a:r>
              <a:rPr lang="en-US" sz="2400" b="1" dirty="0" smtClean="0">
                <a:latin typeface="Times New Roman"/>
                <a:cs typeface="Times New Roman"/>
              </a:rPr>
              <a:t>Actor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результату. Прецедент представляет поведение сущности, описывая взаимодействие между </a:t>
            </a:r>
            <a:r>
              <a:rPr lang="en-US" sz="2400" b="1" dirty="0" smtClean="0">
                <a:latin typeface="Times New Roman"/>
                <a:cs typeface="Times New Roman"/>
              </a:rPr>
              <a:t>Actor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и системой. </a:t>
            </a:r>
            <a:r>
              <a:rPr lang="en-US" sz="2400" b="1" dirty="0" smtClean="0">
                <a:latin typeface="Times New Roman"/>
                <a:cs typeface="Times New Roman"/>
              </a:rPr>
              <a:t>Use case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не показывает, "как" достигается некоторый результат, а только "что" именно выполняется.</a:t>
            </a:r>
          </a:p>
        </p:txBody>
      </p:sp>
      <p:pic>
        <p:nvPicPr>
          <p:cNvPr id="3" name="Изображение 2" descr="Снимок экрана 2017-12-07 в 0.24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67" y="4080012"/>
            <a:ext cx="3609459" cy="16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7255" y="1211846"/>
            <a:ext cx="85798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Use case</a:t>
            </a:r>
            <a:r>
              <a:rPr lang="ru-RU" sz="2400" b="1" dirty="0" smtClean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и </a:t>
            </a:r>
            <a:r>
              <a:rPr lang="en-US" sz="2400" b="1" dirty="0" smtClean="0">
                <a:latin typeface="Times New Roman"/>
                <a:cs typeface="Times New Roman"/>
              </a:rPr>
              <a:t>Actors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соединяются с помощью линий. Часто на одном из концов линии изображают стрелку, причем направлена она к тому, у кого запрашивают сервис, другими словами, чьими услугами пользуются. </a:t>
            </a:r>
          </a:p>
        </p:txBody>
      </p:sp>
      <p:pic>
        <p:nvPicPr>
          <p:cNvPr id="3" name="Изображение 2" descr="Снимок экрана 2017-12-07 в 0.27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8" y="2781506"/>
            <a:ext cx="7200900" cy="38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5859</TotalTime>
  <Words>477</Words>
  <Application>Microsoft Macintosh PowerPoint</Application>
  <PresentationFormat>Экран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Cover</vt:lpstr>
      <vt:lpstr>1_Cover</vt:lpstr>
      <vt:lpstr>  Моделирование бизнес-процессов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Mac</cp:lastModifiedBy>
  <cp:revision>90</cp:revision>
  <dcterms:created xsi:type="dcterms:W3CDTF">2014-06-27T12:30:22Z</dcterms:created>
  <dcterms:modified xsi:type="dcterms:W3CDTF">2017-12-06T21:53:09Z</dcterms:modified>
</cp:coreProperties>
</file>