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2"/>
  </p:notesMasterIdLst>
  <p:handoutMasterIdLst>
    <p:handoutMasterId r:id="rId13"/>
  </p:handoutMasterIdLst>
  <p:sldIdLst>
    <p:sldId id="276" r:id="rId2"/>
    <p:sldId id="277" r:id="rId3"/>
    <p:sldId id="278" r:id="rId4"/>
    <p:sldId id="296" r:id="rId5"/>
    <p:sldId id="295" r:id="rId6"/>
    <p:sldId id="297" r:id="rId7"/>
    <p:sldId id="287" r:id="rId8"/>
    <p:sldId id="298" r:id="rId9"/>
    <p:sldId id="279" r:id="rId10"/>
    <p:sldId id="299" r:id="rId11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9E4"/>
    <a:srgbClr val="0000FF"/>
    <a:srgbClr val="8CD01E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2" autoAdjust="0"/>
    <p:restoredTop sz="94677" autoAdjust="0"/>
  </p:normalViewPr>
  <p:slideViewPr>
    <p:cSldViewPr>
      <p:cViewPr>
        <p:scale>
          <a:sx n="100" d="100"/>
          <a:sy n="100" d="100"/>
        </p:scale>
        <p:origin x="-2022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3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6.wmf"/><Relationship Id="rId7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4.wmf"/><Relationship Id="rId5" Type="http://schemas.openxmlformats.org/officeDocument/2006/relationships/image" Target="../media/image21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25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6.wmf"/><Relationship Id="rId4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DBB01A03-9B39-4455-A9A5-400FEB59CC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DA4498B4-6192-4274-B1E6-8E36D3EC0B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498B4-6192-4274-B1E6-8E36D3EC0B13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C48DDF-51EC-4940-A1DA-D08D5176A46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02382-EDCB-4B74-A1F9-D57B0C4598F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BC1B2-6616-47FB-BD6D-A81011B93A2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CBDED-E35D-43E7-BAFC-92F339AD09B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E44C6E63-0DF2-4664-B350-50EB4809823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FBAA-6346-4013-884C-844784CB00E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0253B-ACE5-4DF4-B2F1-5C20072E5C1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DE136-D061-4FB4-BB99-93CEA4B403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FC8CD-2537-4DBF-A631-125175A5A5B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0A9BF-8C8A-4001-AACC-7B0D35B44CA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274FE60-9AC1-4BFF-81D4-A53233E9B87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F84E923-5889-4D21-B1BB-43A106775A9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09" y="6203988"/>
            <a:ext cx="7740650" cy="474670"/>
          </a:xfrm>
        </p:spPr>
        <p:txBody>
          <a:bodyPr/>
          <a:lstStyle/>
          <a:p>
            <a:pPr eaLnBrk="1" hangingPunct="1"/>
            <a:r>
              <a:rPr lang="ru-RU" sz="1800" dirty="0" smtClean="0"/>
              <a:t>Преподаватель: Михайличенко Ольга Викторовна</a:t>
            </a:r>
            <a:endParaRPr lang="ru-RU" sz="1800" b="1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6291" y="873090"/>
            <a:ext cx="7127875" cy="25527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sz="3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Системы ЭЦП на основе задачи дискретного логарифмирования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C6C12-F983-46A7-AF0D-A34BEB40D8AF}" type="slidenum">
              <a:rPr lang="ru-RU"/>
              <a:pPr>
                <a:defRPr/>
              </a:pPr>
              <a:t>10</a:t>
            </a:fld>
            <a:endParaRPr lang="ru-RU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727684" y="224644"/>
            <a:ext cx="4840450" cy="5760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 fontScale="55000" lnSpcReduction="20000"/>
          </a:bodyPr>
          <a:lstStyle/>
          <a:p>
            <a:pPr algn="ctr" eaLnBrk="1" fontAlgn="auto" latinLnBrk="0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u-RU" sz="2900" b="1" dirty="0" smtClean="0">
                <a:solidFill>
                  <a:schemeClr val="accent2">
                    <a:lumMod val="75000"/>
                  </a:schemeClr>
                </a:solidFill>
              </a:rPr>
              <a:t>Сокращение длины подписи</a:t>
            </a:r>
          </a:p>
          <a:p>
            <a:pPr algn="ctr" eaLnBrk="1" fontAlgn="auto" latinLnBrk="0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            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83" y="1055655"/>
            <a:ext cx="74866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1882" y="3228975"/>
            <a:ext cx="56007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F7DF0-FA38-4BF5-A5B4-24D71BEB31CD}" type="slidenum">
              <a:rPr lang="ru-RU"/>
              <a:pPr>
                <a:defRPr/>
              </a:pPr>
              <a:t>2</a:t>
            </a:fld>
            <a:endParaRPr lang="ru-RU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1622" y="1019142"/>
            <a:ext cx="8032860" cy="314011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</a:rPr>
              <a:t>ЭП (</a:t>
            </a:r>
            <a:r>
              <a:rPr lang="en-GB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</a:rPr>
              <a:t>s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ru-RU" sz="2400" dirty="0" smtClean="0">
                <a:latin typeface="Times New Roman" pitchFamily="18" charset="0"/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</a:rPr>
              <a:t>должна зависеть от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ru-RU" sz="2400" dirty="0" smtClean="0">
                <a:latin typeface="Times New Roman" pitchFamily="18" charset="0"/>
              </a:rPr>
              <a:t> </a:t>
            </a:r>
            <a:endParaRPr lang="en-GB" sz="24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latin typeface="Times New Roman" pitchFamily="18" charset="0"/>
              </a:rPr>
              <a:t>секретного ключа (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</a:rPr>
              <a:t>)</a:t>
            </a:r>
            <a:r>
              <a:rPr lang="en-GB" sz="2400" dirty="0" smtClean="0">
                <a:latin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</a:rPr>
              <a:t>и значения</a:t>
            </a:r>
            <a:r>
              <a:rPr lang="en-GB" sz="2400" dirty="0" smtClean="0">
                <a:latin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</a:rPr>
              <a:t>хэш-функции </a:t>
            </a:r>
            <a:r>
              <a:rPr lang="ru-RU" sz="2400" i="1" dirty="0" smtClean="0">
                <a:latin typeface="Times New Roman" pitchFamily="18" charset="0"/>
              </a:rPr>
              <a:t>(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h</a:t>
            </a:r>
            <a:r>
              <a:rPr lang="ru-RU" sz="2400" i="1" dirty="0" smtClean="0">
                <a:latin typeface="Times New Roman" pitchFamily="18" charset="0"/>
              </a:rPr>
              <a:t>)</a:t>
            </a:r>
          </a:p>
          <a:p>
            <a:pPr eaLnBrk="1" hangingPunct="1">
              <a:buNone/>
            </a:pP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</a:rPr>
              <a:t>ЭП должна проверяться </a:t>
            </a:r>
            <a:r>
              <a:rPr lang="ru-RU" sz="2400" dirty="0" smtClean="0">
                <a:latin typeface="Times New Roman" pitchFamily="18" charset="0"/>
              </a:rPr>
              <a:t>ОК подписывающего</a:t>
            </a:r>
          </a:p>
          <a:p>
            <a:pPr eaLnBrk="1" hangingPunct="1">
              <a:buNone/>
            </a:pPr>
            <a:r>
              <a:rPr lang="ru-RU" sz="2400" dirty="0" smtClean="0">
                <a:latin typeface="Times New Roman" pitchFamily="18" charset="0"/>
              </a:rPr>
              <a:t>где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x</a:t>
            </a:r>
            <a:r>
              <a:rPr lang="en-GB" sz="2400" dirty="0" smtClean="0">
                <a:latin typeface="Times New Roman" pitchFamily="18" charset="0"/>
              </a:rPr>
              <a:t> – </a:t>
            </a:r>
            <a:r>
              <a:rPr lang="ru-RU" sz="2400" dirty="0" smtClean="0">
                <a:latin typeface="Times New Roman" pitchFamily="18" charset="0"/>
              </a:rPr>
              <a:t>цело число,</a:t>
            </a:r>
          </a:p>
          <a:p>
            <a:pPr eaLnBrk="1" hangingPunct="1">
              <a:buNone/>
            </a:pPr>
            <a:r>
              <a:rPr lang="ru-RU" sz="2400" dirty="0" smtClean="0">
                <a:latin typeface="Times New Roman" pitchFamily="18" charset="0"/>
              </a:rPr>
              <a:t> 	 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p</a:t>
            </a:r>
            <a:r>
              <a:rPr lang="en-GB" sz="2400" dirty="0" smtClean="0">
                <a:latin typeface="Times New Roman" pitchFamily="18" charset="0"/>
              </a:rPr>
              <a:t> – k-</a:t>
            </a:r>
            <a:r>
              <a:rPr lang="ru-RU" sz="2400" dirty="0" smtClean="0">
                <a:latin typeface="Times New Roman" pitchFamily="18" charset="0"/>
              </a:rPr>
              <a:t>битовое простое число</a:t>
            </a:r>
          </a:p>
          <a:p>
            <a:pPr eaLnBrk="1" hangingPunct="1">
              <a:buNone/>
            </a:pPr>
            <a:r>
              <a:rPr lang="ru-RU" sz="2400" dirty="0" smtClean="0">
                <a:latin typeface="Times New Roman" pitchFamily="18" charset="0"/>
              </a:rPr>
              <a:t>          </a:t>
            </a:r>
            <a:r>
              <a:rPr lang="en-GB" sz="2400" dirty="0" smtClean="0">
                <a:latin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</a:rPr>
              <a:t>первообразный корень по модулю </a:t>
            </a:r>
            <a:r>
              <a:rPr lang="en-GB" sz="2400" dirty="0" smtClean="0">
                <a:latin typeface="Times New Roman" pitchFamily="18" charset="0"/>
              </a:rPr>
              <a:t>p</a:t>
            </a:r>
          </a:p>
          <a:p>
            <a:pPr eaLnBrk="1" hangingPunct="1">
              <a:buNone/>
            </a:pPr>
            <a:r>
              <a:rPr lang="ru-RU" sz="2400" dirty="0" smtClean="0">
                <a:latin typeface="Times New Roman" pitchFamily="18" charset="0"/>
              </a:rPr>
              <a:t>Зададим уравнение проверки ЭП (</a:t>
            </a:r>
            <a:r>
              <a:rPr lang="en-GB" sz="2400" dirty="0" smtClean="0">
                <a:latin typeface="Times New Roman" pitchFamily="18" charset="0"/>
              </a:rPr>
              <a:t>s</a:t>
            </a:r>
            <a:r>
              <a:rPr lang="ru-RU" sz="2400" dirty="0" smtClean="0">
                <a:latin typeface="Times New Roman" pitchFamily="18" charset="0"/>
              </a:rPr>
              <a:t>):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636811" y="4159260"/>
          <a:ext cx="2624173" cy="693747"/>
        </p:xfrm>
        <a:graphic>
          <a:graphicData uri="http://schemas.openxmlformats.org/presentationml/2006/ole">
            <p:oleObj spid="_x0000_s12293" name="Equation" r:id="rId3" imgW="1104840" imgH="291960" progId="Equation.3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7127910" y="2004993"/>
          <a:ext cx="1571647" cy="401643"/>
        </p:xfrm>
        <a:graphic>
          <a:graphicData uri="http://schemas.openxmlformats.org/presentationml/2006/ole">
            <p:oleObj spid="_x0000_s12294" name="Equation" r:id="rId4" imgW="1143000" imgH="29196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367071" y="2443149"/>
          <a:ext cx="1350981" cy="328617"/>
        </p:xfrm>
        <a:graphic>
          <a:graphicData uri="http://schemas.openxmlformats.org/presentationml/2006/ole">
            <p:oleObj spid="_x0000_s12295" name="Equation" r:id="rId5" imgW="939600" imgH="22860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103265" y="3392486"/>
          <a:ext cx="292104" cy="269635"/>
        </p:xfrm>
        <a:graphic>
          <a:graphicData uri="http://schemas.openxmlformats.org/presentationml/2006/ole">
            <p:oleObj spid="_x0000_s12296" name="Equation" r:id="rId6" imgW="164880" imgH="15228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870038" y="4962546"/>
          <a:ext cx="4705351" cy="474663"/>
        </p:xfrm>
        <a:graphic>
          <a:graphicData uri="http://schemas.openxmlformats.org/presentationml/2006/ole">
            <p:oleObj spid="_x0000_s12297" name="Equation" r:id="rId7" imgW="2895480" imgH="291960" progId="Equation.3">
              <p:embed/>
            </p:oleObj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28596" y="5546754"/>
            <a:ext cx="7772400" cy="76677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Для вычисления 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ru-RU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подписывающему придется решить задачу дискретного логарифмирования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 useBgFill="1">
        <p:nvSpPr>
          <p:cNvPr id="11" name="Rectangle 2"/>
          <p:cNvSpPr txBox="1">
            <a:spLocks noChangeArrowheads="1"/>
          </p:cNvSpPr>
          <p:nvPr/>
        </p:nvSpPr>
        <p:spPr>
          <a:xfrm>
            <a:off x="957213" y="142830"/>
            <a:ext cx="7772400" cy="8032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Системы ЭП на основе задачи дискретного  логарифмирования</a:t>
            </a:r>
            <a:endParaRPr kumimoji="0" lang="ru-RU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674" y="398420"/>
            <a:ext cx="7772400" cy="595305"/>
          </a:xfr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 fontScale="92500"/>
          </a:bodyPr>
          <a:lstStyle/>
          <a:p>
            <a:pPr algn="ctr">
              <a:lnSpc>
                <a:spcPct val="80000"/>
              </a:lnSpc>
              <a:defRPr/>
            </a:pPr>
            <a:r>
              <a:rPr lang="ru-RU" sz="2600" b="1" dirty="0" smtClean="0">
                <a:solidFill>
                  <a:schemeClr val="accent2">
                    <a:lumMod val="75000"/>
                  </a:schemeClr>
                </a:solidFill>
              </a:rPr>
              <a:t>Другое уравнение проверки подписи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8CDA5-1000-44EB-A8D6-F8ECE14F5FC7}" type="slidenum">
              <a:rPr lang="ru-RU"/>
              <a:pPr>
                <a:defRPr/>
              </a:pPr>
              <a:t>3</a:t>
            </a:fld>
            <a:endParaRPr lang="ru-RU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8596" y="4268799"/>
            <a:ext cx="7735887" cy="1460520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/>
              <a:t>Минусы такой подписи</a:t>
            </a:r>
          </a:p>
          <a:p>
            <a:pPr marL="514350" indent="-514350" eaLnBrk="1" hangingPunct="1">
              <a:buNone/>
            </a:pPr>
            <a:r>
              <a:rPr lang="ru-RU" dirty="0" smtClean="0"/>
              <a:t> 1. Условие  НОД(</a:t>
            </a:r>
            <a:r>
              <a:rPr lang="en-GB" dirty="0" smtClean="0"/>
              <a:t>x</a:t>
            </a:r>
            <a:r>
              <a:rPr lang="ru-RU" dirty="0" smtClean="0"/>
              <a:t>, </a:t>
            </a:r>
            <a:r>
              <a:rPr lang="en-GB" dirty="0" smtClean="0"/>
              <a:t>p</a:t>
            </a:r>
            <a:r>
              <a:rPr lang="ru-RU" dirty="0" smtClean="0"/>
              <a:t>-</a:t>
            </a:r>
            <a:r>
              <a:rPr lang="en-GB" dirty="0" smtClean="0"/>
              <a:t>1</a:t>
            </a:r>
            <a:r>
              <a:rPr lang="ru-RU" dirty="0" smtClean="0"/>
              <a:t>)</a:t>
            </a:r>
            <a:r>
              <a:rPr lang="en-GB" dirty="0" smtClean="0"/>
              <a:t> =1</a:t>
            </a:r>
            <a:endParaRPr lang="ru-RU" dirty="0" smtClean="0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2709837" y="1493811"/>
          <a:ext cx="3352800" cy="803275"/>
        </p:xfrm>
        <a:graphic>
          <a:graphicData uri="http://schemas.openxmlformats.org/presentationml/2006/ole">
            <p:oleObj spid="_x0000_s28673" name="Equation" r:id="rId3" imgW="1218960" imgH="291960" progId="Equation.3">
              <p:embed/>
            </p:oleObj>
          </a:graphicData>
        </a:graphic>
      </p:graphicFrame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249317" y="2698740"/>
          <a:ext cx="7172345" cy="634477"/>
        </p:xfrm>
        <a:graphic>
          <a:graphicData uri="http://schemas.openxmlformats.org/presentationml/2006/ole">
            <p:oleObj spid="_x0000_s28674" name="Equation" r:id="rId4" imgW="3301920" imgH="29196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111480" y="3611565"/>
          <a:ext cx="3365500" cy="496888"/>
        </p:xfrm>
        <a:graphic>
          <a:graphicData uri="http://schemas.openxmlformats.org/presentationml/2006/ole">
            <p:oleObj spid="_x0000_s28675" name="Equation" r:id="rId5" imgW="1549080" imgH="228600" progId="Equation.3">
              <p:embed/>
            </p:oleObj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738135" y="2735253"/>
            <a:ext cx="7735887" cy="1460520"/>
            <a:chOff x="1358856" y="3906891"/>
            <a:chExt cx="7735887" cy="1460520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1358856" y="3906891"/>
              <a:ext cx="7735887" cy="146052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 2"/>
                <a:buNone/>
                <a:tabLst/>
                <a:defRPr/>
              </a:pPr>
              <a:r>
                <a:rPr kumimoji="0" lang="ru-RU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rPr>
                <a:t>Значение </a:t>
              </a:r>
              <a:r>
                <a:rPr lang="ru-RU" sz="2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хэш</a:t>
              </a:r>
              <a:r>
                <a:rPr lang="ru-RU" sz="2600" dirty="0" smtClean="0">
                  <a:latin typeface="+mn-lt"/>
                  <a:cs typeface="+mn-cs"/>
                </a:rPr>
                <a:t>-функции целесообразно использовать </a:t>
              </a:r>
              <a:r>
                <a:rPr lang="ru-RU" sz="2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как степень числа</a:t>
              </a:r>
              <a:r>
                <a:rPr lang="ru-RU" sz="2600" dirty="0" smtClean="0">
                  <a:solidFill>
                    <a:srgbClr val="FF0000"/>
                  </a:solidFill>
                  <a:latin typeface="+mn-lt"/>
                  <a:cs typeface="+mn-cs"/>
                </a:rPr>
                <a:t>       </a:t>
              </a:r>
              <a:r>
                <a:rPr lang="ru-RU" sz="2600" dirty="0" smtClean="0">
                  <a:latin typeface="+mn-lt"/>
                  <a:cs typeface="+mn-cs"/>
                </a:rPr>
                <a:t>или как </a:t>
              </a:r>
              <a:r>
                <a:rPr lang="ru-RU" sz="26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множитель этой степени</a:t>
              </a:r>
              <a:endParaRPr kumimoji="0" lang="ru-RU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 2"/>
                <a:buAutoNum type="arabicPeriod"/>
                <a:tabLst/>
                <a:defRPr/>
              </a:pPr>
              <a:endPara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6835806" y="4381560"/>
            <a:ext cx="328617" cy="402032"/>
          </p:xfrm>
          <a:graphic>
            <a:graphicData uri="http://schemas.openxmlformats.org/presentationml/2006/ole">
              <p:oleObj spid="_x0000_s28676" name="Equation" r:id="rId6" imgW="164880" imgH="152280" progId="Equation.3">
                <p:embed/>
              </p:oleObj>
            </a:graphicData>
          </a:graphic>
        </p:graphicFrame>
      </p:grp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38135" y="5254650"/>
            <a:ext cx="7589835" cy="6937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Зная </a:t>
            </a:r>
            <a:r>
              <a:rPr kumimoji="0" lang="en-GB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можно вычислить </a:t>
            </a:r>
            <a:r>
              <a:rPr kumimoji="0" lang="ru-RU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х</a:t>
            </a:r>
            <a:endParaRPr kumimoji="0" lang="ru-RU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eriod"/>
              <a:tabLst/>
              <a:defRPr/>
            </a:pPr>
            <a:endParaRPr kumimoji="0" lang="ru-RU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147993" y="2224071"/>
          <a:ext cx="1571625" cy="401638"/>
        </p:xfrm>
        <a:graphic>
          <a:graphicData uri="http://schemas.openxmlformats.org/presentationml/2006/ole">
            <p:oleObj spid="_x0000_s28677" name="Equation" r:id="rId7" imgW="114300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8CDA5-1000-44EB-A8D6-F8ECE14F5FC7}" type="slidenum">
              <a:rPr lang="ru-RU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2819376" y="2151045"/>
          <a:ext cx="3073400" cy="803275"/>
        </p:xfrm>
        <a:graphic>
          <a:graphicData uri="http://schemas.openxmlformats.org/presentationml/2006/ole">
            <p:oleObj spid="_x0000_s30722" name="Equation" r:id="rId3" imgW="1117440" imgH="291960" progId="Equation.3">
              <p:embed/>
            </p:oleObj>
          </a:graphicData>
        </a:graphic>
      </p:graphicFrame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476610" y="3355974"/>
          <a:ext cx="2786062" cy="635000"/>
        </p:xfrm>
        <a:graphic>
          <a:graphicData uri="http://schemas.openxmlformats.org/presentationml/2006/ole">
            <p:oleObj spid="_x0000_s30723" name="Equation" r:id="rId4" imgW="1282680" imgH="29196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794000" y="4013200"/>
          <a:ext cx="4219575" cy="496888"/>
        </p:xfrm>
        <a:graphic>
          <a:graphicData uri="http://schemas.openxmlformats.org/presentationml/2006/ole">
            <p:oleObj spid="_x0000_s30724" name="Equation" r:id="rId5" imgW="1942920" imgH="228600" progId="Equation.3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20700" y="4524390"/>
            <a:ext cx="7735887" cy="985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Разовый секретный ключ  </a:t>
            </a:r>
            <a:r>
              <a:rPr kumimoji="0" lang="ru-RU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К</a:t>
            </a:r>
            <a:r>
              <a:rPr kumimoji="0" lang="ru-RU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должен</a:t>
            </a:r>
            <a:r>
              <a:rPr kumimoji="0" lang="ru-RU" sz="26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быть сразу уничтожен</a:t>
            </a:r>
            <a:endParaRPr kumimoji="0" lang="ru-RU" sz="2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0038" y="1822428"/>
            <a:ext cx="5964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Разовый дополнительный открытый ключ 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0700" y="2990844"/>
            <a:ext cx="282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- </a:t>
            </a:r>
            <a:r>
              <a:rPr lang="ru-RU" sz="2400" dirty="0" smtClean="0"/>
              <a:t>случайное число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957214" y="5619780"/>
            <a:ext cx="7667730" cy="657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ru-RU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Подпись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r,</a:t>
            </a:r>
            <a:r>
              <a:rPr kumimoji="0" lang="ru-RU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ru-RU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GB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ru-RU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два раза </a:t>
            </a:r>
            <a:r>
              <a:rPr kumimoji="0" lang="ru-RU" sz="26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длиннее</a:t>
            </a:r>
            <a:endParaRPr kumimoji="0" lang="ru-RU" sz="2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0668"/>
            <a:ext cx="7772400" cy="777735"/>
          </a:xfr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 fontScale="92500"/>
          </a:bodyPr>
          <a:lstStyle/>
          <a:p>
            <a:pPr algn="ctr">
              <a:lnSpc>
                <a:spcPct val="80000"/>
              </a:lnSpc>
              <a:defRPr/>
            </a:pP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Как сделать вычислительно невозможным  нахождение секретного ключа  Х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по подписи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</a:rPr>
              <a:t> S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8CDA5-1000-44EB-A8D6-F8ECE14F5FC7}" type="slidenum">
              <a:rPr lang="ru-RU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074967" y="3063870"/>
          <a:ext cx="3035300" cy="635000"/>
        </p:xfrm>
        <a:graphic>
          <a:graphicData uri="http://schemas.openxmlformats.org/presentationml/2006/ole">
            <p:oleObj spid="_x0000_s29699" name="Equation" r:id="rId3" imgW="1396800" imgH="29196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85830" y="1676376"/>
            <a:ext cx="609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1.</a:t>
            </a:r>
            <a:r>
              <a:rPr lang="en-GB" sz="2400" dirty="0" smtClean="0"/>
              <a:t> </a:t>
            </a:r>
            <a:r>
              <a:rPr lang="ru-RU" sz="1800" dirty="0" smtClean="0"/>
              <a:t>Дана подпись (</a:t>
            </a:r>
            <a:r>
              <a:rPr lang="en-GB" sz="1800" dirty="0" smtClean="0"/>
              <a:t>r, s</a:t>
            </a:r>
            <a:r>
              <a:rPr lang="ru-RU" sz="1800" dirty="0" smtClean="0"/>
              <a:t>)</a:t>
            </a:r>
            <a:r>
              <a:rPr lang="en-GB" sz="1800" dirty="0" smtClean="0"/>
              <a:t> </a:t>
            </a:r>
            <a:r>
              <a:rPr lang="ru-RU" sz="1800" dirty="0" smtClean="0"/>
              <a:t>и значение хэш-функции </a:t>
            </a:r>
            <a:r>
              <a:rPr lang="en-GB" sz="1800" dirty="0" smtClean="0"/>
              <a:t>h </a:t>
            </a:r>
            <a:r>
              <a:rPr lang="ru-RU" sz="1800" dirty="0" smtClean="0"/>
              <a:t>документа</a:t>
            </a:r>
          </a:p>
        </p:txBody>
      </p:sp>
      <p:sp>
        <p:nvSpPr>
          <p:cNvPr id="17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323528" y="332656"/>
            <a:ext cx="8569386" cy="6749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 fontScale="92500"/>
          </a:bodyPr>
          <a:lstStyle/>
          <a:p>
            <a:pPr marL="0" marR="0" lvl="0" indent="0" algn="ctr" defTabSz="914400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</a:rPr>
              <a:t>Подпись    к одному документу дает возможность формировать подпись к другому ???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5830" y="2297097"/>
            <a:ext cx="5892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 </a:t>
            </a:r>
            <a:r>
              <a:rPr lang="ru-RU" sz="1800" dirty="0" smtClean="0"/>
              <a:t>Дано </a:t>
            </a:r>
            <a:r>
              <a:rPr lang="en-GB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h’</a:t>
            </a:r>
            <a:r>
              <a:rPr lang="ru-RU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/>
              <a:t>другого документа. Как подписать не зная </a:t>
            </a:r>
            <a:r>
              <a:rPr lang="en-GB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ru-RU" sz="2400" dirty="0" smtClean="0"/>
              <a:t>? 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066752" y="4159260"/>
          <a:ext cx="6870700" cy="635000"/>
        </p:xfrm>
        <a:graphic>
          <a:graphicData uri="http://schemas.openxmlformats.org/presentationml/2006/ole">
            <p:oleObj spid="_x0000_s29702" name="Equation" r:id="rId4" imgW="3162240" imgH="291960" progId="Equation.3">
              <p:embed/>
            </p:oleObj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965428" y="4926033"/>
          <a:ext cx="3394075" cy="635000"/>
        </p:xfrm>
        <a:graphic>
          <a:graphicData uri="http://schemas.openxmlformats.org/presentationml/2006/ole">
            <p:oleObj spid="_x0000_s29703" name="Equation" r:id="rId5" imgW="1562040" imgH="291960" progId="Equation.3">
              <p:embed/>
            </p:oleObj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3095836" y="1160748"/>
          <a:ext cx="1762209" cy="401643"/>
        </p:xfrm>
        <a:graphic>
          <a:graphicData uri="http://schemas.openxmlformats.org/presentationml/2006/ole">
            <p:oleObj spid="_x0000_s29710" name="Equation" r:id="rId6" imgW="1282680" imgH="291960" progId="Equation.3">
              <p:embed/>
            </p:oleObj>
          </a:graphicData>
        </a:graphic>
      </p:graphicFrame>
      <p:grpSp>
        <p:nvGrpSpPr>
          <p:cNvPr id="22" name="Группа 21"/>
          <p:cNvGrpSpPr/>
          <p:nvPr/>
        </p:nvGrpSpPr>
        <p:grpSpPr>
          <a:xfrm>
            <a:off x="6653241" y="2852936"/>
            <a:ext cx="2300319" cy="1123758"/>
            <a:chOff x="6653241" y="2881305"/>
            <a:chExt cx="2300319" cy="1095390"/>
          </a:xfrm>
          <a:solidFill>
            <a:srgbClr val="A8D9E4"/>
          </a:solidFill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6653241" y="2881305"/>
              <a:ext cx="2300319" cy="109539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6872319" y="3100383"/>
            <a:ext cx="1536652" cy="401625"/>
          </p:xfrm>
          <a:graphic>
            <a:graphicData uri="http://schemas.openxmlformats.org/presentationml/2006/ole">
              <p:oleObj spid="_x0000_s29711" name="Equation" r:id="rId7" imgW="1117440" imgH="291960" progId="Equation.3">
                <p:embed/>
              </p:oleObj>
            </a:graphicData>
          </a:graphic>
        </p:graphicFrame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6908832" y="3429000"/>
            <a:ext cx="1571625" cy="401638"/>
          </p:xfrm>
          <a:graphic>
            <a:graphicData uri="http://schemas.openxmlformats.org/presentationml/2006/ole">
              <p:oleObj spid="_x0000_s29712" name="Equation" r:id="rId8" imgW="1143000" imgH="291960" progId="Equation.3">
                <p:embed/>
              </p:oleObj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7560332" y="2916400"/>
              <a:ext cx="909352" cy="3300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600" dirty="0" smtClean="0"/>
                <a:t>Справка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2855889" y="4232286"/>
            <a:ext cx="3468736" cy="1131903"/>
            <a:chOff x="1249317" y="5364189"/>
            <a:chExt cx="3468736" cy="1131903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1249317" y="5364189"/>
              <a:ext cx="3468736" cy="11319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1395369" y="5948397"/>
            <a:ext cx="2597289" cy="425639"/>
          </p:xfrm>
          <a:graphic>
            <a:graphicData uri="http://schemas.openxmlformats.org/presentationml/2006/ole">
              <p:oleObj spid="_x0000_s29704" name="Equation" r:id="rId9" imgW="1587240" imgH="241200" progId="Equation.3">
                <p:embed/>
              </p:oleObj>
            </a:graphicData>
          </a:graphic>
        </p:graphicFrame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1322343" y="5473728"/>
            <a:ext cx="2396688" cy="496577"/>
          </p:xfrm>
          <a:graphic>
            <a:graphicData uri="http://schemas.openxmlformats.org/presentationml/2006/ole">
              <p:oleObj spid="_x0000_s29705" name="Equation" r:id="rId10" imgW="1295280" imgH="29196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8CDA5-1000-44EB-A8D6-F8ECE14F5FC7}" type="slidenum">
              <a:rPr lang="ru-RU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074967" y="3027357"/>
          <a:ext cx="3035300" cy="635000"/>
        </p:xfrm>
        <a:graphic>
          <a:graphicData uri="http://schemas.openxmlformats.org/presentationml/2006/ole">
            <p:oleObj spid="_x0000_s31746" name="Equation" r:id="rId4" imgW="1396800" imgH="291960" progId="Equation.3">
              <p:embed/>
            </p:oleObj>
          </a:graphicData>
        </a:graphic>
      </p:graphicFrame>
      <p:sp>
        <p:nvSpPr>
          <p:cNvPr id="17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575556" y="440668"/>
            <a:ext cx="8094717" cy="65293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 fontScale="92500"/>
          </a:bodyPr>
          <a:lstStyle/>
          <a:p>
            <a:pPr algn="ctr">
              <a:lnSpc>
                <a:spcPct val="80000"/>
              </a:lnSpc>
              <a:defRPr/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Подписи допускающие формирование  новых подписей без знания секретного ключа</a:t>
            </a:r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3111480" y="3684591"/>
          <a:ext cx="3062287" cy="635000"/>
        </p:xfrm>
        <a:graphic>
          <a:graphicData uri="http://schemas.openxmlformats.org/presentationml/2006/ole">
            <p:oleObj spid="_x0000_s31751" name="Equation" r:id="rId5" imgW="1409400" imgH="291960" progId="Equation.3">
              <p:embed/>
            </p:oleObj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3074967" y="4414851"/>
          <a:ext cx="3035300" cy="635000"/>
        </p:xfrm>
        <a:graphic>
          <a:graphicData uri="http://schemas.openxmlformats.org/presentationml/2006/ole">
            <p:oleObj spid="_x0000_s31752" name="Equation" r:id="rId6" imgW="1396800" imgH="291960" progId="Equation.3">
              <p:embed/>
            </p:oleObj>
          </a:graphicData>
        </a:graphic>
      </p:graphicFrame>
      <p:sp>
        <p:nvSpPr>
          <p:cNvPr id="21" name="Знак запрета 20"/>
          <p:cNvSpPr/>
          <p:nvPr/>
        </p:nvSpPr>
        <p:spPr>
          <a:xfrm>
            <a:off x="1943064" y="2041506"/>
            <a:ext cx="5440437" cy="4308534"/>
          </a:xfrm>
          <a:prstGeom prst="noSmoking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Вертикальный свиток 21"/>
          <p:cNvSpPr/>
          <p:nvPr/>
        </p:nvSpPr>
        <p:spPr>
          <a:xfrm>
            <a:off x="2527272" y="2224071"/>
            <a:ext cx="4308534" cy="3249656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Необходимо использовать значение разового ключа</a:t>
            </a:r>
          </a:p>
          <a:p>
            <a:pPr algn="ctr"/>
            <a:endParaRPr lang="en-US" sz="1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только как основания  одного из сомножителей, но также в качестве степени какого-либо сомножителя</a:t>
            </a:r>
            <a:endParaRPr lang="ru-RU" sz="1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Object 15"/>
          <p:cNvGraphicFramePr>
            <a:graphicFrameLocks noChangeAspect="1"/>
          </p:cNvGraphicFramePr>
          <p:nvPr/>
        </p:nvGraphicFramePr>
        <p:xfrm>
          <a:off x="3851920" y="3501008"/>
          <a:ext cx="1536652" cy="401625"/>
        </p:xfrm>
        <a:graphic>
          <a:graphicData uri="http://schemas.openxmlformats.org/presentationml/2006/ole">
            <p:oleObj spid="_x0000_s31754" name="Equation" r:id="rId7" imgW="1117440" imgH="291960" progId="Equation.3">
              <p:embed/>
            </p:oleObj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3732201" y="4779981"/>
          <a:ext cx="1916156" cy="416103"/>
        </p:xfrm>
        <a:graphic>
          <a:graphicData uri="http://schemas.openxmlformats.org/presentationml/2006/ole">
            <p:oleObj spid="_x0000_s31755" name="Equation" r:id="rId8" imgW="134604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кругленный прямоугольник 18"/>
          <p:cNvSpPr/>
          <p:nvPr/>
        </p:nvSpPr>
        <p:spPr>
          <a:xfrm>
            <a:off x="811161" y="1603350"/>
            <a:ext cx="3541761" cy="949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E662C-4553-40BB-95BC-16ECDE1CCAFA}" type="slidenum">
              <a:rPr lang="ru-RU"/>
              <a:pPr>
                <a:defRPr/>
              </a:pPr>
              <a:t>7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3568" y="476672"/>
            <a:ext cx="4381560" cy="6915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Анализ  уравнения подписи</a:t>
            </a:r>
          </a:p>
          <a:p>
            <a:pPr marL="0" marR="0" lvl="0" indent="0" algn="ctr" defTabSz="914400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             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367644" y="692696"/>
          <a:ext cx="2354948" cy="474669"/>
        </p:xfrm>
        <a:graphic>
          <a:graphicData uri="http://schemas.openxmlformats.org/presentationml/2006/ole">
            <p:oleObj spid="_x0000_s1028" name="Equation" r:id="rId3" imgW="1346040" imgH="291960" progId="Equation.3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23986" y="1676376"/>
            <a:ext cx="1570059" cy="40164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Подпись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555570" y="2698740"/>
            <a:ext cx="3906891" cy="547695"/>
            <a:chOff x="555570" y="2698740"/>
            <a:chExt cx="3906891" cy="547695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847674" y="2698740"/>
              <a:ext cx="3541761" cy="54769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>
            <a:xfrm>
              <a:off x="555570" y="2735253"/>
              <a:ext cx="3906891" cy="401643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lang="ru-RU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cs"/>
                </a:rPr>
                <a:t>Ограничение: </a:t>
              </a:r>
              <a:r>
                <a:rPr kumimoji="0" lang="ru-RU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НОД (</a:t>
              </a: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  <a:r>
                <a:rPr kumimoji="0" lang="ru-RU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</a:t>
              </a:r>
              <a:r>
                <a:rPr kumimoji="0" lang="ru-RU" sz="16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kumimoji="0" lang="en-GB" sz="1600" b="1" i="0" u="none" strike="noStrike" kern="1200" cap="none" spc="0" normalizeH="0" noProof="0" dirty="0" err="1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lang="ru-RU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cs"/>
                </a:rPr>
                <a:t>-</a:t>
              </a:r>
              <a:r>
                <a:rPr lang="en-GB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cs"/>
                </a:rPr>
                <a:t>1</a:t>
              </a:r>
              <a:r>
                <a:rPr kumimoji="0" lang="ru-RU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=1</a:t>
              </a:r>
              <a:endPara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653241" y="288882"/>
            <a:ext cx="2300319" cy="1131903"/>
            <a:chOff x="6653241" y="2844792"/>
            <a:chExt cx="2300319" cy="1131903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6653241" y="2881305"/>
              <a:ext cx="2300319" cy="1095390"/>
            </a:xfrm>
            <a:prstGeom prst="roundRect">
              <a:avLst/>
            </a:prstGeom>
            <a:solidFill>
              <a:srgbClr val="A8D9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872319" y="3100383"/>
            <a:ext cx="1536652" cy="401625"/>
          </p:xfrm>
          <a:graphic>
            <a:graphicData uri="http://schemas.openxmlformats.org/presentationml/2006/ole">
              <p:oleObj spid="_x0000_s1030" name="Equation" r:id="rId4" imgW="1117440" imgH="29196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6908832" y="3429000"/>
            <a:ext cx="1571625" cy="401638"/>
          </p:xfrm>
          <a:graphic>
            <a:graphicData uri="http://schemas.openxmlformats.org/presentationml/2006/ole">
              <p:oleObj spid="_x0000_s1031" name="Equation" r:id="rId5" imgW="1143000" imgH="291960" progId="Equation.3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10475" y="2844792"/>
              <a:ext cx="1000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800" dirty="0" smtClean="0"/>
                <a:t>Справка</a:t>
              </a:r>
            </a:p>
          </p:txBody>
        </p:sp>
      </p:grp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47674" y="2078019"/>
          <a:ext cx="3359196" cy="378348"/>
        </p:xfrm>
        <a:graphic>
          <a:graphicData uri="http://schemas.openxmlformats.org/presentationml/2006/ole">
            <p:oleObj spid="_x0000_s1029" name="Equation" r:id="rId6" imgW="2031840" imgH="228600" progId="Equation.3">
              <p:embed/>
            </p:oleObj>
          </a:graphicData>
        </a:graphic>
      </p:graphicFrame>
      <p:grpSp>
        <p:nvGrpSpPr>
          <p:cNvPr id="39" name="Группа 38"/>
          <p:cNvGrpSpPr/>
          <p:nvPr/>
        </p:nvGrpSpPr>
        <p:grpSpPr>
          <a:xfrm>
            <a:off x="884187" y="3867156"/>
            <a:ext cx="3541761" cy="1131903"/>
            <a:chOff x="884187" y="3867156"/>
            <a:chExt cx="3541761" cy="1131903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884187" y="3867156"/>
              <a:ext cx="3541761" cy="1131903"/>
            </a:xfrm>
            <a:prstGeom prst="roundRect">
              <a:avLst/>
            </a:prstGeom>
            <a:solidFill>
              <a:srgbClr val="8CD0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8" name="Группа 37"/>
            <p:cNvGrpSpPr/>
            <p:nvPr/>
          </p:nvGrpSpPr>
          <p:grpSpPr>
            <a:xfrm>
              <a:off x="993726" y="3976695"/>
              <a:ext cx="3336925" cy="779468"/>
              <a:chOff x="993726" y="3976695"/>
              <a:chExt cx="3336925" cy="779468"/>
            </a:xfrm>
          </p:grpSpPr>
          <p:graphicFrame>
            <p:nvGraphicFramePr>
              <p:cNvPr id="1032" name="Object 8"/>
              <p:cNvGraphicFramePr>
                <a:graphicFrameLocks noChangeAspect="1"/>
              </p:cNvGraphicFramePr>
              <p:nvPr/>
            </p:nvGraphicFramePr>
            <p:xfrm>
              <a:off x="1541421" y="3976695"/>
              <a:ext cx="2354262" cy="474662"/>
            </p:xfrm>
            <a:graphic>
              <a:graphicData uri="http://schemas.openxmlformats.org/presentationml/2006/ole">
                <p:oleObj spid="_x0000_s1032" name="Equation" r:id="rId7" imgW="1346040" imgH="291960" progId="Equation.3">
                  <p:embed/>
                </p:oleObj>
              </a:graphicData>
            </a:graphic>
          </p:graphicFrame>
          <p:graphicFrame>
            <p:nvGraphicFramePr>
              <p:cNvPr id="1033" name="Object 9"/>
              <p:cNvGraphicFramePr>
                <a:graphicFrameLocks noChangeAspect="1"/>
              </p:cNvGraphicFramePr>
              <p:nvPr/>
            </p:nvGraphicFramePr>
            <p:xfrm>
              <a:off x="993726" y="4378338"/>
              <a:ext cx="3336925" cy="377825"/>
            </p:xfrm>
            <a:graphic>
              <a:graphicData uri="http://schemas.openxmlformats.org/presentationml/2006/ole">
                <p:oleObj spid="_x0000_s1033" name="Equation" r:id="rId8" imgW="2019240" imgH="228600" progId="Equation.3">
                  <p:embed/>
                </p:oleObj>
              </a:graphicData>
            </a:graphic>
          </p:graphicFrame>
        </p:grpSp>
      </p:grpSp>
      <p:grpSp>
        <p:nvGrpSpPr>
          <p:cNvPr id="42" name="Группа 41"/>
          <p:cNvGrpSpPr/>
          <p:nvPr/>
        </p:nvGrpSpPr>
        <p:grpSpPr>
          <a:xfrm>
            <a:off x="701622" y="5145111"/>
            <a:ext cx="3906891" cy="547695"/>
            <a:chOff x="701622" y="5145111"/>
            <a:chExt cx="3906891" cy="547695"/>
          </a:xfrm>
        </p:grpSpPr>
        <p:sp>
          <p:nvSpPr>
            <p:cNvPr id="25" name="Скругленный прямоугольник 24"/>
            <p:cNvSpPr/>
            <p:nvPr/>
          </p:nvSpPr>
          <p:spPr>
            <a:xfrm>
              <a:off x="884187" y="5145111"/>
              <a:ext cx="3505248" cy="54769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701622" y="5218137"/>
              <a:ext cx="3906891" cy="401643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lang="ru-RU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cs"/>
                </a:rPr>
                <a:t>Ограничение: </a:t>
              </a:r>
              <a:r>
                <a:rPr kumimoji="0" lang="ru-RU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НОД (</a:t>
              </a: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  <a:r>
                <a:rPr kumimoji="0" lang="ru-RU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</a:t>
              </a:r>
              <a:r>
                <a:rPr kumimoji="0" lang="ru-RU" sz="16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</a:t>
              </a:r>
              <a:r>
                <a:rPr kumimoji="0" lang="en-GB" sz="1600" b="1" i="0" u="none" strike="noStrike" kern="1200" cap="none" spc="0" normalizeH="0" noProof="0" dirty="0" err="1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</a:t>
              </a:r>
              <a:r>
                <a:rPr lang="ru-RU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cs"/>
                </a:rPr>
                <a:t>-</a:t>
              </a:r>
              <a:r>
                <a:rPr lang="en-GB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cs"/>
                </a:rPr>
                <a:t>1</a:t>
              </a:r>
              <a:r>
                <a:rPr kumimoji="0" lang="ru-RU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)</a:t>
              </a: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 =1</a:t>
              </a:r>
            </a:p>
          </p:txBody>
        </p:sp>
      </p:grpSp>
      <p:sp>
        <p:nvSpPr>
          <p:cNvPr id="29" name="Выгнутая влево стрелка 28"/>
          <p:cNvSpPr/>
          <p:nvPr/>
        </p:nvSpPr>
        <p:spPr>
          <a:xfrm>
            <a:off x="299979" y="1201707"/>
            <a:ext cx="766773" cy="30670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вправо 29"/>
          <p:cNvSpPr/>
          <p:nvPr/>
        </p:nvSpPr>
        <p:spPr>
          <a:xfrm>
            <a:off x="4535487" y="4195773"/>
            <a:ext cx="401643" cy="474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3" name="Группа 42"/>
          <p:cNvGrpSpPr/>
          <p:nvPr/>
        </p:nvGrpSpPr>
        <p:grpSpPr>
          <a:xfrm>
            <a:off x="4214745" y="3502026"/>
            <a:ext cx="4929255" cy="3140118"/>
            <a:chOff x="4214745" y="3502026"/>
            <a:chExt cx="4929255" cy="314011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4973643" y="3502026"/>
              <a:ext cx="3906891" cy="314011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41" name="Группа 40"/>
            <p:cNvGrpSpPr/>
            <p:nvPr/>
          </p:nvGrpSpPr>
          <p:grpSpPr>
            <a:xfrm>
              <a:off x="4214745" y="3502026"/>
              <a:ext cx="4929255" cy="2519397"/>
              <a:chOff x="4214745" y="3502026"/>
              <a:chExt cx="4929255" cy="2519397"/>
            </a:xfrm>
          </p:grpSpPr>
          <p:sp>
            <p:nvSpPr>
              <p:cNvPr id="34" name="Rectangle 3"/>
              <p:cNvSpPr txBox="1">
                <a:spLocks noChangeArrowheads="1"/>
              </p:cNvSpPr>
              <p:nvPr/>
            </p:nvSpPr>
            <p:spPr>
              <a:xfrm>
                <a:off x="4214745" y="3502026"/>
                <a:ext cx="4929255" cy="40164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/>
              <a:p>
                <a:pPr marL="274320" marR="0" lvl="0" indent="-27432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None/>
                  <a:tabLst/>
                  <a:defRPr/>
                </a:pPr>
                <a:r>
                  <a:rPr lang="ru-RU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Формирование подписи </a:t>
                </a:r>
              </a:p>
              <a:p>
                <a:pPr marL="274320" marR="0" lvl="0" indent="-27432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None/>
                  <a:tabLst/>
                  <a:defRPr/>
                </a:pPr>
                <a:r>
                  <a:rPr lang="ru-RU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к любому документу</a:t>
                </a:r>
                <a:r>
                  <a:rPr lang="en-GB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 </a:t>
                </a:r>
                <a:endParaRPr lang="ru-RU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  <a:p>
                <a:pPr marL="274320" marR="0" lvl="0" indent="-27432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None/>
                  <a:tabLst/>
                  <a:defRPr/>
                </a:pPr>
                <a:r>
                  <a:rPr lang="ru-RU" sz="1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без знания ключа</a:t>
                </a:r>
                <a:endPara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" name="Rectangle 3"/>
              <p:cNvSpPr txBox="1">
                <a:spLocks noChangeArrowheads="1"/>
              </p:cNvSpPr>
              <p:nvPr/>
            </p:nvSpPr>
            <p:spPr>
              <a:xfrm>
                <a:off x="5010156" y="4633929"/>
                <a:ext cx="1497033" cy="76677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/>
              <a:p>
                <a:pPr marL="274320" marR="0" lvl="0" indent="-274320" algn="ctr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None/>
                  <a:tabLst/>
                  <a:defRPr/>
                </a:pPr>
                <a:r>
                  <a:rPr kumimoji="0" lang="ru-RU" sz="1800" i="0" u="none" strike="noStrike" kern="1200" cap="none" spc="0" normalizeH="0" baseline="0" noProof="0" dirty="0" smtClean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Выберем</a:t>
                </a:r>
                <a:r>
                  <a:rPr kumimoji="0" lang="ru-RU" sz="1800" i="0" u="none" strike="noStrike" kern="1200" cap="none" spc="0" normalizeH="0" noProof="0" dirty="0" smtClean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 </a:t>
                </a:r>
                <a:r>
                  <a:rPr kumimoji="0" lang="en-GB" sz="1800" b="1" i="1" u="none" strike="noStrike" kern="1200" cap="none" spc="0" normalizeH="0" noProof="0" dirty="0" smtClean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k</a:t>
                </a:r>
              </a:p>
              <a:p>
                <a:pPr marL="274320" marR="0" lvl="0" indent="-274320" algn="ctr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None/>
                  <a:tabLst/>
                  <a:defRPr/>
                </a:pPr>
                <a:r>
                  <a:rPr kumimoji="0" lang="ru-RU" sz="1800" u="none" strike="noStrike" kern="1200" cap="none" spc="0" normalizeH="0" noProof="0" dirty="0" smtClean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Вычислим</a:t>
                </a:r>
                <a:r>
                  <a:rPr kumimoji="0" lang="ru-RU" sz="1800" b="1" i="1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 </a:t>
                </a:r>
                <a:endParaRPr kumimoji="0" lang="en-GB" sz="1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graphicFrame>
            <p:nvGraphicFramePr>
              <p:cNvPr id="1034" name="Object 10"/>
              <p:cNvGraphicFramePr>
                <a:graphicFrameLocks noChangeAspect="1"/>
              </p:cNvGraphicFramePr>
              <p:nvPr/>
            </p:nvGraphicFramePr>
            <p:xfrm>
              <a:off x="6434163" y="4889520"/>
              <a:ext cx="2263806" cy="478004"/>
            </p:xfrm>
            <a:graphic>
              <a:graphicData uri="http://schemas.openxmlformats.org/presentationml/2006/ole">
                <p:oleObj spid="_x0000_s1034" name="Equation" r:id="rId9" imgW="1384200" imgH="291960" progId="Equation.3">
                  <p:embed/>
                </p:oleObj>
              </a:graphicData>
            </a:graphic>
          </p:graphicFrame>
          <p:sp>
            <p:nvSpPr>
              <p:cNvPr id="36" name="Rectangle 3"/>
              <p:cNvSpPr txBox="1">
                <a:spLocks noChangeArrowheads="1"/>
              </p:cNvSpPr>
              <p:nvPr/>
            </p:nvSpPr>
            <p:spPr>
              <a:xfrm>
                <a:off x="4973643" y="5619780"/>
                <a:ext cx="3906891" cy="40164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/>
              <a:p>
                <a:pPr marL="274320" marR="0" lvl="0" indent="-274320" algn="ctr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None/>
                  <a:tabLst/>
                  <a:defRPr/>
                </a:pPr>
                <a:r>
                  <a:rPr lang="ru-RU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Если НОД (</a:t>
                </a:r>
                <a:r>
                  <a:rPr lang="en-GB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r</a:t>
                </a:r>
                <a:r>
                  <a:rPr lang="ru-RU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, </a:t>
                </a:r>
                <a:r>
                  <a:rPr lang="en-GB" sz="18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p</a:t>
                </a:r>
                <a:r>
                  <a:rPr lang="ru-RU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-</a:t>
                </a:r>
                <a:r>
                  <a:rPr lang="en-GB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1</a:t>
                </a:r>
                <a:r>
                  <a:rPr lang="ru-RU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)</a:t>
                </a:r>
                <a:r>
                  <a:rPr lang="en-GB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 =1</a:t>
                </a:r>
                <a:r>
                  <a:rPr lang="ru-RU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, то вычисляем </a:t>
                </a:r>
                <a:endParaRPr lang="en-GB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  <a:p>
                <a:pPr marL="274320" marR="0" lvl="0" indent="-274320" algn="ctr" defTabSz="914400" rtl="0" eaLnBrk="1" fontAlgn="auto" latinLnBrk="0" hangingPunct="1">
                  <a:lnSpc>
                    <a:spcPct val="100000"/>
                  </a:lnSpc>
                  <a:spcBef>
                    <a:spcPts val="580"/>
                  </a:spcBef>
                  <a:spcAft>
                    <a:spcPts val="0"/>
                  </a:spcAft>
                  <a:buClr>
                    <a:schemeClr val="accent1"/>
                  </a:buClr>
                  <a:buSzPct val="85000"/>
                  <a:buFont typeface="Wingdings" pitchFamily="2" charset="2"/>
                  <a:buNone/>
                  <a:tabLst/>
                  <a:defRPr/>
                </a:pPr>
                <a:r>
                  <a:rPr lang="en-GB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s=k/r(</a:t>
                </a:r>
                <a:r>
                  <a:rPr lang="en-GB" sz="18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modp</a:t>
                </a:r>
                <a:r>
                  <a:rPr lang="en-GB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-1</a:t>
                </a:r>
                <a:r>
                  <a:rPr lang="en-GB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+mn-cs"/>
                  </a:rPr>
                  <a:t>)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/>
      <p:bldP spid="29" grpId="0" animBg="1"/>
      <p:bldP spid="29" grpId="1" animBg="1"/>
      <p:bldP spid="30" grpId="0" animBg="1"/>
      <p:bldP spid="3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19"/>
          <p:cNvSpPr/>
          <p:nvPr/>
        </p:nvSpPr>
        <p:spPr>
          <a:xfrm>
            <a:off x="847674" y="2698740"/>
            <a:ext cx="3541761" cy="5476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11161" y="1603350"/>
            <a:ext cx="3541761" cy="9493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E662C-4553-40BB-95BC-16ECDE1CCAFA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92083" y="179343"/>
            <a:ext cx="4381560" cy="12049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/>
          <a:p>
            <a:pPr algn="ctr" eaLnBrk="1" fontAlgn="auto" latinLnBrk="0" hangingPunct="1">
              <a:spcAft>
                <a:spcPts val="0"/>
              </a:spcAft>
              <a:buFontTx/>
              <a:buNone/>
              <a:defRPr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Анализ  уравнения подписи</a:t>
            </a:r>
            <a:endParaRPr lang="en-US" sz="19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fontAlgn="auto" latinLnBrk="0" hangingPunct="1">
              <a:spcAft>
                <a:spcPts val="0"/>
              </a:spcAft>
              <a:buFontTx/>
              <a:buNone/>
              <a:defRPr/>
            </a:pPr>
            <a:endParaRPr lang="ru-RU" sz="19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fontAlgn="auto" latinLnBrk="0" hangingPunct="1">
              <a:spcAft>
                <a:spcPts val="0"/>
              </a:spcAft>
              <a:buFontTx/>
              <a:buNone/>
              <a:defRPr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             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358856" y="873090"/>
          <a:ext cx="2354948" cy="474669"/>
        </p:xfrm>
        <a:graphic>
          <a:graphicData uri="http://schemas.openxmlformats.org/presentationml/2006/ole">
            <p:oleObj spid="_x0000_s34818" name="Equation" r:id="rId3" imgW="1346040" imgH="291960" progId="Equation.3">
              <p:embed/>
            </p:oleObj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23986" y="1676376"/>
            <a:ext cx="1570059" cy="40164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Подпись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55570" y="2735253"/>
            <a:ext cx="3906891" cy="40164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  <a:t>Ограничение: 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НОД (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x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</a:t>
            </a:r>
            <a:r>
              <a:rPr kumimoji="0" lang="ru-RU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GB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  <a:t>-</a:t>
            </a:r>
            <a:r>
              <a:rPr lang="en-GB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cs"/>
              </a:rPr>
              <a:t>1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=1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2" name="Группа 13"/>
          <p:cNvGrpSpPr/>
          <p:nvPr/>
        </p:nvGrpSpPr>
        <p:grpSpPr>
          <a:xfrm>
            <a:off x="6653241" y="288882"/>
            <a:ext cx="2300319" cy="1131903"/>
            <a:chOff x="6653241" y="2844792"/>
            <a:chExt cx="2300319" cy="1131903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6653241" y="2881305"/>
              <a:ext cx="2300319" cy="1095390"/>
            </a:xfrm>
            <a:prstGeom prst="roundRect">
              <a:avLst/>
            </a:prstGeom>
            <a:solidFill>
              <a:srgbClr val="A8D9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872319" y="3100383"/>
            <a:ext cx="1536652" cy="401625"/>
          </p:xfrm>
          <a:graphic>
            <a:graphicData uri="http://schemas.openxmlformats.org/presentationml/2006/ole">
              <p:oleObj spid="_x0000_s34820" name="Equation" r:id="rId4" imgW="1117440" imgH="29196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6908832" y="3429000"/>
            <a:ext cx="1571625" cy="401638"/>
          </p:xfrm>
          <a:graphic>
            <a:graphicData uri="http://schemas.openxmlformats.org/presentationml/2006/ole">
              <p:oleObj spid="_x0000_s34821" name="Equation" r:id="rId5" imgW="1143000" imgH="291960" progId="Equation.3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7310475" y="2844792"/>
              <a:ext cx="1000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800" dirty="0" smtClean="0"/>
                <a:t>Справка</a:t>
              </a:r>
            </a:p>
          </p:txBody>
        </p:sp>
      </p:grp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47674" y="2078019"/>
          <a:ext cx="3359196" cy="378348"/>
        </p:xfrm>
        <a:graphic>
          <a:graphicData uri="http://schemas.openxmlformats.org/presentationml/2006/ole">
            <p:oleObj spid="_x0000_s34819" name="Equation" r:id="rId6" imgW="2031840" imgH="228600" progId="Equation.3">
              <p:embed/>
            </p:oleObj>
          </a:graphicData>
        </a:graphic>
      </p:graphicFrame>
      <p:grpSp>
        <p:nvGrpSpPr>
          <p:cNvPr id="37" name="Группа 36"/>
          <p:cNvGrpSpPr/>
          <p:nvPr/>
        </p:nvGrpSpPr>
        <p:grpSpPr>
          <a:xfrm>
            <a:off x="117414" y="3392487"/>
            <a:ext cx="4929255" cy="3140118"/>
            <a:chOff x="117414" y="3392487"/>
            <a:chExt cx="4929255" cy="3140118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738135" y="3392487"/>
              <a:ext cx="3906891" cy="314011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117414" y="3429000"/>
              <a:ext cx="4929255" cy="401643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lang="ru-RU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Формирование подписи </a:t>
              </a:r>
            </a:p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lang="ru-RU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к любому документу</a:t>
              </a:r>
              <a:r>
                <a:rPr lang="en-GB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 </a:t>
              </a:r>
              <a:endParaRPr lang="ru-RU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lang="ru-RU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без знания ключа</a:t>
              </a:r>
              <a:endPara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1504908" y="5437215"/>
            <a:ext cx="2243138" cy="477837"/>
          </p:xfrm>
          <a:graphic>
            <a:graphicData uri="http://schemas.openxmlformats.org/presentationml/2006/ole">
              <p:oleObj spid="_x0000_s34824" name="Equation" r:id="rId7" imgW="1371600" imgH="291960" progId="Equation.3">
                <p:embed/>
              </p:oleObj>
            </a:graphicData>
          </a:graphic>
        </p:graphicFrame>
        <p:sp>
          <p:nvSpPr>
            <p:cNvPr id="36" name="Rectangle 3"/>
            <p:cNvSpPr txBox="1">
              <a:spLocks noChangeArrowheads="1"/>
            </p:cNvSpPr>
            <p:nvPr/>
          </p:nvSpPr>
          <p:spPr>
            <a:xfrm>
              <a:off x="847674" y="4487877"/>
              <a:ext cx="3906891" cy="401643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lang="ru-RU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Без знания </a:t>
              </a:r>
              <a:r>
                <a:rPr lang="ru-RU" sz="1800" b="1" i="1" dirty="0" err="1" smtClean="0">
                  <a:cs typeface="+mn-cs"/>
                </a:rPr>
                <a:t>х</a:t>
              </a:r>
              <a:r>
                <a:rPr lang="ru-RU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 можно сформировать </a:t>
              </a:r>
              <a:r>
                <a:rPr lang="ru-RU" sz="1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хэш-значение</a:t>
              </a:r>
              <a:r>
                <a:rPr lang="ru-RU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 </a:t>
              </a:r>
              <a:r>
                <a:rPr lang="en-GB" sz="1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h=k/r</a:t>
              </a:r>
              <a:r>
                <a:rPr lang="ru-RU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, для которого </a:t>
              </a:r>
              <a:r>
                <a:rPr lang="ru-RU" sz="1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(</a:t>
              </a:r>
              <a:r>
                <a:rPr lang="en-GB" sz="1800" b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r,s</a:t>
              </a:r>
              <a:r>
                <a:rPr lang="ru-RU" sz="1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)</a:t>
              </a:r>
              <a:r>
                <a:rPr lang="en-GB" sz="18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 </a:t>
              </a:r>
              <a:r>
                <a:rPr lang="ru-RU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правильная подпись</a:t>
              </a:r>
              <a:endParaRPr lang="en-GB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28" name="Стрелка вправо 27"/>
          <p:cNvSpPr/>
          <p:nvPr/>
        </p:nvSpPr>
        <p:spPr>
          <a:xfrm>
            <a:off x="4681539" y="4560903"/>
            <a:ext cx="693747" cy="766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5237109" y="4341825"/>
            <a:ext cx="3906891" cy="1131903"/>
            <a:chOff x="5237109" y="4341825"/>
            <a:chExt cx="3906891" cy="1131903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5448312" y="4341825"/>
              <a:ext cx="3541761" cy="1131903"/>
            </a:xfrm>
            <a:prstGeom prst="roundRect">
              <a:avLst/>
            </a:prstGeom>
            <a:solidFill>
              <a:srgbClr val="8CD01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Rectangle 3"/>
            <p:cNvSpPr txBox="1">
              <a:spLocks noChangeArrowheads="1"/>
            </p:cNvSpPr>
            <p:nvPr/>
          </p:nvSpPr>
          <p:spPr>
            <a:xfrm>
              <a:off x="5237109" y="4560903"/>
              <a:ext cx="3906891" cy="401643"/>
            </a:xfrm>
            <a:prstGeom prst="rect">
              <a:avLst/>
            </a:prstGeom>
          </p:spPr>
          <p:txBody>
            <a:bodyPr vert="horz">
              <a:noAutofit/>
            </a:bodyPr>
            <a:lstStyle/>
            <a:p>
              <a:pPr marL="274320" marR="0" lvl="0" indent="-274320" algn="ctr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lang="ru-RU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Сложно подобрать документ к заданному </a:t>
              </a:r>
              <a:r>
                <a:rPr lang="ru-RU" sz="18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rPr>
                <a:t>хэш-значению</a:t>
              </a:r>
              <a:endParaRPr lang="en-GB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C6C12-F983-46A7-AF0D-A34BEB40D8AF}" type="slidenum">
              <a:rPr lang="ru-RU"/>
              <a:pPr>
                <a:defRPr/>
              </a:pPr>
              <a:t>9</a:t>
            </a:fld>
            <a:endParaRPr lang="ru-RU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317" y="1968480"/>
            <a:ext cx="6885568" cy="303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66752" y="252369"/>
            <a:ext cx="6827931" cy="12049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/>
          <a:p>
            <a:pPr marL="0" marR="0" lvl="0" indent="0" algn="ctr" defTabSz="91440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Варианты стойких электронных подписей</a:t>
            </a:r>
          </a:p>
          <a:p>
            <a:pPr marL="0" marR="0" lvl="0" indent="0" algn="ctr" defTabSz="91440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ru-RU" sz="1900" b="1" dirty="0" smtClean="0">
                <a:solidFill>
                  <a:schemeClr val="accent2">
                    <a:lumMod val="75000"/>
                  </a:schemeClr>
                </a:solidFill>
              </a:rPr>
              <a:t>    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3709</TotalTime>
  <Words>331</Words>
  <Application>Microsoft Office PowerPoint</Application>
  <PresentationFormat>Экран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Справедливость</vt:lpstr>
      <vt:lpstr>Equation</vt:lpstr>
      <vt:lpstr>Системы ЭЦП на основе задачи дискретного логарифмирования</vt:lpstr>
      <vt:lpstr> </vt:lpstr>
      <vt:lpstr>Другое уравнение проверки подписи</vt:lpstr>
      <vt:lpstr>Как сделать вычислительно невозможным  нахождение секретного ключа  Х по подписи S?</vt:lpstr>
      <vt:lpstr>Подпись    к одному документу дает возможность формировать подпись к другому ???</vt:lpstr>
      <vt:lpstr>Подписи допускающие формирование  новых подписей без знания секретного ключа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Михайличенко Ольга Викторовна</dc:creator>
  <cp:lastModifiedBy>mihaylichenko-o</cp:lastModifiedBy>
  <cp:revision>159</cp:revision>
  <cp:lastPrinted>1601-01-01T00:00:00Z</cp:lastPrinted>
  <dcterms:created xsi:type="dcterms:W3CDTF">1601-01-01T00:00:00Z</dcterms:created>
  <dcterms:modified xsi:type="dcterms:W3CDTF">2013-12-05T05:27:01Z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