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2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E03B0C-3A45-4DF1-929C-A7BE2F38E05C}" type="datetimeFigureOut">
              <a:rPr lang="en-US"/>
              <a:pPr>
                <a:defRPr/>
              </a:pPr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84BF9D-ED3D-4329-B335-E9049C3A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5AA1E0-46BF-48F8-AE33-864938AD86BA}" type="datetimeFigureOut">
              <a:rPr lang="en-US"/>
              <a:pPr>
                <a:defRPr/>
              </a:pPr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EDADBC-1F1A-4F49-8361-5A3A616F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dirty="0"/>
              <a:t>Санкт-Петербург</a:t>
            </a:r>
            <a:r>
              <a:rPr lang="en-US" altLang="ru-RU" dirty="0"/>
              <a:t>, 201</a:t>
            </a:r>
            <a:r>
              <a:rPr lang="ru-RU" altLang="ru-RU" dirty="0"/>
              <a:t>9</a:t>
            </a:r>
            <a:endParaRPr lang="en-US" altLang="ru-RU" dirty="0"/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404648" y="3284538"/>
            <a:ext cx="8334704" cy="61753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/>
              <a:t>Съемные машинные носители информации</a:t>
            </a:r>
            <a:endParaRPr lang="en-US" alt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6814" y="4312115"/>
            <a:ext cx="6400800" cy="1410357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ru-RU" sz="2000" dirty="0"/>
              <a:t>Группа </a:t>
            </a:r>
            <a:r>
              <a:rPr lang="en-US" sz="2000" u="sng" dirty="0"/>
              <a:t>N3</a:t>
            </a:r>
            <a:r>
              <a:rPr lang="ru-RU" sz="2000" u="sng" dirty="0"/>
              <a:t>4</a:t>
            </a:r>
            <a:r>
              <a:rPr lang="en-US" sz="2000" u="sng" dirty="0"/>
              <a:t>64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sz="2000" dirty="0"/>
              <a:t>Выполнил студент Смирнов М.Г.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sz="2000" dirty="0"/>
              <a:t>Научный руководитель </a:t>
            </a:r>
            <a:r>
              <a:rPr lang="ru-RU" sz="2000" dirty="0" err="1"/>
              <a:t>Канжелев</a:t>
            </a:r>
            <a:r>
              <a:rPr lang="ru-RU" sz="2000" dirty="0"/>
              <a:t> Ю.А.</a:t>
            </a:r>
            <a:endParaRPr lang="nl-NL" sz="2000" dirty="0"/>
          </a:p>
          <a:p>
            <a:pPr algn="r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2907804-A6AC-A84E-A423-1683E6ED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r>
              <a:rPr lang="ru-RU" dirty="0"/>
              <a:t>"Методический документ. Меры защиты информации в государственных информационных системах" (утв. ФСТЭК России 11.02.2014)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F6D2763-AC77-214C-86CD-7CA1EA7E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F7858A-7880-8E4D-B21A-C60CE642A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9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09F80-6ED5-894E-94F5-32D8F1C6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CA4E13-94DF-004F-9B6D-CA07D05EB3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46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DE0B79-80FE-9E49-8BA9-8B16255B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r>
              <a:rPr lang="ru-RU" b="1" dirty="0"/>
              <a:t>Машинный носитель информации</a:t>
            </a:r>
            <a:r>
              <a:rPr lang="ru-RU" dirty="0"/>
              <a:t> – материальный </a:t>
            </a:r>
            <a:r>
              <a:rPr lang="ru-RU" b="1" dirty="0"/>
              <a:t>носитель</a:t>
            </a:r>
            <a:r>
              <a:rPr lang="ru-RU" dirty="0"/>
              <a:t>, используемый для записи, хранения и воспроизведения </a:t>
            </a:r>
            <a:r>
              <a:rPr lang="ru-RU" b="1" dirty="0"/>
              <a:t>информации</a:t>
            </a:r>
            <a:r>
              <a:rPr lang="ru-RU" dirty="0"/>
              <a:t>, обрабатываемых с помощью средств вычислительной техники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B0A8D-61B3-024E-B0B7-B740A31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A8EA68-0111-5240-B93F-74D14FC99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D89A6-1657-7C41-A1A0-F7890E1A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4D4ACF-7038-CF44-B465-8E1726A5DB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188" r="14188"/>
          <a:stretch>
            <a:fillRect/>
          </a:stretch>
        </p:blipFill>
        <p:spPr/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23E85C9-D0C9-8641-A4E6-0775DDF6938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3502" b="23502"/>
          <a:stretch>
            <a:fillRect/>
          </a:stretch>
        </p:blipFill>
        <p:spPr/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F1BEEF0-80FB-3C4E-85F1-4AC59AD81C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7410" b="17410"/>
          <a:stretch>
            <a:fillRect/>
          </a:stretch>
        </p:blipFill>
        <p:spPr/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7699379-215E-E84B-8679-62269494F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8749" b="8749"/>
          <a:stretch>
            <a:fillRect/>
          </a:stretch>
        </p:blipFill>
        <p:spPr/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753F3F4-B1AA-2646-9DF9-4D5FF83EF76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/>
          <a:srcRect t="22624" b="22624"/>
          <a:stretch>
            <a:fillRect/>
          </a:stretch>
        </p:blipFill>
        <p:spPr/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EDEA30-7B89-8D43-BC49-D29EC8E67D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/>
          <a:srcRect t="22624" b="22624"/>
          <a:stretch>
            <a:fillRect/>
          </a:stretch>
        </p:blipFill>
        <p:spPr/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987C1594-7863-0445-A1A0-092752FA21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Гибкие магнитные диски </a:t>
            </a:r>
            <a:r>
              <a:rPr lang="en-US" dirty="0"/>
              <a:t>(FDD, ZIP)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45AE911-69C1-884C-B24B-4F736A8136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/>
              <a:t>Оптические диски (</a:t>
            </a:r>
            <a:r>
              <a:rPr lang="en-US" dirty="0"/>
              <a:t>CD, DVD)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001AE6C-198C-4D44-B38A-1FB6D796D6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ru-RU" dirty="0"/>
              <a:t>Магнитные ленты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C1CC70A5-273B-164D-AC23-1E09C4D579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ru-RU" dirty="0"/>
              <a:t>Карты памяти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B6D0CF31-E741-F147-9950-8FC6183686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/>
              <a:t>Флэш-карты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B2B71BF2-B24F-3F46-B087-C01657B7E8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Внешние жесткие диски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9658FE7C-9756-2845-A6DA-A5C302328A5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1BBDD4E9-C51F-F649-BE19-8FFDA11E98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3350" y="2234270"/>
            <a:ext cx="3797300" cy="37973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35B4089-8589-A441-A4CC-1D80F507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машинных носителей информации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AE4A14-AAE0-8C4C-8BA5-74D5FBFA8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3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0F39A7B-1679-E744-AC8E-05921C431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r>
              <a:rPr lang="ru-RU" dirty="0"/>
              <a:t>съемные машинные носители информации (флэш-накопители, внешние накопители на жестких дисках и иные устройства);</a:t>
            </a:r>
          </a:p>
          <a:p>
            <a:r>
              <a:rPr lang="ru-RU" dirty="0"/>
              <a:t>портативные вычислительные устройства, имеющие встроенные носители информации (ноутбуки, </a:t>
            </a:r>
            <a:r>
              <a:rPr lang="ru-RU" dirty="0" err="1"/>
              <a:t>нетбуки</a:t>
            </a:r>
            <a:r>
              <a:rPr lang="ru-RU" dirty="0"/>
              <a:t>, планшеты, сотовые телефоны, цифровые камеры, звукозаписывающие устройства и иные аналогичные по функциональности устройства);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D47390D-A034-0C4E-91E2-300F3DCE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Учету подлежат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71656D-C9CF-F246-A459-2420BD6D2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1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12D8D31-02EC-A342-AD0D-83F4C66A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r>
              <a:rPr lang="ru-RU" dirty="0"/>
              <a:t>Определение группы лиц, имеющих доступ к учетным МНИ</a:t>
            </a:r>
          </a:p>
          <a:p>
            <a:r>
              <a:rPr lang="ru-RU" dirty="0"/>
              <a:t>Предоставление доступа к учетным МНИ</a:t>
            </a:r>
          </a:p>
          <a:p>
            <a:r>
              <a:rPr lang="ru-RU" dirty="0"/>
              <a:t>Опечатывание корпуса средств вычислительной техники</a:t>
            </a:r>
          </a:p>
          <a:p>
            <a:r>
              <a:rPr lang="ru-RU" dirty="0"/>
              <a:t>Контроль физического доступа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8E7392-5831-EF41-845B-5749B03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доступом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316813-8E7C-2B4E-8549-9E8E5DD06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12D8D31-02EC-A342-AD0D-83F4C66A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r>
              <a:rPr lang="ru-RU" dirty="0"/>
              <a:t>Определение группы лиц, имеющих право на перемещение МНИ</a:t>
            </a:r>
          </a:p>
          <a:p>
            <a:r>
              <a:rPr lang="ru-RU" dirty="0"/>
              <a:t>Учет перемещаемых МНИ</a:t>
            </a:r>
          </a:p>
          <a:p>
            <a:r>
              <a:rPr lang="ru-RU" dirty="0"/>
              <a:t>Проверка наличия МНИ</a:t>
            </a:r>
          </a:p>
          <a:p>
            <a:r>
              <a:rPr lang="ru-RU" dirty="0"/>
              <a:t>Проверка МНИ после их возврата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8E7392-5831-EF41-845B-5749B03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перемещения МНИ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316813-8E7C-2B4E-8549-9E8E5DD06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 dirty="0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8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12D8D31-02EC-A342-AD0D-83F4C66A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r>
              <a:rPr lang="ru-RU" dirty="0"/>
              <a:t>Принятие мер, исключающих возможность использования запрещенных интерфейсов ввода</a:t>
            </a:r>
          </a:p>
          <a:p>
            <a:r>
              <a:rPr lang="ru-RU" dirty="0"/>
              <a:t>Контроль доступа пользователей к разрешенным к использованию интерфейсов ввода</a:t>
            </a:r>
          </a:p>
          <a:p>
            <a:r>
              <a:rPr lang="ru-RU" dirty="0"/>
              <a:t>Опечатывание интерфейсов</a:t>
            </a:r>
          </a:p>
          <a:p>
            <a:r>
              <a:rPr lang="ru-RU" dirty="0"/>
              <a:t>Использование механических запирающих устройств</a:t>
            </a:r>
          </a:p>
          <a:p>
            <a:r>
              <a:rPr lang="ru-RU" dirty="0"/>
              <a:t>Удаление драйверов</a:t>
            </a:r>
          </a:p>
          <a:p>
            <a:r>
              <a:rPr lang="ru-RU" dirty="0"/>
              <a:t>Применение СЗИ для контроля интерфейсов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8E7392-5831-EF41-845B-5749B035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/>
          <a:lstStyle/>
          <a:p>
            <a:r>
              <a:rPr lang="ru-RU" dirty="0"/>
              <a:t>Контроль интерфейсов ввода-вывода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316813-8E7C-2B4E-8549-9E8E5DD06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</p:spPr>
        <p:txBody>
          <a:bodyPr/>
          <a:lstStyle/>
          <a:p>
            <a:pPr>
              <a:defRPr/>
            </a:pPr>
            <a:r>
              <a:rPr lang="ru-RU" altLang="ru-RU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12D8D31-02EC-A342-AD0D-83F4C66A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/>
          <a:lstStyle/>
          <a:p>
            <a:r>
              <a:rPr lang="ru-RU" dirty="0"/>
              <a:t>Определение группы пользователей, которым предоставлена возможность ввода-вывода информации</a:t>
            </a:r>
          </a:p>
          <a:p>
            <a:r>
              <a:rPr lang="ru-RU" dirty="0"/>
              <a:t>Регистрация действий пользователей</a:t>
            </a:r>
          </a:p>
          <a:p>
            <a:r>
              <a:rPr lang="ru-RU" dirty="0"/>
              <a:t>Теневое копирование информации, записываемой на МНИ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8E7392-5831-EF41-845B-5749B035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/>
          <a:lstStyle/>
          <a:p>
            <a:r>
              <a:rPr lang="ru-RU" dirty="0"/>
              <a:t>Контроль ввода-вывода информации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316813-8E7C-2B4E-8549-9E8E5DD06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</p:spPr>
        <p:txBody>
          <a:bodyPr/>
          <a:lstStyle/>
          <a:p>
            <a:pPr>
              <a:defRPr/>
            </a:pPr>
            <a:r>
              <a:rPr lang="ru-RU" altLang="ru-RU"/>
              <a:t>Съемные машинные носители информации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950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4715</TotalTime>
  <Words>270</Words>
  <Application>Microsoft Macintosh PowerPoint</Application>
  <PresentationFormat>Экран (4:3)</PresentationFormat>
  <Paragraphs>52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Cover</vt:lpstr>
      <vt:lpstr>1_Cover</vt:lpstr>
      <vt:lpstr>Съемные машинные носители информации</vt:lpstr>
      <vt:lpstr>Определение</vt:lpstr>
      <vt:lpstr>Примеры</vt:lpstr>
      <vt:lpstr>Защита машинных носителей информации</vt:lpstr>
      <vt:lpstr>Учету подлежат:</vt:lpstr>
      <vt:lpstr>Управление доступом</vt:lpstr>
      <vt:lpstr>Контроль перемещения МНИ</vt:lpstr>
      <vt:lpstr>Контроль интерфейсов ввода-вывода</vt:lpstr>
      <vt:lpstr>Контроль ввода-вывода информации</vt:lpstr>
      <vt:lpstr>Источники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Максим Смирнов</cp:lastModifiedBy>
  <cp:revision>64</cp:revision>
  <dcterms:created xsi:type="dcterms:W3CDTF">2014-06-27T12:30:22Z</dcterms:created>
  <dcterms:modified xsi:type="dcterms:W3CDTF">2019-11-19T17:57:30Z</dcterms:modified>
</cp:coreProperties>
</file>