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132D-1150-498E-B43A-35D16F8D583E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D53F-DC23-4136-9648-3FC971EA0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 линейных схем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2438400"/>
            <a:ext cx="4126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Лабораторная работа №1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04800"/>
            <a:ext cx="67056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/>
              <a:t>Санкт-Петербургский национальный исследовательский университет информационных технологий, механики и оптики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1524000"/>
            <a:ext cx="555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Факультет безопасности информационных технологий</a:t>
            </a:r>
            <a:endParaRPr lang="en-US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91000" y="4419600"/>
            <a:ext cx="3962400" cy="304800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/>
              <a:t>Преподаватель: </a:t>
            </a:r>
            <a:r>
              <a:rPr lang="ru-RU" sz="1600" dirty="0" err="1"/>
              <a:t>Елсуков</a:t>
            </a:r>
            <a:r>
              <a:rPr lang="ru-RU" sz="1600" dirty="0"/>
              <a:t> Артём Игоревич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Содержание отчета</a:t>
            </a:r>
            <a:endParaRPr lang="en-US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ru-RU" dirty="0"/>
              <a:t>Титульный лист</a:t>
            </a:r>
          </a:p>
          <a:p>
            <a:pPr marL="514350" indent="-514350">
              <a:buAutoNum type="arabicParenR"/>
            </a:pPr>
            <a:r>
              <a:rPr lang="ru-RU" dirty="0"/>
              <a:t>Цель и задачи ЛР</a:t>
            </a:r>
          </a:p>
          <a:p>
            <a:pPr marL="514350" indent="-514350">
              <a:buAutoNum type="arabicParenR"/>
            </a:pPr>
            <a:r>
              <a:rPr lang="ru-RU" dirty="0"/>
              <a:t>Теоретическая часть (1-2 стр.)</a:t>
            </a:r>
          </a:p>
          <a:p>
            <a:pPr marL="514350" indent="-514350">
              <a:buAutoNum type="arabicParenR"/>
            </a:pPr>
            <a:r>
              <a:rPr lang="ru-RU" dirty="0"/>
              <a:t>Модель в </a:t>
            </a:r>
            <a:r>
              <a:rPr lang="en-US" dirty="0"/>
              <a:t>microcap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Блок-схема измерительной установки</a:t>
            </a:r>
          </a:p>
          <a:p>
            <a:pPr marL="514350" indent="-514350">
              <a:buAutoNum type="arabicParenR"/>
            </a:pPr>
            <a:r>
              <a:rPr lang="ru-RU" dirty="0"/>
              <a:t>Принципиальная схема платы усилителя выполненная по ГОСТ 2.702-2011</a:t>
            </a:r>
          </a:p>
          <a:p>
            <a:pPr marL="514350" indent="-514350">
              <a:buAutoNum type="arabicParenR"/>
            </a:pPr>
            <a:r>
              <a:rPr lang="ru-RU" dirty="0"/>
              <a:t>Результаты измерения полученные в ходе выполнения ЛР</a:t>
            </a:r>
          </a:p>
          <a:p>
            <a:pPr marL="514350" indent="-514350">
              <a:buAutoNum type="arabicParenR"/>
            </a:pPr>
            <a:r>
              <a:rPr lang="ru-RU" dirty="0"/>
              <a:t>Обработка результатов измерения</a:t>
            </a:r>
          </a:p>
          <a:p>
            <a:pPr marL="514350" indent="-514350">
              <a:buAutoNum type="arabicParenR"/>
            </a:pPr>
            <a:r>
              <a:rPr lang="ru-RU" dirty="0"/>
              <a:t>Выводы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Цель: исследование линейных схем.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Задачи:</a:t>
            </a:r>
          </a:p>
          <a:p>
            <a:pPr marL="514350" indent="-514350">
              <a:buAutoNum type="arabicParenR"/>
            </a:pPr>
            <a:r>
              <a:rPr lang="ru-RU" dirty="0"/>
              <a:t>исследование переходных процессов в линейных схемах</a:t>
            </a:r>
          </a:p>
          <a:p>
            <a:pPr marL="514350" indent="-514350">
              <a:buAutoNum type="arabicParenR"/>
            </a:pPr>
            <a:r>
              <a:rPr lang="ru-RU" dirty="0"/>
              <a:t>исследование низкочастотного (НЧ) и высокочастотного (ВЧ) фильтра построенного на пассивных линейных компонентах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Пассивные линейные компоненты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1673" y="2272145"/>
            <a:ext cx="122454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3473" y="2272145"/>
            <a:ext cx="92721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3273" y="2272145"/>
            <a:ext cx="7332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90600" y="1295400"/>
            <a:ext cx="191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Резистор</a:t>
            </a:r>
            <a:endParaRPr lang="en-US" sz="3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76600" y="1295400"/>
            <a:ext cx="2442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Конденсатор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089073" y="1205345"/>
            <a:ext cx="246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Катушка </a:t>
            </a:r>
          </a:p>
          <a:p>
            <a:pPr algn="ctr"/>
            <a:r>
              <a:rPr lang="ru-RU" sz="2800" dirty="0"/>
              <a:t>индуктивности</a:t>
            </a:r>
            <a:endParaRPr lang="en-US" sz="2800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0873" y="4024745"/>
            <a:ext cx="762000" cy="750277"/>
          </a:xfrm>
          <a:prstGeom prst="rect">
            <a:avLst/>
          </a:prstGeom>
          <a:noFill/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473" y="4024745"/>
            <a:ext cx="1143000" cy="728382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8673" y="3948545"/>
            <a:ext cx="1143000" cy="750455"/>
          </a:xfrm>
          <a:prstGeom prst="rect">
            <a:avLst/>
          </a:prstGeom>
          <a:noFill/>
        </p:spPr>
      </p:pic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4876800"/>
            <a:ext cx="17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Сопротивление</a:t>
            </a:r>
          </a:p>
          <a:p>
            <a:r>
              <a:rPr lang="ru-RU" dirty="0"/>
              <a:t>конденсатора:</a:t>
            </a:r>
            <a:endParaRPr lang="en-US" dirty="0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5638800"/>
            <a:ext cx="1171575" cy="609600"/>
          </a:xfrm>
          <a:prstGeom prst="rect">
            <a:avLst/>
          </a:prstGeom>
          <a:noFill/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4876800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Сопротивление</a:t>
            </a:r>
          </a:p>
          <a:p>
            <a:r>
              <a:rPr lang="ru-RU" dirty="0"/>
              <a:t>индуктивности:</a:t>
            </a:r>
            <a:endParaRPr lang="en-US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3309" y="5756564"/>
            <a:ext cx="1019175" cy="342900"/>
          </a:xfrm>
          <a:prstGeom prst="rect">
            <a:avLst/>
          </a:prstGeom>
          <a:noFill/>
        </p:spPr>
      </p:pic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ru-RU" dirty="0"/>
              <a:t>Переходный процесс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171" y="621268"/>
            <a:ext cx="214498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150" y="731488"/>
            <a:ext cx="5444253" cy="276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572000"/>
            <a:ext cx="2228850" cy="619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181600"/>
            <a:ext cx="2409825" cy="60007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57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4114800"/>
            <a:ext cx="565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Дифференциальное уравнение переходного процесса: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867400"/>
            <a:ext cx="35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–</a:t>
            </a:r>
            <a:r>
              <a:rPr lang="ru-RU" dirty="0"/>
              <a:t> максимальное</a:t>
            </a:r>
            <a:r>
              <a:rPr lang="en-US" dirty="0"/>
              <a:t> </a:t>
            </a:r>
            <a:r>
              <a:rPr lang="ru-RU" dirty="0"/>
              <a:t>напряжение </a:t>
            </a:r>
            <a:r>
              <a:rPr lang="en-US" i="1" dirty="0" err="1"/>
              <a:t>u</a:t>
            </a:r>
            <a:r>
              <a:rPr lang="en-US" sz="1400" i="1" dirty="0" err="1"/>
              <a:t>in</a:t>
            </a:r>
            <a:endParaRPr lang="en-US" i="1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5182" y="6324600"/>
            <a:ext cx="914400" cy="401444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8854" y="6310745"/>
            <a:ext cx="240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постоянная времени.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36354A-5D9D-E14C-87F1-E48DC8BB10AA}"/>
              </a:ext>
            </a:extLst>
          </p:cNvPr>
          <p:cNvSpPr txBox="1"/>
          <p:nvPr/>
        </p:nvSpPr>
        <p:spPr>
          <a:xfrm>
            <a:off x="644098" y="2851971"/>
            <a:ext cx="220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Рисунок 1. RC - цепь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AB19E6-56EA-1E40-B1C1-26C395F6F4B1}"/>
              </a:ext>
            </a:extLst>
          </p:cNvPr>
          <p:cNvSpPr txBox="1"/>
          <p:nvPr/>
        </p:nvSpPr>
        <p:spPr>
          <a:xfrm>
            <a:off x="3657600" y="245336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0CCAAA-1822-CA4B-8D69-ED2BF38A6EB7}"/>
              </a:ext>
            </a:extLst>
          </p:cNvPr>
          <p:cNvSpPr txBox="1"/>
          <p:nvPr/>
        </p:nvSpPr>
        <p:spPr>
          <a:xfrm>
            <a:off x="2537099" y="3431880"/>
            <a:ext cx="653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Рисунок 2. Результат моделирования RC – цепь, представленной на рисунке 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442B3-687D-2644-AD8E-D12E4DFF5BE2}"/>
              </a:ext>
            </a:extLst>
          </p:cNvPr>
          <p:cNvSpPr txBox="1"/>
          <p:nvPr/>
        </p:nvSpPr>
        <p:spPr>
          <a:xfrm>
            <a:off x="5622516" y="4654892"/>
            <a:ext cx="7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(1)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4E42E4-7BA4-A849-9F8C-85BDD7561F94}"/>
              </a:ext>
            </a:extLst>
          </p:cNvPr>
          <p:cNvSpPr txBox="1"/>
          <p:nvPr/>
        </p:nvSpPr>
        <p:spPr>
          <a:xfrm>
            <a:off x="5622516" y="5171023"/>
            <a:ext cx="7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(2)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4E82CC-8DAF-B041-ACC4-C4F1B383C58D}"/>
              </a:ext>
            </a:extLst>
          </p:cNvPr>
          <p:cNvSpPr txBox="1"/>
          <p:nvPr/>
        </p:nvSpPr>
        <p:spPr>
          <a:xfrm>
            <a:off x="5622516" y="6310745"/>
            <a:ext cx="7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(3)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ru-RU" sz="3200" dirty="0"/>
              <a:t>Низкочастотный и высокочастотный фильтр</a:t>
            </a:r>
            <a:endParaRPr lang="en-US" sz="3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3200400" cy="199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762000"/>
            <a:ext cx="4932218" cy="238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86199"/>
            <a:ext cx="346617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581400"/>
            <a:ext cx="5105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CF7901-0CD8-E14B-B4D9-52A4FEF7F991}"/>
              </a:ext>
            </a:extLst>
          </p:cNvPr>
          <p:cNvSpPr txBox="1"/>
          <p:nvPr/>
        </p:nvSpPr>
        <p:spPr>
          <a:xfrm>
            <a:off x="300277" y="2648634"/>
            <a:ext cx="305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Рисунок 3. П-образный низкочастотный фильтр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F27C97-CE84-7841-A4EE-CA820C8FF01F}"/>
              </a:ext>
            </a:extLst>
          </p:cNvPr>
          <p:cNvSpPr txBox="1"/>
          <p:nvPr/>
        </p:nvSpPr>
        <p:spPr>
          <a:xfrm rot="10800000" flipV="1">
            <a:off x="3617239" y="3040026"/>
            <a:ext cx="518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Рисунок 4. Результат моделирования П-образного низкочастотного фильтра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978460-C146-684E-B227-64188FCB30C3}"/>
              </a:ext>
            </a:extLst>
          </p:cNvPr>
          <p:cNvSpPr txBox="1"/>
          <p:nvPr/>
        </p:nvSpPr>
        <p:spPr>
          <a:xfrm>
            <a:off x="409126" y="5468034"/>
            <a:ext cx="305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Рисунок 5. П-образный высокочастотный фильтр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76DD1D-24E9-D343-97BC-DE6271F6D560}"/>
              </a:ext>
            </a:extLst>
          </p:cNvPr>
          <p:cNvSpPr txBox="1"/>
          <p:nvPr/>
        </p:nvSpPr>
        <p:spPr>
          <a:xfrm rot="10800000" flipV="1">
            <a:off x="3502010" y="6128295"/>
            <a:ext cx="518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Рисунок 6. Результат моделирования П-образного высокочастотный фильтра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Блок-схема </a:t>
            </a:r>
            <a:r>
              <a:rPr lang="ru-RU" dirty="0"/>
              <a:t>установки для исследования переходных процессов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8610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85B32C-568B-0643-A386-BE7452F1E16F}"/>
              </a:ext>
            </a:extLst>
          </p:cNvPr>
          <p:cNvSpPr txBox="1"/>
          <p:nvPr/>
        </p:nvSpPr>
        <p:spPr>
          <a:xfrm>
            <a:off x="1984376" y="4134534"/>
            <a:ext cx="631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Рисунок 7. Блок-схема установки для исследования переходных процессов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Блок-схема </a:t>
            </a:r>
            <a:r>
              <a:rPr lang="ru-RU" dirty="0"/>
              <a:t>установки для исследования фильтров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2714625"/>
            <a:ext cx="8791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98A6A6-9DD0-4E47-A189-B4930EF65519}"/>
              </a:ext>
            </a:extLst>
          </p:cNvPr>
          <p:cNvSpPr txBox="1"/>
          <p:nvPr/>
        </p:nvSpPr>
        <p:spPr>
          <a:xfrm>
            <a:off x="1984376" y="4134534"/>
            <a:ext cx="631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/>
              <a:t>Рисунок 8. Блок-схема установки для исследования низкочастотного и высокочастотного фильтров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Порядок выполнения работы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ru-RU" dirty="0"/>
              <a:t>1) Допуск к работе:</a:t>
            </a:r>
          </a:p>
          <a:p>
            <a:pPr algn="just">
              <a:buNone/>
            </a:pPr>
            <a:r>
              <a:rPr lang="ru-RU" dirty="0"/>
              <a:t>	а) к выполнению лабораторных работ допускаются только те студенты, которые ознакомились с правилами техники безопасности (ТБ) и расписались в </a:t>
            </a:r>
            <a:r>
              <a:rPr lang="ru-RU" b="1" dirty="0"/>
              <a:t>журнале учёта прохождения вводного инструктажа по ТБ и согласия с персональной ответственностью обучающихся за нарушение правил ТБ при выполнении лабораторных работ;</a:t>
            </a:r>
          </a:p>
          <a:p>
            <a:pPr algn="just">
              <a:buNone/>
            </a:pPr>
            <a:r>
              <a:rPr lang="ru-RU" b="1" dirty="0"/>
              <a:t>	</a:t>
            </a:r>
            <a:r>
              <a:rPr lang="ru-RU" dirty="0"/>
              <a:t>б)  промоделировать </a:t>
            </a:r>
            <a:r>
              <a:rPr lang="ru-RU"/>
              <a:t>схему низкочастотного П-образного фильтра </a:t>
            </a:r>
            <a:r>
              <a:rPr lang="ru-RU" dirty="0"/>
              <a:t>в </a:t>
            </a:r>
            <a:r>
              <a:rPr lang="en-US" dirty="0"/>
              <a:t>Microcap</a:t>
            </a:r>
            <a:r>
              <a:rPr lang="ru-RU" dirty="0"/>
              <a:t>;</a:t>
            </a:r>
          </a:p>
          <a:p>
            <a:pPr algn="just">
              <a:buNone/>
            </a:pPr>
            <a:r>
              <a:rPr lang="ru-RU" dirty="0"/>
              <a:t>	в) зарисовать принципиальную  </a:t>
            </a:r>
            <a:r>
              <a:rPr lang="ru-RU"/>
              <a:t>схему платы переключения реле и схему платы низкочастотного и высокочастотного фильтров;</a:t>
            </a:r>
            <a:endParaRPr lang="ru-RU" dirty="0"/>
          </a:p>
          <a:p>
            <a:pPr algn="just">
              <a:buNone/>
            </a:pPr>
            <a:r>
              <a:rPr lang="ru-RU"/>
              <a:t>2) Измерения параметров переходного поцесса: </a:t>
            </a:r>
            <a:endParaRPr lang="ru-RU" dirty="0"/>
          </a:p>
          <a:p>
            <a:pPr algn="just">
              <a:buNone/>
            </a:pPr>
            <a:r>
              <a:rPr lang="ru-RU" dirty="0"/>
              <a:t>	а) убедитесь что выходные напряжения блока питания и генераторы установлены на 0;</a:t>
            </a:r>
          </a:p>
          <a:p>
            <a:pPr algn="just">
              <a:buNone/>
            </a:pPr>
            <a:r>
              <a:rPr lang="ru-RU" dirty="0"/>
              <a:t>	б) подключите выходы с блока питания на  вход питания </a:t>
            </a:r>
            <a:r>
              <a:rPr lang="ru-RU"/>
              <a:t>платы со схемой переключения реле; подключить выводы платы переключения реле к осциллографу;</a:t>
            </a:r>
            <a:endParaRPr lang="ru-RU" dirty="0"/>
          </a:p>
          <a:p>
            <a:pPr algn="just">
              <a:buNone/>
            </a:pPr>
            <a:r>
              <a:rPr lang="ru-RU" dirty="0"/>
              <a:t>	в) </a:t>
            </a:r>
            <a:r>
              <a:rPr lang="ru-RU"/>
              <a:t>перед проведением </a:t>
            </a:r>
            <a:r>
              <a:rPr lang="ru-RU" dirty="0"/>
              <a:t>измерения и подачи напряжений на исследуемые устройства</a:t>
            </a:r>
            <a:r>
              <a:rPr lang="ru-RU"/>
              <a:t>, необходимо </a:t>
            </a:r>
            <a:r>
              <a:rPr lang="ru-RU" dirty="0"/>
              <a:t>позвать преподавателя для проверки корректности собранной схемы и подключения всех </a:t>
            </a:r>
            <a:r>
              <a:rPr lang="ru-RU"/>
              <a:t>устройств;</a:t>
            </a:r>
          </a:p>
          <a:p>
            <a:pPr algn="just">
              <a:buNone/>
            </a:pPr>
            <a:r>
              <a:rPr lang="ru-RU"/>
              <a:t>       г) подайте напряжение с блока питания на плату переключения реле;</a:t>
            </a:r>
          </a:p>
          <a:p>
            <a:pPr algn="just">
              <a:buNone/>
            </a:pPr>
            <a:r>
              <a:rPr lang="ru-RU"/>
              <a:t>       д) измерение напряжения U1 и U2 в двух различных моментах времени t1 и t2, соответственно. Измерения двух точек необходимо провести на одном и том же участке кривой переходного процесса;</a:t>
            </a:r>
            <a:endParaRPr lang="ru-RU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14068-4480-0149-A009-48C7B999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8567"/>
            <a:ext cx="8229600" cy="473755"/>
          </a:xfrm>
        </p:spPr>
        <p:txBody>
          <a:bodyPr>
            <a:normAutofit fontScale="90000"/>
          </a:bodyPr>
          <a:lstStyle/>
          <a:p>
            <a:r>
              <a:rPr lang="ru-RU"/>
              <a:t>Порядок выполнения работы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E27FE6-4D65-DC48-A103-17392321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0" y="612322"/>
            <a:ext cx="8728981" cy="6107110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ru-RU" sz="1600" dirty="0"/>
              <a:t>      </a:t>
            </a:r>
            <a:r>
              <a:rPr lang="ru-RU" sz="1600" dirty="0" smtClean="0"/>
              <a:t> е) </a:t>
            </a:r>
            <a:r>
              <a:rPr lang="ru-RU" sz="1600" dirty="0"/>
              <a:t>найдите </a:t>
            </a:r>
            <a:r>
              <a:rPr lang="ru-RU" sz="1600" b="0" i="0" dirty="0" err="1">
                <a:solidFill>
                  <a:srgbClr val="333333"/>
                </a:solidFill>
                <a:effectLst/>
              </a:rPr>
              <a:t>τ 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из системы уравнения:</a:t>
            </a:r>
          </a:p>
          <a:p>
            <a:pPr marL="0" indent="0" algn="just">
              <a:buNone/>
            </a:pPr>
            <a:endParaRPr lang="ru-RU" sz="16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endParaRPr lang="ru-RU" sz="16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endParaRPr lang="ru-RU" sz="16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ru-RU" sz="1600" dirty="0">
                <a:solidFill>
                  <a:srgbClr val="333333"/>
                </a:solidFill>
              </a:rPr>
              <a:t>     </a:t>
            </a:r>
            <a:r>
              <a:rPr lang="ru-RU" sz="1600" dirty="0" smtClean="0">
                <a:solidFill>
                  <a:srgbClr val="333333"/>
                </a:solidFill>
              </a:rPr>
              <a:t>  </a:t>
            </a:r>
            <a:r>
              <a:rPr lang="ru-RU" sz="1600" dirty="0">
                <a:solidFill>
                  <a:srgbClr val="333333"/>
                </a:solidFill>
              </a:rPr>
              <a:t>ж) определите сопротивление RC цепи по формуле (3</a:t>
            </a:r>
            <a:r>
              <a:rPr lang="ru-RU" sz="1600" dirty="0" smtClean="0">
                <a:solidFill>
                  <a:srgbClr val="333333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ru-RU" sz="1600" dirty="0" smtClean="0">
                <a:solidFill>
                  <a:srgbClr val="333333"/>
                </a:solidFill>
              </a:rPr>
              <a:t> </a:t>
            </a:r>
            <a:r>
              <a:rPr lang="ru-RU" sz="1600" dirty="0" smtClean="0">
                <a:solidFill>
                  <a:srgbClr val="333333"/>
                </a:solidFill>
              </a:rPr>
              <a:t>      г) постройте теоретический график функции переходного процесса;</a:t>
            </a:r>
            <a:endParaRPr lang="ru-RU" sz="16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ru-RU" sz="1600" dirty="0">
                <a:solidFill>
                  <a:srgbClr val="333333"/>
                </a:solidFill>
              </a:rPr>
              <a:t>3) Исследование низкочастотного фильтра:</a:t>
            </a:r>
          </a:p>
          <a:p>
            <a:pPr algn="just">
              <a:buNone/>
            </a:pPr>
            <a:r>
              <a:rPr lang="ru-RU" sz="1600" dirty="0">
                <a:solidFill>
                  <a:srgbClr val="333333"/>
                </a:solidFill>
              </a:rPr>
              <a:t>      </a:t>
            </a:r>
            <a:r>
              <a:rPr lang="ru-RU" sz="1600" dirty="0" smtClean="0"/>
              <a:t>а</a:t>
            </a:r>
            <a:r>
              <a:rPr lang="ru-RU" sz="1600" dirty="0"/>
              <a:t>) убедитесь что выходные напряжения блока питания и генераторы установлены на 0;</a:t>
            </a:r>
          </a:p>
          <a:p>
            <a:pPr algn="just">
              <a:buNone/>
            </a:pPr>
            <a:r>
              <a:rPr lang="ru-RU" sz="1600" dirty="0"/>
              <a:t>	б) подключите выходы с блока питания на  вход питания платы со схемой переключения реле; подключите выводы платы переключения реле к осциллографу;</a:t>
            </a:r>
          </a:p>
          <a:p>
            <a:pPr algn="just">
              <a:buNone/>
            </a:pPr>
            <a:r>
              <a:rPr lang="ru-RU" sz="1600" dirty="0"/>
              <a:t>	в) перед проведением измерения и подачи напряжений на исследуемые устройства, необходимо позвать преподавателя для проверки корректности собранной схемы и подключения всех устройств;</a:t>
            </a:r>
          </a:p>
          <a:p>
            <a:pPr algn="just">
              <a:buNone/>
            </a:pPr>
            <a:r>
              <a:rPr lang="ru-RU" sz="1600" dirty="0"/>
              <a:t>       </a:t>
            </a:r>
            <a:r>
              <a:rPr lang="ru-RU" sz="1600" dirty="0" smtClean="0"/>
              <a:t> г</a:t>
            </a:r>
            <a:r>
              <a:rPr lang="ru-RU" sz="1600" dirty="0"/>
              <a:t>) подайте сигнал с генератора касающейся частоты на вход низкочастотного фильтра;</a:t>
            </a:r>
          </a:p>
          <a:p>
            <a:pPr algn="just">
              <a:buNone/>
            </a:pPr>
            <a:r>
              <a:rPr lang="ru-RU" sz="1600" dirty="0"/>
              <a:t>      </a:t>
            </a:r>
            <a:r>
              <a:rPr lang="ru-RU" sz="1600" dirty="0" smtClean="0"/>
              <a:t>  </a:t>
            </a:r>
            <a:r>
              <a:rPr lang="ru-RU" sz="1600" dirty="0"/>
              <a:t>в) определите экспериментальную частоту среза фильтра;</a:t>
            </a:r>
          </a:p>
          <a:p>
            <a:pPr algn="just">
              <a:buNone/>
            </a:pPr>
            <a:r>
              <a:rPr lang="ru-RU" sz="1600" dirty="0"/>
              <a:t>       </a:t>
            </a:r>
            <a:r>
              <a:rPr lang="ru-RU" sz="1600" dirty="0" smtClean="0"/>
              <a:t> </a:t>
            </a:r>
            <a:r>
              <a:rPr lang="ru-RU" sz="1600" dirty="0" err="1" smtClean="0"/>
              <a:t>д</a:t>
            </a:r>
            <a:r>
              <a:rPr lang="ru-RU" sz="1600" dirty="0"/>
              <a:t>) найдите теоретическую частоту среза, исследуемого фильтра низких частот;</a:t>
            </a:r>
          </a:p>
          <a:p>
            <a:pPr algn="just">
              <a:buNone/>
            </a:pPr>
            <a:r>
              <a:rPr lang="ru-RU" sz="1600" dirty="0"/>
              <a:t>       </a:t>
            </a:r>
            <a:r>
              <a:rPr lang="ru-RU" sz="1600" dirty="0" smtClean="0"/>
              <a:t> е</a:t>
            </a:r>
            <a:r>
              <a:rPr lang="ru-RU" sz="1600" dirty="0"/>
              <a:t>) сравните экспериментальную и теоретическую частоту среза;</a:t>
            </a:r>
          </a:p>
          <a:p>
            <a:pPr algn="just">
              <a:buNone/>
            </a:pPr>
            <a:r>
              <a:rPr lang="ru-RU" sz="1600" dirty="0"/>
              <a:t>4) Исследование высокочастотного фильтра.</a:t>
            </a:r>
          </a:p>
          <a:p>
            <a:pPr algn="just">
              <a:buNone/>
            </a:pPr>
            <a:r>
              <a:rPr lang="ru-RU" sz="1600" dirty="0"/>
              <a:t>       Для исследования высокочастотного фильтра выполните все шаги из пункта 3 для схемы высокочастотного фильтра.</a:t>
            </a:r>
            <a:endParaRPr lang="en-US" sz="1600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C77E4D72-18A0-714D-83D8-5466570FFA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3107" y="855888"/>
            <a:ext cx="2184626" cy="96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9318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289</Words>
  <Application>Microsoft Office PowerPoint</Application>
  <PresentationFormat>Экран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Исследование линейных схем</vt:lpstr>
      <vt:lpstr>Цели и задачи</vt:lpstr>
      <vt:lpstr>Пассивные линейные компоненты</vt:lpstr>
      <vt:lpstr>Переходный процесс</vt:lpstr>
      <vt:lpstr>Низкочастотный и высокочастотный фильтр</vt:lpstr>
      <vt:lpstr>Блок-схема установки для исследования переходных процессов</vt:lpstr>
      <vt:lpstr>Блок-схема установки для исследования фильтров</vt:lpstr>
      <vt:lpstr>Порядок выполнения работы</vt:lpstr>
      <vt:lpstr>Порядок выполнения работы</vt:lpstr>
      <vt:lpstr>Содержание отчета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artem</dc:creator>
  <cp:lastModifiedBy>artem</cp:lastModifiedBy>
  <cp:revision>88</cp:revision>
  <dcterms:created xsi:type="dcterms:W3CDTF">2019-09-10T20:38:27Z</dcterms:created>
  <dcterms:modified xsi:type="dcterms:W3CDTF">2019-09-20T00:18:15Z</dcterms:modified>
</cp:coreProperties>
</file>