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25"/>
  </p:notesMasterIdLst>
  <p:handoutMasterIdLst>
    <p:handoutMasterId r:id="rId26"/>
  </p:handoutMasterIdLst>
  <p:sldIdLst>
    <p:sldId id="288" r:id="rId2"/>
    <p:sldId id="291" r:id="rId3"/>
    <p:sldId id="293" r:id="rId4"/>
    <p:sldId id="289" r:id="rId5"/>
    <p:sldId id="294" r:id="rId6"/>
    <p:sldId id="295" r:id="rId7"/>
    <p:sldId id="297" r:id="rId8"/>
    <p:sldId id="298" r:id="rId9"/>
    <p:sldId id="299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09" r:id="rId20"/>
    <p:sldId id="311" r:id="rId21"/>
    <p:sldId id="312" r:id="rId22"/>
    <p:sldId id="313" r:id="rId23"/>
    <p:sldId id="314" r:id="rId24"/>
  </p:sldIdLst>
  <p:sldSz cx="12198350" cy="6858000"/>
  <p:notesSz cx="6858000" cy="9144000"/>
  <p:defaultTextStyle>
    <a:defPPr>
      <a:defRPr lang="de-DE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72864"/>
    <a:srgbClr val="D72872"/>
    <a:srgbClr val="8C195F"/>
    <a:srgbClr val="A2195B"/>
    <a:srgbClr val="E61B72"/>
    <a:srgbClr val="933279"/>
    <a:srgbClr val="E7249F"/>
    <a:srgbClr val="7F7F7F"/>
    <a:srgbClr val="C8D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OST Tabelle">
    <a:wholeTbl>
      <a:tcTxStyle>
        <a:fontRef idx="minor">
          <a:prstClr val="black"/>
        </a:fontRef>
        <a:schemeClr val="dk1"/>
      </a:tcTxStyle>
      <a:tcStyle>
        <a:tcBdr>
          <a:left>
            <a:ln w="28575" cmpd="sng">
              <a:solidFill>
                <a:srgbClr val="56276D"/>
              </a:solidFill>
            </a:ln>
          </a:left>
          <a:right>
            <a:ln w="28575" cmpd="sng">
              <a:solidFill>
                <a:srgbClr val="56276D"/>
              </a:solidFill>
            </a:ln>
          </a:right>
          <a:top>
            <a:ln w="28575" cmpd="sng">
              <a:solidFill>
                <a:srgbClr val="56276D"/>
              </a:solidFill>
            </a:ln>
          </a:top>
          <a:bottom>
            <a:ln w="28575" cmpd="sng">
              <a:solidFill>
                <a:srgbClr val="56276D"/>
              </a:solidFill>
            </a:ln>
          </a:bottom>
          <a:insideH>
            <a:ln w="28575" cmpd="sng">
              <a:solidFill>
                <a:srgbClr val="56276D"/>
              </a:solidFill>
            </a:ln>
          </a:insideH>
          <a:insideV>
            <a:ln w="28575" cmpd="sng">
              <a:solidFill>
                <a:srgbClr val="56276D"/>
              </a:solidFill>
            </a:ln>
          </a:insideV>
        </a:tcBdr>
        <a:fill>
          <a:noFill/>
        </a:fill>
      </a:tcStyle>
    </a:wholeTbl>
    <a:firstCol>
      <a:tcTxStyle b="on">
        <a:fontRef idx="minor"/>
        <a:srgbClr val="000000"/>
      </a:tcTxStyle>
      <a:tcStyle>
        <a:tcBdr/>
        <a:fill>
          <a:noFill/>
        </a:fill>
      </a:tcStyle>
    </a:firstCol>
    <a:firstRow>
      <a:tcTxStyle b="on">
        <a:fontRef idx="minor"/>
        <a:srgbClr val="000000"/>
      </a:tcTxStyle>
      <a:tcStyle>
        <a:tcBdr/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457" autoAdjust="0"/>
  </p:normalViewPr>
  <p:slideViewPr>
    <p:cSldViewPr snapToGrid="0" snapToObjects="1">
      <p:cViewPr varScale="1">
        <p:scale>
          <a:sx n="70" d="100"/>
          <a:sy n="70" d="100"/>
        </p:scale>
        <p:origin x="1374" y="5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01" d="100"/>
          <a:sy n="101" d="100"/>
        </p:scale>
        <p:origin x="353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23.xml"/><Relationship Id="rId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 err="1"/>
              <a:t>Publicationactivity</a:t>
            </a:r>
            <a:endParaRPr lang="de-C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Book Chapters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A-42C6-92E6-3F65DB764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Conference and Symposium Papers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9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CA-42C6-92E6-3F65DB764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Journals Articles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CA-42C6-92E6-3F65DB7649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Workshop Papers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CA-42C6-92E6-3F65DB764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9542960"/>
        <c:axId val="559544624"/>
      </c:barChart>
      <c:catAx>
        <c:axId val="55954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544624"/>
        <c:crosses val="autoZero"/>
        <c:auto val="1"/>
        <c:lblAlgn val="ctr"/>
        <c:lblOffset val="100"/>
        <c:noMultiLvlLbl val="0"/>
      </c:catAx>
      <c:valAx>
        <c:axId val="55954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54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MSA Description Methods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77E-44BC-B6E6-8178431DE5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7E-44BC-B6E6-8178431DE5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77E-44BC-B6E6-8178431DE5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77E-44BC-B6E6-8178431DE5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77E-44BC-B6E6-8178431DE5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77E-44BC-B6E6-8178431DE50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77E-44BC-B6E6-8178431DE50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77E-44BC-B6E6-8178431DE50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77E-44BC-B6E6-8178431DE50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177E-44BC-B6E6-8178431DE505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Boxes and Lines</c:v>
                </c:pt>
                <c:pt idx="1">
                  <c:v>UML</c:v>
                </c:pt>
                <c:pt idx="2">
                  <c:v>Formal method</c:v>
                </c:pt>
                <c:pt idx="3">
                  <c:v>ADL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7E-44BC-B6E6-8178431DE505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 err="1"/>
              <a:t>Influenced</a:t>
            </a:r>
            <a:r>
              <a:rPr lang="de-CH" dirty="0"/>
              <a:t> Quality</a:t>
            </a:r>
            <a:r>
              <a:rPr lang="de-CH" baseline="0" dirty="0"/>
              <a:t> Attributes</a:t>
            </a:r>
            <a:endParaRPr lang="de-C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Deployability</c:v>
                </c:pt>
                <c:pt idx="1">
                  <c:v>Scalability</c:v>
                </c:pt>
                <c:pt idx="2">
                  <c:v>Performance</c:v>
                </c:pt>
                <c:pt idx="3">
                  <c:v>Maintainability</c:v>
                </c:pt>
                <c:pt idx="4">
                  <c:v>Monitoring</c:v>
                </c:pt>
                <c:pt idx="5">
                  <c:v>Testability</c:v>
                </c:pt>
                <c:pt idx="6">
                  <c:v>Flexibility</c:v>
                </c:pt>
                <c:pt idx="7">
                  <c:v>Availability</c:v>
                </c:pt>
                <c:pt idx="8">
                  <c:v>Efficiency</c:v>
                </c:pt>
                <c:pt idx="9">
                  <c:v>Security</c:v>
                </c:pt>
                <c:pt idx="10">
                  <c:v>Portability</c:v>
                </c:pt>
                <c:pt idx="11">
                  <c:v>Compatibility</c:v>
                </c:pt>
                <c:pt idx="12">
                  <c:v>Modifiability</c:v>
                </c:pt>
                <c:pt idx="13">
                  <c:v>Usability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42</c:v>
                </c:pt>
                <c:pt idx="1">
                  <c:v>32</c:v>
                </c:pt>
                <c:pt idx="2">
                  <c:v>26</c:v>
                </c:pt>
                <c:pt idx="3">
                  <c:v>27</c:v>
                </c:pt>
                <c:pt idx="4">
                  <c:v>23</c:v>
                </c:pt>
                <c:pt idx="5">
                  <c:v>22</c:v>
                </c:pt>
                <c:pt idx="6">
                  <c:v>20</c:v>
                </c:pt>
                <c:pt idx="7">
                  <c:v>19</c:v>
                </c:pt>
                <c:pt idx="8">
                  <c:v>19</c:v>
                </c:pt>
                <c:pt idx="9">
                  <c:v>10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5A-47E4-A447-1F3818647C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Deployability</c:v>
                </c:pt>
                <c:pt idx="1">
                  <c:v>Scalability</c:v>
                </c:pt>
                <c:pt idx="2">
                  <c:v>Performance</c:v>
                </c:pt>
                <c:pt idx="3">
                  <c:v>Maintainability</c:v>
                </c:pt>
                <c:pt idx="4">
                  <c:v>Monitoring</c:v>
                </c:pt>
                <c:pt idx="5">
                  <c:v>Testability</c:v>
                </c:pt>
                <c:pt idx="6">
                  <c:v>Flexibility</c:v>
                </c:pt>
                <c:pt idx="7">
                  <c:v>Availability</c:v>
                </c:pt>
                <c:pt idx="8">
                  <c:v>Efficiency</c:v>
                </c:pt>
                <c:pt idx="9">
                  <c:v>Security</c:v>
                </c:pt>
                <c:pt idx="10">
                  <c:v>Portability</c:v>
                </c:pt>
                <c:pt idx="11">
                  <c:v>Compatibility</c:v>
                </c:pt>
                <c:pt idx="12">
                  <c:v>Modifiability</c:v>
                </c:pt>
                <c:pt idx="13">
                  <c:v>Usability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9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11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5A-47E4-A447-1F3818647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3412352"/>
        <c:axId val="1053411520"/>
      </c:barChart>
      <c:catAx>
        <c:axId val="105341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53411520"/>
        <c:crosses val="autoZero"/>
        <c:auto val="1"/>
        <c:lblAlgn val="ctr"/>
        <c:lblOffset val="100"/>
        <c:noMultiLvlLbl val="0"/>
      </c:catAx>
      <c:valAx>
        <c:axId val="105341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5341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Tools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E5-4D39-B937-F2B730FAC5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E5-4D39-B937-F2B730FAC5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E5-4D39-B937-F2B730FAC5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E5-4D39-B937-F2B730FAC50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E5-4D39-B937-F2B730FAC50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E5-4D39-B937-F2B730FAC50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EE5-4D39-B937-F2B730FAC50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EE5-4D39-B937-F2B730FAC50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EE5-4D39-B937-F2B730FAC50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EE5-4D39-B937-F2B730FAC50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EE5-4D39-B937-F2B730FAC506}"/>
                </c:ext>
              </c:extLst>
            </c:dLbl>
            <c:dLbl>
              <c:idx val="4"/>
              <c:layout>
                <c:manualLayout>
                  <c:x val="0"/>
                  <c:y val="-3.74205468845202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58713502926739"/>
                      <c:h val="0.1715469609189905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DEE5-4D39-B937-F2B730FAC50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EE5-4D39-B937-F2B730FAC50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EE5-4D39-B937-F2B730FAC506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Security</c:v>
                </c:pt>
                <c:pt idx="1">
                  <c:v>Monitoring</c:v>
                </c:pt>
                <c:pt idx="2">
                  <c:v>CI / CD</c:v>
                </c:pt>
                <c:pt idx="3">
                  <c:v>Testing</c:v>
                </c:pt>
                <c:pt idx="4">
                  <c:v>Configuration Management</c:v>
                </c:pt>
                <c:pt idx="5">
                  <c:v>Build Tools</c:v>
                </c:pt>
                <c:pt idx="6">
                  <c:v>Version Control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</c:v>
                </c:pt>
                <c:pt idx="1">
                  <c:v>11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E5-4D39-B937-F2B730FAC50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 Domains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FA3-415E-BD47-59D8887C3D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FA3-415E-BD47-59D8887C3D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FA3-415E-BD47-59D8887C3D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FA3-415E-BD47-59D8887C3D6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FA3-415E-BD47-59D8887C3D6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FA3-415E-BD47-59D8887C3D6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FA3-415E-BD47-59D8887C3D6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FA3-415E-BD47-59D8887C3D6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FA3-415E-BD47-59D8887C3D6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085535245666474"/>
                      <c:h val="0.130665003713652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DFA3-415E-BD47-59D8887C3D6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FA3-415E-BD47-59D8887C3D6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FA3-415E-BD47-59D8887C3D6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FA3-415E-BD47-59D8887C3D6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FA3-415E-BD47-59D8887C3D6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FA3-415E-BD47-59D8887C3D6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FA3-415E-BD47-59D8887C3D6C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Not Mentioned</c:v>
                </c:pt>
                <c:pt idx="1">
                  <c:v>Software Development</c:v>
                </c:pt>
                <c:pt idx="2">
                  <c:v>Telecom.</c:v>
                </c:pt>
                <c:pt idx="3">
                  <c:v>Mobile Software</c:v>
                </c:pt>
                <c:pt idx="4">
                  <c:v>E-Commerce</c:v>
                </c:pt>
                <c:pt idx="5">
                  <c:v>Embedded</c:v>
                </c:pt>
                <c:pt idx="6">
                  <c:v>Financial</c:v>
                </c:pt>
                <c:pt idx="7">
                  <c:v>Others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</c:v>
                </c:pt>
                <c:pt idx="1">
                  <c:v>11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3-415E-BD47-59D8887C3D6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E594-98F6-3A40-9CB1-890EFD882430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A8F55-2519-6F41-91E3-24F0254F6F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5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A80C-0032-A04F-8DC3-1D9FA424B670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BABC-F464-1C42-81DA-2E65C84DE5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Design as an artifact: Design Science must produce an artifact</a:t>
            </a:r>
          </a:p>
          <a:p>
            <a:pPr lvl="0"/>
            <a:r>
              <a:rPr lang="en-US" dirty="0"/>
              <a:t>Problem relevance: The objective is to develop solutions to relevant business problems</a:t>
            </a:r>
          </a:p>
          <a:p>
            <a:pPr lvl="0"/>
            <a:r>
              <a:rPr lang="en-US" dirty="0"/>
              <a:t>Design evaluation: The usefulness of an artifact must be demonstrated with evaluation methods</a:t>
            </a:r>
          </a:p>
          <a:p>
            <a:pPr lvl="0"/>
            <a:r>
              <a:rPr lang="en-US" dirty="0"/>
              <a:t>Research contributions: It must provide clear and verifiable contributions to the topic</a:t>
            </a:r>
          </a:p>
          <a:p>
            <a:pPr lvl="0"/>
            <a:r>
              <a:rPr lang="en-US" dirty="0"/>
              <a:t>Research rigor: The research relies on rigorous methods in construction and evaluation of the model</a:t>
            </a:r>
          </a:p>
          <a:p>
            <a:pPr lvl="0"/>
            <a:r>
              <a:rPr lang="en-US" dirty="0"/>
              <a:t>Design as a search process: The search for artifacts requires satisfying laws to be in place</a:t>
            </a:r>
          </a:p>
          <a:p>
            <a:pPr lvl="0"/>
            <a:r>
              <a:rPr lang="en-US" dirty="0"/>
              <a:t>Communication of research: The targeted audience should be technology based as well as management based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58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listed “categories” of problems.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Requirements:</a:t>
            </a:r>
          </a:p>
          <a:p>
            <a:r>
              <a:rPr lang="en-US" dirty="0"/>
              <a:t>	Performance Issue due to Lack of Dedicated Access to the Host’s Hardware</a:t>
            </a:r>
          </a:p>
          <a:p>
            <a:r>
              <a:rPr lang="en-US" dirty="0"/>
              <a:t>	</a:t>
            </a:r>
            <a:r>
              <a:rPr lang="de-CH" dirty="0" err="1"/>
              <a:t>Scaling</a:t>
            </a:r>
            <a:r>
              <a:rPr lang="de-CH" dirty="0"/>
              <a:t> MSA-</a:t>
            </a:r>
            <a:r>
              <a:rPr lang="de-CH" dirty="0" err="1"/>
              <a:t>based</a:t>
            </a:r>
            <a:r>
              <a:rPr lang="de-CH" dirty="0"/>
              <a:t> Systems </a:t>
            </a:r>
            <a:endParaRPr lang="en-US" dirty="0"/>
          </a:p>
          <a:p>
            <a:r>
              <a:rPr lang="en-US" dirty="0"/>
              <a:t>Design:</a:t>
            </a:r>
          </a:p>
          <a:p>
            <a:r>
              <a:rPr lang="en-US" dirty="0"/>
              <a:t>	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Decomposition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Microservices</a:t>
            </a:r>
            <a:endParaRPr lang="en-US" dirty="0"/>
          </a:p>
          <a:p>
            <a:r>
              <a:rPr lang="en-US" dirty="0"/>
              <a:t>	Security and Privacy Across Cloud-Native Applications</a:t>
            </a:r>
          </a:p>
          <a:p>
            <a:r>
              <a:rPr lang="en-US" dirty="0"/>
              <a:t>Implementation:</a:t>
            </a:r>
          </a:p>
          <a:p>
            <a:r>
              <a:rPr lang="en-US" dirty="0"/>
              <a:t>	Managing and Migration Legacy Databases </a:t>
            </a:r>
          </a:p>
          <a:p>
            <a:r>
              <a:rPr lang="en-US" dirty="0"/>
              <a:t>	</a:t>
            </a:r>
            <a:r>
              <a:rPr lang="de-CH" dirty="0"/>
              <a:t>Operational and </a:t>
            </a:r>
            <a:r>
              <a:rPr lang="de-CH" dirty="0" err="1"/>
              <a:t>Configuration</a:t>
            </a:r>
            <a:r>
              <a:rPr lang="de-CH" dirty="0"/>
              <a:t> </a:t>
            </a:r>
            <a:r>
              <a:rPr lang="de-CH" dirty="0" err="1"/>
              <a:t>Complexity</a:t>
            </a:r>
            <a:endParaRPr lang="en-US" dirty="0"/>
          </a:p>
          <a:p>
            <a:r>
              <a:rPr lang="en-US" dirty="0"/>
              <a:t>Testing (in general)</a:t>
            </a:r>
          </a:p>
          <a:p>
            <a:r>
              <a:rPr lang="en-US" dirty="0"/>
              <a:t>Deployment:</a:t>
            </a:r>
          </a:p>
          <a:p>
            <a:r>
              <a:rPr lang="en-US" dirty="0"/>
              <a:t>	Frequent Deployment in Different Environments</a:t>
            </a:r>
          </a:p>
          <a:p>
            <a:r>
              <a:rPr lang="en-US" dirty="0"/>
              <a:t>	Complexity in the Dynamic Deployment</a:t>
            </a:r>
          </a:p>
          <a:p>
            <a:r>
              <a:rPr lang="en-US" dirty="0"/>
              <a:t>Monitoring:</a:t>
            </a:r>
          </a:p>
          <a:p>
            <a:r>
              <a:rPr lang="en-US" dirty="0"/>
              <a:t>	</a:t>
            </a:r>
            <a:r>
              <a:rPr lang="de-CH" dirty="0" err="1"/>
              <a:t>Logging</a:t>
            </a:r>
            <a:r>
              <a:rPr lang="de-CH" dirty="0"/>
              <a:t> and Post-</a:t>
            </a:r>
            <a:r>
              <a:rPr lang="de-CH" dirty="0" err="1"/>
              <a:t>Deployment</a:t>
            </a:r>
            <a:r>
              <a:rPr lang="de-CH" dirty="0"/>
              <a:t> Monitoring</a:t>
            </a:r>
            <a:endParaRPr lang="en-US" dirty="0"/>
          </a:p>
          <a:p>
            <a:r>
              <a:rPr lang="en-US" dirty="0"/>
              <a:t>	Monitoring Microservices at Run Time </a:t>
            </a:r>
          </a:p>
          <a:p>
            <a:r>
              <a:rPr lang="en-US" dirty="0"/>
              <a:t>Organizational:</a:t>
            </a:r>
          </a:p>
          <a:p>
            <a:r>
              <a:rPr lang="en-US" dirty="0"/>
              <a:t>	Introducing DevOps and MSA Culture</a:t>
            </a:r>
          </a:p>
          <a:p>
            <a:r>
              <a:rPr lang="en-US" dirty="0"/>
              <a:t>Resource Management for deployment, dev and stuff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759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UML: unified modeling language</a:t>
            </a:r>
          </a:p>
          <a:p>
            <a:r>
              <a:rPr lang="de-CH" dirty="0"/>
              <a:t>ADL: </a:t>
            </a:r>
            <a:r>
              <a:rPr lang="de-CH" dirty="0" err="1"/>
              <a:t>architecture</a:t>
            </a:r>
            <a:r>
              <a:rPr lang="de-CH" dirty="0"/>
              <a:t> </a:t>
            </a:r>
            <a:r>
              <a:rPr lang="de-CH" dirty="0" err="1"/>
              <a:t>description</a:t>
            </a:r>
            <a:r>
              <a:rPr lang="de-CH" dirty="0"/>
              <a:t> </a:t>
            </a:r>
            <a:r>
              <a:rPr lang="de-CH" dirty="0" err="1"/>
              <a:t>language</a:t>
            </a:r>
            <a:endParaRPr lang="de-CH" dirty="0"/>
          </a:p>
          <a:p>
            <a:r>
              <a:rPr lang="de-CH" dirty="0"/>
              <a:t>ERD: </a:t>
            </a:r>
            <a:r>
              <a:rPr lang="de-CH" dirty="0" err="1"/>
              <a:t>entity</a:t>
            </a:r>
            <a:r>
              <a:rPr lang="de-CH" dirty="0"/>
              <a:t> </a:t>
            </a:r>
            <a:r>
              <a:rPr lang="de-CH" dirty="0" err="1"/>
              <a:t>relationship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  <a:p>
            <a:r>
              <a:rPr lang="de-CH" dirty="0"/>
              <a:t>BPMN: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modeling</a:t>
            </a:r>
            <a:r>
              <a:rPr lang="de-CH" dirty="0"/>
              <a:t> </a:t>
            </a:r>
            <a:r>
              <a:rPr lang="de-CH" dirty="0" err="1"/>
              <a:t>notations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71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– according to the study – affected quality attributes</a:t>
            </a:r>
          </a:p>
          <a:p>
            <a:r>
              <a:rPr lang="en-US" dirty="0"/>
              <a:t>When using MSA in the DevOps context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96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domains “others”:</a:t>
            </a:r>
          </a:p>
          <a:p>
            <a:r>
              <a:rPr lang="en-US" dirty="0"/>
              <a:t>Each with one study:</a:t>
            </a:r>
          </a:p>
          <a:p>
            <a:r>
              <a:rPr lang="en-US" dirty="0"/>
              <a:t>	Healthcare software</a:t>
            </a:r>
          </a:p>
          <a:p>
            <a:pPr lvl="1"/>
            <a:r>
              <a:rPr lang="en-US" dirty="0"/>
              <a:t>Webserver</a:t>
            </a:r>
          </a:p>
          <a:p>
            <a:pPr lvl="1"/>
            <a:r>
              <a:rPr lang="en-US" dirty="0"/>
              <a:t>Distributed system</a:t>
            </a:r>
          </a:p>
          <a:p>
            <a:pPr lvl="1"/>
            <a:r>
              <a:rPr lang="en-US" dirty="0"/>
              <a:t>Autonomic Management System</a:t>
            </a:r>
          </a:p>
          <a:p>
            <a:pPr lvl="1"/>
            <a:r>
              <a:rPr lang="en-US" dirty="0"/>
              <a:t>Betting and Gaming</a:t>
            </a:r>
          </a:p>
          <a:p>
            <a:pPr lvl="1"/>
            <a:r>
              <a:rPr lang="en-US" dirty="0"/>
              <a:t>Web Blog</a:t>
            </a:r>
          </a:p>
          <a:p>
            <a:pPr lvl="1"/>
            <a:r>
              <a:rPr lang="en-US" dirty="0" err="1"/>
              <a:t>eServices</a:t>
            </a:r>
            <a:r>
              <a:rPr lang="en-US" dirty="0"/>
              <a:t> Developments</a:t>
            </a:r>
          </a:p>
          <a:p>
            <a:pPr lvl="1"/>
            <a:r>
              <a:rPr lang="en-US" dirty="0"/>
              <a:t>Container Management System</a:t>
            </a:r>
          </a:p>
          <a:p>
            <a:pPr lvl="1"/>
            <a:r>
              <a:rPr lang="en-US" dirty="0"/>
              <a:t>Content Management</a:t>
            </a:r>
          </a:p>
          <a:p>
            <a:pPr lvl="1"/>
            <a:r>
              <a:rPr lang="en-US" dirty="0"/>
              <a:t>Software for non-profit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33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67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83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30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Empirical: include various results and derive new solutions / problems / insights from it</a:t>
            </a:r>
          </a:p>
          <a:p>
            <a:endParaRPr lang="en-US" dirty="0"/>
          </a:p>
          <a:p>
            <a:r>
              <a:rPr lang="en-US" dirty="0"/>
              <a:t>SMS: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defined method to gather, analyze, classify, structure a field of interest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Steps: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Define Research Questions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Define Search Query and Params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Search for publications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Analyze and screen the results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Classify and map the results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SMS is on a wider / broader scale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SLR:</a:t>
            </a:r>
          </a:p>
          <a:p>
            <a:pPr marL="171450" indent="-171450">
              <a:buFontTx/>
              <a:buChar char="-"/>
            </a:pPr>
            <a:r>
              <a:rPr lang="en-US" dirty="0"/>
              <a:t>Systematic analyzation and review of secondary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Goes into depth of a topic (in contrary to the SMS)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SGLR: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SLR, but with gray literature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Gray literature: non peer-reviewed literature (like blogs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17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Also: domain driven</a:t>
            </a:r>
          </a:p>
          <a:p>
            <a:r>
              <a:rPr lang="en-US" dirty="0"/>
              <a:t>Lean holistic (DEVOPS)</a:t>
            </a:r>
          </a:p>
          <a:p>
            <a:r>
              <a:rPr lang="en-US" dirty="0"/>
              <a:t>Automated CI/CD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9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13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03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Motivation: Find problems and corresponding solutions to the topic</a:t>
            </a:r>
          </a:p>
          <a:p>
            <a:r>
              <a:rPr lang="de-CH" dirty="0"/>
              <a:t>Find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challenges</a:t>
            </a:r>
            <a:r>
              <a:rPr lang="de-CH" dirty="0"/>
              <a:t>,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tools</a:t>
            </a:r>
            <a:r>
              <a:rPr lang="de-CH" dirty="0"/>
              <a:t> and </a:t>
            </a:r>
            <a:r>
              <a:rPr lang="de-CH" dirty="0" err="1"/>
              <a:t>description</a:t>
            </a:r>
            <a:r>
              <a:rPr lang="de-CH" dirty="0"/>
              <a:t> </a:t>
            </a:r>
            <a:r>
              <a:rPr lang="de-CH" dirty="0" err="1"/>
              <a:t>tools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17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Forward Snowballing: take studies that cite the found studies</a:t>
            </a:r>
          </a:p>
          <a:p>
            <a:r>
              <a:rPr lang="en-US" dirty="0"/>
              <a:t>Backward Snowballing: take studies that are referenced in found studies</a:t>
            </a:r>
          </a:p>
          <a:p>
            <a:endParaRPr lang="en-US" dirty="0"/>
          </a:p>
          <a:p>
            <a:r>
              <a:rPr lang="en-US" dirty="0"/>
              <a:t>Note for July 2018, and the “DevOps” part</a:t>
            </a:r>
          </a:p>
          <a:p>
            <a:r>
              <a:rPr lang="en-US" dirty="0"/>
              <a:t>DevOps is not constructed (which is in critique)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54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Screening: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English?</a:t>
            </a:r>
          </a:p>
          <a:p>
            <a:pPr marL="171450" indent="-171450">
              <a:buFontTx/>
              <a:buChar char="-"/>
            </a:pPr>
            <a:r>
              <a:rPr lang="en-US" dirty="0"/>
              <a:t>Book?</a:t>
            </a:r>
          </a:p>
          <a:p>
            <a:pPr marL="171450" indent="-171450">
              <a:buFontTx/>
              <a:buChar char="-"/>
            </a:pPr>
            <a:r>
              <a:rPr lang="en-US" dirty="0"/>
              <a:t>Peer-Reviewed?</a:t>
            </a:r>
          </a:p>
          <a:p>
            <a:pPr marL="171450" indent="-171450">
              <a:buFontTx/>
              <a:buChar char="-"/>
            </a:pPr>
            <a:r>
              <a:rPr lang="en-US" dirty="0"/>
              <a:t>Secondary study?</a:t>
            </a:r>
          </a:p>
          <a:p>
            <a:endParaRPr lang="en-US" dirty="0"/>
          </a:p>
          <a:p>
            <a:r>
              <a:rPr lang="en-US" dirty="0"/>
              <a:t>QA:</a:t>
            </a:r>
          </a:p>
          <a:p>
            <a:pPr marL="0" indent="0">
              <a:buFontTx/>
              <a:buNone/>
            </a:pPr>
            <a:r>
              <a:rPr lang="en-US" sz="1800" b="0" i="0" u="none" strike="noStrike" baseline="0" dirty="0">
                <a:latin typeface="t1-gul-regular"/>
              </a:rPr>
              <a:t>-   Are the problem definition and motivation of the study clearly presented?</a:t>
            </a:r>
          </a:p>
          <a:p>
            <a:pPr marL="171450" indent="-171450">
              <a:buFontTx/>
              <a:buChar char="-"/>
            </a:pPr>
            <a:r>
              <a:rPr lang="en-US" sz="1800" b="0" i="0" u="none" strike="noStrike" baseline="0" dirty="0">
                <a:latin typeface="t1-gul-regular"/>
              </a:rPr>
              <a:t>Is the research environment in which the study was conducted clearly explained?</a:t>
            </a:r>
          </a:p>
          <a:p>
            <a:pPr marL="171450" indent="-171450">
              <a:buFontTx/>
              <a:buChar char="-"/>
            </a:pPr>
            <a:r>
              <a:rPr lang="en-US" sz="1800" b="0" i="0" u="none" strike="noStrike" baseline="0" dirty="0">
                <a:latin typeface="t1-gul-regular"/>
              </a:rPr>
              <a:t>Is the research method used for the study clearly presented?</a:t>
            </a:r>
          </a:p>
          <a:p>
            <a:pPr marL="171450" indent="-171450">
              <a:buFontTx/>
              <a:buChar char="-"/>
            </a:pPr>
            <a:r>
              <a:rPr lang="en-US" sz="1800" b="0" i="0" u="none" strike="noStrike" baseline="0" dirty="0">
                <a:latin typeface="t1-gul-regular"/>
              </a:rPr>
              <a:t>Are the insights and lessons learned from the study explicitly mentioned?</a:t>
            </a:r>
          </a:p>
          <a:p>
            <a:pPr marL="171450" indent="-171450">
              <a:buFontTx/>
              <a:buChar char="-"/>
            </a:pPr>
            <a:r>
              <a:rPr lang="en-US" sz="1800" b="0" i="0" u="none" strike="noStrike" baseline="0" dirty="0">
                <a:latin typeface="t1-gul-regular"/>
              </a:rPr>
              <a:t>Are the limitations of the study explicitly discussed</a:t>
            </a:r>
          </a:p>
          <a:p>
            <a:pPr marL="171450" indent="-171450">
              <a:buFontTx/>
              <a:buChar char="-"/>
            </a:pPr>
            <a:r>
              <a:rPr lang="en-US" sz="1800" b="0" i="0" u="none" strike="noStrike" baseline="0" dirty="0">
                <a:latin typeface="t1-gul-regular"/>
              </a:rPr>
              <a:t>Does the study focus on MSA in DevOps?</a:t>
            </a:r>
          </a:p>
          <a:p>
            <a:pPr marL="171450" indent="-171450">
              <a:buFontTx/>
              <a:buChar char="-"/>
            </a:pPr>
            <a:r>
              <a:rPr lang="en-US" sz="1800" b="0" i="0" u="none" strike="noStrike" baseline="0" dirty="0">
                <a:latin typeface="t1-gul-regular"/>
              </a:rPr>
              <a:t>Does the study present problems, solutions, and challenges in the context of MSA and DevOps combination?</a:t>
            </a:r>
          </a:p>
          <a:p>
            <a:pPr algn="l"/>
            <a:r>
              <a:rPr lang="en-US" sz="1800" b="0" i="0" u="none" strike="noStrike" baseline="0" dirty="0">
                <a:latin typeface="t1-gul-regular"/>
              </a:rPr>
              <a:t>-   Does the study present MSA description methods, MSA design patterns, QAs, and tools in the context of MSA</a:t>
            </a:r>
          </a:p>
          <a:p>
            <a:pPr algn="l"/>
            <a:r>
              <a:rPr lang="de-CH" sz="1800" b="0" i="0" u="none" strike="noStrike" baseline="0" dirty="0">
                <a:latin typeface="t1-gul-regular"/>
              </a:rPr>
              <a:t>     and </a:t>
            </a:r>
            <a:r>
              <a:rPr lang="de-CH" sz="1800" b="0" i="0" u="none" strike="noStrike" baseline="0" dirty="0" err="1">
                <a:latin typeface="t1-gul-regular"/>
              </a:rPr>
              <a:t>DevOps</a:t>
            </a:r>
            <a:r>
              <a:rPr lang="de-CH" sz="1800" b="0" i="0" u="none" strike="noStrike" baseline="0" dirty="0">
                <a:latin typeface="t1-gul-regular"/>
              </a:rPr>
              <a:t> </a:t>
            </a:r>
            <a:r>
              <a:rPr lang="de-CH" sz="1800" b="0" i="0" u="none" strike="noStrike" baseline="0" dirty="0" err="1">
                <a:latin typeface="t1-gul-regular"/>
              </a:rPr>
              <a:t>combination</a:t>
            </a:r>
            <a:r>
              <a:rPr lang="de-CH" sz="1800" b="0" i="0" u="none" strike="noStrike" baseline="0" dirty="0">
                <a:latin typeface="t1-gul-regular"/>
              </a:rPr>
              <a:t>?</a:t>
            </a:r>
            <a:endParaRPr lang="en-US" sz="1800" b="0" i="0" u="none" strike="noStrike" baseline="0" dirty="0">
              <a:latin typeface="t1-gul-regular"/>
            </a:endParaRPr>
          </a:p>
          <a:p>
            <a:pPr algn="l"/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5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multi-disciplinary computing was on place 3 with telecom.</a:t>
            </a:r>
          </a:p>
          <a:p>
            <a:r>
              <a:rPr lang="en-US" dirty="0"/>
              <a:t>Sums:</a:t>
            </a:r>
          </a:p>
          <a:p>
            <a:r>
              <a:rPr lang="en-US" dirty="0"/>
              <a:t>Workshop: 4</a:t>
            </a:r>
          </a:p>
          <a:p>
            <a:r>
              <a:rPr lang="en-US" dirty="0"/>
              <a:t>Journals: 12</a:t>
            </a:r>
          </a:p>
          <a:p>
            <a:r>
              <a:rPr lang="en-US" dirty="0"/>
              <a:t>Books: 8</a:t>
            </a:r>
          </a:p>
          <a:p>
            <a:r>
              <a:rPr lang="en-US" dirty="0"/>
              <a:t>Confs: 23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96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mask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1" y="0"/>
            <a:ext cx="1219835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1" name="Freihandform 20"/>
          <p:cNvSpPr/>
          <p:nvPr/>
        </p:nvSpPr>
        <p:spPr>
          <a:xfrm>
            <a:off x="3975404" y="679931"/>
            <a:ext cx="8222947" cy="6187327"/>
          </a:xfrm>
          <a:custGeom>
            <a:avLst/>
            <a:gdLst>
              <a:gd name="connsiteX0" fmla="*/ 5924544 w 8222947"/>
              <a:gd name="connsiteY0" fmla="*/ 885 h 6187327"/>
              <a:gd name="connsiteX1" fmla="*/ 6308590 w 8222947"/>
              <a:gd name="connsiteY1" fmla="*/ 41571 h 6187327"/>
              <a:gd name="connsiteX2" fmla="*/ 8006972 w 8222947"/>
              <a:gd name="connsiteY2" fmla="*/ 1782211 h 6187327"/>
              <a:gd name="connsiteX3" fmla="*/ 8214187 w 8222947"/>
              <a:gd name="connsiteY3" fmla="*/ 2329511 h 6187327"/>
              <a:gd name="connsiteX4" fmla="*/ 8222947 w 8222947"/>
              <a:gd name="connsiteY4" fmla="*/ 2362752 h 6187327"/>
              <a:gd name="connsiteX5" fmla="*/ 8222947 w 8222947"/>
              <a:gd name="connsiteY5" fmla="*/ 4688892 h 6187327"/>
              <a:gd name="connsiteX6" fmla="*/ 8207914 w 8222947"/>
              <a:gd name="connsiteY6" fmla="*/ 4742881 h 6187327"/>
              <a:gd name="connsiteX7" fmla="*/ 7556423 w 8222947"/>
              <a:gd name="connsiteY7" fmla="*/ 6028617 h 6187327"/>
              <a:gd name="connsiteX8" fmla="*/ 7425161 w 8222947"/>
              <a:gd name="connsiteY8" fmla="*/ 6187327 h 6187327"/>
              <a:gd name="connsiteX9" fmla="*/ 1006577 w 8222947"/>
              <a:gd name="connsiteY9" fmla="*/ 6187327 h 6187327"/>
              <a:gd name="connsiteX10" fmla="*/ 850964 w 8222947"/>
              <a:gd name="connsiteY10" fmla="*/ 5995980 h 6187327"/>
              <a:gd name="connsiteX11" fmla="*/ 422250 w 8222947"/>
              <a:gd name="connsiteY11" fmla="*/ 5267019 h 6187327"/>
              <a:gd name="connsiteX12" fmla="*/ 142610 w 8222947"/>
              <a:gd name="connsiteY12" fmla="*/ 2830055 h 6187327"/>
              <a:gd name="connsiteX13" fmla="*/ 3539677 w 8222947"/>
              <a:gd name="connsiteY13" fmla="*/ 2265216 h 6187327"/>
              <a:gd name="connsiteX14" fmla="*/ 5924544 w 8222947"/>
              <a:gd name="connsiteY14" fmla="*/ 885 h 61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22947" h="6187327">
                <a:moveTo>
                  <a:pt x="5924544" y="885"/>
                </a:moveTo>
                <a:cubicBezTo>
                  <a:pt x="6041007" y="-3625"/>
                  <a:pt x="6168271" y="8957"/>
                  <a:pt x="6308590" y="41571"/>
                </a:cubicBezTo>
                <a:cubicBezTo>
                  <a:pt x="6952725" y="190142"/>
                  <a:pt x="7634399" y="972436"/>
                  <a:pt x="8006972" y="1782211"/>
                </a:cubicBezTo>
                <a:cubicBezTo>
                  <a:pt x="8089782" y="1962218"/>
                  <a:pt x="8158705" y="2145053"/>
                  <a:pt x="8214187" y="2329511"/>
                </a:cubicBezTo>
                <a:lnTo>
                  <a:pt x="8222947" y="2362752"/>
                </a:lnTo>
                <a:lnTo>
                  <a:pt x="8222947" y="4688892"/>
                </a:lnTo>
                <a:lnTo>
                  <a:pt x="8207914" y="4742881"/>
                </a:lnTo>
                <a:cubicBezTo>
                  <a:pt x="8067235" y="5203851"/>
                  <a:pt x="7847382" y="5639692"/>
                  <a:pt x="7556423" y="6028617"/>
                </a:cubicBezTo>
                <a:lnTo>
                  <a:pt x="7425161" y="6187327"/>
                </a:lnTo>
                <a:lnTo>
                  <a:pt x="1006577" y="6187327"/>
                </a:lnTo>
                <a:lnTo>
                  <a:pt x="850964" y="5995980"/>
                </a:lnTo>
                <a:cubicBezTo>
                  <a:pt x="686863" y="5772304"/>
                  <a:pt x="542722" y="5528860"/>
                  <a:pt x="422250" y="5267019"/>
                </a:cubicBezTo>
                <a:cubicBezTo>
                  <a:pt x="50312" y="4458802"/>
                  <a:pt x="-155418" y="3502075"/>
                  <a:pt x="142610" y="2830055"/>
                </a:cubicBezTo>
                <a:cubicBezTo>
                  <a:pt x="788131" y="1375996"/>
                  <a:pt x="2271479" y="2908304"/>
                  <a:pt x="3539677" y="2265216"/>
                </a:cubicBezTo>
                <a:cubicBezTo>
                  <a:pt x="4682264" y="1685095"/>
                  <a:pt x="4798738" y="44473"/>
                  <a:pt x="5924544" y="885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5642407" y="1910668"/>
            <a:ext cx="6555944" cy="4947333"/>
          </a:xfrm>
          <a:custGeom>
            <a:avLst/>
            <a:gdLst>
              <a:gd name="connsiteX0" fmla="*/ 4854063 w 6552531"/>
              <a:gd name="connsiteY0" fmla="*/ 7 h 4947333"/>
              <a:gd name="connsiteX1" fmla="*/ 5071206 w 6552531"/>
              <a:gd name="connsiteY1" fmla="*/ 27731 h 4947333"/>
              <a:gd name="connsiteX2" fmla="*/ 6551503 w 6552531"/>
              <a:gd name="connsiteY2" fmla="*/ 1809287 h 4947333"/>
              <a:gd name="connsiteX3" fmla="*/ 6552531 w 6552531"/>
              <a:gd name="connsiteY3" fmla="*/ 1812764 h 4947333"/>
              <a:gd name="connsiteX4" fmla="*/ 6552531 w 6552531"/>
              <a:gd name="connsiteY4" fmla="*/ 3922236 h 4947333"/>
              <a:gd name="connsiteX5" fmla="*/ 6508354 w 6552531"/>
              <a:gd name="connsiteY5" fmla="*/ 4056281 h 4947333"/>
              <a:gd name="connsiteX6" fmla="*/ 6167266 w 6552531"/>
              <a:gd name="connsiteY6" fmla="*/ 4753897 h 4947333"/>
              <a:gd name="connsiteX7" fmla="*/ 6033717 w 6552531"/>
              <a:gd name="connsiteY7" fmla="*/ 4947333 h 4947333"/>
              <a:gd name="connsiteX8" fmla="*/ 688221 w 6552531"/>
              <a:gd name="connsiteY8" fmla="*/ 4947333 h 4947333"/>
              <a:gd name="connsiteX9" fmla="*/ 669155 w 6552531"/>
              <a:gd name="connsiteY9" fmla="*/ 4921952 h 4947333"/>
              <a:gd name="connsiteX10" fmla="*/ 159446 w 6552531"/>
              <a:gd name="connsiteY10" fmla="*/ 3896401 h 4947333"/>
              <a:gd name="connsiteX11" fmla="*/ 44617 w 6552531"/>
              <a:gd name="connsiteY11" fmla="*/ 3440846 h 4947333"/>
              <a:gd name="connsiteX12" fmla="*/ 40529 w 6552531"/>
              <a:gd name="connsiteY12" fmla="*/ 3406626 h 4947333"/>
              <a:gd name="connsiteX13" fmla="*/ 39476 w 6552531"/>
              <a:gd name="connsiteY13" fmla="*/ 3401514 h 4947333"/>
              <a:gd name="connsiteX14" fmla="*/ 482859 w 6552531"/>
              <a:gd name="connsiteY14" fmla="*/ 1876033 h 4947333"/>
              <a:gd name="connsiteX15" fmla="*/ 896951 w 6552531"/>
              <a:gd name="connsiteY15" fmla="*/ 1759366 h 4947333"/>
              <a:gd name="connsiteX16" fmla="*/ 1369778 w 6552531"/>
              <a:gd name="connsiteY16" fmla="*/ 1839493 h 4947333"/>
              <a:gd name="connsiteX17" fmla="*/ 1408346 w 6552531"/>
              <a:gd name="connsiteY17" fmla="*/ 1854656 h 4947333"/>
              <a:gd name="connsiteX18" fmla="*/ 1515289 w 6552531"/>
              <a:gd name="connsiteY18" fmla="*/ 1876395 h 4947333"/>
              <a:gd name="connsiteX19" fmla="*/ 2860708 w 6552531"/>
              <a:gd name="connsiteY19" fmla="*/ 1855646 h 4947333"/>
              <a:gd name="connsiteX20" fmla="*/ 3877062 w 6552531"/>
              <a:gd name="connsiteY20" fmla="*/ 691198 h 4947333"/>
              <a:gd name="connsiteX21" fmla="*/ 4633989 w 6552531"/>
              <a:gd name="connsiteY21" fmla="*/ 13545 h 4947333"/>
              <a:gd name="connsiteX22" fmla="*/ 4683323 w 6552531"/>
              <a:gd name="connsiteY22" fmla="*/ 9490 h 4947333"/>
              <a:gd name="connsiteX23" fmla="*/ 4720135 w 6552531"/>
              <a:gd name="connsiteY23" fmla="*/ 11657 h 4947333"/>
              <a:gd name="connsiteX24" fmla="*/ 4746809 w 6552531"/>
              <a:gd name="connsiteY24" fmla="*/ 6469 h 4947333"/>
              <a:gd name="connsiteX25" fmla="*/ 4854063 w 6552531"/>
              <a:gd name="connsiteY25" fmla="*/ 7 h 4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2531" h="4947333">
                <a:moveTo>
                  <a:pt x="4854063" y="7"/>
                </a:moveTo>
                <a:cubicBezTo>
                  <a:pt x="4925952" y="311"/>
                  <a:pt x="4998520" y="9743"/>
                  <a:pt x="5071206" y="27731"/>
                </a:cubicBezTo>
                <a:cubicBezTo>
                  <a:pt x="5652694" y="171645"/>
                  <a:pt x="6241767" y="863160"/>
                  <a:pt x="6551503" y="1809287"/>
                </a:cubicBezTo>
                <a:lnTo>
                  <a:pt x="6552531" y="1812764"/>
                </a:lnTo>
                <a:lnTo>
                  <a:pt x="6552531" y="3922236"/>
                </a:lnTo>
                <a:lnTo>
                  <a:pt x="6508354" y="4056281"/>
                </a:lnTo>
                <a:cubicBezTo>
                  <a:pt x="6420252" y="4303320"/>
                  <a:pt x="6305352" y="4537096"/>
                  <a:pt x="6167266" y="4753897"/>
                </a:cubicBezTo>
                <a:lnTo>
                  <a:pt x="6033717" y="4947333"/>
                </a:lnTo>
                <a:lnTo>
                  <a:pt x="688221" y="4947333"/>
                </a:lnTo>
                <a:lnTo>
                  <a:pt x="669155" y="4921952"/>
                </a:lnTo>
                <a:cubicBezTo>
                  <a:pt x="462010" y="4623316"/>
                  <a:pt x="290452" y="4280274"/>
                  <a:pt x="159446" y="3896401"/>
                </a:cubicBezTo>
                <a:cubicBezTo>
                  <a:pt x="110759" y="3753734"/>
                  <a:pt x="70478" y="3595787"/>
                  <a:pt x="44617" y="3440846"/>
                </a:cubicBezTo>
                <a:lnTo>
                  <a:pt x="40529" y="3406626"/>
                </a:lnTo>
                <a:lnTo>
                  <a:pt x="39476" y="3401514"/>
                </a:lnTo>
                <a:cubicBezTo>
                  <a:pt x="-78551" y="2709645"/>
                  <a:pt x="67748" y="2122061"/>
                  <a:pt x="482859" y="1876033"/>
                </a:cubicBezTo>
                <a:cubicBezTo>
                  <a:pt x="607393" y="1802224"/>
                  <a:pt x="747277" y="1764396"/>
                  <a:pt x="896951" y="1759366"/>
                </a:cubicBezTo>
                <a:cubicBezTo>
                  <a:pt x="1046624" y="1754337"/>
                  <a:pt x="1206087" y="1782107"/>
                  <a:pt x="1369778" y="1839493"/>
                </a:cubicBezTo>
                <a:lnTo>
                  <a:pt x="1408346" y="1854656"/>
                </a:lnTo>
                <a:lnTo>
                  <a:pt x="1515289" y="1876395"/>
                </a:lnTo>
                <a:cubicBezTo>
                  <a:pt x="1867428" y="1960511"/>
                  <a:pt x="2467079" y="2053179"/>
                  <a:pt x="2860708" y="1855646"/>
                </a:cubicBezTo>
                <a:cubicBezTo>
                  <a:pt x="3254336" y="1658114"/>
                  <a:pt x="3625995" y="1062372"/>
                  <a:pt x="3877062" y="691198"/>
                </a:cubicBezTo>
                <a:cubicBezTo>
                  <a:pt x="4155238" y="279949"/>
                  <a:pt x="4374413" y="55026"/>
                  <a:pt x="4633989" y="13545"/>
                </a:cubicBezTo>
                <a:cubicBezTo>
                  <a:pt x="4650213" y="10953"/>
                  <a:pt x="4666671" y="9635"/>
                  <a:pt x="4683323" y="9490"/>
                </a:cubicBezTo>
                <a:lnTo>
                  <a:pt x="4720135" y="11657"/>
                </a:lnTo>
                <a:lnTo>
                  <a:pt x="4746809" y="6469"/>
                </a:lnTo>
                <a:cubicBezTo>
                  <a:pt x="4782344" y="1985"/>
                  <a:pt x="4818118" y="-145"/>
                  <a:pt x="4854063" y="7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38700" y="3239457"/>
            <a:ext cx="6790944" cy="1097269"/>
          </a:xfrm>
        </p:spPr>
        <p:txBody>
          <a:bodyPr lIns="0" tIns="0" bIns="0" anchor="b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Titelfolie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6177" y="1533510"/>
            <a:ext cx="2691819" cy="126438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33464" y="5641975"/>
            <a:ext cx="1445099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1200">
                <a:latin typeface="+mn-lt"/>
              </a:defRPr>
            </a:lvl1pPr>
          </a:lstStyle>
          <a:p>
            <a:fld id="{891F8D94-E40E-4B29-ABD2-84ECC48FDE7C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9B772D-4EEB-40F5-B989-5B158C414958}"/>
              </a:ext>
            </a:extLst>
          </p:cNvPr>
          <p:cNvSpPr/>
          <p:nvPr/>
        </p:nvSpPr>
        <p:spPr>
          <a:xfrm>
            <a:off x="0" y="6723258"/>
            <a:ext cx="12198350" cy="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8699" y="6200774"/>
            <a:ext cx="5541757" cy="42134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 dirty="0"/>
              <a:t>Departement / Abteilung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38700" y="4410388"/>
            <a:ext cx="6790944" cy="860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33464" y="5342714"/>
            <a:ext cx="5546993" cy="184666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</a:defRPr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24459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7335">
          <p15:clr>
            <a:srgbClr val="FBAE40"/>
          </p15:clr>
        </p15:guide>
        <p15:guide id="3" pos="304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81C50-C2D0-47C8-BF2D-ADD54173C8BE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247666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C91-64E3-4FCE-8FD2-45EED21922D0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21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4CC3-A679-4A27-B3F5-EFE9E106E20A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-1"/>
            <a:ext cx="12198350" cy="6200775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</p:spTree>
    <p:extLst>
      <p:ext uri="{BB962C8B-B14F-4D97-AF65-F5344CB8AC3E}">
        <p14:creationId xmlns:p14="http://schemas.microsoft.com/office/powerpoint/2010/main" val="1106125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1804" y="5947634"/>
            <a:ext cx="1558409" cy="732008"/>
          </a:xfrm>
          <a:prstGeom prst="rect">
            <a:avLst/>
          </a:prstGeom>
        </p:spPr>
      </p:pic>
      <p:sp>
        <p:nvSpPr>
          <p:cNvPr id="14" name="Bildplatzhalter 13" descr="Hier Titelbild einfügen" title="Titelbild">
            <a:extLst>
              <a:ext uri="{FF2B5EF4-FFF2-40B4-BE49-F238E27FC236}">
                <a16:creationId xmlns:a16="http://schemas.microsoft.com/office/drawing/2014/main" id="{1DE6A71F-9A5B-4F1D-A226-20EDC05C37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8350" cy="5772670"/>
          </a:xfrm>
          <a:prstGeom prst="rect">
            <a:avLst/>
          </a:prstGeom>
          <a:solidFill>
            <a:schemeClr val="bg2"/>
          </a:solidFill>
        </p:spPr>
        <p:txBody>
          <a:bodyPr lIns="216000" tIns="108000" anchor="t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Tipp: Zuerst das Bild einfügen (über das Bild-Icon), dann den Titel eingeben.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8531" y="3427353"/>
            <a:ext cx="5957391" cy="797311"/>
          </a:xfrm>
          <a:solidFill>
            <a:srgbClr val="FFFFFF">
              <a:alpha val="80000"/>
            </a:srgbClr>
          </a:solidFill>
        </p:spPr>
        <p:txBody>
          <a:bodyPr wrap="square" lIns="108000" tIns="72000" rIns="108000" bIns="108000" anchor="b" anchorCtr="0">
            <a:spAutoFit/>
          </a:bodyPr>
          <a:lstStyle>
            <a:lvl1pPr algn="l">
              <a:lnSpc>
                <a:spcPct val="100000"/>
              </a:lnSpc>
              <a:defRPr sz="4000" b="1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Titelfolie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329363" y="6453187"/>
            <a:ext cx="3377345" cy="17938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4495FF-5979-4DDC-B8DA-E32D69147BF1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8043DE-5E81-43FD-995B-4B17DF0265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7514" y="4224664"/>
            <a:ext cx="4064000" cy="489534"/>
          </a:xfrm>
          <a:prstGeom prst="rect">
            <a:avLst/>
          </a:prstGeom>
          <a:solidFill>
            <a:srgbClr val="D72864">
              <a:alpha val="80000"/>
            </a:srgbClr>
          </a:solidFill>
        </p:spPr>
        <p:txBody>
          <a:bodyPr wrap="square" lIns="108000" tIns="72000" rIns="108000" bIns="108000" anchor="t" anchorCtr="0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9363" y="5949950"/>
            <a:ext cx="3365053" cy="5032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450" y="5949950"/>
            <a:ext cx="4532081" cy="6477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 dirty="0"/>
              <a:t>Departement / Abteilung</a:t>
            </a:r>
          </a:p>
        </p:txBody>
      </p:sp>
    </p:spTree>
    <p:extLst>
      <p:ext uri="{BB962C8B-B14F-4D97-AF65-F5344CB8AC3E}">
        <p14:creationId xmlns:p14="http://schemas.microsoft.com/office/powerpoint/2010/main" val="204462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8">
          <p15:clr>
            <a:srgbClr val="FBAE40"/>
          </p15:clr>
        </p15:guide>
        <p15:guide id="2" pos="2663">
          <p15:clr>
            <a:srgbClr val="FBAE40"/>
          </p15:clr>
        </p15:guide>
        <p15:guide id="3" orient="horz" pos="2659">
          <p15:clr>
            <a:srgbClr val="FBAE40"/>
          </p15:clr>
        </p15:guide>
        <p15:guide id="8" pos="5223">
          <p15:clr>
            <a:srgbClr val="FBAE40"/>
          </p15:clr>
        </p15:guide>
        <p15:guide id="9" orient="horz" pos="3748">
          <p15:clr>
            <a:srgbClr val="FBAE40"/>
          </p15:clr>
        </p15:guide>
        <p15:guide id="10" pos="336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43BD-9F66-43B7-95D7-BDD5E03BBEEF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6494462" y="333375"/>
            <a:ext cx="5365751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" y="2213149"/>
            <a:ext cx="5364164" cy="191773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53641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de-DE" dirty="0"/>
              <a:t>Titel Abschnittsfolie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05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3850783"/>
            <a:ext cx="12198350" cy="2349992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110537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 dirty="0"/>
              <a:t>Titel Abschnittsfolie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FBBD-8B8E-442F-8F9E-8F8FFE15AD2D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" y="2213149"/>
            <a:ext cx="7371633" cy="1398501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21904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06450" y="1449387"/>
            <a:ext cx="11053763" cy="4751387"/>
          </a:xfrm>
          <a:prstGeom prst="rect">
            <a:avLst/>
          </a:prstGeom>
        </p:spPr>
        <p:txBody>
          <a:bodyPr numCol="2" spcCol="288000">
            <a:normAutofit/>
          </a:bodyPr>
          <a:lstStyle>
            <a:lvl1pPr marL="342900" marR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 sz="2000" baseline="0"/>
            </a:lvl1pPr>
            <a:lvl2pPr marL="360363" indent="-36036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ct val="120000"/>
              <a:buFontTx/>
              <a:buBlip>
                <a:blip r:embed="rId2"/>
              </a:buBlip>
              <a:defRPr sz="2000" b="1" baseline="0"/>
            </a:lvl2pPr>
            <a:lvl3pPr marL="628650" indent="-2682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/>
            </a:lvl3pPr>
            <a:lvl4pPr marL="895350" indent="-206375">
              <a:spcBef>
                <a:spcPts val="400"/>
              </a:spcBef>
              <a:spcAft>
                <a:spcPts val="0"/>
              </a:spcAft>
              <a:defRPr/>
            </a:lvl4pPr>
            <a:lvl5pPr marL="1163638" indent="-230188"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Thema 1 [Ebene 1]</a:t>
            </a:r>
          </a:p>
          <a:p>
            <a:pPr lvl="1"/>
            <a:r>
              <a:rPr lang="de-DE" dirty="0"/>
              <a:t>Thema 2 aktiv [Ebene 2]</a:t>
            </a:r>
          </a:p>
          <a:p>
            <a:pPr lvl="2"/>
            <a:r>
              <a:rPr lang="de-DE" dirty="0"/>
              <a:t>Unterthema 1 [Ebene 3]</a:t>
            </a:r>
          </a:p>
          <a:p>
            <a:pPr lvl="2"/>
            <a:r>
              <a:rPr lang="de-DE" dirty="0"/>
              <a:t>Unterthema 2 [Ebene 3]</a:t>
            </a:r>
          </a:p>
          <a:p>
            <a:pPr marL="342900" marR="0" lvl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Thema 3 [Ebene 1]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89292E-FEDA-4B96-9A8C-F1AB5F4D3E26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806450" y="333376"/>
            <a:ext cx="11053763" cy="287337"/>
          </a:xfrm>
        </p:spPr>
        <p:txBody>
          <a:bodyPr/>
          <a:lstStyle>
            <a:lvl1pPr>
              <a:defRPr lang="de-DE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Agenda-Titel eingeben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0436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944798-49AA-4580-A516-2362E5EEA96C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193327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80A2-6B6F-4B8A-973E-98556136D8A6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6"/>
          </p:nvPr>
        </p:nvSpPr>
        <p:spPr>
          <a:xfrm>
            <a:off x="806450" y="1449388"/>
            <a:ext cx="5364163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1" name="Inhaltsplatzhalter 6"/>
          <p:cNvSpPr>
            <a:spLocks noGrp="1"/>
          </p:cNvSpPr>
          <p:nvPr>
            <p:ph sz="quarter" idx="27"/>
          </p:nvPr>
        </p:nvSpPr>
        <p:spPr>
          <a:xfrm>
            <a:off x="6496050" y="1449388"/>
            <a:ext cx="5364163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685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E1B843D-F255-45B9-9C98-4059E15DDBE8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1" y="1449388"/>
            <a:ext cx="5364576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05072" y="1449388"/>
            <a:ext cx="5353967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25"/>
          </p:nvPr>
        </p:nvSpPr>
        <p:spPr>
          <a:xfrm>
            <a:off x="806450" y="1881188"/>
            <a:ext cx="5364163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5" name="Inhaltsplatzhalter 4"/>
          <p:cNvSpPr>
            <a:spLocks noGrp="1"/>
          </p:cNvSpPr>
          <p:nvPr>
            <p:ph sz="quarter" idx="26"/>
          </p:nvPr>
        </p:nvSpPr>
        <p:spPr>
          <a:xfrm>
            <a:off x="6494463" y="1881188"/>
            <a:ext cx="5364163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247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31782" y="333375"/>
            <a:ext cx="4428432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919C-A570-4BFF-A0CE-A92E1E4089ED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6337301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903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platzhalter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 Inhaltsfolie einzeilig</a:t>
            </a:r>
            <a:endParaRPr lang="de-CH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DCCF8EB6-970F-4B91-8E46-5B6411EAA2E4}"/>
              </a:ext>
            </a:extLst>
          </p:cNvPr>
          <p:cNvCxnSpPr>
            <a:cxnSpLocks/>
          </p:cNvCxnSpPr>
          <p:nvPr/>
        </p:nvCxnSpPr>
        <p:spPr>
          <a:xfrm>
            <a:off x="802958" y="6454845"/>
            <a:ext cx="5875" cy="40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umsplatzhalter 2">
            <a:extLst>
              <a:ext uri="{FF2B5EF4-FFF2-40B4-BE49-F238E27FC236}">
                <a16:creationId xmlns:a16="http://schemas.microsoft.com/office/drawing/2014/main" id="{DD859570-9479-4CD6-9E5E-B8BCB591E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94464" y="6453187"/>
            <a:ext cx="3376650" cy="17938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/>
            </a:lvl1pPr>
          </a:lstStyle>
          <a:p>
            <a:fld id="{72540572-F71B-467F-B3B9-E492D0DD06B4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52" name="Fußzeilenplatzhalter 3">
            <a:extLst>
              <a:ext uri="{FF2B5EF4-FFF2-40B4-BE49-F238E27FC236}">
                <a16:creationId xmlns:a16="http://schemas.microsoft.com/office/drawing/2014/main" id="{2A1BCD4E-392B-40D0-9259-9419E763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50" y="6454845"/>
            <a:ext cx="5364163" cy="332663"/>
          </a:xfrm>
          <a:prstGeom prst="rect">
            <a:avLst/>
          </a:prstGeom>
        </p:spPr>
        <p:txBody>
          <a:bodyPr lIns="108000" tIns="0" rIns="0" bIns="0"/>
          <a:lstStyle>
            <a:lvl1pPr algn="l">
              <a:defRPr sz="1200"/>
            </a:lvl1pPr>
          </a:lstStyle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53" name="Foliennummernplatzhalter 4">
            <a:extLst>
              <a:ext uri="{FF2B5EF4-FFF2-40B4-BE49-F238E27FC236}">
                <a16:creationId xmlns:a16="http://schemas.microsoft.com/office/drawing/2014/main" id="{F6E723C3-915C-402C-9570-E97A66A8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8996" y="6453187"/>
            <a:ext cx="537454" cy="179387"/>
          </a:xfrm>
          <a:prstGeom prst="rect">
            <a:avLst/>
          </a:prstGeom>
        </p:spPr>
        <p:txBody>
          <a:bodyPr lIns="0" tIns="0" rIns="10800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02958" y="1449388"/>
            <a:ext cx="11057254" cy="475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7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/>
  <p:txStyles>
    <p:titleStyle>
      <a:lvl1pPr algn="l" defTabSz="609768" rtl="0" eaLnBrk="1" latinLnBrk="0" hangingPunct="1">
        <a:lnSpc>
          <a:spcPct val="120000"/>
        </a:lnSpc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609768" rtl="0" eaLnBrk="1" latinLnBrk="0" hangingPunct="1">
        <a:spcBef>
          <a:spcPts val="18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609768" rtl="0" eaLnBrk="1" latinLnBrk="0" hangingPunct="1">
        <a:spcBef>
          <a:spcPts val="12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609768" rtl="0" eaLnBrk="1" latinLnBrk="0" hangingPunct="1">
        <a:spcBef>
          <a:spcPts val="1000"/>
        </a:spcBef>
        <a:buSzPct val="9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609768" rtl="0" eaLnBrk="1" latinLnBrk="0" hangingPunct="1"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marR="0" indent="-252000" algn="l" defTabSz="609768" rtl="0" eaLnBrk="1" fontAlgn="auto" latinLnBrk="0" hangingPunct="1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61118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60976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508">
          <p15:clr>
            <a:srgbClr val="547EBF"/>
          </p15:clr>
        </p15:guide>
        <p15:guide id="7" pos="7471">
          <p15:clr>
            <a:srgbClr val="547EBF"/>
          </p15:clr>
        </p15:guide>
        <p15:guide id="8" orient="horz" pos="210">
          <p15:clr>
            <a:srgbClr val="547EBF"/>
          </p15:clr>
        </p15:guide>
        <p15:guide id="9" orient="horz" pos="4065">
          <p15:clr>
            <a:srgbClr val="C35EA4"/>
          </p15:clr>
        </p15:guide>
        <p15:guide id="10" orient="horz" pos="4156" userDrawn="1">
          <p15:clr>
            <a:srgbClr val="547EBF"/>
          </p15:clr>
        </p15:guide>
        <p15:guide id="12" orient="horz" pos="391">
          <p15:clr>
            <a:srgbClr val="C35EA4"/>
          </p15:clr>
        </p15:guide>
        <p15:guide id="13" orient="horz" pos="913">
          <p15:clr>
            <a:srgbClr val="C35EA4"/>
          </p15:clr>
        </p15:guide>
        <p15:guide id="14" orient="horz" pos="3906">
          <p15:clr>
            <a:srgbClr val="C35EA4"/>
          </p15:clr>
        </p15:guide>
        <p15:guide id="15" pos="3987">
          <p15:clr>
            <a:srgbClr val="9FCC3B"/>
          </p15:clr>
        </p15:guide>
        <p15:guide id="16" pos="4091">
          <p15:clr>
            <a:srgbClr val="C35EA4"/>
          </p15:clr>
        </p15:guide>
        <p15:guide id="17" pos="3887">
          <p15:clr>
            <a:srgbClr val="C35EA4"/>
          </p15:clr>
        </p15:guide>
        <p15:guide id="18" orient="horz" pos="867">
          <p15:clr>
            <a:srgbClr val="C35EA4"/>
          </p15:clr>
        </p15:guide>
        <p15:guide id="19" orient="horz" pos="43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in a DevOps context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MSE Seminar “Design Science and Empirical Software Engineering”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 review of “A Systematic Mapping Study on Microservices Architecture in DevOps”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Christoph Bühler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E6F3-2D64-42DF-8785-7ED797D65AE4}" type="datetime4">
              <a:rPr lang="de-CH" smtClean="0"/>
              <a:t>16. Dezember 2020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224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D900A-DB6A-4112-B5ED-F7AA0781B7C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944798-49AA-4580-A516-2362E5EEA96C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93739-C8D6-4EBC-A865-BFAE2E2F81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6F3A5-6C23-4E89-8274-87DD7AC5B34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64F831-928E-4FC7-A789-A91F49DA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Systematic Mapping Study on Microservices Architecture in DevOps</a:t>
            </a:r>
            <a:endParaRPr lang="de-CH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B0D98-8BB6-45F0-9C0A-80FD5843E00C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SMS conducted by Muhammad Waseem, Peng Liang and </a:t>
            </a:r>
            <a:r>
              <a:rPr lang="en-US" dirty="0" err="1"/>
              <a:t>Mojtaba</a:t>
            </a:r>
            <a:r>
              <a:rPr lang="en-US" dirty="0"/>
              <a:t> Shahin</a:t>
            </a:r>
          </a:p>
          <a:p>
            <a:r>
              <a:rPr lang="de-CH" dirty="0" err="1"/>
              <a:t>Methodology</a:t>
            </a:r>
            <a:endParaRPr lang="de-CH" dirty="0"/>
          </a:p>
          <a:p>
            <a:pPr lvl="1"/>
            <a:r>
              <a:rPr lang="de-CH" dirty="0"/>
              <a:t>Plan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study</a:t>
            </a:r>
            <a:endParaRPr lang="de-CH" dirty="0"/>
          </a:p>
          <a:p>
            <a:pPr lvl="1"/>
            <a:r>
              <a:rPr lang="de-CH" dirty="0" err="1"/>
              <a:t>Collect</a:t>
            </a:r>
            <a:r>
              <a:rPr lang="de-CH" dirty="0"/>
              <a:t> and </a:t>
            </a:r>
            <a:r>
              <a:rPr lang="de-CH" dirty="0" err="1"/>
              <a:t>analyze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lvl="1"/>
            <a:r>
              <a:rPr lang="de-CH" dirty="0" err="1"/>
              <a:t>Map</a:t>
            </a:r>
            <a:r>
              <a:rPr lang="de-CH" dirty="0"/>
              <a:t> and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B4895F-3565-416B-A503-F78DA84A0A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676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35429-6A25-46C0-AC20-295DFF3F3BA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E1B843D-F255-45B9-9C98-4059E15DDBE8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CE127-EA79-4E8B-8286-1A862B87B6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924AA-4AF1-4F7B-90E0-5B6131BA5B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B9E5D-03D2-42AD-940E-A60C798D6F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Demography, Classification and Mapping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928D7E-3293-4B6B-9BD5-4E76FFBDEC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Problems, Solutions and Challenges</a:t>
            </a:r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ED79F-388B-4C20-B016-954D554A11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078818A-CC77-4A84-A8E4-29F6AF02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(1/2)</a:t>
            </a:r>
            <a:endParaRPr lang="de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9F3FC1-B611-4FA3-90BA-451349E77700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What is the frequency and type of published research on MSA in DevOps?</a:t>
            </a:r>
          </a:p>
          <a:p>
            <a:r>
              <a:rPr lang="en-US" dirty="0"/>
              <a:t>What are the existing research themes on MSA in DevOps and how can they be classified and mapped?</a:t>
            </a:r>
            <a:endParaRPr lang="de-CH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704FAF-08D5-439F-8DB6-F3033B5BF407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/>
              <a:t>What problems have been reported when implementing MSA in DevOps?</a:t>
            </a:r>
          </a:p>
          <a:p>
            <a:r>
              <a:rPr lang="en-US" dirty="0"/>
              <a:t>What solutions have been employed to address the problems?</a:t>
            </a:r>
          </a:p>
          <a:p>
            <a:r>
              <a:rPr lang="en-US" dirty="0"/>
              <a:t>What challenges have been reported when implementing MSA in DevOps?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02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35429-6A25-46C0-AC20-295DFF3F3BA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E1B843D-F255-45B9-9C98-4059E15DDBE8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CE127-EA79-4E8B-8286-1A862B87B6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924AA-4AF1-4F7B-90E0-5B6131BA5B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B9E5D-03D2-42AD-940E-A60C798D6F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Description methods and patterns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928D7E-3293-4B6B-9BD5-4E76FFBDEC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Tool support and application domains</a:t>
            </a:r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ED79F-388B-4C20-B016-954D554A11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078818A-CC77-4A84-A8E4-29F6AF02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(2/2)</a:t>
            </a:r>
            <a:endParaRPr lang="de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9F3FC1-B611-4FA3-90BA-451349E77700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What methods are used to describe MSA in DevOps?</a:t>
            </a:r>
          </a:p>
          <a:p>
            <a:r>
              <a:rPr lang="en-US" dirty="0"/>
              <a:t>What MSA design patterns are used in DevOps?</a:t>
            </a:r>
          </a:p>
          <a:p>
            <a:r>
              <a:rPr lang="en-US" dirty="0"/>
              <a:t>What quality attributes are affected when employing MSA in DevOps?</a:t>
            </a:r>
            <a:endParaRPr lang="de-CH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704FAF-08D5-439F-8DB6-F3033B5BF407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/>
              <a:t>What tools are available to support MSA in DevOps?</a:t>
            </a:r>
          </a:p>
          <a:p>
            <a:r>
              <a:rPr lang="en-US" dirty="0"/>
              <a:t>What are the application domains that employ MSA in DevOps?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235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D900A-DB6A-4112-B5ED-F7AA0781B7C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944798-49AA-4580-A516-2362E5EEA96C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93739-C8D6-4EBC-A865-BFAE2E2F81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6F3A5-6C23-4E89-8274-87DD7AC5B34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64F831-928E-4FC7-A789-A91F49DA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Search for publications</a:t>
            </a:r>
            <a:endParaRPr lang="de-CH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B0D98-8BB6-45F0-9C0A-80FD5843E00C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Two-phase-search</a:t>
            </a:r>
          </a:p>
          <a:p>
            <a:pPr lvl="1"/>
            <a:r>
              <a:rPr lang="en-US" dirty="0"/>
              <a:t>Classic search with a constructed search-term</a:t>
            </a:r>
          </a:p>
          <a:p>
            <a:pPr lvl="1"/>
            <a:r>
              <a:rPr lang="en-US" dirty="0"/>
              <a:t>Snowballing</a:t>
            </a:r>
          </a:p>
          <a:p>
            <a:r>
              <a:rPr lang="en-US" dirty="0"/>
              <a:t>Search from January 2009 until July 2018</a:t>
            </a:r>
          </a:p>
          <a:p>
            <a:r>
              <a:rPr lang="en-US" dirty="0"/>
              <a:t>Only peer-reviewed material</a:t>
            </a:r>
          </a:p>
          <a:p>
            <a:r>
              <a:rPr lang="en-US" dirty="0"/>
              <a:t>Two search queries</a:t>
            </a:r>
          </a:p>
          <a:p>
            <a:pPr lvl="1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microservi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* OR micro-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servi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*) 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AND (architect* OR design OR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structur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*) 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AND DevOps</a:t>
            </a:r>
          </a:p>
          <a:p>
            <a:pPr lvl="1"/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de-CH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microservice</a:t>
            </a:r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de-CH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DevOps</a:t>
            </a:r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B4895F-3565-416B-A503-F78DA84A0A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556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FD045-B017-4D1B-B51C-9966A556F90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944798-49AA-4580-A516-2362E5EEA96C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516F7-8228-48AA-B26C-2BA2C17758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EFE8-9651-409F-9D9B-FC0DDE102BA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BBB69F-C6AB-4CEE-8457-C47791AD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8F024-91B4-4449-B221-7BDB8D97A09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Total of 494 studies (search and snowballing)</a:t>
            </a:r>
          </a:p>
          <a:p>
            <a:r>
              <a:rPr lang="en-US" dirty="0"/>
              <a:t>After testing for relevancy: 285 relevant studies remained</a:t>
            </a:r>
          </a:p>
          <a:p>
            <a:r>
              <a:rPr lang="en-US" dirty="0"/>
              <a:t>After screening: 117 studies remained</a:t>
            </a:r>
          </a:p>
          <a:p>
            <a:r>
              <a:rPr lang="en-US" dirty="0"/>
              <a:t>After reading and scoring: 47 remained</a:t>
            </a:r>
          </a:p>
          <a:p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DDA3AA-E0C1-4DEB-ADE0-DCA2DEECA7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834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49A8B-FC95-40F7-90F1-06A9E38C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80A2-6B6F-4B8A-973E-98556136D8A6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EDB82-A0D6-453C-B5E1-A2D22883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715B5-7E18-4BC4-B61F-6E167099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72DA4D-0F8B-441E-8259-8D691E61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Demography and Classification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280CCB-63B4-4D30-82DB-6676FF9EC7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006C56D-5114-48FE-9A40-5FEDA78F097A}"/>
              </a:ext>
            </a:extLst>
          </p:cNvPr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4039437900"/>
              </p:ext>
            </p:extLst>
          </p:nvPr>
        </p:nvGraphicFramePr>
        <p:xfrm>
          <a:off x="806450" y="1449388"/>
          <a:ext cx="5364163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651C33-F7C6-4EC1-A9B1-494D39C141C6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/>
              <a:t>Relevant publications were between 2015 and 2018</a:t>
            </a:r>
          </a:p>
          <a:p>
            <a:r>
              <a:rPr lang="en-US" dirty="0"/>
              <a:t>The topic grew important in the years 2017 and 2018</a:t>
            </a:r>
          </a:p>
          <a:p>
            <a:r>
              <a:rPr lang="en-US" dirty="0"/>
              <a:t>Top three venues</a:t>
            </a:r>
          </a:p>
          <a:p>
            <a:pPr lvl="1"/>
            <a:r>
              <a:rPr lang="en-US" dirty="0"/>
              <a:t>Internet, Cloud and Services Computing</a:t>
            </a:r>
          </a:p>
          <a:p>
            <a:pPr lvl="1"/>
            <a:r>
              <a:rPr lang="en-US" dirty="0"/>
              <a:t>Software Engineering</a:t>
            </a:r>
          </a:p>
          <a:p>
            <a:pPr lvl="1"/>
            <a:r>
              <a:rPr lang="en-US" dirty="0"/>
              <a:t>Telecommunication and Networks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892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C5144-7B2A-492A-9459-A9808916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80A2-6B6F-4B8A-973E-98556136D8A6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97D26-656D-4A33-AD7F-4012B6D3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4739F-89B7-4830-988F-237F8EB6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DFE806-A075-48D2-AD11-45F255F0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Problems, Solutions and Challenges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C8BFAB-4958-4927-9008-A70D32DDCF3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E338D1-5AA3-4161-8400-173348C17BC3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/>
              <a:t>Requirements of MSA-based Systems</a:t>
            </a:r>
          </a:p>
          <a:p>
            <a:r>
              <a:rPr lang="en-US" dirty="0"/>
              <a:t>Design of MSA-based Systems</a:t>
            </a:r>
          </a:p>
          <a:p>
            <a:r>
              <a:rPr lang="en-US" dirty="0"/>
              <a:t>Implementation of MSA-based Systems</a:t>
            </a:r>
          </a:p>
          <a:p>
            <a:r>
              <a:rPr lang="en-US" dirty="0"/>
              <a:t>Testing of MSA-based Systems</a:t>
            </a:r>
            <a:endParaRPr lang="de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9B1FA6-3BD1-44F0-B6F1-75324228325F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/>
              <a:t>Deployment of MSA-based Systems</a:t>
            </a:r>
          </a:p>
          <a:p>
            <a:r>
              <a:rPr lang="en-US" dirty="0"/>
              <a:t>Monitoring of MSA-based Systems</a:t>
            </a:r>
          </a:p>
          <a:p>
            <a:r>
              <a:rPr lang="en-US" dirty="0"/>
              <a:t>Organizational Problems</a:t>
            </a:r>
          </a:p>
          <a:p>
            <a:r>
              <a:rPr lang="en-US" dirty="0"/>
              <a:t>Resource Management Problems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379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9192B-BE9B-4299-AC16-A7B3F8D8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80A2-6B6F-4B8A-973E-98556136D8A6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A60BE-BB50-441E-9379-05C516A3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E9A4-D213-4103-86B8-7DBBC70A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0DF2FC-A67A-4899-B26A-4BD96E99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description methods and patterns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3FDE95-1D0A-4F7B-B6FC-1FEE2CFECB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BC7F0B-129D-4B39-99EF-CCC016F37425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/>
              <a:t>Boxes and Lines (without any specific framework)</a:t>
            </a:r>
          </a:p>
          <a:p>
            <a:r>
              <a:rPr lang="en-US" dirty="0"/>
              <a:t>UML</a:t>
            </a:r>
          </a:p>
          <a:p>
            <a:r>
              <a:rPr lang="de-CH" dirty="0"/>
              <a:t>Formal Method (</a:t>
            </a:r>
            <a:r>
              <a:rPr lang="el-GR" dirty="0"/>
              <a:t>π</a:t>
            </a:r>
            <a:r>
              <a:rPr lang="en-US" dirty="0"/>
              <a:t>-Calculus or equivalent)</a:t>
            </a:r>
          </a:p>
          <a:p>
            <a:r>
              <a:rPr lang="en-US" dirty="0"/>
              <a:t>ADL</a:t>
            </a:r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ERD</a:t>
            </a:r>
          </a:p>
          <a:p>
            <a:pPr lvl="1"/>
            <a:r>
              <a:rPr lang="en-US" dirty="0"/>
              <a:t>BPMN</a:t>
            </a:r>
            <a:endParaRPr lang="de-CH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E6EB9F9-F8B0-49DC-A0AC-628F3025E6A1}"/>
              </a:ext>
            </a:extLst>
          </p:cNvPr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918169174"/>
              </p:ext>
            </p:extLst>
          </p:nvPr>
        </p:nvGraphicFramePr>
        <p:xfrm>
          <a:off x="6496050" y="1449388"/>
          <a:ext cx="5364163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36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2F899-8E7E-46F6-B19E-F9A4E51DB7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944798-49AA-4580-A516-2362E5EEA96C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67D75-D860-4694-8FF1-C35FA07A68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84F1-187C-4BE9-8CD2-05C96334ECA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E3085-BC02-4C19-AEDF-9F68EF09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</a:t>
            </a:r>
            <a:endParaRPr lang="de-CH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E3CCD0A-C2D3-4A23-AEB4-62E0B34685B5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1560761496"/>
              </p:ext>
            </p:extLst>
          </p:nvPr>
        </p:nvGraphicFramePr>
        <p:xfrm>
          <a:off x="806450" y="1449388"/>
          <a:ext cx="11053763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C299DA-337C-4BB3-86D7-40B63C5103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494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0DB61-5F30-45FF-B072-9C236A13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80A2-6B6F-4B8A-973E-98556136D8A6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3C89E-9732-45F3-A02F-D0085635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DDCF0-7927-4258-96CF-377113A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19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99B49-B9EF-4477-ADD2-36731D61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application domains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7EED11-8453-4506-9FBA-8BF7140735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43942A1-A212-41EF-AC26-3BC5F1AE174C}"/>
              </a:ext>
            </a:extLst>
          </p:cNvPr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652579617"/>
              </p:ext>
            </p:extLst>
          </p:nvPr>
        </p:nvGraphicFramePr>
        <p:xfrm>
          <a:off x="806450" y="1449388"/>
          <a:ext cx="5364163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FEA7919-A375-44A4-AB83-D94A88C38BD4}"/>
              </a:ext>
            </a:extLst>
          </p:cNvPr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777478244"/>
              </p:ext>
            </p:extLst>
          </p:nvPr>
        </p:nvGraphicFramePr>
        <p:xfrm>
          <a:off x="6496050" y="1449388"/>
          <a:ext cx="5364163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9842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/ </a:t>
            </a:r>
            <a:r>
              <a:rPr lang="de-CH" dirty="0" err="1"/>
              <a:t>Definitions</a:t>
            </a:r>
            <a:endParaRPr lang="de-CH" dirty="0"/>
          </a:p>
          <a:p>
            <a:r>
              <a:rPr lang="de-CH" dirty="0"/>
              <a:t>Summary</a:t>
            </a:r>
          </a:p>
          <a:p>
            <a:r>
              <a:rPr lang="de-CH" dirty="0"/>
              <a:t>Critical Review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36417B5F-4967-4BB7-976D-85ACFCC0437F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0209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0AF7A-B821-427A-B318-81222167DA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E1B843D-F255-45B9-9C98-4059E15DDBE8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6C0C9-AD4B-464F-802D-51EC8CFEB9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7F14B-A8B5-4D8A-8401-C74239403B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20</a:t>
            </a:fld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9E54A-A05B-4825-9CDA-16EC15871F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Research status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38013E-24A6-4B92-A712-A28E8DF0C0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D5CFD5-8B2F-4B70-A80D-7D1EF0BF12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EFCA7A-5182-4D7A-B9F3-C94238F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de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DFBFA4-DB34-4D1B-BE3E-EE5789CC409F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Rise of interest from 2015 onward</a:t>
            </a:r>
          </a:p>
          <a:p>
            <a:r>
              <a:rPr lang="en-US" dirty="0"/>
              <a:t>Most topics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Approaches</a:t>
            </a:r>
          </a:p>
          <a:p>
            <a:pPr lvl="1"/>
            <a:r>
              <a:rPr lang="en-US" dirty="0"/>
              <a:t>Development and Deployment</a:t>
            </a:r>
            <a:endParaRPr lang="de-CH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07E9C2-9B59-439B-86CA-D08CC8DAFA18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/>
              <a:t>Many different solutions with design patterns, guidelines and frameworks</a:t>
            </a:r>
          </a:p>
          <a:p>
            <a:r>
              <a:rPr lang="en-US" dirty="0"/>
              <a:t>No studies found that address 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857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0AF7A-B821-427A-B318-81222167DA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E1B843D-F255-45B9-9C98-4059E15DDBE8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6C0C9-AD4B-464F-802D-51EC8CFEB9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7F14B-A8B5-4D8A-8401-C74239403B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21</a:t>
            </a:fld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9E54A-A05B-4825-9CDA-16EC15871F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38013E-24A6-4B92-A712-A28E8DF0C0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Description methods</a:t>
            </a:r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D5CFD5-8B2F-4B70-A80D-7D1EF0BF12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EFCA7A-5182-4D7A-B9F3-C94238F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de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DFBFA4-DB34-4D1B-BE3E-EE5789CC409F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Performance of MSA based systems</a:t>
            </a:r>
          </a:p>
          <a:p>
            <a:r>
              <a:rPr lang="en-US" dirty="0"/>
              <a:t>Security in distributed systems</a:t>
            </a:r>
            <a:endParaRPr lang="de-CH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07E9C2-9B59-439B-86CA-D08CC8DAFA18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/>
              <a:t>Informal boxes and lines</a:t>
            </a:r>
          </a:p>
          <a:p>
            <a:r>
              <a:rPr lang="en-US" dirty="0"/>
              <a:t>UML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584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0AF7A-B821-427A-B318-81222167DA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E1B843D-F255-45B9-9C98-4059E15DDBE8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6C0C9-AD4B-464F-802D-51EC8CFEB9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7F14B-A8B5-4D8A-8401-C74239403B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22</a:t>
            </a:fld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9E54A-A05B-4825-9CDA-16EC15871F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Application domains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38013E-24A6-4B92-A712-A28E8DF0C0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D5CFD5-8B2F-4B70-A80D-7D1EF0BF12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EFCA7A-5182-4D7A-B9F3-C94238F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de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DFBFA4-DB34-4D1B-BE3E-EE5789CC409F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~33% of the publications did not state any specific application domain</a:t>
            </a:r>
          </a:p>
          <a:p>
            <a:r>
              <a:rPr lang="en-US" dirty="0"/>
              <a:t>Runner-up: “Software Development Tools and Frameworks”</a:t>
            </a:r>
            <a:endParaRPr lang="de-CH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07E9C2-9B59-439B-86CA-D08CC8DAFA18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569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itel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DAE-4221-4E93-888A-989D9F7E68BE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…of the study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Christoph Bühler</a:t>
            </a:r>
            <a:endParaRPr lang="de-CH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MSE Seminar “Design Science and Empirical Software Engineering”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501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AA8A8-322A-4B39-8D89-02A3D9AFE93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FB5A158-D080-4139-BF98-4DE43DCC0DA7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89A8F-3AC7-44E5-B980-D2CC99F14BB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 dirty="0"/>
              <a:t>Microservices in a </a:t>
            </a:r>
            <a:r>
              <a:rPr lang="de-CH" dirty="0" err="1"/>
              <a:t>DevOps</a:t>
            </a:r>
            <a:r>
              <a:rPr lang="de-CH" dirty="0"/>
              <a:t> </a:t>
            </a:r>
            <a:r>
              <a:rPr lang="de-CH" dirty="0" err="1"/>
              <a:t>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DF4D-7C8B-4BCD-B2EB-6B2040AB5C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F1A7BE-FF6B-4477-A177-F2EB783C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questions?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67724-E9CB-4050-A71A-849A1A7626B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6450" y="3246539"/>
            <a:ext cx="11053763" cy="545285"/>
          </a:xfrm>
        </p:spPr>
        <p:txBody>
          <a:bodyPr>
            <a:normAutofit/>
          </a:bodyPr>
          <a:lstStyle/>
          <a:p>
            <a:r>
              <a:rPr lang="en-US" sz="2800" dirty="0"/>
              <a:t>If something comes up, please do not hesitate to ask directly</a:t>
            </a:r>
            <a:endParaRPr lang="de-CH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D673D-D60D-40E5-B134-564BBDF94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01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itel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DAE-4221-4E93-888A-989D9F7E68BE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…into the topic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Christoph Bühler</a:t>
            </a:r>
            <a:endParaRPr lang="de-CH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MSE Seminar “Design Science and Empirical Software Engineering”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926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5F7F0-B73C-440F-B743-138B49FBC5A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944798-49AA-4580-A516-2362E5EEA96C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4B343-4F94-4DD1-B077-E33687AB70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25D8-44FC-408C-8C6E-89447036E26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6208F9-7F6A-477A-9340-DF2D5B08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Science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4650-77B1-4189-85AB-1D9D7932CF3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Achieve knowledge and a general understanding</a:t>
            </a:r>
          </a:p>
          <a:p>
            <a:r>
              <a:rPr lang="en-US" dirty="0"/>
              <a:t>Guidelines according to Alan R. </a:t>
            </a:r>
            <a:r>
              <a:rPr lang="en-US" dirty="0" err="1"/>
              <a:t>Hevner</a:t>
            </a:r>
            <a:r>
              <a:rPr lang="en-US" dirty="0"/>
              <a:t> et al.</a:t>
            </a:r>
          </a:p>
          <a:p>
            <a:pPr lvl="1"/>
            <a:r>
              <a:rPr lang="en-US" dirty="0"/>
              <a:t>Design as an artifact</a:t>
            </a:r>
          </a:p>
          <a:p>
            <a:pPr lvl="1"/>
            <a:r>
              <a:rPr lang="en-US" dirty="0"/>
              <a:t>Problem relevance</a:t>
            </a:r>
          </a:p>
          <a:p>
            <a:pPr lvl="1"/>
            <a:r>
              <a:rPr lang="en-US" dirty="0"/>
              <a:t>Design evaluation</a:t>
            </a:r>
          </a:p>
          <a:p>
            <a:pPr lvl="1"/>
            <a:r>
              <a:rPr lang="en-US" dirty="0"/>
              <a:t>Research contributions</a:t>
            </a:r>
          </a:p>
          <a:p>
            <a:pPr lvl="1"/>
            <a:r>
              <a:rPr lang="en-US" dirty="0"/>
              <a:t>Research rigor</a:t>
            </a:r>
          </a:p>
          <a:p>
            <a:pPr lvl="1"/>
            <a:r>
              <a:rPr lang="en-US" dirty="0"/>
              <a:t>Design as a search process</a:t>
            </a:r>
          </a:p>
          <a:p>
            <a:pPr lvl="1"/>
            <a:r>
              <a:rPr lang="en-US" dirty="0"/>
              <a:t>Communication of research</a:t>
            </a:r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A7BAAE-9AA1-4509-BD09-B4A59DFCD0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609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3D913-ED2B-48AC-942D-BC3FB8B4F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944798-49AA-4580-A516-2362E5EEA96C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5BE3E-4A1B-4FD5-B7B9-17F71C65AD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36F9-0811-4683-9200-E876F0B7E5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3502E7-9201-4B00-86B2-156193F0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Software Engineering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91C2B-9971-4CF6-A50F-064C503E6D4C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Base for discussion</a:t>
            </a:r>
          </a:p>
          <a:p>
            <a:r>
              <a:rPr lang="en-US" dirty="0"/>
              <a:t>Methods for empirical research</a:t>
            </a:r>
          </a:p>
          <a:p>
            <a:pPr lvl="1"/>
            <a:r>
              <a:rPr lang="en-US" dirty="0"/>
              <a:t>Systematic Mapping Study (SMS)</a:t>
            </a:r>
          </a:p>
          <a:p>
            <a:pPr lvl="1"/>
            <a:r>
              <a:rPr lang="de-CH" dirty="0" err="1"/>
              <a:t>Systematic</a:t>
            </a:r>
            <a:r>
              <a:rPr lang="de-CH" dirty="0"/>
              <a:t> </a:t>
            </a:r>
            <a:r>
              <a:rPr lang="de-CH" dirty="0" err="1"/>
              <a:t>Literature</a:t>
            </a:r>
            <a:r>
              <a:rPr lang="de-CH" dirty="0"/>
              <a:t> Review (SLR)</a:t>
            </a:r>
          </a:p>
          <a:p>
            <a:pPr lvl="1"/>
            <a:r>
              <a:rPr lang="de-CH" dirty="0" err="1"/>
              <a:t>Systematic</a:t>
            </a:r>
            <a:r>
              <a:rPr lang="de-CH" dirty="0"/>
              <a:t> Gray </a:t>
            </a:r>
            <a:r>
              <a:rPr lang="de-CH" dirty="0" err="1"/>
              <a:t>Literature</a:t>
            </a:r>
            <a:r>
              <a:rPr lang="de-CH" dirty="0"/>
              <a:t> Review (SGLR)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5BA03F-89C6-4413-B3D9-78B00291D08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23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56713-A856-428C-BDB0-4B934A5C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80A2-6B6F-4B8A-973E-98556136D8A6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6CAD3-8D25-413B-82D0-022FEE56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9ECF-FE9A-4850-8AFE-D721B279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A79398-3731-4602-8536-1B545A8E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B20265-414C-4517-BE46-B337A634B1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  <a:endParaRPr lang="de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73626-A43B-4185-87F2-FFE338BEB8A0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/>
              <a:t>Application structural style</a:t>
            </a:r>
          </a:p>
          <a:p>
            <a:r>
              <a:rPr lang="en-US" dirty="0"/>
              <a:t>Build several small services that cooperate</a:t>
            </a:r>
          </a:p>
          <a:p>
            <a:r>
              <a:rPr lang="en-US" dirty="0"/>
              <a:t>Often deployed to distributed systems</a:t>
            </a:r>
          </a:p>
          <a:p>
            <a:r>
              <a:rPr lang="de-CH" dirty="0"/>
              <a:t>Fine-</a:t>
            </a:r>
            <a:r>
              <a:rPr lang="de-CH" dirty="0" err="1"/>
              <a:t>grained</a:t>
            </a:r>
            <a:r>
              <a:rPr lang="de-CH" dirty="0"/>
              <a:t>, </a:t>
            </a:r>
            <a:r>
              <a:rPr lang="de-CH" dirty="0" err="1"/>
              <a:t>isolated</a:t>
            </a:r>
            <a:endParaRPr lang="de-CH" dirty="0"/>
          </a:p>
          <a:p>
            <a:r>
              <a:rPr lang="de-CH" dirty="0"/>
              <a:t>Multiple </a:t>
            </a:r>
            <a:r>
              <a:rPr lang="de-CH" dirty="0" err="1"/>
              <a:t>paradigms</a:t>
            </a:r>
            <a:endParaRPr lang="de-CH" dirty="0"/>
          </a:p>
          <a:p>
            <a:r>
              <a:rPr lang="de-CH" dirty="0" err="1"/>
              <a:t>Containerized</a:t>
            </a:r>
            <a:endParaRPr lang="de-CH" dirty="0"/>
          </a:p>
          <a:p>
            <a:r>
              <a:rPr lang="de-CH" dirty="0" err="1"/>
              <a:t>Highly</a:t>
            </a:r>
            <a:r>
              <a:rPr lang="de-CH" dirty="0"/>
              <a:t> </a:t>
            </a:r>
            <a:r>
              <a:rPr lang="de-CH" dirty="0" err="1"/>
              <a:t>automated</a:t>
            </a:r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28E9FF54-3912-4861-9BB9-B330FC6206FB}"/>
              </a:ext>
            </a:extLst>
          </p:cNvPr>
          <p:cNvPicPr>
            <a:picLocks noGrp="1" noChangeAspect="1"/>
          </p:cNvPicPr>
          <p:nvPr>
            <p:ph sz="quarter" idx="27"/>
          </p:nvPr>
        </p:nvPicPr>
        <p:blipFill>
          <a:blip r:embed="rId3"/>
          <a:stretch>
            <a:fillRect/>
          </a:stretch>
        </p:blipFill>
        <p:spPr>
          <a:xfrm>
            <a:off x="7272833" y="1449388"/>
            <a:ext cx="3810596" cy="4751387"/>
          </a:xfrm>
        </p:spPr>
      </p:pic>
    </p:spTree>
    <p:extLst>
      <p:ext uri="{BB962C8B-B14F-4D97-AF65-F5344CB8AC3E}">
        <p14:creationId xmlns:p14="http://schemas.microsoft.com/office/powerpoint/2010/main" val="67072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D748-40AB-4D55-9041-715BA441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80A2-6B6F-4B8A-973E-98556136D8A6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2F12-E4B5-492A-900C-E97C73D7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Microservices in a DevOps context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70808-659E-4064-B619-27C616DE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E3ED44-C805-4E46-B16D-41ED01BA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C37F8-B3E4-4E3D-910C-29FCBC6040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  <a:endParaRPr lang="de-CH" dirty="0"/>
          </a:p>
        </p:txBody>
      </p:sp>
      <p:pic>
        <p:nvPicPr>
          <p:cNvPr id="10" name="Content Placeholder 9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FC52C83A-82A7-4FEF-A559-6995423848FC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3"/>
          <a:stretch>
            <a:fillRect/>
          </a:stretch>
        </p:blipFill>
        <p:spPr>
          <a:xfrm>
            <a:off x="806450" y="2444797"/>
            <a:ext cx="5364163" cy="276056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61BFB4-EBBE-493F-BD8C-B5B9742CA7E8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/>
              <a:t>Set of practices</a:t>
            </a:r>
          </a:p>
          <a:p>
            <a:r>
              <a:rPr lang="en-US" dirty="0"/>
              <a:t>Reduce the time for changes to land in production</a:t>
            </a:r>
          </a:p>
          <a:p>
            <a:r>
              <a:rPr lang="en-US" dirty="0"/>
              <a:t>Maintain a high quality of the software</a:t>
            </a:r>
          </a:p>
          <a:p>
            <a:r>
              <a:rPr lang="en-US" dirty="0"/>
              <a:t>Cooperates nicely with agile software techniques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581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itel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DAE-4221-4E93-888A-989D9F7E68BE}" type="datetime4">
              <a:rPr lang="de-CH" smtClean="0"/>
              <a:t>16. Dezember 2020</a:t>
            </a:fld>
            <a:endParaRPr lang="de-CH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…of the study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Christoph Bühler</a:t>
            </a:r>
            <a:endParaRPr lang="de-CH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MSE Seminar “Design Science and Empirical Software Engineering”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6970192"/>
      </p:ext>
    </p:extLst>
  </p:cSld>
  <p:clrMapOvr>
    <a:masterClrMapping/>
  </p:clrMapOvr>
</p:sld>
</file>

<file path=ppt/theme/theme1.xml><?xml version="1.0" encoding="utf-8"?>
<a:theme xmlns:a="http://schemas.openxmlformats.org/drawingml/2006/main" name="OST-Vorlage">
  <a:themeElements>
    <a:clrScheme name="OST-Farben_komplett">
      <a:dk1>
        <a:srgbClr val="191919"/>
      </a:dk1>
      <a:lt1>
        <a:srgbClr val="FFFFFF"/>
      </a:lt1>
      <a:dk2>
        <a:srgbClr val="8C195F"/>
      </a:dk2>
      <a:lt2>
        <a:srgbClr val="C6C6C6"/>
      </a:lt2>
      <a:accent1>
        <a:srgbClr val="56276D"/>
      </a:accent1>
      <a:accent2>
        <a:srgbClr val="C397C4"/>
      </a:accent2>
      <a:accent3>
        <a:srgbClr val="146C58"/>
      </a:accent3>
      <a:accent4>
        <a:srgbClr val="99CCB5"/>
      </a:accent4>
      <a:accent5>
        <a:srgbClr val="B21D19"/>
      </a:accent5>
      <a:accent6>
        <a:srgbClr val="EC867B"/>
      </a:accent6>
      <a:hlink>
        <a:srgbClr val="D72864"/>
      </a:hlink>
      <a:folHlink>
        <a:srgbClr val="8C19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  <a:effectLst/>
      </a:spPr>
      <a:bodyPr rtlCol="0" anchor="t"/>
      <a:lstStyle>
        <a:defPPr algn="l">
          <a:defRPr sz="14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 lnSpcReduction="10000"/>
      </a:bodyPr>
      <a:lstStyle>
        <a:defPPr marL="252000" indent="-252000" algn="l">
          <a:spcAft>
            <a:spcPts val="600"/>
          </a:spcAft>
          <a:buClr>
            <a:schemeClr val="tx2"/>
          </a:buClr>
          <a:buFont typeface="Arial" panose="020B0604020202020204" pitchFamily="34" charset="0"/>
          <a:buChar char="•"/>
          <a:defRPr sz="2000" dirty="0" err="1" smtClean="0">
            <a:ea typeface="Roboto Medium" panose="02000000000000000000" pitchFamily="2" charset="0"/>
          </a:defRPr>
        </a:defPPr>
      </a:lstStyle>
    </a:txDef>
  </a:objectDefaults>
  <a:extraClrSchemeLst>
    <a:extraClrScheme>
      <a:clrScheme name="OST - Farben">
        <a:dk1>
          <a:srgbClr val="191919"/>
        </a:dk1>
        <a:lt1>
          <a:srgbClr val="FFFFFF"/>
        </a:lt1>
        <a:dk2>
          <a:srgbClr val="8C195F"/>
        </a:dk2>
        <a:lt2>
          <a:srgbClr val="D72864"/>
        </a:lt2>
        <a:accent1>
          <a:srgbClr val="56276D"/>
        </a:accent1>
        <a:accent2>
          <a:srgbClr val="C397C4"/>
        </a:accent2>
        <a:accent3>
          <a:srgbClr val="146C58"/>
        </a:accent3>
        <a:accent4>
          <a:srgbClr val="99CCB5"/>
        </a:accent4>
        <a:accent5>
          <a:srgbClr val="B21D19"/>
        </a:accent5>
        <a:accent6>
          <a:srgbClr val="EC867B"/>
        </a:accent6>
        <a:hlink>
          <a:srgbClr val="191919"/>
        </a:hlink>
        <a:folHlink>
          <a:srgbClr val="19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OST Violett">
      <a:srgbClr val="9560A4"/>
    </a:custClr>
    <a:custClr name="OST Grün">
      <a:srgbClr val="1DAF8E"/>
    </a:custClr>
    <a:custClr name="OST Rot">
      <a:srgbClr val="E84E0F"/>
    </a:custClr>
    <a:custClr name="OST Blau">
      <a:srgbClr val="0086CD"/>
    </a:custClr>
    <a:custClr name="OST Orange">
      <a:srgbClr val="FBBA00"/>
    </a:custClr>
    <a:custClr name="Weiss">
      <a:srgbClr val="FFFFFF"/>
    </a:custClr>
    <a:custClr name="Weiss">
      <a:srgbClr val="FFFFFF"/>
    </a:custClr>
    <a:custClr name="OST Schwarz">
      <a:srgbClr val="191919"/>
    </a:custClr>
    <a:custClr name="OST Brombeer">
      <a:srgbClr val="8C195F"/>
    </a:custClr>
    <a:custClr name="OST Himbeer">
      <a:srgbClr val="D72864"/>
    </a:custClr>
    <a:custClr name="OST Dunkelviolett">
      <a:srgbClr val="6B3881"/>
    </a:custClr>
    <a:custClr name="OST Dunkelgrün">
      <a:srgbClr val="007E6B"/>
    </a:custClr>
    <a:custClr name="OST Dunkelrot">
      <a:srgbClr val="C32E15"/>
    </a:custClr>
    <a:custClr name="OST Dunkelblau">
      <a:srgbClr val="0073B0"/>
    </a:custClr>
    <a:custClr name="OST Dunkelorange">
      <a:srgbClr val="D18F00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OST Hellviolett">
      <a:srgbClr val="D0A9D0"/>
    </a:custClr>
    <a:custClr name="OST Hellgrün">
      <a:srgbClr val="A7D5C2"/>
    </a:custClr>
    <a:custClr name="OST Hellrot">
      <a:srgbClr val="F39A8B"/>
    </a:custClr>
    <a:custClr name="OST Hellblau">
      <a:srgbClr val="5FBFED"/>
    </a:custClr>
    <a:custClr name="OST Hellorange">
      <a:srgbClr val="FDD6A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</a:custClrLst>
  <a:extLst>
    <a:ext uri="{05A4C25C-085E-4340-85A3-A5531E510DB2}">
      <thm15:themeFamily xmlns:thm15="http://schemas.microsoft.com/office/thememl/2012/main" name="OST_Vorlage_16zu9.potx" id="{74606E51-92BD-4465-AC13-F790FCC5F8F7}" vid="{930CCD1D-43F8-4413-9D6F-94F1D5821F3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Paper_Presentation</Template>
  <TotalTime>0</TotalTime>
  <Words>1456</Words>
  <Application>Microsoft Office PowerPoint</Application>
  <PresentationFormat>Custom</PresentationFormat>
  <Paragraphs>334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Cascadia Code</vt:lpstr>
      <vt:lpstr>Roboto</vt:lpstr>
      <vt:lpstr>Symbol</vt:lpstr>
      <vt:lpstr>t1-gul-regular</vt:lpstr>
      <vt:lpstr>OST-Vorlage</vt:lpstr>
      <vt:lpstr>Microservices in a DevOps context</vt:lpstr>
      <vt:lpstr>Agenda</vt:lpstr>
      <vt:lpstr>What about questions?</vt:lpstr>
      <vt:lpstr>Introduction</vt:lpstr>
      <vt:lpstr>Design Science</vt:lpstr>
      <vt:lpstr>Empirical Software Engineering</vt:lpstr>
      <vt:lpstr>Microservices</vt:lpstr>
      <vt:lpstr>DevOps</vt:lpstr>
      <vt:lpstr>Summary</vt:lpstr>
      <vt:lpstr>A Systematic Mapping Study on Microservices Architecture in DevOps</vt:lpstr>
      <vt:lpstr>Research Questions (1/2)</vt:lpstr>
      <vt:lpstr>Research Questions (2/2)</vt:lpstr>
      <vt:lpstr>Search for publications</vt:lpstr>
      <vt:lpstr>Search results</vt:lpstr>
      <vt:lpstr>Demography and Classification</vt:lpstr>
      <vt:lpstr>Problems, Solutions and Challenges</vt:lpstr>
      <vt:lpstr>MSA description methods and patterns</vt:lpstr>
      <vt:lpstr>Quality Attributes</vt:lpstr>
      <vt:lpstr>Tools and application domains</vt:lpstr>
      <vt:lpstr>Discussion</vt:lpstr>
      <vt:lpstr>Discussion</vt:lpstr>
      <vt:lpstr>Discussion</vt:lpstr>
      <vt:lpstr>Review</vt:lpstr>
    </vt:vector>
  </TitlesOfParts>
  <Company>HSR Hochschule für Technik Rapperswil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in a DevOps context</dc:title>
  <dc:creator>Christoph Bühler</dc:creator>
  <cp:lastModifiedBy>Christoph Bühler</cp:lastModifiedBy>
  <cp:revision>18</cp:revision>
  <cp:lastPrinted>2019-10-30T10:24:00Z</cp:lastPrinted>
  <dcterms:created xsi:type="dcterms:W3CDTF">2020-12-16T09:46:03Z</dcterms:created>
  <dcterms:modified xsi:type="dcterms:W3CDTF">2020-12-16T18:26:13Z</dcterms:modified>
</cp:coreProperties>
</file>