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1" r:id="rId9"/>
    <p:sldId id="269" r:id="rId10"/>
    <p:sldId id="265" r:id="rId11"/>
    <p:sldId id="273" r:id="rId12"/>
    <p:sldId id="272" r:id="rId13"/>
    <p:sldId id="274" r:id="rId14"/>
    <p:sldId id="275" r:id="rId15"/>
    <p:sldId id="278" r:id="rId16"/>
    <p:sldId id="276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qardio.com/healthy-heart-blog/monitoring-blood-pressure-home/" TargetMode="External"/><Relationship Id="rId2" Type="http://schemas.openxmlformats.org/officeDocument/2006/relationships/hyperlink" Target="https://wwwn.cdc.gov/nchs/nhanes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stats/mahal.html" TargetMode="External"/><Relationship Id="rId5" Type="http://schemas.openxmlformats.org/officeDocument/2006/relationships/hyperlink" Target="https://www.mayoclinic.org/diseases-conditions/high-blood-pressure/diagnosis-treatment/drc-20373417" TargetMode="External"/><Relationship Id="rId4" Type="http://schemas.openxmlformats.org/officeDocument/2006/relationships/hyperlink" Target="https://today.mims.com/the-role-of-blood-pressure-devices-measurement-accurac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5FC4-F226-46AB-B0B2-F6BA975F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Rethinking the Application of Technology in Hypertension Control </a:t>
            </a:r>
            <a:r>
              <a:rPr lang="en-US" dirty="0"/>
              <a:t>	</a:t>
            </a:r>
            <a:endParaRPr lang="en-US" sz="28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B38B-366E-47AB-9C7D-2129512EDEF1}"/>
              </a:ext>
            </a:extLst>
          </p:cNvPr>
          <p:cNvSpPr txBox="1"/>
          <p:nvPr/>
        </p:nvSpPr>
        <p:spPr>
          <a:xfrm>
            <a:off x="684212" y="3657600"/>
            <a:ext cx="346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Eric Buehler</a:t>
            </a:r>
          </a:p>
        </p:txBody>
      </p:sp>
    </p:spTree>
    <p:extLst>
      <p:ext uri="{BB962C8B-B14F-4D97-AF65-F5344CB8AC3E}">
        <p14:creationId xmlns:p14="http://schemas.microsoft.com/office/powerpoint/2010/main" val="321124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0777D-BECA-4A06-9B61-DE42B908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707" y="514193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Prediction: Model Selection </a:t>
            </a:r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E8C057-76AD-44F5-8FD9-E4EB4E307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852462"/>
              </p:ext>
            </p:extLst>
          </p:nvPr>
        </p:nvGraphicFramePr>
        <p:xfrm>
          <a:off x="720707" y="2098145"/>
          <a:ext cx="10750585" cy="406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883">
                  <a:extLst>
                    <a:ext uri="{9D8B030D-6E8A-4147-A177-3AD203B41FA5}">
                      <a16:colId xmlns:a16="http://schemas.microsoft.com/office/drawing/2014/main" val="2639627261"/>
                    </a:ext>
                  </a:extLst>
                </a:gridCol>
                <a:gridCol w="2394264">
                  <a:extLst>
                    <a:ext uri="{9D8B030D-6E8A-4147-A177-3AD203B41FA5}">
                      <a16:colId xmlns:a16="http://schemas.microsoft.com/office/drawing/2014/main" val="1834542477"/>
                    </a:ext>
                  </a:extLst>
                </a:gridCol>
                <a:gridCol w="2747504">
                  <a:extLst>
                    <a:ext uri="{9D8B030D-6E8A-4147-A177-3AD203B41FA5}">
                      <a16:colId xmlns:a16="http://schemas.microsoft.com/office/drawing/2014/main" val="1989515464"/>
                    </a:ext>
                  </a:extLst>
                </a:gridCol>
                <a:gridCol w="2755934">
                  <a:extLst>
                    <a:ext uri="{9D8B030D-6E8A-4147-A177-3AD203B41FA5}">
                      <a16:colId xmlns:a16="http://schemas.microsoft.com/office/drawing/2014/main" val="2392006489"/>
                    </a:ext>
                  </a:extLst>
                </a:gridCol>
              </a:tblGrid>
              <a:tr h="1106671"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Diastolic RMSE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Systolic RMSE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Mean </a:t>
                      </a:r>
                      <a:br>
                        <a:rPr lang="en-US" sz="2700" u="none" strike="noStrike" dirty="0">
                          <a:effectLst/>
                        </a:rPr>
                      </a:br>
                      <a:r>
                        <a:rPr lang="en-US" sz="2700" u="none" strike="noStrike" dirty="0">
                          <a:effectLst/>
                        </a:rPr>
                        <a:t>Mahalanobis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extLst>
                  <a:ext uri="{0D108BD9-81ED-4DB2-BD59-A6C34878D82A}">
                    <a16:rowId xmlns:a16="http://schemas.microsoft.com/office/drawing/2014/main" val="3789809839"/>
                  </a:ext>
                </a:extLst>
              </a:tr>
              <a:tr h="61778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Linear Model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9.69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13.28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10.04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extLst>
                  <a:ext uri="{0D108BD9-81ED-4DB2-BD59-A6C34878D82A}">
                    <a16:rowId xmlns:a16="http://schemas.microsoft.com/office/drawing/2014/main" val="58727046"/>
                  </a:ext>
                </a:extLst>
              </a:tr>
              <a:tr h="110667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Linear Model</a:t>
                      </a:r>
                      <a:br>
                        <a:rPr lang="en-US" sz="2700" u="none" strike="noStrike">
                          <a:effectLst/>
                        </a:rPr>
                      </a:br>
                      <a:r>
                        <a:rPr lang="en-US" sz="2700" u="none" strike="noStrike">
                          <a:effectLst/>
                        </a:rPr>
                        <a:t> w/ Clustering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9.65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13.31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9.73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extLst>
                  <a:ext uri="{0D108BD9-81ED-4DB2-BD59-A6C34878D82A}">
                    <a16:rowId xmlns:a16="http://schemas.microsoft.com/office/drawing/2014/main" val="970295603"/>
                  </a:ext>
                </a:extLst>
              </a:tr>
              <a:tr h="61778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Decision Trees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9.92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13.28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10.75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extLst>
                  <a:ext uri="{0D108BD9-81ED-4DB2-BD59-A6C34878D82A}">
                    <a16:rowId xmlns:a16="http://schemas.microsoft.com/office/drawing/2014/main" val="1090011990"/>
                  </a:ext>
                </a:extLst>
              </a:tr>
              <a:tr h="61778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Random Forest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5.33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7.64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6.5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00" marR="18600" marT="18600" marB="0" anchor="b"/>
                </a:tc>
                <a:extLst>
                  <a:ext uri="{0D108BD9-81ED-4DB2-BD59-A6C34878D82A}">
                    <a16:rowId xmlns:a16="http://schemas.microsoft.com/office/drawing/2014/main" val="260573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8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1A4-7911-438F-8D39-E9CFB2FF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37672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Prediction: Fit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B82A7-E6A3-4ADA-ADFB-EC96211A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1" y="1588202"/>
            <a:ext cx="6004459" cy="489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B6BFC-62F4-4A48-A562-A36090F5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588201"/>
            <a:ext cx="6004461" cy="48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DA2B-DE25-450E-AB4D-DB37FB39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26" y="0"/>
            <a:ext cx="8534400" cy="1507067"/>
          </a:xfrm>
        </p:spPr>
        <p:txBody>
          <a:bodyPr/>
          <a:lstStyle/>
          <a:p>
            <a:r>
              <a:rPr lang="en-US" dirty="0"/>
              <a:t>Prediction: Random Forest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6036CB-20AE-4395-BF87-65513C4A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2" y="1419225"/>
            <a:ext cx="5991998" cy="4659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F1D435-68AA-4043-9B6C-558F2FCC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9225"/>
            <a:ext cx="5991998" cy="46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27C8-B8DF-488E-8A3A-7CFF7ED88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98138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484-C364-4DA0-9BE8-63FB3421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9371"/>
            <a:ext cx="8534400" cy="1507067"/>
          </a:xfrm>
        </p:spPr>
        <p:txBody>
          <a:bodyPr/>
          <a:lstStyle/>
          <a:p>
            <a:r>
              <a:rPr lang="en-US" dirty="0"/>
              <a:t>Outlier Detection: A Cut-off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0F2DAE-3BB1-46D4-B2A3-3F2553E2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379814"/>
            <a:ext cx="7981950" cy="5267579"/>
          </a:xfrm>
        </p:spPr>
      </p:pic>
    </p:spTree>
    <p:extLst>
      <p:ext uri="{BB962C8B-B14F-4D97-AF65-F5344CB8AC3E}">
        <p14:creationId xmlns:p14="http://schemas.microsoft.com/office/powerpoint/2010/main" val="407472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C587-3BBE-40A5-A3A1-D7FA84AF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7" y="1839382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App Interface </a:t>
            </a:r>
          </a:p>
        </p:txBody>
      </p:sp>
    </p:spTree>
    <p:extLst>
      <p:ext uri="{BB962C8B-B14F-4D97-AF65-F5344CB8AC3E}">
        <p14:creationId xmlns:p14="http://schemas.microsoft.com/office/powerpoint/2010/main" val="92880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E98FF-032D-4520-B7FA-E0A40E9F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47" y="231362"/>
            <a:ext cx="6257105" cy="6395276"/>
          </a:xfrm>
        </p:spPr>
      </p:pic>
    </p:spTree>
    <p:extLst>
      <p:ext uri="{BB962C8B-B14F-4D97-AF65-F5344CB8AC3E}">
        <p14:creationId xmlns:p14="http://schemas.microsoft.com/office/powerpoint/2010/main" val="95027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238C-2C28-49E2-827F-88C2065D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3B46-15F4-440E-B6E7-F737D8CB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 it feasible in practice?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Proof of concept for how we might re-think application of technology to problems in public health.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4B21-374B-4959-B871-74DC31D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3503"/>
            <a:ext cx="8534400" cy="1507067"/>
          </a:xfrm>
        </p:spPr>
        <p:txBody>
          <a:bodyPr/>
          <a:lstStyle/>
          <a:p>
            <a:r>
              <a:rPr lang="en-US" dirty="0"/>
              <a:t>Work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B720-4B2F-45C4-B0CD-F6CD9873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990570"/>
            <a:ext cx="8534400" cy="3615267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Angell, S. Y., De Cock, K. M., &amp; Frieden, T. R. (2015). A public health approach to global management of hypertension. </a:t>
            </a:r>
            <a:r>
              <a:rPr lang="en-US" i="1" dirty="0">
                <a:solidFill>
                  <a:schemeClr val="tx1"/>
                </a:solidFill>
              </a:rPr>
              <a:t>The Lancet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385</a:t>
            </a:r>
            <a:r>
              <a:rPr lang="en-US" dirty="0">
                <a:solidFill>
                  <a:schemeClr val="tx1"/>
                </a:solidFill>
              </a:rPr>
              <a:t>(9970), 825-827.</a:t>
            </a:r>
          </a:p>
          <a:p>
            <a:r>
              <a:rPr lang="en-US" dirty="0">
                <a:solidFill>
                  <a:schemeClr val="tx1"/>
                </a:solidFill>
              </a:rPr>
              <a:t>Olsen, M. H., Angell, S. Y., Asma, S., </a:t>
            </a:r>
            <a:r>
              <a:rPr lang="en-US" dirty="0" err="1">
                <a:solidFill>
                  <a:schemeClr val="tx1"/>
                </a:solidFill>
              </a:rPr>
              <a:t>Boutouyrie</a:t>
            </a:r>
            <a:r>
              <a:rPr lang="en-US" dirty="0">
                <a:solidFill>
                  <a:schemeClr val="tx1"/>
                </a:solidFill>
              </a:rPr>
              <a:t>, P., Burger, D., Chirinos, J. A., ... &amp; López-Jaramillo, P. (2016). A call to action and a </a:t>
            </a:r>
            <a:r>
              <a:rPr lang="en-US" dirty="0" err="1">
                <a:solidFill>
                  <a:schemeClr val="tx1"/>
                </a:solidFill>
              </a:rPr>
              <a:t>lifecourse</a:t>
            </a:r>
            <a:r>
              <a:rPr lang="en-US" dirty="0">
                <a:solidFill>
                  <a:schemeClr val="tx1"/>
                </a:solidFill>
              </a:rPr>
              <a:t> strategy to address the global burden of raised blood pressure on current and future generations: the Lancet Commission on hypertension. </a:t>
            </a:r>
            <a:r>
              <a:rPr lang="en-US" i="1" dirty="0">
                <a:solidFill>
                  <a:schemeClr val="tx1"/>
                </a:solidFill>
              </a:rPr>
              <a:t>The Lancet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388</a:t>
            </a:r>
            <a:r>
              <a:rPr lang="en-US" dirty="0">
                <a:solidFill>
                  <a:schemeClr val="tx1"/>
                </a:solidFill>
              </a:rPr>
              <a:t>(10060), 2665-2712.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Whelton, P. K., Carey, R. M., </a:t>
            </a:r>
            <a:r>
              <a:rPr lang="en-US" dirty="0" err="1">
                <a:solidFill>
                  <a:schemeClr val="tx1"/>
                </a:solidFill>
              </a:rPr>
              <a:t>Aronow</a:t>
            </a:r>
            <a:r>
              <a:rPr lang="en-US" dirty="0">
                <a:solidFill>
                  <a:schemeClr val="tx1"/>
                </a:solidFill>
              </a:rPr>
              <a:t>, W. S., Casey, D. E., Collins, K. J., Himmelfarb, C. D., ... &amp; </a:t>
            </a:r>
            <a:r>
              <a:rPr lang="en-US" dirty="0" err="1">
                <a:solidFill>
                  <a:schemeClr val="tx1"/>
                </a:solidFill>
              </a:rPr>
              <a:t>MacLaughlin</a:t>
            </a:r>
            <a:r>
              <a:rPr lang="en-US" dirty="0">
                <a:solidFill>
                  <a:schemeClr val="tx1"/>
                </a:solidFill>
              </a:rPr>
              <a:t>, E. J. (2018). 2017 ACC/AHA/AAPA/ABC/ACPM/AGS/</a:t>
            </a:r>
            <a:r>
              <a:rPr lang="en-US" dirty="0" err="1">
                <a:solidFill>
                  <a:schemeClr val="tx1"/>
                </a:solidFill>
              </a:rPr>
              <a:t>APhA</a:t>
            </a:r>
            <a:r>
              <a:rPr lang="en-US" dirty="0">
                <a:solidFill>
                  <a:schemeClr val="tx1"/>
                </a:solidFill>
              </a:rPr>
              <a:t>/ASH/ASPC/NMA/PCNA guideline for the prevention, detection, evaluation, and management of high blood pressure in adults: a report of the American College of Cardiology/American Heart Association Task Force on Clinical Practice Guidelines. </a:t>
            </a:r>
            <a:r>
              <a:rPr lang="en-US" i="1" dirty="0">
                <a:solidFill>
                  <a:schemeClr val="tx1"/>
                </a:solidFill>
              </a:rPr>
              <a:t>Journal of the American College of Cardiology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(19), e127-e248.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Harris, J. K., Beatty, K., </a:t>
            </a:r>
            <a:r>
              <a:rPr lang="en-US" dirty="0" err="1">
                <a:solidFill>
                  <a:schemeClr val="tx1"/>
                </a:solidFill>
              </a:rPr>
              <a:t>Leider</a:t>
            </a:r>
            <a:r>
              <a:rPr lang="en-US" dirty="0">
                <a:solidFill>
                  <a:schemeClr val="tx1"/>
                </a:solidFill>
              </a:rPr>
              <a:t>, J. P., Knudson, A., Anderson, B. L., &amp; </a:t>
            </a:r>
            <a:r>
              <a:rPr lang="en-US" dirty="0" err="1">
                <a:solidFill>
                  <a:schemeClr val="tx1"/>
                </a:solidFill>
              </a:rPr>
              <a:t>Meit</a:t>
            </a:r>
            <a:r>
              <a:rPr lang="en-US" dirty="0">
                <a:solidFill>
                  <a:schemeClr val="tx1"/>
                </a:solidFill>
              </a:rPr>
              <a:t>, M. (2016). The double disparity facing rural local health departments. </a:t>
            </a:r>
            <a:r>
              <a:rPr lang="en-US" i="1" dirty="0">
                <a:solidFill>
                  <a:schemeClr val="tx1"/>
                </a:solidFill>
              </a:rPr>
              <a:t>Annual review of public health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37</a:t>
            </a:r>
            <a:r>
              <a:rPr lang="en-US" dirty="0">
                <a:solidFill>
                  <a:schemeClr val="tx1"/>
                </a:solidFill>
              </a:rPr>
              <a:t>, 167-184.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Golino, H. F., Amaral, L. S. D. B., Duarte, S. F. P., Gomes, C. M. A., Soares, T. D. J., Reis, L. A. D., &amp; Santos, J. (2014). Predicting increased blood pressure using machine learning. Journal of obesity, 2014.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Centers for Disease Control and Prevention (CDC). (2019). National Health and Nutrition Examination Survey Questionnaire (NHANES). U.S. Department of Health and Human Services, Centers for Disease Control and Prevention. 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https://wwwn.cdc.gov/nchs/nhanes/Default.aspx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https://www.getqardio.com/healthy-heart-blog/monitoring-blood-pressure-home/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https://today.mims.com/the-role-of-blood-pressure-devices-measurement-accuracy</a:t>
            </a:r>
            <a:r>
              <a:rPr lang="en-US" dirty="0">
                <a:solidFill>
                  <a:schemeClr val="tx1"/>
                </a:solidFill>
              </a:rPr>
              <a:t> (2019). </a:t>
            </a: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https://www.mayoclinic.org/diseases-conditions/high-blood-pressure/diagnosis-treatment/drc-20373417</a:t>
            </a:r>
            <a:r>
              <a:rPr lang="en-US" dirty="0">
                <a:solidFill>
                  <a:schemeClr val="tx1"/>
                </a:solidFill>
              </a:rPr>
              <a:t> (2019).</a:t>
            </a:r>
          </a:p>
          <a:p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https://www.mathworks.com/help/stats/mahal.html</a:t>
            </a:r>
            <a:r>
              <a:rPr lang="en-US" dirty="0">
                <a:solidFill>
                  <a:schemeClr val="tx1"/>
                </a:solidFill>
              </a:rPr>
              <a:t> (2019).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7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1CDA-205F-4F7A-8237-1CBD4255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7250"/>
            <a:ext cx="8534400" cy="150706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9847-F72F-41E8-A997-96A93C8C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04" y="1924317"/>
            <a:ext cx="7040563" cy="3615267"/>
          </a:xfrm>
        </p:spPr>
        <p:txBody>
          <a:bodyPr>
            <a:normAutofit fontScale="55000" lnSpcReduction="20000"/>
          </a:bodyPr>
          <a:lstStyle/>
          <a:p>
            <a:endParaRPr lang="en-US" sz="5100" dirty="0">
              <a:solidFill>
                <a:schemeClr val="tx1"/>
              </a:solidFill>
            </a:endParaRPr>
          </a:p>
          <a:p>
            <a:r>
              <a:rPr lang="en-US" sz="5100" dirty="0">
                <a:solidFill>
                  <a:schemeClr val="tx1"/>
                </a:solidFill>
              </a:rPr>
              <a:t>Why care about hypertension/high blood pressure? </a:t>
            </a:r>
          </a:p>
          <a:p>
            <a:pPr lvl="1"/>
            <a:r>
              <a:rPr lang="en-US" sz="5100" dirty="0">
                <a:solidFill>
                  <a:schemeClr val="tx1"/>
                </a:solidFill>
              </a:rPr>
              <a:t>High blood pressure is an important risk factors for morbidity. </a:t>
            </a:r>
          </a:p>
          <a:p>
            <a:pPr lvl="1"/>
            <a:r>
              <a:rPr lang="en-US" sz="5100" dirty="0">
                <a:solidFill>
                  <a:schemeClr val="tx1"/>
                </a:solidFill>
              </a:rPr>
              <a:t>Uncontrolled hypertension causes hundreds of  thousands of deaths each year.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4F26-D266-4F74-A58A-88A81FE9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67" y="871449"/>
            <a:ext cx="4822333" cy="58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69FC-DAA6-4493-97ED-C38314F4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515407"/>
            <a:ext cx="8534400" cy="1507067"/>
          </a:xfrm>
        </p:spPr>
        <p:txBody>
          <a:bodyPr/>
          <a:lstStyle/>
          <a:p>
            <a:r>
              <a:rPr lang="en-US" dirty="0"/>
              <a:t>…Unfortunately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008F-43B2-47F8-9DE0-41F7F61A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681055"/>
            <a:ext cx="7007103" cy="33792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Litany of measurement errors.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Human Errors 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Instrument Errors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Electronic Instruments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E9D9C-81B2-49F8-A1DB-144368F2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44" y="3437553"/>
            <a:ext cx="4962957" cy="347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C28FA-C10A-4B07-BA55-099334DE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43" y="0"/>
            <a:ext cx="4962957" cy="3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85C-992E-4DA6-843C-C2D29087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42" y="368093"/>
            <a:ext cx="8534400" cy="1507067"/>
          </a:xfrm>
        </p:spPr>
        <p:txBody>
          <a:bodyPr/>
          <a:lstStyle/>
          <a:p>
            <a:r>
              <a:rPr lang="en-US" dirty="0"/>
              <a:t>…And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71B2-AED2-4F27-B72C-069BB0CF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2" y="2070553"/>
            <a:ext cx="6568844" cy="35578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New approaches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largely tailored towards privileged group.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Expensive Tech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High Efficacy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ECF4-8BD9-4113-8126-AD27F404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86" y="1"/>
            <a:ext cx="4677006" cy="31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9FF4-3ED3-4675-B2A9-CEED0FDF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5" y="341460"/>
            <a:ext cx="8534400" cy="1507067"/>
          </a:xfrm>
        </p:spPr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6EE-A355-4E01-9421-BC1D3199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54" y="1848527"/>
            <a:ext cx="9241023" cy="367338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We need to think about how technology can serve larger audiences.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Proposal: Use machine learning to build a tool that predicts whether an observed blood pressure is due to measurement error. </a:t>
            </a:r>
          </a:p>
        </p:txBody>
      </p:sp>
    </p:spTree>
    <p:extLst>
      <p:ext uri="{BB962C8B-B14F-4D97-AF65-F5344CB8AC3E}">
        <p14:creationId xmlns:p14="http://schemas.microsoft.com/office/powerpoint/2010/main" val="39277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5640-4EB5-4A88-8B8D-FA97E8EC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82" y="373806"/>
            <a:ext cx="8534400" cy="1507067"/>
          </a:xfrm>
        </p:spPr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FE05-4690-4760-8220-588A3331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82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1: Predict a Blood Pressure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Step 2: Compare an Observed Blood Pressure to the Predicted (Outlier Prediction) </a:t>
            </a:r>
          </a:p>
          <a:p>
            <a:r>
              <a:rPr lang="en-US" sz="3200" dirty="0">
                <a:solidFill>
                  <a:schemeClr val="tx1"/>
                </a:solidFill>
              </a:rPr>
              <a:t>Step 3: Design the Tool</a:t>
            </a:r>
          </a:p>
        </p:txBody>
      </p:sp>
    </p:spTree>
    <p:extLst>
      <p:ext uri="{BB962C8B-B14F-4D97-AF65-F5344CB8AC3E}">
        <p14:creationId xmlns:p14="http://schemas.microsoft.com/office/powerpoint/2010/main" val="739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E3D-BC50-472A-8D1F-1C65671A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819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Data: National Health and Nutrition Examination Survey (NHANES)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0AE8-153E-4BE2-BE04-E0F4E856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5261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Program of studies designed to assess the health and nutritional status of adults in the United States.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Cohort study on a bi-yearly basis since 1999. </a:t>
            </a:r>
          </a:p>
        </p:txBody>
      </p:sp>
    </p:spTree>
    <p:extLst>
      <p:ext uri="{BB962C8B-B14F-4D97-AF65-F5344CB8AC3E}">
        <p14:creationId xmlns:p14="http://schemas.microsoft.com/office/powerpoint/2010/main" val="305357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968E-2EBE-468B-A06F-14208A462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2896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B50B-155B-41A6-AF1B-346E2C51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60" y="250557"/>
            <a:ext cx="8534400" cy="1507067"/>
          </a:xfrm>
        </p:spPr>
        <p:txBody>
          <a:bodyPr/>
          <a:lstStyle/>
          <a:p>
            <a:r>
              <a:rPr lang="en-US" dirty="0"/>
              <a:t>Prediction: Comparison </a:t>
            </a:r>
          </a:p>
        </p:txBody>
      </p:sp>
      <p:pic>
        <p:nvPicPr>
          <p:cNvPr id="2050" name="Picture 2" descr="https://www.mathworks.com/help/examples/stats/win64/CompareMahalanobisAndSquaredEuclideanDistancesExample_01.png">
            <a:extLst>
              <a:ext uri="{FF2B5EF4-FFF2-40B4-BE49-F238E27FC236}">
                <a16:creationId xmlns:a16="http://schemas.microsoft.com/office/drawing/2014/main" id="{35D6D29F-3E20-4446-9D9A-2906DE07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9" y="1506876"/>
            <a:ext cx="6668323" cy="49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40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282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Slice</vt:lpstr>
      <vt:lpstr>Rethinking the Application of Technology in Hypertension Control  </vt:lpstr>
      <vt:lpstr>Motivation</vt:lpstr>
      <vt:lpstr>…Unfortunately </vt:lpstr>
      <vt:lpstr>…And</vt:lpstr>
      <vt:lpstr>So what? </vt:lpstr>
      <vt:lpstr>Steps </vt:lpstr>
      <vt:lpstr>Data: National Health and Nutrition Examination Survey (NHANES)   </vt:lpstr>
      <vt:lpstr>Prediction</vt:lpstr>
      <vt:lpstr>Prediction: Comparison </vt:lpstr>
      <vt:lpstr>Prediction: Model Selection </vt:lpstr>
      <vt:lpstr>Prediction: Fit</vt:lpstr>
      <vt:lpstr>Prediction: Random Forest</vt:lpstr>
      <vt:lpstr>Outlier Detection</vt:lpstr>
      <vt:lpstr>Outlier Detection: A Cut-off</vt:lpstr>
      <vt:lpstr>App Interface </vt:lpstr>
      <vt:lpstr>PowerPoint Presentation</vt:lpstr>
      <vt:lpstr>Discussion </vt:lpstr>
      <vt:lpstr>Work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Hypertension control  </dc:title>
  <dc:creator>Eric Buehler</dc:creator>
  <cp:lastModifiedBy>Eric Buehler</cp:lastModifiedBy>
  <cp:revision>14</cp:revision>
  <dcterms:created xsi:type="dcterms:W3CDTF">2019-05-02T01:29:23Z</dcterms:created>
  <dcterms:modified xsi:type="dcterms:W3CDTF">2019-05-02T20:26:42Z</dcterms:modified>
</cp:coreProperties>
</file>