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qardio.com/healthy-heart-blog/monitoring-blood-pressure-home/" TargetMode="External"/><Relationship Id="rId2" Type="http://schemas.openxmlformats.org/officeDocument/2006/relationships/hyperlink" Target="https://wwwn.cdc.gov/nchs/nhanes/Default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yoclinic.org/diseases-conditions/high-blood-pressure/diagnosis-treatment/drc-20373417" TargetMode="External"/><Relationship Id="rId4" Type="http://schemas.openxmlformats.org/officeDocument/2006/relationships/hyperlink" Target="https://today.mims.com/the-role-of-blood-pressure-devices-measurement-accurac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5FC4-F226-46AB-B0B2-F6BA975FA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Hypertension control 	</a:t>
            </a:r>
            <a:endParaRPr lang="en-US" sz="28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4B38B-366E-47AB-9C7D-2129512EDEF1}"/>
              </a:ext>
            </a:extLst>
          </p:cNvPr>
          <p:cNvSpPr txBox="1"/>
          <p:nvPr/>
        </p:nvSpPr>
        <p:spPr>
          <a:xfrm>
            <a:off x="684212" y="3657600"/>
            <a:ext cx="2032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Eric Buehler (larger fonts)  </a:t>
            </a:r>
          </a:p>
        </p:txBody>
      </p:sp>
    </p:spTree>
    <p:extLst>
      <p:ext uri="{BB962C8B-B14F-4D97-AF65-F5344CB8AC3E}">
        <p14:creationId xmlns:p14="http://schemas.microsoft.com/office/powerpoint/2010/main" val="321124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21CDA-205F-4F7A-8237-1CBD4255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7250"/>
            <a:ext cx="8534400" cy="1507067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D9847-F72F-41E8-A997-96A93C8C3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96069"/>
            <a:ext cx="7040563" cy="3615267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Why care about hypertension/high blood pressure?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High blood pressure is an important risk factors for morbidity.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Uncontrolled hypertension causes hundreds of  thousands of deaths each year.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04F26-D266-4F74-A58A-88A81FE90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404" y="1170783"/>
            <a:ext cx="4561596" cy="507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2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69FC-DAA6-4493-97ED-C38314F4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37" y="515407"/>
            <a:ext cx="8534400" cy="1507067"/>
          </a:xfrm>
        </p:spPr>
        <p:txBody>
          <a:bodyPr/>
          <a:lstStyle/>
          <a:p>
            <a:r>
              <a:rPr lang="en-US" dirty="0"/>
              <a:t>…Unfortunately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F008F-43B2-47F8-9DE0-41F7F61A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37" y="1681055"/>
            <a:ext cx="6382908" cy="33792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Litany of measurement devices and calibration issues.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Electronic devices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1E9D9C-81B2-49F8-A1DB-144368F22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044" y="3437553"/>
            <a:ext cx="4962957" cy="3478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3C28FA-C10A-4B07-BA55-099334DEA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043" y="0"/>
            <a:ext cx="4962957" cy="343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5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285C-992E-4DA6-843C-C2D29087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542" y="368093"/>
            <a:ext cx="8534400" cy="1507067"/>
          </a:xfrm>
        </p:spPr>
        <p:txBody>
          <a:bodyPr/>
          <a:lstStyle/>
          <a:p>
            <a:r>
              <a:rPr lang="en-US" dirty="0"/>
              <a:t>…And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071B2-AED2-4F27-B72C-069BB0CF5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542" y="2567703"/>
            <a:ext cx="6102350" cy="3429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New approaches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largely tailored towards privileged group.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Rely on error prone devices.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DECF4-8BD9-4113-8126-AD27F404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386" y="1"/>
            <a:ext cx="4677006" cy="311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3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9FF4-3ED3-4675-B2A9-CEED0FDF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255" y="341460"/>
            <a:ext cx="8534400" cy="1507067"/>
          </a:xfrm>
        </p:spPr>
        <p:txBody>
          <a:bodyPr/>
          <a:lstStyle/>
          <a:p>
            <a:r>
              <a:rPr lang="en-US" dirty="0"/>
              <a:t>So what?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F06EE-A355-4E01-9421-BC1D3199B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255" y="1848527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There is a need for tool that can detect outliers in blood pressure measurements due calibration issues that is accessible in variety of health settings.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Proposal: Use machine learning to predict a baseline blood pressure that can be used to detect if an observed blood pressure is a result to calibration issues.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79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BEC666E-043C-4EA7-B3A5-55D2F52D5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70ACD-AFAA-44C2-A1BA-068D358B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034" y="481164"/>
            <a:ext cx="5627258" cy="1507067"/>
          </a:xfrm>
        </p:spPr>
        <p:txBody>
          <a:bodyPr>
            <a:normAutofit/>
          </a:bodyPr>
          <a:lstStyle/>
          <a:p>
            <a:r>
              <a:rPr lang="en-US" dirty="0"/>
              <a:t>Results </a:t>
            </a:r>
          </a:p>
        </p:txBody>
      </p:sp>
      <p:sp>
        <p:nvSpPr>
          <p:cNvPr id="15" name="Snip Diagonal Corner Rectangle 16">
            <a:extLst>
              <a:ext uri="{FF2B5EF4-FFF2-40B4-BE49-F238E27FC236}">
                <a16:creationId xmlns:a16="http://schemas.microsoft.com/office/drawing/2014/main" id="{D05C369B-0FDD-402D-9EE1-858137FB5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0DDE61-62ED-4055-9E50-8C867754F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95" b="-7"/>
          <a:stretch/>
        </p:blipFill>
        <p:spPr>
          <a:xfrm>
            <a:off x="800558" y="786117"/>
            <a:ext cx="3337560" cy="2404227"/>
          </a:xfrm>
          <a:custGeom>
            <a:avLst/>
            <a:gdLst>
              <a:gd name="connsiteX0" fmla="*/ 384420 w 3337560"/>
              <a:gd name="connsiteY0" fmla="*/ 0 h 2404227"/>
              <a:gd name="connsiteX1" fmla="*/ 3337560 w 3337560"/>
              <a:gd name="connsiteY1" fmla="*/ 0 h 2404227"/>
              <a:gd name="connsiteX2" fmla="*/ 3337560 w 3337560"/>
              <a:gd name="connsiteY2" fmla="*/ 2404227 h 2404227"/>
              <a:gd name="connsiteX3" fmla="*/ 0 w 3337560"/>
              <a:gd name="connsiteY3" fmla="*/ 2404227 h 2404227"/>
              <a:gd name="connsiteX4" fmla="*/ 0 w 3337560"/>
              <a:gd name="connsiteY4" fmla="*/ 384420 h 240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7560" h="2404227">
                <a:moveTo>
                  <a:pt x="384420" y="0"/>
                </a:moveTo>
                <a:lnTo>
                  <a:pt x="3337560" y="0"/>
                </a:lnTo>
                <a:lnTo>
                  <a:pt x="3337560" y="2404227"/>
                </a:lnTo>
                <a:lnTo>
                  <a:pt x="0" y="2404227"/>
                </a:lnTo>
                <a:lnTo>
                  <a:pt x="0" y="384420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36D632-0FD1-4558-99FB-EA2348B098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53" b="-4"/>
          <a:stretch/>
        </p:blipFill>
        <p:spPr>
          <a:xfrm>
            <a:off x="800558" y="3344575"/>
            <a:ext cx="3337560" cy="2397590"/>
          </a:xfrm>
          <a:custGeom>
            <a:avLst/>
            <a:gdLst>
              <a:gd name="connsiteX0" fmla="*/ 0 w 3337560"/>
              <a:gd name="connsiteY0" fmla="*/ 0 h 2397590"/>
              <a:gd name="connsiteX1" fmla="*/ 3337560 w 3337560"/>
              <a:gd name="connsiteY1" fmla="*/ 0 h 2397590"/>
              <a:gd name="connsiteX2" fmla="*/ 3337560 w 3337560"/>
              <a:gd name="connsiteY2" fmla="*/ 2013170 h 2397590"/>
              <a:gd name="connsiteX3" fmla="*/ 2953140 w 3337560"/>
              <a:gd name="connsiteY3" fmla="*/ 2397590 h 2397590"/>
              <a:gd name="connsiteX4" fmla="*/ 0 w 3337560"/>
              <a:gd name="connsiteY4" fmla="*/ 2397590 h 239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7560" h="2397590">
                <a:moveTo>
                  <a:pt x="0" y="0"/>
                </a:moveTo>
                <a:lnTo>
                  <a:pt x="3337560" y="0"/>
                </a:lnTo>
                <a:lnTo>
                  <a:pt x="3337560" y="2013170"/>
                </a:lnTo>
                <a:lnTo>
                  <a:pt x="2953140" y="2397590"/>
                </a:lnTo>
                <a:lnTo>
                  <a:pt x="0" y="239759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A512-AE40-44AF-B068-D2D9C17C2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861" y="876377"/>
            <a:ext cx="6253792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Using NHANES, the fit produced by random forest is good. 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On average only off by 5 mmHg. 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DE2C3E-3205-470A-BD3C-E856A8E21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9FA431E-B32D-412B-8EE8-27BFACD9B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1AC587-B106-44DD-92F0-2DCA0B700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FBA5D3-FE61-4D23-AB2F-EC12CE5A6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A661ABF-E2D0-44E1-9762-393FF470A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F6BF17-560A-4388-83EB-CD5FABE5D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026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238C-2C28-49E2-827F-88C2065D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3B46-15F4-440E-B6E7-F737D8CB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 it feasible in practice?</a:t>
            </a:r>
          </a:p>
          <a:p>
            <a:r>
              <a:rPr lang="en-US" dirty="0">
                <a:solidFill>
                  <a:schemeClr val="tx1"/>
                </a:solidFill>
              </a:rPr>
              <a:t>Proof of concept for how we might re-think application of technology to problems in public health.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4B21-374B-4959-B871-74DC31D3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3503"/>
            <a:ext cx="8534400" cy="1507067"/>
          </a:xfrm>
        </p:spPr>
        <p:txBody>
          <a:bodyPr/>
          <a:lstStyle/>
          <a:p>
            <a:r>
              <a:rPr lang="en-US" dirty="0"/>
              <a:t>Work cited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3B720-4B2F-45C4-B0CD-F6CD9873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5" y="1990570"/>
            <a:ext cx="8534400" cy="3615267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Angell, S. Y., De Cock, K. M., &amp; Frieden, T. R. (2015). A public health approach to global management of hypertension. </a:t>
            </a:r>
            <a:r>
              <a:rPr lang="en-US" i="1" dirty="0">
                <a:solidFill>
                  <a:schemeClr val="tx1"/>
                </a:solidFill>
              </a:rPr>
              <a:t>The Lancet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i="1" dirty="0">
                <a:solidFill>
                  <a:schemeClr val="tx1"/>
                </a:solidFill>
              </a:rPr>
              <a:t>385</a:t>
            </a:r>
            <a:r>
              <a:rPr lang="en-US" dirty="0">
                <a:solidFill>
                  <a:schemeClr val="tx1"/>
                </a:solidFill>
              </a:rPr>
              <a:t>(9970), 825-827.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Whelton, P. K., Carey, R. M., </a:t>
            </a:r>
            <a:r>
              <a:rPr lang="en-US" dirty="0" err="1">
                <a:solidFill>
                  <a:schemeClr val="tx1"/>
                </a:solidFill>
              </a:rPr>
              <a:t>Aronow</a:t>
            </a:r>
            <a:r>
              <a:rPr lang="en-US" dirty="0">
                <a:solidFill>
                  <a:schemeClr val="tx1"/>
                </a:solidFill>
              </a:rPr>
              <a:t>, W. S., Casey, D. E., Collins, K. J., Himmelfarb, C. D., ... &amp; </a:t>
            </a:r>
            <a:r>
              <a:rPr lang="en-US" dirty="0" err="1">
                <a:solidFill>
                  <a:schemeClr val="tx1"/>
                </a:solidFill>
              </a:rPr>
              <a:t>MacLaughlin</a:t>
            </a:r>
            <a:r>
              <a:rPr lang="en-US" dirty="0">
                <a:solidFill>
                  <a:schemeClr val="tx1"/>
                </a:solidFill>
              </a:rPr>
              <a:t>, E. J. (2018). 2017 ACC/AHA/AAPA/ABC/ACPM/AGS/</a:t>
            </a:r>
            <a:r>
              <a:rPr lang="en-US" dirty="0" err="1">
                <a:solidFill>
                  <a:schemeClr val="tx1"/>
                </a:solidFill>
              </a:rPr>
              <a:t>APhA</a:t>
            </a:r>
            <a:r>
              <a:rPr lang="en-US" dirty="0">
                <a:solidFill>
                  <a:schemeClr val="tx1"/>
                </a:solidFill>
              </a:rPr>
              <a:t>/ASH/ASPC/NMA/PCNA guideline for the prevention, detection, evaluation, and management of high blood pressure in adults: a report of the American College of Cardiology/American Heart Association Task Force on Clinical Practice Guidelines. </a:t>
            </a:r>
            <a:r>
              <a:rPr lang="en-US" i="1" dirty="0">
                <a:solidFill>
                  <a:schemeClr val="tx1"/>
                </a:solidFill>
              </a:rPr>
              <a:t>Journal of the American College of Cardiology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i="1" dirty="0">
                <a:solidFill>
                  <a:schemeClr val="tx1"/>
                </a:solidFill>
              </a:rPr>
              <a:t>71</a:t>
            </a:r>
            <a:r>
              <a:rPr lang="en-US" dirty="0">
                <a:solidFill>
                  <a:schemeClr val="tx1"/>
                </a:solidFill>
              </a:rPr>
              <a:t>(19), e127-e248.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Harris, J. K., Beatty, K., </a:t>
            </a:r>
            <a:r>
              <a:rPr lang="en-US" dirty="0" err="1">
                <a:solidFill>
                  <a:schemeClr val="tx1"/>
                </a:solidFill>
              </a:rPr>
              <a:t>Leider</a:t>
            </a:r>
            <a:r>
              <a:rPr lang="en-US" dirty="0">
                <a:solidFill>
                  <a:schemeClr val="tx1"/>
                </a:solidFill>
              </a:rPr>
              <a:t>, J. P., Knudson, A., Anderson, B. L., &amp; </a:t>
            </a:r>
            <a:r>
              <a:rPr lang="en-US" dirty="0" err="1">
                <a:solidFill>
                  <a:schemeClr val="tx1"/>
                </a:solidFill>
              </a:rPr>
              <a:t>Meit</a:t>
            </a:r>
            <a:r>
              <a:rPr lang="en-US" dirty="0">
                <a:solidFill>
                  <a:schemeClr val="tx1"/>
                </a:solidFill>
              </a:rPr>
              <a:t>, M. (2016). The double disparity facing rural local health departments. </a:t>
            </a:r>
            <a:r>
              <a:rPr lang="en-US" i="1" dirty="0">
                <a:solidFill>
                  <a:schemeClr val="tx1"/>
                </a:solidFill>
              </a:rPr>
              <a:t>Annual review of public health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i="1" dirty="0">
                <a:solidFill>
                  <a:schemeClr val="tx1"/>
                </a:solidFill>
              </a:rPr>
              <a:t>37</a:t>
            </a:r>
            <a:r>
              <a:rPr lang="en-US" dirty="0">
                <a:solidFill>
                  <a:schemeClr val="tx1"/>
                </a:solidFill>
              </a:rPr>
              <a:t>, 167-184.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Golino, H. F., Amaral, L. S. D. B., Duarte, S. F. P., Gomes, C. M. A., Soares, T. D. J., Reis, L. A. D., &amp; Santos, J. (2014). Predicting increased blood pressure using machine learning. Journal of obesity, 2014.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Centers for Disease Control and Prevention (CDC). (2019). National Health and Nutrition Examination Survey Questionnaire (NHANES). U.S. Department of Health and Human Services, Centers for Disease Control and Prevention. </a:t>
            </a:r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https://wwwn.cdc.gov/nchs/nhanes/Default.aspx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https://www.getqardio.com/healthy-heart-blog/monitoring-blood-pressure-home/</a:t>
            </a:r>
            <a:r>
              <a:rPr lang="en-US" dirty="0">
                <a:solidFill>
                  <a:schemeClr val="tx1"/>
                </a:solidFill>
              </a:rPr>
              <a:t> (2019). </a:t>
            </a:r>
          </a:p>
          <a:p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https://today.mims.com/the-role-of-blood-pressure-devices-measurement-accuracy</a:t>
            </a:r>
            <a:r>
              <a:rPr lang="en-US" dirty="0">
                <a:solidFill>
                  <a:schemeClr val="tx1"/>
                </a:solidFill>
              </a:rPr>
              <a:t> (2019). </a:t>
            </a:r>
          </a:p>
          <a:p>
            <a:r>
              <a:rPr 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https://www.mayoclinic.org/diseases-conditions/high-blood-pressure/diagnosis-treatment/drc-20373417</a:t>
            </a:r>
            <a:r>
              <a:rPr lang="en-US" dirty="0">
                <a:solidFill>
                  <a:schemeClr val="tx1"/>
                </a:solidFill>
              </a:rPr>
              <a:t> (2019).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7243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2891</TotalTime>
  <Words>210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Machine Learning in Hypertension control  </vt:lpstr>
      <vt:lpstr>Motivation</vt:lpstr>
      <vt:lpstr>…Unfortunately </vt:lpstr>
      <vt:lpstr>…And</vt:lpstr>
      <vt:lpstr>So what? </vt:lpstr>
      <vt:lpstr>Results </vt:lpstr>
      <vt:lpstr>Discussion </vt:lpstr>
      <vt:lpstr>Work cited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Hypertension control</dc:title>
  <dc:creator>Eric Buehler</dc:creator>
  <cp:lastModifiedBy>Eric Buehler</cp:lastModifiedBy>
  <cp:revision>40</cp:revision>
  <dcterms:created xsi:type="dcterms:W3CDTF">2019-04-11T14:32:28Z</dcterms:created>
  <dcterms:modified xsi:type="dcterms:W3CDTF">2019-04-13T14:51:59Z</dcterms:modified>
</cp:coreProperties>
</file>