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2" r:id="rId3"/>
    <p:sldId id="257" r:id="rId4"/>
    <p:sldId id="315" r:id="rId5"/>
    <p:sldId id="291" r:id="rId6"/>
    <p:sldId id="292" r:id="rId7"/>
    <p:sldId id="258" r:id="rId8"/>
    <p:sldId id="265" r:id="rId9"/>
    <p:sldId id="267" r:id="rId10"/>
    <p:sldId id="268" r:id="rId11"/>
    <p:sldId id="294" r:id="rId12"/>
    <p:sldId id="293" r:id="rId13"/>
    <p:sldId id="281" r:id="rId14"/>
    <p:sldId id="282" r:id="rId15"/>
    <p:sldId id="269" r:id="rId16"/>
    <p:sldId id="296" r:id="rId17"/>
    <p:sldId id="279" r:id="rId18"/>
    <p:sldId id="280" r:id="rId19"/>
    <p:sldId id="283" r:id="rId20"/>
    <p:sldId id="284" r:id="rId21"/>
    <p:sldId id="285" r:id="rId22"/>
    <p:sldId id="316" r:id="rId23"/>
    <p:sldId id="272" r:id="rId24"/>
    <p:sldId id="287" r:id="rId25"/>
    <p:sldId id="308" r:id="rId26"/>
    <p:sldId id="299" r:id="rId27"/>
    <p:sldId id="274" r:id="rId28"/>
    <p:sldId id="314" r:id="rId29"/>
    <p:sldId id="286" r:id="rId30"/>
    <p:sldId id="301" r:id="rId31"/>
    <p:sldId id="309" r:id="rId32"/>
    <p:sldId id="312" r:id="rId33"/>
    <p:sldId id="313" r:id="rId34"/>
    <p:sldId id="300" r:id="rId35"/>
    <p:sldId id="310" r:id="rId36"/>
    <p:sldId id="311" r:id="rId37"/>
    <p:sldId id="288" r:id="rId38"/>
    <p:sldId id="317" r:id="rId39"/>
    <p:sldId id="27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9363D-C177-42E8-8052-E2E195245C26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E2C3F-D3E9-4A77-825B-22A421FC4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19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E2C3F-D3E9-4A77-825B-22A421FC47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22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187F-DD3B-4F31-950D-BC6B1102C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B8B7A-173E-41F5-AD75-2BB13EF00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004DE-0124-471C-9277-3D0496F2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652A-5E07-4E16-9857-71DD4C05085B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03342-5561-410A-B356-44CB2C2FC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57D32-C968-48DE-AF19-D70097CE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8298-7ADB-49E0-8032-C158A92A7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0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E5F6-A70B-4C98-AD25-7AB929D1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24B8B-3FA3-4D0E-A62D-0B8B6CDF5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BCA03-31E9-432C-9D64-3BD9C6373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652A-5E07-4E16-9857-71DD4C05085B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0DB79-BF92-40DD-BD72-A2E547DE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B525A-BEF6-498C-984A-1292D7C6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8298-7ADB-49E0-8032-C158A92A7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6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F748F7-F511-4876-9BAF-058BA0441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4A770-8C93-4792-8D24-60F427C7B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8D594-BB82-4EA3-A61B-63E1FC431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652A-5E07-4E16-9857-71DD4C05085B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62DA-C3E0-408E-BDE2-CE007F80C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DE9B6-EEB0-43FD-8D64-48A14D85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8298-7ADB-49E0-8032-C158A92A7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5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EB7F5-FF62-42FD-9E52-42A29763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DA137-5647-4B0B-853C-B32620966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433BA-4FD8-4C19-8374-E9F3BC3B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652A-5E07-4E16-9857-71DD4C05085B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00F26-3DCA-4DBE-BA29-E818A41A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C4DA6-1B4B-4F25-8313-3AB38AA98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8298-7ADB-49E0-8032-C158A92A7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8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51BB0-40B6-41E5-8118-149879E10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9144F-189F-4EA8-984C-C98D5037E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A8544-2110-4C71-BBDA-60E1A05C1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652A-5E07-4E16-9857-71DD4C05085B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B9EB0-FF8A-447B-A098-E1F2E7F3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D5C3D-D2A4-4D21-9CC3-CB91214E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8298-7ADB-49E0-8032-C158A92A7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7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8B68D-E3EC-4C99-A61C-787CE0C86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1BFD-490D-44C5-BF1D-FD070EB1E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DD131-02C2-46FC-B8DA-F29C355B5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6DD77-392A-441F-9569-950F87B1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652A-5E07-4E16-9857-71DD4C05085B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1BEC0-7F74-4398-A3D5-1CBD473F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09A56-3625-4CD9-910F-9C2B7023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8298-7ADB-49E0-8032-C158A92A7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8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421A-AFC2-4A59-95CB-E526A8362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75564-DD1E-4270-B23E-ED97F2D6D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4E8A7-D0A5-41EB-9736-1FD1AC503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1E74B1-C9B9-480E-A6C8-5831DEA49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6F0801-275C-4C49-ACB1-046D6C744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9CCD93-17BE-464B-A9DF-896DF4FA1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652A-5E07-4E16-9857-71DD4C05085B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55FB2-3BFD-42E6-9B49-C7C87621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B9E690-D6DA-4975-BB4E-81BA6322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8298-7ADB-49E0-8032-C158A92A7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473E4-B71F-43D2-B42C-8C63455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0FD17-F425-447B-B2ED-842AC739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652A-5E07-4E16-9857-71DD4C05085B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A12C2-1EC2-4B48-9AD4-D9C58326D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C76F5A-AD2C-44CD-AB01-E85E58B9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8298-7ADB-49E0-8032-C158A92A7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6A360-3ABD-4943-9CE6-09155D999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652A-5E07-4E16-9857-71DD4C05085B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ABC57F-387C-48D9-B16B-2ACBC2F0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6EF66-3658-46AF-9513-BB02FD9BA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8298-7ADB-49E0-8032-C158A92A7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1D593-447D-4CB2-8076-2E0E0D1D4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8C66D-2578-48FA-AE7D-13BACE040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D3DAF-79D6-4200-AC96-63290E132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1D787-CC46-42DF-A597-E433BFFF0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652A-5E07-4E16-9857-71DD4C05085B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61F2D-A81F-4B1E-A30D-2E7EE303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F45E8-9C24-4C78-AEE7-2FBDBAC4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8298-7ADB-49E0-8032-C158A92A7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5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B3A0-B149-4B7A-9EFF-57F99EF6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7E5223-1987-47C6-AAA7-18BB6793A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993A0-B2D8-4A38-ADFF-59692D837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57E8C-69E9-46AB-84C5-FD7306C4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652A-5E07-4E16-9857-71DD4C05085B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2EF81-4A95-4770-A4B7-D3AC489C8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5D025-0517-44C6-AB79-26E95843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8298-7ADB-49E0-8032-C158A92A7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7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5EE441-7101-43F6-8F39-D58791C1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46990-362A-45A0-ACB3-9DDEAEB5A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22A08-9298-45A6-BF24-CB5C5AC41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2652A-5E07-4E16-9857-71DD4C05085B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7B045-062A-4101-AE96-6E33A6C02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291CB-A3F4-418A-976D-5B933D1A0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18298-7ADB-49E0-8032-C158A92A7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6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8CB0-D995-4861-9203-E58AB6B8A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Helvetica-Bold"/>
              </a:rPr>
              <a:t>Bayesian inference for </a:t>
            </a:r>
            <a:r>
              <a:rPr lang="en-US" sz="3600" b="1" i="0" dirty="0" err="1">
                <a:solidFill>
                  <a:srgbClr val="000000"/>
                </a:solidFill>
                <a:effectLst/>
                <a:latin typeface="Helvetica-Bold"/>
              </a:rPr>
              <a:t>Matern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Helvetica-Bold"/>
              </a:rPr>
              <a:t> repulsive processes</a:t>
            </a:r>
            <a:r>
              <a:rPr lang="en-US" sz="3600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AA3FA-BF60-4BBC-B990-ED4707F133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Paper by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Vinayak Rao, Ryan P. Adams</a:t>
            </a:r>
            <a:r>
              <a:rPr lang="en-US" dirty="0">
                <a:solidFill>
                  <a:srgbClr val="000000"/>
                </a:solidFill>
              </a:rPr>
              <a:t>, and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David D. Dunson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Presentation by James Buenfil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77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5691-DFC7-8120-D657-CA7A1465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Matern</a:t>
            </a:r>
            <a:r>
              <a:rPr lang="en-US" dirty="0"/>
              <a:t> Thinning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7513CF-3F4C-23CD-1241-6F86D47A0BCB}"/>
              </a:ext>
            </a:extLst>
          </p:cNvPr>
          <p:cNvSpPr/>
          <p:nvPr/>
        </p:nvSpPr>
        <p:spPr>
          <a:xfrm>
            <a:off x="3466407" y="2510444"/>
            <a:ext cx="2078182" cy="19451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D2AEE3-74FE-882C-BB11-66E0FD12C1A2}"/>
              </a:ext>
            </a:extLst>
          </p:cNvPr>
          <p:cNvSpPr/>
          <p:nvPr/>
        </p:nvSpPr>
        <p:spPr>
          <a:xfrm>
            <a:off x="4417949" y="3343883"/>
            <a:ext cx="175098" cy="170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96BC8B-DDA1-F86C-E8A2-D89A3842D0DF}"/>
              </a:ext>
            </a:extLst>
          </p:cNvPr>
          <p:cNvSpPr/>
          <p:nvPr/>
        </p:nvSpPr>
        <p:spPr>
          <a:xfrm>
            <a:off x="4797886" y="3963210"/>
            <a:ext cx="175098" cy="17023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6DC6FA-A9BE-6E54-D4C1-8D667C5A374A}"/>
              </a:ext>
            </a:extLst>
          </p:cNvPr>
          <p:cNvSpPr/>
          <p:nvPr/>
        </p:nvSpPr>
        <p:spPr>
          <a:xfrm>
            <a:off x="7025131" y="4832112"/>
            <a:ext cx="175098" cy="170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6FF987-4A5A-75E3-D6DA-8DD7E5220F30}"/>
              </a:ext>
            </a:extLst>
          </p:cNvPr>
          <p:cNvSpPr/>
          <p:nvPr/>
        </p:nvSpPr>
        <p:spPr>
          <a:xfrm>
            <a:off x="8036638" y="2867227"/>
            <a:ext cx="175098" cy="17023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485C97-41E4-700A-1ECF-8726C2365ABA}"/>
              </a:ext>
            </a:extLst>
          </p:cNvPr>
          <p:cNvSpPr/>
          <p:nvPr/>
        </p:nvSpPr>
        <p:spPr>
          <a:xfrm>
            <a:off x="8607328" y="2444782"/>
            <a:ext cx="175098" cy="170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2D412F-EA82-2E53-B72C-E6A0137B57D2}"/>
              </a:ext>
            </a:extLst>
          </p:cNvPr>
          <p:cNvCxnSpPr>
            <a:cxnSpLocks/>
          </p:cNvCxnSpPr>
          <p:nvPr/>
        </p:nvCxnSpPr>
        <p:spPr>
          <a:xfrm flipV="1">
            <a:off x="4443592" y="3425923"/>
            <a:ext cx="1100997" cy="6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4BA292-1692-AD15-EED2-A2FFF41F4442}"/>
              </a:ext>
            </a:extLst>
          </p:cNvPr>
          <p:cNvSpPr txBox="1"/>
          <p:nvPr/>
        </p:nvSpPr>
        <p:spPr>
          <a:xfrm>
            <a:off x="4958409" y="310473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85D683-5CBF-A807-7471-01C53DB2A311}"/>
              </a:ext>
            </a:extLst>
          </p:cNvPr>
          <p:cNvSpPr txBox="1"/>
          <p:nvPr/>
        </p:nvSpPr>
        <p:spPr>
          <a:xfrm>
            <a:off x="7736901" y="249789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.85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CD4C5-2D58-0E41-2C99-F8B2045099A9}"/>
              </a:ext>
            </a:extLst>
          </p:cNvPr>
          <p:cNvSpPr txBox="1"/>
          <p:nvPr/>
        </p:nvSpPr>
        <p:spPr>
          <a:xfrm>
            <a:off x="8395140" y="2115619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.2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A76D4B-F59D-E6C3-D85A-560A82211F0E}"/>
              </a:ext>
            </a:extLst>
          </p:cNvPr>
          <p:cNvSpPr txBox="1"/>
          <p:nvPr/>
        </p:nvSpPr>
        <p:spPr>
          <a:xfrm>
            <a:off x="4110864" y="29993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.01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EA5053-A2C0-0968-E8AB-848BC19FCC87}"/>
              </a:ext>
            </a:extLst>
          </p:cNvPr>
          <p:cNvSpPr txBox="1"/>
          <p:nvPr/>
        </p:nvSpPr>
        <p:spPr>
          <a:xfrm>
            <a:off x="4505498" y="365063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.07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F288CC-0819-39FF-3B7E-FCC86B9DA86A}"/>
              </a:ext>
            </a:extLst>
          </p:cNvPr>
          <p:cNvSpPr txBox="1"/>
          <p:nvPr/>
        </p:nvSpPr>
        <p:spPr>
          <a:xfrm>
            <a:off x="6725394" y="443917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.59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A083DAA-F5B3-C55D-F65E-D166CE737588}"/>
              </a:ext>
            </a:extLst>
          </p:cNvPr>
          <p:cNvSpPr/>
          <p:nvPr/>
        </p:nvSpPr>
        <p:spPr>
          <a:xfrm>
            <a:off x="2236269" y="5458027"/>
            <a:ext cx="175098" cy="17023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EAE0EE-BE5C-48B0-ACA8-D0DED3B921D7}"/>
              </a:ext>
            </a:extLst>
          </p:cNvPr>
          <p:cNvSpPr txBox="1"/>
          <p:nvPr/>
        </p:nvSpPr>
        <p:spPr>
          <a:xfrm>
            <a:off x="2469196" y="5358478"/>
            <a:ext cx="169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Thinned Event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FA30B0-7156-B05D-A218-BD9928A1E522}"/>
              </a:ext>
            </a:extLst>
          </p:cNvPr>
          <p:cNvSpPr/>
          <p:nvPr/>
        </p:nvSpPr>
        <p:spPr>
          <a:xfrm>
            <a:off x="2236269" y="5727810"/>
            <a:ext cx="175098" cy="170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61213B-0495-CA24-FA24-EC0356829DE7}"/>
              </a:ext>
            </a:extLst>
          </p:cNvPr>
          <p:cNvSpPr txBox="1"/>
          <p:nvPr/>
        </p:nvSpPr>
        <p:spPr>
          <a:xfrm>
            <a:off x="2469196" y="5594865"/>
            <a:ext cx="162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</a:t>
            </a:r>
            <a:r>
              <a:rPr lang="en-US" dirty="0" err="1"/>
              <a:t>Matern</a:t>
            </a:r>
            <a:r>
              <a:rPr lang="en-US" dirty="0"/>
              <a:t> Event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A2E1C39-EA09-AFAE-DBE7-7B2A541F00E8}"/>
              </a:ext>
            </a:extLst>
          </p:cNvPr>
          <p:cNvSpPr/>
          <p:nvPr/>
        </p:nvSpPr>
        <p:spPr>
          <a:xfrm>
            <a:off x="7655786" y="1585717"/>
            <a:ext cx="2078182" cy="19451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36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A2D7-9041-B516-B144-8B5599E6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paper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6AC28F-5FEC-3C1F-6414-488A0309FF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Bayesian approach </a:t>
                </a:r>
                <a:r>
                  <a:rPr lang="en-US" dirty="0"/>
                  <a:t>to modeling spatial data using </a:t>
                </a:r>
                <a:r>
                  <a:rPr lang="en-US" dirty="0" err="1"/>
                  <a:t>Matern</a:t>
                </a:r>
                <a:r>
                  <a:rPr lang="en-US" dirty="0"/>
                  <a:t> type III Process</a:t>
                </a:r>
              </a:p>
              <a:p>
                <a:r>
                  <a:rPr lang="en-US" dirty="0"/>
                  <a:t>Inference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desired</a:t>
                </a:r>
              </a:p>
              <a:p>
                <a:r>
                  <a:rPr lang="en-US" dirty="0"/>
                  <a:t>Priors placed on these parameters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Gibbs sampling </a:t>
                </a:r>
                <a:r>
                  <a:rPr lang="en-US" dirty="0"/>
                  <a:t>used to sample from posteriors</a:t>
                </a:r>
              </a:p>
              <a:p>
                <a:r>
                  <a:rPr lang="en-US" dirty="0"/>
                  <a:t>Key theorem is Corollary 1</a:t>
                </a:r>
              </a:p>
              <a:p>
                <a:r>
                  <a:rPr lang="en-US" dirty="0"/>
                  <a:t>Two generalizations of </a:t>
                </a:r>
                <a:r>
                  <a:rPr lang="en-US" dirty="0" err="1"/>
                  <a:t>Matern</a:t>
                </a:r>
                <a:r>
                  <a:rPr lang="en-US" dirty="0"/>
                  <a:t> type III thinning introduced, </a:t>
                </a:r>
                <a:r>
                  <a:rPr lang="en-US" dirty="0">
                    <a:solidFill>
                      <a:srgbClr val="FF0000"/>
                    </a:solidFill>
                  </a:rPr>
                  <a:t>soft-core and probabilistic thinning.</a:t>
                </a:r>
              </a:p>
              <a:p>
                <a:r>
                  <a:rPr lang="en-US" dirty="0"/>
                  <a:t>Methods for inhomogeneous primary process considered</a:t>
                </a:r>
              </a:p>
              <a:p>
                <a:r>
                  <a:rPr lang="en-US" dirty="0"/>
                  <a:t>Applied to real data sets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6AC28F-5FEC-3C1F-6414-488A0309FF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F4FFF0A1-7F6B-54C8-1452-ED4B0ED13A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44"/>
          <a:stretch/>
        </p:blipFill>
        <p:spPr>
          <a:xfrm>
            <a:off x="8275066" y="2451417"/>
            <a:ext cx="3320875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82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D353-E6FF-5884-A3B7-D1B23FBF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repulsive point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C5ABF-DF49-BA1C-41D5-3CA1AFB3B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4351338"/>
          </a:xfrm>
        </p:spPr>
        <p:txBody>
          <a:bodyPr>
            <a:no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CMR10"/>
              </a:rPr>
              <a:t>Cox processes:</a:t>
            </a:r>
            <a:r>
              <a:rPr lang="en-US" b="0" i="0" dirty="0">
                <a:solidFill>
                  <a:srgbClr val="000000"/>
                </a:solidFill>
                <a:effectLst/>
                <a:latin typeface="CMR10"/>
              </a:rPr>
              <a:t> Poisson processes where the intensity itself is a stochastic process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MR10"/>
              </a:rPr>
              <a:t>Gibbs Processes </a:t>
            </a:r>
            <a:r>
              <a:rPr lang="en-US" b="0" i="0" dirty="0">
                <a:solidFill>
                  <a:srgbClr val="000000"/>
                </a:solidFill>
                <a:effectLst/>
                <a:latin typeface="CMR10"/>
              </a:rPr>
              <a:t>allows for interaction between points. Limitation is that normalizing constant of the density is generally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 unknown, so MCMC is required</a:t>
            </a:r>
            <a:endParaRPr lang="en-US" b="0" i="0" dirty="0">
              <a:solidFill>
                <a:srgbClr val="000000"/>
              </a:solidFill>
              <a:effectLst/>
              <a:latin typeface="CMR10"/>
            </a:endParaRP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MR10"/>
              </a:rPr>
              <a:t>Markov processes </a:t>
            </a:r>
            <a:r>
              <a:rPr lang="en-US" b="0" i="0" dirty="0">
                <a:solidFill>
                  <a:srgbClr val="000000"/>
                </a:solidFill>
                <a:effectLst/>
                <a:latin typeface="CMR10"/>
              </a:rPr>
              <a:t>model repulsiveness in</a:t>
            </a:r>
            <a:br>
              <a:rPr lang="en-US" b="0" i="0" dirty="0">
                <a:solidFill>
                  <a:srgbClr val="000000"/>
                </a:solidFill>
                <a:effectLst/>
                <a:latin typeface="CMR1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MR10"/>
              </a:rPr>
              <a:t>an explicit way involving equivalence classes of neighborhoods of points</a:t>
            </a:r>
            <a:r>
              <a:rPr lang="en-US" dirty="0"/>
              <a:t> 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MR10"/>
              </a:rPr>
              <a:t>Gaussian mixed models</a:t>
            </a:r>
            <a:r>
              <a:rPr lang="en-US" b="0" i="0" dirty="0">
                <a:effectLst/>
                <a:latin typeface="CMR10"/>
              </a:rPr>
              <a:t> can also model repulsiveness</a:t>
            </a:r>
            <a:endParaRPr lang="en-US" b="0" i="0" dirty="0">
              <a:solidFill>
                <a:srgbClr val="000000"/>
              </a:solidFill>
              <a:effectLst/>
              <a:latin typeface="CMR10"/>
            </a:endParaRPr>
          </a:p>
          <a:p>
            <a:r>
              <a:rPr lang="en-US" b="0" i="0" dirty="0" err="1">
                <a:solidFill>
                  <a:srgbClr val="FF0000"/>
                </a:solidFill>
                <a:effectLst/>
                <a:latin typeface="CMR10"/>
              </a:rPr>
              <a:t>Matern</a:t>
            </a:r>
            <a:r>
              <a:rPr lang="en-US" b="0" i="0" dirty="0">
                <a:solidFill>
                  <a:srgbClr val="FF0000"/>
                </a:solidFill>
                <a:effectLst/>
                <a:latin typeface="CMR10"/>
              </a:rPr>
              <a:t> type I and II processes </a:t>
            </a:r>
            <a:r>
              <a:rPr lang="en-US" b="0" i="0" dirty="0">
                <a:solidFill>
                  <a:srgbClr val="000000"/>
                </a:solidFill>
                <a:effectLst/>
                <a:latin typeface="CMR10"/>
              </a:rPr>
              <a:t>have also been studied, a recent</a:t>
            </a:r>
            <a:br>
              <a:rPr lang="en-US" b="0" i="0" dirty="0">
                <a:solidFill>
                  <a:srgbClr val="000000"/>
                </a:solidFill>
                <a:effectLst/>
                <a:latin typeface="CMR1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MR10"/>
              </a:rPr>
              <a:t>work is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MR10"/>
              </a:rPr>
              <a:t>Teichmann</a:t>
            </a:r>
            <a:r>
              <a:rPr lang="en-US" b="0" i="0" dirty="0">
                <a:solidFill>
                  <a:srgbClr val="000000"/>
                </a:solidFill>
                <a:effectLst/>
                <a:latin typeface="CMR10"/>
              </a:rPr>
              <a:t> et al. [2013] which generalized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MR10"/>
              </a:rPr>
              <a:t>Matern</a:t>
            </a:r>
            <a:r>
              <a:rPr lang="en-US" b="0" i="0" dirty="0">
                <a:solidFill>
                  <a:srgbClr val="000000"/>
                </a:solidFill>
                <a:effectLst/>
                <a:latin typeface="CMR10"/>
              </a:rPr>
              <a:t> type I and II processes by introducing probabilistic thinning for these processes.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905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CBDBF-1E0A-3CBA-0412-F5000C76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Theorems: Corollary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1D3696-A44A-F14F-6C94-2317A73194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34" y="4592412"/>
                <a:ext cx="10515600" cy="209286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 theorem says that </a:t>
                </a:r>
                <a:r>
                  <a:rPr lang="en-US" dirty="0">
                    <a:solidFill>
                      <a:srgbClr val="FF0000"/>
                    </a:solidFill>
                  </a:rPr>
                  <a:t>conditional on the augmented </a:t>
                </a:r>
                <a:r>
                  <a:rPr lang="en-US" dirty="0" err="1">
                    <a:solidFill>
                      <a:srgbClr val="FF0000"/>
                    </a:solidFill>
                  </a:rPr>
                  <a:t>Matern</a:t>
                </a:r>
                <a:r>
                  <a:rPr lang="en-US" dirty="0">
                    <a:solidFill>
                      <a:srgbClr val="FF0000"/>
                    </a:solidFill>
                  </a:rPr>
                  <a:t> events</a:t>
                </a:r>
                <a:r>
                  <a:rPr lang="en-US" dirty="0"/>
                  <a:t>, the augmented thinned events </a:t>
                </a:r>
                <a:r>
                  <a:rPr lang="en-US" dirty="0">
                    <a:solidFill>
                      <a:srgbClr val="FF0000"/>
                    </a:solidFill>
                  </a:rPr>
                  <a:t>are Poisson </a:t>
                </a:r>
                <a:r>
                  <a:rPr lang="en-US" dirty="0"/>
                  <a:t>with a different intensity</a:t>
                </a:r>
              </a:p>
              <a:p>
                <a:r>
                  <a:rPr lang="en-US" dirty="0"/>
                  <a:t>Conditional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we have the function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so </a:t>
                </a:r>
                <a:r>
                  <a:rPr lang="en-US" dirty="0">
                    <a:solidFill>
                      <a:srgbClr val="FF0000"/>
                    </a:solidFill>
                  </a:rPr>
                  <a:t>if we can sample from inhomogeneous Poisson distributions</a:t>
                </a:r>
                <a:r>
                  <a:rPr lang="en-US" dirty="0"/>
                  <a:t>, we can sample the thinned events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1D3696-A44A-F14F-6C94-2317A73194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34" y="4592412"/>
                <a:ext cx="10515600" cy="2092868"/>
              </a:xfrm>
              <a:blipFill>
                <a:blip r:embed="rId2"/>
                <a:stretch>
                  <a:fillRect l="-1043" t="-6395" r="-464" b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75533AAC-6707-FC40-06D2-11D29A005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01" y="2854054"/>
            <a:ext cx="9840745" cy="14843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EB19AD-EF3C-DB68-65CE-5B5C2D4F13E9}"/>
                  </a:ext>
                </a:extLst>
              </p:cNvPr>
              <p:cNvSpPr txBox="1"/>
              <p:nvPr/>
            </p:nvSpPr>
            <p:spPr>
              <a:xfrm>
                <a:off x="433455" y="1374902"/>
                <a:ext cx="11153444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Define shadow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m:rPr>
                        <m:nor/>
                      </m:rPr>
                      <a:rPr lang="en-US" sz="28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</a:rPr>
                  <a:t>is a binary function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800" dirty="0"/>
                  <a:t> which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if the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would be thinned</a:t>
                </a:r>
                <a:r>
                  <a:rPr lang="en-US" sz="2800" dirty="0"/>
                  <a:t> by the </a:t>
                </a:r>
                <a:r>
                  <a:rPr lang="en-US" sz="2800" dirty="0" err="1"/>
                  <a:t>Matern</a:t>
                </a:r>
                <a:r>
                  <a:rPr lang="en-US" sz="2800" dirty="0"/>
                  <a:t> process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800" dirty="0"/>
                  <a:t> with interaction radius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, and </a:t>
                </a:r>
                <a:r>
                  <a:rPr lang="en-US" sz="2800" dirty="0">
                    <a:solidFill>
                      <a:srgbClr val="FF0000"/>
                    </a:solidFill>
                  </a:rPr>
                  <a:t>0 if it would not be thinned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EB19AD-EF3C-DB68-65CE-5B5C2D4F1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55" y="1374902"/>
                <a:ext cx="11153444" cy="1661993"/>
              </a:xfrm>
              <a:prstGeom prst="rect">
                <a:avLst/>
              </a:prstGeom>
              <a:blipFill>
                <a:blip r:embed="rId4"/>
                <a:stretch>
                  <a:fillRect l="-984" t="-3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635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3824-937E-5CD0-6F85-BD43AA95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Theorems: Theorem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97116-E911-523C-143C-35D4DFDBE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586"/>
            <a:ext cx="10515600" cy="4978585"/>
          </a:xfrm>
        </p:spPr>
        <p:txBody>
          <a:bodyPr/>
          <a:lstStyle/>
          <a:p>
            <a:r>
              <a:rPr lang="en-US" dirty="0"/>
              <a:t>The following theorem says that we can sample Poisson processes with </a:t>
            </a:r>
            <a:r>
              <a:rPr lang="en-US" dirty="0">
                <a:solidFill>
                  <a:srgbClr val="FF0000"/>
                </a:solidFill>
              </a:rPr>
              <a:t>nonconstant intensities </a:t>
            </a:r>
            <a:r>
              <a:rPr lang="en-US" dirty="0"/>
              <a:t>by </a:t>
            </a:r>
            <a:r>
              <a:rPr lang="en-US" dirty="0">
                <a:solidFill>
                  <a:srgbClr val="FF0000"/>
                </a:solidFill>
              </a:rPr>
              <a:t>thinning</a:t>
            </a:r>
            <a:r>
              <a:rPr lang="en-US" dirty="0"/>
              <a:t> Poisson processes that </a:t>
            </a:r>
            <a:r>
              <a:rPr lang="en-US" dirty="0">
                <a:solidFill>
                  <a:srgbClr val="FF0000"/>
                </a:solidFill>
              </a:rPr>
              <a:t>do have constant</a:t>
            </a:r>
            <a:r>
              <a:rPr lang="en-US" dirty="0"/>
              <a:t> intensity: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0D0DB0F-2524-BA1C-74BC-5F2AD08BE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842869"/>
            <a:ext cx="9895988" cy="15824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F675CEA-81BF-F7F8-7BB5-4613663FE8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632959"/>
                <a:ext cx="10515600" cy="19442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Thinned events have intensity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FF0000"/>
                    </a:solidFill>
                  </a:rPr>
                  <a:t>bounded above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so to sample thinned events we can </a:t>
                </a:r>
                <a:r>
                  <a:rPr lang="en-US" dirty="0">
                    <a:solidFill>
                      <a:srgbClr val="FF0000"/>
                    </a:solidFill>
                  </a:rPr>
                  <a:t>first sample a homogeneous </a:t>
                </a:r>
                <a:r>
                  <a:rPr lang="en-US" dirty="0"/>
                  <a:t>Poisson process with intensity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and then </a:t>
                </a:r>
                <a:r>
                  <a:rPr lang="en-US" dirty="0">
                    <a:solidFill>
                      <a:srgbClr val="FF0000"/>
                    </a:solidFill>
                  </a:rPr>
                  <a:t>only keep </a:t>
                </a:r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events</a:t>
                </a:r>
                <a:r>
                  <a:rPr lang="en-US" dirty="0"/>
                  <a:t> which would be </a:t>
                </a:r>
                <a:r>
                  <a:rPr lang="en-US" dirty="0">
                    <a:solidFill>
                      <a:srgbClr val="FF0000"/>
                    </a:solidFill>
                  </a:rPr>
                  <a:t>thinned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F675CEA-81BF-F7F8-7BB5-4613663FE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32959"/>
                <a:ext cx="10515600" cy="1944213"/>
              </a:xfrm>
              <a:prstGeom prst="rect">
                <a:avLst/>
              </a:prstGeom>
              <a:blipFill>
                <a:blip r:embed="rId3"/>
                <a:stretch>
                  <a:fillRect l="-1043" t="-501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563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A099-B135-6F08-B29A-F1D21D61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real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DD6329-2EB4-1C15-8A42-3664267EDB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Observed: finite set of data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as a </a:t>
                </a:r>
                <a:r>
                  <a:rPr lang="en-US" dirty="0">
                    <a:solidFill>
                      <a:srgbClr val="FF0000"/>
                    </a:solidFill>
                  </a:rPr>
                  <a:t>realization of a </a:t>
                </a:r>
                <a:r>
                  <a:rPr lang="en-US" dirty="0" err="1">
                    <a:solidFill>
                      <a:srgbClr val="FF0000"/>
                    </a:solidFill>
                  </a:rPr>
                  <a:t>Matern</a:t>
                </a:r>
                <a:r>
                  <a:rPr lang="en-US" dirty="0">
                    <a:solidFill>
                      <a:srgbClr val="FF0000"/>
                    </a:solidFill>
                  </a:rPr>
                  <a:t> type III Process</a:t>
                </a:r>
                <a:endParaRPr lang="en-US" b="0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Not observed: augmented times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p>
                  </m:oMath>
                </a14:m>
                <a:r>
                  <a:rPr lang="en-US" dirty="0"/>
                  <a:t>, intensity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and interaction radius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Goal: Sample from posterior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How: </a:t>
                </a:r>
                <a:r>
                  <a:rPr lang="en-US" dirty="0">
                    <a:solidFill>
                      <a:srgbClr val="FF0000"/>
                    </a:solidFill>
                  </a:rPr>
                  <a:t>Place priors </a:t>
                </a:r>
                <a:r>
                  <a:rPr lang="en-US" dirty="0"/>
                  <a:t>on parameters and simulate a Monte Carlo Markov Chain (MCMC) using </a:t>
                </a:r>
                <a:r>
                  <a:rPr lang="en-US" dirty="0">
                    <a:solidFill>
                      <a:srgbClr val="FF0000"/>
                    </a:solidFill>
                  </a:rPr>
                  <a:t>Gibbs Sampling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DD6329-2EB4-1C15-8A42-3664267EDB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22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592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3BA1-F6FB-AB8A-2CF5-BFBC1FD6C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model: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F3F30062-41EE-9473-081A-CEF0385C8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486" y="496961"/>
            <a:ext cx="6330024" cy="293203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6E70F6-F92D-0FE7-9E78-502E98C34F38}"/>
              </a:ext>
            </a:extLst>
          </p:cNvPr>
          <p:cNvSpPr txBox="1"/>
          <p:nvPr/>
        </p:nvSpPr>
        <p:spPr>
          <a:xfrm>
            <a:off x="538480" y="5080978"/>
            <a:ext cx="87985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Main contribution of paper: </a:t>
            </a:r>
            <a:r>
              <a:rPr lang="en-US" sz="2800" dirty="0">
                <a:solidFill>
                  <a:srgbClr val="FF0000"/>
                </a:solidFill>
              </a:rPr>
              <a:t>Straightforward and efficient </a:t>
            </a:r>
            <a:r>
              <a:rPr lang="en-US" sz="2800" dirty="0"/>
              <a:t>Gibbs sampling from this model, thanks to Corollary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79F9B-35C9-CB4B-6A5A-79F518AC59F6}"/>
              </a:ext>
            </a:extLst>
          </p:cNvPr>
          <p:cNvSpPr txBox="1"/>
          <p:nvPr/>
        </p:nvSpPr>
        <p:spPr>
          <a:xfrm>
            <a:off x="538480" y="3754954"/>
            <a:ext cx="104952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Assume: primary process is </a:t>
            </a:r>
            <a:r>
              <a:rPr lang="en-US" sz="2800" dirty="0">
                <a:solidFill>
                  <a:srgbClr val="FF0000"/>
                </a:solidFill>
              </a:rPr>
              <a:t>homogeneous Poisson</a:t>
            </a:r>
            <a:r>
              <a:rPr lang="en-US" sz="2800" dirty="0"/>
              <a:t>, thinning mechanism is </a:t>
            </a:r>
            <a:r>
              <a:rPr lang="en-US" sz="2800" dirty="0">
                <a:solidFill>
                  <a:srgbClr val="FF0000"/>
                </a:solidFill>
              </a:rPr>
              <a:t>hard-core</a:t>
            </a:r>
          </a:p>
        </p:txBody>
      </p:sp>
    </p:spTree>
    <p:extLst>
      <p:ext uri="{BB962C8B-B14F-4D97-AF65-F5344CB8AC3E}">
        <p14:creationId xmlns:p14="http://schemas.microsoft.com/office/powerpoint/2010/main" val="1630830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334A-04EB-EF8D-51EF-52BD0327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 Posterior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CB7F35-47D0-CD94-CF36-51F7EA276F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5005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Goal: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dirty="0"/>
                  <a:t>Challenge: in Gibbs sampling </a:t>
                </a:r>
                <a:r>
                  <a:rPr lang="en-US" dirty="0">
                    <a:solidFill>
                      <a:srgbClr val="FF0000"/>
                    </a:solidFill>
                  </a:rPr>
                  <a:t>not clear how to sample </a:t>
                </a:r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Instead: Use the </a:t>
                </a:r>
                <a:r>
                  <a:rPr lang="en-US" dirty="0">
                    <a:solidFill>
                      <a:srgbClr val="FF0000"/>
                    </a:solidFill>
                  </a:rPr>
                  <a:t>augmented posterior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Next: Details of the Gibbs steps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CB7F35-47D0-CD94-CF36-51F7EA276F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50055"/>
              </a:xfrm>
              <a:blipFill>
                <a:blip r:embed="rId2"/>
                <a:stretch>
                  <a:fillRect l="-1043" t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2388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FF12-5616-4BD6-45E5-F32A02BE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Sampling the thinned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0A0069-E6CA-6356-39D2-091C8A32CA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Knowing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is equivalent to knowing augmented thinned events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, since we’re conditioning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It follows that we want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Corollary 1: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b="0" i="0" dirty="0">
                    <a:solidFill>
                      <a:srgbClr val="000000"/>
                    </a:solidFill>
                    <a:effectLst/>
                  </a:rPr>
                  <a:t> above is an </a:t>
                </a:r>
                <a:r>
                  <a:rPr lang="en-US" b="0" i="0" dirty="0">
                    <a:solidFill>
                      <a:srgbClr val="FF0000"/>
                    </a:solidFill>
                    <a:effectLst/>
                  </a:rPr>
                  <a:t>inhomogeneous Poisson process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</a:rPr>
                  <a:t>with </a:t>
                </a:r>
                <a:r>
                  <a:rPr lang="en-US" b="0" i="0" dirty="0">
                    <a:solidFill>
                      <a:srgbClr val="FF0000"/>
                    </a:solidFill>
                    <a:effectLst/>
                  </a:rPr>
                  <a:t>intensity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/>
                  <a:t>Theorem 3: We can sample inhomogeneous Poisson processes by </a:t>
                </a:r>
                <a:r>
                  <a:rPr lang="en-US" dirty="0">
                    <a:solidFill>
                      <a:srgbClr val="FF0000"/>
                    </a:solidFill>
                  </a:rPr>
                  <a:t>thinning homogeneous Poisson processes</a:t>
                </a:r>
              </a:p>
              <a:p>
                <a:r>
                  <a:rPr lang="en-US" dirty="0"/>
                  <a:t>Large improvement in efficiency over acceptance-rejection sampling done in</a:t>
                </a:r>
                <a:r>
                  <a:rPr lang="en-US" sz="1300" dirty="0"/>
                  <a:t> </a:t>
                </a:r>
                <a:r>
                  <a:rPr lang="en-US" dirty="0"/>
                  <a:t>[Huber et al. 2009]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0A0069-E6CA-6356-39D2-091C8A32CA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r="-522" b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3CFFCC9-B10B-BC41-C88A-2598D2421571}"/>
              </a:ext>
            </a:extLst>
          </p:cNvPr>
          <p:cNvSpPr txBox="1"/>
          <p:nvPr/>
        </p:nvSpPr>
        <p:spPr>
          <a:xfrm>
            <a:off x="6096000" y="613893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Huber, Mark L., and Robert L. Wolpert. "Likelihood-based inference for </a:t>
            </a:r>
            <a:r>
              <a:rPr lang="en-US" sz="1050" dirty="0" err="1"/>
              <a:t>Matérn</a:t>
            </a:r>
            <a:r>
              <a:rPr lang="en-US" sz="1050" dirty="0"/>
              <a:t> type-III repulsive point processes." </a:t>
            </a:r>
            <a:r>
              <a:rPr lang="en-US" sz="1050" i="1" dirty="0"/>
              <a:t>Advances in Applied Probability</a:t>
            </a:r>
            <a:r>
              <a:rPr lang="en-US" sz="1050" dirty="0"/>
              <a:t> 41.4 (2009): 958-977.</a:t>
            </a:r>
            <a:br>
              <a:rPr lang="en-US" sz="18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9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E2EE-C0E0-0A43-1803-095EB284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Sampling the </a:t>
            </a:r>
            <a:r>
              <a:rPr lang="en-US" dirty="0" err="1"/>
              <a:t>Matern</a:t>
            </a:r>
            <a:r>
              <a:rPr lang="en-US" dirty="0"/>
              <a:t> Birth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73920F-13C4-5C6D-A08B-9BAFABA4A5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14413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Want to sample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Simple way to 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p>
                  </m:oMath>
                </a14:m>
                <a:r>
                  <a:rPr lang="en-US" dirty="0"/>
                  <a:t> is to do </a:t>
                </a:r>
                <a:r>
                  <a:rPr lang="en-US" dirty="0">
                    <a:solidFill>
                      <a:srgbClr val="FF0000"/>
                    </a:solidFill>
                  </a:rPr>
                  <a:t>nested Gibbs sampling: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number of </a:t>
                </a:r>
                <a:r>
                  <a:rPr lang="en-US" dirty="0" err="1"/>
                  <a:t>Matern</a:t>
                </a:r>
                <a:r>
                  <a:rPr lang="en-US" dirty="0"/>
                  <a:t> events</a:t>
                </a:r>
              </a:p>
              <a:p>
                <a:r>
                  <a:rPr lang="en-US" dirty="0"/>
                  <a:t>Thus, want to sample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p>
                        </m:sSubSup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dirty="0"/>
                  <a:t> are the </a:t>
                </a:r>
                <a:r>
                  <a:rPr lang="en-US" dirty="0" err="1"/>
                  <a:t>Matern</a:t>
                </a:r>
                <a:r>
                  <a:rPr lang="en-US" dirty="0"/>
                  <a:t> times except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Resulting distribution: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is uniform </a:t>
                </a:r>
                <a:r>
                  <a:rPr lang="en-US" dirty="0"/>
                  <a:t>within highest and lowest possible values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Upper bound: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must have been born before all thinned events which were only thinned by </a:t>
                </a:r>
                <a:r>
                  <a:rPr lang="en-US" dirty="0" err="1"/>
                  <a:t>Matern</a:t>
                </a:r>
                <a:r>
                  <a:rPr lang="en-US" dirty="0"/>
                  <a:t> event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Lower bound: </a:t>
                </a:r>
                <a:r>
                  <a:rPr lang="en-US" dirty="0"/>
                  <a:t>This is 0, since there is no restriction on how early the </a:t>
                </a:r>
                <a:r>
                  <a:rPr lang="en-US" dirty="0" err="1"/>
                  <a:t>Matern</a:t>
                </a:r>
                <a:r>
                  <a:rPr lang="en-US" dirty="0"/>
                  <a:t> event can be born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73920F-13C4-5C6D-A08B-9BAFABA4A5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144135"/>
              </a:xfrm>
              <a:blipFill>
                <a:blip r:embed="rId2"/>
                <a:stretch>
                  <a:fillRect l="-928" t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B4B791E-2D45-92C0-77F1-DC36AC312796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1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FC32-8616-8EB0-1C96-93290A991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5495-723B-4AE5-0655-F3F600BC4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Introduction to point processes</a:t>
            </a:r>
          </a:p>
          <a:p>
            <a:pPr marL="514350" indent="-514350">
              <a:buAutoNum type="arabicPeriod"/>
            </a:pPr>
            <a:r>
              <a:rPr lang="en-US" dirty="0"/>
              <a:t>Poisson, </a:t>
            </a:r>
            <a:r>
              <a:rPr lang="en-US" dirty="0" err="1"/>
              <a:t>Matern</a:t>
            </a:r>
            <a:r>
              <a:rPr lang="en-US" dirty="0"/>
              <a:t>, and related processes</a:t>
            </a:r>
          </a:p>
          <a:p>
            <a:pPr marL="514350" indent="-514350">
              <a:buAutoNum type="arabicPeriod"/>
            </a:pPr>
            <a:r>
              <a:rPr lang="en-US" dirty="0"/>
              <a:t>Summary of paper</a:t>
            </a:r>
          </a:p>
          <a:p>
            <a:pPr marL="514350" indent="-514350">
              <a:buAutoNum type="arabicPeriod"/>
            </a:pPr>
            <a:r>
              <a:rPr lang="en-US" dirty="0"/>
              <a:t>Theorems</a:t>
            </a:r>
          </a:p>
          <a:p>
            <a:pPr marL="514350" indent="-514350">
              <a:buAutoNum type="arabicPeriod"/>
            </a:pPr>
            <a:r>
              <a:rPr lang="en-US" dirty="0"/>
              <a:t>Bayesian approach to modeling</a:t>
            </a:r>
          </a:p>
          <a:p>
            <a:pPr marL="514350" indent="-514350">
              <a:buAutoNum type="arabicPeriod"/>
            </a:pPr>
            <a:r>
              <a:rPr lang="en-US" dirty="0"/>
              <a:t>Other work on </a:t>
            </a:r>
            <a:r>
              <a:rPr lang="en-US" dirty="0" err="1"/>
              <a:t>Matern</a:t>
            </a:r>
            <a:r>
              <a:rPr lang="en-US" dirty="0"/>
              <a:t> processes</a:t>
            </a:r>
          </a:p>
          <a:p>
            <a:pPr marL="514350" indent="-514350">
              <a:buAutoNum type="arabicPeriod"/>
            </a:pPr>
            <a:r>
              <a:rPr lang="en-US" dirty="0"/>
              <a:t>Model assessment tools</a:t>
            </a:r>
          </a:p>
          <a:p>
            <a:pPr marL="514350" indent="-514350">
              <a:buAutoNum type="arabicPeriod"/>
            </a:pPr>
            <a:r>
              <a:rPr lang="en-US" dirty="0"/>
              <a:t>Application to real data sets</a:t>
            </a:r>
          </a:p>
          <a:p>
            <a:pPr marL="514350" indent="-514350">
              <a:buAutoNum type="arabicPeriod"/>
            </a:pPr>
            <a:r>
              <a:rPr lang="en-US" dirty="0"/>
              <a:t>Limitations of Analysis</a:t>
            </a:r>
          </a:p>
          <a:p>
            <a:pPr marL="514350" indent="-514350">
              <a:buAutoNum type="arabicPeriod"/>
            </a:pPr>
            <a:r>
              <a:rPr lang="en-US" dirty="0"/>
              <a:t>Extensions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377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FD6A-A0F9-5A08-753F-6D452752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Sampling the Poisson Intensity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A582F8-0069-4EB5-5BED-D772DDC6C8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Want to sample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Placed a </a:t>
                </a:r>
                <a:r>
                  <a:rPr lang="en-US" dirty="0">
                    <a:solidFill>
                      <a:srgbClr val="FF0000"/>
                    </a:solidFill>
                  </a:rPr>
                  <a:t>Gamma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prior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Poisson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𝒮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, we have </a:t>
                </a:r>
                <a:r>
                  <a:rPr lang="en-US" dirty="0">
                    <a:solidFill>
                      <a:srgbClr val="FF0000"/>
                    </a:solidFill>
                  </a:rPr>
                  <a:t>one observation </a:t>
                </a:r>
                <a:r>
                  <a:rPr lang="en-US" dirty="0"/>
                  <a:t>of the Poisson distributed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Follows that posterior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FF0000"/>
                    </a:solidFill>
                  </a:rPr>
                  <a:t>also Gamma</a:t>
                </a:r>
                <a:r>
                  <a:rPr lang="en-US" dirty="0"/>
                  <a:t>, 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𝑝𝑜𝑠𝑡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A582F8-0069-4EB5-5BED-D772DDC6C8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192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8E477-F979-3EC3-2542-226DF2177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Sampling the Interaction Radius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C97AB4-365A-5F5D-0958-8EA376B494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Want to sample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Prior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FF0000"/>
                    </a:solidFill>
                  </a:rPr>
                  <a:t>uniform</a:t>
                </a:r>
              </a:p>
              <a:p>
                <a:endParaRPr lang="en-US" dirty="0"/>
              </a:p>
              <a:p>
                <a:r>
                  <a:rPr lang="en-US" dirty="0"/>
                  <a:t>Resulting distribution: </a:t>
                </a:r>
                <a:r>
                  <a:rPr lang="en-US" dirty="0">
                    <a:solidFill>
                      <a:srgbClr val="FF0000"/>
                    </a:solidFill>
                  </a:rPr>
                  <a:t>R is uniform </a:t>
                </a:r>
                <a:r>
                  <a:rPr lang="en-US" dirty="0"/>
                  <a:t>within highest and lowest possible values</a:t>
                </a:r>
              </a:p>
              <a:p>
                <a:r>
                  <a:rPr lang="en-US" b="0" dirty="0">
                    <a:solidFill>
                      <a:srgbClr val="FF0000"/>
                    </a:solidFill>
                  </a:rPr>
                  <a:t>Lower bound: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must be large enough that every thinned event has a </a:t>
                </a:r>
                <a:r>
                  <a:rPr lang="en-US" dirty="0" err="1"/>
                  <a:t>Matern</a:t>
                </a:r>
                <a:r>
                  <a:rPr lang="en-US" dirty="0"/>
                  <a:t> event which thinned it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Upper bound: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must be small enough so that </a:t>
                </a:r>
                <a:r>
                  <a:rPr lang="en-US" dirty="0" err="1"/>
                  <a:t>Matern</a:t>
                </a:r>
                <a:r>
                  <a:rPr lang="en-US" dirty="0"/>
                  <a:t> events did not thin each other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C97AB4-365A-5F5D-0958-8EA376B49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217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317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4CD76-1419-8609-92DA-9415CC72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AEA9BA-D8DA-E265-9051-F716CEA2EB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[Huber et al. 2009] derive a Monte Carlo approach for approximating the likelihood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 a part of their procedure, they need to simulate the thinned events given the </a:t>
                </a:r>
                <a:r>
                  <a:rPr lang="en-US" dirty="0" err="1"/>
                  <a:t>Matern</a:t>
                </a:r>
                <a:r>
                  <a:rPr lang="en-US" dirty="0"/>
                  <a:t> events and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Their approach is to, simulate times and thinned events randomly until every </a:t>
                </a:r>
                <a:r>
                  <a:rPr lang="en-US" dirty="0" err="1"/>
                  <a:t>Matern</a:t>
                </a:r>
                <a:r>
                  <a:rPr lang="en-US" dirty="0"/>
                  <a:t> event is thinning at least one event</a:t>
                </a:r>
              </a:p>
              <a:p>
                <a:r>
                  <a:rPr lang="en-US" dirty="0"/>
                  <a:t>Very costly as number of </a:t>
                </a:r>
                <a:r>
                  <a:rPr lang="en-US" dirty="0" err="1"/>
                  <a:t>Matern</a:t>
                </a:r>
                <a:r>
                  <a:rPr lang="en-US" dirty="0"/>
                  <a:t> events grows</a:t>
                </a:r>
              </a:p>
              <a:p>
                <a:r>
                  <a:rPr lang="en-US" dirty="0"/>
                  <a:t>Another approach is also given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AEA9BA-D8DA-E265-9051-F716CEA2EB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70F3A3E-47F7-826E-449B-9686FBA27A47}"/>
              </a:ext>
            </a:extLst>
          </p:cNvPr>
          <p:cNvSpPr txBox="1"/>
          <p:nvPr/>
        </p:nvSpPr>
        <p:spPr>
          <a:xfrm>
            <a:off x="5720080" y="5211266"/>
            <a:ext cx="6715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Huber, Mark L., and Robert L. Wolpert. "Likelihood-based inference for </a:t>
            </a:r>
            <a:r>
              <a:rPr lang="en-US" sz="1800" dirty="0" err="1"/>
              <a:t>Matérn</a:t>
            </a:r>
            <a:r>
              <a:rPr lang="en-US" sz="1800" dirty="0"/>
              <a:t> type-III repulsive point processes." </a:t>
            </a:r>
            <a:r>
              <a:rPr lang="en-US" sz="1800" i="1" dirty="0"/>
              <a:t>Advances in Applied Probability</a:t>
            </a:r>
            <a:r>
              <a:rPr lang="en-US" sz="1800" dirty="0"/>
              <a:t> 41.4 (2009): 958-977.</a:t>
            </a:r>
            <a:br>
              <a:rPr lang="en-US" sz="66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98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A407-D55A-869D-CD75-A62BEFDD6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Generalizations also considered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C53FF-6EBD-1859-6857-A55293F884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5640" y="1822768"/>
                <a:ext cx="10515600" cy="494093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Assumption that primary process is homogeneous Poisson is relaxed: </a:t>
                </a:r>
                <a:r>
                  <a:rPr lang="en-US" dirty="0">
                    <a:solidFill>
                      <a:srgbClr val="FF0000"/>
                    </a:solidFill>
                  </a:rPr>
                  <a:t>intensity </a:t>
                </a:r>
                <a:r>
                  <a:rPr lang="en-US" dirty="0"/>
                  <a:t>of the Poisson process </a:t>
                </a:r>
                <a:r>
                  <a:rPr lang="en-US" dirty="0">
                    <a:solidFill>
                      <a:srgbClr val="FF0000"/>
                    </a:solidFill>
                  </a:rPr>
                  <a:t>can vary </a:t>
                </a:r>
                <a:r>
                  <a:rPr lang="en-US" dirty="0"/>
                  <a:t>over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 hard-core thinning, every point throughout thinning process has the </a:t>
                </a:r>
                <a:r>
                  <a:rPr lang="en-US" dirty="0">
                    <a:solidFill>
                      <a:srgbClr val="FF0000"/>
                    </a:solidFill>
                  </a:rPr>
                  <a:t>same</a:t>
                </a:r>
                <a:r>
                  <a:rPr lang="en-US" dirty="0"/>
                  <a:t> interaction radius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“Soft-core” thinning: each </a:t>
                </a:r>
                <a:r>
                  <a:rPr lang="en-US" dirty="0" err="1"/>
                  <a:t>Matern</a:t>
                </a:r>
                <a:r>
                  <a:rPr lang="en-US" dirty="0"/>
                  <a:t> event has its </a:t>
                </a:r>
                <a:r>
                  <a:rPr lang="en-US" dirty="0">
                    <a:solidFill>
                      <a:srgbClr val="FF0000"/>
                    </a:solidFill>
                  </a:rPr>
                  <a:t>own interaction radius</a:t>
                </a:r>
                <a:r>
                  <a:rPr lang="en-US" dirty="0"/>
                  <a:t> drawn from some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“Probabilistic thinning”: only one interaction radius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but points are only </a:t>
                </a:r>
                <a:r>
                  <a:rPr lang="en-US" dirty="0">
                    <a:solidFill>
                      <a:srgbClr val="FF0000"/>
                    </a:solidFill>
                  </a:rPr>
                  <a:t>thinned depending on a Bernoulli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random variable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becomes a model parameter of interest)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C53FF-6EBD-1859-6857-A55293F884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5640" y="1822768"/>
                <a:ext cx="10515600" cy="4940935"/>
              </a:xfrm>
              <a:blipFill>
                <a:blip r:embed="rId2"/>
                <a:stretch>
                  <a:fillRect l="-1043" t="-197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306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4AA8-AF1D-3B68-5372-F72DA9EBD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assessment tools: L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CA070-C854-6CED-266E-15EFE1D90E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Analysis of the</a:t>
                </a:r>
                <a:r>
                  <a:rPr lang="en-US" dirty="0">
                    <a:solidFill>
                      <a:srgbClr val="FF0000"/>
                    </a:solidFill>
                  </a:rPr>
                  <a:t> clustering/repulsiveness </a:t>
                </a:r>
                <a:r>
                  <a:rPr lang="en-US" dirty="0"/>
                  <a:t>of spatial data can be performed with the </a:t>
                </a:r>
                <a:r>
                  <a:rPr lang="en-US" dirty="0">
                    <a:solidFill>
                      <a:srgbClr val="FF0000"/>
                    </a:solidFill>
                  </a:rPr>
                  <a:t>empirical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function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important property of the empirical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function is that for a homogeneous Poisson process,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  <a:p>
                <a:r>
                  <a:rPr lang="en-US" dirty="0"/>
                  <a:t>Therefore, a plot of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versus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for a realization of homogeneous process should look approximately like a </a:t>
                </a:r>
                <a:r>
                  <a:rPr lang="en-US" dirty="0">
                    <a:solidFill>
                      <a:srgbClr val="FF0000"/>
                    </a:solidFill>
                  </a:rPr>
                  <a:t>straight horizontal line.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CA070-C854-6CED-266E-15EFE1D90E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b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79B22FE-82AB-477D-AF3D-EBADBACEE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189" y="3004096"/>
            <a:ext cx="3820251" cy="997198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4A9760F8-F959-1797-1D72-022A3E83F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560" y="2898159"/>
            <a:ext cx="2707267" cy="120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38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713E-41E5-6437-18B7-B5D3FC52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assessment tools: 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C687A-6BF3-6DBB-0137-7AC9DF423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720" y="1690688"/>
            <a:ext cx="10515600" cy="4351338"/>
          </a:xfrm>
        </p:spPr>
        <p:txBody>
          <a:bodyPr/>
          <a:lstStyle/>
          <a:p>
            <a:r>
              <a:rPr lang="en-US" dirty="0"/>
              <a:t>Common approach to </a:t>
            </a:r>
            <a:r>
              <a:rPr lang="en-US" dirty="0">
                <a:solidFill>
                  <a:srgbClr val="FF0000"/>
                </a:solidFill>
              </a:rPr>
              <a:t>assess model fit: </a:t>
            </a:r>
            <a:r>
              <a:rPr lang="en-US" dirty="0"/>
              <a:t>produce </a:t>
            </a:r>
            <a:r>
              <a:rPr lang="en-US" dirty="0">
                <a:solidFill>
                  <a:srgbClr val="FF0000"/>
                </a:solidFill>
              </a:rPr>
              <a:t>many realizations </a:t>
            </a:r>
            <a:r>
              <a:rPr lang="en-US" dirty="0"/>
              <a:t>of a point process using the assumed model and its </a:t>
            </a:r>
            <a:r>
              <a:rPr lang="en-US" dirty="0">
                <a:solidFill>
                  <a:srgbClr val="FF0000"/>
                </a:solidFill>
              </a:rPr>
              <a:t>estimated parameters</a:t>
            </a:r>
          </a:p>
          <a:p>
            <a:r>
              <a:rPr lang="en-US" dirty="0"/>
              <a:t>For each realization: </a:t>
            </a:r>
            <a:r>
              <a:rPr lang="en-US" dirty="0">
                <a:solidFill>
                  <a:srgbClr val="FF0000"/>
                </a:solidFill>
              </a:rPr>
              <a:t>calculate</a:t>
            </a:r>
            <a:r>
              <a:rPr lang="en-US" dirty="0"/>
              <a:t> the empirical </a:t>
            </a:r>
            <a:r>
              <a:rPr lang="en-US" dirty="0">
                <a:solidFill>
                  <a:srgbClr val="FF0000"/>
                </a:solidFill>
              </a:rPr>
              <a:t>L function</a:t>
            </a:r>
            <a:r>
              <a:rPr lang="en-US" dirty="0"/>
              <a:t>. Calculate pointwise 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25–75% and 2.5–97.5% bands for these L functions, as well as pointwise mean.</a:t>
            </a:r>
          </a:p>
          <a:p>
            <a:r>
              <a:rPr lang="en-US" dirty="0">
                <a:solidFill>
                  <a:srgbClr val="FF0000"/>
                </a:solidFill>
              </a:rPr>
              <a:t>Plot empirical L function </a:t>
            </a:r>
            <a:r>
              <a:rPr lang="en-US" dirty="0">
                <a:solidFill>
                  <a:srgbClr val="000000"/>
                </a:solidFill>
              </a:rPr>
              <a:t>of real data over this:</a:t>
            </a:r>
            <a:endParaRPr lang="en-US" dirty="0"/>
          </a:p>
        </p:txBody>
      </p:sp>
      <p:pic>
        <p:nvPicPr>
          <p:cNvPr id="4" name="Picture 3" descr="Diagram, histogram&#10;&#10;Description automatically generated">
            <a:extLst>
              <a:ext uri="{FF2B5EF4-FFF2-40B4-BE49-F238E27FC236}">
                <a16:creationId xmlns:a16="http://schemas.microsoft.com/office/drawing/2014/main" id="{20225499-C120-8A61-7E5B-A5761971E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327" y="3988783"/>
            <a:ext cx="3946833" cy="264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10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CDFC-3D47-608B-7D2F-D88CE0AF7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1787"/>
            <a:ext cx="10515600" cy="1325563"/>
          </a:xfrm>
        </p:spPr>
        <p:txBody>
          <a:bodyPr/>
          <a:lstStyle/>
          <a:p>
            <a:r>
              <a:rPr lang="en-US" dirty="0"/>
              <a:t>Application to real data sets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11D0FF2C-636A-399E-CE31-BAD914A0F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94" y="1478108"/>
            <a:ext cx="11171811" cy="456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3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84E8-688A-72F6-942C-F3F2822B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21" y="4159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Results (Swedish</a:t>
            </a:r>
            <a:br>
              <a:rPr lang="en-US" dirty="0"/>
            </a:br>
            <a:r>
              <a:rPr lang="en-US" dirty="0"/>
              <a:t>Trees)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A96AC-D3EE-DEDB-B782-8623129986D1}"/>
              </a:ext>
            </a:extLst>
          </p:cNvPr>
          <p:cNvSpPr txBox="1"/>
          <p:nvPr/>
        </p:nvSpPr>
        <p:spPr>
          <a:xfrm>
            <a:off x="90763" y="1841242"/>
            <a:ext cx="360747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10000 MCMC iterations for hard-core, probabilistic thinning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First 1000 iterations not considered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no edge correction used</a:t>
            </a:r>
            <a:r>
              <a:rPr lang="en-US" sz="2400" dirty="0">
                <a:solidFill>
                  <a:srgbClr val="000000"/>
                </a:solidFill>
              </a:rPr>
              <a:t> to calculate L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endParaRPr lang="en-US" sz="2800" dirty="0"/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CBA315AB-C11A-F0BE-4B9F-399BCE538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914" y="1176646"/>
            <a:ext cx="4277552" cy="2792868"/>
          </a:xfrm>
          <a:prstGeom prst="rect">
            <a:avLst/>
          </a:prstGeom>
        </p:spPr>
      </p:pic>
      <p:pic>
        <p:nvPicPr>
          <p:cNvPr id="8" name="Picture 7" descr="Diagram, histogram&#10;&#10;Description automatically generated">
            <a:extLst>
              <a:ext uri="{FF2B5EF4-FFF2-40B4-BE49-F238E27FC236}">
                <a16:creationId xmlns:a16="http://schemas.microsoft.com/office/drawing/2014/main" id="{58103AF0-AF1E-7E95-46BD-E710564A5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894" y="3935551"/>
            <a:ext cx="4282771" cy="2865755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7A45424-8076-F391-D18D-5E94E37C9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66" y="1140202"/>
            <a:ext cx="4282771" cy="28657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409FB9-9A14-0AE6-EDF6-5E815FEB95F4}"/>
                  </a:ext>
                </a:extLst>
              </p:cNvPr>
              <p:cNvSpPr txBox="1"/>
              <p:nvPr/>
            </p:nvSpPr>
            <p:spPr>
              <a:xfrm>
                <a:off x="919384" y="4827865"/>
                <a:ext cx="6197600" cy="2523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</a:rPr>
                  <a:t>1000 realizations of Strauss process, using the routines of </a:t>
                </a:r>
                <a:r>
                  <a:rPr lang="en-US" sz="2400" dirty="0" err="1">
                    <a:solidFill>
                      <a:srgbClr val="000000"/>
                    </a:solidFill>
                  </a:rPr>
                  <a:t>spatstat</a:t>
                </a:r>
                <a:r>
                  <a:rPr lang="en-US" sz="2400" dirty="0">
                    <a:solidFill>
                      <a:srgbClr val="000000"/>
                    </a:solidFill>
                  </a:rPr>
                  <a:t> and </a:t>
                </a:r>
                <a:r>
                  <a:rPr lang="en-US" sz="2400" dirty="0">
                    <a:solidFill>
                      <a:srgbClr val="FF0000"/>
                    </a:solidFill>
                  </a:rPr>
                  <a:t>maximum pseudo likelihood </a:t>
                </a:r>
                <a:r>
                  <a:rPr lang="en-US" sz="2400" dirty="0">
                    <a:solidFill>
                      <a:srgbClr val="000000"/>
                    </a:solidFill>
                  </a:rPr>
                  <a:t>for selection of parameter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“Translate” edge correction used</a:t>
                </a:r>
              </a:p>
              <a:p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409FB9-9A14-0AE6-EDF6-5E815FEB9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84" y="4827865"/>
                <a:ext cx="6197600" cy="2523768"/>
              </a:xfrm>
              <a:prstGeom prst="rect">
                <a:avLst/>
              </a:prstGeom>
              <a:blipFill>
                <a:blip r:embed="rId5"/>
                <a:stretch>
                  <a:fillRect l="-1378" t="-1932" r="-1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998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9F50-9F55-1296-99A0-31B19E20F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2569"/>
            <a:ext cx="10515600" cy="1325563"/>
          </a:xfrm>
        </p:spPr>
        <p:txBody>
          <a:bodyPr/>
          <a:lstStyle/>
          <a:p>
            <a:r>
              <a:rPr lang="en-US" dirty="0"/>
              <a:t>Results (Swedish Trees) 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35DCAEA0-ECBC-BC11-6ED0-0EE5202AE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92" y="4202434"/>
            <a:ext cx="3861755" cy="2655565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7BC19F3-2823-3263-9F2C-5CC07D890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095" y="4202434"/>
            <a:ext cx="3861756" cy="2655565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896B5159-63C5-B0BF-00D0-3B318DFAD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851" y="4202434"/>
            <a:ext cx="3861757" cy="2655566"/>
          </a:xfrm>
          <a:prstGeom prst="rect">
            <a:avLst/>
          </a:prstGeom>
        </p:spPr>
      </p:pic>
      <p:pic>
        <p:nvPicPr>
          <p:cNvPr id="10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F97734A6-A131-18B9-C1C5-B9F1213532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73" y="1242994"/>
            <a:ext cx="3672539" cy="2590106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FB57A4FE-B1D3-2B41-80D3-CA6CDBA2CE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51" y="1242994"/>
            <a:ext cx="3672539" cy="2466768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1BBDA75F-256F-C7A1-173E-DC981C028A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312" y="1242994"/>
            <a:ext cx="3672539" cy="25556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82C90E-D0E6-2CC2-3DFB-B7E580CB30D1}"/>
              </a:ext>
            </a:extLst>
          </p:cNvPr>
          <p:cNvSpPr txBox="1"/>
          <p:nvPr/>
        </p:nvSpPr>
        <p:spPr>
          <a:xfrm>
            <a:off x="5757550" y="873661"/>
            <a:ext cx="1447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Hard-core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C16853-6C08-70EB-11B2-5F4F65DF3380}"/>
              </a:ext>
            </a:extLst>
          </p:cNvPr>
          <p:cNvSpPr txBox="1"/>
          <p:nvPr/>
        </p:nvSpPr>
        <p:spPr>
          <a:xfrm>
            <a:off x="5181600" y="3833100"/>
            <a:ext cx="226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Probabilistic thinning</a:t>
            </a:r>
          </a:p>
        </p:txBody>
      </p:sp>
    </p:spTree>
    <p:extLst>
      <p:ext uri="{BB962C8B-B14F-4D97-AF65-F5344CB8AC3E}">
        <p14:creationId xmlns:p14="http://schemas.microsoft.com/office/powerpoint/2010/main" val="2153131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82F1-5051-EA0A-2A1D-04A40408F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5DEA-03C4-9F7D-EE4D-4999E27EC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extension: look at how methods perform when the </a:t>
            </a:r>
            <a:r>
              <a:rPr lang="en-US" dirty="0">
                <a:solidFill>
                  <a:srgbClr val="FF0000"/>
                </a:solidFill>
              </a:rPr>
              <a:t>data are generated</a:t>
            </a:r>
            <a:r>
              <a:rPr lang="en-US" dirty="0"/>
              <a:t> exactly </a:t>
            </a:r>
            <a:r>
              <a:rPr lang="en-US" dirty="0">
                <a:solidFill>
                  <a:srgbClr val="FF0000"/>
                </a:solidFill>
              </a:rPr>
              <a:t>according to the assumed model </a:t>
            </a:r>
            <a:r>
              <a:rPr lang="en-US" dirty="0"/>
              <a:t>(hard-core, soft-core, and probabilistic thinning mechanisms)</a:t>
            </a:r>
          </a:p>
          <a:p>
            <a:endParaRPr lang="en-US" dirty="0"/>
          </a:p>
          <a:p>
            <a:r>
              <a:rPr lang="en-US" dirty="0"/>
              <a:t>They applied their methods only to real data for which the </a:t>
            </a:r>
            <a:r>
              <a:rPr lang="en-US" dirty="0">
                <a:solidFill>
                  <a:srgbClr val="FF0000"/>
                </a:solidFill>
              </a:rPr>
              <a:t>“true” values of parameters are unknown</a:t>
            </a:r>
            <a:r>
              <a:rPr lang="en-US" dirty="0"/>
              <a:t>, but an application to simulated data would provide a good test case</a:t>
            </a:r>
          </a:p>
        </p:txBody>
      </p:sp>
    </p:spTree>
    <p:extLst>
      <p:ext uri="{BB962C8B-B14F-4D97-AF65-F5344CB8AC3E}">
        <p14:creationId xmlns:p14="http://schemas.microsoft.com/office/powerpoint/2010/main" val="381089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7DBF-48BA-487E-9F02-EE28DC3A3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E5057-19A6-494A-95E8-3C578F9E8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33" y="1835785"/>
            <a:ext cx="7595681" cy="4351338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CMR10"/>
              </a:rPr>
              <a:t>Widely applied in e.g., astronomy, ecology, demography, geography, seismology, and neuroscience</a:t>
            </a:r>
          </a:p>
          <a:p>
            <a:endParaRPr lang="en-US" dirty="0">
              <a:solidFill>
                <a:srgbClr val="000000"/>
              </a:solidFill>
              <a:latin typeface="CMR10"/>
            </a:endParaRPr>
          </a:p>
          <a:p>
            <a:endParaRPr lang="en-US" sz="2800" b="0" i="0" dirty="0">
              <a:solidFill>
                <a:srgbClr val="000000"/>
              </a:solidFill>
              <a:effectLst/>
              <a:latin typeface="CMR10"/>
            </a:endParaRPr>
          </a:p>
          <a:p>
            <a:r>
              <a:rPr lang="en-US" dirty="0"/>
              <a:t>Point processes used to </a:t>
            </a:r>
            <a:r>
              <a:rPr lang="en-US" dirty="0">
                <a:solidFill>
                  <a:srgbClr val="FF0000"/>
                </a:solidFill>
              </a:rPr>
              <a:t>model spatial data</a:t>
            </a:r>
            <a:endParaRPr lang="en-US" sz="2800" b="0" i="0" dirty="0">
              <a:solidFill>
                <a:srgbClr val="000000"/>
              </a:solidFill>
              <a:effectLst/>
              <a:latin typeface="CMR10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2AD6E28-9A70-45B9-9C1E-7E80FCC81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414" y="1922902"/>
            <a:ext cx="3513124" cy="37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86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D2EE-1B3E-9E5A-A0C1-8602A8B9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(Hard-core thinning)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FA297411-3EB6-8EDE-3213-A2785F6F3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45" y="2517057"/>
            <a:ext cx="4906044" cy="3373678"/>
          </a:xfr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3D34A0DC-F5AB-6B4D-9D87-7AC2D2E4D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259" y="2458162"/>
            <a:ext cx="5026180" cy="34914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CBCAEF-FD41-2818-AA67-2E557CB9E976}"/>
                  </a:ext>
                </a:extLst>
              </p:cNvPr>
              <p:cNvSpPr txBox="1"/>
              <p:nvPr/>
            </p:nvSpPr>
            <p:spPr>
              <a:xfrm>
                <a:off x="1066800" y="1889759"/>
                <a:ext cx="3850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True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dirty="0"/>
                  <a:t> = 1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CBCAEF-FD41-2818-AA67-2E557CB9E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889759"/>
                <a:ext cx="3850640" cy="523220"/>
              </a:xfrm>
              <a:prstGeom prst="rect">
                <a:avLst/>
              </a:prstGeom>
              <a:blipFill>
                <a:blip r:embed="rId4"/>
                <a:stretch>
                  <a:fillRect l="-3165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345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F50E-053B-89A5-DDA2-A5C58525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(Hard-core thinning)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A159C486-85F6-CF38-CC3F-8A25A66F7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171" y="2594794"/>
            <a:ext cx="5142857" cy="3415873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1B315AA-6D63-4C66-46D9-CF22DDAAF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4794"/>
            <a:ext cx="4785377" cy="32336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9B2FCD-C87E-6DB0-28A6-559FE2254F65}"/>
              </a:ext>
            </a:extLst>
          </p:cNvPr>
          <p:cNvSpPr txBox="1"/>
          <p:nvPr/>
        </p:nvSpPr>
        <p:spPr>
          <a:xfrm>
            <a:off x="746759" y="1640687"/>
            <a:ext cx="5730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Number of initial events = 107. Thinned events = 42</a:t>
            </a:r>
          </a:p>
        </p:txBody>
      </p:sp>
    </p:spTree>
    <p:extLst>
      <p:ext uri="{BB962C8B-B14F-4D97-AF65-F5344CB8AC3E}">
        <p14:creationId xmlns:p14="http://schemas.microsoft.com/office/powerpoint/2010/main" val="306977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680C-1B61-04CB-A88D-2C7AE638B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(Probabilistic thinning)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432EB9-553C-0532-1A21-A56ABA7F1D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True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dirty="0"/>
                  <a:t> = 1,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432EB9-553C-0532-1A21-A56ABA7F1D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C277531-5D24-28D3-6F1C-8D2640355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8" y="2406866"/>
            <a:ext cx="3872530" cy="26629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B66C53-E416-C0FE-AEBA-CA89B7558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738" y="1646340"/>
            <a:ext cx="3816609" cy="2662974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D1DA22D5-CA10-6AB1-5502-0F71345C37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735" y="4083267"/>
            <a:ext cx="3872530" cy="266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441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680C-1B61-04CB-A88D-2C7AE638B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Extensions (Probabilistic thinning)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32EB9-553C-0532-1A21-A56ABA7F1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4055"/>
          </a:xfrm>
        </p:spPr>
        <p:txBody>
          <a:bodyPr/>
          <a:lstStyle/>
          <a:p>
            <a:r>
              <a:rPr lang="en-US" sz="2800"/>
              <a:t>Number of initial events = 101. Thinned events = 51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63DFD-15FA-0F8E-26F7-414411C0C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863" y="2519680"/>
            <a:ext cx="5142857" cy="3415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BAB291-EBDB-3662-905F-DFF963AA4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9680"/>
            <a:ext cx="5130159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81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1C8A9-7622-0FDC-30B2-7E59C3297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9A69B0-CB5E-C817-17E5-26011BD092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Several errors in implementation:</a:t>
                </a:r>
              </a:p>
              <a:p>
                <a:r>
                  <a:rPr lang="en-US" dirty="0"/>
                  <a:t>1. Hardcore plots for Swedish Trees</a:t>
                </a:r>
              </a:p>
              <a:p>
                <a:r>
                  <a:rPr lang="en-US" dirty="0"/>
                  <a:t>2. Implementation of </a:t>
                </a:r>
                <a:r>
                  <a:rPr lang="en-US" dirty="0" err="1"/>
                  <a:t>Matern</a:t>
                </a:r>
                <a:r>
                  <a:rPr lang="en-US" dirty="0"/>
                  <a:t> times and radii for soft-core thinning incorrect conceptually</a:t>
                </a:r>
              </a:p>
              <a:p>
                <a:r>
                  <a:rPr lang="en-US" dirty="0"/>
                  <a:t>3. Errors in Strauss process comparison on Nerve Fiber data</a:t>
                </a:r>
              </a:p>
              <a:p>
                <a:r>
                  <a:rPr lang="en-US" dirty="0"/>
                  <a:t>4. In probabilistic thinning implementation, subtleties in sampling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are not discussed. Metropolis-Hasting sampling is required, and in their code very few iterations are performed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9A69B0-CB5E-C817-17E5-26011BD092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148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DF45-35CF-F995-8288-3A575703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in hard-core plots</a:t>
            </a:r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858715E1-07EA-2E60-47E9-B0460E254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55" y="1576830"/>
            <a:ext cx="3165525" cy="2232528"/>
          </a:xfrm>
          <a:prstGeom prst="rect">
            <a:avLst/>
          </a:prstGeom>
        </p:spPr>
      </p:pic>
      <p:pic>
        <p:nvPicPr>
          <p:cNvPr id="13" name="Picture 12" descr="Chart, bar chart, histogram&#10;&#10;Description automatically generated">
            <a:extLst>
              <a:ext uri="{FF2B5EF4-FFF2-40B4-BE49-F238E27FC236}">
                <a16:creationId xmlns:a16="http://schemas.microsoft.com/office/drawing/2014/main" id="{4313FF31-8CC0-5A99-FC15-0EBEA5600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564" y="1576830"/>
            <a:ext cx="3265491" cy="2232529"/>
          </a:xfrm>
          <a:prstGeom prst="rect">
            <a:avLst/>
          </a:prstGeom>
        </p:spPr>
      </p:pic>
      <p:pic>
        <p:nvPicPr>
          <p:cNvPr id="15" name="Picture 14" descr="Chart&#10;&#10;Description automatically generated with medium confidence">
            <a:extLst>
              <a:ext uri="{FF2B5EF4-FFF2-40B4-BE49-F238E27FC236}">
                <a16:creationId xmlns:a16="http://schemas.microsoft.com/office/drawing/2014/main" id="{C18A81CD-DE72-B820-970B-00740066F5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059" y="1611099"/>
            <a:ext cx="3165526" cy="2232528"/>
          </a:xfrm>
          <a:prstGeom prst="rect">
            <a:avLst/>
          </a:prstGeom>
        </p:spPr>
      </p:pic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D720A2E9-DE78-A5F9-60FB-94BF196DE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215" y="3877896"/>
            <a:ext cx="7473533" cy="298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691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6BB1-E6EB-3A8F-434B-90C023EC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plots</a:t>
            </a:r>
          </a:p>
        </p:txBody>
      </p:sp>
      <p:pic>
        <p:nvPicPr>
          <p:cNvPr id="4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1690B2EA-1B8C-CB3E-E546-BB16EE699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01" y="1690688"/>
            <a:ext cx="4825397" cy="3403174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AC7F9EE-BB47-764F-604F-573DAC84D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134" y="51652"/>
            <a:ext cx="5066666" cy="3403174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805A9EF4-B1C9-E958-D8B2-745C2317A7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77777"/>
            <a:ext cx="4926984" cy="3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08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572C-56C3-FE1A-C33B-8D9360D8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24" y="490392"/>
            <a:ext cx="10515600" cy="1325563"/>
          </a:xfrm>
        </p:spPr>
        <p:txBody>
          <a:bodyPr/>
          <a:lstStyle/>
          <a:p>
            <a:r>
              <a:rPr lang="en-US" dirty="0"/>
              <a:t>Issues with comparison (Nerve</a:t>
            </a:r>
            <a:br>
              <a:rPr lang="en-US" dirty="0"/>
            </a:br>
            <a:r>
              <a:rPr lang="en-US" dirty="0"/>
              <a:t>Fiber) (Strauss process)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E8B84-019A-0F9E-55B9-A7B816F1AFAD}"/>
              </a:ext>
            </a:extLst>
          </p:cNvPr>
          <p:cNvSpPr txBox="1"/>
          <p:nvPr/>
        </p:nvSpPr>
        <p:spPr>
          <a:xfrm>
            <a:off x="352324" y="1968560"/>
            <a:ext cx="4663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dirty="0"/>
          </a:p>
        </p:txBody>
      </p:sp>
      <p:pic>
        <p:nvPicPr>
          <p:cNvPr id="8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AD2687F-32A7-FD07-5212-50BE4E4CE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" y="3689112"/>
            <a:ext cx="3930366" cy="2629949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1599B970-A503-FDCB-B630-A1D40DB5C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867" y="665518"/>
            <a:ext cx="4169089" cy="2769099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7CC8C58F-E3F2-F18C-D03A-1FFDE3CF4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041" y="3429000"/>
            <a:ext cx="7216765" cy="33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875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59A5-D3CD-3417-8FF2-CB29C360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9AD93-61D1-D976-F17C-5FE6789B0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approach to Bayesian modeling of the type III </a:t>
            </a:r>
            <a:r>
              <a:rPr lang="en-US" dirty="0" err="1"/>
              <a:t>Matern</a:t>
            </a:r>
            <a:r>
              <a:rPr lang="en-US" dirty="0"/>
              <a:t> Process introduced</a:t>
            </a:r>
          </a:p>
          <a:p>
            <a:r>
              <a:rPr lang="en-US" dirty="0"/>
              <a:t>Corollary 1 is a nice result that allows for much easier sampling than previous works</a:t>
            </a:r>
          </a:p>
          <a:p>
            <a:r>
              <a:rPr lang="en-US" dirty="0"/>
              <a:t>More flexible thinning procedures are introduced which their theory and methods capture (as well as a relaxation of the homogeneity assumption)</a:t>
            </a:r>
          </a:p>
          <a:p>
            <a:r>
              <a:rPr lang="en-US" dirty="0"/>
              <a:t>Not clear that </a:t>
            </a:r>
            <a:r>
              <a:rPr lang="en-US" dirty="0" err="1"/>
              <a:t>Matern</a:t>
            </a:r>
            <a:r>
              <a:rPr lang="en-US" dirty="0"/>
              <a:t> type III processes are better or worse than related models for repulsive point process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2234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E149-AF8E-0611-D861-45A26679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5BAA8-18DC-7D4D-84DE-8983044F1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337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FA37-8644-2DA8-40A2-4CCF5C12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42A6D-9B36-08EC-86C7-48055D871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Simplest point process: Poisson point process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Homogeneous processes can be limited in </a:t>
            </a:r>
            <a:r>
              <a:rPr lang="en-US" dirty="0">
                <a:solidFill>
                  <a:srgbClr val="FF0000"/>
                </a:solidFill>
              </a:rPr>
              <a:t>modeling clustering or repulsiveness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Matern</a:t>
            </a:r>
            <a:r>
              <a:rPr lang="en-US" dirty="0"/>
              <a:t> suggested ways of “thinning” the homogeneous Poisson process, which are named types I, II and III </a:t>
            </a:r>
            <a:r>
              <a:rPr lang="en-US" dirty="0" err="1"/>
              <a:t>Matern</a:t>
            </a:r>
            <a:r>
              <a:rPr lang="en-US" dirty="0"/>
              <a:t> Processes</a:t>
            </a:r>
          </a:p>
          <a:p>
            <a:r>
              <a:rPr lang="en-US" dirty="0"/>
              <a:t>In this paper, </a:t>
            </a:r>
            <a:r>
              <a:rPr lang="en-US" dirty="0">
                <a:solidFill>
                  <a:srgbClr val="FF0000"/>
                </a:solidFill>
              </a:rPr>
              <a:t>type III </a:t>
            </a:r>
            <a:r>
              <a:rPr lang="en-US" dirty="0" err="1">
                <a:solidFill>
                  <a:srgbClr val="FF0000"/>
                </a:solidFill>
              </a:rPr>
              <a:t>Matern</a:t>
            </a:r>
            <a:r>
              <a:rPr lang="en-US" dirty="0">
                <a:solidFill>
                  <a:srgbClr val="FF0000"/>
                </a:solidFill>
              </a:rPr>
              <a:t> Processes </a:t>
            </a:r>
            <a:r>
              <a:rPr lang="en-US" dirty="0"/>
              <a:t>are considered for modeling spatial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4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DAAE-1CAF-E682-F899-32FB38FD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Finite Point Process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55C6844-AC64-E629-17D3-9A3A51736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38832"/>
            <a:ext cx="10589839" cy="34240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51A84F-2A5A-662C-3D5D-BBE6F9DD821C}"/>
                  </a:ext>
                </a:extLst>
              </p:cNvPr>
              <p:cNvSpPr txBox="1"/>
              <p:nvPr/>
            </p:nvSpPr>
            <p:spPr>
              <a:xfrm>
                <a:off x="3917093" y="3850640"/>
                <a:ext cx="4183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51A84F-2A5A-662C-3D5D-BBE6F9DD8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093" y="3850640"/>
                <a:ext cx="418384" cy="276999"/>
              </a:xfrm>
              <a:prstGeom prst="rect">
                <a:avLst/>
              </a:prstGeom>
              <a:blipFill>
                <a:blip r:embed="rId3"/>
                <a:stretch>
                  <a:fillRect l="-5882" r="-1323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500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0F32-2C37-8CE0-910D-8075584B0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Homogeneous Poisson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75C9DE-6414-B18D-F97B-BC053C8654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				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</m:oMath>
                </a14:m>
                <a:r>
                  <a:rPr lang="en-US" dirty="0"/>
                  <a:t>Poisson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the </a:t>
                </a:r>
                <a:r>
                  <a:rPr lang="en-US" dirty="0">
                    <a:solidFill>
                      <a:srgbClr val="FF0000"/>
                    </a:solidFill>
                  </a:rPr>
                  <a:t>uniform distribution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 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Characterized by single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typically replaced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then </a:t>
                </a:r>
                <a:r>
                  <a:rPr lang="en-US" dirty="0">
                    <a:solidFill>
                      <a:srgbClr val="FF0000"/>
                    </a:solidFill>
                  </a:rPr>
                  <a:t>average number of points per unit area</a:t>
                </a:r>
              </a:p>
              <a:p>
                <a:endParaRPr lang="en-US" dirty="0"/>
              </a:p>
              <a:p>
                <a:r>
                  <a:rPr lang="en-US" dirty="0"/>
                  <a:t>Definition makes sampling simple </a:t>
                </a:r>
                <a:r>
                  <a:rPr lang="en-US" dirty="0">
                    <a:solidFill>
                      <a:srgbClr val="FF0000"/>
                    </a:solidFill>
                  </a:rPr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: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using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and then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points </a:t>
                </a:r>
                <a:r>
                  <a:rPr lang="en-US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75C9DE-6414-B18D-F97B-BC053C8654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33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C20E-3393-417E-9196-6C5FF249E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Thinning a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4B161-4C27-4B49-8D42-6F3CCAA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086" y="1891856"/>
                <a:ext cx="8040624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Thinning a point process: use some method to </a:t>
                </a:r>
                <a:r>
                  <a:rPr lang="en-US" dirty="0">
                    <a:solidFill>
                      <a:srgbClr val="FF0000"/>
                    </a:solidFill>
                  </a:rPr>
                  <a:t>selectively remove points </a:t>
                </a:r>
                <a:r>
                  <a:rPr lang="en-US" dirty="0"/>
                  <a:t>after sampling the point process</a:t>
                </a:r>
              </a:p>
              <a:p>
                <a:r>
                  <a:rPr lang="en-US" dirty="0"/>
                  <a:t>The original process is called the </a:t>
                </a:r>
                <a:r>
                  <a:rPr lang="en-US" dirty="0">
                    <a:solidFill>
                      <a:srgbClr val="FF0000"/>
                    </a:solidFill>
                  </a:rPr>
                  <a:t>primary process</a:t>
                </a:r>
                <a:r>
                  <a:rPr lang="en-US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thinned events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∪ </m:t>
                    </m:r>
                  </m:oMath>
                </a14:m>
                <a:r>
                  <a:rPr lang="en-US" dirty="0"/>
                  <a:t>surviving events</a:t>
                </a:r>
              </a:p>
              <a:p>
                <a:r>
                  <a:rPr lang="en-US" dirty="0"/>
                  <a:t>If thinning method was </a:t>
                </a:r>
                <a:r>
                  <a:rPr lang="en-US" dirty="0" err="1"/>
                  <a:t>Matern</a:t>
                </a:r>
                <a:r>
                  <a:rPr lang="en-US" dirty="0"/>
                  <a:t> thinning, then the </a:t>
                </a:r>
                <a:r>
                  <a:rPr lang="en-US" dirty="0">
                    <a:solidFill>
                      <a:srgbClr val="FF0000"/>
                    </a:solidFill>
                  </a:rPr>
                  <a:t>surviving events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called the </a:t>
                </a:r>
                <a:r>
                  <a:rPr lang="en-US" dirty="0" err="1"/>
                  <a:t>Matern</a:t>
                </a:r>
                <a:r>
                  <a:rPr lang="en-US" dirty="0"/>
                  <a:t> events</a:t>
                </a:r>
              </a:p>
              <a:p>
                <a:endParaRPr lang="en-US" dirty="0"/>
              </a:p>
              <a:p>
                <a:r>
                  <a:rPr lang="en-US" dirty="0"/>
                  <a:t>(points synonymous with events)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4B161-4C27-4B49-8D42-6F3CCAA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086" y="1891856"/>
                <a:ext cx="8040624" cy="4351338"/>
              </a:xfrm>
              <a:blipFill>
                <a:blip r:embed="rId2"/>
                <a:stretch>
                  <a:fillRect l="-1365" t="-22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457D12B8-9BE1-E291-BE90-A8EDF20C5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054" y="470022"/>
            <a:ext cx="3513124" cy="374174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60728B2-7440-4AC6-6CBF-2DC5B9DF761F}"/>
              </a:ext>
            </a:extLst>
          </p:cNvPr>
          <p:cNvSpPr/>
          <p:nvPr/>
        </p:nvSpPr>
        <p:spPr>
          <a:xfrm>
            <a:off x="10424160" y="725424"/>
            <a:ext cx="97536" cy="975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26D015-31D5-AB41-9BEA-808FE6DC59CE}"/>
              </a:ext>
            </a:extLst>
          </p:cNvPr>
          <p:cNvSpPr/>
          <p:nvPr/>
        </p:nvSpPr>
        <p:spPr>
          <a:xfrm>
            <a:off x="10375392" y="1383792"/>
            <a:ext cx="97536" cy="975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525110-C9C1-8281-A523-1787DE76A5FF}"/>
              </a:ext>
            </a:extLst>
          </p:cNvPr>
          <p:cNvSpPr/>
          <p:nvPr/>
        </p:nvSpPr>
        <p:spPr>
          <a:xfrm>
            <a:off x="9981272" y="1218570"/>
            <a:ext cx="97536" cy="975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9285F3-BE7E-C967-CBEC-E3CCB86432B1}"/>
              </a:ext>
            </a:extLst>
          </p:cNvPr>
          <p:cNvSpPr/>
          <p:nvPr/>
        </p:nvSpPr>
        <p:spPr>
          <a:xfrm>
            <a:off x="9619488" y="1015714"/>
            <a:ext cx="97536" cy="975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318F15-FA95-6D48-C1F1-149AE521D706}"/>
              </a:ext>
            </a:extLst>
          </p:cNvPr>
          <p:cNvSpPr/>
          <p:nvPr/>
        </p:nvSpPr>
        <p:spPr>
          <a:xfrm>
            <a:off x="11137392" y="1070578"/>
            <a:ext cx="97536" cy="975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08DD4DE-9ECC-680C-D888-44EB30298F26}"/>
              </a:ext>
            </a:extLst>
          </p:cNvPr>
          <p:cNvSpPr/>
          <p:nvPr/>
        </p:nvSpPr>
        <p:spPr>
          <a:xfrm>
            <a:off x="11256264" y="2897411"/>
            <a:ext cx="97536" cy="975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2F1608-9B13-AA49-DA9D-FF1631D0A23F}"/>
              </a:ext>
            </a:extLst>
          </p:cNvPr>
          <p:cNvSpPr/>
          <p:nvPr/>
        </p:nvSpPr>
        <p:spPr>
          <a:xfrm>
            <a:off x="10625328" y="2799875"/>
            <a:ext cx="97536" cy="975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4ED2F53-D5E2-8E30-65DD-1F9762FF8798}"/>
              </a:ext>
            </a:extLst>
          </p:cNvPr>
          <p:cNvSpPr/>
          <p:nvPr/>
        </p:nvSpPr>
        <p:spPr>
          <a:xfrm>
            <a:off x="9717024" y="2747964"/>
            <a:ext cx="97536" cy="975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462D109-61B9-AA1B-B4E9-C2C2499D12A4}"/>
              </a:ext>
            </a:extLst>
          </p:cNvPr>
          <p:cNvSpPr/>
          <p:nvPr/>
        </p:nvSpPr>
        <p:spPr>
          <a:xfrm>
            <a:off x="10728960" y="1030224"/>
            <a:ext cx="97536" cy="975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F0E3FB7-22BC-BA57-2088-880664134338}"/>
              </a:ext>
            </a:extLst>
          </p:cNvPr>
          <p:cNvSpPr/>
          <p:nvPr/>
        </p:nvSpPr>
        <p:spPr>
          <a:xfrm>
            <a:off x="9412224" y="1938528"/>
            <a:ext cx="97536" cy="975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011E31-1CF3-8553-AE32-6038B24D605E}"/>
              </a:ext>
            </a:extLst>
          </p:cNvPr>
          <p:cNvSpPr/>
          <p:nvPr/>
        </p:nvSpPr>
        <p:spPr>
          <a:xfrm>
            <a:off x="11033760" y="1335024"/>
            <a:ext cx="97536" cy="975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A49F34-0F86-D635-1214-0E01A23BF8E7}"/>
              </a:ext>
            </a:extLst>
          </p:cNvPr>
          <p:cNvSpPr/>
          <p:nvPr/>
        </p:nvSpPr>
        <p:spPr>
          <a:xfrm>
            <a:off x="10030040" y="2147745"/>
            <a:ext cx="97536" cy="975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D42EB7-5E4C-2E00-538B-2F23BEE35ADA}"/>
              </a:ext>
            </a:extLst>
          </p:cNvPr>
          <p:cNvSpPr/>
          <p:nvPr/>
        </p:nvSpPr>
        <p:spPr>
          <a:xfrm>
            <a:off x="10686288" y="2299097"/>
            <a:ext cx="97536" cy="975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7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BEE4-7B61-C227-35A5-EF4761F0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</a:t>
            </a:r>
            <a:r>
              <a:rPr lang="en-US" dirty="0" err="1"/>
              <a:t>Matern</a:t>
            </a:r>
            <a:r>
              <a:rPr lang="en-US" dirty="0"/>
              <a:t> Type III Thinning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44B565-976E-9B7B-056A-00090B6FAC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region of interest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box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0,10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 realization of a homogeneous </a:t>
                </a:r>
                <a:r>
                  <a:rPr lang="en-US" dirty="0">
                    <a:solidFill>
                      <a:srgbClr val="FF0000"/>
                    </a:solidFill>
                  </a:rPr>
                  <a:t>Poisson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given, denote points as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Each point is independently assigned a “</a:t>
                </a:r>
                <a:r>
                  <a:rPr lang="en-US" dirty="0">
                    <a:solidFill>
                      <a:srgbClr val="FF0000"/>
                    </a:solidFill>
                  </a:rPr>
                  <a:t>birth time</a:t>
                </a:r>
                <a:r>
                  <a:rPr lang="en-US" dirty="0"/>
                  <a:t>” uniformly from the interval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[0,1], </m:t>
                    </m:r>
                  </m:oMath>
                </a14:m>
                <a:r>
                  <a:rPr lang="en-US" dirty="0"/>
                  <a:t>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Collection of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called the </a:t>
                </a:r>
                <a:r>
                  <a:rPr lang="en-US" dirty="0">
                    <a:solidFill>
                      <a:srgbClr val="FF0000"/>
                    </a:solidFill>
                  </a:rPr>
                  <a:t>augmented Poisson process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Fix interaction radius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44B565-976E-9B7B-056A-00090B6FAC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511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DFB52-7935-8B7C-DAEC-C734CF5A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Matern</a:t>
            </a:r>
            <a:r>
              <a:rPr lang="en-US" dirty="0"/>
              <a:t> Type III Thinning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4FCA6-3AA8-6DEE-E093-232986A04D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11560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Given augmented process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Thinning method (“hard-core thinning”):</a:t>
                </a:r>
              </a:p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=1,2…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If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not thinned yet</a:t>
                </a:r>
              </a:p>
              <a:p>
                <a:pPr marL="0" indent="0">
                  <a:buNone/>
                </a:pPr>
                <a:r>
                  <a:rPr lang="en-US" dirty="0"/>
                  <a:t>		For all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which satisfy:</a:t>
                </a:r>
              </a:p>
              <a:p>
                <a:pPr lvl="5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b="0" dirty="0"/>
                  <a:t> (within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b="0" dirty="0"/>
                  <a:t>)</a:t>
                </a:r>
              </a:p>
              <a:p>
                <a:pPr lvl="5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(born later)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:r>
                  <a:rPr lang="en-US" dirty="0">
                    <a:solidFill>
                      <a:schemeClr val="tx1"/>
                    </a:solidFill>
                  </a:rPr>
                  <a:t>Remove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from the process.</a:t>
                </a:r>
              </a:p>
              <a:p>
                <a:pPr marL="0" indent="0">
                  <a:buNone/>
                </a:pPr>
                <a:r>
                  <a:rPr lang="en-US" dirty="0"/>
                  <a:t>The surviving points and their times are called the </a:t>
                </a:r>
                <a:r>
                  <a:rPr lang="en-US" dirty="0">
                    <a:solidFill>
                      <a:srgbClr val="FF0000"/>
                    </a:solidFill>
                  </a:rPr>
                  <a:t>augmented </a:t>
                </a:r>
                <a:r>
                  <a:rPr lang="en-US" dirty="0" err="1">
                    <a:solidFill>
                      <a:srgbClr val="FF0000"/>
                    </a:solidFill>
                  </a:rPr>
                  <a:t>Matern</a:t>
                </a:r>
                <a:r>
                  <a:rPr lang="en-US" dirty="0">
                    <a:solidFill>
                      <a:srgbClr val="FF0000"/>
                    </a:solidFill>
                  </a:rPr>
                  <a:t> process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4FCA6-3AA8-6DEE-E093-232986A04D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11560" cy="4351338"/>
              </a:xfrm>
              <a:blipFill>
                <a:blip r:embed="rId2"/>
                <a:stretch>
                  <a:fillRect l="-979" t="-2101" r="-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03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7707</TotalTime>
  <Words>2078</Words>
  <Application>Microsoft Office PowerPoint</Application>
  <PresentationFormat>Widescreen</PresentationFormat>
  <Paragraphs>206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CMR10</vt:lpstr>
      <vt:lpstr>Helvetica-Bold</vt:lpstr>
      <vt:lpstr>Office Theme</vt:lpstr>
      <vt:lpstr>Bayesian inference for Matern repulsive processes  </vt:lpstr>
      <vt:lpstr>Outline</vt:lpstr>
      <vt:lpstr>Point Processes</vt:lpstr>
      <vt:lpstr>Point Processes</vt:lpstr>
      <vt:lpstr>Definition of Finite Point Process</vt:lpstr>
      <vt:lpstr>Homogeneous Poisson Process</vt:lpstr>
      <vt:lpstr>Thinning a process</vt:lpstr>
      <vt:lpstr>Definition of Matern Type III Thinning</vt:lpstr>
      <vt:lpstr>Matern Type III Thinning</vt:lpstr>
      <vt:lpstr>Example of Matern Thinning</vt:lpstr>
      <vt:lpstr>Summary of paper</vt:lpstr>
      <vt:lpstr>Other repulsive point processes</vt:lpstr>
      <vt:lpstr>Theorems: Corollary 1</vt:lpstr>
      <vt:lpstr>Theorems: Theorem 3</vt:lpstr>
      <vt:lpstr>Modeling real data</vt:lpstr>
      <vt:lpstr>Bayesian model:</vt:lpstr>
      <vt:lpstr>Augmented Posterior</vt:lpstr>
      <vt:lpstr>Step 1: Sampling the thinned events</vt:lpstr>
      <vt:lpstr>Step 2: Sampling the Matern Birth Times</vt:lpstr>
      <vt:lpstr>Step 3: Sampling the Poisson Intensity</vt:lpstr>
      <vt:lpstr>Step 4: Sampling the Interaction Radius</vt:lpstr>
      <vt:lpstr>Previous work</vt:lpstr>
      <vt:lpstr>Generalizations also considered</vt:lpstr>
      <vt:lpstr>Model assessment tools: L function</vt:lpstr>
      <vt:lpstr>Model assessment tools: L function</vt:lpstr>
      <vt:lpstr>Application to real data sets </vt:lpstr>
      <vt:lpstr>Results (Swedish Trees) </vt:lpstr>
      <vt:lpstr>Results (Swedish Trees) </vt:lpstr>
      <vt:lpstr>Extensions</vt:lpstr>
      <vt:lpstr>Extensions (Hard-core thinning)</vt:lpstr>
      <vt:lpstr>Extensions (Hard-core thinning)</vt:lpstr>
      <vt:lpstr>Extensions (Probabilistic thinning)</vt:lpstr>
      <vt:lpstr>Extensions (Probabilistic thinning)</vt:lpstr>
      <vt:lpstr>Limitations of analysis</vt:lpstr>
      <vt:lpstr>Errors in hard-core plots</vt:lpstr>
      <vt:lpstr>Correct plots</vt:lpstr>
      <vt:lpstr>Issues with comparison (Nerve Fiber) (Strauss process)</vt:lpstr>
      <vt:lpstr>Summary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inference for Matern repulsive processes  </dc:title>
  <dc:creator>James Buenfil</dc:creator>
  <cp:lastModifiedBy>James Buenfil</cp:lastModifiedBy>
  <cp:revision>361</cp:revision>
  <dcterms:created xsi:type="dcterms:W3CDTF">2022-04-12T03:31:56Z</dcterms:created>
  <dcterms:modified xsi:type="dcterms:W3CDTF">2022-06-16T22:30:51Z</dcterms:modified>
</cp:coreProperties>
</file>