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3CB9-B49B-4958-A371-2C67DC32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6FC81-E491-4CC6-BC5C-E4B6A88AA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7E7D-1219-46F9-AEE3-BCB876AD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817-5F94-4180-A5CB-F38F99CBE28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176F-E1E6-4541-8693-C2BC5F20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D024-501F-4CD6-A8CD-E61CA439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9C17-E874-4B7A-A155-500EBB4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0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F76C-6521-4AB1-BCE7-DF87AE0A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53821-0AFA-46CE-AFE2-175DECA6C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B8258-E9D5-452D-9A8B-F19B92D6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817-5F94-4180-A5CB-F38F99CBE28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A3262-BEB6-437B-BDAA-6E10B726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B8809-4617-4651-9F36-C1CA1C35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9C17-E874-4B7A-A155-500EBB4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32DA9-9608-4E0B-A152-E36AE5367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BB375-AB02-4939-A2C8-043484D7B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D79C-C55E-4858-BFA6-1F72E8BD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817-5F94-4180-A5CB-F38F99CBE28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B739-A58B-40DB-8CE3-FD30E1F7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8BFD5-B2F8-4763-A4DA-224FADD2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9C17-E874-4B7A-A155-500EBB4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7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E59A-F106-45C8-AD9C-FA2F4C99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0DBA-B3CC-4B8D-BC5D-731D7D8D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80E6C-50D9-4428-A966-79E43098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817-5F94-4180-A5CB-F38F99CBE28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1564A-EE69-4CAD-82D8-BA3CB5E5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90E1E-F1A8-469B-B595-3283E5B8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9C17-E874-4B7A-A155-500EBB4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91F9-5CF1-4BAD-A5A8-7C0A2ABE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96358-F2FF-48B4-ABA2-F0679CD3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CA5E-1E61-4833-9914-AC3456BE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817-5F94-4180-A5CB-F38F99CBE28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550A-2BDF-4809-90B7-E8728FAD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EB0A-0D33-4999-B53D-AEA2CCB8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9C17-E874-4B7A-A155-500EBB4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4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191-CE5F-4C41-87E7-2DA00D6B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D66B-9044-4CA0-BB84-ABD2887AE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BE339-3384-472D-8470-B3FA2F879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BE6CF-BBA3-449A-A748-27036A2A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817-5F94-4180-A5CB-F38F99CBE28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F24BB-BAEC-4CB2-8758-A11289E2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CC6F9-8891-4E8A-BBC7-D93AB4E4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9C17-E874-4B7A-A155-500EBB4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6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FE07-A4F5-4498-802B-98735B3A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5A8CE-BCAC-47A1-BE14-3EB0D29D4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32F0D-143D-4C4C-9784-84AD14E52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0C8A5-C33B-4417-9D71-730FCCCE2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C56F6-BBC0-456F-8D46-C8124E842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C9079-D3B7-496C-99B7-CB21FE78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817-5F94-4180-A5CB-F38F99CBE28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6D72F-65B6-4EB2-AEAB-EF39BC7C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2B76B-999B-476E-A160-10AF2856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9C17-E874-4B7A-A155-500EBB4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59BB-275B-438F-8360-1544B426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5ACA6-14EA-48B6-B553-DD733ED3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817-5F94-4180-A5CB-F38F99CBE28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F4D56-EE2A-4961-A3D8-782C0213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F2B30-C083-4199-A405-9D3DE679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9C17-E874-4B7A-A155-500EBB4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E9DF5-4005-47DF-890F-8553ACD3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817-5F94-4180-A5CB-F38F99CBE28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1C7E6-E289-4CC2-84EA-34022957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A68CC-F5AE-46E7-AD80-EEBAA173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9C17-E874-4B7A-A155-500EBB4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1472-EAC6-4F30-AE09-B9FF6B7A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7A4A-2AE7-4ED6-A0B2-64B5BAFF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19417-CF95-44FE-BA19-5A2C1EB04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7499E-4617-4446-BF94-9CC90C91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817-5F94-4180-A5CB-F38F99CBE28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23A3E-66F4-4E58-865E-1F1E0D78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2AE34-844F-46B3-83D5-3A6C08C2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9C17-E874-4B7A-A155-500EBB4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8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055B-D43E-425F-820E-B747C476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0B7E0-456F-48A8-82DF-B329ED7F5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49791-5B46-41FE-93B4-213512BCB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38B7C-2BD3-4D4B-B36D-8EF8CA7C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817-5F94-4180-A5CB-F38F99CBE28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79191-06CA-4C21-B07D-419F2050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97507-72EA-4BBC-AA41-3AC791D7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9C17-E874-4B7A-A155-500EBB4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6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7A746-AAA4-4FA5-B232-CC3664A4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C918-5CD7-4492-96D7-6D3600388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F3447-207A-43E8-BB7F-1F47F2A1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74817-5F94-4180-A5CB-F38F99CBE28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CD13E-5E2A-40B7-9F10-B573062A4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9CE86-F893-4BDA-AED3-7F3CD8B18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89C17-E874-4B7A-A155-500EBB4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2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4362-F6D6-42E2-8CB6-505A261D3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Update: Attenuation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391BD-8678-4D92-B0E3-16E655008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15, 2019</a:t>
            </a:r>
          </a:p>
        </p:txBody>
      </p:sp>
    </p:spTree>
    <p:extLst>
      <p:ext uri="{BB962C8B-B14F-4D97-AF65-F5344CB8AC3E}">
        <p14:creationId xmlns:p14="http://schemas.microsoft.com/office/powerpoint/2010/main" val="327175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7504-BB88-4E33-B609-862AD307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Assessing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167F-BCAF-4695-9FCF-7E52A7BD3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38" y="1253331"/>
            <a:ext cx="11309059" cy="5306860"/>
          </a:xfrm>
        </p:spPr>
        <p:txBody>
          <a:bodyPr/>
          <a:lstStyle/>
          <a:p>
            <a:r>
              <a:rPr lang="en-US" dirty="0"/>
              <a:t>Report more details about the frame</a:t>
            </a:r>
          </a:p>
          <a:p>
            <a:endParaRPr lang="en-US" dirty="0"/>
          </a:p>
          <a:p>
            <a:r>
              <a:rPr lang="en-US" dirty="0"/>
              <a:t>Repeat measurements with different thicknesses of acrylic</a:t>
            </a:r>
          </a:p>
          <a:p>
            <a:pPr lvl="1"/>
            <a:r>
              <a:rPr lang="en-US" dirty="0"/>
              <a:t>Verify that I get the same answer each time</a:t>
            </a:r>
          </a:p>
          <a:p>
            <a:pPr lvl="1"/>
            <a:r>
              <a:rPr lang="en-US" dirty="0"/>
              <a:t>Verify that it is in the right range for attenuation in acrylic</a:t>
            </a:r>
          </a:p>
          <a:p>
            <a:pPr lvl="1"/>
            <a:endParaRPr lang="en-US" dirty="0"/>
          </a:p>
          <a:p>
            <a:r>
              <a:rPr lang="en-US" dirty="0"/>
              <a:t>Working on putting together a setup for this</a:t>
            </a:r>
          </a:p>
          <a:p>
            <a:pPr lvl="1"/>
            <a:r>
              <a:rPr lang="en-US" dirty="0"/>
              <a:t>Have:</a:t>
            </a:r>
          </a:p>
          <a:p>
            <a:pPr lvl="2"/>
            <a:r>
              <a:rPr lang="en-US" dirty="0"/>
              <a:t>Hydrophone, aluminum frame, water tank, o-scope, 0.5 and 1 MHz Tx</a:t>
            </a:r>
          </a:p>
          <a:p>
            <a:pPr lvl="1"/>
            <a:r>
              <a:rPr lang="en-US" dirty="0"/>
              <a:t>Need:</a:t>
            </a:r>
          </a:p>
          <a:p>
            <a:pPr lvl="2"/>
            <a:r>
              <a:rPr lang="en-US" dirty="0"/>
              <a:t>2.25 MHz Tx, acrylic pieces cut to different sizes</a:t>
            </a:r>
          </a:p>
        </p:txBody>
      </p:sp>
    </p:spTree>
    <p:extLst>
      <p:ext uri="{BB962C8B-B14F-4D97-AF65-F5344CB8AC3E}">
        <p14:creationId xmlns:p14="http://schemas.microsoft.com/office/powerpoint/2010/main" val="284052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0C32-3B74-4C8E-9458-EFB29832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Attenuation Paper: Major Reviewer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EDE3-EBC6-4942-8C00-181D906B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28" y="1269576"/>
            <a:ext cx="11233558" cy="5209461"/>
          </a:xfrm>
        </p:spPr>
        <p:txBody>
          <a:bodyPr/>
          <a:lstStyle/>
          <a:p>
            <a:r>
              <a:rPr lang="en-US" dirty="0"/>
              <a:t>Reviewer #1</a:t>
            </a:r>
          </a:p>
          <a:p>
            <a:pPr lvl="1"/>
            <a:r>
              <a:rPr lang="en-US" dirty="0"/>
              <a:t>Calculate reflection losses using layered media approach</a:t>
            </a:r>
          </a:p>
          <a:p>
            <a:pPr lvl="1"/>
            <a:r>
              <a:rPr lang="en-US" dirty="0"/>
              <a:t>Table with raw values of density, thickness, and insertion loss</a:t>
            </a:r>
          </a:p>
          <a:p>
            <a:pPr lvl="1"/>
            <a:r>
              <a:rPr lang="en-US" dirty="0"/>
              <a:t>More examples of raw signal</a:t>
            </a:r>
          </a:p>
          <a:p>
            <a:pPr lvl="1"/>
            <a:endParaRPr lang="en-US" dirty="0"/>
          </a:p>
          <a:p>
            <a:r>
              <a:rPr lang="en-US" dirty="0"/>
              <a:t>Reviewer #2 – No major comments</a:t>
            </a:r>
          </a:p>
          <a:p>
            <a:endParaRPr lang="en-US" dirty="0"/>
          </a:p>
          <a:p>
            <a:r>
              <a:rPr lang="en-US" dirty="0"/>
              <a:t>Reviewer #3</a:t>
            </a:r>
          </a:p>
          <a:p>
            <a:pPr lvl="1"/>
            <a:r>
              <a:rPr lang="en-US" dirty="0"/>
              <a:t>Difficult to assess accuracy</a:t>
            </a:r>
          </a:p>
          <a:p>
            <a:pPr lvl="1"/>
            <a:r>
              <a:rPr lang="en-US" dirty="0"/>
              <a:t>Present attenuation across frequency spectra</a:t>
            </a:r>
          </a:p>
          <a:p>
            <a:pPr lvl="1"/>
            <a:r>
              <a:rPr lang="en-US" dirty="0"/>
              <a:t>More information on how attenuation values compare to prior literature</a:t>
            </a:r>
          </a:p>
          <a:p>
            <a:pPr lvl="1"/>
            <a:r>
              <a:rPr lang="en-US" dirty="0"/>
              <a:t>Separate regressions for the diploe and cortical samples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15A92-9C36-4445-BD18-CF6FFDC00B58}"/>
              </a:ext>
            </a:extLst>
          </p:cNvPr>
          <p:cNvSpPr/>
          <p:nvPr/>
        </p:nvSpPr>
        <p:spPr>
          <a:xfrm>
            <a:off x="201336" y="5588424"/>
            <a:ext cx="10314264" cy="97356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0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7504-BB88-4E33-B609-862AD307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Attenuation and Frequency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5A65121-1F14-4FE0-9869-47D8AFBAF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26" y="1710117"/>
            <a:ext cx="5333333" cy="4000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D32FF5-8674-43FC-AD78-573B38DA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39" y="1253331"/>
            <a:ext cx="6131888" cy="5306860"/>
          </a:xfrm>
        </p:spPr>
        <p:txBody>
          <a:bodyPr/>
          <a:lstStyle/>
          <a:p>
            <a:r>
              <a:rPr lang="en-US" dirty="0"/>
              <a:t>Good agreement across the three transducers</a:t>
            </a:r>
          </a:p>
          <a:p>
            <a:endParaRPr lang="en-US" dirty="0"/>
          </a:p>
          <a:p>
            <a:r>
              <a:rPr lang="en-US" dirty="0"/>
              <a:t>Large variation around 0.5 MHz</a:t>
            </a:r>
          </a:p>
          <a:p>
            <a:pPr lvl="1"/>
            <a:r>
              <a:rPr lang="en-US" dirty="0"/>
              <a:t>Not improved by 3-layer reflection coefficient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3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7504-BB88-4E33-B609-862AD307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Attenuation and Frequency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65121-1F14-4FE0-9869-47D8AFBAF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9026" y="1710117"/>
            <a:ext cx="5333333" cy="399999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D32FF5-8674-43FC-AD78-573B38DA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39" y="1253331"/>
            <a:ext cx="6131888" cy="5306860"/>
          </a:xfrm>
        </p:spPr>
        <p:txBody>
          <a:bodyPr/>
          <a:lstStyle/>
          <a:p>
            <a:r>
              <a:rPr lang="en-US" dirty="0"/>
              <a:t>Good agreement across the three transducers</a:t>
            </a:r>
          </a:p>
          <a:p>
            <a:endParaRPr lang="en-US" dirty="0"/>
          </a:p>
          <a:p>
            <a:r>
              <a:rPr lang="en-US" dirty="0"/>
              <a:t>Large variation around 0.5 MHz</a:t>
            </a:r>
          </a:p>
          <a:p>
            <a:pPr lvl="1"/>
            <a:r>
              <a:rPr lang="en-US" dirty="0"/>
              <a:t>Not improved by 3-layer reflection coefficient</a:t>
            </a:r>
          </a:p>
          <a:p>
            <a:pPr lvl="1"/>
            <a:endParaRPr lang="en-US" dirty="0"/>
          </a:p>
          <a:p>
            <a:r>
              <a:rPr lang="en-US" dirty="0"/>
              <a:t>Only small differences between two methods of computing reflection coefficient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0A3F26C-0014-4033-826B-0738A0E50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26" y="1710117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2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7504-BB88-4E33-B609-862AD307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Attenuation and Frequency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65121-1F14-4FE0-9869-47D8AFBAF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9027" y="1710117"/>
            <a:ext cx="5333331" cy="399999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D32FF5-8674-43FC-AD78-573B38DA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39" y="1253331"/>
            <a:ext cx="6131888" cy="5306860"/>
          </a:xfrm>
        </p:spPr>
        <p:txBody>
          <a:bodyPr/>
          <a:lstStyle/>
          <a:p>
            <a:r>
              <a:rPr lang="en-US" dirty="0"/>
              <a:t>Good agreement across the three transducers</a:t>
            </a:r>
          </a:p>
          <a:p>
            <a:endParaRPr lang="en-US" dirty="0"/>
          </a:p>
          <a:p>
            <a:r>
              <a:rPr lang="en-US" dirty="0"/>
              <a:t>Large variation around 0.5 MHz</a:t>
            </a:r>
          </a:p>
          <a:p>
            <a:pPr lvl="1"/>
            <a:r>
              <a:rPr lang="en-US" dirty="0"/>
              <a:t>Not improved by 3-layer reflection coefficient</a:t>
            </a:r>
          </a:p>
          <a:p>
            <a:pPr lvl="1"/>
            <a:endParaRPr lang="en-US" dirty="0"/>
          </a:p>
          <a:p>
            <a:r>
              <a:rPr lang="en-US" dirty="0"/>
              <a:t>Only small differences between two methods of computing reflection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4528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7504-BB88-4E33-B609-862AD307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Low Frequency Variation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D32FF5-8674-43FC-AD78-573B38DA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39" y="5433137"/>
            <a:ext cx="11167098" cy="12069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Insertion loss varies more than simulations would predict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415F4-1147-4088-9A40-3100ED497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1209" y="1056138"/>
            <a:ext cx="5333333" cy="3999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758BD4-4BD3-4E35-8760-7C4545995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904" y="1056138"/>
            <a:ext cx="5333333" cy="39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13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0C32-3B74-4C8E-9458-EFB29832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Attenuation Paper: Major Reviewer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EDE3-EBC6-4942-8C00-181D906B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28" y="1269576"/>
            <a:ext cx="11233558" cy="5209461"/>
          </a:xfrm>
        </p:spPr>
        <p:txBody>
          <a:bodyPr/>
          <a:lstStyle/>
          <a:p>
            <a:r>
              <a:rPr lang="en-US" dirty="0"/>
              <a:t>Reviewer #1</a:t>
            </a:r>
          </a:p>
          <a:p>
            <a:pPr lvl="1"/>
            <a:r>
              <a:rPr lang="en-US" dirty="0"/>
              <a:t>Calculate reflection losses using layered media approach</a:t>
            </a:r>
          </a:p>
          <a:p>
            <a:pPr lvl="1"/>
            <a:r>
              <a:rPr lang="en-US" dirty="0"/>
              <a:t>Table with raw values of density, thickness, and insertion loss</a:t>
            </a:r>
          </a:p>
          <a:p>
            <a:pPr lvl="1"/>
            <a:r>
              <a:rPr lang="en-US" dirty="0"/>
              <a:t>More examples of raw signal</a:t>
            </a:r>
          </a:p>
          <a:p>
            <a:pPr lvl="1"/>
            <a:endParaRPr lang="en-US" dirty="0"/>
          </a:p>
          <a:p>
            <a:r>
              <a:rPr lang="en-US" dirty="0"/>
              <a:t>Reviewer #2 – No major comments</a:t>
            </a:r>
          </a:p>
          <a:p>
            <a:endParaRPr lang="en-US" dirty="0"/>
          </a:p>
          <a:p>
            <a:r>
              <a:rPr lang="en-US" dirty="0"/>
              <a:t>Reviewer #3</a:t>
            </a:r>
          </a:p>
          <a:p>
            <a:pPr lvl="1"/>
            <a:r>
              <a:rPr lang="en-US" dirty="0"/>
              <a:t>Difficult to assess accuracy</a:t>
            </a:r>
          </a:p>
          <a:p>
            <a:pPr lvl="1"/>
            <a:r>
              <a:rPr lang="en-US" dirty="0"/>
              <a:t>Present attenuation across frequency spectra</a:t>
            </a:r>
          </a:p>
          <a:p>
            <a:pPr lvl="1"/>
            <a:r>
              <a:rPr lang="en-US" dirty="0"/>
              <a:t>More information on how attenuation values compare to prior literature</a:t>
            </a:r>
          </a:p>
          <a:p>
            <a:pPr lvl="1"/>
            <a:r>
              <a:rPr lang="en-US" dirty="0"/>
              <a:t>Separate regressions for the diploe and cortical samples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36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4362-F6D6-42E2-8CB6-505A261D3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Update: 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391BD-8678-4D92-B0E3-16E655008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15, 2019</a:t>
            </a:r>
          </a:p>
        </p:txBody>
      </p:sp>
    </p:spTree>
    <p:extLst>
      <p:ext uri="{BB962C8B-B14F-4D97-AF65-F5344CB8AC3E}">
        <p14:creationId xmlns:p14="http://schemas.microsoft.com/office/powerpoint/2010/main" val="1561346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4F00-C5ED-4A95-A9B0-959049AE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3724-422E-49BB-90DA-4BB63024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93" y="1213348"/>
            <a:ext cx="10788942" cy="5033292"/>
          </a:xfrm>
        </p:spPr>
        <p:txBody>
          <a:bodyPr/>
          <a:lstStyle/>
          <a:p>
            <a:r>
              <a:rPr lang="en-US" dirty="0"/>
              <a:t>Thoughts on the results so far?</a:t>
            </a:r>
          </a:p>
          <a:p>
            <a:r>
              <a:rPr lang="en-US" dirty="0"/>
              <a:t>Send the remainder of the fragments?</a:t>
            </a:r>
          </a:p>
          <a:p>
            <a:pPr lvl="1"/>
            <a:r>
              <a:rPr lang="en-US" dirty="0"/>
              <a:t>We don’t have long enough echoes to look at the 0.8 s peaks (max echo time in our data is 10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Need a non-GRE method?</a:t>
            </a:r>
          </a:p>
          <a:p>
            <a:r>
              <a:rPr lang="en-US" dirty="0"/>
              <a:t>When to write up and publish?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7831168-CCC5-446E-806F-7160B6807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2290763"/>
            <a:ext cx="105156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9E12826-AE9E-415F-A469-4C7537D82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4954"/>
            <a:ext cx="12192000" cy="263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7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0C32-3B74-4C8E-9458-EFB29832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Attenuation Paper: Major Reviewer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EDE3-EBC6-4942-8C00-181D906B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28" y="1269576"/>
            <a:ext cx="11233558" cy="5209461"/>
          </a:xfrm>
        </p:spPr>
        <p:txBody>
          <a:bodyPr/>
          <a:lstStyle/>
          <a:p>
            <a:r>
              <a:rPr lang="en-US" dirty="0"/>
              <a:t>Reviewer #1</a:t>
            </a:r>
          </a:p>
          <a:p>
            <a:pPr lvl="1"/>
            <a:r>
              <a:rPr lang="en-US" dirty="0"/>
              <a:t>Calculate reflection losses using layered media approach</a:t>
            </a:r>
          </a:p>
          <a:p>
            <a:pPr lvl="1"/>
            <a:r>
              <a:rPr lang="en-US" dirty="0"/>
              <a:t>Table with raw values of density, thickness, and insertion loss</a:t>
            </a:r>
          </a:p>
          <a:p>
            <a:pPr lvl="1"/>
            <a:r>
              <a:rPr lang="en-US" dirty="0"/>
              <a:t>More examples of raw signal</a:t>
            </a:r>
          </a:p>
          <a:p>
            <a:pPr lvl="1"/>
            <a:endParaRPr lang="en-US" dirty="0"/>
          </a:p>
          <a:p>
            <a:r>
              <a:rPr lang="en-US" dirty="0"/>
              <a:t>Reviewer #2 – No major comments</a:t>
            </a:r>
          </a:p>
          <a:p>
            <a:endParaRPr lang="en-US" dirty="0"/>
          </a:p>
          <a:p>
            <a:r>
              <a:rPr lang="en-US" dirty="0"/>
              <a:t>Reviewer #3</a:t>
            </a:r>
          </a:p>
          <a:p>
            <a:pPr lvl="1"/>
            <a:r>
              <a:rPr lang="en-US" dirty="0"/>
              <a:t>Difficult to assess accuracy</a:t>
            </a:r>
          </a:p>
          <a:p>
            <a:pPr lvl="1"/>
            <a:r>
              <a:rPr lang="en-US" dirty="0"/>
              <a:t>Present attenuation across frequency spectra</a:t>
            </a:r>
          </a:p>
          <a:p>
            <a:pPr lvl="1"/>
            <a:r>
              <a:rPr lang="en-US" dirty="0"/>
              <a:t>More information on how attenuation values compare to prior literature</a:t>
            </a:r>
          </a:p>
          <a:p>
            <a:pPr lvl="1"/>
            <a:r>
              <a:rPr lang="en-US" dirty="0"/>
              <a:t>Separate regressions for the diploe and cortical samples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6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0C32-3B74-4C8E-9458-EFB29832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Attenuation Paper: Major Reviewer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EDE3-EBC6-4942-8C00-181D906B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28" y="1269576"/>
            <a:ext cx="11233558" cy="5209461"/>
          </a:xfrm>
        </p:spPr>
        <p:txBody>
          <a:bodyPr/>
          <a:lstStyle/>
          <a:p>
            <a:r>
              <a:rPr lang="en-US" dirty="0"/>
              <a:t>Reviewer #1</a:t>
            </a:r>
          </a:p>
          <a:p>
            <a:pPr lvl="1"/>
            <a:r>
              <a:rPr lang="en-US" dirty="0"/>
              <a:t>Calculate reflection losses using layered media approach</a:t>
            </a:r>
          </a:p>
          <a:p>
            <a:pPr lvl="1"/>
            <a:r>
              <a:rPr lang="en-US" dirty="0"/>
              <a:t>Table with raw values of density, thickness, and insertion loss</a:t>
            </a:r>
          </a:p>
          <a:p>
            <a:pPr lvl="1"/>
            <a:r>
              <a:rPr lang="en-US" dirty="0"/>
              <a:t>More examples of raw signal</a:t>
            </a:r>
          </a:p>
          <a:p>
            <a:pPr lvl="1"/>
            <a:endParaRPr lang="en-US" dirty="0"/>
          </a:p>
          <a:p>
            <a:r>
              <a:rPr lang="en-US" dirty="0"/>
              <a:t>Reviewer #2 – No major comments</a:t>
            </a:r>
          </a:p>
          <a:p>
            <a:endParaRPr lang="en-US" dirty="0"/>
          </a:p>
          <a:p>
            <a:r>
              <a:rPr lang="en-US" dirty="0"/>
              <a:t>Reviewer #3</a:t>
            </a:r>
          </a:p>
          <a:p>
            <a:pPr lvl="1"/>
            <a:r>
              <a:rPr lang="en-US" dirty="0"/>
              <a:t>Difficult to assess accuracy</a:t>
            </a:r>
          </a:p>
          <a:p>
            <a:pPr lvl="1"/>
            <a:r>
              <a:rPr lang="en-US" dirty="0"/>
              <a:t>Present attenuation across frequency spectra</a:t>
            </a:r>
          </a:p>
          <a:p>
            <a:pPr lvl="1"/>
            <a:r>
              <a:rPr lang="en-US" dirty="0"/>
              <a:t>More information on how attenuation values compare to prior literature</a:t>
            </a:r>
          </a:p>
          <a:p>
            <a:pPr lvl="1"/>
            <a:r>
              <a:rPr lang="en-US" dirty="0"/>
              <a:t>Separate regressions for the diploe and cortical samples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15A92-9C36-4445-BD18-CF6FFDC00B58}"/>
              </a:ext>
            </a:extLst>
          </p:cNvPr>
          <p:cNvSpPr/>
          <p:nvPr/>
        </p:nvSpPr>
        <p:spPr>
          <a:xfrm>
            <a:off x="201336" y="2149377"/>
            <a:ext cx="10314264" cy="441260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0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593B-C2D3-4795-8629-E308C48E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Transformation is Mostly Unchanged by Method of Computing Reflection Coefficient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0EF8ED4-EACB-4040-BFEF-85AE4E04D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8" y="1406078"/>
            <a:ext cx="6584370" cy="493827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0E749A-1735-4ECB-996F-90894EB16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746" y="1702965"/>
            <a:ext cx="5075339" cy="4297899"/>
          </a:xfrm>
        </p:spPr>
        <p:txBody>
          <a:bodyPr/>
          <a:lstStyle/>
          <a:p>
            <a:r>
              <a:rPr lang="en-US" dirty="0"/>
              <a:t>Layered Media Calculation</a:t>
            </a:r>
          </a:p>
          <a:p>
            <a:pPr lvl="1"/>
            <a:r>
              <a:rPr lang="en-US" dirty="0"/>
              <a:t>Slightly increases R-squared values at 0.5 and 1 MHz</a:t>
            </a:r>
          </a:p>
          <a:p>
            <a:pPr lvl="1"/>
            <a:r>
              <a:rPr lang="en-US" dirty="0"/>
              <a:t>Slightly increases slope at 0.5 and 1 MHz</a:t>
            </a:r>
          </a:p>
          <a:p>
            <a:pPr lvl="1"/>
            <a:r>
              <a:rPr lang="en-US" dirty="0"/>
              <a:t>No change to average values for 2.25 MHz</a:t>
            </a:r>
          </a:p>
        </p:txBody>
      </p:sp>
    </p:spTree>
    <p:extLst>
      <p:ext uri="{BB962C8B-B14F-4D97-AF65-F5344CB8AC3E}">
        <p14:creationId xmlns:p14="http://schemas.microsoft.com/office/powerpoint/2010/main" val="243815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0C32-3B74-4C8E-9458-EFB29832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Attenuation Paper: Major Reviewer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EDE3-EBC6-4942-8C00-181D906B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28" y="1269576"/>
            <a:ext cx="11233558" cy="5209461"/>
          </a:xfrm>
        </p:spPr>
        <p:txBody>
          <a:bodyPr/>
          <a:lstStyle/>
          <a:p>
            <a:r>
              <a:rPr lang="en-US" dirty="0"/>
              <a:t>Reviewer #1</a:t>
            </a:r>
          </a:p>
          <a:p>
            <a:pPr lvl="1"/>
            <a:r>
              <a:rPr lang="en-US" dirty="0"/>
              <a:t>Calculate reflection losses using layered media approach</a:t>
            </a:r>
          </a:p>
          <a:p>
            <a:pPr lvl="1"/>
            <a:r>
              <a:rPr lang="en-US" dirty="0"/>
              <a:t>Table with raw values of density, thickness, and insertion loss</a:t>
            </a:r>
          </a:p>
          <a:p>
            <a:pPr lvl="1"/>
            <a:r>
              <a:rPr lang="en-US" dirty="0"/>
              <a:t>More examples of raw signal</a:t>
            </a:r>
          </a:p>
          <a:p>
            <a:pPr lvl="1"/>
            <a:endParaRPr lang="en-US" dirty="0"/>
          </a:p>
          <a:p>
            <a:r>
              <a:rPr lang="en-US" dirty="0"/>
              <a:t>Reviewer #2 – No major comments</a:t>
            </a:r>
          </a:p>
          <a:p>
            <a:endParaRPr lang="en-US" dirty="0"/>
          </a:p>
          <a:p>
            <a:r>
              <a:rPr lang="en-US" dirty="0"/>
              <a:t>Reviewer #3</a:t>
            </a:r>
          </a:p>
          <a:p>
            <a:pPr lvl="1"/>
            <a:r>
              <a:rPr lang="en-US" dirty="0"/>
              <a:t>Difficult to assess accuracy</a:t>
            </a:r>
          </a:p>
          <a:p>
            <a:pPr lvl="1"/>
            <a:r>
              <a:rPr lang="en-US" dirty="0"/>
              <a:t>Present attenuation across frequency spectra</a:t>
            </a:r>
          </a:p>
          <a:p>
            <a:pPr lvl="1"/>
            <a:r>
              <a:rPr lang="en-US" dirty="0"/>
              <a:t>More information on how attenuation values compare to prior literature</a:t>
            </a:r>
          </a:p>
          <a:p>
            <a:pPr lvl="1"/>
            <a:r>
              <a:rPr lang="en-US" dirty="0"/>
              <a:t>Separate regressions for the diploe and cortical samples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15A92-9C36-4445-BD18-CF6FFDC00B58}"/>
              </a:ext>
            </a:extLst>
          </p:cNvPr>
          <p:cNvSpPr/>
          <p:nvPr/>
        </p:nvSpPr>
        <p:spPr>
          <a:xfrm>
            <a:off x="201336" y="2508308"/>
            <a:ext cx="10314264" cy="405367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6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0C3162-746F-4C01-958D-4192F94EF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6" t="26550" r="59209" b="18926"/>
          <a:stretch/>
        </p:blipFill>
        <p:spPr>
          <a:xfrm>
            <a:off x="0" y="387220"/>
            <a:ext cx="12218676" cy="60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9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0C32-3B74-4C8E-9458-EFB29832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Attenuation Paper: Major Reviewer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EDE3-EBC6-4942-8C00-181D906B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28" y="1269576"/>
            <a:ext cx="11233558" cy="5209461"/>
          </a:xfrm>
        </p:spPr>
        <p:txBody>
          <a:bodyPr/>
          <a:lstStyle/>
          <a:p>
            <a:r>
              <a:rPr lang="en-US" dirty="0"/>
              <a:t>Reviewer #1</a:t>
            </a:r>
          </a:p>
          <a:p>
            <a:pPr lvl="1"/>
            <a:r>
              <a:rPr lang="en-US" dirty="0"/>
              <a:t>Calculate reflection losses using layered media approach</a:t>
            </a:r>
          </a:p>
          <a:p>
            <a:pPr lvl="1"/>
            <a:r>
              <a:rPr lang="en-US" dirty="0"/>
              <a:t>Table with raw values of density, thickness, and insertion loss</a:t>
            </a:r>
          </a:p>
          <a:p>
            <a:pPr lvl="1"/>
            <a:r>
              <a:rPr lang="en-US" dirty="0"/>
              <a:t>More examples of raw signal</a:t>
            </a:r>
          </a:p>
          <a:p>
            <a:pPr lvl="1"/>
            <a:endParaRPr lang="en-US" dirty="0"/>
          </a:p>
          <a:p>
            <a:r>
              <a:rPr lang="en-US" dirty="0"/>
              <a:t>Reviewer #2 – No major comments</a:t>
            </a:r>
          </a:p>
          <a:p>
            <a:endParaRPr lang="en-US" dirty="0"/>
          </a:p>
          <a:p>
            <a:r>
              <a:rPr lang="en-US" dirty="0"/>
              <a:t>Reviewer #3</a:t>
            </a:r>
          </a:p>
          <a:p>
            <a:pPr lvl="1"/>
            <a:r>
              <a:rPr lang="en-US" dirty="0"/>
              <a:t>Difficult to assess accuracy</a:t>
            </a:r>
          </a:p>
          <a:p>
            <a:pPr lvl="1"/>
            <a:r>
              <a:rPr lang="en-US" dirty="0"/>
              <a:t>Present attenuation across frequency spectra</a:t>
            </a:r>
          </a:p>
          <a:p>
            <a:pPr lvl="1"/>
            <a:r>
              <a:rPr lang="en-US" dirty="0"/>
              <a:t>More information on how attenuation values compare to prior literature</a:t>
            </a:r>
          </a:p>
          <a:p>
            <a:pPr lvl="1"/>
            <a:r>
              <a:rPr lang="en-US" dirty="0"/>
              <a:t>Separate regressions for the diploe and cortical samples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15A92-9C36-4445-BD18-CF6FFDC00B58}"/>
              </a:ext>
            </a:extLst>
          </p:cNvPr>
          <p:cNvSpPr/>
          <p:nvPr/>
        </p:nvSpPr>
        <p:spPr>
          <a:xfrm>
            <a:off x="201336" y="3020036"/>
            <a:ext cx="10314264" cy="354194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8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EBB7-0083-46A4-891B-917063F9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6210F-260A-4590-BD86-A6EA4FDCB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406" y="1456197"/>
            <a:ext cx="5333333" cy="3999999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5461987-548C-424E-9B63-6A818C2C8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281" y="1456197"/>
            <a:ext cx="5333333" cy="40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F1C8CB-38AB-4270-A0E8-B2CBD1CF543B}"/>
              </a:ext>
            </a:extLst>
          </p:cNvPr>
          <p:cNvSpPr txBox="1"/>
          <p:nvPr/>
        </p:nvSpPr>
        <p:spPr>
          <a:xfrm>
            <a:off x="2024743" y="1203649"/>
            <a:ext cx="335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Cortical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DF6CC-3A59-4EB1-9F3C-40A948390D21}"/>
              </a:ext>
            </a:extLst>
          </p:cNvPr>
          <p:cNvSpPr txBox="1"/>
          <p:nvPr/>
        </p:nvSpPr>
        <p:spPr>
          <a:xfrm>
            <a:off x="6921382" y="1203649"/>
            <a:ext cx="335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Trabecular</a:t>
            </a:r>
          </a:p>
        </p:txBody>
      </p:sp>
    </p:spTree>
    <p:extLst>
      <p:ext uri="{BB962C8B-B14F-4D97-AF65-F5344CB8AC3E}">
        <p14:creationId xmlns:p14="http://schemas.microsoft.com/office/powerpoint/2010/main" val="220090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0C32-3B74-4C8E-9458-EFB29832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Attenuation Paper: Major Reviewer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EDE3-EBC6-4942-8C00-181D906B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28" y="1269576"/>
            <a:ext cx="11233558" cy="5209461"/>
          </a:xfrm>
        </p:spPr>
        <p:txBody>
          <a:bodyPr/>
          <a:lstStyle/>
          <a:p>
            <a:r>
              <a:rPr lang="en-US" dirty="0"/>
              <a:t>Reviewer #1</a:t>
            </a:r>
          </a:p>
          <a:p>
            <a:pPr lvl="1"/>
            <a:r>
              <a:rPr lang="en-US" dirty="0"/>
              <a:t>Calculate reflection losses using layered media approach</a:t>
            </a:r>
          </a:p>
          <a:p>
            <a:pPr lvl="1"/>
            <a:r>
              <a:rPr lang="en-US" dirty="0"/>
              <a:t>Table with raw values of density, thickness, and insertion loss</a:t>
            </a:r>
          </a:p>
          <a:p>
            <a:pPr lvl="1"/>
            <a:r>
              <a:rPr lang="en-US" dirty="0"/>
              <a:t>More examples of raw signal</a:t>
            </a:r>
          </a:p>
          <a:p>
            <a:pPr lvl="1"/>
            <a:endParaRPr lang="en-US" dirty="0"/>
          </a:p>
          <a:p>
            <a:r>
              <a:rPr lang="en-US" dirty="0"/>
              <a:t>Reviewer #2 – No major comments</a:t>
            </a:r>
          </a:p>
          <a:p>
            <a:endParaRPr lang="en-US" dirty="0"/>
          </a:p>
          <a:p>
            <a:r>
              <a:rPr lang="en-US" dirty="0"/>
              <a:t>Reviewer #3</a:t>
            </a:r>
          </a:p>
          <a:p>
            <a:pPr lvl="1"/>
            <a:r>
              <a:rPr lang="en-US" dirty="0"/>
              <a:t>Difficult to assess accuracy</a:t>
            </a:r>
          </a:p>
          <a:p>
            <a:pPr lvl="1"/>
            <a:r>
              <a:rPr lang="en-US" dirty="0"/>
              <a:t>Present attenuation across frequency spectra</a:t>
            </a:r>
          </a:p>
          <a:p>
            <a:pPr lvl="1"/>
            <a:r>
              <a:rPr lang="en-US" dirty="0"/>
              <a:t>More information on how attenuation values compare to prior literature</a:t>
            </a:r>
          </a:p>
          <a:p>
            <a:pPr lvl="1"/>
            <a:r>
              <a:rPr lang="en-US" dirty="0"/>
              <a:t>Separate regressions for the diploe and cortical samples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15A92-9C36-4445-BD18-CF6FFDC00B58}"/>
              </a:ext>
            </a:extLst>
          </p:cNvPr>
          <p:cNvSpPr/>
          <p:nvPr/>
        </p:nvSpPr>
        <p:spPr>
          <a:xfrm>
            <a:off x="201336" y="5236422"/>
            <a:ext cx="10314264" cy="132556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762</Words>
  <Application>Microsoft Office PowerPoint</Application>
  <PresentationFormat>Widescreen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Update: Attenuation</vt:lpstr>
      <vt:lpstr>Attenuation Paper: Major Reviewer Comments</vt:lpstr>
      <vt:lpstr>Attenuation Paper: Major Reviewer Comments</vt:lpstr>
      <vt:lpstr>Transformation is Mostly Unchanged by Method of Computing Reflection Coefficient</vt:lpstr>
      <vt:lpstr>Attenuation Paper: Major Reviewer Comments</vt:lpstr>
      <vt:lpstr>PowerPoint Presentation</vt:lpstr>
      <vt:lpstr>Attenuation Paper: Major Reviewer Comments</vt:lpstr>
      <vt:lpstr>Raw Data</vt:lpstr>
      <vt:lpstr>Attenuation Paper: Major Reviewer Comments</vt:lpstr>
      <vt:lpstr>Assessing Accuracy</vt:lpstr>
      <vt:lpstr>Attenuation Paper: Major Reviewer Comments</vt:lpstr>
      <vt:lpstr>Attenuation and Frequency</vt:lpstr>
      <vt:lpstr>Attenuation and Frequency</vt:lpstr>
      <vt:lpstr>Attenuation and Frequency</vt:lpstr>
      <vt:lpstr>Low Frequency Variation</vt:lpstr>
      <vt:lpstr>Attenuation Paper: Major Reviewer Comments</vt:lpstr>
      <vt:lpstr>Update: T2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Update: August 15, 2019</dc:title>
  <dc:creator>Taylor Webb</dc:creator>
  <cp:lastModifiedBy>Taylor Webb</cp:lastModifiedBy>
  <cp:revision>12</cp:revision>
  <dcterms:created xsi:type="dcterms:W3CDTF">2019-08-15T15:47:38Z</dcterms:created>
  <dcterms:modified xsi:type="dcterms:W3CDTF">2019-08-16T14:49:10Z</dcterms:modified>
</cp:coreProperties>
</file>