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Miriam Libre"/>
      <p:regular r:id="rId11"/>
      <p:bold r:id="rId12"/>
    </p:embeddedFont>
    <p:embeddedFont>
      <p:font typeface="Work Sans"/>
      <p:regular r:id="rId13"/>
      <p:bold r:id="rId14"/>
    </p:embeddedFont>
    <p:embeddedFont>
      <p:font typeface="Barlow Light"/>
      <p:regular r:id="rId15"/>
      <p:bold r:id="rId16"/>
      <p:italic r:id="rId17"/>
      <p:boldItalic r:id="rId18"/>
    </p:embeddedFont>
    <p:embeddedFont>
      <p:font typeface="Barl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Barlow-bold.fntdata"/><Relationship Id="rId11" Type="http://schemas.openxmlformats.org/officeDocument/2006/relationships/font" Target="fonts/MiriamLibre-regular.fntdata"/><Relationship Id="rId22" Type="http://schemas.openxmlformats.org/officeDocument/2006/relationships/font" Target="fonts/Barlow-boldItalic.fntdata"/><Relationship Id="rId10" Type="http://schemas.openxmlformats.org/officeDocument/2006/relationships/slide" Target="slides/slide6.xml"/><Relationship Id="rId21" Type="http://schemas.openxmlformats.org/officeDocument/2006/relationships/font" Target="fonts/Barlow-italic.fntdata"/><Relationship Id="rId13" Type="http://schemas.openxmlformats.org/officeDocument/2006/relationships/font" Target="fonts/WorkSans-regular.fntdata"/><Relationship Id="rId12" Type="http://schemas.openxmlformats.org/officeDocument/2006/relationships/font" Target="fonts/MiriamLibr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BarlowLight-regular.fntdata"/><Relationship Id="rId14" Type="http://schemas.openxmlformats.org/officeDocument/2006/relationships/font" Target="fonts/WorkSans-bold.fntdata"/><Relationship Id="rId17" Type="http://schemas.openxmlformats.org/officeDocument/2006/relationships/font" Target="fonts/BarlowLight-italic.fntdata"/><Relationship Id="rId16" Type="http://schemas.openxmlformats.org/officeDocument/2006/relationships/font" Target="fonts/BarlowLight-bold.fntdata"/><Relationship Id="rId5" Type="http://schemas.openxmlformats.org/officeDocument/2006/relationships/slide" Target="slides/slide1.xml"/><Relationship Id="rId19" Type="http://schemas.openxmlformats.org/officeDocument/2006/relationships/font" Target="fonts/Barlow-regular.fntdata"/><Relationship Id="rId6" Type="http://schemas.openxmlformats.org/officeDocument/2006/relationships/slide" Target="slides/slide2.xml"/><Relationship Id="rId18" Type="http://schemas.openxmlformats.org/officeDocument/2006/relationships/font" Target="fonts/BarlowLigh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712d6aab4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712d6aab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lstStyle>
            <a:lvl1pPr lvl="0" algn="ctr">
              <a:spcBef>
                <a:spcPts val="0"/>
              </a:spcBef>
              <a:spcAft>
                <a:spcPts val="0"/>
              </a:spcAft>
              <a:buClr>
                <a:srgbClr val="000000"/>
              </a:buClr>
              <a:buSzPts val="4600"/>
              <a:buNone/>
              <a:defRPr sz="4600">
                <a:solidFill>
                  <a:srgbClr val="000000"/>
                </a:solidFill>
              </a:defRPr>
            </a:lvl1pPr>
            <a:lvl2pPr lvl="1" algn="ctr">
              <a:spcBef>
                <a:spcPts val="0"/>
              </a:spcBef>
              <a:spcAft>
                <a:spcPts val="0"/>
              </a:spcAft>
              <a:buClr>
                <a:srgbClr val="000000"/>
              </a:buClr>
              <a:buSzPts val="4600"/>
              <a:buNone/>
              <a:defRPr sz="4600">
                <a:solidFill>
                  <a:srgbClr val="000000"/>
                </a:solidFill>
              </a:defRPr>
            </a:lvl2pPr>
            <a:lvl3pPr lvl="2" algn="ctr">
              <a:spcBef>
                <a:spcPts val="0"/>
              </a:spcBef>
              <a:spcAft>
                <a:spcPts val="0"/>
              </a:spcAft>
              <a:buClr>
                <a:srgbClr val="000000"/>
              </a:buClr>
              <a:buSzPts val="4600"/>
              <a:buNone/>
              <a:defRPr sz="4600">
                <a:solidFill>
                  <a:srgbClr val="000000"/>
                </a:solidFill>
              </a:defRPr>
            </a:lvl3pPr>
            <a:lvl4pPr lvl="3" algn="ctr">
              <a:spcBef>
                <a:spcPts val="0"/>
              </a:spcBef>
              <a:spcAft>
                <a:spcPts val="0"/>
              </a:spcAft>
              <a:buClr>
                <a:srgbClr val="000000"/>
              </a:buClr>
              <a:buSzPts val="4600"/>
              <a:buNone/>
              <a:defRPr sz="4600">
                <a:solidFill>
                  <a:srgbClr val="000000"/>
                </a:solidFill>
              </a:defRPr>
            </a:lvl4pPr>
            <a:lvl5pPr lvl="4" algn="ctr">
              <a:spcBef>
                <a:spcPts val="0"/>
              </a:spcBef>
              <a:spcAft>
                <a:spcPts val="0"/>
              </a:spcAft>
              <a:buClr>
                <a:srgbClr val="000000"/>
              </a:buClr>
              <a:buSzPts val="4600"/>
              <a:buNone/>
              <a:defRPr sz="4600">
                <a:solidFill>
                  <a:srgbClr val="000000"/>
                </a:solidFill>
              </a:defRPr>
            </a:lvl5pPr>
            <a:lvl6pPr lvl="5" algn="ctr">
              <a:spcBef>
                <a:spcPts val="0"/>
              </a:spcBef>
              <a:spcAft>
                <a:spcPts val="0"/>
              </a:spcAft>
              <a:buClr>
                <a:srgbClr val="000000"/>
              </a:buClr>
              <a:buSzPts val="4600"/>
              <a:buNone/>
              <a:defRPr sz="4600">
                <a:solidFill>
                  <a:srgbClr val="000000"/>
                </a:solidFill>
              </a:defRPr>
            </a:lvl6pPr>
            <a:lvl7pPr lvl="6" algn="ctr">
              <a:spcBef>
                <a:spcPts val="0"/>
              </a:spcBef>
              <a:spcAft>
                <a:spcPts val="0"/>
              </a:spcAft>
              <a:buClr>
                <a:srgbClr val="000000"/>
              </a:buClr>
              <a:buSzPts val="4600"/>
              <a:buNone/>
              <a:defRPr sz="4600">
                <a:solidFill>
                  <a:srgbClr val="000000"/>
                </a:solidFill>
              </a:defRPr>
            </a:lvl7pPr>
            <a:lvl8pPr lvl="7" algn="ctr">
              <a:spcBef>
                <a:spcPts val="0"/>
              </a:spcBef>
              <a:spcAft>
                <a:spcPts val="0"/>
              </a:spcAft>
              <a:buClr>
                <a:srgbClr val="000000"/>
              </a:buClr>
              <a:buSzPts val="4600"/>
              <a:buNone/>
              <a:defRPr sz="4600">
                <a:solidFill>
                  <a:srgbClr val="000000"/>
                </a:solidFill>
              </a:defRPr>
            </a:lvl8pPr>
            <a:lvl9pPr lvl="8" algn="ctr">
              <a:spcBef>
                <a:spcPts val="0"/>
              </a:spcBef>
              <a:spcAft>
                <a:spcPts val="0"/>
              </a:spcAft>
              <a:buClr>
                <a:srgbClr val="000000"/>
              </a:buClr>
              <a:buSzPts val="4600"/>
              <a:buNone/>
              <a:defRPr sz="4600">
                <a:solidFill>
                  <a:srgbClr val="000000"/>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A5B0F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indent="-381000" lvl="1" marL="9144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indent="-381000" lvl="2" marL="13716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indent="-381000" lvl="3" marL="1828800">
              <a:spcBef>
                <a:spcPts val="0"/>
              </a:spcBef>
              <a:spcAft>
                <a:spcPts val="0"/>
              </a:spcAft>
              <a:buSzPts val="2400"/>
              <a:buFont typeface="Barlow Light"/>
              <a:buChar char="●"/>
              <a:defRPr sz="2400">
                <a:latin typeface="Barlow Light"/>
                <a:ea typeface="Barlow Light"/>
                <a:cs typeface="Barlow Light"/>
                <a:sym typeface="Barlow Light"/>
              </a:defRPr>
            </a:lvl4pPr>
            <a:lvl5pPr indent="-381000" lvl="4" marL="2286000">
              <a:spcBef>
                <a:spcPts val="0"/>
              </a:spcBef>
              <a:spcAft>
                <a:spcPts val="0"/>
              </a:spcAft>
              <a:buSzPts val="2400"/>
              <a:buFont typeface="Barlow Light"/>
              <a:buChar char="○"/>
              <a:defRPr sz="2400">
                <a:latin typeface="Barlow Light"/>
                <a:ea typeface="Barlow Light"/>
                <a:cs typeface="Barlow Light"/>
                <a:sym typeface="Barlow Light"/>
              </a:defRPr>
            </a:lvl5pPr>
            <a:lvl6pPr indent="-381000" lvl="5" marL="2743200">
              <a:spcBef>
                <a:spcPts val="0"/>
              </a:spcBef>
              <a:spcAft>
                <a:spcPts val="0"/>
              </a:spcAft>
              <a:buSzPts val="2400"/>
              <a:buFont typeface="Barlow Light"/>
              <a:buChar char="■"/>
              <a:defRPr sz="2400">
                <a:latin typeface="Barlow Light"/>
                <a:ea typeface="Barlow Light"/>
                <a:cs typeface="Barlow Light"/>
                <a:sym typeface="Barlow Light"/>
              </a:defRPr>
            </a:lvl6pPr>
            <a:lvl7pPr indent="-381000" lvl="6" marL="3200400">
              <a:spcBef>
                <a:spcPts val="0"/>
              </a:spcBef>
              <a:spcAft>
                <a:spcPts val="0"/>
              </a:spcAft>
              <a:buSzPts val="2400"/>
              <a:buFont typeface="Barlow Light"/>
              <a:buChar char="●"/>
              <a:defRPr sz="2400">
                <a:latin typeface="Barlow Light"/>
                <a:ea typeface="Barlow Light"/>
                <a:cs typeface="Barlow Light"/>
                <a:sym typeface="Barlow Light"/>
              </a:defRPr>
            </a:lvl7pPr>
            <a:lvl8pPr indent="-381000" lvl="7" marL="3657600">
              <a:spcBef>
                <a:spcPts val="0"/>
              </a:spcBef>
              <a:spcAft>
                <a:spcPts val="0"/>
              </a:spcAft>
              <a:buSzPts val="2400"/>
              <a:buFont typeface="Barlow Light"/>
              <a:buChar char="○"/>
              <a:defRPr sz="2400">
                <a:latin typeface="Barlow Light"/>
                <a:ea typeface="Barlow Light"/>
                <a:cs typeface="Barlow Light"/>
                <a:sym typeface="Barlow Light"/>
              </a:defRPr>
            </a:lvl8pPr>
            <a:lvl9pPr indent="-381000" lvl="8" marL="4114800">
              <a:spcBef>
                <a:spcPts val="0"/>
              </a:spcBef>
              <a:spcAft>
                <a:spcPts val="0"/>
              </a:spcAft>
              <a:buSzPts val="2400"/>
              <a:buFont typeface="Barlow Light"/>
              <a:buChar char="■"/>
              <a:defRPr sz="2400">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rgbClr val="FFFFFF"/>
                </a:solidFill>
                <a:latin typeface="Barlow"/>
                <a:ea typeface="Barlow"/>
                <a:cs typeface="Barlow"/>
                <a:sym typeface="Barlow"/>
              </a:defRPr>
            </a:lvl1pPr>
            <a:lvl2pPr lvl="1" algn="ctr">
              <a:buNone/>
              <a:defRPr sz="1000">
                <a:solidFill>
                  <a:srgbClr val="FFFFFF"/>
                </a:solidFill>
                <a:latin typeface="Barlow"/>
                <a:ea typeface="Barlow"/>
                <a:cs typeface="Barlow"/>
                <a:sym typeface="Barlow"/>
              </a:defRPr>
            </a:lvl2pPr>
            <a:lvl3pPr lvl="2" algn="ctr">
              <a:buNone/>
              <a:defRPr sz="1000">
                <a:solidFill>
                  <a:srgbClr val="FFFFFF"/>
                </a:solidFill>
                <a:latin typeface="Barlow"/>
                <a:ea typeface="Barlow"/>
                <a:cs typeface="Barlow"/>
                <a:sym typeface="Barlow"/>
              </a:defRPr>
            </a:lvl3pPr>
            <a:lvl4pPr lvl="3" algn="ctr">
              <a:buNone/>
              <a:defRPr sz="1000">
                <a:solidFill>
                  <a:srgbClr val="FFFFFF"/>
                </a:solidFill>
                <a:latin typeface="Barlow"/>
                <a:ea typeface="Barlow"/>
                <a:cs typeface="Barlow"/>
                <a:sym typeface="Barlow"/>
              </a:defRPr>
            </a:lvl4pPr>
            <a:lvl5pPr lvl="4" algn="ctr">
              <a:buNone/>
              <a:defRPr sz="1000">
                <a:solidFill>
                  <a:srgbClr val="FFFFFF"/>
                </a:solidFill>
                <a:latin typeface="Barlow"/>
                <a:ea typeface="Barlow"/>
                <a:cs typeface="Barlow"/>
                <a:sym typeface="Barlow"/>
              </a:defRPr>
            </a:lvl5pPr>
            <a:lvl6pPr lvl="5" algn="ctr">
              <a:buNone/>
              <a:defRPr sz="1000">
                <a:solidFill>
                  <a:srgbClr val="FFFFFF"/>
                </a:solidFill>
                <a:latin typeface="Barlow"/>
                <a:ea typeface="Barlow"/>
                <a:cs typeface="Barlow"/>
                <a:sym typeface="Barlow"/>
              </a:defRPr>
            </a:lvl6pPr>
            <a:lvl7pPr lvl="6" algn="ctr">
              <a:buNone/>
              <a:defRPr sz="1000">
                <a:solidFill>
                  <a:srgbClr val="FFFFFF"/>
                </a:solidFill>
                <a:latin typeface="Barlow"/>
                <a:ea typeface="Barlow"/>
                <a:cs typeface="Barlow"/>
                <a:sym typeface="Barlow"/>
              </a:defRPr>
            </a:lvl7pPr>
            <a:lvl8pPr lvl="7" algn="ctr">
              <a:buNone/>
              <a:defRPr sz="1000">
                <a:solidFill>
                  <a:srgbClr val="FFFFFF"/>
                </a:solidFill>
                <a:latin typeface="Barlow"/>
                <a:ea typeface="Barlow"/>
                <a:cs typeface="Barlow"/>
                <a:sym typeface="Barlow"/>
              </a:defRPr>
            </a:lvl8pPr>
            <a:lvl9pPr lvl="8" algn="ctr">
              <a:buNone/>
              <a:defRPr sz="1000">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blog.hubspot.com/marketing/why-people-leave-your-website" TargetMode="External"/><Relationship Id="rId4" Type="http://schemas.openxmlformats.org/officeDocument/2006/relationships/hyperlink" Target="https://blog.hubspot.com/marketing/why-people-leave-your-websi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13"/>
          <p:cNvSpPr txBox="1"/>
          <p:nvPr>
            <p:ph type="ctrTitle"/>
          </p:nvPr>
        </p:nvSpPr>
        <p:spPr>
          <a:xfrm>
            <a:off x="2122500" y="867950"/>
            <a:ext cx="4899000" cy="306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TEAM</a:t>
            </a:r>
            <a:r>
              <a:rPr b="1" lang="en"/>
              <a:t> 8</a:t>
            </a:r>
            <a:endParaRPr b="1"/>
          </a:p>
          <a:p>
            <a:pPr indent="0" lvl="0" marL="0" rtl="0" algn="ctr">
              <a:spcBef>
                <a:spcPts val="0"/>
              </a:spcBef>
              <a:spcAft>
                <a:spcPts val="0"/>
              </a:spcAft>
              <a:buNone/>
            </a:pPr>
            <a:r>
              <a:t/>
            </a:r>
            <a:endParaRPr b="1" sz="2400"/>
          </a:p>
          <a:p>
            <a:pPr indent="0" lvl="0" marL="0" rtl="0" algn="ctr">
              <a:spcBef>
                <a:spcPts val="0"/>
              </a:spcBef>
              <a:spcAft>
                <a:spcPts val="0"/>
              </a:spcAft>
              <a:buNone/>
            </a:pPr>
            <a:r>
              <a:rPr lang="en" sz="2400"/>
              <a:t>“CHICAS EN TECNOLOGÍA”</a:t>
            </a:r>
            <a:endParaRPr sz="2400"/>
          </a:p>
          <a:p>
            <a:pPr indent="457200" lvl="0" marL="457200" rtl="0" algn="l">
              <a:spcBef>
                <a:spcPts val="0"/>
              </a:spcBef>
              <a:spcAft>
                <a:spcPts val="0"/>
              </a:spcAft>
              <a:buNone/>
            </a:pPr>
            <a:r>
              <a:t/>
            </a:r>
            <a:endParaRPr/>
          </a:p>
        </p:txBody>
      </p:sp>
      <p:pic>
        <p:nvPicPr>
          <p:cNvPr id="241" name="Google Shape;241;p13"/>
          <p:cNvPicPr preferRelativeResize="0"/>
          <p:nvPr/>
        </p:nvPicPr>
        <p:blipFill>
          <a:blip r:embed="rId3">
            <a:alphaModFix/>
          </a:blip>
          <a:stretch>
            <a:fillRect/>
          </a:stretch>
        </p:blipFill>
        <p:spPr>
          <a:xfrm>
            <a:off x="4032050" y="2949150"/>
            <a:ext cx="1079900" cy="1353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14"/>
          <p:cNvSpPr txBox="1"/>
          <p:nvPr/>
        </p:nvSpPr>
        <p:spPr>
          <a:xfrm>
            <a:off x="683825" y="636925"/>
            <a:ext cx="5318700" cy="188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FFFFF"/>
                </a:solidFill>
                <a:latin typeface="Miriam Libre"/>
                <a:ea typeface="Miriam Libre"/>
                <a:cs typeface="Miriam Libre"/>
                <a:sym typeface="Miriam Libre"/>
              </a:rPr>
              <a:t>¿Sabías que el segundo motivo, luego de diseños anticuados, por el que una persona abandona una página web es por no querer registrarse?</a:t>
            </a:r>
            <a:endParaRPr sz="2400">
              <a:solidFill>
                <a:srgbClr val="FFFFFF"/>
              </a:solidFill>
              <a:latin typeface="Miriam Libre"/>
              <a:ea typeface="Miriam Libre"/>
              <a:cs typeface="Miriam Libre"/>
              <a:sym typeface="Miriam Libre"/>
            </a:endParaRPr>
          </a:p>
        </p:txBody>
      </p:sp>
      <p:sp>
        <p:nvSpPr>
          <p:cNvPr id="247" name="Google Shape;247;p14"/>
          <p:cNvSpPr txBox="1"/>
          <p:nvPr/>
        </p:nvSpPr>
        <p:spPr>
          <a:xfrm>
            <a:off x="3155650" y="2517325"/>
            <a:ext cx="5318700" cy="188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latin typeface="Miriam Libre"/>
                <a:ea typeface="Miriam Libre"/>
                <a:cs typeface="Miriam Libre"/>
                <a:sym typeface="Miriam Libre"/>
              </a:rPr>
              <a:t>Did you know that the second reason, after outdated designs, why a person leaves a website is because they don't want to sign up?</a:t>
            </a:r>
            <a:endParaRPr sz="2400">
              <a:latin typeface="Miriam Libre"/>
              <a:ea typeface="Miriam Libre"/>
              <a:cs typeface="Miriam Libre"/>
              <a:sym typeface="Miriam Libre"/>
            </a:endParaRPr>
          </a:p>
        </p:txBody>
      </p:sp>
      <p:sp>
        <p:nvSpPr>
          <p:cNvPr id="248" name="Google Shape;248;p14"/>
          <p:cNvSpPr txBox="1"/>
          <p:nvPr>
            <p:ph idx="1" type="subTitle"/>
          </p:nvPr>
        </p:nvSpPr>
        <p:spPr>
          <a:xfrm>
            <a:off x="4595825" y="4476000"/>
            <a:ext cx="4191000" cy="4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FFFF"/>
                </a:solidFill>
                <a:latin typeface="Miriam Libre"/>
                <a:ea typeface="Miriam Libre"/>
                <a:cs typeface="Miriam Libre"/>
                <a:sym typeface="Miriam Libre"/>
              </a:rPr>
              <a:t>Fuente: </a:t>
            </a:r>
            <a:r>
              <a:rPr lang="en" sz="1400">
                <a:solidFill>
                  <a:srgbClr val="FFFFFF"/>
                </a:solidFill>
                <a:uFill>
                  <a:noFill/>
                </a:uFill>
                <a:latin typeface="Miriam Libre"/>
                <a:ea typeface="Miriam Libre"/>
                <a:cs typeface="Miriam Libre"/>
                <a:sym typeface="Miriam Libre"/>
                <a:hlinkClick r:id="rId3"/>
              </a:rPr>
              <a:t>hotspot</a:t>
            </a:r>
            <a:r>
              <a:rPr lang="en" sz="1400">
                <a:solidFill>
                  <a:srgbClr val="FFFFFF"/>
                </a:solidFill>
                <a:latin typeface="Miriam Libre"/>
                <a:ea typeface="Miriam Libre"/>
                <a:cs typeface="Miriam Libre"/>
                <a:sym typeface="Miriam Libre"/>
              </a:rPr>
              <a:t>			</a:t>
            </a:r>
            <a:r>
              <a:rPr lang="en" sz="1400">
                <a:latin typeface="Miriam Libre"/>
                <a:ea typeface="Miriam Libre"/>
                <a:cs typeface="Miriam Libre"/>
                <a:sym typeface="Miriam Libre"/>
              </a:rPr>
              <a:t>Source: </a:t>
            </a:r>
            <a:r>
              <a:rPr lang="en" sz="1400">
                <a:uFill>
                  <a:noFill/>
                </a:uFill>
                <a:latin typeface="Miriam Libre"/>
                <a:ea typeface="Miriam Libre"/>
                <a:cs typeface="Miriam Libre"/>
                <a:sym typeface="Miriam Libre"/>
                <a:hlinkClick r:id="rId4"/>
              </a:rPr>
              <a:t>hotspot</a:t>
            </a:r>
            <a:endParaRPr sz="1400">
              <a:latin typeface="Miriam Libre"/>
              <a:ea typeface="Miriam Libre"/>
              <a:cs typeface="Miriam Libre"/>
              <a:sym typeface="Miriam Libre"/>
            </a:endParaRPr>
          </a:p>
          <a:p>
            <a:pPr indent="0" lvl="0" marL="0" rtl="0" algn="ctr">
              <a:spcBef>
                <a:spcPts val="0"/>
              </a:spcBef>
              <a:spcAft>
                <a:spcPts val="0"/>
              </a:spcAft>
              <a:buClr>
                <a:schemeClr val="dk1"/>
              </a:buClr>
              <a:buSzPts val="1100"/>
              <a:buFont typeface="Arial"/>
              <a:buNone/>
            </a:pPr>
            <a:r>
              <a:rPr lang="en" sz="1400">
                <a:latin typeface="Miriam Libre"/>
                <a:ea typeface="Miriam Libre"/>
                <a:cs typeface="Miriam Libre"/>
                <a:sym typeface="Miriam Libre"/>
              </a:rPr>
              <a:t>             </a:t>
            </a:r>
            <a:endParaRPr sz="1400">
              <a:latin typeface="Miriam Libre"/>
              <a:ea typeface="Miriam Libre"/>
              <a:cs typeface="Miriam Libre"/>
              <a:sym typeface="Miriam Libr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15"/>
          <p:cNvSpPr txBox="1"/>
          <p:nvPr>
            <p:ph type="title"/>
          </p:nvPr>
        </p:nvSpPr>
        <p:spPr>
          <a:xfrm>
            <a:off x="457200" y="1476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PROBLEMÁTICA</a:t>
            </a:r>
            <a:endParaRPr b="1"/>
          </a:p>
        </p:txBody>
      </p:sp>
      <p:sp>
        <p:nvSpPr>
          <p:cNvPr id="254" name="Google Shape;254;p15"/>
          <p:cNvSpPr txBox="1"/>
          <p:nvPr>
            <p:ph idx="2" type="body"/>
          </p:nvPr>
        </p:nvSpPr>
        <p:spPr>
          <a:xfrm>
            <a:off x="3324900" y="1392225"/>
            <a:ext cx="2494200" cy="29583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 sz="1400"/>
              <a:t>PROBLEM: VISUALIZATION</a:t>
            </a:r>
            <a:endParaRPr sz="1400">
              <a:solidFill>
                <a:srgbClr val="000000"/>
              </a:solidFill>
            </a:endParaRPr>
          </a:p>
          <a:p>
            <a:pPr indent="0" lvl="0" marL="0" rtl="0" algn="just">
              <a:spcBef>
                <a:spcPts val="600"/>
              </a:spcBef>
              <a:spcAft>
                <a:spcPts val="0"/>
              </a:spcAft>
              <a:buNone/>
            </a:pPr>
            <a:r>
              <a:rPr lang="en" sz="1400"/>
              <a:t>There is currently no automated and intuitive platform that allows the publication of material related to their program “Grandes mujeres” (important women from Argentina working in science, engineering, technology, art and mathematics)  with an attractive appearance for teenagers.</a:t>
            </a:r>
            <a:endParaRPr sz="1400">
              <a:solidFill>
                <a:srgbClr val="000000"/>
              </a:solidFill>
            </a:endParaRPr>
          </a:p>
          <a:p>
            <a:pPr indent="0" lvl="0" marL="0" rtl="0" algn="l">
              <a:spcBef>
                <a:spcPts val="600"/>
              </a:spcBef>
              <a:spcAft>
                <a:spcPts val="0"/>
              </a:spcAft>
              <a:buClr>
                <a:schemeClr val="dk1"/>
              </a:buClr>
              <a:buSzPts val="1100"/>
              <a:buFont typeface="Arial"/>
              <a:buNone/>
            </a:pPr>
            <a:r>
              <a:t/>
            </a:r>
            <a:endParaRPr b="1" sz="1200">
              <a:solidFill>
                <a:srgbClr val="000000"/>
              </a:solidFill>
            </a:endParaRPr>
          </a:p>
        </p:txBody>
      </p:sp>
      <p:sp>
        <p:nvSpPr>
          <p:cNvPr id="255" name="Google Shape;255;p15"/>
          <p:cNvSpPr txBox="1"/>
          <p:nvPr>
            <p:ph idx="1" type="body"/>
          </p:nvPr>
        </p:nvSpPr>
        <p:spPr>
          <a:xfrm>
            <a:off x="457200" y="1392225"/>
            <a:ext cx="2494200" cy="278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400"/>
              <a:t>VISIBILIZACIÓN</a:t>
            </a:r>
            <a:endParaRPr sz="1400">
              <a:solidFill>
                <a:srgbClr val="000000"/>
              </a:solidFill>
            </a:endParaRPr>
          </a:p>
          <a:p>
            <a:pPr indent="0" lvl="0" marL="0" rtl="0" algn="just">
              <a:spcBef>
                <a:spcPts val="600"/>
              </a:spcBef>
              <a:spcAft>
                <a:spcPts val="0"/>
              </a:spcAft>
              <a:buClr>
                <a:schemeClr val="dk1"/>
              </a:buClr>
              <a:buSzPts val="1100"/>
              <a:buFont typeface="Arial"/>
              <a:buNone/>
            </a:pPr>
            <a:r>
              <a:rPr lang="en" sz="1400"/>
              <a:t>Se carece actualmente de una plataforma automatizada e intuitiva que permita la publicación de material vinculado a su programa  “Grandes mujeres”  (mujeres importantes de Argentina que trabajan en ciencia, ingeniería, tecnología, arte y matemáticas)  con apariencia atractiva para adolescentes.</a:t>
            </a:r>
            <a:endParaRPr sz="1400"/>
          </a:p>
        </p:txBody>
      </p:sp>
      <p:sp>
        <p:nvSpPr>
          <p:cNvPr id="256" name="Google Shape;256;p1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16"/>
          <p:cNvSpPr txBox="1"/>
          <p:nvPr>
            <p:ph type="title"/>
          </p:nvPr>
        </p:nvSpPr>
        <p:spPr>
          <a:xfrm>
            <a:off x="360750" y="2548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NUESTRA PROPUESTA</a:t>
            </a:r>
            <a:endParaRPr b="1"/>
          </a:p>
        </p:txBody>
      </p:sp>
      <p:sp>
        <p:nvSpPr>
          <p:cNvPr id="262" name="Google Shape;262;p1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3" name="Google Shape;263;p16"/>
          <p:cNvSpPr txBox="1"/>
          <p:nvPr>
            <p:ph idx="1" type="body"/>
          </p:nvPr>
        </p:nvSpPr>
        <p:spPr>
          <a:xfrm>
            <a:off x="360750" y="1403775"/>
            <a:ext cx="2682600" cy="27324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Clr>
                <a:schemeClr val="dk1"/>
              </a:buClr>
              <a:buSzPts val="1100"/>
              <a:buFont typeface="Arial"/>
              <a:buNone/>
            </a:pPr>
            <a:r>
              <a:rPr lang="en" sz="1400"/>
              <a:t>Plataforma web que integre:</a:t>
            </a:r>
            <a:endParaRPr sz="1400"/>
          </a:p>
          <a:p>
            <a:pPr indent="-317500" lvl="0" marL="342900" rtl="0" algn="l">
              <a:spcBef>
                <a:spcPts val="600"/>
              </a:spcBef>
              <a:spcAft>
                <a:spcPts val="0"/>
              </a:spcAft>
              <a:buSzPts val="1400"/>
              <a:buChar char="▹"/>
            </a:pPr>
            <a:r>
              <a:rPr lang="en" sz="1400"/>
              <a:t>Postulación de candidatas</a:t>
            </a:r>
            <a:endParaRPr sz="1400"/>
          </a:p>
          <a:p>
            <a:pPr indent="-317500" lvl="0" marL="342900" rtl="0" algn="l">
              <a:spcBef>
                <a:spcPts val="0"/>
              </a:spcBef>
              <a:spcAft>
                <a:spcPts val="0"/>
              </a:spcAft>
              <a:buSzPts val="1400"/>
              <a:buChar char="▹"/>
            </a:pPr>
            <a:r>
              <a:rPr lang="en" sz="1400"/>
              <a:t>Pre-selección automatizada</a:t>
            </a:r>
            <a:endParaRPr sz="1400"/>
          </a:p>
          <a:p>
            <a:pPr indent="-317500" lvl="0" marL="342900" rtl="0" algn="l">
              <a:spcBef>
                <a:spcPts val="0"/>
              </a:spcBef>
              <a:spcAft>
                <a:spcPts val="0"/>
              </a:spcAft>
              <a:buSzPts val="1400"/>
              <a:buChar char="▹"/>
            </a:pPr>
            <a:r>
              <a:rPr lang="en" sz="1400"/>
              <a:t>Publicación de perfiles destacados en base a temática mensual</a:t>
            </a:r>
            <a:endParaRPr sz="1400"/>
          </a:p>
          <a:p>
            <a:pPr indent="-317500" lvl="0" marL="342900" rtl="0" algn="l">
              <a:spcBef>
                <a:spcPts val="0"/>
              </a:spcBef>
              <a:spcAft>
                <a:spcPts val="0"/>
              </a:spcAft>
              <a:buSzPts val="1400"/>
              <a:buChar char="▹"/>
            </a:pPr>
            <a:r>
              <a:rPr lang="en" sz="1400"/>
              <a:t>Contacto entre las jóvenes participantes de los distintos programas y las mujeres referentes</a:t>
            </a:r>
            <a:endParaRPr sz="1400"/>
          </a:p>
        </p:txBody>
      </p:sp>
      <p:sp>
        <p:nvSpPr>
          <p:cNvPr id="264" name="Google Shape;264;p16"/>
          <p:cNvSpPr txBox="1"/>
          <p:nvPr>
            <p:ph idx="4294967295" type="body"/>
          </p:nvPr>
        </p:nvSpPr>
        <p:spPr>
          <a:xfrm>
            <a:off x="3324900" y="1403775"/>
            <a:ext cx="2729400" cy="2593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400"/>
              <a:t>We propose a web platform that integrates:</a:t>
            </a:r>
            <a:endParaRPr sz="1400"/>
          </a:p>
          <a:p>
            <a:pPr indent="-317500" lvl="0" marL="342900" rtl="0" algn="l">
              <a:spcBef>
                <a:spcPts val="600"/>
              </a:spcBef>
              <a:spcAft>
                <a:spcPts val="0"/>
              </a:spcAft>
              <a:buSzPts val="1400"/>
              <a:buChar char="▹"/>
            </a:pPr>
            <a:r>
              <a:rPr lang="en" sz="1400">
                <a:solidFill>
                  <a:schemeClr val="dk1"/>
                </a:solidFill>
              </a:rPr>
              <a:t>Nomination of Candidates</a:t>
            </a:r>
            <a:endParaRPr sz="1400">
              <a:solidFill>
                <a:schemeClr val="dk1"/>
              </a:solidFill>
            </a:endParaRPr>
          </a:p>
          <a:p>
            <a:pPr indent="-317500" lvl="0" marL="342900" rtl="0" algn="l">
              <a:spcBef>
                <a:spcPts val="0"/>
              </a:spcBef>
              <a:spcAft>
                <a:spcPts val="0"/>
              </a:spcAft>
              <a:buSzPts val="1400"/>
              <a:buChar char="▹"/>
            </a:pPr>
            <a:r>
              <a:rPr lang="en" sz="1400">
                <a:solidFill>
                  <a:schemeClr val="dk1"/>
                </a:solidFill>
              </a:rPr>
              <a:t>Automated Pre-selection</a:t>
            </a:r>
            <a:endParaRPr sz="1400">
              <a:solidFill>
                <a:schemeClr val="dk1"/>
              </a:solidFill>
            </a:endParaRPr>
          </a:p>
          <a:p>
            <a:pPr indent="-317500" lvl="0" marL="342900" rtl="0" algn="l">
              <a:spcBef>
                <a:spcPts val="0"/>
              </a:spcBef>
              <a:spcAft>
                <a:spcPts val="0"/>
              </a:spcAft>
              <a:buSzPts val="1400"/>
              <a:buChar char="▹"/>
            </a:pPr>
            <a:r>
              <a:rPr lang="en" sz="1400">
                <a:solidFill>
                  <a:schemeClr val="dk1"/>
                </a:solidFill>
              </a:rPr>
              <a:t>Publication of outstanding profiles based on monthly theme</a:t>
            </a:r>
            <a:endParaRPr sz="1400">
              <a:solidFill>
                <a:schemeClr val="dk1"/>
              </a:solidFill>
            </a:endParaRPr>
          </a:p>
          <a:p>
            <a:pPr indent="-317500" lvl="0" marL="342900" rtl="0" algn="l">
              <a:spcBef>
                <a:spcPts val="0"/>
              </a:spcBef>
              <a:spcAft>
                <a:spcPts val="0"/>
              </a:spcAft>
              <a:buSzPts val="1400"/>
              <a:buChar char="▹"/>
            </a:pPr>
            <a:r>
              <a:rPr lang="en" sz="1400">
                <a:solidFill>
                  <a:schemeClr val="dk1"/>
                </a:solidFill>
              </a:rPr>
              <a:t>Contact between the young participants of the different programmes and the women referring to them</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17"/>
          <p:cNvSpPr txBox="1"/>
          <p:nvPr>
            <p:ph type="ctrTitle"/>
          </p:nvPr>
        </p:nvSpPr>
        <p:spPr>
          <a:xfrm>
            <a:off x="1810950" y="1232275"/>
            <a:ext cx="5339100" cy="170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7200"/>
              <a:t>PROTOTIPO</a:t>
            </a:r>
            <a:endParaRPr b="1" sz="7200"/>
          </a:p>
        </p:txBody>
      </p:sp>
      <p:sp>
        <p:nvSpPr>
          <p:cNvPr id="270" name="Google Shape;270;p17"/>
          <p:cNvSpPr txBox="1"/>
          <p:nvPr/>
        </p:nvSpPr>
        <p:spPr>
          <a:xfrm>
            <a:off x="3470100" y="2940775"/>
            <a:ext cx="2203800" cy="6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iriam Libre"/>
                <a:ea typeface="Miriam Libre"/>
                <a:cs typeface="Miriam Libre"/>
                <a:sym typeface="Miriam Libre"/>
              </a:rPr>
              <a:t>PROTOTYPE</a:t>
            </a:r>
            <a:endParaRPr sz="3000">
              <a:solidFill>
                <a:srgbClr val="FFFFFF"/>
              </a:solidFill>
              <a:latin typeface="Miriam Libre"/>
              <a:ea typeface="Miriam Libre"/>
              <a:cs typeface="Miriam Libre"/>
              <a:sym typeface="Miriam Libr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18"/>
          <p:cNvSpPr txBox="1"/>
          <p:nvPr>
            <p:ph idx="4294967295" type="ctrTitle"/>
          </p:nvPr>
        </p:nvSpPr>
        <p:spPr>
          <a:xfrm>
            <a:off x="609475" y="803650"/>
            <a:ext cx="3506700" cy="68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t>¡GRACIAS!</a:t>
            </a:r>
            <a:endParaRPr b="1" sz="4800"/>
          </a:p>
        </p:txBody>
      </p:sp>
      <p:sp>
        <p:nvSpPr>
          <p:cNvPr id="276" name="Google Shape;276;p18"/>
          <p:cNvSpPr txBox="1"/>
          <p:nvPr>
            <p:ph idx="4294967295" type="subTitle"/>
          </p:nvPr>
        </p:nvSpPr>
        <p:spPr>
          <a:xfrm>
            <a:off x="1289275" y="1435000"/>
            <a:ext cx="2147100" cy="68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latin typeface="Miriam Libre"/>
                <a:ea typeface="Miriam Libre"/>
                <a:cs typeface="Miriam Libre"/>
                <a:sym typeface="Miriam Libre"/>
              </a:rPr>
              <a:t>¿Preguntas?</a:t>
            </a:r>
            <a:endParaRPr b="1">
              <a:latin typeface="Miriam Libre"/>
              <a:ea typeface="Miriam Libre"/>
              <a:cs typeface="Miriam Libre"/>
              <a:sym typeface="Miriam Libre"/>
            </a:endParaRPr>
          </a:p>
        </p:txBody>
      </p:sp>
      <p:sp>
        <p:nvSpPr>
          <p:cNvPr id="277" name="Google Shape;277;p1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8" name="Google Shape;278;p18"/>
          <p:cNvSpPr txBox="1"/>
          <p:nvPr>
            <p:ph idx="4294967295" type="ctrTitle"/>
          </p:nvPr>
        </p:nvSpPr>
        <p:spPr>
          <a:xfrm>
            <a:off x="481525" y="2935375"/>
            <a:ext cx="3762600" cy="68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t>THANK YOU</a:t>
            </a:r>
            <a:r>
              <a:rPr b="1" lang="en" sz="4800"/>
              <a:t>!</a:t>
            </a:r>
            <a:endParaRPr b="1" sz="4800"/>
          </a:p>
        </p:txBody>
      </p:sp>
      <p:sp>
        <p:nvSpPr>
          <p:cNvPr id="279" name="Google Shape;279;p18"/>
          <p:cNvSpPr txBox="1"/>
          <p:nvPr>
            <p:ph idx="4294967295" type="subTitle"/>
          </p:nvPr>
        </p:nvSpPr>
        <p:spPr>
          <a:xfrm>
            <a:off x="1359625" y="3548350"/>
            <a:ext cx="2006400" cy="681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a:latin typeface="Miriam Libre"/>
                <a:ea typeface="Miriam Libre"/>
                <a:cs typeface="Miriam Libre"/>
                <a:sym typeface="Miriam Libre"/>
              </a:rPr>
              <a:t>Questions</a:t>
            </a:r>
            <a:r>
              <a:rPr b="1" lang="en">
                <a:latin typeface="Miriam Libre"/>
                <a:ea typeface="Miriam Libre"/>
                <a:cs typeface="Miriam Libre"/>
                <a:sym typeface="Miriam Libre"/>
              </a:rPr>
              <a:t>?</a:t>
            </a:r>
            <a:endParaRPr b="1">
              <a:latin typeface="Miriam Libre"/>
              <a:ea typeface="Miriam Libre"/>
              <a:cs typeface="Miriam Libre"/>
              <a:sym typeface="Miriam Libre"/>
            </a:endParaRPr>
          </a:p>
        </p:txBody>
      </p:sp>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