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PT Sans Narrow"/>
      <p:regular r:id="rId19"/>
      <p:bold r:id="rId20"/>
    </p:embeddedFont>
    <p:embeddedFont>
      <p:font typeface="Open Sans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5" roundtripDataSignature="AMtx7mi72PWJ6/+BrMuQWWMaqx14FKL36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TSansNarrow-bold.fntdata"/><Relationship Id="rId22" Type="http://schemas.openxmlformats.org/officeDocument/2006/relationships/font" Target="fonts/OpenSans-bold.fntdata"/><Relationship Id="rId21" Type="http://schemas.openxmlformats.org/officeDocument/2006/relationships/font" Target="fonts/OpenSans-regular.fntdata"/><Relationship Id="rId24" Type="http://schemas.openxmlformats.org/officeDocument/2006/relationships/font" Target="fonts/OpenSans-boldItalic.fntdata"/><Relationship Id="rId23" Type="http://schemas.openxmlformats.org/officeDocument/2006/relationships/font" Target="fonts/OpenSans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PTSansNarrow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c03b47552f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gc03b47552f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What is Graph? What are vertices(nodes) with properties, and edges i.e. relationships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Very nature is interconnected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Networks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Node - can have mlutiple lables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What are some use cases? 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c03b47552f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gc03b47552f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c03b47552f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gc03b47552f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c03b47552f_0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gc03b47552f_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c03b47552f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" name="Google Shape;87;gc03b47552f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c03b47552f_0_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gc03b47552f_0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c03b47552f_0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gc03b47552f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c03b47552f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gc03b47552f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What is Graph? What are vertices(nodes) with properties, and edges i.e. relationships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Very nature is interconnected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Networks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Node - can have mlutiple lables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What are some use cases? 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c03b47552f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gc03b47552f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What is Graph? What are vertices(nodes) with properties, and edges i.e. relationships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Very nature is interconnected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Networks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Node - can have mlutiple lables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What are some use cases? 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3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6" name="Google Shape;56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34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0" name="Google Shape;60;p34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1" name="Google Shape;61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5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" name="Google Shape;1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26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" name="Google Shape;16;p26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7" name="Google Shape;17;p26"/>
          <p:cNvGrpSpPr/>
          <p:nvPr/>
        </p:nvGrpSpPr>
        <p:grpSpPr>
          <a:xfrm>
            <a:off x="1004144" y="1022025"/>
            <a:ext cx="7136669" cy="152400"/>
            <a:chOff x="1346429" y="1011300"/>
            <a:chExt cx="6452100" cy="152400"/>
          </a:xfrm>
        </p:grpSpPr>
        <p:cxnSp>
          <p:nvCxnSpPr>
            <p:cNvPr id="18" name="Google Shape;18;p26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" name="Google Shape;19;p26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20" name="Google Shape;20;p26"/>
          <p:cNvGrpSpPr/>
          <p:nvPr/>
        </p:nvGrpSpPr>
        <p:grpSpPr>
          <a:xfrm>
            <a:off x="1004151" y="3969100"/>
            <a:ext cx="7136669" cy="152400"/>
            <a:chOff x="1346435" y="3969088"/>
            <a:chExt cx="6452100" cy="152400"/>
          </a:xfrm>
        </p:grpSpPr>
        <p:cxnSp>
          <p:nvCxnSpPr>
            <p:cNvPr id="21" name="Google Shape;21;p26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2" name="Google Shape;22;p26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23" name="Google Shape;23;p26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24" name="Google Shape;24;p26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5" name="Google Shape;25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7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27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9" name="Google Shape;29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8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2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3" name="Google Shape;33;p2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4" name="Google Shape;34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29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29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9" name="Google Shape;39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42" name="Google Shape;42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5" name="Google Shape;45;p3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6" name="Google Shape;46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2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9" name="Google Shape;49;p32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0" name="Google Shape;50;p32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1" name="Google Shape;51;p32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2" name="Google Shape;52;p32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3" name="Google Shape;53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b="0" i="0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"/>
          <p:cNvPicPr preferRelativeResize="0"/>
          <p:nvPr/>
        </p:nvPicPr>
        <p:blipFill rotWithShape="1">
          <a:blip r:embed="rId3">
            <a:alphaModFix/>
          </a:blip>
          <a:srcRect b="6793" l="0" r="0" t="2855"/>
          <a:stretch/>
        </p:blipFill>
        <p:spPr>
          <a:xfrm>
            <a:off x="2085287" y="325150"/>
            <a:ext cx="4973425" cy="449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gc03b47552f_0_20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75387" y="83225"/>
            <a:ext cx="5793225" cy="296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gc03b47552f_0_20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6623" y="2894650"/>
            <a:ext cx="7650751" cy="210115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gc03b47552f_0_202"/>
          <p:cNvSpPr txBox="1"/>
          <p:nvPr/>
        </p:nvSpPr>
        <p:spPr>
          <a:xfrm>
            <a:off x="149925" y="3125325"/>
            <a:ext cx="1856700" cy="4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rPr>
              <a:t>Graph Model</a:t>
            </a:r>
            <a:endParaRPr b="1" i="0" sz="1800" u="none" cap="none" strike="noStrike">
              <a:solidFill>
                <a:schemeClr val="accent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1" name="Google Shape;121;gc03b47552f_0_202"/>
          <p:cNvSpPr txBox="1"/>
          <p:nvPr/>
        </p:nvSpPr>
        <p:spPr>
          <a:xfrm>
            <a:off x="149925" y="83225"/>
            <a:ext cx="2248800" cy="4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rPr>
              <a:t>Relational Model</a:t>
            </a:r>
            <a:endParaRPr b="1" i="0" sz="1800" u="none" cap="none" strike="noStrike">
              <a:solidFill>
                <a:schemeClr val="accent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0"/>
          <p:cNvSpPr txBox="1"/>
          <p:nvPr>
            <p:ph type="title"/>
          </p:nvPr>
        </p:nvSpPr>
        <p:spPr>
          <a:xfrm>
            <a:off x="311700" y="1801350"/>
            <a:ext cx="8520600" cy="154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</a:pPr>
            <a:r>
              <a:rPr lang="en" sz="4800">
                <a:solidFill>
                  <a:srgbClr val="FFFFFF"/>
                </a:solidFill>
              </a:rPr>
              <a:t>Resources</a:t>
            </a:r>
            <a:endParaRPr sz="4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c03b47552f_0_278"/>
          <p:cNvSpPr txBox="1"/>
          <p:nvPr>
            <p:ph type="title"/>
          </p:nvPr>
        </p:nvSpPr>
        <p:spPr>
          <a:xfrm>
            <a:off x="152400" y="951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</a:pPr>
            <a:r>
              <a:rPr lang="en" sz="4800">
                <a:solidFill>
                  <a:srgbClr val="FFFFFF"/>
                </a:solidFill>
              </a:rPr>
              <a:t>The Agg. Pipeline </a:t>
            </a:r>
            <a:endParaRPr sz="4800">
              <a:solidFill>
                <a:srgbClr val="FFFFFF"/>
              </a:solidFill>
            </a:endParaRPr>
          </a:p>
        </p:txBody>
      </p:sp>
      <p:pic>
        <p:nvPicPr>
          <p:cNvPr id="132" name="Google Shape;132;gc03b47552f_0_27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867888"/>
            <a:ext cx="8839201" cy="140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gc03b47552f_0_1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178750"/>
            <a:ext cx="8839200" cy="2902204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gc03b47552f_0_130"/>
          <p:cNvSpPr txBox="1"/>
          <p:nvPr>
            <p:ph type="title"/>
          </p:nvPr>
        </p:nvSpPr>
        <p:spPr>
          <a:xfrm>
            <a:off x="152400" y="951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</a:pPr>
            <a:r>
              <a:rPr lang="en" sz="4800">
                <a:solidFill>
                  <a:srgbClr val="FFFFFF"/>
                </a:solidFill>
              </a:rPr>
              <a:t>The Pipeline -  example 2</a:t>
            </a:r>
            <a:endParaRPr sz="4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"/>
          <p:cNvSpPr txBox="1"/>
          <p:nvPr>
            <p:ph type="ctrTitle"/>
          </p:nvPr>
        </p:nvSpPr>
        <p:spPr>
          <a:xfrm>
            <a:off x="191325" y="1147075"/>
            <a:ext cx="8756400" cy="1437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</a:pPr>
            <a:r>
              <a:rPr lang="en"/>
              <a:t>The Aggregation Pipeline cont’d</a:t>
            </a:r>
            <a:endParaRPr sz="2400"/>
          </a:p>
        </p:txBody>
      </p:sp>
      <p:sp>
        <p:nvSpPr>
          <p:cNvPr id="72" name="Google Shape;72;p2"/>
          <p:cNvSpPr txBox="1"/>
          <p:nvPr>
            <p:ph idx="1" type="subTitle"/>
          </p:nvPr>
        </p:nvSpPr>
        <p:spPr>
          <a:xfrm>
            <a:off x="2137225" y="2850048"/>
            <a:ext cx="4870500" cy="6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NoSQL Databases (DSO-553)</a:t>
            </a:r>
            <a:endParaRPr/>
          </a:p>
        </p:txBody>
      </p:sp>
      <p:sp>
        <p:nvSpPr>
          <p:cNvPr id="73" name="Google Shape;73;p2"/>
          <p:cNvSpPr txBox="1"/>
          <p:nvPr/>
        </p:nvSpPr>
        <p:spPr>
          <a:xfrm>
            <a:off x="3533975" y="4233775"/>
            <a:ext cx="1912800" cy="3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Prof: Arsames Qajar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"/>
          <p:cNvSpPr txBox="1"/>
          <p:nvPr>
            <p:ph type="title"/>
          </p:nvPr>
        </p:nvSpPr>
        <p:spPr>
          <a:xfrm>
            <a:off x="311700" y="200100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</a:pPr>
            <a:r>
              <a:rPr lang="en" sz="4800">
                <a:solidFill>
                  <a:srgbClr val="FFFFFF"/>
                </a:solidFill>
              </a:rPr>
              <a:t>Overview </a:t>
            </a:r>
            <a:endParaRPr sz="4800">
              <a:solidFill>
                <a:srgbClr val="FFFFFF"/>
              </a:solidFill>
            </a:endParaRPr>
          </a:p>
        </p:txBody>
      </p:sp>
      <p:sp>
        <p:nvSpPr>
          <p:cNvPr id="79" name="Google Shape;79;p3"/>
          <p:cNvSpPr txBox="1"/>
          <p:nvPr/>
        </p:nvSpPr>
        <p:spPr>
          <a:xfrm>
            <a:off x="311700" y="1538225"/>
            <a:ext cx="8422800" cy="29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Char char="-"/>
            </a:pPr>
            <a:r>
              <a:rPr b="0" i="0" lang="en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Review Homework and questions</a:t>
            </a:r>
            <a:endParaRPr b="0" i="0" sz="3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191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Char char="-"/>
            </a:pPr>
            <a:r>
              <a:rPr b="0" i="0" lang="en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Review MongoDB &amp; Aggregation</a:t>
            </a:r>
            <a:endParaRPr b="0" i="0" sz="3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191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Char char="-"/>
            </a:pPr>
            <a:r>
              <a:rPr b="0" i="0" lang="en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Aggregation Pipeline cont’d</a:t>
            </a:r>
            <a:endParaRPr b="0" i="0" sz="3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D85C6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c03b47552f_0_270"/>
          <p:cNvSpPr txBox="1"/>
          <p:nvPr>
            <p:ph type="title"/>
          </p:nvPr>
        </p:nvSpPr>
        <p:spPr>
          <a:xfrm>
            <a:off x="311700" y="1801350"/>
            <a:ext cx="8520600" cy="154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</a:pPr>
            <a:r>
              <a:rPr lang="en" sz="4800">
                <a:solidFill>
                  <a:srgbClr val="FFFFFF"/>
                </a:solidFill>
              </a:rPr>
              <a:t>MongoDB - Aggregation Pipeline Review</a:t>
            </a:r>
            <a:endParaRPr sz="4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c03b47552f_0_68"/>
          <p:cNvSpPr txBox="1"/>
          <p:nvPr>
            <p:ph type="title"/>
          </p:nvPr>
        </p:nvSpPr>
        <p:spPr>
          <a:xfrm>
            <a:off x="152400" y="951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</a:pPr>
            <a:r>
              <a:rPr lang="en" sz="4800">
                <a:solidFill>
                  <a:srgbClr val="FFFFFF"/>
                </a:solidFill>
              </a:rPr>
              <a:t>The Agg. Pipeline </a:t>
            </a:r>
            <a:endParaRPr sz="4800">
              <a:solidFill>
                <a:srgbClr val="FFFFFF"/>
              </a:solidFill>
            </a:endParaRPr>
          </a:p>
        </p:txBody>
      </p:sp>
      <p:pic>
        <p:nvPicPr>
          <p:cNvPr id="90" name="Google Shape;90;gc03b47552f_0_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8950" y="947225"/>
            <a:ext cx="5346091" cy="4036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c03b47552f_0_285"/>
          <p:cNvSpPr txBox="1"/>
          <p:nvPr>
            <p:ph type="title"/>
          </p:nvPr>
        </p:nvSpPr>
        <p:spPr>
          <a:xfrm>
            <a:off x="152400" y="951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</a:pPr>
            <a:r>
              <a:rPr lang="en" sz="4800">
                <a:solidFill>
                  <a:srgbClr val="FFFFFF"/>
                </a:solidFill>
              </a:rPr>
              <a:t>The Agg. Pipeline </a:t>
            </a:r>
            <a:endParaRPr sz="4800">
              <a:solidFill>
                <a:srgbClr val="FFFFFF"/>
              </a:solidFill>
            </a:endParaRPr>
          </a:p>
        </p:txBody>
      </p:sp>
      <p:pic>
        <p:nvPicPr>
          <p:cNvPr id="96" name="Google Shape;96;gc03b47552f_0_2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3880" y="1001125"/>
            <a:ext cx="5296248" cy="3820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c03b47552f_0_266"/>
          <p:cNvSpPr txBox="1"/>
          <p:nvPr>
            <p:ph type="title"/>
          </p:nvPr>
        </p:nvSpPr>
        <p:spPr>
          <a:xfrm>
            <a:off x="311700" y="1801350"/>
            <a:ext cx="8520600" cy="154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</a:pPr>
            <a:r>
              <a:rPr lang="en" sz="4800">
                <a:solidFill>
                  <a:srgbClr val="FFFFFF"/>
                </a:solidFill>
              </a:rPr>
              <a:t>Neo4j</a:t>
            </a:r>
            <a:endParaRPr sz="4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c03b47552f_0_192"/>
          <p:cNvSpPr txBox="1"/>
          <p:nvPr>
            <p:ph type="title"/>
          </p:nvPr>
        </p:nvSpPr>
        <p:spPr>
          <a:xfrm>
            <a:off x="311700" y="2705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4 Building Blocks</a:t>
            </a:r>
            <a:endParaRPr b="1"/>
          </a:p>
        </p:txBody>
      </p:sp>
      <p:sp>
        <p:nvSpPr>
          <p:cNvPr id="107" name="Google Shape;107;gc03b47552f_0_192"/>
          <p:cNvSpPr txBox="1"/>
          <p:nvPr/>
        </p:nvSpPr>
        <p:spPr>
          <a:xfrm>
            <a:off x="539200" y="1179775"/>
            <a:ext cx="8085600" cy="35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" sz="3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Vertices/Nodes</a:t>
            </a:r>
            <a:br>
              <a:rPr b="0" i="0" lang="en" sz="3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30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" sz="3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Labels</a:t>
            </a:r>
            <a:endParaRPr b="0" i="0" sz="30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" sz="3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Properties</a:t>
            </a:r>
            <a:endParaRPr b="0" i="0" sz="30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" sz="3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Edges/Relationships</a:t>
            </a:r>
            <a:endParaRPr b="0" i="0" sz="30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c03b47552f_0_197"/>
          <p:cNvSpPr txBox="1"/>
          <p:nvPr>
            <p:ph type="title"/>
          </p:nvPr>
        </p:nvSpPr>
        <p:spPr>
          <a:xfrm>
            <a:off x="311700" y="2705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Structure: Neo4j to English Sentence </a:t>
            </a:r>
            <a:endParaRPr b="1"/>
          </a:p>
        </p:txBody>
      </p:sp>
      <p:pic>
        <p:nvPicPr>
          <p:cNvPr id="113" name="Google Shape;113;gc03b47552f_0_19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360975"/>
            <a:ext cx="8839199" cy="32816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