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comments/comment8.xml" ContentType="application/vnd.openxmlformats-officedocument.presentationml.comment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comments/comment6.xml" ContentType="application/vnd.openxmlformats-officedocument.presentationml.comment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omments/comment3.xml" ContentType="application/vnd.openxmlformats-officedocument.presentationml.comments+xml"/>
  <Override PartName="/ppt/comments/comment4.xml" ContentType="application/vnd.openxmlformats-officedocument.presentationml.comments+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10.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omments/comment9.xml" ContentType="application/vnd.openxmlformats-officedocument.presentationml.comment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comments/comment7.xml" ContentType="application/vnd.openxmlformats-officedocument.presentationml.comment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comments/comment5.xml" ContentType="application/vnd.openxmlformats-officedocument.presentationml.comment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 id="2147483649" r:id="rId2"/>
  </p:sldMasterIdLst>
  <p:notesMasterIdLst>
    <p:notesMasterId r:id="rId18"/>
  </p:notesMasterIdLst>
  <p:handoutMasterIdLst>
    <p:handoutMasterId r:id="rId19"/>
  </p:handoutMasterIdLst>
  <p:sldIdLst>
    <p:sldId id="256" r:id="rId3"/>
    <p:sldId id="1689" r:id="rId4"/>
    <p:sldId id="1764" r:id="rId5"/>
    <p:sldId id="1769" r:id="rId6"/>
    <p:sldId id="1773" r:id="rId7"/>
    <p:sldId id="1776" r:id="rId8"/>
    <p:sldId id="1771" r:id="rId9"/>
    <p:sldId id="1772" r:id="rId10"/>
    <p:sldId id="1761" r:id="rId11"/>
    <p:sldId id="1777" r:id="rId12"/>
    <p:sldId id="1778" r:id="rId13"/>
    <p:sldId id="1775" r:id="rId14"/>
    <p:sldId id="1779" r:id="rId15"/>
    <p:sldId id="1780" r:id="rId16"/>
    <p:sldId id="1770" r:id="rId17"/>
  </p:sldIdLst>
  <p:sldSz cx="9906000" cy="6858000" type="A4"/>
  <p:notesSz cx="6858000" cy="9144000"/>
  <p:kinsoku lang="zh-CN" invalStChars="!),.:;?]}、。—ˇ¨〃々～‖…’”〕〉》」』〗】∶！＂＇），．：；？］｀｜｝·" invalEndChars="([{‘“〔〈《「『〖【（［｛．·"/>
  <p:defaultTextStyle>
    <a:defPPr>
      <a:defRPr lang="zh-CN"/>
    </a:defPPr>
    <a:lvl1pPr algn="ctr" rtl="0" eaLnBrk="0" fontAlgn="base" hangingPunct="0">
      <a:spcBef>
        <a:spcPct val="0"/>
      </a:spcBef>
      <a:spcAft>
        <a:spcPct val="0"/>
      </a:spcAft>
      <a:defRPr sz="1400" b="1" kern="1200">
        <a:solidFill>
          <a:schemeClr val="bg1"/>
        </a:solidFill>
        <a:latin typeface="Arial" charset="0"/>
        <a:ea typeface="宋体" charset="-122"/>
        <a:cs typeface="+mn-cs"/>
      </a:defRPr>
    </a:lvl1pPr>
    <a:lvl2pPr marL="457200" algn="ctr" rtl="0" eaLnBrk="0" fontAlgn="base" hangingPunct="0">
      <a:spcBef>
        <a:spcPct val="0"/>
      </a:spcBef>
      <a:spcAft>
        <a:spcPct val="0"/>
      </a:spcAft>
      <a:defRPr sz="1400" b="1" kern="1200">
        <a:solidFill>
          <a:schemeClr val="bg1"/>
        </a:solidFill>
        <a:latin typeface="Arial" charset="0"/>
        <a:ea typeface="宋体" charset="-122"/>
        <a:cs typeface="+mn-cs"/>
      </a:defRPr>
    </a:lvl2pPr>
    <a:lvl3pPr marL="914400" algn="ctr" rtl="0" eaLnBrk="0" fontAlgn="base" hangingPunct="0">
      <a:spcBef>
        <a:spcPct val="0"/>
      </a:spcBef>
      <a:spcAft>
        <a:spcPct val="0"/>
      </a:spcAft>
      <a:defRPr sz="1400" b="1" kern="1200">
        <a:solidFill>
          <a:schemeClr val="bg1"/>
        </a:solidFill>
        <a:latin typeface="Arial" charset="0"/>
        <a:ea typeface="宋体" charset="-122"/>
        <a:cs typeface="+mn-cs"/>
      </a:defRPr>
    </a:lvl3pPr>
    <a:lvl4pPr marL="1371600" algn="ctr" rtl="0" eaLnBrk="0" fontAlgn="base" hangingPunct="0">
      <a:spcBef>
        <a:spcPct val="0"/>
      </a:spcBef>
      <a:spcAft>
        <a:spcPct val="0"/>
      </a:spcAft>
      <a:defRPr sz="1400" b="1" kern="1200">
        <a:solidFill>
          <a:schemeClr val="bg1"/>
        </a:solidFill>
        <a:latin typeface="Arial" charset="0"/>
        <a:ea typeface="宋体" charset="-122"/>
        <a:cs typeface="+mn-cs"/>
      </a:defRPr>
    </a:lvl4pPr>
    <a:lvl5pPr marL="1828800" algn="ctr" rtl="0" eaLnBrk="0" fontAlgn="base" hangingPunct="0">
      <a:spcBef>
        <a:spcPct val="0"/>
      </a:spcBef>
      <a:spcAft>
        <a:spcPct val="0"/>
      </a:spcAft>
      <a:defRPr sz="1400" b="1" kern="1200">
        <a:solidFill>
          <a:schemeClr val="bg1"/>
        </a:solidFill>
        <a:latin typeface="Arial" charset="0"/>
        <a:ea typeface="宋体" charset="-122"/>
        <a:cs typeface="+mn-cs"/>
      </a:defRPr>
    </a:lvl5pPr>
    <a:lvl6pPr marL="2286000" algn="l" defTabSz="914400" rtl="0" eaLnBrk="1" latinLnBrk="0" hangingPunct="1">
      <a:defRPr sz="1400" b="1" kern="1200">
        <a:solidFill>
          <a:schemeClr val="bg1"/>
        </a:solidFill>
        <a:latin typeface="Arial" charset="0"/>
        <a:ea typeface="宋体" charset="-122"/>
        <a:cs typeface="+mn-cs"/>
      </a:defRPr>
    </a:lvl6pPr>
    <a:lvl7pPr marL="2743200" algn="l" defTabSz="914400" rtl="0" eaLnBrk="1" latinLnBrk="0" hangingPunct="1">
      <a:defRPr sz="1400" b="1" kern="1200">
        <a:solidFill>
          <a:schemeClr val="bg1"/>
        </a:solidFill>
        <a:latin typeface="Arial" charset="0"/>
        <a:ea typeface="宋体" charset="-122"/>
        <a:cs typeface="+mn-cs"/>
      </a:defRPr>
    </a:lvl7pPr>
    <a:lvl8pPr marL="3200400" algn="l" defTabSz="914400" rtl="0" eaLnBrk="1" latinLnBrk="0" hangingPunct="1">
      <a:defRPr sz="1400" b="1" kern="1200">
        <a:solidFill>
          <a:schemeClr val="bg1"/>
        </a:solidFill>
        <a:latin typeface="Arial" charset="0"/>
        <a:ea typeface="宋体" charset="-122"/>
        <a:cs typeface="+mn-cs"/>
      </a:defRPr>
    </a:lvl8pPr>
    <a:lvl9pPr marL="3657600" algn="l" defTabSz="914400" rtl="0" eaLnBrk="1" latinLnBrk="0" hangingPunct="1">
      <a:defRPr sz="1400" b="1" kern="1200">
        <a:solidFill>
          <a:schemeClr val="bg1"/>
        </a:solidFill>
        <a:latin typeface="Arial" charset="0"/>
        <a:ea typeface="宋体"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ina" initials="c" lastIdx="23" clrIdx="0"/>
  <p:cmAuthor id="1" name="Administrator" initials="Microsoft" lastIdx="1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FFFF66"/>
    <a:srgbClr val="FF0000"/>
    <a:srgbClr val="008080"/>
    <a:srgbClr val="006666"/>
    <a:srgbClr val="FF99CC"/>
    <a:srgbClr val="FFCC66"/>
    <a:srgbClr val="356985"/>
    <a:srgbClr val="3F698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15950" autoAdjust="0"/>
    <p:restoredTop sz="99672" autoAdjust="0"/>
  </p:normalViewPr>
  <p:slideViewPr>
    <p:cSldViewPr snapToGrid="0">
      <p:cViewPr>
        <p:scale>
          <a:sx n="100" d="100"/>
          <a:sy n="100" d="100"/>
        </p:scale>
        <p:origin x="-438" y="-306"/>
      </p:cViewPr>
      <p:guideLst>
        <p:guide orient="horz" pos="486"/>
        <p:guide pos="3117"/>
        <p:guide pos="31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4" d="100"/>
          <a:sy n="54" d="100"/>
        </p:scale>
        <p:origin x="-1902" y="-84"/>
      </p:cViewPr>
      <p:guideLst>
        <p:guide orient="horz" pos="2880"/>
        <p:guide pos="2160"/>
      </p:guideLst>
    </p:cSldViewPr>
  </p:notes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1-05-12T02:51:33.106" idx="17">
    <p:pos x="502" y="3010"/>
    <p:text>大家好，很高兴能争取到这个机会跟各位评委和领导汇报一下我的工作情况，希望大家多提意见，让我可以把工作做的更好。
</p:text>
  </p:cm>
</p:cmLst>
</file>

<file path=ppt/comments/comment10.xml><?xml version="1.0" encoding="utf-8"?>
<p:cmLst xmlns:a="http://schemas.openxmlformats.org/drawingml/2006/main" xmlns:r="http://schemas.openxmlformats.org/officeDocument/2006/relationships" xmlns:p="http://schemas.openxmlformats.org/presentationml/2006/main">
  <p:cm authorId="1" dt="2011-05-12T09:10:03.905" idx="9">
    <p:pos x="1054" y="2680"/>
    <p:text>我的陈述完了，谢谢。</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1-05-12T10:29:20.602" idx="18">
    <p:pos x="490" y="3472"/>
    <p:text>下面是我在公司内的工作经历，我09年3月分入司，至今我主要参与的项目有欢乐镜花缘，韩国游戏，机战登陆界面优化，未日危机，绝对火力，弑神。</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1-05-12T02:55:43.369" idx="3">
    <p:pos x="4042" y="1468"/>
    <p:text>比如，当时我实现了一个日夜效果，在没有额外增加美术资源的情况下，可以从白天平缓的过渡到晚上，再从晚上过度到白天，让游戏玩家在游戏中更有代入感。</p:text>
  </p:cm>
  <p:cm authorId="0" dt="2011-05-12T02:57:08.841" idx="4">
    <p:pos x="4602" y="1800"/>
    <p:text>比如其中一个工具是debug信息查看工具，他可以显示游戏发送过来的调试信息，并且可以方便的加入一些测试按钮，点击这些按钮可以快捷的调用游戏里面与之绑定的调试代码。
之所以做了这个工具，是因为当时我们有很多情况下需要得到游戏上线运行后的一些内部数据，还有就是在调试过程中更方便的调用测试函数及GM命令。</p:text>
  </p:cm>
  <p:cm authorId="0" dt="2011-05-11T23:51:26.269" idx="5">
    <p:pos x="5122" y="2950"/>
    <p:text>gaofan: 当disableFocus = true时，DropdownMenu中changeFocus内的方法会导致第一次点击下拉列表时，还未选择，就已经关闭（焦点处理的问题）
gaofan: DropdownMenu组件，当这个组件在移动的时候（很小的移动，比如小副度的3D变换），这里去去点击下拉列表，有一定机率会被认为是releaseOutside事件，这样就不会执行选中事件。</p:text>
  </p:cm>
  <p:cm authorId="0" dt="2011-05-12T10:31:25.458" idx="19">
    <p:pos x="430" y="3730"/>
    <p:text>我X年X月X号至X月X号（参与/负责）XX（项目开发/sf界面开发），期间xxxx.
接下来至x年x月x号我（参与/负责）XX项目开发，期间xxxx</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1-05-11T18:22:33.365" idx="1">
    <p:pos x="4704" y="3426"/>
    <p:text>比如我开发了一个项目初始化工具，如果没有这个工具，那么我们在建立每个项目时要对六个地方的名字或配置进行修改，但有了这个工具，你只要双击一下。</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1-05-12T00:09:19.806" idx="6">
    <p:pos x="4350" y="1920"/>
    <p:text>这里说明一下这个占图是什么，占位图可以把它理解成是一个放在界面中的图片，而游戏程序可以动态的改变这个图片上显示的东西，我们通常是用他来显示flash无法表现的3维物体，但scaleform的占位图有BUG，假设a界面被游戏加载，而a界面又去加载b界面，那么游戏程序就无法找到b界面里面的占位图，无法对这个占位图显示图案进行修改，后来我们找到了一种很麻烦的方法解决这个问题，这种解决方案会产生大量的SWF资源，并且在使用上也很困难，这次在开发绝对火力的过程中，我又找到一种方式，这种方式可以让占位图使用起来跟图片资源一样，比原来的方法方便了很多很多。</p:text>
  </p:cm>
  <p:cm authorId="1" dt="2011-05-12T09:11:32.889" idx="10">
    <p:pos x="436" y="2764"/>
    <p:text>我入司以来参与大量的sf界面开发，积累了大量SF界面开发经验。</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11-05-12T08:56:58.249" idx="4">
    <p:pos x="496" y="2080"/>
    <p:text>这是我个人培训记录，公司的培训课程我参与的比较少，因为没有我需要的培训课程。</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1-05-12T01:39:59.593" idx="9">
    <p:pos x="4056" y="1848"/>
    <p:text>我现在一个业余时间制作的游戏的服务器就是c#开发的。</p:text>
  </p:cm>
  <p:cm authorId="0" dt="2011-05-12T01:45:01.458" idx="11">
    <p:pos x="3874" y="2146"/>
    <p:text>这点前面已经有多次提及</p:text>
  </p:cm>
  <p:cm authorId="0" dt="2011-05-12T10:34:44.914" idx="20">
    <p:pos x="4716" y="1410"/>
    <p:text>上面是我对我flash技术的概括，下面我讲一下我的具体情况，我用flash进行程序设计的时间超过七年，我应该算是中国比较早接触flash程序设计的开发者之一，七年时间，足以使用我了解flash的方方面面，不仅限于flash程序设计的方方面面，flash是面象对象的语言，并且我从接触flash一开始就养成面象对象的编程习惯，所以我用flash有多久，面象对象编程就有多久，我至少独立开发了四款有涉及网络编程的flash应用或游戏（图聊，同步白板，虚拟社区，魔兽），我使用过的后台技术包括c#,java,fms,并且我参与了一款大型mmorpg在线游戏的制作，所以我有十分丰富的网络编程经验。
我从工作以来，前前后后主要参与的项目至少十一个，我负责并架构的中等规模程序超过八个，这些项目中，用到一些我认为合适的常用设计模式，所以我可以进行flash架构设计，以及熟练运用设计模式。
我在我第一份正式工作的简历上写，没有做不到，只有想不到，于是我在没有面试的情况下被录用了，没有做不到，只有想不到确是是我当时想法，因为我当时就对各种技术有一定的了解，在解决问题时，并没有只抱着flash一颗树，比如当时有一个视频应用，公司希望可以加载普通http的视频，并且可以通过拖动进度条快速跳播，这个在flash上是实现不了的，因为对于普通http路径的视频，flash只能在已加载的视频流中进行跳播，当时我想了一个办法，让同事写了一个工具对视频进行切割，把一个视频分成若干个小时间段的视频，在用户拖动时，flash将加载在时间上最接近的视频，这样变相的实现了跳播。
再比如末日危机项目，这个项目里需要用到大量占位图，而制作占位图太麻烦，于是我就写了一个工具，直接生成标准的swf占位图文件，所以我能运用各种技术对任务中遇到的问题进行化解。
至于，能清晰把握Flash创新技术的发展方向方面，我认为未来flash 3d游戏会夺走现在2D游戏一半的市场份额，我认为应该提早研究flash 3d 以及他的低层3D渲染引擎molehill，在3D风潮来临的时候，我们可以及时的制作出相应的游戏来抢占市场。</p:text>
  </p:cm>
  <p:cm authorId="0" dt="2011-05-12T10:34:59.138" idx="21">
    <p:pos x="3600" y="1986"/>
    <p:text>我第一个asp应用就是在对asp一点不知的情况下直接写出来的。</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1-05-12T10:35:19.554" idx="22">
    <p:pos x="132" y="3654"/>
    <p:text>这是我参与过的部分项目的截图，不过因为屏幕太小，显示看的并不怎么清楚。 </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1-05-12T01:57:03.345" idx="13">
    <p:pos x="3336" y="3270"/>
    <p:text>现在去百度搜索fanflash，多翻几页还可以找的到部分文章。</p:text>
  </p:cm>
  <p:cm authorId="0" dt="2011-05-12T10:35:26.179" idx="23">
    <p:pos x="4860" y="1464"/>
    <p:text>帮助同事解决问题在我工作中已经是比较常态化的事情，天天都有，举个最近的例子，同事问我为什么a.swf加载b.swf，b.swf在本地测试时可以访问a.swf里面的代码，但放在网上就不行了，我看了一下他所提供的资源路径，就得出结论，并解决了这个问题。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idx="2"/>
          </p:nvPr>
        </p:nvSpPr>
        <p:spPr bwMode="auto">
          <a:xfrm>
            <a:off x="962025" y="692150"/>
            <a:ext cx="4933950" cy="3416300"/>
          </a:xfrm>
          <a:prstGeom prst="rect">
            <a:avLst/>
          </a:prstGeom>
          <a:noFill/>
          <a:ln w="12700">
            <a:solidFill>
              <a:srgbClr val="000000"/>
            </a:solidFill>
            <a:miter lim="800000"/>
            <a:headEnd/>
            <a:tailEnd/>
          </a:ln>
        </p:spPr>
      </p:sp>
      <p:sp>
        <p:nvSpPr>
          <p:cNvPr id="2051" name="Rectangle 3"/>
          <p:cNvSpPr>
            <a:spLocks noGrp="1" noChangeArrowheads="1"/>
          </p:cNvSpPr>
          <p:nvPr>
            <p:ph type="body" sz="quarter" idx="3"/>
          </p:nvPr>
        </p:nvSpPr>
        <p:spPr bwMode="auto">
          <a:xfrm>
            <a:off x="685800" y="4343400"/>
            <a:ext cx="5486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84613" y="0"/>
            <a:ext cx="2971800" cy="457200"/>
          </a:xfrm>
          <a:prstGeom prst="rect">
            <a:avLst/>
          </a:prstGeom>
          <a:noFill/>
          <a:ln w="12700">
            <a:noFill/>
            <a:miter lim="800000"/>
            <a:headEnd/>
            <a:tailEnd/>
          </a:ln>
        </p:spPr>
        <p:txBody>
          <a:bodyPr wrap="none" anchor="ctr"/>
          <a:lstStyle/>
          <a:p>
            <a:endParaRPr lang="zh-CN" altLang="en-US"/>
          </a:p>
        </p:txBody>
      </p:sp>
      <p:sp>
        <p:nvSpPr>
          <p:cNvPr id="12291" name="Rectangle 3"/>
          <p:cNvSpPr>
            <a:spLocks noChangeArrowheads="1"/>
          </p:cNvSpPr>
          <p:nvPr/>
        </p:nvSpPr>
        <p:spPr bwMode="auto">
          <a:xfrm>
            <a:off x="3884613" y="8685213"/>
            <a:ext cx="2971800" cy="457200"/>
          </a:xfrm>
          <a:prstGeom prst="rect">
            <a:avLst/>
          </a:prstGeom>
          <a:noFill/>
          <a:ln w="12700">
            <a:noFill/>
            <a:miter lim="800000"/>
            <a:headEnd/>
            <a:tailEnd/>
          </a:ln>
        </p:spPr>
        <p:txBody>
          <a:bodyPr lIns="90488" tIns="44450" rIns="90488" bIns="44450" anchor="b"/>
          <a:lstStyle/>
          <a:p>
            <a:pPr algn="r"/>
            <a:r>
              <a:rPr lang="en-US" altLang="zh-CN" sz="1200" b="0">
                <a:solidFill>
                  <a:schemeClr val="tx1"/>
                </a:solidFill>
              </a:rPr>
              <a:t>0</a:t>
            </a:r>
          </a:p>
        </p:txBody>
      </p:sp>
      <p:sp>
        <p:nvSpPr>
          <p:cNvPr id="12292" name="Rectangle 4"/>
          <p:cNvSpPr>
            <a:spLocks noChangeArrowheads="1"/>
          </p:cNvSpPr>
          <p:nvPr/>
        </p:nvSpPr>
        <p:spPr bwMode="auto">
          <a:xfrm>
            <a:off x="0" y="8685213"/>
            <a:ext cx="2971800" cy="457200"/>
          </a:xfrm>
          <a:prstGeom prst="rect">
            <a:avLst/>
          </a:prstGeom>
          <a:noFill/>
          <a:ln w="12700">
            <a:noFill/>
            <a:miter lim="800000"/>
            <a:headEnd/>
            <a:tailEnd/>
          </a:ln>
        </p:spPr>
        <p:txBody>
          <a:bodyPr wrap="none" anchor="ctr"/>
          <a:lstStyle/>
          <a:p>
            <a:endParaRPr lang="zh-CN" altLang="en-US"/>
          </a:p>
        </p:txBody>
      </p:sp>
      <p:sp>
        <p:nvSpPr>
          <p:cNvPr id="12293"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zh-CN" altLang="en-US"/>
          </a:p>
        </p:txBody>
      </p:sp>
      <p:sp>
        <p:nvSpPr>
          <p:cNvPr id="12294" name="Rectangle 6"/>
          <p:cNvSpPr>
            <a:spLocks noGrp="1" noRot="1" noChangeAspect="1" noChangeArrowheads="1" noTextEdit="1"/>
          </p:cNvSpPr>
          <p:nvPr>
            <p:ph type="sldImg"/>
          </p:nvPr>
        </p:nvSpPr>
        <p:spPr>
          <a:ln cap="flat"/>
        </p:spPr>
      </p:sp>
      <p:sp>
        <p:nvSpPr>
          <p:cNvPr id="12295" name="Rectangle 7"/>
          <p:cNvSpPr>
            <a:spLocks noGrp="1" noChangeArrowheads="1"/>
          </p:cNvSpPr>
          <p:nvPr>
            <p:ph type="body" idx="1"/>
          </p:nvPr>
        </p:nvSpPr>
        <p:spPr>
          <a:noFill/>
          <a:ln w="9525"/>
        </p:spPr>
        <p:txBody>
          <a:bodyPr/>
          <a:lstStyle/>
          <a:p>
            <a:pPr eaLnBrk="1" hangingPunct="1"/>
            <a:endParaRPr lang="zh-CN" altLang="zh-CN" smtClean="0">
              <a:latin typeface="宋体" charset="-122"/>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81FA6111-2E22-4528-983E-2F454056343B}"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87EE0B11-6493-4DE2-976F-62D31AF99988}"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0263" y="274638"/>
            <a:ext cx="2230437" cy="60452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85775" y="274638"/>
            <a:ext cx="6542088" cy="6045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DC38B97A-8024-44BB-959A-C88D4309E2DE}"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85775" y="1108075"/>
            <a:ext cx="4381500" cy="5211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19675" y="1108075"/>
            <a:ext cx="4381500" cy="25288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019675" y="3789363"/>
            <a:ext cx="4381500" cy="25304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2"/>
          <p:cNvSpPr>
            <a:spLocks noGrp="1" noChangeArrowheads="1"/>
          </p:cNvSpPr>
          <p:nvPr>
            <p:ph type="sldNum" sz="quarter" idx="10"/>
          </p:nvPr>
        </p:nvSpPr>
        <p:spPr>
          <a:ln/>
        </p:spPr>
        <p:txBody>
          <a:bodyPr/>
          <a:lstStyle>
            <a:lvl1pPr>
              <a:defRPr/>
            </a:lvl1pPr>
          </a:lstStyle>
          <a:p>
            <a:pPr>
              <a:defRPr/>
            </a:pPr>
            <a:fld id="{8B7C8998-2FFF-45F9-A983-1F08134663EF}"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85775" y="1108075"/>
            <a:ext cx="4381500" cy="5211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19675" y="1108075"/>
            <a:ext cx="4381500" cy="5211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pPr>
              <a:defRPr/>
            </a:pPr>
            <a:fld id="{1695E286-314A-4A08-890A-024E33EE4F02}"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85775" y="1108075"/>
            <a:ext cx="8915400" cy="5211763"/>
          </a:xfrm>
        </p:spPr>
        <p:txBody>
          <a:bodyPr/>
          <a:lstStyle/>
          <a:p>
            <a:pPr lvl="0"/>
            <a:endParaRPr lang="zh-CN" altLang="en-US" noProof="0" smtClean="0"/>
          </a:p>
        </p:txBody>
      </p:sp>
      <p:sp>
        <p:nvSpPr>
          <p:cNvPr id="4" name="Rectangle 12"/>
          <p:cNvSpPr>
            <a:spLocks noGrp="1" noChangeArrowheads="1"/>
          </p:cNvSpPr>
          <p:nvPr>
            <p:ph type="sldNum" sz="quarter" idx="10"/>
          </p:nvPr>
        </p:nvSpPr>
        <p:spPr>
          <a:ln/>
        </p:spPr>
        <p:txBody>
          <a:bodyPr/>
          <a:lstStyle>
            <a:lvl1pPr>
              <a:defRPr/>
            </a:lvl1pPr>
          </a:lstStyle>
          <a:p>
            <a:pPr>
              <a:defRPr/>
            </a:pPr>
            <a:fld id="{E368E148-460E-4E2E-B7ED-AF2F0ADB05E4}"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632D565-EC19-45E1-A7A7-AB510873A08B}"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73AB9CC-AB4D-4028-B53B-0B3FC68C5225}"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1EB3DEA-4535-41B5-8F1E-880C756A6A5B}"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D0E39B5-2F43-4748-8B77-E2117C4FC50C}"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17CDAC0-5AA3-4A03-A591-65B218757487}"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9751E82F-422D-4FB6-8B3E-09E4783CF6EA}"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69EB8E98-EAEE-4E40-82A4-716AE87B1E79}"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76BE053-4052-4E7F-BC8C-7042D5930214}"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B6B2F3F-FB3B-4756-B862-0B80AC1D3222}" type="slidenum">
              <a:rPr lang="en-US" altLang="zh-CN"/>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048D33C-A861-4DF4-9327-70F9A89AE1F2}" type="slidenum">
              <a:rPr lang="en-US" altLang="zh-CN"/>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5AE46AE-49D0-4BC0-8652-28DFC5C36E4C}" type="slidenum">
              <a:rPr lang="en-US" altLang="zh-CN"/>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8"/>
            <a:ext cx="22288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8"/>
            <a:ext cx="65341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348B01D-3C13-40CE-9445-92D0ED04DF9C}"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2"/>
          <p:cNvSpPr>
            <a:spLocks noGrp="1" noChangeArrowheads="1"/>
          </p:cNvSpPr>
          <p:nvPr>
            <p:ph type="sldNum" sz="quarter" idx="10"/>
          </p:nvPr>
        </p:nvSpPr>
        <p:spPr>
          <a:ln/>
        </p:spPr>
        <p:txBody>
          <a:bodyPr/>
          <a:lstStyle>
            <a:lvl1pPr>
              <a:defRPr/>
            </a:lvl1pPr>
          </a:lstStyle>
          <a:p>
            <a:pPr>
              <a:defRPr/>
            </a:pPr>
            <a:fld id="{F3BA97E4-98A4-4F82-85D8-E6FB9A6DAE8B}"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85775" y="1108075"/>
            <a:ext cx="4381500" cy="5211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19675" y="1108075"/>
            <a:ext cx="4381500" cy="5211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pPr>
              <a:defRPr/>
            </a:pPr>
            <a:fld id="{72D81921-4A92-42D8-8A7E-3ADFD168301A}"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sldNum" sz="quarter" idx="10"/>
          </p:nvPr>
        </p:nvSpPr>
        <p:spPr>
          <a:ln/>
        </p:spPr>
        <p:txBody>
          <a:bodyPr/>
          <a:lstStyle>
            <a:lvl1pPr>
              <a:defRPr/>
            </a:lvl1pPr>
          </a:lstStyle>
          <a:p>
            <a:pPr>
              <a:defRPr/>
            </a:pPr>
            <a:fld id="{9C0E492A-647D-4131-BD9E-7848B347DFD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a:prstGeom prst="rect">
            <a:avLst/>
          </a:prstGeom>
        </p:spPr>
        <p:txBody>
          <a:bodyPr/>
          <a:lstStyle/>
          <a:p>
            <a:r>
              <a:rPr lang="zh-CN" altLang="en-US" smtClean="0"/>
              <a:t>单击此处编辑母版标题样式</a:t>
            </a:r>
            <a:endParaRPr lang="zh-CN" altLang="en-US"/>
          </a:p>
        </p:txBody>
      </p:sp>
      <p:sp>
        <p:nvSpPr>
          <p:cNvPr id="3" name="Rectangle 12"/>
          <p:cNvSpPr>
            <a:spLocks noGrp="1" noChangeArrowheads="1"/>
          </p:cNvSpPr>
          <p:nvPr>
            <p:ph type="sldNum" sz="quarter" idx="10"/>
          </p:nvPr>
        </p:nvSpPr>
        <p:spPr>
          <a:ln/>
        </p:spPr>
        <p:txBody>
          <a:bodyPr/>
          <a:lstStyle>
            <a:lvl1pPr>
              <a:defRPr/>
            </a:lvl1pPr>
          </a:lstStyle>
          <a:p>
            <a:pPr>
              <a:defRPr/>
            </a:pPr>
            <a:fld id="{DA7C2643-095A-433B-BFD0-5A07A5149056}"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a:ln/>
        </p:spPr>
        <p:txBody>
          <a:bodyPr/>
          <a:lstStyle>
            <a:lvl1pPr>
              <a:defRPr/>
            </a:lvl1pPr>
          </a:lstStyle>
          <a:p>
            <a:pPr>
              <a:defRPr/>
            </a:pPr>
            <a:fld id="{BCE3227F-417D-49D1-98DE-4961AB41834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164FB1AE-15C1-4547-AE95-092F7A9BF702}"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DF8DBF2C-CB1C-46D2-A50E-E932348EC0EE}"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p:cNvSpPr>
            <a:spLocks noGrp="1" noChangeArrowheads="1"/>
          </p:cNvSpPr>
          <p:nvPr>
            <p:ph type="body" idx="1"/>
          </p:nvPr>
        </p:nvSpPr>
        <p:spPr bwMode="auto">
          <a:xfrm>
            <a:off x="485775" y="1108075"/>
            <a:ext cx="8915400" cy="5211763"/>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altLang="zh-CN" smtClean="0"/>
              <a:t>  </a:t>
            </a:r>
            <a:r>
              <a:rPr lang="zh-CN" altLang="en-US" smtClean="0"/>
              <a:t>单击此处编辑母版文本样式</a:t>
            </a:r>
          </a:p>
          <a:p>
            <a:pPr lvl="1"/>
            <a:r>
              <a:rPr lang="zh-CN" altLang="en-US" smtClean="0"/>
              <a:t> 第二级</a:t>
            </a:r>
          </a:p>
          <a:p>
            <a:pPr lvl="2"/>
            <a:r>
              <a:rPr lang="zh-CN" altLang="en-US" smtClean="0"/>
              <a:t>第三级</a:t>
            </a:r>
          </a:p>
          <a:p>
            <a:pPr lvl="3"/>
            <a:r>
              <a:rPr lang="zh-CN" altLang="en-US" smtClean="0"/>
              <a:t>第四级</a:t>
            </a:r>
          </a:p>
        </p:txBody>
      </p:sp>
      <p:sp>
        <p:nvSpPr>
          <p:cNvPr id="1031" name="Line 7"/>
          <p:cNvSpPr>
            <a:spLocks noChangeShapeType="1"/>
          </p:cNvSpPr>
          <p:nvPr/>
        </p:nvSpPr>
        <p:spPr bwMode="auto">
          <a:xfrm>
            <a:off x="0" y="884238"/>
            <a:ext cx="9906000" cy="0"/>
          </a:xfrm>
          <a:prstGeom prst="line">
            <a:avLst/>
          </a:prstGeom>
          <a:noFill/>
          <a:ln w="3175">
            <a:solidFill>
              <a:schemeClr val="tx1"/>
            </a:solidFill>
            <a:round/>
            <a:headEnd/>
            <a:tailEnd/>
          </a:ln>
          <a:effectLst/>
        </p:spPr>
        <p:txBody>
          <a:bodyPr/>
          <a:lstStyle/>
          <a:p>
            <a:pPr>
              <a:defRPr/>
            </a:pPr>
            <a:endParaRPr lang="zh-CN" altLang="en-US">
              <a:ea typeface="宋体" pitchFamily="2" charset="-122"/>
            </a:endParaRPr>
          </a:p>
        </p:txBody>
      </p:sp>
      <p:sp>
        <p:nvSpPr>
          <p:cNvPr id="1036" name="Rectangle 12"/>
          <p:cNvSpPr>
            <a:spLocks noGrp="1" noChangeArrowheads="1"/>
          </p:cNvSpPr>
          <p:nvPr>
            <p:ph type="sldNum" sz="quarter" idx="4"/>
          </p:nvPr>
        </p:nvSpPr>
        <p:spPr bwMode="auto">
          <a:xfrm>
            <a:off x="8840788" y="6492875"/>
            <a:ext cx="571500" cy="311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solidFill>
                  <a:schemeClr val="tx1"/>
                </a:solidFill>
                <a:latin typeface="Arial" charset="0"/>
                <a:ea typeface="宋体" pitchFamily="2" charset="-122"/>
              </a:defRPr>
            </a:lvl1pPr>
          </a:lstStyle>
          <a:p>
            <a:pPr>
              <a:defRPr/>
            </a:pPr>
            <a:fld id="{65FFE657-2C34-4D14-9131-B0F93A6A5546}" type="slidenum">
              <a:rPr lang="en-US" altLang="zh-CN"/>
              <a:pPr>
                <a:defRPr/>
              </a:pPr>
              <a:t>‹#›</a:t>
            </a:fld>
            <a:endParaRPr lang="en-US" altLang="zh-CN"/>
          </a:p>
        </p:txBody>
      </p:sp>
      <p:sp>
        <p:nvSpPr>
          <p:cNvPr id="1037" name="Line 13"/>
          <p:cNvSpPr>
            <a:spLocks noChangeShapeType="1"/>
          </p:cNvSpPr>
          <p:nvPr userDrawn="1"/>
        </p:nvSpPr>
        <p:spPr bwMode="auto">
          <a:xfrm>
            <a:off x="0" y="6489700"/>
            <a:ext cx="9906000" cy="0"/>
          </a:xfrm>
          <a:prstGeom prst="line">
            <a:avLst/>
          </a:prstGeom>
          <a:noFill/>
          <a:ln w="3175">
            <a:solidFill>
              <a:schemeClr val="tx1"/>
            </a:solidFill>
            <a:round/>
            <a:headEnd/>
            <a:tailEnd/>
          </a:ln>
          <a:effectLst/>
        </p:spPr>
        <p:txBody>
          <a:bodyPr/>
          <a:lstStyle/>
          <a:p>
            <a:pPr>
              <a:defRPr/>
            </a:pPr>
            <a:endParaRPr lang="zh-CN" altLang="en-US">
              <a:ea typeface="宋体" pitchFamily="2" charset="-122"/>
            </a:endParaRPr>
          </a:p>
        </p:txBody>
      </p:sp>
      <p:sp>
        <p:nvSpPr>
          <p:cNvPr id="927749" name="Rectangle 1029"/>
          <p:cNvSpPr>
            <a:spLocks noChangeArrowheads="1"/>
          </p:cNvSpPr>
          <p:nvPr userDrawn="1"/>
        </p:nvSpPr>
        <p:spPr bwMode="auto">
          <a:xfrm>
            <a:off x="4114800" y="3114675"/>
            <a:ext cx="9906000" cy="0"/>
          </a:xfrm>
          <a:prstGeom prst="rect">
            <a:avLst/>
          </a:prstGeom>
          <a:noFill/>
          <a:ln w="12700">
            <a:noFill/>
            <a:miter lim="800000"/>
            <a:headEnd/>
            <a:tailEnd/>
          </a:ln>
          <a:effectLst/>
        </p:spPr>
        <p:txBody>
          <a:bodyPr>
            <a:spAutoFit/>
          </a:bodyPr>
          <a:lstStyle/>
          <a:p>
            <a:pPr>
              <a:defRPr/>
            </a:pPr>
            <a:endParaRPr lang="zh-CN" altLang="en-US">
              <a:ea typeface="宋体" pitchFamily="2" charset="-122"/>
            </a:endParaRPr>
          </a:p>
        </p:txBody>
      </p:sp>
      <p:pic>
        <p:nvPicPr>
          <p:cNvPr id="2" name="Picture 1035" descr="nd全称logo_1"/>
          <p:cNvPicPr>
            <a:picLocks noChangeAspect="1" noChangeArrowheads="1"/>
          </p:cNvPicPr>
          <p:nvPr userDrawn="1"/>
        </p:nvPicPr>
        <p:blipFill>
          <a:blip r:embed="rId16" cstate="print"/>
          <a:srcRect/>
          <a:stretch>
            <a:fillRect/>
          </a:stretch>
        </p:blipFill>
        <p:spPr bwMode="auto">
          <a:xfrm>
            <a:off x="7370763" y="0"/>
            <a:ext cx="2535237" cy="6238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2000">
          <a:solidFill>
            <a:schemeClr val="tx2"/>
          </a:solidFill>
          <a:latin typeface="+mj-lt"/>
          <a:ea typeface="+mj-ea"/>
          <a:cs typeface="+mj-cs"/>
        </a:defRPr>
      </a:lvl1pPr>
      <a:lvl2pPr algn="l" rtl="0" eaLnBrk="0" fontAlgn="base" hangingPunct="0">
        <a:spcBef>
          <a:spcPct val="0"/>
        </a:spcBef>
        <a:spcAft>
          <a:spcPct val="0"/>
        </a:spcAft>
        <a:defRPr sz="2000">
          <a:solidFill>
            <a:schemeClr val="tx2"/>
          </a:solidFill>
          <a:latin typeface="黑体" pitchFamily="2" charset="-122"/>
          <a:ea typeface="黑体" pitchFamily="2" charset="-122"/>
        </a:defRPr>
      </a:lvl2pPr>
      <a:lvl3pPr algn="l" rtl="0" eaLnBrk="0" fontAlgn="base" hangingPunct="0">
        <a:spcBef>
          <a:spcPct val="0"/>
        </a:spcBef>
        <a:spcAft>
          <a:spcPct val="0"/>
        </a:spcAft>
        <a:defRPr sz="2000">
          <a:solidFill>
            <a:schemeClr val="tx2"/>
          </a:solidFill>
          <a:latin typeface="黑体" pitchFamily="2" charset="-122"/>
          <a:ea typeface="黑体" pitchFamily="2" charset="-122"/>
        </a:defRPr>
      </a:lvl3pPr>
      <a:lvl4pPr algn="l" rtl="0" eaLnBrk="0" fontAlgn="base" hangingPunct="0">
        <a:spcBef>
          <a:spcPct val="0"/>
        </a:spcBef>
        <a:spcAft>
          <a:spcPct val="0"/>
        </a:spcAft>
        <a:defRPr sz="2000">
          <a:solidFill>
            <a:schemeClr val="tx2"/>
          </a:solidFill>
          <a:latin typeface="黑体" pitchFamily="2" charset="-122"/>
          <a:ea typeface="黑体" pitchFamily="2" charset="-122"/>
        </a:defRPr>
      </a:lvl4pPr>
      <a:lvl5pPr algn="l" rtl="0" eaLnBrk="0" fontAlgn="base" hangingPunct="0">
        <a:spcBef>
          <a:spcPct val="0"/>
        </a:spcBef>
        <a:spcAft>
          <a:spcPct val="0"/>
        </a:spcAft>
        <a:defRPr sz="2000">
          <a:solidFill>
            <a:schemeClr val="tx2"/>
          </a:solidFill>
          <a:latin typeface="黑体" pitchFamily="2" charset="-122"/>
          <a:ea typeface="黑体" pitchFamily="2" charset="-122"/>
        </a:defRPr>
      </a:lvl5pPr>
      <a:lvl6pPr marL="457200" algn="l" rtl="0" eaLnBrk="0" fontAlgn="base" hangingPunct="0">
        <a:spcBef>
          <a:spcPct val="0"/>
        </a:spcBef>
        <a:spcAft>
          <a:spcPct val="0"/>
        </a:spcAft>
        <a:defRPr sz="2000">
          <a:solidFill>
            <a:schemeClr val="tx2"/>
          </a:solidFill>
          <a:latin typeface="黑体" pitchFamily="2" charset="-122"/>
          <a:ea typeface="黑体" pitchFamily="2" charset="-122"/>
        </a:defRPr>
      </a:lvl6pPr>
      <a:lvl7pPr marL="914400" algn="l" rtl="0" eaLnBrk="0" fontAlgn="base" hangingPunct="0">
        <a:spcBef>
          <a:spcPct val="0"/>
        </a:spcBef>
        <a:spcAft>
          <a:spcPct val="0"/>
        </a:spcAft>
        <a:defRPr sz="2000">
          <a:solidFill>
            <a:schemeClr val="tx2"/>
          </a:solidFill>
          <a:latin typeface="黑体" pitchFamily="2" charset="-122"/>
          <a:ea typeface="黑体" pitchFamily="2" charset="-122"/>
        </a:defRPr>
      </a:lvl7pPr>
      <a:lvl8pPr marL="1371600" algn="l" rtl="0" eaLnBrk="0" fontAlgn="base" hangingPunct="0">
        <a:spcBef>
          <a:spcPct val="0"/>
        </a:spcBef>
        <a:spcAft>
          <a:spcPct val="0"/>
        </a:spcAft>
        <a:defRPr sz="2000">
          <a:solidFill>
            <a:schemeClr val="tx2"/>
          </a:solidFill>
          <a:latin typeface="黑体" pitchFamily="2" charset="-122"/>
          <a:ea typeface="黑体" pitchFamily="2" charset="-122"/>
        </a:defRPr>
      </a:lvl8pPr>
      <a:lvl9pPr marL="1828800" algn="l" rtl="0" eaLnBrk="0" fontAlgn="base" hangingPunct="0">
        <a:spcBef>
          <a:spcPct val="0"/>
        </a:spcBef>
        <a:spcAft>
          <a:spcPct val="0"/>
        </a:spcAft>
        <a:defRPr sz="2000">
          <a:solidFill>
            <a:schemeClr val="tx2"/>
          </a:solidFill>
          <a:latin typeface="黑体" pitchFamily="2" charset="-122"/>
          <a:ea typeface="黑体" pitchFamily="2" charset="-122"/>
        </a:defRPr>
      </a:lvl9pPr>
    </p:titleStyle>
    <p:bodyStyle>
      <a:lvl1pPr marL="342900" indent="-342900" algn="l" rtl="0" eaLnBrk="0" fontAlgn="base" hangingPunct="0">
        <a:lnSpc>
          <a:spcPct val="120000"/>
        </a:lnSpc>
        <a:spcBef>
          <a:spcPct val="10000"/>
        </a:spcBef>
        <a:spcAft>
          <a:spcPct val="0"/>
        </a:spcAft>
        <a:buClr>
          <a:srgbClr val="3F6985"/>
        </a:buClr>
        <a:buFont typeface="Wingdings" pitchFamily="2" charset="2"/>
        <a:buChar char="l"/>
        <a:defRPr b="1">
          <a:solidFill>
            <a:schemeClr val="tx1"/>
          </a:solidFill>
          <a:latin typeface="+mn-lt"/>
          <a:ea typeface="+mn-ea"/>
          <a:cs typeface="+mn-cs"/>
        </a:defRPr>
      </a:lvl1pPr>
      <a:lvl2pPr marL="450850" indent="6350" algn="l" rtl="0" eaLnBrk="0" fontAlgn="base" hangingPunct="0">
        <a:lnSpc>
          <a:spcPct val="120000"/>
        </a:lnSpc>
        <a:spcBef>
          <a:spcPct val="10000"/>
        </a:spcBef>
        <a:spcAft>
          <a:spcPct val="0"/>
        </a:spcAft>
        <a:buSzPct val="100000"/>
        <a:buChar char="–"/>
        <a:defRPr sz="1600" b="1">
          <a:solidFill>
            <a:schemeClr val="tx1"/>
          </a:solidFill>
          <a:latin typeface="+mn-lt"/>
          <a:ea typeface="+mn-ea"/>
        </a:defRPr>
      </a:lvl2pPr>
      <a:lvl3pPr marL="900113" indent="14288" algn="l" rtl="0" eaLnBrk="0" fontAlgn="base" hangingPunct="0">
        <a:lnSpc>
          <a:spcPct val="115000"/>
        </a:lnSpc>
        <a:spcBef>
          <a:spcPct val="10000"/>
        </a:spcBef>
        <a:spcAft>
          <a:spcPct val="0"/>
        </a:spcAft>
        <a:buSzPct val="100000"/>
        <a:buChar char="•"/>
        <a:defRPr sz="1400" b="1">
          <a:solidFill>
            <a:schemeClr val="tx1"/>
          </a:solidFill>
          <a:latin typeface="+mn-lt"/>
          <a:ea typeface="+mn-ea"/>
        </a:defRPr>
      </a:lvl3pPr>
      <a:lvl4pPr marL="1600200" indent="-228600" algn="l" rtl="0" eaLnBrk="0" fontAlgn="base" hangingPunct="0">
        <a:spcBef>
          <a:spcPct val="20000"/>
        </a:spcBef>
        <a:spcAft>
          <a:spcPct val="0"/>
        </a:spcAft>
        <a:buSzPct val="100000"/>
        <a:buChar char="–"/>
        <a:defRPr sz="1200" b="1">
          <a:solidFill>
            <a:schemeClr val="tx1"/>
          </a:solidFill>
          <a:latin typeface="+mn-lt"/>
          <a:ea typeface="+mn-ea"/>
        </a:defRPr>
      </a:lvl4pPr>
      <a:lvl5pPr marL="2057400" indent="-228600" algn="l" rtl="0" eaLnBrk="0" fontAlgn="base" hangingPunct="0">
        <a:spcBef>
          <a:spcPct val="20000"/>
        </a:spcBef>
        <a:spcAft>
          <a:spcPct val="0"/>
        </a:spcAft>
        <a:buSzPct val="100000"/>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SzPct val="100000"/>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SzPct val="100000"/>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SzPct val="100000"/>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SzPct val="100000"/>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95300"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95300" y="1600200"/>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47364" name="Rectangle 4"/>
          <p:cNvSpPr>
            <a:spLocks noGrp="1" noChangeArrowheads="1"/>
          </p:cNvSpPr>
          <p:nvPr>
            <p:ph type="dt" sz="half" idx="2"/>
          </p:nvPr>
        </p:nvSpPr>
        <p:spPr bwMode="auto">
          <a:xfrm>
            <a:off x="495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b="0">
                <a:solidFill>
                  <a:schemeClr val="tx1"/>
                </a:solidFill>
                <a:latin typeface="Arial" charset="0"/>
                <a:ea typeface="宋体" pitchFamily="2" charset="-122"/>
              </a:defRPr>
            </a:lvl1pPr>
          </a:lstStyle>
          <a:p>
            <a:pPr>
              <a:defRPr/>
            </a:pPr>
            <a:endParaRPr lang="en-US" altLang="zh-CN"/>
          </a:p>
        </p:txBody>
      </p:sp>
      <p:sp>
        <p:nvSpPr>
          <p:cNvPr id="2447365" name="Rectangle 5"/>
          <p:cNvSpPr>
            <a:spLocks noGrp="1" noChangeArrowheads="1"/>
          </p:cNvSpPr>
          <p:nvPr>
            <p:ph type="ftr" sz="quarter" idx="3"/>
          </p:nvPr>
        </p:nvSpPr>
        <p:spPr bwMode="auto">
          <a:xfrm>
            <a:off x="3384550" y="6245225"/>
            <a:ext cx="31369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b="0">
                <a:solidFill>
                  <a:schemeClr val="tx1"/>
                </a:solidFill>
                <a:latin typeface="Arial" charset="0"/>
                <a:ea typeface="宋体" pitchFamily="2" charset="-122"/>
              </a:defRPr>
            </a:lvl1pPr>
          </a:lstStyle>
          <a:p>
            <a:pPr>
              <a:defRPr/>
            </a:pPr>
            <a:endParaRPr lang="en-US" altLang="zh-CN"/>
          </a:p>
        </p:txBody>
      </p:sp>
      <p:sp>
        <p:nvSpPr>
          <p:cNvPr id="2447366" name="Rectangle 6"/>
          <p:cNvSpPr>
            <a:spLocks noGrp="1" noChangeArrowheads="1"/>
          </p:cNvSpPr>
          <p:nvPr>
            <p:ph type="sldNum" sz="quarter" idx="4"/>
          </p:nvPr>
        </p:nvSpPr>
        <p:spPr bwMode="auto">
          <a:xfrm>
            <a:off x="7099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b="0">
                <a:solidFill>
                  <a:schemeClr val="tx1"/>
                </a:solidFill>
                <a:latin typeface="Arial" charset="0"/>
                <a:ea typeface="宋体" pitchFamily="2" charset="-122"/>
              </a:defRPr>
            </a:lvl1pPr>
          </a:lstStyle>
          <a:p>
            <a:pPr>
              <a:defRPr/>
            </a:pPr>
            <a:fld id="{C1CFEBF6-8347-4489-813F-3BA7B50B4AF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comments" Target="../comments/comment8.xml"/><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074" name="Group 1024"/>
          <p:cNvGrpSpPr>
            <a:grpSpLocks/>
          </p:cNvGrpSpPr>
          <p:nvPr/>
        </p:nvGrpSpPr>
        <p:grpSpPr bwMode="auto">
          <a:xfrm>
            <a:off x="165100" y="2705100"/>
            <a:ext cx="9558338" cy="704850"/>
            <a:chOff x="104" y="1654"/>
            <a:chExt cx="6021" cy="494"/>
          </a:xfrm>
        </p:grpSpPr>
        <p:sp>
          <p:nvSpPr>
            <p:cNvPr id="3078" name="Rectangle 2"/>
            <p:cNvSpPr>
              <a:spLocks noChangeArrowheads="1"/>
            </p:cNvSpPr>
            <p:nvPr/>
          </p:nvSpPr>
          <p:spPr bwMode="auto">
            <a:xfrm>
              <a:off x="104" y="1901"/>
              <a:ext cx="576" cy="247"/>
            </a:xfrm>
            <a:prstGeom prst="rect">
              <a:avLst/>
            </a:prstGeom>
            <a:solidFill>
              <a:srgbClr val="800000"/>
            </a:solidFill>
            <a:ln w="12700">
              <a:solidFill>
                <a:srgbClr val="800000"/>
              </a:solidFill>
              <a:miter lim="800000"/>
              <a:headEnd/>
              <a:tailEnd/>
            </a:ln>
          </p:spPr>
          <p:txBody>
            <a:bodyPr wrap="none" anchor="ctr"/>
            <a:lstStyle/>
            <a:p>
              <a:endParaRPr lang="zh-CN" altLang="en-US"/>
            </a:p>
          </p:txBody>
        </p:sp>
        <p:sp>
          <p:nvSpPr>
            <p:cNvPr id="3079" name="Line 3"/>
            <p:cNvSpPr>
              <a:spLocks noChangeShapeType="1"/>
            </p:cNvSpPr>
            <p:nvPr/>
          </p:nvSpPr>
          <p:spPr bwMode="auto">
            <a:xfrm>
              <a:off x="104" y="2148"/>
              <a:ext cx="6021" cy="0"/>
            </a:xfrm>
            <a:prstGeom prst="line">
              <a:avLst/>
            </a:prstGeom>
            <a:noFill/>
            <a:ln w="12700">
              <a:solidFill>
                <a:srgbClr val="800000"/>
              </a:solidFill>
              <a:round/>
              <a:headEnd/>
              <a:tailEnd/>
            </a:ln>
          </p:spPr>
          <p:txBody>
            <a:bodyPr/>
            <a:lstStyle/>
            <a:p>
              <a:endParaRPr lang="zh-CN" altLang="en-US"/>
            </a:p>
          </p:txBody>
        </p:sp>
        <p:sp>
          <p:nvSpPr>
            <p:cNvPr id="3080" name="Rectangle 4"/>
            <p:cNvSpPr>
              <a:spLocks noChangeArrowheads="1"/>
            </p:cNvSpPr>
            <p:nvPr/>
          </p:nvSpPr>
          <p:spPr bwMode="auto">
            <a:xfrm>
              <a:off x="104" y="1654"/>
              <a:ext cx="576" cy="247"/>
            </a:xfrm>
            <a:prstGeom prst="rect">
              <a:avLst/>
            </a:prstGeom>
            <a:solidFill>
              <a:srgbClr val="C0C0C0"/>
            </a:solidFill>
            <a:ln w="12700">
              <a:solidFill>
                <a:srgbClr val="C0C0C0"/>
              </a:solidFill>
              <a:miter lim="800000"/>
              <a:headEnd/>
              <a:tailEnd/>
            </a:ln>
          </p:spPr>
          <p:txBody>
            <a:bodyPr wrap="none" anchor="ctr"/>
            <a:lstStyle/>
            <a:p>
              <a:endParaRPr lang="zh-CN" altLang="en-US"/>
            </a:p>
          </p:txBody>
        </p:sp>
      </p:grpSp>
      <p:sp>
        <p:nvSpPr>
          <p:cNvPr id="3075" name="Rectangle 7"/>
          <p:cNvSpPr>
            <a:spLocks noGrp="1" noChangeArrowheads="1"/>
          </p:cNvSpPr>
          <p:nvPr>
            <p:ph type="ctrTitle"/>
          </p:nvPr>
        </p:nvSpPr>
        <p:spPr bwMode="auto">
          <a:xfrm>
            <a:off x="1752600" y="2413000"/>
            <a:ext cx="5089525" cy="900113"/>
          </a:xfrm>
          <a:noFill/>
          <a:ln w="12700">
            <a:miter lim="800000"/>
            <a:headEnd/>
            <a:tailEnd/>
          </a:ln>
        </p:spPr>
        <p:txBody>
          <a:bodyPr vert="horz" wrap="square" lIns="90488" tIns="44450" rIns="90488" bIns="44450" numCol="1" anchor="ctr" anchorCtr="0" compatLnSpc="1">
            <a:prstTxWarp prst="textNoShape">
              <a:avLst/>
            </a:prstTxWarp>
          </a:bodyPr>
          <a:lstStyle/>
          <a:p>
            <a:pPr>
              <a:lnSpc>
                <a:spcPct val="130000"/>
              </a:lnSpc>
            </a:pPr>
            <a:r>
              <a:rPr lang="zh-CN" altLang="en-US" sz="2400" b="1" dirty="0" smtClean="0">
                <a:solidFill>
                  <a:schemeClr val="tx1"/>
                </a:solidFill>
                <a:latin typeface="华文中宋" pitchFamily="2" charset="-122"/>
                <a:ea typeface="华文中宋" pitchFamily="2" charset="-122"/>
              </a:rPr>
              <a:t>员工级别晋升申请陈述材料</a:t>
            </a:r>
            <a:endParaRPr lang="zh-CN" altLang="en-US" sz="2400" dirty="0" smtClean="0"/>
          </a:p>
        </p:txBody>
      </p:sp>
      <p:pic>
        <p:nvPicPr>
          <p:cNvPr id="3076" name="Picture 1056" descr="nd全称logo_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0"/>
            <a:ext cx="2852738" cy="701675"/>
          </a:xfrm>
          <a:prstGeom prst="rect">
            <a:avLst/>
          </a:prstGeom>
          <a:noFill/>
          <a:ln w="9525">
            <a:noFill/>
            <a:miter lim="800000"/>
            <a:headEnd/>
            <a:tailEnd/>
          </a:ln>
        </p:spPr>
      </p:pic>
      <p:sp>
        <p:nvSpPr>
          <p:cNvPr id="3077" name="Rectangle 1061"/>
          <p:cNvSpPr>
            <a:spLocks noChangeArrowheads="1"/>
          </p:cNvSpPr>
          <p:nvPr/>
        </p:nvSpPr>
        <p:spPr bwMode="auto">
          <a:xfrm>
            <a:off x="5843588" y="4022725"/>
            <a:ext cx="3255962" cy="1435100"/>
          </a:xfrm>
          <a:prstGeom prst="rect">
            <a:avLst/>
          </a:prstGeom>
          <a:noFill/>
          <a:ln w="9525">
            <a:noFill/>
            <a:miter lim="800000"/>
            <a:headEnd/>
            <a:tailEnd/>
          </a:ln>
        </p:spPr>
        <p:txBody>
          <a:bodyPr/>
          <a:lstStyle/>
          <a:p>
            <a:pPr algn="l">
              <a:spcBef>
                <a:spcPct val="50000"/>
              </a:spcBef>
              <a:buClr>
                <a:srgbClr val="3F6985"/>
              </a:buClr>
              <a:buFont typeface="Wingdings" pitchFamily="2" charset="2"/>
              <a:buNone/>
            </a:pPr>
            <a:r>
              <a:rPr lang="zh-CN" altLang="en-US" sz="1800" dirty="0">
                <a:solidFill>
                  <a:schemeClr val="tx1"/>
                </a:solidFill>
                <a:ea typeface="华文中宋" pitchFamily="2" charset="-122"/>
                <a:cs typeface="Arial" charset="0"/>
              </a:rPr>
              <a:t>部门</a:t>
            </a:r>
            <a:r>
              <a:rPr lang="zh-CN" altLang="en-US" sz="1800" dirty="0" smtClean="0">
                <a:solidFill>
                  <a:schemeClr val="tx1"/>
                </a:solidFill>
                <a:ea typeface="华文中宋" pitchFamily="2" charset="-122"/>
                <a:cs typeface="Arial" charset="0"/>
              </a:rPr>
              <a:t>：</a:t>
            </a:r>
            <a:r>
              <a:rPr lang="en-US" altLang="zh-CN" sz="1800" dirty="0" smtClean="0">
                <a:solidFill>
                  <a:schemeClr val="tx1"/>
                </a:solidFill>
                <a:ea typeface="华文中宋" pitchFamily="2" charset="-122"/>
                <a:cs typeface="Arial" charset="0"/>
              </a:rPr>
              <a:t>UI</a:t>
            </a:r>
            <a:r>
              <a:rPr lang="zh-CN" altLang="en-US" sz="1800" dirty="0" smtClean="0">
                <a:solidFill>
                  <a:schemeClr val="tx1"/>
                </a:solidFill>
                <a:ea typeface="华文中宋" pitchFamily="2" charset="-122"/>
                <a:cs typeface="Arial" charset="0"/>
              </a:rPr>
              <a:t>部</a:t>
            </a:r>
            <a:endParaRPr lang="zh-CN" altLang="en-US" sz="1800" dirty="0">
              <a:solidFill>
                <a:schemeClr val="tx1"/>
              </a:solidFill>
              <a:ea typeface="华文中宋" pitchFamily="2" charset="-122"/>
              <a:cs typeface="Arial" charset="0"/>
            </a:endParaRPr>
          </a:p>
          <a:p>
            <a:pPr algn="l">
              <a:spcBef>
                <a:spcPct val="50000"/>
              </a:spcBef>
              <a:buClr>
                <a:srgbClr val="3F6985"/>
              </a:buClr>
              <a:buFont typeface="Wingdings" pitchFamily="2" charset="2"/>
              <a:buNone/>
            </a:pPr>
            <a:r>
              <a:rPr lang="zh-CN" altLang="en-US" sz="1800" dirty="0">
                <a:solidFill>
                  <a:schemeClr val="tx1"/>
                </a:solidFill>
                <a:ea typeface="华文中宋" pitchFamily="2" charset="-122"/>
                <a:cs typeface="Arial" charset="0"/>
              </a:rPr>
              <a:t>姓名</a:t>
            </a:r>
            <a:r>
              <a:rPr lang="zh-CN" altLang="en-US" sz="1800" dirty="0" smtClean="0">
                <a:solidFill>
                  <a:schemeClr val="tx1"/>
                </a:solidFill>
                <a:ea typeface="华文中宋" pitchFamily="2" charset="-122"/>
                <a:cs typeface="Arial" charset="0"/>
              </a:rPr>
              <a:t>：高帆</a:t>
            </a:r>
            <a:endParaRPr lang="zh-CN" altLang="en-US" sz="1800" dirty="0">
              <a:solidFill>
                <a:schemeClr val="tx1"/>
              </a:solidFill>
              <a:ea typeface="华文中宋" pitchFamily="2" charset="-122"/>
              <a:cs typeface="Arial" charset="0"/>
            </a:endParaRPr>
          </a:p>
          <a:p>
            <a:pPr algn="l">
              <a:spcBef>
                <a:spcPct val="50000"/>
              </a:spcBef>
              <a:buClr>
                <a:srgbClr val="3F6985"/>
              </a:buClr>
              <a:buFont typeface="Wingdings" pitchFamily="2" charset="2"/>
              <a:buNone/>
            </a:pPr>
            <a:r>
              <a:rPr lang="zh-CN" altLang="en-US" sz="1800" dirty="0">
                <a:solidFill>
                  <a:schemeClr val="tx1"/>
                </a:solidFill>
                <a:ea typeface="华文中宋" pitchFamily="2" charset="-122"/>
                <a:cs typeface="Arial" charset="0"/>
              </a:rPr>
              <a:t>日期</a:t>
            </a:r>
            <a:r>
              <a:rPr lang="zh-CN" altLang="en-US" sz="1800" dirty="0" smtClean="0">
                <a:solidFill>
                  <a:schemeClr val="tx1"/>
                </a:solidFill>
                <a:ea typeface="华文中宋" pitchFamily="2" charset="-122"/>
                <a:cs typeface="Arial" charset="0"/>
              </a:rPr>
              <a:t>：</a:t>
            </a:r>
            <a:r>
              <a:rPr lang="en-US" altLang="zh-CN" sz="1800" dirty="0" smtClean="0">
                <a:solidFill>
                  <a:schemeClr val="tx1"/>
                </a:solidFill>
                <a:ea typeface="华文中宋" pitchFamily="2" charset="-122"/>
                <a:cs typeface="Arial" charset="0"/>
              </a:rPr>
              <a:t>2011.5.3</a:t>
            </a:r>
            <a:endParaRPr lang="zh-CN" altLang="en-US" sz="1800" dirty="0">
              <a:solidFill>
                <a:schemeClr val="tx1"/>
              </a:solidFill>
              <a:ea typeface="华文中宋" pitchFamily="2" charset="-122"/>
              <a:cs typeface="Arial"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95300" y="274638"/>
            <a:ext cx="8242300" cy="57150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五、任职能力自评</a:t>
            </a:r>
            <a:r>
              <a:rPr lang="en-US" altLang="zh-CN" dirty="0" smtClean="0"/>
              <a:t>-</a:t>
            </a:r>
            <a:r>
              <a:rPr lang="zh-CN" altLang="en-US" dirty="0" smtClean="0"/>
              <a:t>专业能力</a:t>
            </a:r>
          </a:p>
        </p:txBody>
      </p:sp>
      <p:sp>
        <p:nvSpPr>
          <p:cNvPr id="8195" name="Text Box 48"/>
          <p:cNvSpPr txBox="1">
            <a:spLocks noChangeArrowheads="1"/>
          </p:cNvSpPr>
          <p:nvPr/>
        </p:nvSpPr>
        <p:spPr bwMode="auto">
          <a:xfrm>
            <a:off x="371475" y="6019800"/>
            <a:ext cx="8477250" cy="461963"/>
          </a:xfrm>
          <a:prstGeom prst="rect">
            <a:avLst/>
          </a:prstGeom>
          <a:noFill/>
          <a:ln w="9525" algn="ctr">
            <a:noFill/>
            <a:miter lim="800000"/>
            <a:headEnd/>
            <a:tailEnd/>
          </a:ln>
        </p:spPr>
        <p:txBody>
          <a:bodyPr>
            <a:spAutoFit/>
          </a:bodyPr>
          <a:lstStyle/>
          <a:p>
            <a:pPr algn="l">
              <a:spcBef>
                <a:spcPct val="50000"/>
              </a:spcBef>
            </a:pPr>
            <a:r>
              <a:rPr lang="zh-CN" altLang="en-US" sz="1200" b="0" dirty="0">
                <a:solidFill>
                  <a:schemeClr val="tx1"/>
                </a:solidFill>
                <a:ea typeface="楷体_GB2312" pitchFamily="49" charset="-122"/>
              </a:rPr>
              <a:t>备注：</a:t>
            </a:r>
            <a:r>
              <a:rPr lang="zh-CN" altLang="en-US" sz="1200" b="0" dirty="0">
                <a:solidFill>
                  <a:schemeClr val="tx1"/>
                </a:solidFill>
                <a:latin typeface="楷体_GB2312" pitchFamily="49" charset="-122"/>
                <a:ea typeface="楷体_GB2312" pitchFamily="49" charset="-122"/>
              </a:rPr>
              <a:t>根据职位所需能力要求，重点针对在专业能力上的提升点列举任职期间内的关键事件予以证明</a:t>
            </a:r>
            <a:r>
              <a:rPr lang="en-US" altLang="zh-CN" sz="1200" b="0" dirty="0">
                <a:solidFill>
                  <a:schemeClr val="tx1"/>
                </a:solidFill>
                <a:latin typeface="楷体_GB2312" pitchFamily="49" charset="-122"/>
                <a:ea typeface="楷体_GB2312" pitchFamily="49" charset="-122"/>
              </a:rPr>
              <a:t>;</a:t>
            </a:r>
            <a:r>
              <a:rPr lang="zh-CN" altLang="en-US" sz="1200" b="0" dirty="0">
                <a:solidFill>
                  <a:schemeClr val="tx1"/>
                </a:solidFill>
                <a:latin typeface="楷体_GB2312" pitchFamily="49" charset="-122"/>
                <a:ea typeface="楷体_GB2312" pitchFamily="49" charset="-122"/>
              </a:rPr>
              <a:t>能力自我评价只需填写行为表现层级。</a:t>
            </a:r>
          </a:p>
        </p:txBody>
      </p:sp>
      <p:graphicFrame>
        <p:nvGraphicFramePr>
          <p:cNvPr id="2441616" name="Group 400"/>
          <p:cNvGraphicFramePr>
            <a:graphicFrameLocks noGrp="1"/>
          </p:cNvGraphicFramePr>
          <p:nvPr>
            <p:ph sz="half" idx="2"/>
          </p:nvPr>
        </p:nvGraphicFramePr>
        <p:xfrm>
          <a:off x="276225" y="1085849"/>
          <a:ext cx="9363075" cy="4562476"/>
        </p:xfrm>
        <a:graphic>
          <a:graphicData uri="http://schemas.openxmlformats.org/drawingml/2006/table">
            <a:tbl>
              <a:tblPr/>
              <a:tblGrid>
                <a:gridCol w="1004106"/>
                <a:gridCol w="926867"/>
                <a:gridCol w="926867"/>
                <a:gridCol w="5667035"/>
                <a:gridCol w="838200"/>
              </a:tblGrid>
              <a:tr h="433918">
                <a:tc row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专业能力</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自我评价</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Arial"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row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关键事件</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row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备注</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3971">
                <a:tc vMerge="1">
                  <a:txBody>
                    <a:bodyPr/>
                    <a:lstStyle/>
                    <a:p>
                      <a:endParaRPr lang="zh-CN" altLang="en-US"/>
                    </a:p>
                  </a:txBody>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200" b="1" i="0" u="none" strike="noStrike" cap="none" normalizeH="0" baseline="0" dirty="0" smtClean="0">
                          <a:ln>
                            <a:noFill/>
                          </a:ln>
                          <a:solidFill>
                            <a:schemeClr val="tx1"/>
                          </a:solidFill>
                          <a:effectLst/>
                          <a:latin typeface="+mn-ea"/>
                          <a:ea typeface="+mn-ea"/>
                        </a:rPr>
                        <a:t>上次定级</a:t>
                      </a:r>
                      <a:endParaRPr kumimoji="0" lang="zh-CN" altLang="zh-CN" sz="1200" b="1" i="0" u="none" strike="noStrike" cap="none" normalizeH="0" baseline="0" dirty="0" smtClean="0">
                        <a:ln>
                          <a:noFill/>
                        </a:ln>
                        <a:solidFill>
                          <a:schemeClr val="tx1"/>
                        </a:solidFill>
                        <a:effectLst/>
                        <a:latin typeface="+mn-ea"/>
                        <a:ea typeface="+mn-ea"/>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200" b="1" i="0" u="none" strike="noStrike" cap="none" normalizeH="0" baseline="0" dirty="0" smtClean="0">
                          <a:ln>
                            <a:noFill/>
                          </a:ln>
                          <a:solidFill>
                            <a:schemeClr val="tx1"/>
                          </a:solidFill>
                          <a:effectLst/>
                          <a:latin typeface="+mn-ea"/>
                          <a:ea typeface="+mn-ea"/>
                        </a:rPr>
                        <a:t>本次定级</a:t>
                      </a:r>
                      <a:endParaRPr kumimoji="0" lang="zh-CN" altLang="zh-CN" sz="1200" b="1" i="0" u="none" strike="noStrike" cap="none" normalizeH="0" baseline="0" dirty="0" smtClean="0">
                        <a:ln>
                          <a:noFill/>
                        </a:ln>
                        <a:solidFill>
                          <a:schemeClr val="tx1"/>
                        </a:solidFill>
                        <a:effectLst/>
                        <a:latin typeface="+mn-ea"/>
                        <a:ea typeface="+mn-ea"/>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vMerge="1">
                  <a:txBody>
                    <a:bodyPr/>
                    <a:lstStyle/>
                    <a:p>
                      <a:endParaRPr lang="zh-CN" altLang="en-US"/>
                    </a:p>
                  </a:txBody>
                  <a:tcPr/>
                </a:tc>
                <a:tc vMerge="1">
                  <a:txBody>
                    <a:bodyPr/>
                    <a:lstStyle/>
                    <a:p>
                      <a:endParaRPr lang="zh-CN" altLang="en-US"/>
                    </a:p>
                  </a:txBody>
                  <a:tcPr/>
                </a:tc>
              </a:tr>
              <a:tr h="3724587">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项目经验</a:t>
                      </a: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在公司 ，我参与 过的主要项目有五个，分别是弑神，绝对火力，末日危机，韩国游戏，欢乐镜花缘，其中担任项目接口人的游戏有弑神，绝对火力，韩国游戏。</a:t>
                      </a:r>
                      <a:endParaRPr kumimoji="0" lang="en-US" altLang="zh-CN" sz="1200" b="1" i="0" u="none" strike="noStrike" cap="none" normalizeH="0" baseline="0" dirty="0" smtClean="0">
                        <a:ln>
                          <a:noFill/>
                        </a:ln>
                        <a:solidFill>
                          <a:srgbClr val="000000"/>
                        </a:solidFill>
                        <a:effectLst/>
                        <a:latin typeface="+mn-ea"/>
                        <a:ea typeface="+mn-ea"/>
                        <a:cs typeface="Times New Roman"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en-US" altLang="zh-CN" sz="1200" b="1" i="0" u="none" strike="noStrike" cap="none" normalizeH="0" baseline="0" dirty="0" smtClean="0">
                        <a:ln>
                          <a:noFill/>
                        </a:ln>
                        <a:solidFill>
                          <a:srgbClr val="000000"/>
                        </a:solidFill>
                        <a:effectLst/>
                        <a:latin typeface="+mn-ea"/>
                        <a:ea typeface="+mn-ea"/>
                        <a:cs typeface="Times New Roman"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我在之前所在的</a:t>
                      </a:r>
                      <a:r>
                        <a:rPr kumimoji="0" lang="en-US" altLang="zh-CN" sz="1200" b="1" i="0" u="none" strike="noStrike" cap="none" normalizeH="0" baseline="0" dirty="0" err="1" smtClean="0">
                          <a:ln>
                            <a:noFill/>
                          </a:ln>
                          <a:solidFill>
                            <a:srgbClr val="000000"/>
                          </a:solidFill>
                          <a:effectLst/>
                          <a:latin typeface="+mn-ea"/>
                          <a:ea typeface="+mn-ea"/>
                          <a:cs typeface="Times New Roman" pitchFamily="18" charset="0"/>
                        </a:rPr>
                        <a:t>Animaticmedia</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担任中国分公司的开发组组长，主要项目有在线虚拟世界，在线视频编辑系统，同步白板，角色配置系统，公司网站及</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flash</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网站。</a:t>
                      </a:r>
                      <a:endParaRPr kumimoji="0" lang="en-US" altLang="zh-CN" sz="1200" b="1" i="0" u="none" strike="noStrike" cap="none" normalizeH="0" baseline="0" dirty="0" smtClean="0">
                        <a:ln>
                          <a:noFill/>
                        </a:ln>
                        <a:solidFill>
                          <a:srgbClr val="000000"/>
                        </a:solidFill>
                        <a:effectLst/>
                        <a:latin typeface="+mn-ea"/>
                        <a:ea typeface="+mn-ea"/>
                        <a:cs typeface="Times New Roman"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我在之前所在的杭州网传公司 担任交互中心主管，主要负责公司 的</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flash</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及交互 方面的工作。</a:t>
                      </a:r>
                      <a:endParaRPr kumimoji="0" lang="en-US" altLang="zh-CN" sz="1200" b="1" i="0" u="none" strike="noStrike" cap="none" normalizeH="0" baseline="0" dirty="0" smtClean="0">
                        <a:ln>
                          <a:noFill/>
                        </a:ln>
                        <a:solidFill>
                          <a:srgbClr val="000000"/>
                        </a:solidFill>
                        <a:effectLst/>
                        <a:latin typeface="+mn-ea"/>
                        <a:ea typeface="+mn-ea"/>
                        <a:cs typeface="Times New Roman"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endParaRPr kumimoji="0" lang="en-US" altLang="zh-CN" sz="1200" b="1" i="0" u="none" strike="noStrike" cap="none" normalizeH="0" baseline="0" dirty="0" smtClean="0">
                        <a:ln>
                          <a:noFill/>
                        </a:ln>
                        <a:solidFill>
                          <a:srgbClr val="000000"/>
                        </a:solidFill>
                        <a:effectLst/>
                        <a:latin typeface="+mn-ea"/>
                        <a:ea typeface="+mn-ea"/>
                        <a:cs typeface="Times New Roman"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我自己业余时间也与朋友合作开发游戏项目</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魔兽战棋</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a:t>
                      </a:r>
                      <a:endParaRPr kumimoji="0" lang="en-US" altLang="zh-CN" sz="1200" b="1" i="0" u="none" strike="noStrike" cap="none" normalizeH="0" baseline="0" dirty="0" smtClean="0">
                        <a:ln>
                          <a:noFill/>
                        </a:ln>
                        <a:solidFill>
                          <a:srgbClr val="000000"/>
                        </a:solidFill>
                        <a:effectLst/>
                        <a:latin typeface="+mn-ea"/>
                        <a:ea typeface="+mn-ea"/>
                        <a:cs typeface="Times New Roman"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我经历过的主要项目至少 有</a:t>
                      </a:r>
                      <a:r>
                        <a:rPr kumimoji="0" lang="zh-CN" altLang="en-US" sz="1200" b="1" i="0" u="none" strike="noStrike" cap="none" normalizeH="0" baseline="0" dirty="0" smtClean="0">
                          <a:ln>
                            <a:noFill/>
                          </a:ln>
                          <a:solidFill>
                            <a:srgbClr val="FF0000"/>
                          </a:solidFill>
                          <a:effectLst/>
                          <a:latin typeface="+mn-ea"/>
                          <a:ea typeface="+mn-ea"/>
                          <a:cs typeface="Times New Roman" pitchFamily="18" charset="0"/>
                        </a:rPr>
                        <a:t>十一</a:t>
                      </a:r>
                      <a:r>
                        <a:rPr kumimoji="0" lang="zh-CN" altLang="en-US" sz="1200" b="1" i="0" u="none" strike="noStrike" cap="none" normalizeH="0" baseline="0" dirty="0" smtClean="0">
                          <a:ln>
                            <a:noFill/>
                          </a:ln>
                          <a:solidFill>
                            <a:schemeClr val="tx1"/>
                          </a:solidFill>
                          <a:effectLst/>
                          <a:latin typeface="+mn-ea"/>
                          <a:ea typeface="+mn-ea"/>
                          <a:cs typeface="Times New Roman" pitchFamily="18" charset="0"/>
                        </a:rPr>
                        <a:t>个</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，有</a:t>
                      </a:r>
                      <a:r>
                        <a:rPr kumimoji="0" lang="zh-CN" altLang="en-US" sz="1200" b="1" i="0" u="none" strike="noStrike" cap="none" normalizeH="0" baseline="0" dirty="0" smtClean="0">
                          <a:ln>
                            <a:noFill/>
                          </a:ln>
                          <a:solidFill>
                            <a:srgbClr val="FF0000"/>
                          </a:solidFill>
                          <a:effectLst/>
                          <a:latin typeface="+mn-ea"/>
                          <a:ea typeface="+mn-ea"/>
                          <a:cs typeface="Times New Roman" pitchFamily="18" charset="0"/>
                        </a:rPr>
                        <a:t>三年</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的项目接口人或负责人经验。</a:t>
                      </a:r>
                      <a:endParaRPr kumimoji="0" lang="en-US" altLang="zh-CN" sz="1200" b="1" i="0" u="none" strike="noStrike" cap="none" normalizeH="0" baseline="0" dirty="0" smtClean="0">
                        <a:ln>
                          <a:noFill/>
                        </a:ln>
                        <a:solidFill>
                          <a:srgbClr val="000000"/>
                        </a:solidFill>
                        <a:effectLst/>
                        <a:latin typeface="+mn-ea"/>
                        <a:ea typeface="+mn-ea"/>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95300" y="274638"/>
            <a:ext cx="8242300" cy="57150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五、任职能力自评</a:t>
            </a:r>
            <a:r>
              <a:rPr lang="en-US" altLang="zh-CN" dirty="0" smtClean="0"/>
              <a:t>-</a:t>
            </a:r>
            <a:r>
              <a:rPr lang="zh-CN" altLang="en-US" dirty="0" smtClean="0"/>
              <a:t>专业能力</a:t>
            </a:r>
          </a:p>
        </p:txBody>
      </p:sp>
      <p:sp>
        <p:nvSpPr>
          <p:cNvPr id="8195" name="Text Box 48"/>
          <p:cNvSpPr txBox="1">
            <a:spLocks noChangeArrowheads="1"/>
          </p:cNvSpPr>
          <p:nvPr/>
        </p:nvSpPr>
        <p:spPr bwMode="auto">
          <a:xfrm>
            <a:off x="371475" y="6057900"/>
            <a:ext cx="8477250" cy="461963"/>
          </a:xfrm>
          <a:prstGeom prst="rect">
            <a:avLst/>
          </a:prstGeom>
          <a:noFill/>
          <a:ln w="9525" algn="ctr">
            <a:noFill/>
            <a:miter lim="800000"/>
            <a:headEnd/>
            <a:tailEnd/>
          </a:ln>
        </p:spPr>
        <p:txBody>
          <a:bodyPr>
            <a:spAutoFit/>
          </a:bodyPr>
          <a:lstStyle/>
          <a:p>
            <a:pPr algn="l">
              <a:spcBef>
                <a:spcPct val="50000"/>
              </a:spcBef>
            </a:pPr>
            <a:r>
              <a:rPr lang="zh-CN" altLang="en-US" sz="1200" b="0" dirty="0">
                <a:solidFill>
                  <a:schemeClr val="tx1"/>
                </a:solidFill>
                <a:ea typeface="楷体_GB2312" pitchFamily="49" charset="-122"/>
              </a:rPr>
              <a:t>备注：</a:t>
            </a:r>
            <a:r>
              <a:rPr lang="zh-CN" altLang="en-US" sz="1200" b="0" dirty="0">
                <a:solidFill>
                  <a:schemeClr val="tx1"/>
                </a:solidFill>
                <a:latin typeface="楷体_GB2312" pitchFamily="49" charset="-122"/>
                <a:ea typeface="楷体_GB2312" pitchFamily="49" charset="-122"/>
              </a:rPr>
              <a:t>根据职位所需能力要求，重点针对在专业能力上的提升点列举任职期间内的关键事件予以证明</a:t>
            </a:r>
            <a:r>
              <a:rPr lang="en-US" altLang="zh-CN" sz="1200" b="0" dirty="0">
                <a:solidFill>
                  <a:schemeClr val="tx1"/>
                </a:solidFill>
                <a:latin typeface="楷体_GB2312" pitchFamily="49" charset="-122"/>
                <a:ea typeface="楷体_GB2312" pitchFamily="49" charset="-122"/>
              </a:rPr>
              <a:t>;</a:t>
            </a:r>
            <a:r>
              <a:rPr lang="zh-CN" altLang="en-US" sz="1200" b="0" dirty="0">
                <a:solidFill>
                  <a:schemeClr val="tx1"/>
                </a:solidFill>
                <a:latin typeface="楷体_GB2312" pitchFamily="49" charset="-122"/>
                <a:ea typeface="楷体_GB2312" pitchFamily="49" charset="-122"/>
              </a:rPr>
              <a:t>能力自我评价只需填写行为表现层级。</a:t>
            </a:r>
          </a:p>
        </p:txBody>
      </p:sp>
      <p:graphicFrame>
        <p:nvGraphicFramePr>
          <p:cNvPr id="2441616" name="Group 400"/>
          <p:cNvGraphicFramePr>
            <a:graphicFrameLocks noGrp="1"/>
          </p:cNvGraphicFramePr>
          <p:nvPr>
            <p:ph sz="half" idx="2"/>
          </p:nvPr>
        </p:nvGraphicFramePr>
        <p:xfrm>
          <a:off x="276225" y="1085849"/>
          <a:ext cx="9363075" cy="4562476"/>
        </p:xfrm>
        <a:graphic>
          <a:graphicData uri="http://schemas.openxmlformats.org/drawingml/2006/table">
            <a:tbl>
              <a:tblPr/>
              <a:tblGrid>
                <a:gridCol w="1004106"/>
                <a:gridCol w="926867"/>
                <a:gridCol w="926867"/>
                <a:gridCol w="5667035"/>
                <a:gridCol w="838200"/>
              </a:tblGrid>
              <a:tr h="433918">
                <a:tc row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专业能力</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自我评价</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Arial"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row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关键事件</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row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备注</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3971">
                <a:tc vMerge="1">
                  <a:txBody>
                    <a:bodyPr/>
                    <a:lstStyle/>
                    <a:p>
                      <a:endParaRPr lang="zh-CN" altLang="en-US"/>
                    </a:p>
                  </a:txBody>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200" b="1" i="0" u="none" strike="noStrike" cap="none" normalizeH="0" baseline="0" dirty="0" smtClean="0">
                          <a:ln>
                            <a:noFill/>
                          </a:ln>
                          <a:solidFill>
                            <a:schemeClr val="tx1"/>
                          </a:solidFill>
                          <a:effectLst/>
                          <a:latin typeface="+mn-ea"/>
                          <a:ea typeface="+mn-ea"/>
                        </a:rPr>
                        <a:t>上次定级</a:t>
                      </a:r>
                      <a:endParaRPr kumimoji="0" lang="zh-CN" altLang="zh-CN" sz="1200" b="1" i="0" u="none" strike="noStrike" cap="none" normalizeH="0" baseline="0" dirty="0" smtClean="0">
                        <a:ln>
                          <a:noFill/>
                        </a:ln>
                        <a:solidFill>
                          <a:schemeClr val="tx1"/>
                        </a:solidFill>
                        <a:effectLst/>
                        <a:latin typeface="+mn-ea"/>
                        <a:ea typeface="+mn-ea"/>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200" b="1" i="0" u="none" strike="noStrike" cap="none" normalizeH="0" baseline="0" dirty="0" smtClean="0">
                          <a:ln>
                            <a:noFill/>
                          </a:ln>
                          <a:solidFill>
                            <a:schemeClr val="tx1"/>
                          </a:solidFill>
                          <a:effectLst/>
                          <a:latin typeface="+mn-ea"/>
                          <a:ea typeface="+mn-ea"/>
                        </a:rPr>
                        <a:t>本次定级</a:t>
                      </a:r>
                      <a:endParaRPr kumimoji="0" lang="zh-CN" altLang="zh-CN" sz="1200" b="1" i="0" u="none" strike="noStrike" cap="none" normalizeH="0" baseline="0" dirty="0" smtClean="0">
                        <a:ln>
                          <a:noFill/>
                        </a:ln>
                        <a:solidFill>
                          <a:schemeClr val="tx1"/>
                        </a:solidFill>
                        <a:effectLst/>
                        <a:latin typeface="+mn-ea"/>
                        <a:ea typeface="+mn-ea"/>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vMerge="1">
                  <a:txBody>
                    <a:bodyPr/>
                    <a:lstStyle/>
                    <a:p>
                      <a:endParaRPr lang="zh-CN" altLang="en-US"/>
                    </a:p>
                  </a:txBody>
                  <a:tcPr/>
                </a:tc>
                <a:tc vMerge="1">
                  <a:txBody>
                    <a:bodyPr/>
                    <a:lstStyle/>
                    <a:p>
                      <a:endParaRPr lang="zh-CN" altLang="en-US"/>
                    </a:p>
                  </a:txBody>
                  <a:tcPr/>
                </a:tc>
              </a:tr>
              <a:tr h="3724587">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项目经验</a:t>
                      </a: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en-US" altLang="zh-CN" sz="1200" b="1" i="0" u="none" strike="noStrike" cap="none" normalizeH="0" baseline="0" dirty="0" smtClean="0">
                        <a:ln>
                          <a:noFill/>
                        </a:ln>
                        <a:solidFill>
                          <a:srgbClr val="000000"/>
                        </a:solidFill>
                        <a:effectLst/>
                        <a:latin typeface="+mn-ea"/>
                        <a:ea typeface="+mn-ea"/>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5" name="图片 4" descr="2_181442_1_lit.jpg"/>
          <p:cNvPicPr>
            <a:picLocks noChangeAspect="1"/>
          </p:cNvPicPr>
          <p:nvPr/>
        </p:nvPicPr>
        <p:blipFill>
          <a:blip r:embed="rId2" cstate="print"/>
          <a:stretch>
            <a:fillRect/>
          </a:stretch>
        </p:blipFill>
        <p:spPr>
          <a:xfrm>
            <a:off x="3307985" y="2105025"/>
            <a:ext cx="2124623" cy="1114425"/>
          </a:xfrm>
          <a:prstGeom prst="rect">
            <a:avLst/>
          </a:prstGeom>
          <a:ln w="88900" cap="sq" cmpd="thickThin">
            <a:solidFill>
              <a:srgbClr val="000000"/>
            </a:solidFill>
            <a:prstDash val="solid"/>
            <a:miter lim="800000"/>
          </a:ln>
          <a:effectLst>
            <a:innerShdw blurRad="76200">
              <a:srgbClr val="000000"/>
            </a:innerShdw>
          </a:effectLst>
        </p:spPr>
      </p:pic>
      <p:pic>
        <p:nvPicPr>
          <p:cNvPr id="6" name="图片 5" descr="222.jpg"/>
          <p:cNvPicPr>
            <a:picLocks noChangeAspect="1"/>
          </p:cNvPicPr>
          <p:nvPr/>
        </p:nvPicPr>
        <p:blipFill>
          <a:blip r:embed="rId3" cstate="print"/>
          <a:stretch>
            <a:fillRect/>
          </a:stretch>
        </p:blipFill>
        <p:spPr>
          <a:xfrm>
            <a:off x="5600700" y="2082265"/>
            <a:ext cx="1901650" cy="1427168"/>
          </a:xfrm>
          <a:prstGeom prst="rect">
            <a:avLst/>
          </a:prstGeom>
        </p:spPr>
      </p:pic>
      <p:pic>
        <p:nvPicPr>
          <p:cNvPr id="7" name="Picture 2"/>
          <p:cNvPicPr>
            <a:picLocks noChangeAspect="1" noChangeArrowheads="1"/>
          </p:cNvPicPr>
          <p:nvPr/>
        </p:nvPicPr>
        <p:blipFill>
          <a:blip r:embed="rId4" cstate="print"/>
          <a:srcRect/>
          <a:stretch>
            <a:fillRect/>
          </a:stretch>
        </p:blipFill>
        <p:spPr bwMode="auto">
          <a:xfrm>
            <a:off x="7543799" y="2169683"/>
            <a:ext cx="2047875" cy="1216983"/>
          </a:xfrm>
          <a:prstGeom prst="rect">
            <a:avLst/>
          </a:prstGeom>
          <a:noFill/>
          <a:ln w="1">
            <a:noFill/>
            <a:miter lim="800000"/>
            <a:headEnd/>
            <a:tailEnd type="none" w="med" len="med"/>
          </a:ln>
          <a:effectLst/>
        </p:spPr>
      </p:pic>
      <p:pic>
        <p:nvPicPr>
          <p:cNvPr id="8" name="Picture 3"/>
          <p:cNvPicPr>
            <a:picLocks noChangeAspect="1" noChangeArrowheads="1"/>
          </p:cNvPicPr>
          <p:nvPr/>
        </p:nvPicPr>
        <p:blipFill>
          <a:blip r:embed="rId5" cstate="print"/>
          <a:srcRect/>
          <a:stretch>
            <a:fillRect/>
          </a:stretch>
        </p:blipFill>
        <p:spPr bwMode="auto">
          <a:xfrm>
            <a:off x="5410200" y="3821955"/>
            <a:ext cx="2114549" cy="1470769"/>
          </a:xfrm>
          <a:prstGeom prst="rect">
            <a:avLst/>
          </a:prstGeom>
          <a:noFill/>
          <a:ln w="9525">
            <a:noFill/>
            <a:miter lim="800000"/>
            <a:headEnd/>
            <a:tailEnd/>
          </a:ln>
        </p:spPr>
      </p:pic>
      <p:pic>
        <p:nvPicPr>
          <p:cNvPr id="9" name="Picture 5"/>
          <p:cNvPicPr>
            <a:picLocks noChangeAspect="1" noChangeArrowheads="1"/>
          </p:cNvPicPr>
          <p:nvPr/>
        </p:nvPicPr>
        <p:blipFill>
          <a:blip r:embed="rId6" cstate="print"/>
          <a:srcRect/>
          <a:stretch>
            <a:fillRect/>
          </a:stretch>
        </p:blipFill>
        <p:spPr bwMode="auto">
          <a:xfrm>
            <a:off x="3390900" y="3708400"/>
            <a:ext cx="1895474" cy="1684866"/>
          </a:xfrm>
          <a:prstGeom prst="rect">
            <a:avLst/>
          </a:prstGeom>
          <a:noFill/>
          <a:ln w="9525">
            <a:noFill/>
            <a:miter lim="800000"/>
            <a:headEnd/>
            <a:tailEnd/>
          </a:ln>
        </p:spPr>
      </p:pic>
      <p:pic>
        <p:nvPicPr>
          <p:cNvPr id="10" name="Picture 6"/>
          <p:cNvPicPr>
            <a:picLocks noChangeAspect="1" noChangeArrowheads="1"/>
          </p:cNvPicPr>
          <p:nvPr/>
        </p:nvPicPr>
        <p:blipFill>
          <a:blip r:embed="rId7" cstate="print"/>
          <a:srcRect/>
          <a:stretch>
            <a:fillRect/>
          </a:stretch>
        </p:blipFill>
        <p:spPr bwMode="auto">
          <a:xfrm>
            <a:off x="7648576" y="3808657"/>
            <a:ext cx="1919286" cy="15729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95300" y="274638"/>
            <a:ext cx="8242300" cy="57150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五、任职能力自评</a:t>
            </a:r>
            <a:r>
              <a:rPr lang="en-US" altLang="zh-CN" dirty="0" smtClean="0"/>
              <a:t>-</a:t>
            </a:r>
            <a:r>
              <a:rPr lang="zh-CN" altLang="en-US" dirty="0" smtClean="0"/>
              <a:t>专业能力</a:t>
            </a:r>
          </a:p>
        </p:txBody>
      </p:sp>
      <p:sp>
        <p:nvSpPr>
          <p:cNvPr id="8195" name="Text Box 48"/>
          <p:cNvSpPr txBox="1">
            <a:spLocks noChangeArrowheads="1"/>
          </p:cNvSpPr>
          <p:nvPr/>
        </p:nvSpPr>
        <p:spPr bwMode="auto">
          <a:xfrm>
            <a:off x="371475" y="6010275"/>
            <a:ext cx="8477250" cy="461963"/>
          </a:xfrm>
          <a:prstGeom prst="rect">
            <a:avLst/>
          </a:prstGeom>
          <a:noFill/>
          <a:ln w="9525" algn="ctr">
            <a:noFill/>
            <a:miter lim="800000"/>
            <a:headEnd/>
            <a:tailEnd/>
          </a:ln>
        </p:spPr>
        <p:txBody>
          <a:bodyPr>
            <a:spAutoFit/>
          </a:bodyPr>
          <a:lstStyle/>
          <a:p>
            <a:pPr algn="l">
              <a:spcBef>
                <a:spcPct val="50000"/>
              </a:spcBef>
            </a:pPr>
            <a:r>
              <a:rPr lang="zh-CN" altLang="en-US" sz="1200" b="0">
                <a:solidFill>
                  <a:schemeClr val="tx1"/>
                </a:solidFill>
                <a:ea typeface="楷体_GB2312" pitchFamily="49" charset="-122"/>
              </a:rPr>
              <a:t>备注：</a:t>
            </a:r>
            <a:r>
              <a:rPr lang="zh-CN" altLang="en-US" sz="1200" b="0">
                <a:solidFill>
                  <a:schemeClr val="tx1"/>
                </a:solidFill>
                <a:latin typeface="楷体_GB2312" pitchFamily="49" charset="-122"/>
                <a:ea typeface="楷体_GB2312" pitchFamily="49" charset="-122"/>
              </a:rPr>
              <a:t>根据职位所需能力要求，重点针对在专业能力上的提升点列举任职期间内的关键事件予以证明</a:t>
            </a:r>
            <a:r>
              <a:rPr lang="en-US" altLang="zh-CN" sz="1200" b="0">
                <a:solidFill>
                  <a:schemeClr val="tx1"/>
                </a:solidFill>
                <a:latin typeface="楷体_GB2312" pitchFamily="49" charset="-122"/>
                <a:ea typeface="楷体_GB2312" pitchFamily="49" charset="-122"/>
              </a:rPr>
              <a:t>;</a:t>
            </a:r>
            <a:r>
              <a:rPr lang="zh-CN" altLang="en-US" sz="1200" b="0">
                <a:solidFill>
                  <a:schemeClr val="tx1"/>
                </a:solidFill>
                <a:latin typeface="楷体_GB2312" pitchFamily="49" charset="-122"/>
                <a:ea typeface="楷体_GB2312" pitchFamily="49" charset="-122"/>
              </a:rPr>
              <a:t>能力自我评价只需填写行为表现层级。</a:t>
            </a:r>
          </a:p>
        </p:txBody>
      </p:sp>
      <p:graphicFrame>
        <p:nvGraphicFramePr>
          <p:cNvPr id="2441616" name="Group 400"/>
          <p:cNvGraphicFramePr>
            <a:graphicFrameLocks noGrp="1"/>
          </p:cNvGraphicFramePr>
          <p:nvPr>
            <p:ph sz="half" idx="2"/>
          </p:nvPr>
        </p:nvGraphicFramePr>
        <p:xfrm>
          <a:off x="276225" y="1085850"/>
          <a:ext cx="9363075" cy="4533806"/>
        </p:xfrm>
        <a:graphic>
          <a:graphicData uri="http://schemas.openxmlformats.org/drawingml/2006/table">
            <a:tbl>
              <a:tblPr/>
              <a:tblGrid>
                <a:gridCol w="1004106"/>
                <a:gridCol w="926867"/>
                <a:gridCol w="926867"/>
                <a:gridCol w="5784338"/>
                <a:gridCol w="720897"/>
              </a:tblGrid>
              <a:tr h="336264">
                <a:tc row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专业能力</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自我评价</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Arial"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row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关键事件</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row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备注</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83382">
                <a:tc vMerge="1">
                  <a:txBody>
                    <a:bodyPr/>
                    <a:lstStyle/>
                    <a:p>
                      <a:endParaRPr lang="zh-CN" altLang="en-US"/>
                    </a:p>
                  </a:txBody>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200" b="1" i="0" u="none" strike="noStrike" cap="none" normalizeH="0" baseline="0" dirty="0" smtClean="0">
                          <a:ln>
                            <a:noFill/>
                          </a:ln>
                          <a:solidFill>
                            <a:schemeClr val="tx1"/>
                          </a:solidFill>
                          <a:effectLst/>
                          <a:latin typeface="+mn-ea"/>
                          <a:ea typeface="+mn-ea"/>
                        </a:rPr>
                        <a:t>上次定级</a:t>
                      </a:r>
                      <a:endParaRPr kumimoji="0" lang="zh-CN" altLang="zh-CN" sz="1200" b="1" i="0" u="none" strike="noStrike" cap="none" normalizeH="0" baseline="0" dirty="0" smtClean="0">
                        <a:ln>
                          <a:noFill/>
                        </a:ln>
                        <a:solidFill>
                          <a:schemeClr val="tx1"/>
                        </a:solidFill>
                        <a:effectLst/>
                        <a:latin typeface="+mn-ea"/>
                        <a:ea typeface="+mn-ea"/>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200" b="1" i="0" u="none" strike="noStrike" cap="none" normalizeH="0" baseline="0" dirty="0" smtClean="0">
                          <a:ln>
                            <a:noFill/>
                          </a:ln>
                          <a:solidFill>
                            <a:schemeClr val="tx1"/>
                          </a:solidFill>
                          <a:effectLst/>
                          <a:latin typeface="+mn-ea"/>
                          <a:ea typeface="+mn-ea"/>
                        </a:rPr>
                        <a:t>本次定级</a:t>
                      </a:r>
                      <a:endParaRPr kumimoji="0" lang="zh-CN" altLang="zh-CN" sz="1200" b="1" i="0" u="none" strike="noStrike" cap="none" normalizeH="0" baseline="0" dirty="0" smtClean="0">
                        <a:ln>
                          <a:noFill/>
                        </a:ln>
                        <a:solidFill>
                          <a:schemeClr val="tx1"/>
                        </a:solidFill>
                        <a:effectLst/>
                        <a:latin typeface="+mn-ea"/>
                        <a:ea typeface="+mn-ea"/>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vMerge="1">
                  <a:txBody>
                    <a:bodyPr/>
                    <a:lstStyle/>
                    <a:p>
                      <a:endParaRPr lang="zh-CN" altLang="en-US"/>
                    </a:p>
                  </a:txBody>
                  <a:tcPr/>
                </a:tc>
                <a:tc vMerge="1">
                  <a:txBody>
                    <a:bodyPr/>
                    <a:lstStyle/>
                    <a:p>
                      <a:endParaRPr lang="zh-CN" altLang="en-US"/>
                    </a:p>
                  </a:txBody>
                  <a:tcPr/>
                </a:tc>
              </a:tr>
              <a:tr h="512730">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200" b="1" i="0" u="none" strike="noStrike" cap="none" normalizeH="0" baseline="0" dirty="0" smtClean="0">
                          <a:ln>
                            <a:noFill/>
                          </a:ln>
                          <a:solidFill>
                            <a:schemeClr val="tx1"/>
                          </a:solidFill>
                          <a:effectLst/>
                          <a:latin typeface="+mn-ea"/>
                          <a:ea typeface="+mn-ea"/>
                        </a:rPr>
                        <a:t>工作经验</a:t>
                      </a: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endParaRPr kumimoji="0" lang="zh-CN" altLang="zh-CN" sz="1200" b="1" i="0" u="none" strike="noStrike" cap="none" normalizeH="0" baseline="0" dirty="0" smtClean="0">
                        <a:ln>
                          <a:noFill/>
                        </a:ln>
                        <a:solidFill>
                          <a:srgbClr val="000000"/>
                        </a:solidFill>
                        <a:effectLst/>
                        <a:latin typeface="+mn-ea"/>
                        <a:ea typeface="+mn-ea"/>
                        <a:cs typeface="Times New Roman" pitchFamily="18" charset="0"/>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7</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年</a:t>
                      </a:r>
                      <a:endParaRPr kumimoji="0" lang="zh-CN" altLang="zh-CN" sz="1200" b="1" i="0" u="none" strike="noStrike" cap="none" normalizeH="0" baseline="0" dirty="0" smtClean="0">
                        <a:ln>
                          <a:noFill/>
                        </a:ln>
                        <a:solidFill>
                          <a:srgbClr val="000000"/>
                        </a:solidFill>
                        <a:effectLst/>
                        <a:latin typeface="+mn-ea"/>
                        <a:ea typeface="+mn-ea"/>
                        <a:cs typeface="Times New Roman"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rgbClr val="000000"/>
                        </a:solidFill>
                        <a:effectLst/>
                        <a:latin typeface="+mn-ea"/>
                        <a:ea typeface="+mn-ea"/>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55461">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辅导能力</a:t>
                      </a: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endParaRPr kumimoji="0" lang="zh-CN" altLang="zh-CN" sz="1200" b="1" i="0" u="none" strike="noStrike" cap="none" normalizeH="0" baseline="0" dirty="0" smtClean="0">
                        <a:ln>
                          <a:noFill/>
                        </a:ln>
                        <a:solidFill>
                          <a:schemeClr val="tx1"/>
                        </a:solidFill>
                        <a:effectLst/>
                        <a:latin typeface="+mn-ea"/>
                        <a:ea typeface="+mn-ea"/>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1.</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在开发及担任项目接口人过程中，经常辅导他人解决技术问题。</a:t>
                      </a: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2.</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在公司开过四节课，下面是课程的详细情况 </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a:t>
                      </a: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  </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1)</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无缝游戏服务器的一般实现方式</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满意度</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S</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，听课人数</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7</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人。</a:t>
                      </a:r>
                      <a:endParaRPr kumimoji="0" lang="en-US" altLang="zh-CN" sz="1200" b="1" i="0" u="none" strike="noStrike" cap="none" normalizeH="0" baseline="0" dirty="0" smtClean="0">
                        <a:ln>
                          <a:noFill/>
                        </a:ln>
                        <a:solidFill>
                          <a:srgbClr val="000000"/>
                        </a:solidFill>
                        <a:effectLst/>
                        <a:latin typeface="+mn-ea"/>
                        <a:ea typeface="+mn-ea"/>
                        <a:cs typeface="Times New Roman"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  2)Flash</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中增加游戏运行性能的方法</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，满意</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度</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S</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，听课人数</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6</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人。</a:t>
                      </a:r>
                      <a:endParaRPr kumimoji="0" lang="en-US" altLang="zh-CN" sz="1200" b="1" i="0" u="none" strike="noStrike" cap="none" normalizeH="0" baseline="0" dirty="0" smtClean="0">
                        <a:ln>
                          <a:noFill/>
                        </a:ln>
                        <a:solidFill>
                          <a:srgbClr val="000000"/>
                        </a:solidFill>
                        <a:effectLst/>
                        <a:latin typeface="+mn-ea"/>
                        <a:ea typeface="+mn-ea"/>
                        <a:cs typeface="Times New Roman"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lang="en-US" altLang="zh-CN" sz="1200" b="1" kern="1200" dirty="0" smtClean="0">
                          <a:solidFill>
                            <a:srgbClr val="000000"/>
                          </a:solidFill>
                          <a:latin typeface="+mn-lt"/>
                          <a:ea typeface="+mn-ea"/>
                        </a:rPr>
                        <a:t>    3)</a:t>
                      </a:r>
                      <a:r>
                        <a:rPr lang="en-US" altLang="zh-CN" sz="1200" b="1" kern="1200" dirty="0" err="1" smtClean="0">
                          <a:solidFill>
                            <a:srgbClr val="000000"/>
                          </a:solidFill>
                          <a:latin typeface="+mn-lt"/>
                          <a:ea typeface="+mn-ea"/>
                        </a:rPr>
                        <a:t>Scaleform</a:t>
                      </a:r>
                      <a:r>
                        <a:rPr lang="zh-CN" altLang="zh-CN" sz="1200" b="1" kern="1200" dirty="0" smtClean="0">
                          <a:solidFill>
                            <a:srgbClr val="000000"/>
                          </a:solidFill>
                          <a:latin typeface="+mn-lt"/>
                          <a:ea typeface="+mn-ea"/>
                          <a:cs typeface="Arial"/>
                        </a:rPr>
                        <a:t>按钮组件制作</a:t>
                      </a:r>
                      <a:r>
                        <a:rPr lang="zh-CN" altLang="zh-CN" sz="1200" b="1" kern="1200" dirty="0" smtClean="0">
                          <a:solidFill>
                            <a:srgbClr val="000000"/>
                          </a:solidFill>
                          <a:ea typeface="Arial"/>
                        </a:rPr>
                        <a:t> </a:t>
                      </a:r>
                      <a:r>
                        <a:rPr lang="zh-CN" altLang="zh-CN" sz="1200" b="1" kern="1200" dirty="0" smtClean="0">
                          <a:solidFill>
                            <a:srgbClr val="000000"/>
                          </a:solidFill>
                          <a:latin typeface="+mn-lt"/>
                          <a:ea typeface="+mn-ea"/>
                          <a:cs typeface="Arial"/>
                        </a:rPr>
                        <a:t>方法</a:t>
                      </a:r>
                      <a:r>
                        <a:rPr lang="en-US" altLang="zh-CN" sz="1200" b="1" kern="1200" dirty="0" smtClean="0">
                          <a:solidFill>
                            <a:srgbClr val="000000"/>
                          </a:solidFill>
                          <a:latin typeface="+mn-lt"/>
                          <a:ea typeface="+mn-ea"/>
                          <a:cs typeface="Arial"/>
                        </a:rPr>
                        <a:t>,</a:t>
                      </a:r>
                      <a:r>
                        <a:rPr lang="zh-CN" altLang="en-US" sz="1200" b="1" kern="1200" dirty="0" smtClean="0">
                          <a:solidFill>
                            <a:srgbClr val="000000"/>
                          </a:solidFill>
                          <a:latin typeface="+mn-lt"/>
                          <a:ea typeface="+mn-ea"/>
                          <a:cs typeface="Arial"/>
                        </a:rPr>
                        <a:t>讲师，满意 度</a:t>
                      </a:r>
                      <a:r>
                        <a:rPr lang="en-US" altLang="zh-CN" sz="1200" b="1" kern="1200" dirty="0" smtClean="0">
                          <a:solidFill>
                            <a:srgbClr val="000000"/>
                          </a:solidFill>
                          <a:latin typeface="+mn-lt"/>
                          <a:ea typeface="+mn-ea"/>
                          <a:cs typeface="Arial"/>
                        </a:rPr>
                        <a:t>A</a:t>
                      </a:r>
                      <a:r>
                        <a:rPr lang="zh-CN" altLang="en-US" sz="1200" b="1" kern="1200" dirty="0" smtClean="0">
                          <a:solidFill>
                            <a:srgbClr val="000000"/>
                          </a:solidFill>
                          <a:latin typeface="+mn-lt"/>
                          <a:ea typeface="+mn-ea"/>
                          <a:cs typeface="Arial"/>
                        </a:rPr>
                        <a:t>，听课人数</a:t>
                      </a:r>
                      <a:r>
                        <a:rPr lang="en-US" altLang="zh-CN" sz="1200" b="1" kern="1200" dirty="0" smtClean="0">
                          <a:solidFill>
                            <a:srgbClr val="000000"/>
                          </a:solidFill>
                          <a:latin typeface="+mn-lt"/>
                          <a:ea typeface="+mn-ea"/>
                          <a:cs typeface="Arial"/>
                        </a:rPr>
                        <a:t>6</a:t>
                      </a:r>
                      <a:r>
                        <a:rPr lang="zh-CN" altLang="en-US" sz="1200" b="1" kern="1200" dirty="0" smtClean="0">
                          <a:solidFill>
                            <a:srgbClr val="000000"/>
                          </a:solidFill>
                          <a:latin typeface="+mn-lt"/>
                          <a:ea typeface="+mn-ea"/>
                          <a:cs typeface="Arial"/>
                        </a:rPr>
                        <a:t>。</a:t>
                      </a:r>
                      <a:endParaRPr kumimoji="0" lang="en-US" altLang="zh-CN" sz="1200" b="1" i="0" u="none" strike="noStrike" cap="none" normalizeH="0" baseline="0" dirty="0" smtClean="0">
                        <a:ln>
                          <a:noFill/>
                        </a:ln>
                        <a:solidFill>
                          <a:srgbClr val="000000"/>
                        </a:solidFill>
                        <a:effectLst/>
                        <a:latin typeface="+mn-ea"/>
                        <a:ea typeface="+mn-ea"/>
                        <a:cs typeface="Times New Roman"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  </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4)</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了解等轴视图社区游戏的人物行走及物件层级关系算法</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，满意</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度</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A</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，听课            人数</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7</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人。</a:t>
                      </a: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3.</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在</a:t>
                      </a:r>
                      <a:r>
                        <a:rPr kumimoji="0" lang="en-US" altLang="zh-CN" sz="1200" b="1" i="0" u="none" strike="noStrike" cap="none" normalizeH="0" baseline="0" dirty="0" err="1" smtClean="0">
                          <a:ln>
                            <a:noFill/>
                          </a:ln>
                          <a:solidFill>
                            <a:srgbClr val="000000"/>
                          </a:solidFill>
                          <a:effectLst/>
                          <a:latin typeface="+mn-ea"/>
                          <a:ea typeface="+mn-ea"/>
                          <a:cs typeface="Times New Roman" pitchFamily="18" charset="0"/>
                        </a:rPr>
                        <a:t>Animaticmedia</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开发组长过程中，经常帮助公司和同事解决过技术问题。</a:t>
                      </a: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4.</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在网传公司担任交互主管过程中，经常帮助公司和同事解决过技术问题。</a:t>
                      </a: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5.07</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年著有“ </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Flash</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组件、游戏、</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SWF</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加解密 ”一书的部分章节，它获得了华储网（国内最大的计算机图书商）的推荐。</a:t>
                      </a: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6.</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曾担任知名</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flash</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论坛</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flash8</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版</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主，帮助解决过大量网友技术问题。</a:t>
                      </a:r>
                      <a:endParaRPr kumimoji="0" lang="en-US" altLang="zh-CN" sz="1200" b="1" i="0" u="none" strike="noStrike" cap="none" normalizeH="0" baseline="0" dirty="0" smtClean="0">
                        <a:ln>
                          <a:noFill/>
                        </a:ln>
                        <a:solidFill>
                          <a:srgbClr val="000000"/>
                        </a:solidFill>
                        <a:effectLst/>
                        <a:latin typeface="+mn-ea"/>
                        <a:ea typeface="+mn-ea"/>
                        <a:cs typeface="Times New Roman"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7.</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早期编写过大量</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flash</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教程。</a:t>
                      </a:r>
                      <a:endParaRPr kumimoji="0" lang="zh-CN" altLang="zh-CN" sz="1200" b="1" i="0" u="none" strike="noStrike" cap="none" normalizeH="0" baseline="0" dirty="0" smtClean="0">
                        <a:ln>
                          <a:noFill/>
                        </a:ln>
                        <a:solidFill>
                          <a:srgbClr val="000000"/>
                        </a:solidFill>
                        <a:effectLst/>
                        <a:latin typeface="+mn-ea"/>
                        <a:ea typeface="+mn-ea"/>
                        <a:cs typeface="Times New Roman"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rgbClr val="000000"/>
                        </a:solidFill>
                        <a:effectLst/>
                        <a:latin typeface="+mn-ea"/>
                        <a:ea typeface="+mn-ea"/>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95300" y="274638"/>
            <a:ext cx="8242300" cy="57150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五、任职能力自评</a:t>
            </a:r>
            <a:r>
              <a:rPr lang="en-US" altLang="zh-CN" dirty="0" smtClean="0"/>
              <a:t>-</a:t>
            </a:r>
            <a:r>
              <a:rPr lang="zh-CN" altLang="en-US" dirty="0" smtClean="0"/>
              <a:t>专业能力</a:t>
            </a:r>
          </a:p>
        </p:txBody>
      </p:sp>
      <p:sp>
        <p:nvSpPr>
          <p:cNvPr id="8195" name="Text Box 48"/>
          <p:cNvSpPr txBox="1">
            <a:spLocks noChangeArrowheads="1"/>
          </p:cNvSpPr>
          <p:nvPr/>
        </p:nvSpPr>
        <p:spPr bwMode="auto">
          <a:xfrm>
            <a:off x="371475" y="6010275"/>
            <a:ext cx="8477250" cy="461963"/>
          </a:xfrm>
          <a:prstGeom prst="rect">
            <a:avLst/>
          </a:prstGeom>
          <a:noFill/>
          <a:ln w="9525" algn="ctr">
            <a:noFill/>
            <a:miter lim="800000"/>
            <a:headEnd/>
            <a:tailEnd/>
          </a:ln>
        </p:spPr>
        <p:txBody>
          <a:bodyPr>
            <a:spAutoFit/>
          </a:bodyPr>
          <a:lstStyle/>
          <a:p>
            <a:pPr algn="l">
              <a:spcBef>
                <a:spcPct val="50000"/>
              </a:spcBef>
            </a:pPr>
            <a:r>
              <a:rPr lang="zh-CN" altLang="en-US" sz="1200" b="0">
                <a:solidFill>
                  <a:schemeClr val="tx1"/>
                </a:solidFill>
                <a:ea typeface="楷体_GB2312" pitchFamily="49" charset="-122"/>
              </a:rPr>
              <a:t>备注：</a:t>
            </a:r>
            <a:r>
              <a:rPr lang="zh-CN" altLang="en-US" sz="1200" b="0">
                <a:solidFill>
                  <a:schemeClr val="tx1"/>
                </a:solidFill>
                <a:latin typeface="楷体_GB2312" pitchFamily="49" charset="-122"/>
                <a:ea typeface="楷体_GB2312" pitchFamily="49" charset="-122"/>
              </a:rPr>
              <a:t>根据职位所需能力要求，重点针对在专业能力上的提升点列举任职期间内的关键事件予以证明</a:t>
            </a:r>
            <a:r>
              <a:rPr lang="en-US" altLang="zh-CN" sz="1200" b="0">
                <a:solidFill>
                  <a:schemeClr val="tx1"/>
                </a:solidFill>
                <a:latin typeface="楷体_GB2312" pitchFamily="49" charset="-122"/>
                <a:ea typeface="楷体_GB2312" pitchFamily="49" charset="-122"/>
              </a:rPr>
              <a:t>;</a:t>
            </a:r>
            <a:r>
              <a:rPr lang="zh-CN" altLang="en-US" sz="1200" b="0">
                <a:solidFill>
                  <a:schemeClr val="tx1"/>
                </a:solidFill>
                <a:latin typeface="楷体_GB2312" pitchFamily="49" charset="-122"/>
                <a:ea typeface="楷体_GB2312" pitchFamily="49" charset="-122"/>
              </a:rPr>
              <a:t>能力自我评价只需填写行为表现层级。</a:t>
            </a:r>
          </a:p>
        </p:txBody>
      </p:sp>
      <p:graphicFrame>
        <p:nvGraphicFramePr>
          <p:cNvPr id="2441616" name="Group 400"/>
          <p:cNvGraphicFramePr>
            <a:graphicFrameLocks noGrp="1"/>
          </p:cNvGraphicFramePr>
          <p:nvPr>
            <p:ph sz="half" idx="2"/>
          </p:nvPr>
        </p:nvGraphicFramePr>
        <p:xfrm>
          <a:off x="276225" y="1085850"/>
          <a:ext cx="9363075" cy="4325208"/>
        </p:xfrm>
        <a:graphic>
          <a:graphicData uri="http://schemas.openxmlformats.org/drawingml/2006/table">
            <a:tbl>
              <a:tblPr/>
              <a:tblGrid>
                <a:gridCol w="1004106"/>
                <a:gridCol w="926867"/>
                <a:gridCol w="926867"/>
                <a:gridCol w="5784338"/>
                <a:gridCol w="720897"/>
              </a:tblGrid>
              <a:tr h="336264">
                <a:tc row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专业能力</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自我评价</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Arial"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row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关键事件</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row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备注</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83382">
                <a:tc vMerge="1">
                  <a:txBody>
                    <a:bodyPr/>
                    <a:lstStyle/>
                    <a:p>
                      <a:endParaRPr lang="zh-CN" altLang="en-US"/>
                    </a:p>
                  </a:txBody>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200" b="1" i="0" u="none" strike="noStrike" cap="none" normalizeH="0" baseline="0" dirty="0" smtClean="0">
                          <a:ln>
                            <a:noFill/>
                          </a:ln>
                          <a:solidFill>
                            <a:schemeClr val="tx1"/>
                          </a:solidFill>
                          <a:effectLst/>
                          <a:latin typeface="+mn-ea"/>
                          <a:ea typeface="+mn-ea"/>
                        </a:rPr>
                        <a:t>上次定级</a:t>
                      </a:r>
                      <a:endParaRPr kumimoji="0" lang="zh-CN" altLang="zh-CN" sz="1200" b="1" i="0" u="none" strike="noStrike" cap="none" normalizeH="0" baseline="0" dirty="0" smtClean="0">
                        <a:ln>
                          <a:noFill/>
                        </a:ln>
                        <a:solidFill>
                          <a:schemeClr val="tx1"/>
                        </a:solidFill>
                        <a:effectLst/>
                        <a:latin typeface="+mn-ea"/>
                        <a:ea typeface="+mn-ea"/>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200" b="1" i="0" u="none" strike="noStrike" cap="none" normalizeH="0" baseline="0" dirty="0" smtClean="0">
                          <a:ln>
                            <a:noFill/>
                          </a:ln>
                          <a:solidFill>
                            <a:schemeClr val="tx1"/>
                          </a:solidFill>
                          <a:effectLst/>
                          <a:latin typeface="+mn-ea"/>
                          <a:ea typeface="+mn-ea"/>
                        </a:rPr>
                        <a:t>本次定级</a:t>
                      </a:r>
                      <a:endParaRPr kumimoji="0" lang="zh-CN" altLang="zh-CN" sz="1200" b="1" i="0" u="none" strike="noStrike" cap="none" normalizeH="0" baseline="0" dirty="0" smtClean="0">
                        <a:ln>
                          <a:noFill/>
                        </a:ln>
                        <a:solidFill>
                          <a:schemeClr val="tx1"/>
                        </a:solidFill>
                        <a:effectLst/>
                        <a:latin typeface="+mn-ea"/>
                        <a:ea typeface="+mn-ea"/>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vMerge="1">
                  <a:txBody>
                    <a:bodyPr/>
                    <a:lstStyle/>
                    <a:p>
                      <a:endParaRPr lang="zh-CN" altLang="en-US"/>
                    </a:p>
                  </a:txBody>
                  <a:tcPr/>
                </a:tc>
                <a:tc vMerge="1">
                  <a:txBody>
                    <a:bodyPr/>
                    <a:lstStyle/>
                    <a:p>
                      <a:endParaRPr lang="zh-CN" altLang="en-US"/>
                    </a:p>
                  </a:txBody>
                  <a:tcPr/>
                </a:tc>
              </a:tr>
              <a:tr h="652409">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沟通能力</a:t>
                      </a: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chemeClr val="tx1"/>
                        </a:buClr>
                        <a:buSzTx/>
                        <a:buFont typeface="Wingdings" pitchFamily="2" charset="2"/>
                        <a:buNone/>
                        <a:tabLst/>
                      </a:pP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我会用心倾听各方意见，尊重他人意见并积思考，表达自己的观点，并根据实际情况及时做出调整和回应。</a:t>
                      </a:r>
                      <a:endParaRPr kumimoji="0" lang="en-US" altLang="zh-CN" sz="1200" b="1" i="0" u="none" strike="noStrike" cap="none" normalizeH="0" baseline="0" dirty="0" smtClean="0">
                        <a:ln>
                          <a:noFill/>
                        </a:ln>
                        <a:solidFill>
                          <a:srgbClr val="000000"/>
                        </a:solidFill>
                        <a:effectLst/>
                        <a:latin typeface="+mn-ea"/>
                        <a:ea typeface="+mn-ea"/>
                        <a:cs typeface="Times New Roman" pitchFamily="18" charset="0"/>
                      </a:endParaRPr>
                    </a:p>
                    <a:p>
                      <a:pPr marL="0" marR="0" lvl="0" indent="0" algn="l" defTabSz="914400" rtl="0" eaLnBrk="0" fontAlgn="base" latinLnBrk="0" hangingPunct="0">
                        <a:lnSpc>
                          <a:spcPct val="120000"/>
                        </a:lnSpc>
                        <a:spcBef>
                          <a:spcPct val="10000"/>
                        </a:spcBef>
                        <a:spcAft>
                          <a:spcPct val="0"/>
                        </a:spcAft>
                        <a:buClr>
                          <a:schemeClr val="tx1"/>
                        </a:buClr>
                        <a:buSzTx/>
                        <a:buFont typeface="Wingdings" pitchFamily="2" charset="2"/>
                        <a:buNone/>
                        <a:tabLst/>
                      </a:pPr>
                      <a:endParaRPr kumimoji="0" lang="en-US" altLang="zh-CN" sz="1200" b="1" i="0" u="none" strike="noStrike" cap="none" normalizeH="0" baseline="0" dirty="0" smtClean="0">
                        <a:ln>
                          <a:noFill/>
                        </a:ln>
                        <a:solidFill>
                          <a:srgbClr val="000000"/>
                        </a:solidFill>
                        <a:effectLst/>
                        <a:latin typeface="+mn-ea"/>
                        <a:ea typeface="+mn-ea"/>
                        <a:cs typeface="Times New Roman" pitchFamily="18" charset="0"/>
                      </a:endParaRPr>
                    </a:p>
                    <a:p>
                      <a:pPr marL="0" marR="0" lvl="0" indent="0" algn="l" defTabSz="914400" rtl="0" eaLnBrk="0" fontAlgn="base" latinLnBrk="0" hangingPunct="0">
                        <a:lnSpc>
                          <a:spcPct val="120000"/>
                        </a:lnSpc>
                        <a:spcBef>
                          <a:spcPct val="10000"/>
                        </a:spcBef>
                        <a:spcAft>
                          <a:spcPct val="0"/>
                        </a:spcAft>
                        <a:buClr>
                          <a:schemeClr val="tx1"/>
                        </a:buClr>
                        <a:buSzTx/>
                        <a:buFont typeface="Wingdings" pitchFamily="2" charset="2"/>
                        <a:buNone/>
                        <a:tabLst/>
                      </a:pP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例一：在制作绝对火力选人界面时，交互设计师要求我修改一串按钮的表现形式，我认为这个修改太糟了，于是我向他提出了我的想法，我认为还是保持原样好，并说出了理由，原样对用户使用比较友好，但他还是坚持要修改，于是我不在这上面竖持，立即对这个按钮的表现效果进行修改。 在这里，我认为在交互设计上，交互设计师是权威，我尊重他的专业性，我对他只有建议的权利，最终还是他决定怎么做，而我不能在争执中浪费双方的时间，我应尽快把这个交互案设计出来。</a:t>
                      </a:r>
                    </a:p>
                    <a:p>
                      <a:pPr marL="0" marR="0" lvl="0" indent="0" algn="l" defTabSz="914400" rtl="0" eaLnBrk="0" fontAlgn="base" latinLnBrk="0" hangingPunct="0">
                        <a:lnSpc>
                          <a:spcPct val="120000"/>
                        </a:lnSpc>
                        <a:spcBef>
                          <a:spcPct val="10000"/>
                        </a:spcBef>
                        <a:spcAft>
                          <a:spcPct val="0"/>
                        </a:spcAft>
                        <a:buClr>
                          <a:schemeClr val="tx1"/>
                        </a:buClr>
                        <a:buSzTx/>
                        <a:buFont typeface="Wingdings" pitchFamily="2" charset="2"/>
                        <a:buNone/>
                        <a:tabLst/>
                      </a:pPr>
                      <a:endParaRPr kumimoji="0" lang="zh-CN" altLang="en-US" sz="1200" b="1" i="0" u="none" strike="noStrike" cap="none" normalizeH="0" baseline="0" dirty="0" smtClean="0">
                        <a:ln>
                          <a:noFill/>
                        </a:ln>
                        <a:solidFill>
                          <a:srgbClr val="000000"/>
                        </a:solidFill>
                        <a:effectLst/>
                        <a:latin typeface="+mn-ea"/>
                        <a:ea typeface="+mn-ea"/>
                        <a:cs typeface="Times New Roman" pitchFamily="18" charset="0"/>
                      </a:endParaRPr>
                    </a:p>
                    <a:p>
                      <a:pPr marL="0" marR="0" lvl="0" indent="0" algn="l" defTabSz="914400" rtl="0" eaLnBrk="0" fontAlgn="base" latinLnBrk="0" hangingPunct="0">
                        <a:lnSpc>
                          <a:spcPct val="120000"/>
                        </a:lnSpc>
                        <a:spcBef>
                          <a:spcPct val="10000"/>
                        </a:spcBef>
                        <a:spcAft>
                          <a:spcPct val="0"/>
                        </a:spcAft>
                        <a:buClr>
                          <a:schemeClr val="tx1"/>
                        </a:buClr>
                        <a:buSzTx/>
                        <a:buFont typeface="Wingdings" pitchFamily="2" charset="2"/>
                        <a:buNone/>
                        <a:tabLst/>
                      </a:pP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例二：在制作弑神界面背包的过程中，</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VC</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端程序员给了我背包的接口，接口有三个，增加物品，减少物品，删除物品，我认为这三个接口的功能其实用一个接口更新物品就足以完成，这样三个接口会增加接口的复杂度，以及逻辑的复杂度，在我说出我的理解后，</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VC</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端程序员接受了我的观点，改成使用一个接口，在这个事情上双方都有权利对接口的制定提出问题，这时可以耐心的勾通，从那种做法对项目更有益出发，决定接受谁的观点。</a:t>
                      </a:r>
                      <a:endParaRPr kumimoji="0" lang="zh-CN" altLang="zh-CN" sz="1200" b="1" i="0" u="none" strike="noStrike" cap="none" normalizeH="0" baseline="0" dirty="0" smtClean="0">
                        <a:ln>
                          <a:noFill/>
                        </a:ln>
                        <a:solidFill>
                          <a:srgbClr val="000000"/>
                        </a:solidFill>
                        <a:effectLst/>
                        <a:latin typeface="+mn-ea"/>
                        <a:ea typeface="+mn-ea"/>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95300" y="274638"/>
            <a:ext cx="8242300" cy="57150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五、任职能力自评</a:t>
            </a:r>
            <a:r>
              <a:rPr lang="en-US" altLang="zh-CN" dirty="0" smtClean="0"/>
              <a:t>-</a:t>
            </a:r>
            <a:r>
              <a:rPr lang="zh-CN" altLang="en-US" dirty="0" smtClean="0"/>
              <a:t>专业能力</a:t>
            </a:r>
          </a:p>
        </p:txBody>
      </p:sp>
      <p:sp>
        <p:nvSpPr>
          <p:cNvPr id="8195" name="Text Box 48"/>
          <p:cNvSpPr txBox="1">
            <a:spLocks noChangeArrowheads="1"/>
          </p:cNvSpPr>
          <p:nvPr/>
        </p:nvSpPr>
        <p:spPr bwMode="auto">
          <a:xfrm>
            <a:off x="371475" y="6010275"/>
            <a:ext cx="8477250" cy="461963"/>
          </a:xfrm>
          <a:prstGeom prst="rect">
            <a:avLst/>
          </a:prstGeom>
          <a:noFill/>
          <a:ln w="9525" algn="ctr">
            <a:noFill/>
            <a:miter lim="800000"/>
            <a:headEnd/>
            <a:tailEnd/>
          </a:ln>
        </p:spPr>
        <p:txBody>
          <a:bodyPr>
            <a:spAutoFit/>
          </a:bodyPr>
          <a:lstStyle/>
          <a:p>
            <a:pPr algn="l">
              <a:spcBef>
                <a:spcPct val="50000"/>
              </a:spcBef>
            </a:pPr>
            <a:r>
              <a:rPr lang="zh-CN" altLang="en-US" sz="1200" b="0">
                <a:solidFill>
                  <a:schemeClr val="tx1"/>
                </a:solidFill>
                <a:ea typeface="楷体_GB2312" pitchFamily="49" charset="-122"/>
              </a:rPr>
              <a:t>备注：</a:t>
            </a:r>
            <a:r>
              <a:rPr lang="zh-CN" altLang="en-US" sz="1200" b="0">
                <a:solidFill>
                  <a:schemeClr val="tx1"/>
                </a:solidFill>
                <a:latin typeface="楷体_GB2312" pitchFamily="49" charset="-122"/>
                <a:ea typeface="楷体_GB2312" pitchFamily="49" charset="-122"/>
              </a:rPr>
              <a:t>根据职位所需能力要求，重点针对在专业能力上的提升点列举任职期间内的关键事件予以证明</a:t>
            </a:r>
            <a:r>
              <a:rPr lang="en-US" altLang="zh-CN" sz="1200" b="0">
                <a:solidFill>
                  <a:schemeClr val="tx1"/>
                </a:solidFill>
                <a:latin typeface="楷体_GB2312" pitchFamily="49" charset="-122"/>
                <a:ea typeface="楷体_GB2312" pitchFamily="49" charset="-122"/>
              </a:rPr>
              <a:t>;</a:t>
            </a:r>
            <a:r>
              <a:rPr lang="zh-CN" altLang="en-US" sz="1200" b="0">
                <a:solidFill>
                  <a:schemeClr val="tx1"/>
                </a:solidFill>
                <a:latin typeface="楷体_GB2312" pitchFamily="49" charset="-122"/>
                <a:ea typeface="楷体_GB2312" pitchFamily="49" charset="-122"/>
              </a:rPr>
              <a:t>能力自我评价只需填写行为表现层级。</a:t>
            </a:r>
          </a:p>
        </p:txBody>
      </p:sp>
      <p:graphicFrame>
        <p:nvGraphicFramePr>
          <p:cNvPr id="2441616" name="Group 400"/>
          <p:cNvGraphicFramePr>
            <a:graphicFrameLocks noGrp="1"/>
          </p:cNvGraphicFramePr>
          <p:nvPr>
            <p:ph sz="half" idx="2"/>
          </p:nvPr>
        </p:nvGraphicFramePr>
        <p:xfrm>
          <a:off x="276225" y="1085850"/>
          <a:ext cx="9363075" cy="2752440"/>
        </p:xfrm>
        <a:graphic>
          <a:graphicData uri="http://schemas.openxmlformats.org/drawingml/2006/table">
            <a:tbl>
              <a:tblPr/>
              <a:tblGrid>
                <a:gridCol w="1004106"/>
                <a:gridCol w="926867"/>
                <a:gridCol w="926867"/>
                <a:gridCol w="5784338"/>
                <a:gridCol w="720897"/>
              </a:tblGrid>
              <a:tr h="336264">
                <a:tc row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专业能力</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自我评价</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Arial"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row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关键事件</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row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备注</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83382">
                <a:tc vMerge="1">
                  <a:txBody>
                    <a:bodyPr/>
                    <a:lstStyle/>
                    <a:p>
                      <a:endParaRPr lang="zh-CN" altLang="en-US"/>
                    </a:p>
                  </a:txBody>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200" b="1" i="0" u="none" strike="noStrike" cap="none" normalizeH="0" baseline="0" dirty="0" smtClean="0">
                          <a:ln>
                            <a:noFill/>
                          </a:ln>
                          <a:solidFill>
                            <a:schemeClr val="tx1"/>
                          </a:solidFill>
                          <a:effectLst/>
                          <a:latin typeface="+mn-ea"/>
                          <a:ea typeface="+mn-ea"/>
                        </a:rPr>
                        <a:t>上次定级</a:t>
                      </a:r>
                      <a:endParaRPr kumimoji="0" lang="zh-CN" altLang="zh-CN" sz="1200" b="1" i="0" u="none" strike="noStrike" cap="none" normalizeH="0" baseline="0" dirty="0" smtClean="0">
                        <a:ln>
                          <a:noFill/>
                        </a:ln>
                        <a:solidFill>
                          <a:schemeClr val="tx1"/>
                        </a:solidFill>
                        <a:effectLst/>
                        <a:latin typeface="+mn-ea"/>
                        <a:ea typeface="+mn-ea"/>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200" b="1" i="0" u="none" strike="noStrike" cap="none" normalizeH="0" baseline="0" dirty="0" smtClean="0">
                          <a:ln>
                            <a:noFill/>
                          </a:ln>
                          <a:solidFill>
                            <a:schemeClr val="tx1"/>
                          </a:solidFill>
                          <a:effectLst/>
                          <a:latin typeface="+mn-ea"/>
                          <a:ea typeface="+mn-ea"/>
                        </a:rPr>
                        <a:t>本次定级</a:t>
                      </a:r>
                      <a:endParaRPr kumimoji="0" lang="zh-CN" altLang="zh-CN" sz="1200" b="1" i="0" u="none" strike="noStrike" cap="none" normalizeH="0" baseline="0" dirty="0" smtClean="0">
                        <a:ln>
                          <a:noFill/>
                        </a:ln>
                        <a:solidFill>
                          <a:schemeClr val="tx1"/>
                        </a:solidFill>
                        <a:effectLst/>
                        <a:latin typeface="+mn-ea"/>
                        <a:ea typeface="+mn-ea"/>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vMerge="1">
                  <a:txBody>
                    <a:bodyPr/>
                    <a:lstStyle/>
                    <a:p>
                      <a:endParaRPr lang="zh-CN" altLang="en-US"/>
                    </a:p>
                  </a:txBody>
                  <a:tcPr/>
                </a:tc>
                <a:tc vMerge="1">
                  <a:txBody>
                    <a:bodyPr/>
                    <a:lstStyle/>
                    <a:p>
                      <a:endParaRPr lang="zh-CN" altLang="en-US"/>
                    </a:p>
                  </a:txBody>
                  <a:tcPr/>
                </a:tc>
              </a:tr>
              <a:tr h="652409">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团队合作</a:t>
                      </a: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我会做好自己在团队中的工作，积级主动的配合团队成员的工作，即使面对阻力，也积极寻求与他人双赢的合作方式，以提升工作业绩为共同目标。</a:t>
                      </a:r>
                      <a:endParaRPr kumimoji="0" lang="en-US" altLang="zh-CN" sz="1200" b="1" i="0" u="none" strike="noStrike" cap="none" normalizeH="0" baseline="0" dirty="0" smtClean="0">
                        <a:ln>
                          <a:noFill/>
                        </a:ln>
                        <a:solidFill>
                          <a:srgbClr val="000000"/>
                        </a:solidFill>
                        <a:effectLst/>
                        <a:latin typeface="+mn-ea"/>
                        <a:ea typeface="+mn-ea"/>
                        <a:cs typeface="Times New Roman"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en-US" altLang="zh-CN" sz="1200" b="1" i="0" u="none" strike="noStrike" cap="none" normalizeH="0" baseline="0" dirty="0" smtClean="0">
                        <a:ln>
                          <a:noFill/>
                        </a:ln>
                        <a:solidFill>
                          <a:srgbClr val="000000"/>
                        </a:solidFill>
                        <a:effectLst/>
                        <a:latin typeface="+mn-ea"/>
                        <a:ea typeface="+mn-ea"/>
                        <a:cs typeface="Times New Roman"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例：在弑神项目中，我们不满大量占位图所带来的游戏性能问题，以及在制作时用十分复杂的方式去实现本来应该很好实现的表现，我向助理主程描述了我在韩国项目组时用到一种加载图片的方法，他可能可以使</a:t>
                      </a:r>
                      <a:r>
                        <a:rPr kumimoji="0" lang="en-US" altLang="zh-CN" sz="1200" b="1" i="0" u="none" strike="noStrike" cap="none" normalizeH="0" baseline="0" dirty="0" err="1" smtClean="0">
                          <a:ln>
                            <a:noFill/>
                          </a:ln>
                          <a:solidFill>
                            <a:srgbClr val="000000"/>
                          </a:solidFill>
                          <a:effectLst/>
                          <a:latin typeface="+mn-ea"/>
                          <a:ea typeface="+mn-ea"/>
                          <a:cs typeface="Times New Roman" pitchFamily="18" charset="0"/>
                        </a:rPr>
                        <a:t>Scaleform</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 UI</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可以加载任意格式的图片文件，接着我配合主程提供各种测试资源，完成了这种图片加载方案的测试，这种方法完全可以用，用这种方法制作背包这类需要用到大量图标的界面，</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flash</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端工作量至少减少五分一，而</a:t>
                      </a:r>
                      <a:r>
                        <a:rPr kumimoji="0" lang="en-US" altLang="zh-CN" sz="1200" b="1" i="0" u="none" strike="noStrike" cap="none" normalizeH="0" baseline="0" dirty="0" err="1" smtClean="0">
                          <a:ln>
                            <a:noFill/>
                          </a:ln>
                          <a:solidFill>
                            <a:srgbClr val="000000"/>
                          </a:solidFill>
                          <a:effectLst/>
                          <a:latin typeface="+mn-ea"/>
                          <a:ea typeface="+mn-ea"/>
                          <a:cs typeface="Times New Roman" pitchFamily="18" charset="0"/>
                        </a:rPr>
                        <a:t>vc</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端可能可以少掉更多的工作量。</a:t>
                      </a:r>
                      <a:endParaRPr kumimoji="0" lang="zh-CN" altLang="zh-CN" sz="1200" b="1" i="0" u="none" strike="noStrike" cap="none" normalizeH="0" baseline="0" dirty="0" smtClean="0">
                        <a:ln>
                          <a:noFill/>
                        </a:ln>
                        <a:solidFill>
                          <a:srgbClr val="000000"/>
                        </a:solidFill>
                        <a:effectLst/>
                        <a:latin typeface="+mn-ea"/>
                        <a:ea typeface="+mn-ea"/>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WordArt 5"/>
          <p:cNvSpPr>
            <a:spLocks noChangeArrowheads="1" noChangeShapeType="1" noTextEdit="1"/>
          </p:cNvSpPr>
          <p:nvPr/>
        </p:nvSpPr>
        <p:spPr bwMode="gray">
          <a:xfrm>
            <a:off x="1692275" y="2997200"/>
            <a:ext cx="5759450" cy="863600"/>
          </a:xfrm>
          <a:prstGeom prst="rect">
            <a:avLst/>
          </a:prstGeom>
        </p:spPr>
        <p:txBody>
          <a:bodyPr wrap="none" fromWordArt="1">
            <a:prstTxWarp prst="textDeflate">
              <a:avLst>
                <a:gd name="adj" fmla="val 0"/>
              </a:avLst>
            </a:prstTxWarp>
          </a:bodyPr>
          <a:lstStyle/>
          <a:p>
            <a:r>
              <a:rPr lang="en-US" altLang="zh-CN" sz="3600" kern="10">
                <a:ln w="19050">
                  <a:solidFill>
                    <a:schemeClr val="bg1"/>
                  </a:solidFill>
                  <a:round/>
                  <a:headEnd/>
                  <a:tailEnd/>
                </a:ln>
                <a:gradFill rotWithShape="1">
                  <a:gsLst>
                    <a:gs pos="0">
                      <a:srgbClr val="990000"/>
                    </a:gs>
                    <a:gs pos="100000">
                      <a:srgbClr val="470000"/>
                    </a:gs>
                  </a:gsLst>
                  <a:path path="rect">
                    <a:fillToRect l="50000" t="50000" r="50000" b="50000"/>
                  </a:path>
                </a:gradFill>
                <a:effectLst>
                  <a:outerShdw dist="63500" dir="2212194" algn="ctr" rotWithShape="0">
                    <a:srgbClr val="868686">
                      <a:alpha val="50000"/>
                    </a:srgbClr>
                  </a:outerShdw>
                </a:effectLst>
                <a:latin typeface="Arial"/>
                <a:cs typeface="Arial"/>
              </a:rPr>
              <a:t>Thank You !</a:t>
            </a:r>
            <a:endParaRPr lang="zh-CN" altLang="en-US" sz="3600" kern="10">
              <a:ln w="19050">
                <a:solidFill>
                  <a:schemeClr val="bg1"/>
                </a:solidFill>
                <a:round/>
                <a:headEnd/>
                <a:tailEnd/>
              </a:ln>
              <a:gradFill rotWithShape="1">
                <a:gsLst>
                  <a:gs pos="0">
                    <a:srgbClr val="990000"/>
                  </a:gs>
                  <a:gs pos="100000">
                    <a:srgbClr val="470000"/>
                  </a:gs>
                </a:gsLst>
                <a:path path="rect">
                  <a:fillToRect l="50000" t="50000" r="50000" b="50000"/>
                </a:path>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95300" y="274638"/>
            <a:ext cx="8915400" cy="428625"/>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个人基本资料</a:t>
            </a:r>
          </a:p>
        </p:txBody>
      </p:sp>
      <p:graphicFrame>
        <p:nvGraphicFramePr>
          <p:cNvPr id="4257" name="Group 161"/>
          <p:cNvGraphicFramePr>
            <a:graphicFrameLocks noGrp="1"/>
          </p:cNvGraphicFramePr>
          <p:nvPr>
            <p:ph sz="quarter" idx="2"/>
          </p:nvPr>
        </p:nvGraphicFramePr>
        <p:xfrm>
          <a:off x="809625" y="1584325"/>
          <a:ext cx="7867650" cy="3157538"/>
        </p:xfrm>
        <a:graphic>
          <a:graphicData uri="http://schemas.openxmlformats.org/drawingml/2006/table">
            <a:tbl>
              <a:tblPr/>
              <a:tblGrid>
                <a:gridCol w="1962150"/>
                <a:gridCol w="1952625"/>
                <a:gridCol w="1971675"/>
                <a:gridCol w="1981200"/>
              </a:tblGrid>
              <a:tr h="571500">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姓名</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高帆</a:t>
                      </a: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入司时间</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2009-03-04</a:t>
                      </a: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部门</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UI</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设计部</a:t>
                      </a: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职位</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Flash</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程序设计师</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职类职种</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职级</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P6</a:t>
                      </a: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本职位</a:t>
                      </a: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职级任职时间</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2009-12-25</a:t>
                      </a: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毕业学校</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福建交通职业技术学院</a:t>
                      </a: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smtClean="0">
                          <a:ln>
                            <a:noFill/>
                          </a:ln>
                          <a:solidFill>
                            <a:schemeClr val="tx1"/>
                          </a:solidFill>
                          <a:effectLst/>
                          <a:latin typeface="Arial" pitchFamily="34" charset="0"/>
                          <a:ea typeface="楷体_GB2312" pitchFamily="49" charset="-122"/>
                        </a:rPr>
                        <a:t>所学专业</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可视化程序设计</a:t>
                      </a: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最高学历</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大专</a:t>
                      </a: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上年度年终考核结果</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A</a:t>
                      </a: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申请职级</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P7</a:t>
                      </a: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95300" y="274638"/>
            <a:ext cx="8242300" cy="571500"/>
          </a:xfrm>
          <a:prstGeom prst="rect">
            <a:avLst/>
          </a:prstGeom>
          <a:noFill/>
          <a:ln w="9525">
            <a:noFill/>
            <a:miter lim="800000"/>
            <a:headEnd/>
            <a:tailEnd/>
          </a:ln>
        </p:spPr>
        <p:txBody>
          <a:bodyPr/>
          <a:lstStyle/>
          <a:p>
            <a:pPr algn="l"/>
            <a:r>
              <a:rPr lang="zh-CN" altLang="en-US" sz="2000" b="0">
                <a:solidFill>
                  <a:schemeClr val="tx2"/>
                </a:solidFill>
                <a:latin typeface="黑体" pitchFamily="2" charset="-122"/>
                <a:ea typeface="黑体" pitchFamily="2" charset="-122"/>
              </a:rPr>
              <a:t>一、公司内工作经历</a:t>
            </a:r>
          </a:p>
        </p:txBody>
      </p:sp>
      <p:sp>
        <p:nvSpPr>
          <p:cNvPr id="5123" name="Rectangle 3"/>
          <p:cNvSpPr>
            <a:spLocks noChangeArrowheads="1"/>
          </p:cNvSpPr>
          <p:nvPr/>
        </p:nvSpPr>
        <p:spPr bwMode="auto">
          <a:xfrm>
            <a:off x="485775" y="1108075"/>
            <a:ext cx="4381500" cy="5211763"/>
          </a:xfrm>
          <a:prstGeom prst="rect">
            <a:avLst/>
          </a:prstGeom>
          <a:noFill/>
          <a:ln w="12700">
            <a:noFill/>
            <a:miter lim="800000"/>
            <a:headEnd/>
            <a:tailEnd/>
          </a:ln>
        </p:spPr>
        <p:txBody>
          <a:bodyPr lIns="90488" tIns="44450" rIns="90488" bIns="44450"/>
          <a:lstStyle/>
          <a:p>
            <a:pPr algn="l">
              <a:lnSpc>
                <a:spcPct val="120000"/>
              </a:lnSpc>
              <a:spcBef>
                <a:spcPct val="10000"/>
              </a:spcBef>
              <a:buClr>
                <a:srgbClr val="3F6985"/>
              </a:buClr>
              <a:buFont typeface="Wingdings" pitchFamily="2" charset="2"/>
              <a:buChar char="l"/>
            </a:pPr>
            <a:endParaRPr lang="en-US" altLang="zh-CN" sz="1800">
              <a:solidFill>
                <a:schemeClr val="tx1"/>
              </a:solidFill>
              <a:ea typeface="楷体_GB2312" pitchFamily="49" charset="-122"/>
            </a:endParaRPr>
          </a:p>
          <a:p>
            <a:pPr algn="l">
              <a:lnSpc>
                <a:spcPct val="120000"/>
              </a:lnSpc>
              <a:spcBef>
                <a:spcPct val="10000"/>
              </a:spcBef>
              <a:buClr>
                <a:srgbClr val="3F6985"/>
              </a:buClr>
              <a:buFont typeface="Wingdings" pitchFamily="2" charset="2"/>
              <a:buNone/>
            </a:pPr>
            <a:endParaRPr lang="en-US" altLang="zh-CN" sz="1800">
              <a:solidFill>
                <a:schemeClr val="tx1"/>
              </a:solidFill>
              <a:ea typeface="楷体_GB2312" pitchFamily="49" charset="-122"/>
            </a:endParaRPr>
          </a:p>
        </p:txBody>
      </p:sp>
      <p:graphicFrame>
        <p:nvGraphicFramePr>
          <p:cNvPr id="32816" name="Group 48"/>
          <p:cNvGraphicFramePr>
            <a:graphicFrameLocks noGrp="1"/>
          </p:cNvGraphicFramePr>
          <p:nvPr/>
        </p:nvGraphicFramePr>
        <p:xfrm>
          <a:off x="777875" y="1282700"/>
          <a:ext cx="7797800" cy="4151884"/>
        </p:xfrm>
        <a:graphic>
          <a:graphicData uri="http://schemas.openxmlformats.org/drawingml/2006/table">
            <a:tbl>
              <a:tblPr/>
              <a:tblGrid>
                <a:gridCol w="1298575"/>
                <a:gridCol w="1123950"/>
                <a:gridCol w="1247775"/>
                <a:gridCol w="4127500"/>
              </a:tblGrid>
              <a:tr h="457200">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时间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smtClean="0">
                          <a:ln>
                            <a:noFill/>
                          </a:ln>
                          <a:solidFill>
                            <a:schemeClr val="tx1"/>
                          </a:solidFill>
                          <a:effectLst/>
                          <a:latin typeface="Arial" pitchFamily="34" charset="0"/>
                          <a:ea typeface="楷体_GB2312" pitchFamily="49" charset="-122"/>
                        </a:rPr>
                        <a:t>公司</a:t>
                      </a:r>
                      <a:r>
                        <a:rPr kumimoji="0" lang="en-US" altLang="zh-CN" sz="1400" b="1" i="0" u="none" strike="noStrike" cap="none" normalizeH="0" baseline="0" smtClean="0">
                          <a:ln>
                            <a:noFill/>
                          </a:ln>
                          <a:solidFill>
                            <a:schemeClr val="tx1"/>
                          </a:solidFill>
                          <a:effectLst/>
                          <a:latin typeface="Arial" pitchFamily="34" charset="0"/>
                          <a:ea typeface="楷体_GB2312" pitchFamily="49" charset="-122"/>
                        </a:rPr>
                        <a:t>/</a:t>
                      </a:r>
                      <a:r>
                        <a:rPr kumimoji="0" lang="zh-CN" altLang="en-US" sz="1400" b="1" i="0" u="none" strike="noStrike" cap="none" normalizeH="0" baseline="0" smtClean="0">
                          <a:ln>
                            <a:noFill/>
                          </a:ln>
                          <a:solidFill>
                            <a:schemeClr val="tx1"/>
                          </a:solidFill>
                          <a:effectLst/>
                          <a:latin typeface="Arial" pitchFamily="34" charset="0"/>
                          <a:ea typeface="楷体_GB2312" pitchFamily="49" charset="-122"/>
                        </a:rPr>
                        <a:t>部门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smtClean="0">
                          <a:ln>
                            <a:noFill/>
                          </a:ln>
                          <a:solidFill>
                            <a:schemeClr val="tx1"/>
                          </a:solidFill>
                          <a:effectLst/>
                          <a:latin typeface="Arial" pitchFamily="34" charset="0"/>
                          <a:ea typeface="楷体_GB2312" pitchFamily="49" charset="-122"/>
                        </a:rPr>
                        <a:t>职位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主要工作业绩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19125">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2009-3-4 </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至</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2009-8-26</a:t>
                      </a: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网页游戏部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客户端程序员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开发</a:t>
                      </a:r>
                      <a:r>
                        <a:rPr kumimoji="0" lang="en-US" altLang="zh-CN" sz="1400" b="1" i="0" u="none" strike="noStrike" cap="none" normalizeH="0" baseline="0" dirty="0" err="1" smtClean="0">
                          <a:ln>
                            <a:noFill/>
                          </a:ln>
                          <a:solidFill>
                            <a:schemeClr val="tx1"/>
                          </a:solidFill>
                          <a:effectLst/>
                          <a:latin typeface="Arial" pitchFamily="34" charset="0"/>
                          <a:ea typeface="楷体_GB2312" pitchFamily="49" charset="-122"/>
                        </a:rPr>
                        <a:t>webgame</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欢乐镜花缘</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2009-8-27 </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至</a:t>
                      </a: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2010-1-4</a:t>
                      </a: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韩国游戏开发部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Flash</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互动设计师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开发韩国游戏交互界面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000">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2010-1-4</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至</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2010-1-25</a:t>
                      </a: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UI</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设计部交互设计组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Flash</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互动设计师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机战登陆界面优化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00">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2010-1-26 </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至</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2010-10-28</a:t>
                      </a: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UI</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设计部</a:t>
                      </a: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Flash</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合成组</a:t>
                      </a: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Flash</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程序设计师</a:t>
                      </a: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开发末日危机游戏交互界面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3900">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2010-10-29</a:t>
                      </a: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至 </a:t>
                      </a: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2011-4-30</a:t>
                      </a: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UI</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设计部</a:t>
                      </a: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Flash</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合成组</a:t>
                      </a: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Flash</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程序设计师</a:t>
                      </a: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开发绝对火力游戏交互界面</a:t>
                      </a:r>
                      <a:endParaRPr kumimoji="0" lang="zh-CN" altLang="zh-CN" sz="1400" b="0" i="0" u="none" strike="noStrike" cap="none" normalizeH="0" baseline="0" dirty="0" smtClean="0">
                        <a:ln>
                          <a:noFill/>
                        </a:ln>
                        <a:solidFill>
                          <a:schemeClr val="tx1"/>
                        </a:solidFill>
                        <a:effectLst/>
                        <a:latin typeface="Arial"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66" name="Text Box 46"/>
          <p:cNvSpPr txBox="1">
            <a:spLocks noChangeArrowheads="1"/>
          </p:cNvSpPr>
          <p:nvPr/>
        </p:nvSpPr>
        <p:spPr bwMode="auto">
          <a:xfrm>
            <a:off x="723900" y="5775325"/>
            <a:ext cx="7877175" cy="276225"/>
          </a:xfrm>
          <a:prstGeom prst="rect">
            <a:avLst/>
          </a:prstGeom>
          <a:noFill/>
          <a:ln w="9525" algn="ctr">
            <a:noFill/>
            <a:miter lim="800000"/>
            <a:headEnd/>
            <a:tailEnd/>
          </a:ln>
        </p:spPr>
        <p:txBody>
          <a:bodyPr>
            <a:spAutoFit/>
          </a:bodyPr>
          <a:lstStyle/>
          <a:p>
            <a:pPr algn="l">
              <a:spcBef>
                <a:spcPct val="50000"/>
              </a:spcBef>
            </a:pPr>
            <a:r>
              <a:rPr lang="zh-CN" altLang="en-US" sz="1200" b="0" dirty="0">
                <a:solidFill>
                  <a:schemeClr val="tx1"/>
                </a:solidFill>
                <a:ea typeface="楷体_GB2312" pitchFamily="49" charset="-122"/>
              </a:rPr>
              <a:t>备注：填写网龙任职期间的工作情况。</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95300" y="274638"/>
            <a:ext cx="8242300" cy="571500"/>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二、</a:t>
            </a:r>
            <a:r>
              <a:rPr lang="zh-CN" altLang="zh-CN" smtClean="0"/>
              <a:t>担任现职位以来的主要业绩</a:t>
            </a:r>
            <a:endParaRPr lang="zh-CN" altLang="en-US" smtClean="0"/>
          </a:p>
        </p:txBody>
      </p:sp>
      <p:sp>
        <p:nvSpPr>
          <p:cNvPr id="7" name="Rectangle 3"/>
          <p:cNvSpPr txBox="1">
            <a:spLocks noChangeArrowheads="1"/>
          </p:cNvSpPr>
          <p:nvPr/>
        </p:nvSpPr>
        <p:spPr bwMode="auto">
          <a:xfrm>
            <a:off x="485775" y="1108075"/>
            <a:ext cx="4381500" cy="5211763"/>
          </a:xfrm>
          <a:prstGeom prst="rect">
            <a:avLst/>
          </a:prstGeom>
          <a:noFill/>
          <a:ln w="12700">
            <a:noFill/>
            <a:miter lim="800000"/>
            <a:headEnd/>
            <a:tailEnd/>
          </a:ln>
        </p:spPr>
        <p:txBody>
          <a:bodyPr lIns="90488" tIns="44450" rIns="90488" bIns="44450"/>
          <a:lstStyle/>
          <a:p>
            <a:pPr algn="l">
              <a:lnSpc>
                <a:spcPct val="120000"/>
              </a:lnSpc>
              <a:spcBef>
                <a:spcPct val="10000"/>
              </a:spcBef>
              <a:buClr>
                <a:srgbClr val="3F6985"/>
              </a:buClr>
              <a:buFont typeface="Wingdings" pitchFamily="2" charset="2"/>
              <a:buChar char="l"/>
              <a:defRPr/>
            </a:pPr>
            <a:endParaRPr lang="en-US" altLang="zh-CN" sz="1700" kern="0">
              <a:solidFill>
                <a:schemeClr val="tx1"/>
              </a:solidFill>
              <a:latin typeface="+mn-lt"/>
              <a:ea typeface="+mn-ea"/>
            </a:endParaRPr>
          </a:p>
          <a:p>
            <a:pPr algn="l">
              <a:lnSpc>
                <a:spcPct val="120000"/>
              </a:lnSpc>
              <a:spcBef>
                <a:spcPct val="10000"/>
              </a:spcBef>
              <a:buClr>
                <a:srgbClr val="3F6985"/>
              </a:buClr>
              <a:buFont typeface="Wingdings" pitchFamily="2" charset="2"/>
              <a:buNone/>
              <a:defRPr/>
            </a:pPr>
            <a:endParaRPr lang="en-US" altLang="zh-CN" sz="1700" kern="0">
              <a:solidFill>
                <a:schemeClr val="tx1"/>
              </a:solidFill>
              <a:latin typeface="+mn-lt"/>
              <a:ea typeface="+mn-ea"/>
            </a:endParaRPr>
          </a:p>
        </p:txBody>
      </p:sp>
      <p:graphicFrame>
        <p:nvGraphicFramePr>
          <p:cNvPr id="8" name="Group 43"/>
          <p:cNvGraphicFramePr>
            <a:graphicFrameLocks noGrp="1"/>
          </p:cNvGraphicFramePr>
          <p:nvPr>
            <p:ph sz="half" idx="4294967295"/>
          </p:nvPr>
        </p:nvGraphicFramePr>
        <p:xfrm>
          <a:off x="714375" y="1333500"/>
          <a:ext cx="8020050" cy="4406066"/>
        </p:xfrm>
        <a:graphic>
          <a:graphicData uri="http://schemas.openxmlformats.org/drawingml/2006/table">
            <a:tbl>
              <a:tblPr/>
              <a:tblGrid>
                <a:gridCol w="1485900"/>
                <a:gridCol w="3924300"/>
                <a:gridCol w="2609850"/>
              </a:tblGrid>
              <a:tr h="642938">
                <a:tc>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400" b="1" i="0" u="none" strike="noStrike" cap="none" normalizeH="0" baseline="0" dirty="0" smtClean="0">
                          <a:ln>
                            <a:noFill/>
                          </a:ln>
                          <a:solidFill>
                            <a:schemeClr val="tx1"/>
                          </a:solidFill>
                          <a:effectLst/>
                          <a:latin typeface="Arial" pitchFamily="34" charset="0"/>
                          <a:ea typeface="宋体" pitchFamily="2" charset="-122"/>
                        </a:rPr>
                        <a:t>时间</a:t>
                      </a:r>
                    </a:p>
                  </a:txBody>
                  <a:tcPr marL="18000" marR="18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宋体" pitchFamily="2" charset="-122"/>
                        </a:rPr>
                        <a:t>主要工作内容</a:t>
                      </a: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宋体" pitchFamily="2" charset="-122"/>
                        </a:rPr>
                        <a:t>工作成果及文档材料</a:t>
                      </a:r>
                    </a:p>
                  </a:txBody>
                  <a:tcPr marL="18000" marR="18000" marT="18000" marB="18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792163">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2009-3-4 </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至</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2009-8-26</a:t>
                      </a: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marL="18000" marR="18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1</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、增加以及修改欢乐镜花缘中的功能模块。</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、增加欢乐镜花缘中的特效表现。</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3</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、增加游戏中测试以及制作工具。</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4</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、游戏程序测试及修正程序中和各种遗留</a:t>
                      </a: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BUG</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和新出现的</a:t>
                      </a: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BUG</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1.</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增加游戏操作体验及</a:t>
                      </a:r>
                      <a:r>
                        <a:rPr kumimoji="0" lang="zh-CN" altLang="en-US" sz="1400" b="1" i="0" u="none" strike="noStrike" cap="none" normalizeH="0" baseline="0" dirty="0" smtClean="0">
                          <a:ln>
                            <a:noFill/>
                          </a:ln>
                          <a:solidFill>
                            <a:srgbClr val="FF0000"/>
                          </a:solidFill>
                          <a:effectLst/>
                          <a:latin typeface="Arial" pitchFamily="34" charset="0"/>
                          <a:ea typeface="楷体_GB2312" pitchFamily="49" charset="-122"/>
                        </a:rPr>
                        <a:t>视觉体验</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编写了一些辅助工具</a:t>
                      </a:r>
                      <a:r>
                        <a:rPr kumimoji="0" lang="zh-CN" altLang="en-US" sz="1400" b="1" i="0" u="none" strike="noStrike" cap="none" normalizeH="0" baseline="0" dirty="0" smtClean="0">
                          <a:ln>
                            <a:noFill/>
                          </a:ln>
                          <a:solidFill>
                            <a:srgbClr val="FF0000"/>
                          </a:solidFill>
                          <a:effectLst/>
                          <a:latin typeface="Arial" pitchFamily="34" charset="0"/>
                          <a:ea typeface="楷体_GB2312" pitchFamily="49" charset="-122"/>
                        </a:rPr>
                        <a:t>提高了游戏 开发效率</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3.</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修正游戏中遗留下来的大量</a:t>
                      </a: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BUG</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a:t>
                      </a: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marL="18000" marR="18000" marT="18000" marB="18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3750">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2009-8-27 </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至</a:t>
                      </a: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2010-1-4</a:t>
                      </a: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marL="18000" marR="18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1</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、项目接口人。</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、与韩国游戏开发人员配合，测试</a:t>
                      </a:r>
                      <a:r>
                        <a:rPr kumimoji="0" lang="en-US" altLang="zh-CN" sz="1400" b="1" i="0" u="none" strike="noStrike" cap="none" normalizeH="0" baseline="0" dirty="0" err="1" smtClean="0">
                          <a:ln>
                            <a:noFill/>
                          </a:ln>
                          <a:solidFill>
                            <a:schemeClr val="tx1"/>
                          </a:solidFill>
                          <a:effectLst/>
                          <a:latin typeface="Arial" pitchFamily="34" charset="0"/>
                          <a:ea typeface="楷体_GB2312" pitchFamily="49" charset="-122"/>
                        </a:rPr>
                        <a:t>scaleform</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的各种使用方法。</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3</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、制定</a:t>
                      </a: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Flash</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端开发方式与框架。</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4</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、制作 </a:t>
                      </a: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Aquaria</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游戏 界面作。</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1.</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完成了公司 对</a:t>
                      </a:r>
                      <a:r>
                        <a:rPr kumimoji="0" lang="en-US" altLang="zh-CN" sz="1400" b="1" i="0" u="none" strike="noStrike" cap="none" normalizeH="0" baseline="0" dirty="0" err="1" smtClean="0">
                          <a:ln>
                            <a:noFill/>
                          </a:ln>
                          <a:solidFill>
                            <a:schemeClr val="tx1"/>
                          </a:solidFill>
                          <a:effectLst/>
                          <a:latin typeface="Arial" pitchFamily="34" charset="0"/>
                          <a:ea typeface="楷体_GB2312" pitchFamily="49" charset="-122"/>
                        </a:rPr>
                        <a:t>Scaleform</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首次使用尝试，发现</a:t>
                      </a:r>
                      <a:r>
                        <a:rPr kumimoji="0" lang="en-US" altLang="zh-CN" sz="1400" b="1" i="0" u="none" strike="noStrike" cap="none" normalizeH="0" baseline="0" dirty="0" err="1" smtClean="0">
                          <a:ln>
                            <a:noFill/>
                          </a:ln>
                          <a:solidFill>
                            <a:schemeClr val="tx1"/>
                          </a:solidFill>
                          <a:effectLst/>
                          <a:latin typeface="Arial" pitchFamily="34" charset="0"/>
                          <a:ea typeface="楷体_GB2312" pitchFamily="49" charset="-122"/>
                        </a:rPr>
                        <a:t>Scaleform</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的部分</a:t>
                      </a: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BUG</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并</a:t>
                      </a:r>
                      <a:r>
                        <a:rPr kumimoji="0" lang="zh-CN" altLang="en-US" sz="1400" b="1" i="0" u="none" strike="noStrike" cap="none" normalizeH="0" baseline="0" dirty="0" smtClean="0">
                          <a:ln>
                            <a:noFill/>
                          </a:ln>
                          <a:solidFill>
                            <a:srgbClr val="FF0000"/>
                          </a:solidFill>
                          <a:effectLst/>
                          <a:latin typeface="Arial" pitchFamily="34" charset="0"/>
                          <a:ea typeface="楷体_GB2312" pitchFamily="49" charset="-122"/>
                        </a:rPr>
                        <a:t>修改了这些</a:t>
                      </a:r>
                      <a:r>
                        <a:rPr kumimoji="0" lang="en-US" altLang="zh-CN" sz="1400" b="1" i="0" u="none" strike="noStrike" cap="none" normalizeH="0" baseline="0" dirty="0" smtClean="0">
                          <a:ln>
                            <a:noFill/>
                          </a:ln>
                          <a:solidFill>
                            <a:srgbClr val="FF0000"/>
                          </a:solidFill>
                          <a:effectLst/>
                          <a:latin typeface="Arial" pitchFamily="34" charset="0"/>
                          <a:ea typeface="楷体_GB2312" pitchFamily="49" charset="-122"/>
                        </a:rPr>
                        <a:t>BUG</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，给公司之后的</a:t>
                      </a:r>
                      <a:r>
                        <a:rPr kumimoji="0" lang="en-US" altLang="zh-CN" sz="1400" b="1" i="0" u="none" strike="noStrike" cap="none" normalizeH="0" baseline="0" dirty="0" err="1" smtClean="0">
                          <a:ln>
                            <a:noFill/>
                          </a:ln>
                          <a:solidFill>
                            <a:schemeClr val="tx1"/>
                          </a:solidFill>
                          <a:effectLst/>
                          <a:latin typeface="Arial" pitchFamily="34" charset="0"/>
                          <a:ea typeface="楷体_GB2312" pitchFamily="49" charset="-122"/>
                        </a:rPr>
                        <a:t>Scaleform</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开发人员</a:t>
                      </a:r>
                      <a:r>
                        <a:rPr kumimoji="0" lang="zh-CN" altLang="en-US" sz="1400" b="1" i="0" u="none" strike="noStrike" cap="none" normalizeH="0" baseline="0" dirty="0" smtClean="0">
                          <a:ln>
                            <a:noFill/>
                          </a:ln>
                          <a:solidFill>
                            <a:srgbClr val="FF0000"/>
                          </a:solidFill>
                          <a:effectLst/>
                          <a:latin typeface="Arial" pitchFamily="34" charset="0"/>
                          <a:ea typeface="楷体_GB2312" pitchFamily="49" charset="-122"/>
                        </a:rPr>
                        <a:t>提供许多开发经验及帮助</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给韩国游戏开发部成员进行</a:t>
                      </a:r>
                      <a:r>
                        <a:rPr kumimoji="0" lang="en-US" altLang="zh-CN" sz="1400" b="1" i="0" u="none" strike="noStrike" cap="none" normalizeH="0" baseline="0" dirty="0" smtClean="0">
                          <a:ln>
                            <a:noFill/>
                          </a:ln>
                          <a:solidFill>
                            <a:srgbClr val="FF0000"/>
                          </a:solidFill>
                          <a:effectLst/>
                          <a:latin typeface="Arial" pitchFamily="34" charset="0"/>
                          <a:ea typeface="楷体_GB2312" pitchFamily="49" charset="-122"/>
                        </a:rPr>
                        <a:t>Flash</a:t>
                      </a:r>
                      <a:r>
                        <a:rPr kumimoji="0" lang="zh-CN" altLang="en-US" sz="1400" b="1" i="0" u="none" strike="noStrike" cap="none" normalizeH="0" baseline="0" dirty="0" smtClean="0">
                          <a:ln>
                            <a:noFill/>
                          </a:ln>
                          <a:solidFill>
                            <a:srgbClr val="FF0000"/>
                          </a:solidFill>
                          <a:effectLst/>
                          <a:latin typeface="Arial" pitchFamily="34" charset="0"/>
                          <a:ea typeface="楷体_GB2312" pitchFamily="49" charset="-122"/>
                        </a:rPr>
                        <a:t>开发培训</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，让我们可以更好的进行配合，</a:t>
                      </a:r>
                      <a:r>
                        <a:rPr kumimoji="0" lang="zh-CN" altLang="en-US" sz="1400" b="1" i="0" u="none" strike="noStrike" cap="none" normalizeH="0" baseline="0" dirty="0" smtClean="0">
                          <a:ln>
                            <a:noFill/>
                          </a:ln>
                          <a:solidFill>
                            <a:srgbClr val="FF0000"/>
                          </a:solidFill>
                          <a:effectLst/>
                          <a:latin typeface="Arial" pitchFamily="34" charset="0"/>
                          <a:ea typeface="楷体_GB2312" pitchFamily="49" charset="-122"/>
                        </a:rPr>
                        <a:t>提高开发效率</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marL="18000" marR="18000" marT="18000" marB="18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95300" y="274638"/>
            <a:ext cx="8242300" cy="571500"/>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二、</a:t>
            </a:r>
            <a:r>
              <a:rPr lang="zh-CN" altLang="zh-CN" smtClean="0"/>
              <a:t>担任现职位以来的主要业绩</a:t>
            </a:r>
            <a:endParaRPr lang="zh-CN" altLang="en-US" smtClean="0"/>
          </a:p>
        </p:txBody>
      </p:sp>
      <p:sp>
        <p:nvSpPr>
          <p:cNvPr id="7" name="Rectangle 3"/>
          <p:cNvSpPr txBox="1">
            <a:spLocks noChangeArrowheads="1"/>
          </p:cNvSpPr>
          <p:nvPr/>
        </p:nvSpPr>
        <p:spPr bwMode="auto">
          <a:xfrm>
            <a:off x="485775" y="1108075"/>
            <a:ext cx="4381500" cy="5211763"/>
          </a:xfrm>
          <a:prstGeom prst="rect">
            <a:avLst/>
          </a:prstGeom>
          <a:noFill/>
          <a:ln w="12700">
            <a:noFill/>
            <a:miter lim="800000"/>
            <a:headEnd/>
            <a:tailEnd/>
          </a:ln>
        </p:spPr>
        <p:txBody>
          <a:bodyPr lIns="90488" tIns="44450" rIns="90488" bIns="44450"/>
          <a:lstStyle/>
          <a:p>
            <a:pPr algn="l">
              <a:lnSpc>
                <a:spcPct val="120000"/>
              </a:lnSpc>
              <a:spcBef>
                <a:spcPct val="10000"/>
              </a:spcBef>
              <a:buClr>
                <a:srgbClr val="3F6985"/>
              </a:buClr>
              <a:buFont typeface="Wingdings" pitchFamily="2" charset="2"/>
              <a:buChar char="l"/>
              <a:defRPr/>
            </a:pPr>
            <a:endParaRPr lang="en-US" altLang="zh-CN" sz="1700" kern="0">
              <a:solidFill>
                <a:schemeClr val="tx1"/>
              </a:solidFill>
              <a:latin typeface="+mn-lt"/>
              <a:ea typeface="+mn-ea"/>
            </a:endParaRPr>
          </a:p>
          <a:p>
            <a:pPr algn="l">
              <a:lnSpc>
                <a:spcPct val="120000"/>
              </a:lnSpc>
              <a:spcBef>
                <a:spcPct val="10000"/>
              </a:spcBef>
              <a:buClr>
                <a:srgbClr val="3F6985"/>
              </a:buClr>
              <a:buFont typeface="Wingdings" pitchFamily="2" charset="2"/>
              <a:buNone/>
              <a:defRPr/>
            </a:pPr>
            <a:endParaRPr lang="en-US" altLang="zh-CN" sz="1700" kern="0">
              <a:solidFill>
                <a:schemeClr val="tx1"/>
              </a:solidFill>
              <a:latin typeface="+mn-lt"/>
              <a:ea typeface="+mn-ea"/>
            </a:endParaRPr>
          </a:p>
        </p:txBody>
      </p:sp>
      <p:graphicFrame>
        <p:nvGraphicFramePr>
          <p:cNvPr id="8" name="Group 43"/>
          <p:cNvGraphicFramePr>
            <a:graphicFrameLocks noGrp="1"/>
          </p:cNvGraphicFramePr>
          <p:nvPr>
            <p:ph sz="half" idx="4294967295"/>
          </p:nvPr>
        </p:nvGraphicFramePr>
        <p:xfrm>
          <a:off x="714375" y="1333500"/>
          <a:ext cx="8020050" cy="4581204"/>
        </p:xfrm>
        <a:graphic>
          <a:graphicData uri="http://schemas.openxmlformats.org/drawingml/2006/table">
            <a:tbl>
              <a:tblPr/>
              <a:tblGrid>
                <a:gridCol w="1485900"/>
                <a:gridCol w="3924300"/>
                <a:gridCol w="2609850"/>
              </a:tblGrid>
              <a:tr h="642938">
                <a:tc>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400" b="1" i="0" u="none" strike="noStrike" cap="none" normalizeH="0" baseline="0" dirty="0" smtClean="0">
                          <a:ln>
                            <a:noFill/>
                          </a:ln>
                          <a:solidFill>
                            <a:schemeClr val="tx1"/>
                          </a:solidFill>
                          <a:effectLst/>
                          <a:latin typeface="Arial" pitchFamily="34" charset="0"/>
                          <a:ea typeface="宋体" pitchFamily="2" charset="-122"/>
                        </a:rPr>
                        <a:t>时间</a:t>
                      </a:r>
                    </a:p>
                  </a:txBody>
                  <a:tcPr marL="18000" marR="18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宋体" pitchFamily="2" charset="-122"/>
                        </a:rPr>
                        <a:t>主要工作内容</a:t>
                      </a: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宋体" pitchFamily="2" charset="-122"/>
                        </a:rPr>
                        <a:t>工作成果及文档材料</a:t>
                      </a:r>
                    </a:p>
                  </a:txBody>
                  <a:tcPr marL="18000" marR="18000" marT="18000" marB="18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771525">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2010-1-26 </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至</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2010-10-28</a:t>
                      </a:r>
                    </a:p>
                  </a:txBody>
                  <a:tcPr marL="18000" marR="18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1</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、完成</a:t>
                      </a:r>
                      <a:r>
                        <a:rPr kumimoji="0" lang="en-US" altLang="zh-CN" sz="1400" b="1" i="0" u="none" strike="noStrike" cap="none" normalizeH="0" baseline="0" dirty="0" err="1" smtClean="0">
                          <a:ln>
                            <a:noFill/>
                          </a:ln>
                          <a:solidFill>
                            <a:schemeClr val="tx1"/>
                          </a:solidFill>
                          <a:effectLst/>
                          <a:latin typeface="Arial" pitchFamily="34" charset="0"/>
                          <a:ea typeface="楷体_GB2312" pitchFamily="49" charset="-122"/>
                        </a:rPr>
                        <a:t>ngs</a:t>
                      </a: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基于</a:t>
                      </a: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GFX</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的扩展开发框 架，可以提高多人协作的界面开发的效率</a:t>
                      </a: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、解决各种</a:t>
                      </a: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VC </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与 </a:t>
                      </a: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flash </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交互中的问题。</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3</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、制作 末日危机游戏 界面。</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1.</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完成基于</a:t>
                      </a:r>
                      <a:r>
                        <a:rPr kumimoji="0" lang="en-US" altLang="zh-CN" sz="1400" b="1" i="0" u="none" strike="noStrike" cap="none" normalizeH="0" baseline="0" dirty="0" err="1" smtClean="0">
                          <a:ln>
                            <a:noFill/>
                          </a:ln>
                          <a:solidFill>
                            <a:schemeClr val="tx1"/>
                          </a:solidFill>
                          <a:effectLst/>
                          <a:latin typeface="Arial" pitchFamily="34" charset="0"/>
                          <a:ea typeface="楷体_GB2312" pitchFamily="49" charset="-122"/>
                        </a:rPr>
                        <a:t>gfx</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的界面开发</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框架</a:t>
                      </a: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a:t>
                      </a:r>
                      <a:r>
                        <a:rPr kumimoji="0" lang="zh-CN" altLang="en-US" sz="1400" b="1" i="0" u="none" strike="noStrike" cap="none" normalizeH="0" baseline="0" dirty="0" smtClean="0">
                          <a:ln>
                            <a:noFill/>
                          </a:ln>
                          <a:solidFill>
                            <a:srgbClr val="FF0000"/>
                          </a:solidFill>
                          <a:effectLst/>
                          <a:latin typeface="Arial" pitchFamily="34" charset="0"/>
                          <a:ea typeface="楷体_GB2312" pitchFamily="49" charset="-122"/>
                        </a:rPr>
                        <a:t>提高界面的开发效率以及多人协作开发效率</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编写界面制作方案系列文档，并设计 基于</a:t>
                      </a: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SF</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的游戏 界面开发流程，</a:t>
                      </a:r>
                      <a:r>
                        <a:rPr kumimoji="0" lang="zh-CN" altLang="en-US" sz="1400" b="1" i="0" u="none" strike="noStrike" cap="none" normalizeH="0" baseline="0" dirty="0" smtClean="0">
                          <a:ln>
                            <a:noFill/>
                          </a:ln>
                          <a:solidFill>
                            <a:srgbClr val="FF0000"/>
                          </a:solidFill>
                          <a:effectLst/>
                          <a:latin typeface="Arial" pitchFamily="34" charset="0"/>
                          <a:ea typeface="楷体_GB2312" pitchFamily="49" charset="-122"/>
                        </a:rPr>
                        <a:t>加快项目新成员的上手速度</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3.</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制定并推动规范化的接口</a:t>
                      </a: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API</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，使其未来时间 不会浪费在接口沟通方面</a:t>
                      </a: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大大加快游戏开发进度</a:t>
                      </a: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此项如果成功，</a:t>
                      </a:r>
                      <a:r>
                        <a:rPr kumimoji="0" lang="zh-CN" altLang="en-US" sz="1400" b="1" i="0" u="none" strike="noStrike" cap="none" normalizeH="0" baseline="0" dirty="0" smtClean="0">
                          <a:ln>
                            <a:noFill/>
                          </a:ln>
                          <a:solidFill>
                            <a:srgbClr val="FF0000"/>
                          </a:solidFill>
                          <a:effectLst/>
                          <a:latin typeface="Arial" pitchFamily="34" charset="0"/>
                          <a:ea typeface="楷体_GB2312" pitchFamily="49" charset="-122"/>
                        </a:rPr>
                        <a:t>至少 加快界面开发时间</a:t>
                      </a:r>
                      <a:r>
                        <a:rPr kumimoji="0" lang="en-US" altLang="zh-CN" sz="1400" b="1" i="0" u="none" strike="noStrike" cap="none" normalizeH="0" baseline="0" dirty="0" smtClean="0">
                          <a:ln>
                            <a:noFill/>
                          </a:ln>
                          <a:solidFill>
                            <a:srgbClr val="FF0000"/>
                          </a:solidFill>
                          <a:effectLst/>
                          <a:latin typeface="Arial" pitchFamily="34" charset="0"/>
                          <a:ea typeface="楷体_GB2312" pitchFamily="49" charset="-122"/>
                        </a:rPr>
                        <a:t>30%)</a:t>
                      </a: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4.</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开发系列界面制作 辅助工具，</a:t>
                      </a:r>
                      <a:r>
                        <a:rPr kumimoji="0" lang="zh-CN" altLang="en-US" sz="1400" b="1" i="0" u="none" strike="noStrike" cap="none" normalizeH="0" baseline="0" dirty="0" smtClean="0">
                          <a:ln>
                            <a:noFill/>
                          </a:ln>
                          <a:solidFill>
                            <a:srgbClr val="FF0000"/>
                          </a:solidFill>
                          <a:effectLst/>
                          <a:latin typeface="Arial" pitchFamily="34" charset="0"/>
                          <a:ea typeface="楷体_GB2312" pitchFamily="49" charset="-122"/>
                        </a:rPr>
                        <a:t>提高工作效率</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marL="18000" marR="18000" marT="18000" marB="18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95300" y="274638"/>
            <a:ext cx="8242300" cy="571500"/>
          </a:xfrm>
          <a:noFill/>
          <a:ln>
            <a:miter lim="800000"/>
            <a:headEnd/>
            <a:tailEnd/>
          </a:ln>
        </p:spPr>
        <p:txBody>
          <a:bodyPr vert="horz" wrap="square" lIns="91440" tIns="45720" rIns="91440" bIns="45720" numCol="1" anchor="t" anchorCtr="0" compatLnSpc="1">
            <a:prstTxWarp prst="textNoShape">
              <a:avLst/>
            </a:prstTxWarp>
          </a:bodyPr>
          <a:lstStyle/>
          <a:p>
            <a:r>
              <a:rPr lang="zh-CN" altLang="en-US" smtClean="0"/>
              <a:t>二、</a:t>
            </a:r>
            <a:r>
              <a:rPr lang="zh-CN" altLang="zh-CN" smtClean="0"/>
              <a:t>担任现职位以来的主要业绩</a:t>
            </a:r>
            <a:endParaRPr lang="zh-CN" altLang="en-US" smtClean="0"/>
          </a:p>
        </p:txBody>
      </p:sp>
      <p:sp>
        <p:nvSpPr>
          <p:cNvPr id="7" name="Rectangle 3"/>
          <p:cNvSpPr txBox="1">
            <a:spLocks noChangeArrowheads="1"/>
          </p:cNvSpPr>
          <p:nvPr/>
        </p:nvSpPr>
        <p:spPr bwMode="auto">
          <a:xfrm>
            <a:off x="485775" y="1108075"/>
            <a:ext cx="4381500" cy="5211763"/>
          </a:xfrm>
          <a:prstGeom prst="rect">
            <a:avLst/>
          </a:prstGeom>
          <a:noFill/>
          <a:ln w="12700">
            <a:noFill/>
            <a:miter lim="800000"/>
            <a:headEnd/>
            <a:tailEnd/>
          </a:ln>
        </p:spPr>
        <p:txBody>
          <a:bodyPr lIns="90488" tIns="44450" rIns="90488" bIns="44450"/>
          <a:lstStyle/>
          <a:p>
            <a:pPr algn="l">
              <a:lnSpc>
                <a:spcPct val="120000"/>
              </a:lnSpc>
              <a:spcBef>
                <a:spcPct val="10000"/>
              </a:spcBef>
              <a:buClr>
                <a:srgbClr val="3F6985"/>
              </a:buClr>
              <a:buFont typeface="Wingdings" pitchFamily="2" charset="2"/>
              <a:buChar char="l"/>
              <a:defRPr/>
            </a:pPr>
            <a:endParaRPr lang="en-US" altLang="zh-CN" sz="1700" kern="0">
              <a:solidFill>
                <a:schemeClr val="tx1"/>
              </a:solidFill>
              <a:latin typeface="+mn-lt"/>
              <a:ea typeface="+mn-ea"/>
            </a:endParaRPr>
          </a:p>
          <a:p>
            <a:pPr algn="l">
              <a:lnSpc>
                <a:spcPct val="120000"/>
              </a:lnSpc>
              <a:spcBef>
                <a:spcPct val="10000"/>
              </a:spcBef>
              <a:buClr>
                <a:srgbClr val="3F6985"/>
              </a:buClr>
              <a:buFont typeface="Wingdings" pitchFamily="2" charset="2"/>
              <a:buNone/>
              <a:defRPr/>
            </a:pPr>
            <a:endParaRPr lang="en-US" altLang="zh-CN" sz="1700" kern="0">
              <a:solidFill>
                <a:schemeClr val="tx1"/>
              </a:solidFill>
              <a:latin typeface="+mn-lt"/>
              <a:ea typeface="+mn-ea"/>
            </a:endParaRPr>
          </a:p>
        </p:txBody>
      </p:sp>
      <p:graphicFrame>
        <p:nvGraphicFramePr>
          <p:cNvPr id="8" name="Group 43"/>
          <p:cNvGraphicFramePr>
            <a:graphicFrameLocks noGrp="1"/>
          </p:cNvGraphicFramePr>
          <p:nvPr>
            <p:ph sz="half" idx="4294967295"/>
          </p:nvPr>
        </p:nvGraphicFramePr>
        <p:xfrm>
          <a:off x="714375" y="1333500"/>
          <a:ext cx="8020050" cy="2788980"/>
        </p:xfrm>
        <a:graphic>
          <a:graphicData uri="http://schemas.openxmlformats.org/drawingml/2006/table">
            <a:tbl>
              <a:tblPr/>
              <a:tblGrid>
                <a:gridCol w="1485900"/>
                <a:gridCol w="3924300"/>
                <a:gridCol w="2609850"/>
              </a:tblGrid>
              <a:tr h="642938">
                <a:tc>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400" b="1" i="0" u="none" strike="noStrike" cap="none" normalizeH="0" baseline="0" dirty="0" smtClean="0">
                          <a:ln>
                            <a:noFill/>
                          </a:ln>
                          <a:solidFill>
                            <a:schemeClr val="tx1"/>
                          </a:solidFill>
                          <a:effectLst/>
                          <a:latin typeface="Arial" pitchFamily="34" charset="0"/>
                          <a:ea typeface="宋体" pitchFamily="2" charset="-122"/>
                        </a:rPr>
                        <a:t>时间</a:t>
                      </a:r>
                    </a:p>
                  </a:txBody>
                  <a:tcPr marL="18000" marR="18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宋体" pitchFamily="2" charset="-122"/>
                        </a:rPr>
                        <a:t>主要工作内容</a:t>
                      </a: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宋体" pitchFamily="2" charset="-122"/>
                        </a:rPr>
                        <a:t>工作成果及文档材料</a:t>
                      </a:r>
                    </a:p>
                  </a:txBody>
                  <a:tcPr marL="18000" marR="18000" marT="18000" marB="18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798513">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2010-10-29</a:t>
                      </a: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至 </a:t>
                      </a: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2011-4-30</a:t>
                      </a: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marL="18000" marR="18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1</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、项目接口人。</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、制作</a:t>
                      </a: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AF</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的界面框架。</a:t>
                      </a: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3</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、估时及对界面进行分配。</a:t>
                      </a: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4</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、制作</a:t>
                      </a: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AF</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界面。</a:t>
                      </a: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5</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、解决项目制作过程中的问题。</a:t>
                      </a:r>
                      <a:endParaRPr kumimoji="0" lang="zh-CN"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marL="18000" marR="18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1.</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继续完善界面开发框架。</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2.</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解决占位图资源体积问题，以及把占位图的制作与使用标准化</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，让它</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更加方便使用，</a:t>
                      </a:r>
                      <a:r>
                        <a:rPr kumimoji="0" lang="zh-CN" altLang="en-US" sz="1400" b="1" i="0" u="none" strike="noStrike" cap="none" normalizeH="0" baseline="0" dirty="0" smtClean="0">
                          <a:ln>
                            <a:noFill/>
                          </a:ln>
                          <a:solidFill>
                            <a:srgbClr val="FF0000"/>
                          </a:solidFill>
                          <a:effectLst/>
                          <a:latin typeface="Arial" pitchFamily="34" charset="0"/>
                          <a:ea typeface="楷体_GB2312" pitchFamily="49" charset="-122"/>
                        </a:rPr>
                        <a:t>提高工作效率</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3.</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协助解决界面开发中的问题。</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4.</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完成了现在</a:t>
                      </a:r>
                      <a:r>
                        <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rPr>
                        <a:t>AF</a:t>
                      </a:r>
                      <a:r>
                        <a:rPr kumimoji="0" lang="zh-CN" altLang="en-US" sz="1400" b="1" i="0" u="none" strike="noStrike" cap="none" normalizeH="0" baseline="0" dirty="0" smtClean="0">
                          <a:ln>
                            <a:noFill/>
                          </a:ln>
                          <a:solidFill>
                            <a:schemeClr val="tx1"/>
                          </a:solidFill>
                          <a:effectLst/>
                          <a:latin typeface="Arial" pitchFamily="34" charset="0"/>
                          <a:ea typeface="楷体_GB2312" pitchFamily="49" charset="-122"/>
                        </a:rPr>
                        <a:t>界面的制作 。</a:t>
                      </a: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en-US" altLang="zh-CN" sz="1400" b="1" i="0" u="none" strike="noStrike" cap="none" normalizeH="0" baseline="0" dirty="0" smtClean="0">
                        <a:ln>
                          <a:noFill/>
                        </a:ln>
                        <a:solidFill>
                          <a:schemeClr val="tx1"/>
                        </a:solidFill>
                        <a:effectLst/>
                        <a:latin typeface="Arial" pitchFamily="34" charset="0"/>
                        <a:ea typeface="楷体_GB2312" pitchFamily="49" charset="-122"/>
                      </a:endParaRPr>
                    </a:p>
                  </a:txBody>
                  <a:tcPr marL="18000" marR="18000" marT="18000" marB="18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95300" y="274638"/>
            <a:ext cx="6848475" cy="534987"/>
          </a:xfrm>
          <a:noFill/>
          <a:ln>
            <a:miter lim="800000"/>
            <a:headEnd/>
            <a:tailEnd/>
          </a:ln>
        </p:spPr>
        <p:txBody>
          <a:bodyPr vert="horz" wrap="square" lIns="91440" tIns="45720" rIns="91440" bIns="45720" numCol="1" anchor="t" anchorCtr="0" compatLnSpc="1">
            <a:prstTxWarp prst="textNoShape">
              <a:avLst/>
            </a:prstTxWarp>
          </a:bodyPr>
          <a:lstStyle/>
          <a:p>
            <a:pPr algn="just"/>
            <a:r>
              <a:rPr lang="zh-CN" altLang="en-US" smtClean="0"/>
              <a:t>三、个人近</a:t>
            </a:r>
            <a:r>
              <a:rPr lang="en-US" altLang="zh-CN" smtClean="0"/>
              <a:t>6</a:t>
            </a:r>
            <a:r>
              <a:rPr lang="zh-CN" altLang="en-US" smtClean="0"/>
              <a:t>个月绩效考核结果说明</a:t>
            </a:r>
          </a:p>
        </p:txBody>
      </p:sp>
      <p:graphicFrame>
        <p:nvGraphicFramePr>
          <p:cNvPr id="6" name="Group 42"/>
          <p:cNvGraphicFramePr>
            <a:graphicFrameLocks noGrp="1"/>
          </p:cNvGraphicFramePr>
          <p:nvPr>
            <p:ph sz="half" idx="4294967295"/>
          </p:nvPr>
        </p:nvGraphicFramePr>
        <p:xfrm>
          <a:off x="777875" y="1368425"/>
          <a:ext cx="7654925" cy="4406900"/>
        </p:xfrm>
        <a:graphic>
          <a:graphicData uri="http://schemas.openxmlformats.org/drawingml/2006/table">
            <a:tbl>
              <a:tblPr/>
              <a:tblGrid>
                <a:gridCol w="1727200"/>
                <a:gridCol w="1825625"/>
                <a:gridCol w="4102100"/>
              </a:tblGrid>
              <a:tr h="457200">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楷体_GB2312" pitchFamily="49" charset="-122"/>
                        </a:rPr>
                        <a:t>时间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楷体_GB2312" pitchFamily="49" charset="-122"/>
                        </a:rPr>
                        <a:t>月度绩效考核结果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楷体_GB2312" pitchFamily="49"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09600">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2011</a:t>
                      </a:r>
                      <a:r>
                        <a:rPr kumimoji="0" lang="zh-CN" altLang="en-US" sz="1600" b="1" i="0" u="none" strike="noStrike" cap="none" normalizeH="0" baseline="0" dirty="0" smtClean="0">
                          <a:ln>
                            <a:noFill/>
                          </a:ln>
                          <a:solidFill>
                            <a:schemeClr val="tx1"/>
                          </a:solidFill>
                          <a:effectLst/>
                          <a:latin typeface="Arial" charset="0"/>
                          <a:ea typeface="楷体_GB2312" pitchFamily="49" charset="-122"/>
                        </a:rPr>
                        <a:t>年</a:t>
                      </a:r>
                      <a:r>
                        <a:rPr kumimoji="0" lang="en-US" altLang="zh-CN" sz="1600" b="1" i="0" u="none" strike="noStrike" cap="none" normalizeH="0" baseline="0" dirty="0" smtClean="0">
                          <a:ln>
                            <a:noFill/>
                          </a:ln>
                          <a:solidFill>
                            <a:schemeClr val="tx1"/>
                          </a:solidFill>
                          <a:effectLst/>
                          <a:latin typeface="Arial" charset="0"/>
                          <a:ea typeface="楷体_GB2312" pitchFamily="49" charset="-122"/>
                        </a:rPr>
                        <a:t>3</a:t>
                      </a:r>
                      <a:r>
                        <a:rPr kumimoji="0" lang="zh-CN" altLang="en-US" sz="1600" b="1" i="0" u="none" strike="noStrike" cap="none" normalizeH="0" baseline="0" dirty="0" smtClean="0">
                          <a:ln>
                            <a:noFill/>
                          </a:ln>
                          <a:solidFill>
                            <a:schemeClr val="tx1"/>
                          </a:solidFill>
                          <a:effectLst/>
                          <a:latin typeface="Arial" charset="0"/>
                          <a:ea typeface="楷体_GB2312" pitchFamily="49" charset="-122"/>
                        </a:rPr>
                        <a:t>月</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A</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2011</a:t>
                      </a:r>
                      <a:r>
                        <a:rPr kumimoji="0" lang="zh-CN" altLang="en-US" sz="1600" b="1" i="0" u="none" strike="noStrike" cap="none" normalizeH="0" baseline="0" dirty="0" smtClean="0">
                          <a:ln>
                            <a:noFill/>
                          </a:ln>
                          <a:solidFill>
                            <a:schemeClr val="tx1"/>
                          </a:solidFill>
                          <a:effectLst/>
                          <a:latin typeface="Arial" charset="0"/>
                          <a:ea typeface="楷体_GB2312" pitchFamily="49" charset="-122"/>
                        </a:rPr>
                        <a:t>年</a:t>
                      </a:r>
                      <a:r>
                        <a:rPr kumimoji="0" lang="en-US" altLang="zh-CN" sz="1600" b="1" i="0" u="none" strike="noStrike" cap="none" normalizeH="0" baseline="0" dirty="0" smtClean="0">
                          <a:ln>
                            <a:noFill/>
                          </a:ln>
                          <a:solidFill>
                            <a:schemeClr val="tx1"/>
                          </a:solidFill>
                          <a:effectLst/>
                          <a:latin typeface="Arial" charset="0"/>
                          <a:ea typeface="楷体_GB2312" pitchFamily="49" charset="-122"/>
                        </a:rPr>
                        <a:t>2</a:t>
                      </a:r>
                      <a:r>
                        <a:rPr kumimoji="0" lang="zh-CN" altLang="en-US" sz="1600" b="1" i="0" u="none" strike="noStrike" cap="none" normalizeH="0" baseline="0" dirty="0" smtClean="0">
                          <a:ln>
                            <a:noFill/>
                          </a:ln>
                          <a:solidFill>
                            <a:schemeClr val="tx1"/>
                          </a:solidFill>
                          <a:effectLst/>
                          <a:latin typeface="Arial" charset="0"/>
                          <a:ea typeface="楷体_GB2312" pitchFamily="49" charset="-122"/>
                        </a:rPr>
                        <a:t>月</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S</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000">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2011</a:t>
                      </a:r>
                      <a:r>
                        <a:rPr kumimoji="0" lang="zh-CN" altLang="en-US" sz="1600" b="1" i="0" u="none" strike="noStrike" cap="none" normalizeH="0" baseline="0" dirty="0" smtClean="0">
                          <a:ln>
                            <a:noFill/>
                          </a:ln>
                          <a:solidFill>
                            <a:schemeClr val="tx1"/>
                          </a:solidFill>
                          <a:effectLst/>
                          <a:latin typeface="Arial" charset="0"/>
                          <a:ea typeface="楷体_GB2312" pitchFamily="49" charset="-122"/>
                        </a:rPr>
                        <a:t>年</a:t>
                      </a:r>
                      <a:r>
                        <a:rPr kumimoji="0" lang="en-US" altLang="zh-CN" sz="1600" b="1" i="0" u="none" strike="noStrike" cap="none" normalizeH="0" baseline="0" dirty="0" smtClean="0">
                          <a:ln>
                            <a:noFill/>
                          </a:ln>
                          <a:solidFill>
                            <a:schemeClr val="tx1"/>
                          </a:solidFill>
                          <a:effectLst/>
                          <a:latin typeface="Arial" charset="0"/>
                          <a:ea typeface="楷体_GB2312" pitchFamily="49" charset="-122"/>
                        </a:rPr>
                        <a:t>1</a:t>
                      </a:r>
                      <a:r>
                        <a:rPr kumimoji="0" lang="zh-CN" altLang="en-US" sz="1600" b="1" i="0" u="none" strike="noStrike" cap="none" normalizeH="0" baseline="0" dirty="0" smtClean="0">
                          <a:ln>
                            <a:noFill/>
                          </a:ln>
                          <a:solidFill>
                            <a:schemeClr val="tx1"/>
                          </a:solidFill>
                          <a:effectLst/>
                          <a:latin typeface="Arial" charset="0"/>
                          <a:ea typeface="楷体_GB2312" pitchFamily="49" charset="-122"/>
                        </a:rPr>
                        <a:t>月</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A</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00">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2010</a:t>
                      </a:r>
                      <a:r>
                        <a:rPr kumimoji="0" lang="zh-CN" altLang="en-US" sz="1600" b="1" i="0" u="none" strike="noStrike" cap="none" normalizeH="0" baseline="0" dirty="0" smtClean="0">
                          <a:ln>
                            <a:noFill/>
                          </a:ln>
                          <a:solidFill>
                            <a:schemeClr val="tx1"/>
                          </a:solidFill>
                          <a:effectLst/>
                          <a:latin typeface="Arial" charset="0"/>
                          <a:ea typeface="楷体_GB2312" pitchFamily="49" charset="-122"/>
                        </a:rPr>
                        <a:t>年</a:t>
                      </a:r>
                      <a:r>
                        <a:rPr kumimoji="0" lang="en-US" altLang="zh-CN" sz="1600" b="1" i="0" u="none" strike="noStrike" cap="none" normalizeH="0" baseline="0" dirty="0" smtClean="0">
                          <a:ln>
                            <a:noFill/>
                          </a:ln>
                          <a:solidFill>
                            <a:schemeClr val="tx1"/>
                          </a:solidFill>
                          <a:effectLst/>
                          <a:latin typeface="Arial" charset="0"/>
                          <a:ea typeface="楷体_GB2312" pitchFamily="49" charset="-122"/>
                        </a:rPr>
                        <a:t>12</a:t>
                      </a:r>
                      <a:r>
                        <a:rPr kumimoji="0" lang="zh-CN" altLang="en-US" sz="1600" b="1" i="0" u="none" strike="noStrike" cap="none" normalizeH="0" baseline="0" dirty="0" smtClean="0">
                          <a:ln>
                            <a:noFill/>
                          </a:ln>
                          <a:solidFill>
                            <a:schemeClr val="tx1"/>
                          </a:solidFill>
                          <a:effectLst/>
                          <a:latin typeface="Arial" charset="0"/>
                          <a:ea typeface="楷体_GB2312" pitchFamily="49" charset="-122"/>
                        </a:rPr>
                        <a:t>月</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S</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3900">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2010</a:t>
                      </a:r>
                      <a:r>
                        <a:rPr kumimoji="0" lang="zh-CN" altLang="en-US" sz="1600" b="1" i="0" u="none" strike="noStrike" cap="none" normalizeH="0" baseline="0" dirty="0" smtClean="0">
                          <a:ln>
                            <a:noFill/>
                          </a:ln>
                          <a:solidFill>
                            <a:schemeClr val="tx1"/>
                          </a:solidFill>
                          <a:effectLst/>
                          <a:latin typeface="Arial" charset="0"/>
                          <a:ea typeface="楷体_GB2312" pitchFamily="49" charset="-122"/>
                        </a:rPr>
                        <a:t>年</a:t>
                      </a:r>
                      <a:r>
                        <a:rPr kumimoji="0" lang="en-US" altLang="zh-CN" sz="1600" b="1" i="0" u="none" strike="noStrike" cap="none" normalizeH="0" baseline="0" dirty="0" smtClean="0">
                          <a:ln>
                            <a:noFill/>
                          </a:ln>
                          <a:solidFill>
                            <a:schemeClr val="tx1"/>
                          </a:solidFill>
                          <a:effectLst/>
                          <a:latin typeface="Arial" charset="0"/>
                          <a:ea typeface="楷体_GB2312" pitchFamily="49" charset="-122"/>
                        </a:rPr>
                        <a:t>11</a:t>
                      </a:r>
                      <a:r>
                        <a:rPr kumimoji="0" lang="zh-CN" altLang="en-US" sz="1600" b="1" i="0" u="none" strike="noStrike" cap="none" normalizeH="0" baseline="0" dirty="0" smtClean="0">
                          <a:ln>
                            <a:noFill/>
                          </a:ln>
                          <a:solidFill>
                            <a:schemeClr val="tx1"/>
                          </a:solidFill>
                          <a:effectLst/>
                          <a:latin typeface="Arial" charset="0"/>
                          <a:ea typeface="楷体_GB2312" pitchFamily="49" charset="-122"/>
                        </a:rPr>
                        <a:t>月</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A</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00">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2010</a:t>
                      </a:r>
                      <a:r>
                        <a:rPr kumimoji="0" lang="zh-CN" altLang="en-US" sz="1600" b="1" i="0" u="none" strike="noStrike" cap="none" normalizeH="0" baseline="0" dirty="0" smtClean="0">
                          <a:ln>
                            <a:noFill/>
                          </a:ln>
                          <a:solidFill>
                            <a:schemeClr val="tx1"/>
                          </a:solidFill>
                          <a:effectLst/>
                          <a:latin typeface="Arial" charset="0"/>
                          <a:ea typeface="楷体_GB2312" pitchFamily="49" charset="-122"/>
                        </a:rPr>
                        <a:t>年</a:t>
                      </a:r>
                      <a:r>
                        <a:rPr kumimoji="0" lang="en-US" altLang="zh-CN" sz="1600" b="1" i="0" u="none" strike="noStrike" cap="none" normalizeH="0" baseline="0" dirty="0" smtClean="0">
                          <a:ln>
                            <a:noFill/>
                          </a:ln>
                          <a:solidFill>
                            <a:schemeClr val="tx1"/>
                          </a:solidFill>
                          <a:effectLst/>
                          <a:latin typeface="Arial" charset="0"/>
                          <a:ea typeface="楷体_GB2312" pitchFamily="49" charset="-122"/>
                        </a:rPr>
                        <a:t>10</a:t>
                      </a:r>
                      <a:r>
                        <a:rPr kumimoji="0" lang="zh-CN" altLang="en-US" sz="1600" b="1" i="0" u="none" strike="noStrike" cap="none" normalizeH="0" baseline="0" dirty="0" smtClean="0">
                          <a:ln>
                            <a:noFill/>
                          </a:ln>
                          <a:solidFill>
                            <a:schemeClr val="tx1"/>
                          </a:solidFill>
                          <a:effectLst/>
                          <a:latin typeface="Arial" charset="0"/>
                          <a:ea typeface="楷体_GB2312" pitchFamily="49" charset="-122"/>
                        </a:rPr>
                        <a:t>月</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B</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p:cNvSpPr>
          <p:nvPr/>
        </p:nvSpPr>
        <p:spPr bwMode="auto">
          <a:xfrm>
            <a:off x="495300" y="274638"/>
            <a:ext cx="8915400" cy="1143000"/>
          </a:xfrm>
          <a:prstGeom prst="rect">
            <a:avLst/>
          </a:prstGeom>
          <a:noFill/>
          <a:ln w="9525">
            <a:noFill/>
            <a:miter lim="800000"/>
            <a:headEnd/>
            <a:tailEnd/>
          </a:ln>
        </p:spPr>
        <p:txBody>
          <a:bodyPr/>
          <a:lstStyle/>
          <a:p>
            <a:pPr algn="l" eaLnBrk="0" hangingPunct="0"/>
            <a:r>
              <a:rPr lang="zh-CN" altLang="en-US" sz="2000" b="0" dirty="0" smtClean="0">
                <a:solidFill>
                  <a:schemeClr val="tx2"/>
                </a:solidFill>
                <a:latin typeface="黑体" pitchFamily="2" charset="-122"/>
                <a:ea typeface="黑体" pitchFamily="2" charset="-122"/>
              </a:rPr>
              <a:t>四、个人</a:t>
            </a:r>
            <a:r>
              <a:rPr lang="zh-CN" altLang="en-US" sz="2000" b="0" dirty="0">
                <a:solidFill>
                  <a:schemeClr val="tx2"/>
                </a:solidFill>
                <a:latin typeface="黑体" pitchFamily="2" charset="-122"/>
                <a:ea typeface="黑体" pitchFamily="2" charset="-122"/>
              </a:rPr>
              <a:t>培训记录</a:t>
            </a:r>
          </a:p>
        </p:txBody>
      </p:sp>
      <p:graphicFrame>
        <p:nvGraphicFramePr>
          <p:cNvPr id="6" name="Group 51"/>
          <p:cNvGraphicFramePr>
            <a:graphicFrameLocks noGrp="1"/>
          </p:cNvGraphicFramePr>
          <p:nvPr/>
        </p:nvGraphicFramePr>
        <p:xfrm>
          <a:off x="787400" y="1073150"/>
          <a:ext cx="7654925" cy="1892300"/>
        </p:xfrm>
        <a:graphic>
          <a:graphicData uri="http://schemas.openxmlformats.org/drawingml/2006/table">
            <a:tbl>
              <a:tblPr/>
              <a:tblGrid>
                <a:gridCol w="1546225"/>
                <a:gridCol w="3695700"/>
                <a:gridCol w="2413000"/>
              </a:tblGrid>
              <a:tr h="457200">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楷体_GB2312" pitchFamily="49" charset="-122"/>
                        </a:rPr>
                        <a:t>时间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楷体_GB2312" pitchFamily="49" charset="-122"/>
                        </a:rPr>
                        <a:t>培训课程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600" b="1" i="0" u="none" strike="noStrike" cap="none" normalizeH="0" baseline="0" dirty="0" smtClean="0">
                          <a:ln>
                            <a:noFill/>
                          </a:ln>
                          <a:solidFill>
                            <a:schemeClr val="tx1"/>
                          </a:solidFill>
                          <a:effectLst/>
                          <a:latin typeface="Arial" charset="0"/>
                          <a:ea typeface="楷体_GB2312" pitchFamily="49" charset="-122"/>
                        </a:rPr>
                        <a:t>培训课程考核结果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723900">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2010-06-27</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600" b="1" i="0" u="none" strike="noStrike" cap="none" normalizeH="0" baseline="0" dirty="0" smtClean="0">
                          <a:ln>
                            <a:noFill/>
                          </a:ln>
                          <a:solidFill>
                            <a:schemeClr val="tx1"/>
                          </a:solidFill>
                          <a:effectLst/>
                          <a:latin typeface="Arial" charset="0"/>
                          <a:ea typeface="楷体_GB2312" pitchFamily="49" charset="-122"/>
                        </a:rPr>
                        <a:t>拓展培训</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00">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2010-09-06</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en-US" altLang="zh-CN" sz="1600" b="1" i="0" u="none" strike="noStrike" cap="none" normalizeH="0" baseline="0" dirty="0" smtClean="0">
                          <a:ln>
                            <a:noFill/>
                          </a:ln>
                          <a:solidFill>
                            <a:schemeClr val="tx1"/>
                          </a:solidFill>
                          <a:effectLst/>
                          <a:latin typeface="Arial" charset="0"/>
                          <a:ea typeface="楷体_GB2312" pitchFamily="49" charset="-122"/>
                        </a:rPr>
                        <a:t>IPHONE</a:t>
                      </a:r>
                      <a:r>
                        <a:rPr kumimoji="0" lang="zh-CN" altLang="en-US" sz="1600" b="1" i="0" u="none" strike="noStrike" cap="none" normalizeH="0" baseline="0" dirty="0" smtClean="0">
                          <a:ln>
                            <a:noFill/>
                          </a:ln>
                          <a:solidFill>
                            <a:schemeClr val="tx1"/>
                          </a:solidFill>
                          <a:effectLst/>
                          <a:latin typeface="Arial" charset="0"/>
                          <a:ea typeface="楷体_GB2312" pitchFamily="49" charset="-122"/>
                        </a:rPr>
                        <a:t>移动开发创业论坛</a:t>
                      </a: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600" b="1" i="0" u="none" strike="noStrike" cap="none" normalizeH="0" baseline="0" dirty="0" smtClean="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 Box 46"/>
          <p:cNvSpPr txBox="1">
            <a:spLocks noChangeArrowheads="1"/>
          </p:cNvSpPr>
          <p:nvPr/>
        </p:nvSpPr>
        <p:spPr bwMode="auto">
          <a:xfrm>
            <a:off x="723900" y="5880100"/>
            <a:ext cx="5067300" cy="276225"/>
          </a:xfrm>
          <a:prstGeom prst="rect">
            <a:avLst/>
          </a:prstGeom>
          <a:noFill/>
          <a:ln w="9525" algn="ctr">
            <a:noFill/>
            <a:miter lim="800000"/>
            <a:headEnd/>
            <a:tailEnd/>
          </a:ln>
        </p:spPr>
        <p:txBody>
          <a:bodyPr>
            <a:spAutoFit/>
          </a:bodyPr>
          <a:lstStyle/>
          <a:p>
            <a:pPr algn="l">
              <a:spcBef>
                <a:spcPct val="50000"/>
              </a:spcBef>
            </a:pPr>
            <a:r>
              <a:rPr lang="zh-CN" altLang="en-US" sz="1200" b="0" dirty="0">
                <a:solidFill>
                  <a:schemeClr val="tx1"/>
                </a:solidFill>
                <a:ea typeface="楷体_GB2312" pitchFamily="49" charset="-122"/>
              </a:rPr>
              <a:t>备注</a:t>
            </a:r>
            <a:r>
              <a:rPr lang="zh-CN" altLang="en-US" sz="1200" b="0" dirty="0" smtClean="0">
                <a:solidFill>
                  <a:schemeClr val="tx1"/>
                </a:solidFill>
                <a:ea typeface="楷体_GB2312" pitchFamily="49" charset="-122"/>
              </a:rPr>
              <a:t>：必须包含晋升</a:t>
            </a:r>
            <a:r>
              <a:rPr lang="zh-CN" altLang="en-US" sz="1200" b="0" dirty="0">
                <a:solidFill>
                  <a:schemeClr val="tx1"/>
                </a:solidFill>
                <a:ea typeface="楷体_GB2312" pitchFamily="49" charset="-122"/>
              </a:rPr>
              <a:t>所要求</a:t>
            </a:r>
            <a:r>
              <a:rPr lang="zh-CN" altLang="en-US" sz="1200" b="0" dirty="0" smtClean="0">
                <a:solidFill>
                  <a:schemeClr val="tx1"/>
                </a:solidFill>
                <a:ea typeface="楷体_GB2312" pitchFamily="49" charset="-122"/>
              </a:rPr>
              <a:t>的必修课程</a:t>
            </a:r>
            <a:r>
              <a:rPr lang="zh-CN" altLang="en-US" sz="1200" b="0" dirty="0">
                <a:solidFill>
                  <a:schemeClr val="tx1"/>
                </a:solidFill>
                <a:ea typeface="楷体_GB2312" pitchFamily="49" charset="-122"/>
              </a:rPr>
              <a:t>。</a:t>
            </a:r>
            <a:endParaRPr lang="zh-CN" altLang="en-US" sz="1200" b="0" dirty="0">
              <a:solidFill>
                <a:schemeClr val="accent1"/>
              </a:solidFill>
              <a:ea typeface="楷体_GB2312"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95300" y="274638"/>
            <a:ext cx="8242300" cy="57150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五、任职能力自评</a:t>
            </a:r>
            <a:r>
              <a:rPr lang="en-US" altLang="zh-CN" dirty="0" smtClean="0"/>
              <a:t>-</a:t>
            </a:r>
            <a:r>
              <a:rPr lang="zh-CN" altLang="en-US" dirty="0" smtClean="0"/>
              <a:t>专业能力</a:t>
            </a:r>
          </a:p>
        </p:txBody>
      </p:sp>
      <p:sp>
        <p:nvSpPr>
          <p:cNvPr id="8195" name="Text Box 48"/>
          <p:cNvSpPr txBox="1">
            <a:spLocks noChangeArrowheads="1"/>
          </p:cNvSpPr>
          <p:nvPr/>
        </p:nvSpPr>
        <p:spPr bwMode="auto">
          <a:xfrm>
            <a:off x="371475" y="6057900"/>
            <a:ext cx="8477250" cy="461963"/>
          </a:xfrm>
          <a:prstGeom prst="rect">
            <a:avLst/>
          </a:prstGeom>
          <a:noFill/>
          <a:ln w="9525" algn="ctr">
            <a:noFill/>
            <a:miter lim="800000"/>
            <a:headEnd/>
            <a:tailEnd/>
          </a:ln>
        </p:spPr>
        <p:txBody>
          <a:bodyPr>
            <a:spAutoFit/>
          </a:bodyPr>
          <a:lstStyle/>
          <a:p>
            <a:pPr algn="l">
              <a:spcBef>
                <a:spcPct val="50000"/>
              </a:spcBef>
            </a:pPr>
            <a:r>
              <a:rPr lang="zh-CN" altLang="en-US" sz="1200" b="0" dirty="0">
                <a:solidFill>
                  <a:schemeClr val="tx1"/>
                </a:solidFill>
                <a:ea typeface="楷体_GB2312" pitchFamily="49" charset="-122"/>
              </a:rPr>
              <a:t>备注：</a:t>
            </a:r>
            <a:r>
              <a:rPr lang="zh-CN" altLang="en-US" sz="1200" b="0" dirty="0">
                <a:solidFill>
                  <a:schemeClr val="tx1"/>
                </a:solidFill>
                <a:latin typeface="楷体_GB2312" pitchFamily="49" charset="-122"/>
                <a:ea typeface="楷体_GB2312" pitchFamily="49" charset="-122"/>
              </a:rPr>
              <a:t>根据职位所需能力要求，重点针对在专业能力上的提升点列举任职期间内的关键事件予以证明</a:t>
            </a:r>
            <a:r>
              <a:rPr lang="en-US" altLang="zh-CN" sz="1200" b="0" dirty="0">
                <a:solidFill>
                  <a:schemeClr val="tx1"/>
                </a:solidFill>
                <a:latin typeface="楷体_GB2312" pitchFamily="49" charset="-122"/>
                <a:ea typeface="楷体_GB2312" pitchFamily="49" charset="-122"/>
              </a:rPr>
              <a:t>;</a:t>
            </a:r>
            <a:r>
              <a:rPr lang="zh-CN" altLang="en-US" sz="1200" b="0" dirty="0">
                <a:solidFill>
                  <a:schemeClr val="tx1"/>
                </a:solidFill>
                <a:latin typeface="楷体_GB2312" pitchFamily="49" charset="-122"/>
                <a:ea typeface="楷体_GB2312" pitchFamily="49" charset="-122"/>
              </a:rPr>
              <a:t>能力自我评价只需填写行为表现层级。</a:t>
            </a:r>
          </a:p>
        </p:txBody>
      </p:sp>
      <p:graphicFrame>
        <p:nvGraphicFramePr>
          <p:cNvPr id="2441616" name="Group 400"/>
          <p:cNvGraphicFramePr>
            <a:graphicFrameLocks noGrp="1"/>
          </p:cNvGraphicFramePr>
          <p:nvPr>
            <p:ph sz="half" idx="2"/>
          </p:nvPr>
        </p:nvGraphicFramePr>
        <p:xfrm>
          <a:off x="276225" y="1085850"/>
          <a:ext cx="9363075" cy="2540414"/>
        </p:xfrm>
        <a:graphic>
          <a:graphicData uri="http://schemas.openxmlformats.org/drawingml/2006/table">
            <a:tbl>
              <a:tblPr/>
              <a:tblGrid>
                <a:gridCol w="1004106"/>
                <a:gridCol w="926867"/>
                <a:gridCol w="926867"/>
                <a:gridCol w="5784338"/>
                <a:gridCol w="720897"/>
              </a:tblGrid>
              <a:tr h="336264">
                <a:tc row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专业能力</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自我评价</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Arial"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row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关键事件</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row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备注</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83382">
                <a:tc vMerge="1">
                  <a:txBody>
                    <a:bodyPr/>
                    <a:lstStyle/>
                    <a:p>
                      <a:endParaRPr lang="zh-CN" altLang="en-US"/>
                    </a:p>
                  </a:txBody>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200" b="1" i="0" u="none" strike="noStrike" cap="none" normalizeH="0" baseline="0" dirty="0" smtClean="0">
                          <a:ln>
                            <a:noFill/>
                          </a:ln>
                          <a:solidFill>
                            <a:schemeClr val="tx1"/>
                          </a:solidFill>
                          <a:effectLst/>
                          <a:latin typeface="+mn-ea"/>
                          <a:ea typeface="+mn-ea"/>
                        </a:rPr>
                        <a:t>上次定级</a:t>
                      </a:r>
                      <a:endParaRPr kumimoji="0" lang="zh-CN" altLang="zh-CN" sz="1200" b="1" i="0" u="none" strike="noStrike" cap="none" normalizeH="0" baseline="0" dirty="0" smtClean="0">
                        <a:ln>
                          <a:noFill/>
                        </a:ln>
                        <a:solidFill>
                          <a:schemeClr val="tx1"/>
                        </a:solidFill>
                        <a:effectLst/>
                        <a:latin typeface="+mn-ea"/>
                        <a:ea typeface="+mn-ea"/>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defRPr/>
                      </a:pPr>
                      <a:r>
                        <a:rPr kumimoji="0" lang="zh-CN" altLang="en-US" sz="1200" b="1" i="0" u="none" strike="noStrike" cap="none" normalizeH="0" baseline="0" dirty="0" smtClean="0">
                          <a:ln>
                            <a:noFill/>
                          </a:ln>
                          <a:solidFill>
                            <a:schemeClr val="tx1"/>
                          </a:solidFill>
                          <a:effectLst/>
                          <a:latin typeface="+mn-ea"/>
                          <a:ea typeface="+mn-ea"/>
                        </a:rPr>
                        <a:t>本次定级</a:t>
                      </a:r>
                      <a:endParaRPr kumimoji="0" lang="zh-CN" altLang="zh-CN" sz="1200" b="1" i="0" u="none" strike="noStrike" cap="none" normalizeH="0" baseline="0" dirty="0" smtClean="0">
                        <a:ln>
                          <a:noFill/>
                        </a:ln>
                        <a:solidFill>
                          <a:schemeClr val="tx1"/>
                        </a:solidFill>
                        <a:effectLst/>
                        <a:latin typeface="+mn-ea"/>
                        <a:ea typeface="+mn-ea"/>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vMerge="1">
                  <a:txBody>
                    <a:bodyPr/>
                    <a:lstStyle/>
                    <a:p>
                      <a:endParaRPr lang="zh-CN" altLang="en-US"/>
                    </a:p>
                  </a:txBody>
                  <a:tcPr/>
                </a:tc>
                <a:tc vMerge="1">
                  <a:txBody>
                    <a:bodyPr/>
                    <a:lstStyle/>
                    <a:p>
                      <a:endParaRPr lang="zh-CN" altLang="en-US"/>
                    </a:p>
                  </a:txBody>
                  <a:tcPr/>
                </a:tc>
              </a:tr>
              <a:tr h="728168">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mn-ea"/>
                          <a:ea typeface="+mn-ea"/>
                        </a:rPr>
                        <a:t>职级定义描述</a:t>
                      </a: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1.</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精通</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flash</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程序设计，</a:t>
                      </a:r>
                      <a:r>
                        <a:rPr kumimoji="0" lang="zh-CN" altLang="en-US" sz="1200" b="1" i="0" u="none" strike="noStrike" cap="none" normalizeH="0" baseline="0" dirty="0" smtClean="0">
                          <a:ln>
                            <a:noFill/>
                          </a:ln>
                          <a:solidFill>
                            <a:schemeClr val="tx1"/>
                          </a:solidFill>
                          <a:effectLst/>
                          <a:latin typeface="+mn-ea"/>
                          <a:ea typeface="+mn-ea"/>
                          <a:cs typeface="Times New Roman" pitchFamily="18" charset="0"/>
                        </a:rPr>
                        <a:t>精通</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flash</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面向对象编程，精通</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flash</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网络编程（</a:t>
                      </a:r>
                      <a:r>
                        <a:rPr kumimoji="0" lang="en-US" altLang="zh-CN" sz="1200" b="1" i="0" u="none" strike="noStrike" cap="none" normalizeH="0" baseline="0" dirty="0" err="1" smtClean="0">
                          <a:ln>
                            <a:noFill/>
                          </a:ln>
                          <a:solidFill>
                            <a:srgbClr val="000000"/>
                          </a:solidFill>
                          <a:effectLst/>
                          <a:latin typeface="+mn-ea"/>
                          <a:ea typeface="+mn-ea"/>
                          <a:cs typeface="Times New Roman" pitchFamily="18" charset="0"/>
                        </a:rPr>
                        <a:t>socket,fms</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等等）</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熟悉并能运用各类设计模式以及</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Flash</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架构设计，能运用各种技术对任务中遇到的问题进行化解，能清晰把握</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Flash</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创新技术的发展方向。</a:t>
                      </a: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2</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能熟练</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使用与</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flash</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相关的所有工具。</a:t>
                      </a: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3.</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熟悉</a:t>
                      </a:r>
                      <a:r>
                        <a:rPr kumimoji="0" lang="en-US" altLang="zh-CN" sz="1200" b="1" i="0" u="none" strike="noStrike" cap="none" normalizeH="0" baseline="0" dirty="0" err="1" smtClean="0">
                          <a:ln>
                            <a:noFill/>
                          </a:ln>
                          <a:solidFill>
                            <a:srgbClr val="000000"/>
                          </a:solidFill>
                          <a:effectLst/>
                          <a:latin typeface="+mn-ea"/>
                          <a:ea typeface="+mn-ea"/>
                          <a:cs typeface="Times New Roman" pitchFamily="18" charset="0"/>
                        </a:rPr>
                        <a:t>.net</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编程（</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web &amp; client</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 非常熟悉</a:t>
                      </a:r>
                      <a:r>
                        <a:rPr kumimoji="0" lang="en-US" altLang="zh-CN" sz="1200" b="1" i="0" u="none" strike="noStrike" cap="none" normalizeH="0" baseline="0" dirty="0" err="1" smtClean="0">
                          <a:ln>
                            <a:noFill/>
                          </a:ln>
                          <a:solidFill>
                            <a:srgbClr val="000000"/>
                          </a:solidFill>
                          <a:effectLst/>
                          <a:latin typeface="+mn-ea"/>
                          <a:ea typeface="+mn-ea"/>
                          <a:cs typeface="Times New Roman" pitchFamily="18" charset="0"/>
                        </a:rPr>
                        <a:t>.net</a:t>
                      </a: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 socket</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编程，能进行低级别游戏服务器开发以及小型的商用应用服务器开发。</a:t>
                      </a:r>
                      <a:endParaRPr kumimoji="0" lang="en-US" altLang="zh-CN" sz="1200" b="1" i="0" u="none" strike="noStrike" cap="none" normalizeH="0" baseline="0" dirty="0" smtClean="0">
                        <a:ln>
                          <a:noFill/>
                        </a:ln>
                        <a:solidFill>
                          <a:srgbClr val="000000"/>
                        </a:solidFill>
                        <a:effectLst/>
                        <a:latin typeface="+mn-ea"/>
                        <a:ea typeface="+mn-ea"/>
                        <a:cs typeface="Times New Roman"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4.</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对陌生的开发语言也能快速上手。</a:t>
                      </a:r>
                    </a:p>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r>
                        <a:rPr kumimoji="0" lang="en-US" altLang="zh-CN" sz="1200" b="1" i="0" u="none" strike="noStrike" cap="none" normalizeH="0" baseline="0" dirty="0" smtClean="0">
                          <a:ln>
                            <a:noFill/>
                          </a:ln>
                          <a:solidFill>
                            <a:srgbClr val="000000"/>
                          </a:solidFill>
                          <a:effectLst/>
                          <a:latin typeface="+mn-ea"/>
                          <a:ea typeface="+mn-ea"/>
                          <a:cs typeface="Times New Roman" pitchFamily="18" charset="0"/>
                        </a:rPr>
                        <a:t>5.</a:t>
                      </a:r>
                      <a:r>
                        <a:rPr kumimoji="0" lang="zh-CN" altLang="en-US" sz="1200" b="1" i="0" u="none" strike="noStrike" cap="none" normalizeH="0" baseline="0" dirty="0" smtClean="0">
                          <a:ln>
                            <a:noFill/>
                          </a:ln>
                          <a:solidFill>
                            <a:srgbClr val="000000"/>
                          </a:solidFill>
                          <a:effectLst/>
                          <a:latin typeface="+mn-ea"/>
                          <a:ea typeface="+mn-ea"/>
                          <a:cs typeface="Times New Roman" pitchFamily="18" charset="0"/>
                        </a:rPr>
                        <a:t>善长使用或自己制作工具提高工作效率。</a:t>
                      </a:r>
                      <a:endParaRPr kumimoji="0" lang="zh-CN" altLang="zh-CN" sz="1200" b="1" i="0" u="none" strike="noStrike" cap="none" normalizeH="0" baseline="0" dirty="0" smtClean="0">
                        <a:ln>
                          <a:noFill/>
                        </a:ln>
                        <a:solidFill>
                          <a:srgbClr val="000000"/>
                        </a:solidFill>
                        <a:effectLst/>
                        <a:latin typeface="+mn-ea"/>
                        <a:ea typeface="+mn-ea"/>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黑体"/>
        <a:ea typeface="黑体"/>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AA00"/>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400" b="1" i="0" u="none" strike="noStrike" cap="none" normalizeH="0" baseline="0" smtClean="0">
            <a:ln>
              <a:noFill/>
            </a:ln>
            <a:solidFill>
              <a:schemeClr val="bg1"/>
            </a:solidFill>
            <a:effectLst/>
            <a:latin typeface="Arial" charset="0"/>
            <a:ea typeface="宋体" pitchFamily="2" charset="-122"/>
          </a:defRPr>
        </a:defPPr>
      </a:lstStyle>
    </a:spDef>
    <a:lnDef>
      <a:spPr bwMode="auto">
        <a:xfrm>
          <a:off x="0" y="0"/>
          <a:ext cx="1" cy="1"/>
        </a:xfrm>
        <a:custGeom>
          <a:avLst/>
          <a:gdLst/>
          <a:ahLst/>
          <a:cxnLst/>
          <a:rect l="0" t="0" r="0" b="0"/>
          <a:pathLst/>
        </a:custGeom>
        <a:solidFill>
          <a:srgbClr val="FFAA00"/>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400" b="1" i="0" u="none" strike="noStrike" cap="none" normalizeH="0" baseline="0" smtClean="0">
            <a:ln>
              <a:noFill/>
            </a:ln>
            <a:solidFill>
              <a:schemeClr val="bg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AA00"/>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400" b="1" i="0" u="none" strike="noStrike" cap="none" normalizeH="0" baseline="0" smtClean="0">
            <a:ln>
              <a:noFill/>
            </a:ln>
            <a:solidFill>
              <a:schemeClr val="bg1"/>
            </a:solidFill>
            <a:effectLst/>
            <a:latin typeface="Arial" charset="0"/>
            <a:ea typeface="宋体" pitchFamily="2" charset="-122"/>
          </a:defRPr>
        </a:defPPr>
      </a:lstStyle>
    </a:spDef>
    <a:lnDef>
      <a:spPr bwMode="auto">
        <a:xfrm>
          <a:off x="0" y="0"/>
          <a:ext cx="1" cy="1"/>
        </a:xfrm>
        <a:custGeom>
          <a:avLst/>
          <a:gdLst/>
          <a:ahLst/>
          <a:cxnLst/>
          <a:rect l="0" t="0" r="0" b="0"/>
          <a:pathLst/>
        </a:custGeom>
        <a:solidFill>
          <a:srgbClr val="FFAA00"/>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400" b="1" i="0" u="none" strike="noStrike" cap="none" normalizeH="0" baseline="0" smtClean="0">
            <a:ln>
              <a:noFill/>
            </a:ln>
            <a:solidFill>
              <a:schemeClr val="bg1"/>
            </a:solidFill>
            <a:effectLst/>
            <a:latin typeface="Arial"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19081</TotalTime>
  <Words>2092</Words>
  <Application>Microsoft Office PowerPoint</Application>
  <PresentationFormat>A4 纸张(210x297 毫米)</PresentationFormat>
  <Paragraphs>220</Paragraphs>
  <Slides>15</Slides>
  <Notes>1</Notes>
  <HiddenSlides>0</HiddenSlides>
  <MMClips>0</MMClips>
  <ScaleCrop>false</ScaleCrop>
  <HeadingPairs>
    <vt:vector size="4" baseType="variant">
      <vt:variant>
        <vt:lpstr>主题</vt:lpstr>
      </vt:variant>
      <vt:variant>
        <vt:i4>2</vt:i4>
      </vt:variant>
      <vt:variant>
        <vt:lpstr>幻灯片标题</vt:lpstr>
      </vt:variant>
      <vt:variant>
        <vt:i4>15</vt:i4>
      </vt:variant>
    </vt:vector>
  </HeadingPairs>
  <TitlesOfParts>
    <vt:vector size="17" baseType="lpstr">
      <vt:lpstr>默认设计模板</vt:lpstr>
      <vt:lpstr>自定义设计方案</vt:lpstr>
      <vt:lpstr>员工级别晋升申请陈述材料</vt:lpstr>
      <vt:lpstr>个人基本资料</vt:lpstr>
      <vt:lpstr>幻灯片 2</vt:lpstr>
      <vt:lpstr>二、担任现职位以来的主要业绩</vt:lpstr>
      <vt:lpstr>二、担任现职位以来的主要业绩</vt:lpstr>
      <vt:lpstr>二、担任现职位以来的主要业绩</vt:lpstr>
      <vt:lpstr>三、个人近6个月绩效考核结果说明</vt:lpstr>
      <vt:lpstr>幻灯片 7</vt:lpstr>
      <vt:lpstr>五、任职能力自评-专业能力</vt:lpstr>
      <vt:lpstr>五、任职能力自评-专业能力</vt:lpstr>
      <vt:lpstr>五、任职能力自评-专业能力</vt:lpstr>
      <vt:lpstr>五、任职能力自评-专业能力</vt:lpstr>
      <vt:lpstr>五、任职能力自评-专业能力</vt:lpstr>
      <vt:lpstr>五、任职能力自评-专业能力</vt:lpstr>
      <vt:lpstr>幻灯片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天音通信项目建议书</dc:title>
  <dc:creator>zhj</dc:creator>
  <cp:lastModifiedBy>china</cp:lastModifiedBy>
  <cp:revision>2387</cp:revision>
  <dcterms:created xsi:type="dcterms:W3CDTF">2003-04-16T07:50:28Z</dcterms:created>
  <dcterms:modified xsi:type="dcterms:W3CDTF">2011-05-12T02:40:42Z</dcterms:modified>
</cp:coreProperties>
</file>