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6F43B-3CDE-4640-A03D-1A172EC53EEF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31990B62-1178-4AF7-A579-44E4677A4C95}">
      <dgm:prSet phldrT="[Текст]"/>
      <dgm:spPr/>
      <dgm:t>
        <a:bodyPr/>
        <a:lstStyle/>
        <a:p>
          <a:r>
            <a:rPr lang="ru-RU" dirty="0" smtClean="0"/>
            <a:t>Птица</a:t>
          </a:r>
          <a:endParaRPr lang="ru-RU" dirty="0"/>
        </a:p>
      </dgm:t>
    </dgm:pt>
    <dgm:pt modelId="{4336A0C7-F2F3-4751-A738-40F9D9FF8268}" type="parTrans" cxnId="{783B12A0-678B-4016-92B4-D0054E58B431}">
      <dgm:prSet/>
      <dgm:spPr/>
      <dgm:t>
        <a:bodyPr/>
        <a:lstStyle/>
        <a:p>
          <a:endParaRPr lang="ru-RU"/>
        </a:p>
      </dgm:t>
    </dgm:pt>
    <dgm:pt modelId="{5F6B610B-EF61-47BE-A988-E1037E65FE1B}" type="sibTrans" cxnId="{783B12A0-678B-4016-92B4-D0054E58B431}">
      <dgm:prSet/>
      <dgm:spPr/>
      <dgm:t>
        <a:bodyPr/>
        <a:lstStyle/>
        <a:p>
          <a:endParaRPr lang="ru-RU"/>
        </a:p>
      </dgm:t>
    </dgm:pt>
    <dgm:pt modelId="{3C60F231-C8C2-4FE9-8F5B-8A568A341DA0}">
      <dgm:prSet phldrT="[Текст]"/>
      <dgm:spPr/>
      <dgm:t>
        <a:bodyPr/>
        <a:lstStyle/>
        <a:p>
          <a:r>
            <a:rPr lang="ru-RU" dirty="0" smtClean="0"/>
            <a:t>Куст</a:t>
          </a:r>
          <a:endParaRPr lang="ru-RU" dirty="0"/>
        </a:p>
      </dgm:t>
    </dgm:pt>
    <dgm:pt modelId="{76DF75E8-1AD6-45A3-B2D8-5CE51F3A8B6B}" type="parTrans" cxnId="{EE922DC2-2609-43BF-8909-4A8C3F41580B}">
      <dgm:prSet/>
      <dgm:spPr/>
      <dgm:t>
        <a:bodyPr/>
        <a:lstStyle/>
        <a:p>
          <a:endParaRPr lang="ru-RU"/>
        </a:p>
      </dgm:t>
    </dgm:pt>
    <dgm:pt modelId="{2C8889EF-A4D5-4320-9AEA-0DAD13CDE084}" type="sibTrans" cxnId="{EE922DC2-2609-43BF-8909-4A8C3F41580B}">
      <dgm:prSet/>
      <dgm:spPr/>
      <dgm:t>
        <a:bodyPr/>
        <a:lstStyle/>
        <a:p>
          <a:endParaRPr lang="ru-RU"/>
        </a:p>
      </dgm:t>
    </dgm:pt>
    <dgm:pt modelId="{E3E940AA-73BB-499A-83BD-475F8F87B813}">
      <dgm:prSet phldrT="[Текст]"/>
      <dgm:spPr/>
      <dgm:t>
        <a:bodyPr/>
        <a:lstStyle/>
        <a:p>
          <a:r>
            <a:rPr lang="ru-RU" dirty="0" smtClean="0"/>
            <a:t>Контроллер</a:t>
          </a:r>
          <a:endParaRPr lang="ru-RU" dirty="0"/>
        </a:p>
      </dgm:t>
    </dgm:pt>
    <dgm:pt modelId="{1E18307B-2C67-49FD-AA96-FF2E1AEC72D9}" type="parTrans" cxnId="{768C201D-0DF5-4AAC-AB6F-E6A73A203D74}">
      <dgm:prSet/>
      <dgm:spPr/>
      <dgm:t>
        <a:bodyPr/>
        <a:lstStyle/>
        <a:p>
          <a:endParaRPr lang="ru-RU"/>
        </a:p>
      </dgm:t>
    </dgm:pt>
    <dgm:pt modelId="{1E845E53-30C0-4E0A-BB8F-E15EEFFC882C}" type="sibTrans" cxnId="{768C201D-0DF5-4AAC-AB6F-E6A73A203D74}">
      <dgm:prSet/>
      <dgm:spPr/>
      <dgm:t>
        <a:bodyPr/>
        <a:lstStyle/>
        <a:p>
          <a:endParaRPr lang="ru-RU"/>
        </a:p>
      </dgm:t>
    </dgm:pt>
    <dgm:pt modelId="{417FE4CA-50F3-41A4-ADE5-C813188E3A32}" type="pres">
      <dgm:prSet presAssocID="{5DB6F43B-3CDE-4640-A03D-1A172EC53EEF}" presName="Name0" presStyleCnt="0">
        <dgm:presLayoutVars>
          <dgm:dir/>
          <dgm:resizeHandles val="exact"/>
        </dgm:presLayoutVars>
      </dgm:prSet>
      <dgm:spPr/>
    </dgm:pt>
    <dgm:pt modelId="{7D519CA5-F3EF-45F0-AEB1-15FF9C5CEE58}" type="pres">
      <dgm:prSet presAssocID="{5DB6F43B-3CDE-4640-A03D-1A172EC53EEF}" presName="vNodes" presStyleCnt="0"/>
      <dgm:spPr/>
    </dgm:pt>
    <dgm:pt modelId="{608F123C-4D80-4DB8-80CA-A3228F506264}" type="pres">
      <dgm:prSet presAssocID="{31990B62-1178-4AF7-A579-44E4677A4C9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8D1218-7B07-4E94-AB35-C92FEE17AEBF}" type="pres">
      <dgm:prSet presAssocID="{5F6B610B-EF61-47BE-A988-E1037E65FE1B}" presName="spacerT" presStyleCnt="0"/>
      <dgm:spPr/>
    </dgm:pt>
    <dgm:pt modelId="{2160358D-138A-43A6-B8A9-9192E75795B6}" type="pres">
      <dgm:prSet presAssocID="{5F6B610B-EF61-47BE-A988-E1037E65FE1B}" presName="sibTrans" presStyleLbl="sibTrans2D1" presStyleIdx="0" presStyleCnt="2"/>
      <dgm:spPr/>
      <dgm:t>
        <a:bodyPr/>
        <a:lstStyle/>
        <a:p>
          <a:endParaRPr lang="ru-RU"/>
        </a:p>
      </dgm:t>
    </dgm:pt>
    <dgm:pt modelId="{28E53908-BF9E-4621-AA08-7F3C407C8BA3}" type="pres">
      <dgm:prSet presAssocID="{5F6B610B-EF61-47BE-A988-E1037E65FE1B}" presName="spacerB" presStyleCnt="0"/>
      <dgm:spPr/>
    </dgm:pt>
    <dgm:pt modelId="{AE6E7F97-3197-4246-9658-EF22AFC981FE}" type="pres">
      <dgm:prSet presAssocID="{3C60F231-C8C2-4FE9-8F5B-8A568A341DA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FF9DE9-5BB7-4F68-AAC2-BEAA4FB19137}" type="pres">
      <dgm:prSet presAssocID="{5DB6F43B-3CDE-4640-A03D-1A172EC53EEF}" presName="sibTransLast" presStyleLbl="sibTrans2D1" presStyleIdx="1" presStyleCnt="2"/>
      <dgm:spPr/>
      <dgm:t>
        <a:bodyPr/>
        <a:lstStyle/>
        <a:p>
          <a:endParaRPr lang="ru-RU"/>
        </a:p>
      </dgm:t>
    </dgm:pt>
    <dgm:pt modelId="{58414788-791A-4B39-9638-5DCD66BAE6A6}" type="pres">
      <dgm:prSet presAssocID="{5DB6F43B-3CDE-4640-A03D-1A172EC53EEF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CBC501E0-3548-4B14-922F-BE36F4E60F03}" type="pres">
      <dgm:prSet presAssocID="{5DB6F43B-3CDE-4640-A03D-1A172EC53EEF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2756CD5-4D54-4BEE-98ED-B02089FFC704}" type="presOf" srcId="{E3E940AA-73BB-499A-83BD-475F8F87B813}" destId="{CBC501E0-3548-4B14-922F-BE36F4E60F03}" srcOrd="0" destOrd="0" presId="urn:microsoft.com/office/officeart/2005/8/layout/equation2"/>
    <dgm:cxn modelId="{783B12A0-678B-4016-92B4-D0054E58B431}" srcId="{5DB6F43B-3CDE-4640-A03D-1A172EC53EEF}" destId="{31990B62-1178-4AF7-A579-44E4677A4C95}" srcOrd="0" destOrd="0" parTransId="{4336A0C7-F2F3-4751-A738-40F9D9FF8268}" sibTransId="{5F6B610B-EF61-47BE-A988-E1037E65FE1B}"/>
    <dgm:cxn modelId="{E89A88D0-31B7-4DAE-BD33-9470A041C337}" type="presOf" srcId="{5DB6F43B-3CDE-4640-A03D-1A172EC53EEF}" destId="{417FE4CA-50F3-41A4-ADE5-C813188E3A32}" srcOrd="0" destOrd="0" presId="urn:microsoft.com/office/officeart/2005/8/layout/equation2"/>
    <dgm:cxn modelId="{D455FCC2-2800-4459-B452-0ED36462551A}" type="presOf" srcId="{2C8889EF-A4D5-4320-9AEA-0DAD13CDE084}" destId="{58414788-791A-4B39-9638-5DCD66BAE6A6}" srcOrd="1" destOrd="0" presId="urn:microsoft.com/office/officeart/2005/8/layout/equation2"/>
    <dgm:cxn modelId="{392F19B5-0B48-404F-9FBB-70350EA92C3B}" type="presOf" srcId="{5F6B610B-EF61-47BE-A988-E1037E65FE1B}" destId="{2160358D-138A-43A6-B8A9-9192E75795B6}" srcOrd="0" destOrd="0" presId="urn:microsoft.com/office/officeart/2005/8/layout/equation2"/>
    <dgm:cxn modelId="{7245E73E-C18F-4DFD-B52C-C779482903D5}" type="presOf" srcId="{31990B62-1178-4AF7-A579-44E4677A4C95}" destId="{608F123C-4D80-4DB8-80CA-A3228F506264}" srcOrd="0" destOrd="0" presId="urn:microsoft.com/office/officeart/2005/8/layout/equation2"/>
    <dgm:cxn modelId="{768C201D-0DF5-4AAC-AB6F-E6A73A203D74}" srcId="{5DB6F43B-3CDE-4640-A03D-1A172EC53EEF}" destId="{E3E940AA-73BB-499A-83BD-475F8F87B813}" srcOrd="2" destOrd="0" parTransId="{1E18307B-2C67-49FD-AA96-FF2E1AEC72D9}" sibTransId="{1E845E53-30C0-4E0A-BB8F-E15EEFFC882C}"/>
    <dgm:cxn modelId="{734A2DFC-663E-4A59-A31B-DAAB9C46455A}" type="presOf" srcId="{2C8889EF-A4D5-4320-9AEA-0DAD13CDE084}" destId="{5CFF9DE9-5BB7-4F68-AAC2-BEAA4FB19137}" srcOrd="0" destOrd="0" presId="urn:microsoft.com/office/officeart/2005/8/layout/equation2"/>
    <dgm:cxn modelId="{EE922DC2-2609-43BF-8909-4A8C3F41580B}" srcId="{5DB6F43B-3CDE-4640-A03D-1A172EC53EEF}" destId="{3C60F231-C8C2-4FE9-8F5B-8A568A341DA0}" srcOrd="1" destOrd="0" parTransId="{76DF75E8-1AD6-45A3-B2D8-5CE51F3A8B6B}" sibTransId="{2C8889EF-A4D5-4320-9AEA-0DAD13CDE084}"/>
    <dgm:cxn modelId="{872E2551-2C70-4D13-B53A-CC3F6907E6C9}" type="presOf" srcId="{3C60F231-C8C2-4FE9-8F5B-8A568A341DA0}" destId="{AE6E7F97-3197-4246-9658-EF22AFC981FE}" srcOrd="0" destOrd="0" presId="urn:microsoft.com/office/officeart/2005/8/layout/equation2"/>
    <dgm:cxn modelId="{35921DE6-A4A6-4571-B100-E49232DEDC3A}" type="presParOf" srcId="{417FE4CA-50F3-41A4-ADE5-C813188E3A32}" destId="{7D519CA5-F3EF-45F0-AEB1-15FF9C5CEE58}" srcOrd="0" destOrd="0" presId="urn:microsoft.com/office/officeart/2005/8/layout/equation2"/>
    <dgm:cxn modelId="{5113147E-0C16-47F7-A592-92E2D911A3CC}" type="presParOf" srcId="{7D519CA5-F3EF-45F0-AEB1-15FF9C5CEE58}" destId="{608F123C-4D80-4DB8-80CA-A3228F506264}" srcOrd="0" destOrd="0" presId="urn:microsoft.com/office/officeart/2005/8/layout/equation2"/>
    <dgm:cxn modelId="{8F3E8D36-E893-4E55-9E89-92A2D8949C58}" type="presParOf" srcId="{7D519CA5-F3EF-45F0-AEB1-15FF9C5CEE58}" destId="{698D1218-7B07-4E94-AB35-C92FEE17AEBF}" srcOrd="1" destOrd="0" presId="urn:microsoft.com/office/officeart/2005/8/layout/equation2"/>
    <dgm:cxn modelId="{5601ED6F-B60B-4A31-922D-0875C2AC2394}" type="presParOf" srcId="{7D519CA5-F3EF-45F0-AEB1-15FF9C5CEE58}" destId="{2160358D-138A-43A6-B8A9-9192E75795B6}" srcOrd="2" destOrd="0" presId="urn:microsoft.com/office/officeart/2005/8/layout/equation2"/>
    <dgm:cxn modelId="{7E376544-6663-4EE0-872C-11E671CB2761}" type="presParOf" srcId="{7D519CA5-F3EF-45F0-AEB1-15FF9C5CEE58}" destId="{28E53908-BF9E-4621-AA08-7F3C407C8BA3}" srcOrd="3" destOrd="0" presId="urn:microsoft.com/office/officeart/2005/8/layout/equation2"/>
    <dgm:cxn modelId="{2070DC09-D92C-4A19-9C4C-E874EF0185BA}" type="presParOf" srcId="{7D519CA5-F3EF-45F0-AEB1-15FF9C5CEE58}" destId="{AE6E7F97-3197-4246-9658-EF22AFC981FE}" srcOrd="4" destOrd="0" presId="urn:microsoft.com/office/officeart/2005/8/layout/equation2"/>
    <dgm:cxn modelId="{03D093E8-9B46-47F9-873B-7C15BAD5309E}" type="presParOf" srcId="{417FE4CA-50F3-41A4-ADE5-C813188E3A32}" destId="{5CFF9DE9-5BB7-4F68-AAC2-BEAA4FB19137}" srcOrd="1" destOrd="0" presId="urn:microsoft.com/office/officeart/2005/8/layout/equation2"/>
    <dgm:cxn modelId="{6F58F4E3-71F0-4F99-82E4-63E7A8EC720C}" type="presParOf" srcId="{5CFF9DE9-5BB7-4F68-AAC2-BEAA4FB19137}" destId="{58414788-791A-4B39-9638-5DCD66BAE6A6}" srcOrd="0" destOrd="0" presId="urn:microsoft.com/office/officeart/2005/8/layout/equation2"/>
    <dgm:cxn modelId="{92F3517E-F0A0-443E-AB75-653F4FF15892}" type="presParOf" srcId="{417FE4CA-50F3-41A4-ADE5-C813188E3A32}" destId="{CBC501E0-3548-4B14-922F-BE36F4E60F0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8F123C-4D80-4DB8-80CA-A3228F506264}">
      <dsp:nvSpPr>
        <dsp:cNvPr id="0" name=""/>
        <dsp:cNvSpPr/>
      </dsp:nvSpPr>
      <dsp:spPr>
        <a:xfrm>
          <a:off x="2857" y="895037"/>
          <a:ext cx="1014412" cy="1014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Птица</a:t>
          </a:r>
          <a:endParaRPr lang="ru-RU" sz="1800" kern="1200" dirty="0"/>
        </a:p>
      </dsp:txBody>
      <dsp:txXfrm>
        <a:off x="2857" y="895037"/>
        <a:ext cx="1014412" cy="1014412"/>
      </dsp:txXfrm>
    </dsp:sp>
    <dsp:sp modelId="{2160358D-138A-43A6-B8A9-9192E75795B6}">
      <dsp:nvSpPr>
        <dsp:cNvPr id="0" name=""/>
        <dsp:cNvSpPr/>
      </dsp:nvSpPr>
      <dsp:spPr>
        <a:xfrm>
          <a:off x="215884" y="1991820"/>
          <a:ext cx="588359" cy="58835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215884" y="1991820"/>
        <a:ext cx="588359" cy="588359"/>
      </dsp:txXfrm>
    </dsp:sp>
    <dsp:sp modelId="{AE6E7F97-3197-4246-9658-EF22AFC981FE}">
      <dsp:nvSpPr>
        <dsp:cNvPr id="0" name=""/>
        <dsp:cNvSpPr/>
      </dsp:nvSpPr>
      <dsp:spPr>
        <a:xfrm>
          <a:off x="2857" y="2662549"/>
          <a:ext cx="1014412" cy="1014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Куст</a:t>
          </a:r>
          <a:endParaRPr lang="ru-RU" sz="1800" kern="1200" dirty="0"/>
        </a:p>
      </dsp:txBody>
      <dsp:txXfrm>
        <a:off x="2857" y="2662549"/>
        <a:ext cx="1014412" cy="1014412"/>
      </dsp:txXfrm>
    </dsp:sp>
    <dsp:sp modelId="{5CFF9DE9-5BB7-4F68-AAC2-BEAA4FB19137}">
      <dsp:nvSpPr>
        <dsp:cNvPr id="0" name=""/>
        <dsp:cNvSpPr/>
      </dsp:nvSpPr>
      <dsp:spPr>
        <a:xfrm>
          <a:off x="1169431" y="2097319"/>
          <a:ext cx="322583" cy="3773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1169431" y="2097319"/>
        <a:ext cx="322583" cy="377361"/>
      </dsp:txXfrm>
    </dsp:sp>
    <dsp:sp modelId="{CBC501E0-3548-4B14-922F-BE36F4E60F03}">
      <dsp:nvSpPr>
        <dsp:cNvPr id="0" name=""/>
        <dsp:cNvSpPr/>
      </dsp:nvSpPr>
      <dsp:spPr>
        <a:xfrm>
          <a:off x="1625917" y="1271587"/>
          <a:ext cx="2028824" cy="2028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Контроллер</a:t>
          </a:r>
          <a:endParaRPr lang="ru-RU" sz="1900" kern="1200" dirty="0"/>
        </a:p>
      </dsp:txBody>
      <dsp:txXfrm>
        <a:off x="1625917" y="1271587"/>
        <a:ext cx="2028824" cy="2028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F4B43-5EDC-4327-AE89-40289A5613B5}" type="datetimeFigureOut">
              <a:rPr lang="ru-RU" smtClean="0"/>
              <a:pPr/>
              <a:t>15.05.2014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61872-7FCC-479F-B0BD-AAC804BA5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9E010F3-F35B-4931-8CD7-E12AED6384F3}" type="datetime1">
              <a:rPr lang="ru-RU" smtClean="0"/>
              <a:pPr/>
              <a:t>15.05.2014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42F856C-6145-47B2-B5E0-DBBF616EF8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3427-C1D8-4A9B-8839-94C9251C5134}" type="datetime1">
              <a:rPr lang="ru-RU" smtClean="0"/>
              <a:pPr/>
              <a:t>15.05.2014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856C-6145-47B2-B5E0-DBBF616EF8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DDB3-DCE2-4C16-8E85-2DD99D5FB7A0}" type="datetime1">
              <a:rPr lang="ru-RU" smtClean="0"/>
              <a:pPr/>
              <a:t>15.05.2014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856C-6145-47B2-B5E0-DBBF616EF8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58CC34-222A-4E8A-AB9E-2645884BB57B}" type="datetime1">
              <a:rPr lang="ru-RU" smtClean="0"/>
              <a:pPr/>
              <a:t>15.05.2014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42F856C-6145-47B2-B5E0-DBBF616EF82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608A009-B644-4AD5-811D-5127780CDD29}" type="datetime1">
              <a:rPr lang="ru-RU" smtClean="0"/>
              <a:pPr/>
              <a:t>15.05.2014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42F856C-6145-47B2-B5E0-DBBF616EF8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3FAD-05D0-4A41-BDC9-B32F05C68D90}" type="datetime1">
              <a:rPr lang="ru-RU" smtClean="0"/>
              <a:pPr/>
              <a:t>15.05.2014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856C-6145-47B2-B5E0-DBBF616EF82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5EB5-BAA1-41C4-AD3E-D5335AA6B13C}" type="datetime1">
              <a:rPr lang="ru-RU" smtClean="0"/>
              <a:pPr/>
              <a:t>15.05.2014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856C-6145-47B2-B5E0-DBBF616EF82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ACAD4E-743C-4161-B486-F8FB5B91956B}" type="datetime1">
              <a:rPr lang="ru-RU" smtClean="0"/>
              <a:pPr/>
              <a:t>15.05.2014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42F856C-6145-47B2-B5E0-DBBF616EF82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F236-3A98-489E-9968-06FE94740119}" type="datetime1">
              <a:rPr lang="ru-RU" smtClean="0"/>
              <a:pPr/>
              <a:t>15.05.2014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856C-6145-47B2-B5E0-DBBF616EF8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5A8721-F017-417F-B5A6-83FE40EAC651}" type="datetime1">
              <a:rPr lang="ru-RU" smtClean="0"/>
              <a:pPr/>
              <a:t>15.05.2014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42F856C-6145-47B2-B5E0-DBBF616EF82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2DC7C3B-E63F-4949-988F-5059783CA02E}" type="datetime1">
              <a:rPr lang="ru-RU" smtClean="0"/>
              <a:pPr/>
              <a:t>15.05.2014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42F856C-6145-47B2-B5E0-DBBF616EF82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805DA83-9580-48FD-8AA9-F4289AA4A9CE}" type="datetime1">
              <a:rPr lang="ru-RU" smtClean="0"/>
              <a:pPr/>
              <a:t>15.05.2014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42F856C-6145-47B2-B5E0-DBBF616EF82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Архитектурная платформа </a:t>
            </a:r>
            <a:r>
              <a:rPr lang="en-US" dirty="0" smtClean="0"/>
              <a:t>B&amp;B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Маркетинг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Раздел </a:t>
            </a:r>
            <a:r>
              <a:rPr lang="en-US" dirty="0" smtClean="0"/>
              <a:t>“</a:t>
            </a:r>
            <a:r>
              <a:rPr lang="ru-RU" dirty="0" smtClean="0"/>
              <a:t>Серийные изделия</a:t>
            </a:r>
            <a:r>
              <a:rPr lang="en-US" dirty="0" smtClean="0"/>
              <a:t>”</a:t>
            </a:r>
          </a:p>
          <a:p>
            <a:pPr lvl="1"/>
            <a:r>
              <a:rPr lang="ru-RU" dirty="0" smtClean="0"/>
              <a:t>Контроллерное оборудование на базе аппаратных модулей платформы </a:t>
            </a:r>
            <a:r>
              <a:rPr lang="en-US" dirty="0" smtClean="0"/>
              <a:t>B&amp;B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Инструкции и документация для интеграторов</a:t>
            </a:r>
            <a:r>
              <a:rPr lang="en-US" dirty="0" smtClean="0"/>
              <a:t> (</a:t>
            </a:r>
            <a:r>
              <a:rPr lang="ru-RU" dirty="0" smtClean="0"/>
              <a:t>системные характеристики</a:t>
            </a:r>
            <a:r>
              <a:rPr lang="en-US" dirty="0" smtClean="0"/>
              <a:t>).</a:t>
            </a:r>
          </a:p>
          <a:p>
            <a:pPr lvl="1"/>
            <a:r>
              <a:rPr lang="ru-RU" dirty="0" smtClean="0"/>
              <a:t>Справочные ссылки на аппаратные модули.</a:t>
            </a:r>
          </a:p>
          <a:p>
            <a:pPr lvl="1"/>
            <a:endParaRPr lang="en-US" dirty="0" smtClean="0"/>
          </a:p>
          <a:p>
            <a:r>
              <a:rPr lang="ru-RU" dirty="0" smtClean="0"/>
              <a:t>Раздел </a:t>
            </a:r>
            <a:r>
              <a:rPr lang="en-US" dirty="0" smtClean="0"/>
              <a:t>“</a:t>
            </a:r>
            <a:r>
              <a:rPr lang="ru-RU" dirty="0" smtClean="0"/>
              <a:t>Контрактная разработка</a:t>
            </a:r>
            <a:r>
              <a:rPr lang="en-US" dirty="0" smtClean="0"/>
              <a:t>”</a:t>
            </a:r>
            <a:endParaRPr lang="ru-RU" dirty="0" smtClean="0"/>
          </a:p>
          <a:p>
            <a:pPr lvl="1"/>
            <a:r>
              <a:rPr lang="ru-RU" dirty="0" smtClean="0"/>
              <a:t>Аппаратные модули платформы </a:t>
            </a:r>
            <a:r>
              <a:rPr lang="en-US" dirty="0" smtClean="0"/>
              <a:t>B&amp;B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Инструкции и документация для инженеров специалистов вычислительной техники, энтузиастов (технические характеристики).</a:t>
            </a:r>
          </a:p>
          <a:p>
            <a:pPr lvl="1"/>
            <a:r>
              <a:rPr lang="ru-RU" dirty="0" smtClean="0"/>
              <a:t>Конструктор </a:t>
            </a:r>
            <a:r>
              <a:rPr lang="en-US" dirty="0" smtClean="0"/>
              <a:t>DIY</a:t>
            </a:r>
            <a:r>
              <a:rPr lang="ru-RU" dirty="0" smtClean="0"/>
              <a:t>, описываются как полуфабрикаты.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84B7B3-51BE-4C8D-B5C6-126A5C146DB0}" type="datetime1">
              <a:rPr lang="ru-RU" smtClean="0"/>
              <a:pPr/>
              <a:t>15.05.2014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2F856C-6145-47B2-B5E0-DBBF616EF82E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CC2ADD3-CDC7-4171-B555-477BE950A806}" type="datetime1">
              <a:rPr lang="ru-RU" smtClean="0"/>
              <a:pPr/>
              <a:t>15.05.2014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2F856C-6145-47B2-B5E0-DBBF616EF82E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BF41-29AD-4566-A8D2-D2E4E10D6C24}" type="datetime1">
              <a:rPr lang="ru-RU" smtClean="0"/>
              <a:pPr/>
              <a:t>15.05.2014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856C-6145-47B2-B5E0-DBBF616EF82E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" name="Содержимое 6"/>
          <p:cNvSpPr>
            <a:spLocks noGrp="1"/>
          </p:cNvSpPr>
          <p:nvPr>
            <p:ph sz="quarter" idx="2"/>
          </p:nvPr>
        </p:nvSpPr>
        <p:spPr>
          <a:xfrm>
            <a:off x="4211960" y="1556792"/>
            <a:ext cx="3859904" cy="2232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Повторное использование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vs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особенности конкретных задач</a:t>
            </a:r>
          </a:p>
          <a:p>
            <a:pPr algn="ctr">
              <a:buNone/>
            </a:pPr>
            <a:endParaRPr lang="ru-RU" dirty="0" smtClean="0"/>
          </a:p>
        </p:txBody>
      </p:sp>
      <p:pic>
        <p:nvPicPr>
          <p:cNvPr id="3074" name="Picture 2" descr="Шкаф управлен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5085184"/>
            <a:ext cx="1224136" cy="1358493"/>
          </a:xfrm>
          <a:prstGeom prst="rect">
            <a:avLst/>
          </a:prstGeom>
          <a:noFill/>
        </p:spPr>
      </p:pic>
      <p:pic>
        <p:nvPicPr>
          <p:cNvPr id="3076" name="Picture 4" descr="Коммуникатор SCG-3.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628800"/>
            <a:ext cx="1659748" cy="1296144"/>
          </a:xfrm>
          <a:prstGeom prst="rect">
            <a:avLst/>
          </a:prstGeom>
          <a:noFill/>
        </p:spPr>
      </p:pic>
      <p:pic>
        <p:nvPicPr>
          <p:cNvPr id="3078" name="Picture 6" descr="image0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844824"/>
            <a:ext cx="1152128" cy="1129086"/>
          </a:xfrm>
          <a:prstGeom prst="rect">
            <a:avLst/>
          </a:prstGeom>
          <a:noFill/>
        </p:spPr>
      </p:pic>
      <p:pic>
        <p:nvPicPr>
          <p:cNvPr id="3080" name="Picture 8" descr="scg_4_bi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077072"/>
            <a:ext cx="1368152" cy="944783"/>
          </a:xfrm>
          <a:prstGeom prst="rect">
            <a:avLst/>
          </a:prstGeom>
          <a:noFill/>
        </p:spPr>
      </p:pic>
      <p:pic>
        <p:nvPicPr>
          <p:cNvPr id="3082" name="Picture 10" descr="Модуль дискретного ввода-вывода MD-808R/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4208" y="3573016"/>
            <a:ext cx="1072992" cy="1368152"/>
          </a:xfrm>
          <a:prstGeom prst="rect">
            <a:avLst/>
          </a:prstGeom>
          <a:noFill/>
        </p:spPr>
      </p:pic>
      <p:pic>
        <p:nvPicPr>
          <p:cNvPr id="3084" name="Picture 12" descr="http://lmt.ifmo.ru/images/production/controller/md864/md-846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5661248"/>
            <a:ext cx="1339349" cy="720080"/>
          </a:xfrm>
          <a:prstGeom prst="rect">
            <a:avLst/>
          </a:prstGeom>
          <a:noFill/>
        </p:spPr>
      </p:pic>
      <p:pic>
        <p:nvPicPr>
          <p:cNvPr id="3086" name="Picture 14" descr="csc_11_t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87824" y="3140968"/>
            <a:ext cx="1261374" cy="836712"/>
          </a:xfrm>
          <a:prstGeom prst="rect">
            <a:avLst/>
          </a:prstGeom>
          <a:noFill/>
        </p:spPr>
      </p:pic>
      <p:pic>
        <p:nvPicPr>
          <p:cNvPr id="3088" name="Picture 16" descr="Модуль аналогового ввода-вывода MA-44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624" y="3284984"/>
            <a:ext cx="1296144" cy="757487"/>
          </a:xfrm>
          <a:prstGeom prst="rect">
            <a:avLst/>
          </a:prstGeom>
          <a:noFill/>
        </p:spPr>
      </p:pic>
      <p:sp>
        <p:nvSpPr>
          <p:cNvPr id="17" name="Содержимое 6"/>
          <p:cNvSpPr>
            <a:spLocks noGrp="1"/>
          </p:cNvSpPr>
          <p:nvPr>
            <p:ph sz="quarter" idx="2"/>
          </p:nvPr>
        </p:nvSpPr>
        <p:spPr>
          <a:xfrm>
            <a:off x="395536" y="3861048"/>
            <a:ext cx="3859904" cy="288032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ru-RU" dirty="0" smtClean="0"/>
          </a:p>
          <a:p>
            <a:pPr algn="ctr">
              <a:buNone/>
            </a:pPr>
            <a:r>
              <a:rPr lang="ru-RU" b="1" dirty="0" smtClean="0"/>
              <a:t>Серийный продукт</a:t>
            </a:r>
          </a:p>
          <a:p>
            <a:pPr algn="ctr">
              <a:buNone/>
            </a:pPr>
            <a:r>
              <a:rPr lang="en-US" dirty="0" err="1" smtClean="0"/>
              <a:t>vs</a:t>
            </a:r>
            <a:endParaRPr lang="en-US" dirty="0" smtClean="0"/>
          </a:p>
          <a:p>
            <a:pPr algn="ctr">
              <a:buNone/>
            </a:pPr>
            <a:r>
              <a:rPr lang="ru-RU" b="1" dirty="0" smtClean="0"/>
              <a:t>контрактная разработка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vs</a:t>
            </a:r>
            <a:endParaRPr lang="en-US" dirty="0" smtClean="0"/>
          </a:p>
          <a:p>
            <a:pPr algn="ctr">
              <a:buNone/>
            </a:pPr>
            <a:r>
              <a:rPr lang="ru-RU" b="1" dirty="0" smtClean="0"/>
              <a:t>прототип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Birds &amp; Bushes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85EB-F4B3-4259-B4E4-A810F84581F0}" type="datetime1">
              <a:rPr lang="ru-RU" smtClean="0"/>
              <a:pPr/>
              <a:t>15.05.2014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856C-6145-47B2-B5E0-DBBF616EF82E}" type="slidenum">
              <a:rPr lang="ru-RU" smtClean="0"/>
              <a:pPr/>
              <a:t>3</a:t>
            </a:fld>
            <a:endParaRPr lang="ru-RU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quarter" idx="1"/>
          </p:nvPr>
        </p:nvGraphicFramePr>
        <p:xfrm>
          <a:off x="4860032" y="2060848"/>
          <a:ext cx="3657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Содержимое 8"/>
          <p:cNvGraphicFramePr>
            <a:graphicFrameLocks noGrp="1"/>
          </p:cNvGraphicFramePr>
          <p:nvPr>
            <p:ph sz="quarter" idx="2"/>
          </p:nvPr>
        </p:nvGraphicFramePr>
        <p:xfrm>
          <a:off x="395536" y="2276872"/>
          <a:ext cx="42484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761"/>
                <a:gridCol w="1312567"/>
                <a:gridCol w="1296144"/>
              </a:tblGrid>
              <a:tr h="288032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Птица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Куст</a:t>
                      </a:r>
                      <a:endParaRPr lang="ru-RU" sz="1400" dirty="0"/>
                    </a:p>
                  </a:txBody>
                  <a:tcPr/>
                </a:tc>
              </a:tr>
              <a:tr h="199256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Задача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Управление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Ввод/вывод</a:t>
                      </a:r>
                      <a:endParaRPr lang="ru-RU" sz="1400" dirty="0"/>
                    </a:p>
                  </a:txBody>
                  <a:tcPr/>
                </a:tc>
              </a:tr>
              <a:tr h="182488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Сложность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Высокая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Низкая</a:t>
                      </a:r>
                      <a:endParaRPr lang="ru-RU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Разнообразие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Низкое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Высокое</a:t>
                      </a:r>
                      <a:endParaRPr lang="ru-RU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Назначение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/>
                        <a:t>Универс</a:t>
                      </a:r>
                      <a:r>
                        <a:rPr lang="ru-RU" sz="1400" dirty="0" smtClean="0"/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/>
                        <a:t>Специал</a:t>
                      </a:r>
                      <a:r>
                        <a:rPr lang="ru-RU" sz="1400" dirty="0" smtClean="0"/>
                        <a:t>.</a:t>
                      </a:r>
                      <a:endParaRPr lang="ru-RU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Настройка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Высокая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Нет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1844824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Характеристики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4437112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Противоречия должны решаться </a:t>
            </a:r>
            <a:r>
              <a:rPr lang="ru-RU" sz="2000" b="1" dirty="0" smtClean="0"/>
              <a:t>интерфейсом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ru-RU" sz="2000" dirty="0" smtClean="0"/>
              <a:t>функциональность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/>
              <a:t> </a:t>
            </a:r>
            <a:r>
              <a:rPr lang="ru-RU" sz="2000" dirty="0" err="1" smtClean="0"/>
              <a:t>конструктив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(функции)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E9B4EE-71A6-4A4E-9BFE-89A4CD46042E}" type="datetime1">
              <a:rPr lang="ru-RU" smtClean="0"/>
              <a:pPr/>
              <a:t>15.05.2014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2F856C-6145-47B2-B5E0-DBBF616EF82E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87624" y="1916832"/>
            <a:ext cx="1728192" cy="3960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Птица</a:t>
            </a:r>
            <a:endParaRPr lang="ru-RU" sz="32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652120" y="1916832"/>
            <a:ext cx="1728192" cy="3960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Куст</a:t>
            </a:r>
            <a:endParaRPr lang="ru-RU" sz="3200" dirty="0"/>
          </a:p>
        </p:txBody>
      </p:sp>
      <p:sp>
        <p:nvSpPr>
          <p:cNvPr id="9" name="Двойная стрелка влево/вправо 8"/>
          <p:cNvSpPr/>
          <p:nvPr/>
        </p:nvSpPr>
        <p:spPr>
          <a:xfrm>
            <a:off x="395536" y="3645024"/>
            <a:ext cx="720080" cy="484632"/>
          </a:xfrm>
          <a:prstGeom prst="leftRightArrow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войная стрелка влево/вправо 9"/>
          <p:cNvSpPr/>
          <p:nvPr/>
        </p:nvSpPr>
        <p:spPr>
          <a:xfrm>
            <a:off x="7452320" y="3645024"/>
            <a:ext cx="72008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лево 10"/>
          <p:cNvSpPr/>
          <p:nvPr/>
        </p:nvSpPr>
        <p:spPr>
          <a:xfrm>
            <a:off x="2987824" y="1988840"/>
            <a:ext cx="259228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i="1" dirty="0" smtClean="0"/>
              <a:t>Питание</a:t>
            </a:r>
            <a:endParaRPr lang="ru-RU" sz="1400" b="1" i="1" dirty="0"/>
          </a:p>
        </p:txBody>
      </p:sp>
      <p:sp>
        <p:nvSpPr>
          <p:cNvPr id="12" name="Стрелка влево 11"/>
          <p:cNvSpPr/>
          <p:nvPr/>
        </p:nvSpPr>
        <p:spPr>
          <a:xfrm>
            <a:off x="2987824" y="2492896"/>
            <a:ext cx="259228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i="1" dirty="0" smtClean="0"/>
              <a:t>Идентификация</a:t>
            </a:r>
            <a:endParaRPr lang="ru-RU" sz="1400" b="1" i="1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2987824" y="3501008"/>
            <a:ext cx="2592288" cy="412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i="1" dirty="0" smtClean="0"/>
              <a:t>Питание ввода/вывода</a:t>
            </a:r>
            <a:endParaRPr lang="ru-RU" sz="1400" b="1" i="1" dirty="0"/>
          </a:p>
        </p:txBody>
      </p:sp>
      <p:sp>
        <p:nvSpPr>
          <p:cNvPr id="14" name="Двойная стрелка влево/вправо 13"/>
          <p:cNvSpPr/>
          <p:nvPr/>
        </p:nvSpPr>
        <p:spPr>
          <a:xfrm>
            <a:off x="2987824" y="3933056"/>
            <a:ext cx="2592288" cy="936104"/>
          </a:xfrm>
          <a:prstGeom prst="leftRightArrow">
            <a:avLst>
              <a:gd name="adj1" fmla="val 70174"/>
              <a:gd name="adj2" fmla="val 32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i="1" dirty="0" smtClean="0"/>
              <a:t>Универсальные каналы ввода/вывода</a:t>
            </a:r>
            <a:endParaRPr lang="ru-RU" sz="1400" b="1" i="1" dirty="0"/>
          </a:p>
        </p:txBody>
      </p:sp>
      <p:sp>
        <p:nvSpPr>
          <p:cNvPr id="15" name="Двойная стрелка влево/вправо 14"/>
          <p:cNvSpPr/>
          <p:nvPr/>
        </p:nvSpPr>
        <p:spPr>
          <a:xfrm>
            <a:off x="2987824" y="4941168"/>
            <a:ext cx="2592288" cy="936104"/>
          </a:xfrm>
          <a:prstGeom prst="leftRightArrow">
            <a:avLst>
              <a:gd name="adj1" fmla="val 70174"/>
              <a:gd name="adj2" fmla="val 32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i="1" dirty="0" smtClean="0"/>
              <a:t>Специализированные каналы ввода/вывода</a:t>
            </a:r>
            <a:endParaRPr lang="ru-RU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Каналы ввода/вывода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sz="quarter" idx="1"/>
          </p:nvPr>
        </p:nvGraphicFramePr>
        <p:xfrm>
          <a:off x="1043608" y="3501008"/>
          <a:ext cx="6768750" cy="2952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750"/>
                <a:gridCol w="1353750"/>
                <a:gridCol w="1353750"/>
                <a:gridCol w="1353750"/>
                <a:gridCol w="1353750"/>
              </a:tblGrid>
              <a:tr h="3356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CHNL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io</a:t>
                      </a:r>
                      <a:r>
                        <a:rPr lang="en-US" sz="1400" baseline="0" dirty="0" smtClean="0"/>
                        <a:t>0 / sync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io1 / data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io2 / </a:t>
                      </a:r>
                      <a:r>
                        <a:rPr lang="en-US" sz="1400" dirty="0" err="1" smtClean="0"/>
                        <a:t>irq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io3 / data</a:t>
                      </a:r>
                      <a:endParaRPr lang="ru-RU" sz="1400" dirty="0"/>
                    </a:p>
                  </a:txBody>
                  <a:tcPr/>
                </a:tc>
              </a:tr>
              <a:tr h="26166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D_DATA</a:t>
                      </a:r>
                      <a:endParaRPr lang="ru-RU" sz="14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ddata0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ddata1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ddata2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ddata3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</a:tr>
              <a:tr h="26166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A_DATA</a:t>
                      </a:r>
                      <a:endParaRPr lang="ru-RU" sz="14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adata0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adata1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adata2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adata3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</a:tr>
              <a:tr h="2616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SPI</a:t>
                      </a:r>
                      <a:endParaRPr lang="ru-RU" sz="14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MOSI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MISO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CLK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</a:tr>
              <a:tr h="26166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UART_FC</a:t>
                      </a:r>
                      <a:endParaRPr lang="ru-RU" sz="1400" b="1" dirty="0"/>
                    </a:p>
                  </a:txBody>
                  <a:tcPr marL="36000" marR="36000" marT="0" marB="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TXD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RXD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RTS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CTS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</a:tr>
              <a:tr h="26166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UART_IO</a:t>
                      </a:r>
                      <a:endParaRPr lang="ru-RU" sz="1400" b="1" dirty="0"/>
                    </a:p>
                  </a:txBody>
                  <a:tcPr marL="36000" marR="36000" marT="0" marB="0"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IO2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IO3</a:t>
                      </a:r>
                      <a:endParaRPr lang="ru-RU" sz="1400" i="0" dirty="0"/>
                    </a:p>
                  </a:txBody>
                  <a:tcPr marL="36000" marR="36000" marT="0" marB="0" anchor="ctr"/>
                </a:tc>
              </a:tr>
              <a:tr h="26166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UART</a:t>
                      </a:r>
                      <a:endParaRPr lang="ru-RU" sz="1400" b="1" dirty="0"/>
                    </a:p>
                  </a:txBody>
                  <a:tcPr marL="36000" marR="36000" marT="0" marB="0"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-</a:t>
                      </a:r>
                      <a:endParaRPr lang="ru-RU" sz="1400" i="1" dirty="0"/>
                    </a:p>
                  </a:txBody>
                  <a:tcPr marL="36000" marR="36000" marT="0" marB="0" anchor="ctr"/>
                </a:tc>
              </a:tr>
              <a:tr h="26166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CAN 2.0B</a:t>
                      </a:r>
                      <a:endParaRPr lang="ru-RU" sz="1400" b="1" dirty="0"/>
                    </a:p>
                  </a:txBody>
                  <a:tcPr marL="36000" marR="3600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 marL="36000" marR="36000" marT="0" marB="0" anchor="ctr"/>
                </a:tc>
              </a:tr>
              <a:tr h="26166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</a:t>
                      </a:r>
                      <a:r>
                        <a:rPr lang="en-US" sz="1400" b="1" baseline="30000" dirty="0" smtClean="0"/>
                        <a:t>2</a:t>
                      </a:r>
                      <a:r>
                        <a:rPr lang="en-US" sz="1400" b="1" dirty="0" smtClean="0"/>
                        <a:t>C</a:t>
                      </a:r>
                      <a:endParaRPr lang="ru-RU" sz="1400" b="1" dirty="0"/>
                    </a:p>
                  </a:txBody>
                  <a:tcPr marL="36000" marR="3600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SCL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SDA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36000" marR="3600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 marL="36000" marR="36000" marT="0" marB="0" anchor="ctr"/>
                </a:tc>
              </a:tr>
              <a:tr h="261669">
                <a:tc>
                  <a:txBody>
                    <a:bodyPr/>
                    <a:lstStyle/>
                    <a:p>
                      <a:r>
                        <a:rPr lang="en-US" sz="1400" b="1" i="0" dirty="0" smtClean="0"/>
                        <a:t>I</a:t>
                      </a:r>
                      <a:r>
                        <a:rPr lang="en-US" sz="1400" b="1" i="0" baseline="30000" dirty="0" smtClean="0"/>
                        <a:t>2</a:t>
                      </a:r>
                      <a:r>
                        <a:rPr lang="en-US" sz="1400" b="1" i="0" dirty="0" smtClean="0"/>
                        <a:t>C_ID</a:t>
                      </a:r>
                      <a:endParaRPr lang="ru-RU" sz="1400" b="1" dirty="0"/>
                    </a:p>
                  </a:txBody>
                  <a:tcPr marL="36000" marR="3600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36000" marR="3600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IRQb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RSTb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</a:tr>
              <a:tr h="26166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JTAG</a:t>
                      </a:r>
                      <a:endParaRPr lang="ru-RU" sz="14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TDO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TDI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TCK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TMS</a:t>
                      </a:r>
                      <a:endParaRPr lang="ru-RU" sz="1400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96222CE-25D7-4574-B170-4D6395804D91}" type="datetime1">
              <a:rPr lang="ru-RU" smtClean="0"/>
              <a:pPr/>
              <a:t>15.05.2014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2F856C-6145-47B2-B5E0-DBBF616EF82E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27585" y="2060848"/>
            <a:ext cx="360040" cy="7200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87625" y="2060848"/>
            <a:ext cx="360040" cy="72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547665" y="2060848"/>
            <a:ext cx="720080" cy="72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CHNL S</a:t>
            </a:r>
          </a:p>
          <a:p>
            <a:pPr algn="ctr"/>
            <a:endParaRPr lang="en-US" sz="1100" b="1" dirty="0" smtClean="0"/>
          </a:p>
          <a:p>
            <a:pPr algn="ctr"/>
            <a:r>
              <a:rPr lang="en-US" sz="1100" b="1" dirty="0" smtClean="0"/>
              <a:t>I</a:t>
            </a:r>
            <a:r>
              <a:rPr lang="en-US" sz="1100" b="1" baseline="30000" dirty="0" smtClean="0"/>
              <a:t>2</a:t>
            </a:r>
            <a:r>
              <a:rPr lang="en-US" sz="1100" b="1" dirty="0" smtClean="0"/>
              <a:t>C_ID</a:t>
            </a:r>
            <a:endParaRPr lang="ru-RU" sz="11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267745" y="2060848"/>
            <a:ext cx="720080" cy="72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CHNL A</a:t>
            </a:r>
          </a:p>
          <a:p>
            <a:pPr algn="ctr"/>
            <a:endParaRPr lang="en-US" sz="1100" b="1" dirty="0"/>
          </a:p>
          <a:p>
            <a:pPr algn="ctr"/>
            <a:r>
              <a:rPr lang="en-US" sz="1100" b="1" dirty="0" smtClean="0"/>
              <a:t>***</a:t>
            </a:r>
            <a:endParaRPr lang="ru-RU" sz="11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987825" y="2060848"/>
            <a:ext cx="720080" cy="72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CHNL B</a:t>
            </a:r>
          </a:p>
          <a:p>
            <a:pPr algn="ctr"/>
            <a:endParaRPr lang="en-US" sz="1100" b="1" dirty="0"/>
          </a:p>
          <a:p>
            <a:pPr algn="ctr"/>
            <a:r>
              <a:rPr lang="en-US" sz="1100" b="1" dirty="0" smtClean="0"/>
              <a:t>***</a:t>
            </a:r>
            <a:endParaRPr lang="ru-RU" sz="11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707905" y="2060848"/>
            <a:ext cx="360040" cy="72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067945" y="2060848"/>
            <a:ext cx="720080" cy="72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CHNL C</a:t>
            </a:r>
          </a:p>
          <a:p>
            <a:pPr algn="ctr"/>
            <a:endParaRPr lang="en-US" sz="1100" b="1" dirty="0"/>
          </a:p>
          <a:p>
            <a:pPr algn="ctr"/>
            <a:r>
              <a:rPr lang="en-US" sz="1100" b="1" dirty="0" smtClean="0"/>
              <a:t>***</a:t>
            </a:r>
            <a:endParaRPr lang="ru-RU" sz="11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788025" y="2060848"/>
            <a:ext cx="720080" cy="72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CHNL D</a:t>
            </a:r>
          </a:p>
          <a:p>
            <a:pPr algn="ctr"/>
            <a:endParaRPr lang="en-US" sz="1100" b="1" dirty="0" smtClean="0"/>
          </a:p>
          <a:p>
            <a:pPr algn="ctr"/>
            <a:r>
              <a:rPr lang="en-US" sz="1100" b="1" dirty="0" smtClean="0"/>
              <a:t>***</a:t>
            </a:r>
            <a:endParaRPr lang="ru-RU" sz="11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508105" y="2060848"/>
            <a:ext cx="720080" cy="72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CHNL E</a:t>
            </a:r>
          </a:p>
          <a:p>
            <a:pPr algn="ctr"/>
            <a:endParaRPr lang="en-US" sz="1100" b="1" dirty="0"/>
          </a:p>
          <a:p>
            <a:pPr algn="ctr"/>
            <a:r>
              <a:rPr lang="en-US" sz="1100" b="1" dirty="0" smtClean="0"/>
              <a:t>***</a:t>
            </a:r>
            <a:endParaRPr lang="ru-RU" sz="11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228185" y="2060848"/>
            <a:ext cx="360040" cy="72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588225" y="2060848"/>
            <a:ext cx="1440160" cy="7200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???</a:t>
            </a:r>
            <a:endParaRPr lang="ru-RU" sz="1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187625" y="2996952"/>
            <a:ext cx="144016" cy="14401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1403649" y="2924944"/>
            <a:ext cx="792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Питание</a:t>
            </a:r>
            <a:endParaRPr lang="ru-RU" sz="12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187625" y="3212976"/>
            <a:ext cx="144016" cy="1440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1403649" y="3140968"/>
            <a:ext cx="1825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Питание ввода/вывода</a:t>
            </a:r>
            <a:endParaRPr lang="ru-RU" sz="12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283969" y="2996952"/>
            <a:ext cx="144016" cy="14401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4499993" y="2924944"/>
            <a:ext cx="2911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Универсальные каналы ввода/вывода</a:t>
            </a:r>
            <a:endParaRPr lang="ru-RU" sz="12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283969" y="3212976"/>
            <a:ext cx="144016" cy="14401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4499993" y="3140968"/>
            <a:ext cx="3444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Специализированные каналы ввода/вывода</a:t>
            </a:r>
            <a:endParaRPr lang="ru-RU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27585" y="148478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Конкретный тип универсального канала ввода/вывода для птицы определяется кустом в процессе идентификации куста.</a:t>
            </a:r>
            <a:endParaRPr lang="ru-RU" sz="14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615255" y="4841063"/>
            <a:ext cx="2688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Тип универсального канала ввода/вывода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Идентификация куста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860032" y="1412776"/>
            <a:ext cx="3240360" cy="484515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Считывание идентификационных данных из </a:t>
            </a:r>
            <a:r>
              <a:rPr lang="en-US" dirty="0" smtClean="0"/>
              <a:t>ID-</a:t>
            </a:r>
            <a:r>
              <a:rPr lang="ru-RU" dirty="0" smtClean="0"/>
              <a:t>памяти куста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Определение типов универсальных каналов и выполнение необходимых коммутаций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Определение функциональности элементов ввода</a:t>
            </a:r>
            <a:r>
              <a:rPr lang="en-US" dirty="0" smtClean="0"/>
              <a:t>/</a:t>
            </a:r>
            <a:r>
              <a:rPr lang="ru-RU" dirty="0" smtClean="0"/>
              <a:t>вывода </a:t>
            </a:r>
            <a:r>
              <a:rPr lang="en-US" dirty="0" smtClean="0"/>
              <a:t>F1-F3 </a:t>
            </a:r>
            <a:r>
              <a:rPr lang="ru-RU" dirty="0" smtClean="0"/>
              <a:t>и развертывание соответствующих драйверов.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58CC34-222A-4E8A-AB9E-2645884BB57B}" type="datetime1">
              <a:rPr lang="ru-RU" smtClean="0"/>
              <a:pPr/>
              <a:t>15.05.2014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2F856C-6145-47B2-B5E0-DBBF616EF82E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9552" y="1844824"/>
            <a:ext cx="4032448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99592" y="4581128"/>
            <a:ext cx="72008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F3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63688" y="4581128"/>
            <a:ext cx="72008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F2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27784" y="4581128"/>
            <a:ext cx="72008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39952" y="4581128"/>
            <a:ext cx="432048" cy="50405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ID</a:t>
            </a:r>
            <a:endParaRPr lang="ru-RU" sz="16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39952" y="5301208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139952" y="5661248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>
            <a:stCxn id="26" idx="2"/>
          </p:cNvCxnSpPr>
          <p:nvPr/>
        </p:nvCxnSpPr>
        <p:spPr>
          <a:xfrm>
            <a:off x="3923928" y="3645024"/>
            <a:ext cx="0" cy="2376264"/>
          </a:xfrm>
          <a:prstGeom prst="line">
            <a:avLst/>
          </a:prstGeom>
          <a:ln w="25400"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923928" y="4725144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923928" y="5445224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3923928" y="5733256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3707904" y="2996952"/>
            <a:ext cx="432048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</a:t>
            </a:r>
          </a:p>
          <a:p>
            <a:pPr algn="ctr"/>
            <a:r>
              <a:rPr lang="en-US" sz="1400" dirty="0" smtClean="0"/>
              <a:t>I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C</a:t>
            </a:r>
            <a:endParaRPr lang="ru-RU" sz="1400" dirty="0"/>
          </a:p>
        </p:txBody>
      </p:sp>
      <p:cxnSp>
        <p:nvCxnSpPr>
          <p:cNvPr id="27" name="Прямая соединительная линия 26"/>
          <p:cNvCxnSpPr>
            <a:stCxn id="34" idx="2"/>
            <a:endCxn id="9" idx="0"/>
          </p:cNvCxnSpPr>
          <p:nvPr/>
        </p:nvCxnSpPr>
        <p:spPr>
          <a:xfrm>
            <a:off x="2987824" y="3645024"/>
            <a:ext cx="0" cy="9361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33" idx="2"/>
            <a:endCxn id="8" idx="0"/>
          </p:cNvCxnSpPr>
          <p:nvPr/>
        </p:nvCxnSpPr>
        <p:spPr>
          <a:xfrm>
            <a:off x="2123728" y="3645024"/>
            <a:ext cx="0" cy="9361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35" idx="2"/>
            <a:endCxn id="7" idx="0"/>
          </p:cNvCxnSpPr>
          <p:nvPr/>
        </p:nvCxnSpPr>
        <p:spPr>
          <a:xfrm>
            <a:off x="1259632" y="3645024"/>
            <a:ext cx="0" cy="9361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1763688" y="2996952"/>
            <a:ext cx="720080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</a:p>
          <a:p>
            <a:pPr algn="ctr"/>
            <a:r>
              <a:rPr lang="en-US" sz="1400" dirty="0" smtClean="0"/>
              <a:t>***</a:t>
            </a:r>
            <a:endParaRPr lang="ru-RU" sz="14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2627784" y="2996952"/>
            <a:ext cx="720080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</a:p>
          <a:p>
            <a:pPr algn="ctr"/>
            <a:r>
              <a:rPr lang="en-US" sz="1400" dirty="0" smtClean="0"/>
              <a:t>***</a:t>
            </a:r>
            <a:endParaRPr lang="ru-RU" sz="14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899592" y="2996952"/>
            <a:ext cx="720080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</a:t>
            </a:r>
          </a:p>
          <a:p>
            <a:pPr algn="ctr"/>
            <a:r>
              <a:rPr lang="en-US" sz="1400" dirty="0" smtClean="0"/>
              <a:t>***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899592" y="2060848"/>
            <a:ext cx="720080" cy="6480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Driver</a:t>
            </a:r>
          </a:p>
          <a:p>
            <a:pPr algn="ctr"/>
            <a:r>
              <a:rPr lang="en-US" sz="1400" dirty="0" smtClean="0"/>
              <a:t>F3</a:t>
            </a:r>
            <a:endParaRPr lang="ru-RU" sz="140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763688" y="2060848"/>
            <a:ext cx="720080" cy="6480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Driver</a:t>
            </a:r>
          </a:p>
          <a:p>
            <a:pPr algn="ctr"/>
            <a:r>
              <a:rPr lang="en-US" sz="1400" dirty="0" smtClean="0"/>
              <a:t>F2</a:t>
            </a:r>
            <a:endParaRPr lang="ru-RU" sz="14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627784" y="2060848"/>
            <a:ext cx="720080" cy="6480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Driver</a:t>
            </a:r>
          </a:p>
          <a:p>
            <a:pPr algn="ctr"/>
            <a:r>
              <a:rPr lang="en-US" sz="1400" dirty="0" smtClean="0"/>
              <a:t>F1</a:t>
            </a:r>
            <a:endParaRPr lang="ru-RU" sz="1400" dirty="0"/>
          </a:p>
        </p:txBody>
      </p:sp>
      <p:sp>
        <p:nvSpPr>
          <p:cNvPr id="46" name="Двойная стрелка влево/вправо 45"/>
          <p:cNvSpPr/>
          <p:nvPr/>
        </p:nvSpPr>
        <p:spPr>
          <a:xfrm rot="5400000">
            <a:off x="1043608" y="6093296"/>
            <a:ext cx="432048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Двойная стрелка влево/вправо 46"/>
          <p:cNvSpPr/>
          <p:nvPr/>
        </p:nvSpPr>
        <p:spPr>
          <a:xfrm rot="5400000">
            <a:off x="1907704" y="6093296"/>
            <a:ext cx="432048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Двойная стрелка влево/вправо 47"/>
          <p:cNvSpPr/>
          <p:nvPr/>
        </p:nvSpPr>
        <p:spPr>
          <a:xfrm rot="5400000">
            <a:off x="2771800" y="6093296"/>
            <a:ext cx="432048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395536" y="1412776"/>
            <a:ext cx="4392488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395536" y="4149080"/>
            <a:ext cx="4392488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 flipV="1">
            <a:off x="1259632" y="2852936"/>
            <a:ext cx="0" cy="144016"/>
          </a:xfrm>
          <a:prstGeom prst="line">
            <a:avLst/>
          </a:prstGeom>
          <a:ln w="25400">
            <a:solidFill>
              <a:schemeClr val="accent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flipV="1">
            <a:off x="2123728" y="2852936"/>
            <a:ext cx="0" cy="144016"/>
          </a:xfrm>
          <a:prstGeom prst="line">
            <a:avLst/>
          </a:prstGeom>
          <a:ln w="25400">
            <a:solidFill>
              <a:schemeClr val="accent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V="1">
            <a:off x="2987824" y="2852936"/>
            <a:ext cx="0" cy="144016"/>
          </a:xfrm>
          <a:prstGeom prst="line">
            <a:avLst/>
          </a:prstGeom>
          <a:ln w="25400">
            <a:solidFill>
              <a:schemeClr val="accent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V="1">
            <a:off x="3923928" y="2852936"/>
            <a:ext cx="0" cy="144016"/>
          </a:xfrm>
          <a:prstGeom prst="line">
            <a:avLst/>
          </a:prstGeom>
          <a:ln w="25400">
            <a:solidFill>
              <a:schemeClr val="accent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67544" y="3861048"/>
            <a:ext cx="424847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395536" y="141277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Птица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395536" y="4149080"/>
            <a:ext cx="6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Куст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3635896" y="2060848"/>
            <a:ext cx="576064" cy="57606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 стрелкой 69"/>
          <p:cNvCxnSpPr/>
          <p:nvPr/>
        </p:nvCxnSpPr>
        <p:spPr>
          <a:xfrm flipH="1" flipV="1">
            <a:off x="4139952" y="2708920"/>
            <a:ext cx="216024" cy="1728192"/>
          </a:xfrm>
          <a:prstGeom prst="straightConnector1">
            <a:avLst/>
          </a:prstGeom>
          <a:ln w="25400">
            <a:solidFill>
              <a:schemeClr val="accent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 flipH="1">
            <a:off x="3131840" y="2636912"/>
            <a:ext cx="576064" cy="648072"/>
          </a:xfrm>
          <a:prstGeom prst="straightConnector1">
            <a:avLst/>
          </a:prstGeom>
          <a:ln w="25400">
            <a:solidFill>
              <a:schemeClr val="accent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3131840" y="2420888"/>
            <a:ext cx="432048" cy="72008"/>
          </a:xfrm>
          <a:prstGeom prst="straightConnector1">
            <a:avLst/>
          </a:prstGeom>
          <a:ln w="25400">
            <a:solidFill>
              <a:schemeClr val="accent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283968" y="3140968"/>
            <a:ext cx="216024" cy="216024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1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7" name="Овал 76"/>
          <p:cNvSpPr/>
          <p:nvPr/>
        </p:nvSpPr>
        <p:spPr>
          <a:xfrm>
            <a:off x="3419872" y="2996952"/>
            <a:ext cx="216024" cy="216024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8" name="Овал 77"/>
          <p:cNvSpPr/>
          <p:nvPr/>
        </p:nvSpPr>
        <p:spPr>
          <a:xfrm>
            <a:off x="3347864" y="2204864"/>
            <a:ext cx="216024" cy="216024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3</a:t>
            </a:r>
            <a:endParaRPr lang="ru-RU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Универсальность птицы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Основная задача при проектировании птицы</a:t>
            </a:r>
            <a:r>
              <a:rPr lang="en-US" dirty="0" smtClean="0"/>
              <a:t>:</a:t>
            </a:r>
            <a:r>
              <a:rPr lang="ru-RU" dirty="0" smtClean="0"/>
              <a:t> обеспечить поддержку максимально возможного количества типов для универсальных каналов ввода/вывода.</a:t>
            </a:r>
            <a:endParaRPr lang="en-US" dirty="0" smtClean="0"/>
          </a:p>
          <a:p>
            <a:pPr lvl="1"/>
            <a:r>
              <a:rPr lang="ru-RU" dirty="0" smtClean="0"/>
              <a:t>Программная реализация с использованием портов ввода/вывода общего назначения</a:t>
            </a:r>
          </a:p>
          <a:p>
            <a:pPr lvl="1"/>
            <a:r>
              <a:rPr lang="ru-RU" dirty="0" smtClean="0"/>
              <a:t>Использование аппаратных блоков</a:t>
            </a:r>
          </a:p>
          <a:p>
            <a:pPr lvl="2"/>
            <a:r>
              <a:rPr lang="ru-RU" dirty="0" smtClean="0"/>
              <a:t>Внешняя статическая коммутация трассировкой печатной платы</a:t>
            </a:r>
          </a:p>
          <a:p>
            <a:pPr lvl="2"/>
            <a:r>
              <a:rPr lang="ru-RU" dirty="0" smtClean="0"/>
              <a:t>Внутренняя динамическая коммутация средствами микроконтроллера/ПЛИС</a:t>
            </a:r>
          </a:p>
          <a:p>
            <a:pPr lvl="1"/>
            <a:r>
              <a:rPr lang="ru-RU" dirty="0" smtClean="0"/>
              <a:t>Микропрограммирование/конфигурирование функциональных блоков микроконтроллера/ПЛИС</a:t>
            </a:r>
          </a:p>
          <a:p>
            <a:pPr lvl="1"/>
            <a:r>
              <a:rPr lang="ru-RU" dirty="0" smtClean="0"/>
              <a:t>Динамическая загрузка функциональных блоков (частичное реконфигурирование) ПЛИС</a:t>
            </a:r>
          </a:p>
          <a:p>
            <a:pPr lvl="1"/>
            <a:r>
              <a:rPr lang="ru-RU" dirty="0" smtClean="0"/>
              <a:t>Реконфигурируемые и программируемые архитектуры…</a:t>
            </a:r>
          </a:p>
          <a:p>
            <a:endParaRPr lang="ru-RU" dirty="0" smtClean="0"/>
          </a:p>
          <a:p>
            <a:r>
              <a:rPr lang="ru-RU" dirty="0" smtClean="0"/>
              <a:t>Птица не обязательно должна быть универсальной.</a:t>
            </a:r>
          </a:p>
          <a:p>
            <a:pPr lvl="1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58CC34-222A-4E8A-AB9E-2645884BB57B}" type="datetime1">
              <a:rPr lang="ru-RU" smtClean="0"/>
              <a:pPr/>
              <a:t>15.05.2014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2F856C-6145-47B2-B5E0-DBBF616EF82E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(</a:t>
            </a:r>
            <a:r>
              <a:rPr lang="ru-RU" dirty="0" err="1" smtClean="0"/>
              <a:t>конструктив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155BE1-0958-4375-9D71-73E89CCB7858}" type="datetime1">
              <a:rPr lang="ru-RU" smtClean="0"/>
              <a:pPr/>
              <a:t>15.05.2014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2F856C-6145-47B2-B5E0-DBBF616EF82E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04864"/>
            <a:ext cx="3456384" cy="433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620688"/>
            <a:ext cx="276427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9552" y="1700808"/>
            <a:ext cx="3982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Серия </a:t>
            </a:r>
            <a:r>
              <a:rPr lang="en-US" sz="1400" dirty="0" smtClean="0"/>
              <a:t>BC… </a:t>
            </a:r>
            <a:r>
              <a:rPr lang="ru-RU" sz="1400" dirty="0" smtClean="0"/>
              <a:t>корпусов от </a:t>
            </a:r>
            <a:r>
              <a:rPr lang="en-US" sz="1400" dirty="0" smtClean="0"/>
              <a:t>PHOENIX CONTACT</a:t>
            </a:r>
            <a:endParaRPr lang="ru-RU" sz="1400" dirty="0"/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2780928"/>
            <a:ext cx="28194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588224" y="6021288"/>
            <a:ext cx="129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40 </a:t>
            </a:r>
            <a:r>
              <a:rPr lang="ru-RU" sz="1200" dirty="0" smtClean="0"/>
              <a:t>контактов максимум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применения платформы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Шлюз АСКУЭ (развитие </a:t>
            </a:r>
            <a:r>
              <a:rPr lang="en-US" dirty="0" smtClean="0"/>
              <a:t>SCG-3.0, SCG-3.3)</a:t>
            </a:r>
            <a:endParaRPr lang="ru-RU" dirty="0" smtClean="0"/>
          </a:p>
          <a:p>
            <a:r>
              <a:rPr lang="ru-RU" dirty="0" smtClean="0"/>
              <a:t>Пункт включения СУНО</a:t>
            </a:r>
            <a:r>
              <a:rPr lang="en-US" dirty="0" smtClean="0"/>
              <a:t> (</a:t>
            </a:r>
            <a:r>
              <a:rPr lang="ru-RU" dirty="0" smtClean="0"/>
              <a:t>развитие </a:t>
            </a:r>
            <a:r>
              <a:rPr lang="en-US" dirty="0" smtClean="0"/>
              <a:t>SPCM)</a:t>
            </a:r>
          </a:p>
          <a:p>
            <a:r>
              <a:rPr lang="ru-RU" dirty="0" smtClean="0"/>
              <a:t>ПЛК (развитие </a:t>
            </a:r>
            <a:r>
              <a:rPr lang="en-US" dirty="0" smtClean="0"/>
              <a:t>SCG-4)</a:t>
            </a:r>
            <a:endParaRPr lang="ru-RU" dirty="0" smtClean="0"/>
          </a:p>
          <a:p>
            <a:r>
              <a:rPr lang="ru-RU" dirty="0" smtClean="0"/>
              <a:t>Таймер программируемый</a:t>
            </a:r>
            <a:r>
              <a:rPr lang="en-US" dirty="0" smtClean="0"/>
              <a:t> (CSC-1.2)</a:t>
            </a:r>
            <a:endParaRPr lang="ru-RU" dirty="0" smtClean="0"/>
          </a:p>
          <a:p>
            <a:r>
              <a:rPr lang="ru-RU" dirty="0" smtClean="0"/>
              <a:t>Модули ввода/вывода</a:t>
            </a:r>
            <a:r>
              <a:rPr lang="en-US" dirty="0" smtClean="0"/>
              <a:t> (</a:t>
            </a:r>
            <a:r>
              <a:rPr lang="en-US" dirty="0" err="1" smtClean="0"/>
              <a:t>MAxxx</a:t>
            </a:r>
            <a:r>
              <a:rPr lang="en-US" dirty="0" smtClean="0"/>
              <a:t>, </a:t>
            </a:r>
            <a:r>
              <a:rPr lang="en-US" dirty="0" err="1" smtClean="0"/>
              <a:t>MDxxx</a:t>
            </a:r>
            <a:r>
              <a:rPr lang="en-US" dirty="0" smtClean="0"/>
              <a:t>, </a:t>
            </a:r>
            <a:r>
              <a:rPr lang="en-US" dirty="0" err="1" smtClean="0"/>
              <a:t>MSxxx</a:t>
            </a:r>
            <a:r>
              <a:rPr lang="en-US" dirty="0" smtClean="0"/>
              <a:t>, etc.)</a:t>
            </a:r>
          </a:p>
          <a:p>
            <a:r>
              <a:rPr lang="ru-RU" dirty="0" err="1" smtClean="0"/>
              <a:t>Мини-СУНО</a:t>
            </a:r>
            <a:r>
              <a:rPr lang="ru-RU" dirty="0" smtClean="0"/>
              <a:t> и </a:t>
            </a:r>
            <a:r>
              <a:rPr lang="ru-RU" dirty="0" err="1" smtClean="0"/>
              <a:t>мини-АСКУЭ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C6DFEB-A6B6-4726-BA14-81B298F1FDF2}" type="datetime1">
              <a:rPr lang="ru-RU" smtClean="0"/>
              <a:pPr/>
              <a:t>15.05.2014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2F856C-6145-47B2-B5E0-DBBF616EF82E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222</TotalTime>
  <Words>424</Words>
  <Application>Microsoft Office PowerPoint</Application>
  <PresentationFormat>Экран (4:3)</PresentationFormat>
  <Paragraphs>191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Эркер</vt:lpstr>
      <vt:lpstr>Архитектурная платформа B&amp;B</vt:lpstr>
      <vt:lpstr>Описание проблемы</vt:lpstr>
      <vt:lpstr>Birds &amp; Bushes</vt:lpstr>
      <vt:lpstr>Интерфейс (функции)</vt:lpstr>
      <vt:lpstr>Каналы ввода/вывода</vt:lpstr>
      <vt:lpstr>Идентификация куста</vt:lpstr>
      <vt:lpstr>Универсальность птицы</vt:lpstr>
      <vt:lpstr>Интерфейс (конструктив)</vt:lpstr>
      <vt:lpstr>Планы применения платформы</vt:lpstr>
      <vt:lpstr>Маркетинг</vt:lpstr>
      <vt:lpstr>Спасибо за внимание</vt:lpstr>
    </vt:vector>
  </TitlesOfParts>
  <Company>ООО "ЛМТ"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Архитектурная платформа B&amp;B</dc:title>
  <dc:creator>Постников</dc:creator>
  <cp:lastModifiedBy>Постников</cp:lastModifiedBy>
  <cp:revision>65</cp:revision>
  <dcterms:created xsi:type="dcterms:W3CDTF">2014-05-14T09:27:51Z</dcterms:created>
  <dcterms:modified xsi:type="dcterms:W3CDTF">2014-05-15T04:56:36Z</dcterms:modified>
</cp:coreProperties>
</file>