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320" r:id="rId4"/>
    <p:sldId id="344" r:id="rId5"/>
    <p:sldId id="345" r:id="rId6"/>
    <p:sldId id="346" r:id="rId7"/>
    <p:sldId id="329" r:id="rId8"/>
    <p:sldId id="360" r:id="rId9"/>
    <p:sldId id="361" r:id="rId10"/>
    <p:sldId id="347" r:id="rId11"/>
    <p:sldId id="348" r:id="rId12"/>
    <p:sldId id="3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86525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-1140" y="-9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8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3810000" cy="1485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086100"/>
            <a:ext cx="3810000" cy="1485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E00443-2DA7-45BA-AB74-9207154E2A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10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603DEF-3B65-48C3-83D0-DD44DCB83A8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125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1" r:id="rId6"/>
    <p:sldLayoutId id="2147483712" r:id="rId7"/>
    <p:sldLayoutId id="2147483713" r:id="rId8"/>
    <p:sldLayoutId id="2147483715" r:id="rId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Relationship Id="rId5" Type="http://schemas.microsoft.com/office/2007/relationships/hdphoto" Target="../media/hdphoto7.wdp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5.bin"/><Relationship Id="rId18" Type="http://schemas.microsoft.com/office/2007/relationships/hdphoto" Target="../media/hdphoto3.wdp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microsoft.com/office/2007/relationships/hdphoto" Target="../media/hdphoto2.wdp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3.jpeg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oleObject" Target="../embeddings/oleObject7.bin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18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2.wmf"/><Relationship Id="rId3" Type="http://schemas.openxmlformats.org/officeDocument/2006/relationships/image" Target="../media/image34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wmf"/><Relationship Id="rId5" Type="http://schemas.openxmlformats.org/officeDocument/2006/relationships/image" Target="../media/image38.png"/><Relationship Id="rId10" Type="http://schemas.openxmlformats.org/officeDocument/2006/relationships/image" Target="../media/image43.wmf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6.jpe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microsoft.com/office/2007/relationships/hdphoto" Target="../media/hdphoto5.wdp"/><Relationship Id="rId5" Type="http://schemas.openxmlformats.org/officeDocument/2006/relationships/image" Target="../media/image47.jpeg"/><Relationship Id="rId10" Type="http://schemas.openxmlformats.org/officeDocument/2006/relationships/image" Target="../media/image45.wmf"/><Relationship Id="rId4" Type="http://schemas.microsoft.com/office/2007/relationships/hdphoto" Target="../media/hdphoto4.wdp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363637"/>
            <a:ext cx="6400800" cy="705749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atin typeface="ALS Schlange sans" pitchFamily="50" charset="-52"/>
              </a:rPr>
              <a:t>Колебания и волны</a:t>
            </a:r>
            <a:endParaRPr lang="en-US" sz="4000" b="1" dirty="0">
              <a:latin typeface="ALS Schlange sans" pitchFamily="50" charset="-5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000" dirty="0" smtClean="0">
                <a:latin typeface="ALS Schlange sans" pitchFamily="50" charset="-52"/>
              </a:rPr>
              <a:t>Нурыев Рустам Какабаевич</a:t>
            </a:r>
            <a:endParaRPr lang="nl-NL" sz="2000" dirty="0">
              <a:latin typeface="ALS Schlange sans" pitchFamily="50" charset="-52"/>
            </a:endParaRPr>
          </a:p>
          <a:p>
            <a:r>
              <a:rPr lang="en-US" dirty="0" err="1" smtClean="0">
                <a:latin typeface="ALS Schlange sans" pitchFamily="50" charset="-52"/>
              </a:rPr>
              <a:t>Nuryev</a:t>
            </a:r>
            <a:r>
              <a:rPr lang="nl-NL" dirty="0" smtClean="0">
                <a:latin typeface="ALS Schlange sans" pitchFamily="50" charset="-52"/>
              </a:rPr>
              <a:t>@oi.</a:t>
            </a:r>
            <a:r>
              <a:rPr lang="en-US" dirty="0" err="1" smtClean="0">
                <a:latin typeface="ALS Schlange sans" pitchFamily="50" charset="-52"/>
              </a:rPr>
              <a:t>ifmo.ru</a:t>
            </a:r>
            <a:endParaRPr lang="en-US" dirty="0">
              <a:latin typeface="ALS Schlange sans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22958564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0168"/>
          <a:stretch>
            <a:fillRect/>
          </a:stretch>
        </p:blipFill>
        <p:spPr bwMode="auto">
          <a:xfrm>
            <a:off x="5529468" y="861232"/>
            <a:ext cx="3412854" cy="13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222958564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291" b="30693"/>
          <a:stretch>
            <a:fillRect/>
          </a:stretch>
        </p:blipFill>
        <p:spPr bwMode="auto">
          <a:xfrm>
            <a:off x="5531583" y="2272425"/>
            <a:ext cx="3413735" cy="119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Электромагнитные волны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8"/>
          <a:stretch>
            <a:fillRect/>
          </a:stretch>
        </p:blipFill>
        <p:spPr bwMode="auto">
          <a:xfrm>
            <a:off x="152054" y="1051732"/>
            <a:ext cx="5240397" cy="227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0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International Students and Scholars Rock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57036" y="1474823"/>
            <a:ext cx="3967353" cy="2672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86396" y="685797"/>
                <a:ext cx="2129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𝐴𝑠𝑖𝑛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6" y="685797"/>
                <a:ext cx="212962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2316018" y="731963"/>
            <a:ext cx="2171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ALS Schlange sans" pitchFamily="50" charset="-52"/>
              </a:rPr>
              <a:t>Гармонические колебания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81917" y="1533256"/>
                <a:ext cx="113127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17" y="1533256"/>
                <a:ext cx="1131272" cy="6560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81917" y="2070998"/>
                <a:ext cx="127284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17" y="2070998"/>
                <a:ext cx="1272848" cy="9106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57036" y="3078107"/>
                <a:ext cx="148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𝑚𝑔𝑠𝑖𝑛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6" y="3078107"/>
                <a:ext cx="148309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255681" y="3509951"/>
                <a:ext cx="1946430" cy="670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81" y="3509951"/>
                <a:ext cx="1946430" cy="6708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266054" y="1404483"/>
                <a:ext cx="120109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54" y="1404483"/>
                <a:ext cx="1201098" cy="910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255681" y="2177238"/>
                <a:ext cx="1336135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81" y="2177238"/>
                <a:ext cx="1336135" cy="65601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281711" y="3078107"/>
                <a:ext cx="109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711" y="3078107"/>
                <a:ext cx="109068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81917" y="3509950"/>
                <a:ext cx="19543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𝑚𝑔h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17" y="3509950"/>
                <a:ext cx="1954317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09550" y="619126"/>
            <a:ext cx="618204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u-RU" altLang="ru-RU" b="1" i="1" u="sng" dirty="0">
                <a:solidFill>
                  <a:srgbClr val="0230AC"/>
                </a:solidFill>
                <a:cs typeface="Arial" charset="0"/>
              </a:rPr>
              <a:t>Фронт волны</a:t>
            </a:r>
            <a:r>
              <a:rPr lang="ru-RU" altLang="ru-RU" dirty="0">
                <a:solidFill>
                  <a:srgbClr val="0230AC"/>
                </a:solidFill>
                <a:cs typeface="Arial" charset="0"/>
              </a:rPr>
              <a:t> – «граница», совокупность точек одинаковой фазы</a:t>
            </a:r>
            <a:r>
              <a:rPr lang="ru-RU" altLang="ru-RU" dirty="0" smtClean="0">
                <a:solidFill>
                  <a:srgbClr val="0230AC"/>
                </a:solidFill>
                <a:cs typeface="Arial" charset="0"/>
              </a:rPr>
              <a:t>.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ru-RU" altLang="ru-RU" dirty="0">
              <a:solidFill>
                <a:srgbClr val="0230AC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dirty="0">
                <a:solidFill>
                  <a:srgbClr val="EC0B43"/>
                </a:solidFill>
                <a:cs typeface="Arial" charset="0"/>
              </a:rPr>
              <a:t>Плоская </a:t>
            </a:r>
            <a:r>
              <a:rPr lang="ru-RU" altLang="ru-RU" dirty="0" smtClean="0">
                <a:solidFill>
                  <a:srgbClr val="EC0B43"/>
                </a:solidFill>
                <a:cs typeface="Arial" charset="0"/>
              </a:rPr>
              <a:t>волна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dirty="0">
              <a:solidFill>
                <a:srgbClr val="EC0B43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i="1" dirty="0" smtClean="0">
                <a:solidFill>
                  <a:srgbClr val="CC0066"/>
                </a:solidFill>
                <a:cs typeface="Arial" charset="0"/>
              </a:rPr>
              <a:t>Скорость </a:t>
            </a:r>
            <a:r>
              <a:rPr lang="ru-RU" altLang="ru-RU" i="1" dirty="0">
                <a:solidFill>
                  <a:srgbClr val="CC0066"/>
                </a:solidFill>
                <a:cs typeface="Arial" charset="0"/>
              </a:rPr>
              <a:t>волны направлена по лучу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ru-RU" altLang="ru-RU" dirty="0">
              <a:solidFill>
                <a:srgbClr val="0230AC"/>
              </a:solidFill>
              <a:cs typeface="Arial" charset="0"/>
            </a:endParaRP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u-RU" altLang="ru-RU" dirty="0">
                <a:solidFill>
                  <a:srgbClr val="0230AC"/>
                </a:solidFill>
                <a:cs typeface="Arial" charset="0"/>
              </a:rPr>
              <a:t>Сферическая  волна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ru-RU" altLang="ru-RU" dirty="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6007418" y="119419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6464618" y="119419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>
            <a:off x="6921818" y="119419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>
            <a:off x="7379018" y="119419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>
            <a:off x="7836218" y="119419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>
            <a:off x="5624830" y="1320404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>
            <a:off x="5626418" y="1629014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1996" name="Line 13"/>
          <p:cNvSpPr>
            <a:spLocks noChangeShapeType="1"/>
          </p:cNvSpPr>
          <p:nvPr/>
        </p:nvSpPr>
        <p:spPr bwMode="auto">
          <a:xfrm>
            <a:off x="5626418" y="1937147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1997" name="Text Box 15"/>
          <p:cNvSpPr txBox="1">
            <a:spLocks noChangeArrowheads="1"/>
          </p:cNvSpPr>
          <p:nvPr/>
        </p:nvSpPr>
        <p:spPr bwMode="auto">
          <a:xfrm>
            <a:off x="6165534" y="2437210"/>
            <a:ext cx="1513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u-RU" altLang="ru-RU" sz="1800" dirty="0">
                <a:solidFill>
                  <a:srgbClr val="0230AC"/>
                </a:solidFill>
                <a:cs typeface="Arial" charset="0"/>
              </a:rPr>
              <a:t>Фронт волны</a:t>
            </a:r>
          </a:p>
        </p:txBody>
      </p:sp>
      <p:sp>
        <p:nvSpPr>
          <p:cNvPr id="41998" name="Text Box 16"/>
          <p:cNvSpPr txBox="1">
            <a:spLocks noChangeArrowheads="1"/>
          </p:cNvSpPr>
          <p:nvPr/>
        </p:nvSpPr>
        <p:spPr bwMode="auto">
          <a:xfrm>
            <a:off x="8506143" y="1168004"/>
            <a:ext cx="3048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u-RU" altLang="ru-RU" sz="1800" dirty="0">
                <a:solidFill>
                  <a:srgbClr val="0230AC"/>
                </a:solidFill>
                <a:cs typeface="Arial" charset="0"/>
              </a:rPr>
              <a:t>л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u-RU" altLang="ru-RU" sz="1800" dirty="0">
                <a:solidFill>
                  <a:srgbClr val="0230AC"/>
                </a:solidFill>
                <a:cs typeface="Arial" charset="0"/>
              </a:rPr>
              <a:t>у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ru-RU" altLang="ru-RU" sz="1800" dirty="0">
                <a:solidFill>
                  <a:srgbClr val="0230AC"/>
                </a:solidFill>
                <a:cs typeface="Arial" charset="0"/>
              </a:rPr>
              <a:t>ч</a:t>
            </a:r>
          </a:p>
        </p:txBody>
      </p:sp>
      <p:sp>
        <p:nvSpPr>
          <p:cNvPr id="41999" name="Oval 17"/>
          <p:cNvSpPr>
            <a:spLocks noChangeAspect="1" noChangeArrowheads="1"/>
          </p:cNvSpPr>
          <p:nvPr/>
        </p:nvSpPr>
        <p:spPr bwMode="auto">
          <a:xfrm>
            <a:off x="6131045" y="3215041"/>
            <a:ext cx="1601345" cy="156019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ru-RU" altLang="ru-RU" sz="180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0" name="Oval 22"/>
          <p:cNvSpPr>
            <a:spLocks noChangeAspect="1" noChangeArrowheads="1"/>
          </p:cNvSpPr>
          <p:nvPr/>
        </p:nvSpPr>
        <p:spPr bwMode="auto">
          <a:xfrm>
            <a:off x="6391593" y="3511663"/>
            <a:ext cx="1066800" cy="965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ru-RU" altLang="ru-RU" sz="180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1" name="Oval 23"/>
          <p:cNvSpPr>
            <a:spLocks noChangeAspect="1" noChangeArrowheads="1"/>
          </p:cNvSpPr>
          <p:nvPr/>
        </p:nvSpPr>
        <p:spPr bwMode="auto">
          <a:xfrm>
            <a:off x="6658593" y="3722835"/>
            <a:ext cx="532800" cy="5200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LS Schlange sans" pitchFamily="50" charset="-5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LS Schlange sans" pitchFamily="50" charset="-5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LS Schlange sans" pitchFamily="50" charset="-52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ru-RU" altLang="ru-RU" sz="1800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2" name="Line 27"/>
          <p:cNvSpPr>
            <a:spLocks noChangeShapeType="1"/>
          </p:cNvSpPr>
          <p:nvPr/>
        </p:nvSpPr>
        <p:spPr bwMode="auto">
          <a:xfrm flipV="1">
            <a:off x="6932613" y="3215041"/>
            <a:ext cx="799777" cy="7687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3" name="Line 28"/>
          <p:cNvSpPr>
            <a:spLocks noChangeShapeType="1"/>
          </p:cNvSpPr>
          <p:nvPr/>
        </p:nvSpPr>
        <p:spPr bwMode="auto">
          <a:xfrm>
            <a:off x="6924993" y="3983831"/>
            <a:ext cx="807397" cy="791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4" name="Line 29"/>
          <p:cNvSpPr>
            <a:spLocks noChangeShapeType="1"/>
          </p:cNvSpPr>
          <p:nvPr/>
        </p:nvSpPr>
        <p:spPr bwMode="auto">
          <a:xfrm>
            <a:off x="6924993" y="39838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5" name="Line 30"/>
          <p:cNvSpPr>
            <a:spLocks noChangeShapeType="1"/>
          </p:cNvSpPr>
          <p:nvPr/>
        </p:nvSpPr>
        <p:spPr bwMode="auto">
          <a:xfrm flipV="1">
            <a:off x="6924993" y="3040379"/>
            <a:ext cx="0" cy="9541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6" name="Line 31"/>
          <p:cNvSpPr>
            <a:spLocks noChangeShapeType="1"/>
          </p:cNvSpPr>
          <p:nvPr/>
        </p:nvSpPr>
        <p:spPr bwMode="auto">
          <a:xfrm flipH="1">
            <a:off x="6921817" y="3999067"/>
            <a:ext cx="3175" cy="98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7" name="Line 32"/>
          <p:cNvSpPr>
            <a:spLocks noChangeShapeType="1"/>
          </p:cNvSpPr>
          <p:nvPr/>
        </p:nvSpPr>
        <p:spPr bwMode="auto">
          <a:xfrm flipH="1">
            <a:off x="5781993" y="398383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8" name="Line 33"/>
          <p:cNvSpPr>
            <a:spLocks noChangeShapeType="1"/>
          </p:cNvSpPr>
          <p:nvPr/>
        </p:nvSpPr>
        <p:spPr bwMode="auto">
          <a:xfrm flipH="1" flipV="1">
            <a:off x="6131045" y="3215041"/>
            <a:ext cx="790772" cy="767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  <p:sp>
        <p:nvSpPr>
          <p:cNvPr id="42009" name="Line 34"/>
          <p:cNvSpPr>
            <a:spLocks noChangeShapeType="1"/>
          </p:cNvSpPr>
          <p:nvPr/>
        </p:nvSpPr>
        <p:spPr bwMode="auto">
          <a:xfrm flipH="1">
            <a:off x="6131045" y="3982867"/>
            <a:ext cx="793948" cy="7923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230A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68" y="844066"/>
            <a:ext cx="7433536" cy="429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1405"/>
            <a:ext cx="6267157" cy="564113"/>
          </a:xfrm>
        </p:spPr>
        <p:txBody>
          <a:bodyPr>
            <a:normAutofit fontScale="90000"/>
          </a:bodyPr>
          <a:lstStyle/>
          <a:p>
            <a:pPr algn="l"/>
            <a:r>
              <a:rPr lang="ru-RU" altLang="ru-RU" sz="3600" b="1" dirty="0">
                <a:solidFill>
                  <a:srgbClr val="333399"/>
                </a:solidFill>
                <a:latin typeface="ALS Schlange sans" pitchFamily="50" charset="-52"/>
              </a:rPr>
              <a:t>Электромагнитная шкала</a:t>
            </a:r>
            <a:endParaRPr lang="en-US" altLang="ru-RU" b="1" dirty="0">
              <a:solidFill>
                <a:srgbClr val="333399"/>
              </a:solidFill>
              <a:latin typeface="ALS Schlange sans" pitchFamily="50" charset="-5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54799" y="627215"/>
            <a:ext cx="4756352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ru-RU" altLang="ru-RU" dirty="0" smtClean="0">
                <a:latin typeface="ALS Schlange sans" pitchFamily="50" charset="-52"/>
              </a:rPr>
              <a:t>Условия, когда проявляются квантовые свойства</a:t>
            </a:r>
            <a:endParaRPr lang="en-US" altLang="ru-RU" dirty="0" smtClean="0">
              <a:latin typeface="ALS Schlange sans" pitchFamily="50" charset="-52"/>
            </a:endParaRPr>
          </a:p>
          <a:p>
            <a:r>
              <a:rPr lang="en-US" altLang="ru-RU" dirty="0" err="1" smtClean="0">
                <a:latin typeface="ALS Schlange sans" pitchFamily="50" charset="-52"/>
              </a:rPr>
              <a:t>Eph</a:t>
            </a:r>
            <a:r>
              <a:rPr lang="en-US" altLang="ru-RU" dirty="0" smtClean="0">
                <a:latin typeface="ALS Schlange sans" pitchFamily="50" charset="-52"/>
              </a:rPr>
              <a:t> </a:t>
            </a:r>
            <a:r>
              <a:rPr lang="en-US" altLang="ru-RU" dirty="0">
                <a:latin typeface="ALS Schlange sans" pitchFamily="50" charset="-52"/>
              </a:rPr>
              <a:t>= </a:t>
            </a:r>
            <a:r>
              <a:rPr lang="en-US" altLang="ru-RU" dirty="0" err="1">
                <a:latin typeface="ALS Schlange sans" pitchFamily="50" charset="-52"/>
              </a:rPr>
              <a:t>hn</a:t>
            </a:r>
            <a:r>
              <a:rPr lang="en-US" altLang="ru-RU" dirty="0">
                <a:latin typeface="ALS Schlange sans" pitchFamily="50" charset="-52"/>
              </a:rPr>
              <a:t> = </a:t>
            </a:r>
            <a:r>
              <a:rPr lang="en-US" altLang="ru-RU" dirty="0" err="1">
                <a:latin typeface="ALS Schlange sans" pitchFamily="50" charset="-52"/>
              </a:rPr>
              <a:t>hc</a:t>
            </a:r>
            <a:r>
              <a:rPr lang="en-US" altLang="ru-RU" dirty="0">
                <a:latin typeface="ALS Schlange sans" pitchFamily="50" charset="-52"/>
              </a:rPr>
              <a:t>/l &gt; </a:t>
            </a:r>
            <a:r>
              <a:rPr lang="en-US" altLang="ru-RU" dirty="0" err="1">
                <a:latin typeface="ALS Schlange sans" pitchFamily="50" charset="-52"/>
              </a:rPr>
              <a:t>kT</a:t>
            </a:r>
            <a:endParaRPr lang="en-US" altLang="ru-RU" dirty="0">
              <a:latin typeface="ALS Schlange sans" pitchFamily="50" charset="-52"/>
            </a:endParaRPr>
          </a:p>
          <a:p>
            <a:r>
              <a:rPr lang="ru-RU" altLang="ru-RU" dirty="0" smtClean="0">
                <a:latin typeface="ALS Schlange sans" pitchFamily="50" charset="-52"/>
              </a:rPr>
              <a:t>при </a:t>
            </a:r>
            <a:r>
              <a:rPr lang="ru-RU" altLang="ru-RU" dirty="0">
                <a:latin typeface="ALS Schlange sans" pitchFamily="50" charset="-52"/>
              </a:rPr>
              <a:t>ком. темп. 300 </a:t>
            </a:r>
            <a:r>
              <a:rPr lang="en-US" altLang="ru-RU" dirty="0">
                <a:latin typeface="ALS Schlange sans" pitchFamily="50" charset="-52"/>
              </a:rPr>
              <a:t>K</a:t>
            </a:r>
          </a:p>
          <a:p>
            <a:r>
              <a:rPr lang="en-US" altLang="ru-RU" dirty="0">
                <a:latin typeface="ALS Schlange sans" pitchFamily="50" charset="-52"/>
              </a:rPr>
              <a:t>n = 6 THz</a:t>
            </a:r>
            <a:endParaRPr lang="ru-RU" altLang="ru-RU" dirty="0">
              <a:latin typeface="ALS Schlange sans" pitchFamily="50" charset="-5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45" y="950520"/>
            <a:ext cx="1976776" cy="107020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044019"/>
              </p:ext>
            </p:extLst>
          </p:nvPr>
        </p:nvGraphicFramePr>
        <p:xfrm>
          <a:off x="1427586" y="1282027"/>
          <a:ext cx="6324600" cy="789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Лист" r:id="rId3" imgW="4677032" imgH="1648262" progId="Excel.Sheet.8">
                  <p:embed/>
                </p:oleObj>
              </mc:Choice>
              <mc:Fallback>
                <p:oleObj name="Лист" r:id="rId3" imgW="4677032" imgH="164826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586" y="1282027"/>
                        <a:ext cx="6324600" cy="789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460346" y="1499910"/>
            <a:ext cx="169888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51786" y="985561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360322" y="1741343"/>
            <a:ext cx="533400" cy="2857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>
                <a:latin typeface="ALS Schlange sans" pitchFamily="50" charset="-52"/>
              </a:rPr>
              <a:t>x</a:t>
            </a:r>
            <a:endParaRPr lang="ru-RU" altLang="ru-RU" sz="2400" dirty="0">
              <a:latin typeface="ALS Schlange sans" pitchFamily="50" charset="-52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663926" y="1671361"/>
            <a:ext cx="5963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246986" y="1442761"/>
            <a:ext cx="0" cy="400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942186" y="1042711"/>
            <a:ext cx="5334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>
                <a:latin typeface="ALS Schlange sans" pitchFamily="50" charset="-52"/>
              </a:rPr>
              <a:t>y</a:t>
            </a:r>
            <a:endParaRPr lang="ru-RU" altLang="ru-RU" sz="2400">
              <a:latin typeface="ALS Schlange sans" pitchFamily="50" charset="-5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323186" y="1328461"/>
            <a:ext cx="83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28600" y="1950529"/>
            <a:ext cx="853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LS Schlange sans" pitchFamily="50" charset="-52"/>
              </a:rPr>
              <a:t>Поперечная волна</a:t>
            </a:r>
            <a:r>
              <a:rPr lang="ru-RU" altLang="ru-RU" sz="1800" dirty="0">
                <a:latin typeface="ALS Schlange sans" pitchFamily="50" charset="-52"/>
              </a:rPr>
              <a:t>: направление </a:t>
            </a:r>
            <a:r>
              <a:rPr lang="ru-RU" altLang="ru-RU" sz="1800" dirty="0">
                <a:solidFill>
                  <a:srgbClr val="FF0000"/>
                </a:solidFill>
                <a:latin typeface="ALS Schlange sans" pitchFamily="50" charset="-52"/>
              </a:rPr>
              <a:t>колебаний</a:t>
            </a:r>
            <a:r>
              <a:rPr lang="ru-RU" altLang="ru-RU" sz="1800" dirty="0">
                <a:latin typeface="ALS Schlange sans" pitchFamily="50" charset="-52"/>
              </a:rPr>
              <a:t> материальных точек и направление распространения волны взаимно перпендикулярны. </a:t>
            </a:r>
            <a:br>
              <a:rPr lang="ru-RU" altLang="ru-RU" sz="1800" dirty="0">
                <a:latin typeface="ALS Schlange sans" pitchFamily="50" charset="-52"/>
              </a:rPr>
            </a:br>
            <a:r>
              <a:rPr lang="ru-RU" altLang="ru-RU" sz="1800" dirty="0" smtClean="0">
                <a:latin typeface="ALS Schlange sans" pitchFamily="50" charset="-52"/>
              </a:rPr>
              <a:t>Т.е. если </a:t>
            </a:r>
            <a:r>
              <a:rPr lang="ru-RU" altLang="ru-RU" sz="1800" dirty="0">
                <a:latin typeface="ALS Schlange sans" pitchFamily="50" charset="-52"/>
              </a:rPr>
              <a:t>смещение частиц происходит перпендикулярно направлению распространения волны, то волна называется поперечной.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219200" y="3370715"/>
            <a:ext cx="66745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828800" y="3256415"/>
            <a:ext cx="232117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743200" y="3256415"/>
            <a:ext cx="232117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200400" y="3256415"/>
            <a:ext cx="232117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657600" y="3256415"/>
            <a:ext cx="232117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572000" y="3256415"/>
            <a:ext cx="232117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86400" y="3256415"/>
            <a:ext cx="232117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943600" y="3256415"/>
            <a:ext cx="232117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400800" y="3256415"/>
            <a:ext cx="232117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315200" y="3256415"/>
            <a:ext cx="232117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LS Schlange sans" pitchFamily="50" charset="-52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3429000" y="3599315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419600" y="3142115"/>
            <a:ext cx="83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>
              <a:latin typeface="ALS Schlange sans" pitchFamily="50" charset="-5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28603" y="3745184"/>
            <a:ext cx="8534397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ALS Schlange sans" pitchFamily="50" charset="-52"/>
              </a:rPr>
              <a:t>Продольная волна</a:t>
            </a:r>
            <a:r>
              <a:rPr lang="ru-RU" altLang="ru-RU" sz="1800" dirty="0">
                <a:latin typeface="ALS Schlange sans" pitchFamily="50" charset="-52"/>
              </a:rPr>
              <a:t>: направление </a:t>
            </a:r>
            <a:r>
              <a:rPr lang="ru-RU" altLang="ru-RU" sz="1800" dirty="0">
                <a:solidFill>
                  <a:srgbClr val="FF0000"/>
                </a:solidFill>
                <a:latin typeface="ALS Schlange sans" pitchFamily="50" charset="-52"/>
              </a:rPr>
              <a:t>колебаний</a:t>
            </a:r>
            <a:r>
              <a:rPr lang="ru-RU" altLang="ru-RU" sz="1800" dirty="0">
                <a:latin typeface="ALS Schlange sans" pitchFamily="50" charset="-52"/>
              </a:rPr>
              <a:t> материальных точек и направление распространения волны совпадают</a:t>
            </a:r>
            <a:r>
              <a:rPr lang="ru-RU" altLang="ru-RU" sz="1800" dirty="0" smtClean="0">
                <a:latin typeface="ALS Schlange sans" pitchFamily="50" charset="-52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ALS Schlange sans" pitchFamily="50" charset="-52"/>
              </a:rPr>
              <a:t>Т.е</a:t>
            </a:r>
            <a:r>
              <a:rPr lang="ru-RU" altLang="ru-RU" sz="1800" dirty="0">
                <a:latin typeface="ALS Schlange sans" pitchFamily="50" charset="-52"/>
              </a:rPr>
              <a:t>. Если смещение частиц совершается вдоль направления распространения волны, то такие волны называются </a:t>
            </a:r>
            <a:r>
              <a:rPr lang="ru-RU" altLang="ru-RU" sz="1800" dirty="0" smtClean="0">
                <a:latin typeface="ALS Schlange sans" pitchFamily="50" charset="-52"/>
              </a:rPr>
              <a:t>продольными</a:t>
            </a:r>
            <a:endParaRPr lang="ru-RU" altLang="ru-RU" sz="1800" dirty="0">
              <a:latin typeface="ALS Schlange sans" pitchFamily="50" charset="-52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70286" y="733085"/>
            <a:ext cx="8077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ALS Schlange sans" pitchFamily="50" charset="-52"/>
              </a:rPr>
              <a:t>Волна - процесс распространения колебаний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24484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49598" y="626152"/>
            <a:ext cx="7489825" cy="830997"/>
            <a:chOff x="719572" y="1376772"/>
            <a:chExt cx="7488832" cy="1106860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719572" y="1376772"/>
              <a:ext cx="7488832" cy="110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400" dirty="0">
                  <a:latin typeface="ALS Schlange sans" pitchFamily="50" charset="-52"/>
                </a:rPr>
                <a:t>Длина волны – это наикратчайшее расстояние между двумя точками среды, фазы которых отличаются на       </a:t>
              </a: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8769"/>
                </p:ext>
              </p:extLst>
            </p:nvPr>
          </p:nvGraphicFramePr>
          <p:xfrm>
            <a:off x="7749840" y="2043200"/>
            <a:ext cx="444500" cy="304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8" name="Equation" r:id="rId3" imgW="444114" imgH="304536" progId="Equation.DSMT4">
                    <p:embed/>
                  </p:oleObj>
                </mc:Choice>
                <mc:Fallback>
                  <p:oleObj name="Equation" r:id="rId3" imgW="444114" imgH="3045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9840" y="2043200"/>
                          <a:ext cx="444500" cy="304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Группа 56"/>
          <p:cNvGrpSpPr>
            <a:grpSpLocks/>
          </p:cNvGrpSpPr>
          <p:nvPr/>
        </p:nvGrpSpPr>
        <p:grpSpPr bwMode="auto">
          <a:xfrm>
            <a:off x="1192213" y="1461166"/>
            <a:ext cx="6073750" cy="1782366"/>
            <a:chOff x="971600" y="2456892"/>
            <a:chExt cx="6368300" cy="2376264"/>
          </a:xfrm>
        </p:grpSpPr>
        <p:grpSp>
          <p:nvGrpSpPr>
            <p:cNvPr id="8" name="Группа 52"/>
            <p:cNvGrpSpPr>
              <a:grpSpLocks/>
            </p:cNvGrpSpPr>
            <p:nvPr/>
          </p:nvGrpSpPr>
          <p:grpSpPr bwMode="auto">
            <a:xfrm>
              <a:off x="1187624" y="2456892"/>
              <a:ext cx="6152276" cy="2376264"/>
              <a:chOff x="1187624" y="2456892"/>
              <a:chExt cx="6152276" cy="2376264"/>
            </a:xfrm>
          </p:grpSpPr>
          <p:pic>
            <p:nvPicPr>
              <p:cNvPr id="13" name="Picture 17" descr="F:\Documents Vadim\Presentations\Students\Лекции_для_Филиалов МИФИ\Волны_оптика\Img_Slob-10-19-280_1.jpg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2456892"/>
                <a:ext cx="6080268" cy="2372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Прямоугольник 13"/>
              <p:cNvSpPr/>
              <p:nvPr/>
            </p:nvSpPr>
            <p:spPr>
              <a:xfrm>
                <a:off x="1187528" y="4580767"/>
                <a:ext cx="539821" cy="252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latin typeface="ALS Schlange sans" pitchFamily="50" charset="-52"/>
                </a:endParaRPr>
              </a:p>
            </p:txBody>
          </p:sp>
        </p:grpSp>
        <p:cxnSp>
          <p:nvCxnSpPr>
            <p:cNvPr id="10" name="Прямая соединительная линия 9"/>
            <p:cNvCxnSpPr/>
            <p:nvPr/>
          </p:nvCxnSpPr>
          <p:spPr>
            <a:xfrm>
              <a:off x="5976059" y="3320411"/>
              <a:ext cx="1008195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Object 18"/>
            <p:cNvGraphicFramePr>
              <a:graphicFrameLocks noChangeAspect="1"/>
            </p:cNvGraphicFramePr>
            <p:nvPr/>
          </p:nvGraphicFramePr>
          <p:xfrm>
            <a:off x="6336196" y="2960948"/>
            <a:ext cx="228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Equation" r:id="rId7" imgW="228501" imgH="317362" progId="Equation.DSMT4">
                    <p:embed/>
                  </p:oleObj>
                </mc:Choice>
                <mc:Fallback>
                  <p:oleObj name="Equation" r:id="rId7" imgW="228501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6196" y="2960948"/>
                          <a:ext cx="2286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971600" y="2528900"/>
            <a:ext cx="228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0" name="Equation" r:id="rId9" imgW="228600" imgH="381000" progId="Equation.DSMT4">
                    <p:embed/>
                  </p:oleObj>
                </mc:Choice>
                <mc:Fallback>
                  <p:oleObj name="Equation" r:id="rId9" imgW="228600" imgH="38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2528900"/>
                          <a:ext cx="2286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509739"/>
              </p:ext>
            </p:extLst>
          </p:nvPr>
        </p:nvGraphicFramePr>
        <p:xfrm>
          <a:off x="103655" y="4313190"/>
          <a:ext cx="18923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11" imgW="1892300" imgH="838200" progId="Equation.DSMT4">
                  <p:embed/>
                </p:oleObj>
              </mc:Choice>
              <mc:Fallback>
                <p:oleObj name="Equation" r:id="rId11" imgW="18923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55" y="4313190"/>
                        <a:ext cx="1892300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Группа 69"/>
          <p:cNvGrpSpPr>
            <a:grpSpLocks/>
          </p:cNvGrpSpPr>
          <p:nvPr/>
        </p:nvGrpSpPr>
        <p:grpSpPr bwMode="auto">
          <a:xfrm>
            <a:off x="103655" y="2077391"/>
            <a:ext cx="1223963" cy="458391"/>
            <a:chOff x="539552" y="4761148"/>
            <a:chExt cx="1224136" cy="612068"/>
          </a:xfrm>
        </p:grpSpPr>
        <p:graphicFrame>
          <p:nvGraphicFramePr>
            <p:cNvPr id="18" name="Object 20"/>
            <p:cNvGraphicFramePr>
              <a:graphicFrameLocks noChangeAspect="1"/>
            </p:cNvGraphicFramePr>
            <p:nvPr/>
          </p:nvGraphicFramePr>
          <p:xfrm>
            <a:off x="647565" y="4905164"/>
            <a:ext cx="1041400" cy="317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2" name="Equation" r:id="rId13" imgW="1040948" imgH="317362" progId="Equation.DSMT4">
                    <p:embed/>
                  </p:oleObj>
                </mc:Choice>
                <mc:Fallback>
                  <p:oleObj name="Equation" r:id="rId13" imgW="1040948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565" y="4905164"/>
                          <a:ext cx="1041400" cy="317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Прямоугольник 18"/>
            <p:cNvSpPr/>
            <p:nvPr/>
          </p:nvSpPr>
          <p:spPr>
            <a:xfrm>
              <a:off x="539552" y="4761148"/>
              <a:ext cx="1224136" cy="612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latin typeface="ALS Schlange sans" pitchFamily="50" charset="-52"/>
              </a:endParaRPr>
            </a:p>
          </p:txBody>
        </p:sp>
      </p:grpSp>
      <p:grpSp>
        <p:nvGrpSpPr>
          <p:cNvPr id="20" name="Группа 71"/>
          <p:cNvGrpSpPr>
            <a:grpSpLocks/>
          </p:cNvGrpSpPr>
          <p:nvPr/>
        </p:nvGrpSpPr>
        <p:grpSpPr bwMode="auto">
          <a:xfrm>
            <a:off x="103655" y="2628176"/>
            <a:ext cx="1223963" cy="458390"/>
            <a:chOff x="539552" y="5481228"/>
            <a:chExt cx="1224136" cy="612068"/>
          </a:xfrm>
        </p:grpSpPr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647564" y="5589240"/>
            <a:ext cx="10287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3" name="Equation" r:id="rId15" imgW="1028254" imgH="317362" progId="Equation.DSMT4">
                    <p:embed/>
                  </p:oleObj>
                </mc:Choice>
                <mc:Fallback>
                  <p:oleObj name="Equation" r:id="rId15" imgW="1028254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564" y="5589240"/>
                          <a:ext cx="10287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Прямоугольник 21"/>
            <p:cNvSpPr/>
            <p:nvPr/>
          </p:nvSpPr>
          <p:spPr>
            <a:xfrm>
              <a:off x="539552" y="5481228"/>
              <a:ext cx="1224136" cy="612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latin typeface="ALS Schlange sans" pitchFamily="50" charset="-52"/>
              </a:endParaRPr>
            </a:p>
          </p:txBody>
        </p:sp>
      </p:grp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217464"/>
            <a:ext cx="4581525" cy="107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0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1882775" y="2080022"/>
          <a:ext cx="4406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" name="Equation" r:id="rId3" imgW="4406900" imgH="482600" progId="Equation.DSMT4">
                  <p:embed/>
                </p:oleObj>
              </mc:Choice>
              <mc:Fallback>
                <p:oleObj name="Equation" r:id="rId3" imgW="4406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080022"/>
                        <a:ext cx="4406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376490" y="531020"/>
            <a:ext cx="4049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dirty="0">
                <a:solidFill>
                  <a:srgbClr val="0230AC"/>
                </a:solidFill>
                <a:latin typeface="ALS Schlange sans"/>
                <a:cs typeface="Arial" charset="0"/>
              </a:rPr>
              <a:t>Гармоническая волна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408738" y="2286000"/>
            <a:ext cx="194310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4" name="Группа 56"/>
          <p:cNvGrpSpPr>
            <a:grpSpLocks/>
          </p:cNvGrpSpPr>
          <p:nvPr/>
        </p:nvGrpSpPr>
        <p:grpSpPr bwMode="auto">
          <a:xfrm>
            <a:off x="206375" y="2501504"/>
            <a:ext cx="6084888" cy="513159"/>
            <a:chOff x="1079612" y="2924944"/>
            <a:chExt cx="6084676" cy="684076"/>
          </a:xfrm>
        </p:grpSpPr>
        <p:grpSp>
          <p:nvGrpSpPr>
            <p:cNvPr id="53285" name="Группа 27"/>
            <p:cNvGrpSpPr>
              <a:grpSpLocks/>
            </p:cNvGrpSpPr>
            <p:nvPr/>
          </p:nvGrpSpPr>
          <p:grpSpPr bwMode="auto">
            <a:xfrm>
              <a:off x="1079612" y="2924944"/>
              <a:ext cx="4644516" cy="684076"/>
              <a:chOff x="1403648" y="2924944"/>
              <a:chExt cx="4644516" cy="684076"/>
            </a:xfrm>
          </p:grpSpPr>
          <p:graphicFrame>
            <p:nvGraphicFramePr>
              <p:cNvPr id="53288" name="Object 20"/>
              <p:cNvGraphicFramePr>
                <a:graphicFrameLocks noChangeAspect="1"/>
              </p:cNvGraphicFramePr>
              <p:nvPr/>
            </p:nvGraphicFramePr>
            <p:xfrm>
              <a:off x="1511660" y="2996952"/>
              <a:ext cx="44069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1" name="Equation" r:id="rId5" imgW="4406900" imgH="533400" progId="Equation.DSMT4">
                      <p:embed/>
                    </p:oleObj>
                  </mc:Choice>
                  <mc:Fallback>
                    <p:oleObj name="Equation" r:id="rId5" imgW="4406900" imgH="533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1660" y="2996952"/>
                            <a:ext cx="4406900" cy="533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Прямоугольник 12"/>
              <p:cNvSpPr/>
              <p:nvPr/>
            </p:nvSpPr>
            <p:spPr>
              <a:xfrm>
                <a:off x="1403648" y="2924944"/>
                <a:ext cx="4644863" cy="6840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0" name="Прямая соединительная линия 9"/>
            <p:cNvCxnSpPr/>
            <p:nvPr/>
          </p:nvCxnSpPr>
          <p:spPr>
            <a:xfrm>
              <a:off x="6156260" y="3321740"/>
              <a:ext cx="1008028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287" name="Object 22"/>
            <p:cNvGraphicFramePr>
              <a:graphicFrameLocks noChangeAspect="1"/>
            </p:cNvGraphicFramePr>
            <p:nvPr/>
          </p:nvGraphicFramePr>
          <p:xfrm>
            <a:off x="6516216" y="2960948"/>
            <a:ext cx="228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" name="Equation" r:id="rId7" imgW="228501" imgH="317362" progId="Equation.DSMT4">
                    <p:embed/>
                  </p:oleObj>
                </mc:Choice>
                <mc:Fallback>
                  <p:oleObj name="Equation" r:id="rId7" imgW="228501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2960948"/>
                          <a:ext cx="2286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5" name="Группа 57"/>
          <p:cNvGrpSpPr>
            <a:grpSpLocks/>
          </p:cNvGrpSpPr>
          <p:nvPr/>
        </p:nvGrpSpPr>
        <p:grpSpPr bwMode="auto">
          <a:xfrm>
            <a:off x="215902" y="3069432"/>
            <a:ext cx="6157913" cy="539354"/>
            <a:chOff x="1043608" y="3681028"/>
            <a:chExt cx="6156684" cy="720080"/>
          </a:xfrm>
        </p:grpSpPr>
        <p:grpSp>
          <p:nvGrpSpPr>
            <p:cNvPr id="53280" name="Группа 28"/>
            <p:cNvGrpSpPr>
              <a:grpSpLocks/>
            </p:cNvGrpSpPr>
            <p:nvPr/>
          </p:nvGrpSpPr>
          <p:grpSpPr bwMode="auto">
            <a:xfrm>
              <a:off x="1043608" y="3717032"/>
              <a:ext cx="4644516" cy="684076"/>
              <a:chOff x="1403648" y="3717032"/>
              <a:chExt cx="4644516" cy="684076"/>
            </a:xfrm>
          </p:grpSpPr>
          <p:graphicFrame>
            <p:nvGraphicFramePr>
              <p:cNvPr id="53283" name="Object 21"/>
              <p:cNvGraphicFramePr>
                <a:graphicFrameLocks noChangeAspect="1"/>
              </p:cNvGraphicFramePr>
              <p:nvPr/>
            </p:nvGraphicFramePr>
            <p:xfrm>
              <a:off x="1511660" y="3789040"/>
              <a:ext cx="4419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3" name="Equation" r:id="rId9" imgW="4419600" imgH="533400" progId="Equation.DSMT4">
                      <p:embed/>
                    </p:oleObj>
                  </mc:Choice>
                  <mc:Fallback>
                    <p:oleObj name="Equation" r:id="rId9" imgW="4419600" imgH="533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1660" y="3789040"/>
                            <a:ext cx="4419600" cy="533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Прямоугольник 19"/>
              <p:cNvSpPr/>
              <p:nvPr/>
            </p:nvSpPr>
            <p:spPr>
              <a:xfrm>
                <a:off x="1403648" y="3717589"/>
                <a:ext cx="4644098" cy="683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>
                  <a:defRPr/>
                </a:pPr>
                <a:endParaRPr lang="ru-RU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6192430" y="4041863"/>
              <a:ext cx="1007862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282" name="Object 23"/>
            <p:cNvGraphicFramePr>
              <a:graphicFrameLocks noChangeAspect="1"/>
            </p:cNvGraphicFramePr>
            <p:nvPr/>
          </p:nvGraphicFramePr>
          <p:xfrm>
            <a:off x="6575648" y="3681028"/>
            <a:ext cx="228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" name="Equation" r:id="rId11" imgW="228501" imgH="317362" progId="Equation.DSMT4">
                    <p:embed/>
                  </p:oleObj>
                </mc:Choice>
                <mc:Fallback>
                  <p:oleObj name="Equation" r:id="rId11" imgW="228501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5648" y="3681028"/>
                          <a:ext cx="2286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6" name="Object 24"/>
          <p:cNvGraphicFramePr>
            <a:graphicFrameLocks noChangeAspect="1"/>
          </p:cNvGraphicFramePr>
          <p:nvPr/>
        </p:nvGraphicFramePr>
        <p:xfrm>
          <a:off x="7812088" y="2043113"/>
          <a:ext cx="2286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Equation" r:id="rId12" imgW="228600" imgH="228600" progId="Equation.DSMT4">
                  <p:embed/>
                </p:oleObj>
              </mc:Choice>
              <mc:Fallback>
                <p:oleObj name="Equation" r:id="rId12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2043113"/>
                        <a:ext cx="228600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7" name="Группа 50"/>
          <p:cNvGrpSpPr>
            <a:grpSpLocks/>
          </p:cNvGrpSpPr>
          <p:nvPr/>
        </p:nvGrpSpPr>
        <p:grpSpPr bwMode="auto">
          <a:xfrm>
            <a:off x="217491" y="3679030"/>
            <a:ext cx="3709987" cy="461665"/>
            <a:chOff x="579637" y="4564977"/>
            <a:chExt cx="3420380" cy="614760"/>
          </a:xfrm>
        </p:grpSpPr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1336306" y="4564977"/>
              <a:ext cx="2663711" cy="61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57200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ru-RU" altLang="ru-RU" sz="2400" dirty="0">
                  <a:solidFill>
                    <a:srgbClr val="0230AC"/>
                  </a:solidFill>
                  <a:latin typeface="ALS Schlange sans"/>
                  <a:cs typeface="Arial" charset="0"/>
                </a:rPr>
                <a:t>- </a:t>
              </a:r>
              <a:r>
                <a:rPr lang="ru-RU" altLang="ru-RU" sz="2400" dirty="0" smtClean="0">
                  <a:solidFill>
                    <a:srgbClr val="0230AC"/>
                  </a:solidFill>
                  <a:latin typeface="ALS Schlange sans"/>
                  <a:cs typeface="Arial" charset="0"/>
                </a:rPr>
                <a:t>Амплитуда волны</a:t>
              </a:r>
              <a:endParaRPr lang="ru-RU" altLang="ru-RU" sz="2400" dirty="0">
                <a:solidFill>
                  <a:srgbClr val="0230AC"/>
                </a:solidFill>
                <a:latin typeface="ALS Schlange sans"/>
                <a:cs typeface="Arial" charset="0"/>
              </a:endParaRPr>
            </a:p>
          </p:txBody>
        </p:sp>
        <p:graphicFrame>
          <p:nvGraphicFramePr>
            <p:cNvPr id="53279" name="Object 25"/>
            <p:cNvGraphicFramePr>
              <a:graphicFrameLocks noChangeAspect="1"/>
            </p:cNvGraphicFramePr>
            <p:nvPr/>
          </p:nvGraphicFramePr>
          <p:xfrm>
            <a:off x="579637" y="4630598"/>
            <a:ext cx="749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" name="Equation" r:id="rId14" imgW="748975" imgH="304668" progId="Equation.DSMT4">
                    <p:embed/>
                  </p:oleObj>
                </mc:Choice>
                <mc:Fallback>
                  <p:oleObj name="Equation" r:id="rId14" imgW="748975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37" y="4630598"/>
                          <a:ext cx="7493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8" name="Группа 51"/>
          <p:cNvGrpSpPr>
            <a:grpSpLocks/>
          </p:cNvGrpSpPr>
          <p:nvPr/>
        </p:nvGrpSpPr>
        <p:grpSpPr bwMode="auto">
          <a:xfrm>
            <a:off x="4133850" y="3667125"/>
            <a:ext cx="5010150" cy="461665"/>
            <a:chOff x="4627563" y="4659521"/>
            <a:chExt cx="4336925" cy="614760"/>
          </a:xfrm>
        </p:grpSpPr>
        <p:graphicFrame>
          <p:nvGraphicFramePr>
            <p:cNvPr id="53276" name="Object 26"/>
            <p:cNvGraphicFramePr>
              <a:graphicFrameLocks noChangeAspect="1"/>
            </p:cNvGraphicFramePr>
            <p:nvPr/>
          </p:nvGraphicFramePr>
          <p:xfrm>
            <a:off x="4627563" y="4799013"/>
            <a:ext cx="279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" name="Equation" r:id="rId16" imgW="279400" imgH="228600" progId="Equation.DSMT4">
                    <p:embed/>
                  </p:oleObj>
                </mc:Choice>
                <mc:Fallback>
                  <p:oleObj name="Equation" r:id="rId16" imgW="279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563" y="4799013"/>
                          <a:ext cx="2794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4932632" y="4659521"/>
              <a:ext cx="4031856" cy="61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57200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ru-RU" altLang="ru-RU" sz="2400" dirty="0">
                  <a:solidFill>
                    <a:srgbClr val="0230AC"/>
                  </a:solidFill>
                  <a:latin typeface="ALS Schlange sans"/>
                  <a:cs typeface="Arial" charset="0"/>
                </a:rPr>
                <a:t>- </a:t>
              </a:r>
              <a:r>
                <a:rPr lang="ru-RU" altLang="ru-RU" sz="2400" dirty="0" smtClean="0">
                  <a:solidFill>
                    <a:srgbClr val="0230AC"/>
                  </a:solidFill>
                  <a:latin typeface="ALS Schlange sans"/>
                  <a:cs typeface="Arial" charset="0"/>
                </a:rPr>
                <a:t>циклическая </a:t>
              </a:r>
              <a:r>
                <a:rPr lang="ru-RU" altLang="ru-RU" sz="2400" dirty="0">
                  <a:solidFill>
                    <a:srgbClr val="0230AC"/>
                  </a:solidFill>
                  <a:latin typeface="ALS Schlange sans"/>
                  <a:cs typeface="Arial" charset="0"/>
                </a:rPr>
                <a:t>частота волны</a:t>
              </a:r>
            </a:p>
          </p:txBody>
        </p:sp>
      </p:grpSp>
      <p:grpSp>
        <p:nvGrpSpPr>
          <p:cNvPr id="53259" name="Группа 52"/>
          <p:cNvGrpSpPr>
            <a:grpSpLocks/>
          </p:cNvGrpSpPr>
          <p:nvPr/>
        </p:nvGrpSpPr>
        <p:grpSpPr bwMode="auto">
          <a:xfrm>
            <a:off x="201613" y="4221247"/>
            <a:ext cx="3960812" cy="461665"/>
            <a:chOff x="431540" y="5355948"/>
            <a:chExt cx="3636404" cy="616269"/>
          </a:xfrm>
        </p:grpSpPr>
        <p:graphicFrame>
          <p:nvGraphicFramePr>
            <p:cNvPr id="53274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515659"/>
                </p:ext>
              </p:extLst>
            </p:nvPr>
          </p:nvGraphicFramePr>
          <p:xfrm>
            <a:off x="431540" y="5448299"/>
            <a:ext cx="1409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8" name="Equation" r:id="rId18" imgW="1409700" imgH="419100" progId="Equation.DSMT4">
                    <p:embed/>
                  </p:oleObj>
                </mc:Choice>
                <mc:Fallback>
                  <p:oleObj name="Equation" r:id="rId18" imgW="1409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40" y="5448299"/>
                          <a:ext cx="1409700" cy="4191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871527" y="5355948"/>
              <a:ext cx="2196417" cy="616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57200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ru-RU" altLang="ru-RU" sz="2400" dirty="0">
                  <a:solidFill>
                    <a:srgbClr val="0230AC"/>
                  </a:solidFill>
                  <a:latin typeface="ALS Schlange sans"/>
                  <a:cs typeface="Arial" charset="0"/>
                </a:rPr>
                <a:t>- </a:t>
              </a:r>
              <a:r>
                <a:rPr lang="ru-RU" altLang="ru-RU" sz="2400" dirty="0" smtClean="0">
                  <a:solidFill>
                    <a:srgbClr val="0230AC"/>
                  </a:solidFill>
                  <a:latin typeface="ALS Schlange sans"/>
                  <a:cs typeface="Arial" charset="0"/>
                </a:rPr>
                <a:t>Период волны</a:t>
              </a:r>
              <a:endParaRPr lang="ru-RU" altLang="ru-RU" sz="2400" dirty="0">
                <a:solidFill>
                  <a:srgbClr val="0230AC"/>
                </a:solidFill>
                <a:latin typeface="ALS Schlange sans"/>
                <a:cs typeface="Arial" charset="0"/>
              </a:endParaRPr>
            </a:p>
          </p:txBody>
        </p:sp>
      </p:grpSp>
      <p:grpSp>
        <p:nvGrpSpPr>
          <p:cNvPr id="53260" name="Группа 53"/>
          <p:cNvGrpSpPr>
            <a:grpSpLocks/>
          </p:cNvGrpSpPr>
          <p:nvPr/>
        </p:nvGrpSpPr>
        <p:grpSpPr bwMode="auto">
          <a:xfrm>
            <a:off x="4116390" y="4106471"/>
            <a:ext cx="4789487" cy="461665"/>
            <a:chOff x="4499992" y="5193196"/>
            <a:chExt cx="4788532" cy="615553"/>
          </a:xfrm>
        </p:grpSpPr>
        <p:graphicFrame>
          <p:nvGraphicFramePr>
            <p:cNvPr id="53272" name="Object 28"/>
            <p:cNvGraphicFramePr>
              <a:graphicFrameLocks noChangeAspect="1"/>
            </p:cNvGraphicFramePr>
            <p:nvPr/>
          </p:nvGraphicFramePr>
          <p:xfrm>
            <a:off x="4499992" y="5193196"/>
            <a:ext cx="2514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9" name="Equation" r:id="rId20" imgW="2514600" imgH="482600" progId="Equation.DSMT4">
                    <p:embed/>
                  </p:oleObj>
                </mc:Choice>
                <mc:Fallback>
                  <p:oleObj name="Equation" r:id="rId20" imgW="25146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5193196"/>
                          <a:ext cx="251460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6947429" y="5193196"/>
              <a:ext cx="234109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57200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ru-RU" altLang="ru-RU" sz="2400" dirty="0">
                  <a:solidFill>
                    <a:srgbClr val="0230AC"/>
                  </a:solidFill>
                  <a:latin typeface="ALS Schlange sans"/>
                  <a:cs typeface="Arial" charset="0"/>
                </a:rPr>
                <a:t>- </a:t>
              </a:r>
              <a:r>
                <a:rPr lang="ru-RU" altLang="ru-RU" sz="2400" dirty="0" smtClean="0">
                  <a:solidFill>
                    <a:srgbClr val="0230AC"/>
                  </a:solidFill>
                  <a:latin typeface="ALS Schlange sans"/>
                  <a:cs typeface="Arial" charset="0"/>
                </a:rPr>
                <a:t>частота </a:t>
              </a:r>
              <a:r>
                <a:rPr lang="ru-RU" altLang="ru-RU" sz="2400" dirty="0">
                  <a:solidFill>
                    <a:srgbClr val="0230AC"/>
                  </a:solidFill>
                  <a:latin typeface="ALS Schlange sans"/>
                  <a:cs typeface="Arial" charset="0"/>
                </a:rPr>
                <a:t>волны</a:t>
              </a:r>
            </a:p>
          </p:txBody>
        </p:sp>
      </p:grp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53203" y="2583657"/>
            <a:ext cx="2225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400" dirty="0">
                <a:solidFill>
                  <a:srgbClr val="0230AC"/>
                </a:solidFill>
                <a:latin typeface="ALS Schlange sans"/>
                <a:cs typeface="Arial" charset="0"/>
              </a:rPr>
              <a:t>Фазовая скорость волны</a:t>
            </a:r>
          </a:p>
        </p:txBody>
      </p:sp>
      <p:graphicFrame>
        <p:nvGraphicFramePr>
          <p:cNvPr id="53262" name="Объект 33"/>
          <p:cNvGraphicFramePr>
            <a:graphicFrameLocks noChangeAspect="1"/>
          </p:cNvGraphicFramePr>
          <p:nvPr/>
        </p:nvGraphicFramePr>
        <p:xfrm>
          <a:off x="431800" y="1098949"/>
          <a:ext cx="3074988" cy="94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22" imgW="2667000" imgH="1092200" progId="Equation.DSMT4">
                  <p:embed/>
                </p:oleObj>
              </mc:Choice>
              <mc:Fallback>
                <p:oleObj name="Equation" r:id="rId22" imgW="26670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098949"/>
                        <a:ext cx="3074988" cy="944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Объект 35"/>
          <p:cNvGraphicFramePr>
            <a:graphicFrameLocks noChangeAspect="1"/>
          </p:cNvGraphicFramePr>
          <p:nvPr/>
        </p:nvGraphicFramePr>
        <p:xfrm>
          <a:off x="5183191" y="989411"/>
          <a:ext cx="2809875" cy="100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24" imgW="876300" imgH="419100" progId="Equation.DSMT4">
                  <p:embed/>
                </p:oleObj>
              </mc:Choice>
              <mc:Fallback>
                <p:oleObj name="Equation" r:id="rId24" imgW="876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91" y="989411"/>
                        <a:ext cx="2809875" cy="1007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75075" y="1340645"/>
            <a:ext cx="149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600" b="1">
                <a:solidFill>
                  <a:srgbClr val="0230AC"/>
                </a:solidFill>
                <a:latin typeface="ALS Schlange sans"/>
                <a:cs typeface="Arial" charset="0"/>
              </a:rPr>
              <a:t>&lt; </a:t>
            </a:r>
            <a:r>
              <a:rPr lang="ru-RU" altLang="ru-RU" sz="3600" b="1">
                <a:solidFill>
                  <a:srgbClr val="0230AC"/>
                </a:solidFill>
                <a:latin typeface="ALS Schlange sans"/>
                <a:cs typeface="Arial" charset="0"/>
              </a:rPr>
              <a:t>=</a:t>
            </a:r>
            <a:r>
              <a:rPr lang="en-US" altLang="ru-RU" sz="3600" b="1">
                <a:solidFill>
                  <a:srgbClr val="0230AC"/>
                </a:solidFill>
                <a:latin typeface="ALS Schlange sans"/>
                <a:cs typeface="Arial" charset="0"/>
              </a:rPr>
              <a:t> &gt;</a:t>
            </a:r>
            <a:endParaRPr lang="ru-RU" altLang="ru-RU" sz="3600" b="1">
              <a:solidFill>
                <a:srgbClr val="0230AC"/>
              </a:solidFill>
              <a:latin typeface="ALS Schlange sans"/>
              <a:cs typeface="Arial" charset="0"/>
            </a:endParaRPr>
          </a:p>
        </p:txBody>
      </p:sp>
      <p:grpSp>
        <p:nvGrpSpPr>
          <p:cNvPr id="53265" name="Группа 54"/>
          <p:cNvGrpSpPr>
            <a:grpSpLocks/>
          </p:cNvGrpSpPr>
          <p:nvPr/>
        </p:nvGrpSpPr>
        <p:grpSpPr bwMode="auto">
          <a:xfrm>
            <a:off x="213046" y="4564857"/>
            <a:ext cx="3159125" cy="461665"/>
            <a:chOff x="289243" y="5747927"/>
            <a:chExt cx="3159013" cy="614009"/>
          </a:xfrm>
          <a:solidFill>
            <a:schemeClr val="bg1"/>
          </a:solidFill>
        </p:grpSpPr>
        <p:graphicFrame>
          <p:nvGraphicFramePr>
            <p:cNvPr id="5327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0117951"/>
                </p:ext>
              </p:extLst>
            </p:nvPr>
          </p:nvGraphicFramePr>
          <p:xfrm>
            <a:off x="289243" y="5783138"/>
            <a:ext cx="2108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2" name="Equation" r:id="rId26" imgW="2108200" imgH="482600" progId="Equation.DSMT4">
                    <p:embed/>
                  </p:oleObj>
                </mc:Choice>
                <mc:Fallback>
                  <p:oleObj name="Equation" r:id="rId26" imgW="21082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43" y="5783138"/>
                          <a:ext cx="2108200" cy="482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68794" y="5747927"/>
              <a:ext cx="1079462" cy="6140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57200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ru-RU" altLang="ru-RU" sz="2400" dirty="0">
                  <a:solidFill>
                    <a:srgbClr val="0230AC"/>
                  </a:solidFill>
                  <a:latin typeface="ALS Schlange sans"/>
                  <a:cs typeface="Arial" charset="0"/>
                </a:rPr>
                <a:t>- фаза</a:t>
              </a:r>
            </a:p>
          </p:txBody>
        </p:sp>
      </p:grpSp>
      <p:grpSp>
        <p:nvGrpSpPr>
          <p:cNvPr id="53266" name="Группа 55"/>
          <p:cNvGrpSpPr>
            <a:grpSpLocks/>
          </p:cNvGrpSpPr>
          <p:nvPr/>
        </p:nvGrpSpPr>
        <p:grpSpPr bwMode="auto">
          <a:xfrm>
            <a:off x="4124325" y="4526761"/>
            <a:ext cx="4889500" cy="461665"/>
            <a:chOff x="4103948" y="5697252"/>
            <a:chExt cx="4473984" cy="615553"/>
          </a:xfrm>
        </p:grpSpPr>
        <p:graphicFrame>
          <p:nvGraphicFramePr>
            <p:cNvPr id="53267" name="Object 30"/>
            <p:cNvGraphicFramePr>
              <a:graphicFrameLocks noChangeAspect="1"/>
            </p:cNvGraphicFramePr>
            <p:nvPr/>
          </p:nvGraphicFramePr>
          <p:xfrm>
            <a:off x="4103948" y="5877272"/>
            <a:ext cx="266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3" name="Equation" r:id="rId28" imgW="266584" imgH="228501" progId="Equation.DSMT4">
                    <p:embed/>
                  </p:oleObj>
                </mc:Choice>
                <mc:Fallback>
                  <p:oleObj name="Equation" r:id="rId28" imgW="26658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3948" y="5877272"/>
                          <a:ext cx="2667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356699" y="5697252"/>
              <a:ext cx="276573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57200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ru-RU" altLang="ru-RU" sz="2400" dirty="0">
                  <a:solidFill>
                    <a:srgbClr val="0230AC"/>
                  </a:solidFill>
                  <a:latin typeface="ALS Schlange sans"/>
                  <a:cs typeface="Arial" charset="0"/>
                </a:rPr>
                <a:t>- начальная фаза</a:t>
              </a:r>
            </a:p>
          </p:txBody>
        </p:sp>
        <p:graphicFrame>
          <p:nvGraphicFramePr>
            <p:cNvPr id="53269" name="Object 31"/>
            <p:cNvGraphicFramePr>
              <a:graphicFrameLocks noChangeAspect="1"/>
            </p:cNvGraphicFramePr>
            <p:nvPr/>
          </p:nvGraphicFramePr>
          <p:xfrm>
            <a:off x="6660232" y="5697252"/>
            <a:ext cx="1917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4" name="Equation" r:id="rId30" imgW="1916868" imgH="482391" progId="Equation.DSMT4">
                    <p:embed/>
                  </p:oleObj>
                </mc:Choice>
                <mc:Fallback>
                  <p:oleObj name="Equation" r:id="rId30" imgW="1916868" imgH="4823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5697252"/>
                          <a:ext cx="191770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18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68931"/>
            <a:ext cx="8134350" cy="37802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ru-RU" altLang="ru-RU" sz="1800" dirty="0"/>
          </a:p>
          <a:p>
            <a:pPr>
              <a:lnSpc>
                <a:spcPct val="90000"/>
              </a:lnSpc>
            </a:pPr>
            <a:r>
              <a:rPr lang="ru-RU" altLang="ru-RU" sz="1800" dirty="0"/>
              <a:t>Комплексное представление</a:t>
            </a:r>
          </a:p>
          <a:p>
            <a:pPr>
              <a:lnSpc>
                <a:spcPct val="90000"/>
              </a:lnSpc>
            </a:pPr>
            <a:endParaRPr lang="ru-RU" altLang="ru-RU" sz="1800" dirty="0"/>
          </a:p>
          <a:p>
            <a:pPr>
              <a:lnSpc>
                <a:spcPct val="90000"/>
              </a:lnSpc>
            </a:pPr>
            <a:endParaRPr lang="ru-RU" altLang="ru-RU" sz="1800" dirty="0"/>
          </a:p>
          <a:p>
            <a:pPr>
              <a:lnSpc>
                <a:spcPct val="90000"/>
              </a:lnSpc>
            </a:pPr>
            <a:endParaRPr lang="ru-RU" altLang="ru-RU" sz="1800" dirty="0"/>
          </a:p>
          <a:p>
            <a:pPr>
              <a:lnSpc>
                <a:spcPct val="90000"/>
              </a:lnSpc>
            </a:pPr>
            <a:endParaRPr lang="ru-RU" altLang="ru-RU" sz="1800" dirty="0"/>
          </a:p>
          <a:p>
            <a:pPr>
              <a:lnSpc>
                <a:spcPct val="90000"/>
              </a:lnSpc>
              <a:buFontTx/>
              <a:buNone/>
            </a:pPr>
            <a:endParaRPr lang="ru-RU" altLang="ru-RU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 dirty="0"/>
              <a:t>Уравнение </a:t>
            </a:r>
            <a:r>
              <a:rPr lang="ru-RU" altLang="ru-RU" sz="1800" dirty="0" err="1"/>
              <a:t>Гемгольца</a:t>
            </a:r>
            <a:r>
              <a:rPr lang="ru-RU" altLang="ru-RU" sz="18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1800" dirty="0" smtClean="0"/>
              <a:t>Волновой </a:t>
            </a:r>
            <a:r>
              <a:rPr lang="ru-RU" altLang="ru-RU" sz="1800" dirty="0"/>
              <a:t>фронт – плоскость постоянной фазы</a:t>
            </a:r>
          </a:p>
        </p:txBody>
      </p:sp>
      <p:pic>
        <p:nvPicPr>
          <p:cNvPr id="77835" name="Picture 11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45" y="1567101"/>
            <a:ext cx="4484688" cy="122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79120"/>
          </a:xfrm>
        </p:spPr>
        <p:txBody>
          <a:bodyPr>
            <a:normAutofit/>
          </a:bodyPr>
          <a:lstStyle/>
          <a:p>
            <a:pPr algn="l"/>
            <a:r>
              <a:rPr lang="ru-RU" altLang="ru-RU" sz="3200" b="1" dirty="0">
                <a:solidFill>
                  <a:srgbClr val="EC0B43"/>
                </a:solidFill>
                <a:latin typeface="+mn-lt"/>
              </a:rPr>
              <a:t>Монохроматическая волна</a:t>
            </a:r>
            <a:endParaRPr lang="en-US" altLang="ru-RU" sz="3200" b="1" dirty="0">
              <a:solidFill>
                <a:srgbClr val="EC0B43"/>
              </a:solidFill>
              <a:latin typeface="+mn-lt"/>
            </a:endParaRPr>
          </a:p>
        </p:txBody>
      </p:sp>
      <p:graphicFrame>
        <p:nvGraphicFramePr>
          <p:cNvPr id="7782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80663776"/>
              </p:ext>
            </p:extLst>
          </p:nvPr>
        </p:nvGraphicFramePr>
        <p:xfrm>
          <a:off x="3865566" y="1078945"/>
          <a:ext cx="4848225" cy="48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Формула" r:id="rId4" imgW="3213000" imgH="431640" progId="Equation.3">
                  <p:embed/>
                </p:oleObj>
              </mc:Choice>
              <mc:Fallback>
                <p:oleObj name="Формула" r:id="rId4" imgW="3213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6" y="1078945"/>
                        <a:ext cx="4848225" cy="488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293362"/>
              </p:ext>
            </p:extLst>
          </p:nvPr>
        </p:nvGraphicFramePr>
        <p:xfrm>
          <a:off x="2841625" y="2787254"/>
          <a:ext cx="3025502" cy="86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name="Формула" r:id="rId6" imgW="1663560" imgH="634680" progId="Equation.3">
                  <p:embed/>
                </p:oleObj>
              </mc:Choice>
              <mc:Fallback>
                <p:oleObj name="Формула" r:id="rId6" imgW="16635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787254"/>
                        <a:ext cx="3025502" cy="86272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98078506"/>
              </p:ext>
            </p:extLst>
          </p:nvPr>
        </p:nvGraphicFramePr>
        <p:xfrm>
          <a:off x="6587282" y="2991154"/>
          <a:ext cx="1579516" cy="40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Формула" r:id="rId8" imgW="812520" imgH="279360" progId="Equation.3">
                  <p:embed/>
                </p:oleObj>
              </mc:Choice>
              <mc:Fallback>
                <p:oleObj name="Формула" r:id="rId8" imgW="8125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282" y="2991154"/>
                        <a:ext cx="1579516" cy="4078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EC0B43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293689"/>
              </p:ext>
            </p:extLst>
          </p:nvPr>
        </p:nvGraphicFramePr>
        <p:xfrm>
          <a:off x="336845" y="607695"/>
          <a:ext cx="3428416" cy="5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数式" r:id="rId10" imgW="1765080" imgH="406080" progId="Equation.3">
                  <p:embed/>
                </p:oleObj>
              </mc:Choice>
              <mc:Fallback>
                <p:oleObj name="数式" r:id="rId10" imgW="1765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45" y="607695"/>
                        <a:ext cx="3428416" cy="58983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 algn="ctr">
                        <a:solidFill>
                          <a:srgbClr val="EC0B43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4821533" y="1854011"/>
            <a:ext cx="40039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b="0" dirty="0">
                <a:cs typeface="Arial" charset="0"/>
              </a:rPr>
              <a:t>Интенсивность монохроматической волны не изменяется во времени</a:t>
            </a:r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52554"/>
              </p:ext>
            </p:extLst>
          </p:nvPr>
        </p:nvGraphicFramePr>
        <p:xfrm>
          <a:off x="336845" y="4008705"/>
          <a:ext cx="1560570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Формула" r:id="rId12" imgW="787320" imgH="215640" progId="Equation.3">
                  <p:embed/>
                </p:oleObj>
              </mc:Choice>
              <mc:Fallback>
                <p:oleObj name="Формула" r:id="rId12" imgW="787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45" y="4008705"/>
                        <a:ext cx="1560570" cy="322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Freeform 16"/>
          <p:cNvSpPr>
            <a:spLocks/>
          </p:cNvSpPr>
          <p:nvPr/>
        </p:nvSpPr>
        <p:spPr bwMode="auto">
          <a:xfrm>
            <a:off x="2369185" y="4100860"/>
            <a:ext cx="373063" cy="809625"/>
          </a:xfrm>
          <a:custGeom>
            <a:avLst/>
            <a:gdLst>
              <a:gd name="T0" fmla="*/ 0 w 235"/>
              <a:gd name="T1" fmla="*/ 0 h 680"/>
              <a:gd name="T2" fmla="*/ 136 w 235"/>
              <a:gd name="T3" fmla="*/ 136 h 680"/>
              <a:gd name="T4" fmla="*/ 91 w 235"/>
              <a:gd name="T5" fmla="*/ 362 h 680"/>
              <a:gd name="T6" fmla="*/ 227 w 235"/>
              <a:gd name="T7" fmla="*/ 589 h 680"/>
              <a:gd name="T8" fmla="*/ 45 w 235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680">
                <a:moveTo>
                  <a:pt x="0" y="0"/>
                </a:moveTo>
                <a:cubicBezTo>
                  <a:pt x="60" y="38"/>
                  <a:pt x="121" y="76"/>
                  <a:pt x="136" y="136"/>
                </a:cubicBezTo>
                <a:cubicBezTo>
                  <a:pt x="151" y="196"/>
                  <a:pt x="76" y="287"/>
                  <a:pt x="91" y="362"/>
                </a:cubicBezTo>
                <a:cubicBezTo>
                  <a:pt x="106" y="437"/>
                  <a:pt x="235" y="536"/>
                  <a:pt x="227" y="589"/>
                </a:cubicBezTo>
                <a:cubicBezTo>
                  <a:pt x="219" y="642"/>
                  <a:pt x="132" y="661"/>
                  <a:pt x="45" y="680"/>
                </a:cubicBezTo>
              </a:path>
            </a:pathLst>
          </a:custGeom>
          <a:noFill/>
          <a:ln w="12700" cmpd="sng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841" name="Freeform 17"/>
          <p:cNvSpPr>
            <a:spLocks/>
          </p:cNvSpPr>
          <p:nvPr/>
        </p:nvSpPr>
        <p:spPr bwMode="auto">
          <a:xfrm>
            <a:off x="2585085" y="4100860"/>
            <a:ext cx="373063" cy="809625"/>
          </a:xfrm>
          <a:custGeom>
            <a:avLst/>
            <a:gdLst>
              <a:gd name="T0" fmla="*/ 0 w 235"/>
              <a:gd name="T1" fmla="*/ 0 h 680"/>
              <a:gd name="T2" fmla="*/ 136 w 235"/>
              <a:gd name="T3" fmla="*/ 136 h 680"/>
              <a:gd name="T4" fmla="*/ 91 w 235"/>
              <a:gd name="T5" fmla="*/ 362 h 680"/>
              <a:gd name="T6" fmla="*/ 227 w 235"/>
              <a:gd name="T7" fmla="*/ 589 h 680"/>
              <a:gd name="T8" fmla="*/ 45 w 235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680">
                <a:moveTo>
                  <a:pt x="0" y="0"/>
                </a:moveTo>
                <a:cubicBezTo>
                  <a:pt x="60" y="38"/>
                  <a:pt x="121" y="76"/>
                  <a:pt x="136" y="136"/>
                </a:cubicBezTo>
                <a:cubicBezTo>
                  <a:pt x="151" y="196"/>
                  <a:pt x="76" y="287"/>
                  <a:pt x="91" y="362"/>
                </a:cubicBezTo>
                <a:cubicBezTo>
                  <a:pt x="106" y="437"/>
                  <a:pt x="235" y="536"/>
                  <a:pt x="227" y="589"/>
                </a:cubicBezTo>
                <a:cubicBezTo>
                  <a:pt x="219" y="642"/>
                  <a:pt x="132" y="661"/>
                  <a:pt x="45" y="680"/>
                </a:cubicBezTo>
              </a:path>
            </a:pathLst>
          </a:custGeom>
          <a:noFill/>
          <a:ln w="12700" cmpd="sng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842" name="Freeform 18"/>
          <p:cNvSpPr>
            <a:spLocks/>
          </p:cNvSpPr>
          <p:nvPr/>
        </p:nvSpPr>
        <p:spPr bwMode="auto">
          <a:xfrm>
            <a:off x="2800982" y="4100860"/>
            <a:ext cx="373063" cy="809625"/>
          </a:xfrm>
          <a:custGeom>
            <a:avLst/>
            <a:gdLst>
              <a:gd name="T0" fmla="*/ 0 w 235"/>
              <a:gd name="T1" fmla="*/ 0 h 680"/>
              <a:gd name="T2" fmla="*/ 136 w 235"/>
              <a:gd name="T3" fmla="*/ 136 h 680"/>
              <a:gd name="T4" fmla="*/ 91 w 235"/>
              <a:gd name="T5" fmla="*/ 362 h 680"/>
              <a:gd name="T6" fmla="*/ 227 w 235"/>
              <a:gd name="T7" fmla="*/ 589 h 680"/>
              <a:gd name="T8" fmla="*/ 45 w 235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680">
                <a:moveTo>
                  <a:pt x="0" y="0"/>
                </a:moveTo>
                <a:cubicBezTo>
                  <a:pt x="60" y="38"/>
                  <a:pt x="121" y="76"/>
                  <a:pt x="136" y="136"/>
                </a:cubicBezTo>
                <a:cubicBezTo>
                  <a:pt x="151" y="196"/>
                  <a:pt x="76" y="287"/>
                  <a:pt x="91" y="362"/>
                </a:cubicBezTo>
                <a:cubicBezTo>
                  <a:pt x="106" y="437"/>
                  <a:pt x="235" y="536"/>
                  <a:pt x="227" y="589"/>
                </a:cubicBezTo>
                <a:cubicBezTo>
                  <a:pt x="219" y="642"/>
                  <a:pt x="132" y="661"/>
                  <a:pt x="45" y="680"/>
                </a:cubicBezTo>
              </a:path>
            </a:pathLst>
          </a:custGeom>
          <a:noFill/>
          <a:ln w="12700" cmpd="sng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843" name="Freeform 19"/>
          <p:cNvSpPr>
            <a:spLocks/>
          </p:cNvSpPr>
          <p:nvPr/>
        </p:nvSpPr>
        <p:spPr bwMode="auto">
          <a:xfrm>
            <a:off x="3016882" y="4100860"/>
            <a:ext cx="373063" cy="809625"/>
          </a:xfrm>
          <a:custGeom>
            <a:avLst/>
            <a:gdLst>
              <a:gd name="T0" fmla="*/ 0 w 235"/>
              <a:gd name="T1" fmla="*/ 0 h 680"/>
              <a:gd name="T2" fmla="*/ 136 w 235"/>
              <a:gd name="T3" fmla="*/ 136 h 680"/>
              <a:gd name="T4" fmla="*/ 91 w 235"/>
              <a:gd name="T5" fmla="*/ 362 h 680"/>
              <a:gd name="T6" fmla="*/ 227 w 235"/>
              <a:gd name="T7" fmla="*/ 589 h 680"/>
              <a:gd name="T8" fmla="*/ 45 w 235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680">
                <a:moveTo>
                  <a:pt x="0" y="0"/>
                </a:moveTo>
                <a:cubicBezTo>
                  <a:pt x="60" y="38"/>
                  <a:pt x="121" y="76"/>
                  <a:pt x="136" y="136"/>
                </a:cubicBezTo>
                <a:cubicBezTo>
                  <a:pt x="151" y="196"/>
                  <a:pt x="76" y="287"/>
                  <a:pt x="91" y="362"/>
                </a:cubicBezTo>
                <a:cubicBezTo>
                  <a:pt x="106" y="437"/>
                  <a:pt x="235" y="536"/>
                  <a:pt x="227" y="589"/>
                </a:cubicBezTo>
                <a:cubicBezTo>
                  <a:pt x="219" y="642"/>
                  <a:pt x="132" y="661"/>
                  <a:pt x="45" y="680"/>
                </a:cubicBezTo>
              </a:path>
            </a:pathLst>
          </a:custGeom>
          <a:noFill/>
          <a:ln w="12700" cmpd="sng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3232782" y="4262784"/>
            <a:ext cx="4318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rot="848347">
            <a:off x="3223257" y="4374703"/>
            <a:ext cx="4318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 rot="-1242253">
            <a:off x="3191507" y="4155628"/>
            <a:ext cx="4318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778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892304"/>
              </p:ext>
            </p:extLst>
          </p:nvPr>
        </p:nvGraphicFramePr>
        <p:xfrm>
          <a:off x="3765261" y="4045030"/>
          <a:ext cx="962741" cy="37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Формула" r:id="rId14" imgW="419040" imgH="215640" progId="Equation.3">
                  <p:embed/>
                </p:oleObj>
              </mc:Choice>
              <mc:Fallback>
                <p:oleObj name="Формула" r:id="rId14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261" y="4045030"/>
                        <a:ext cx="962741" cy="373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0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63880"/>
          </a:xfrm>
        </p:spPr>
        <p:txBody>
          <a:bodyPr>
            <a:normAutofit fontScale="90000"/>
          </a:bodyPr>
          <a:lstStyle/>
          <a:p>
            <a:pPr algn="l"/>
            <a:r>
              <a:rPr lang="ru-RU" altLang="ru-RU" sz="3200" b="1" dirty="0">
                <a:solidFill>
                  <a:srgbClr val="EC0B43"/>
                </a:solidFill>
                <a:latin typeface="+mn-lt"/>
              </a:rPr>
              <a:t>Элементарные волны</a:t>
            </a:r>
            <a:endParaRPr lang="en-US" altLang="ru-RU" sz="3200" b="1" dirty="0">
              <a:solidFill>
                <a:srgbClr val="EC0B43"/>
              </a:solidFill>
              <a:latin typeface="+mn-lt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897731"/>
            <a:ext cx="8350250" cy="3086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altLang="ru-RU" sz="1600" dirty="0"/>
              <a:t>Плоская </a:t>
            </a:r>
            <a:r>
              <a:rPr lang="ru-RU" altLang="ru-RU" sz="1600" dirty="0" smtClean="0"/>
              <a:t>волна</a:t>
            </a:r>
            <a:endParaRPr lang="ru-RU" altLang="ru-RU" sz="1600" dirty="0"/>
          </a:p>
          <a:p>
            <a:pPr>
              <a:lnSpc>
                <a:spcPct val="90000"/>
              </a:lnSpc>
            </a:pPr>
            <a:endParaRPr lang="ru-RU" altLang="ru-RU" sz="1600" dirty="0"/>
          </a:p>
          <a:p>
            <a:pPr>
              <a:lnSpc>
                <a:spcPct val="90000"/>
              </a:lnSpc>
            </a:pPr>
            <a:endParaRPr lang="ru-RU" altLang="ru-RU" sz="1600" dirty="0"/>
          </a:p>
          <a:p>
            <a:pPr>
              <a:lnSpc>
                <a:spcPct val="90000"/>
              </a:lnSpc>
            </a:pPr>
            <a:endParaRPr lang="ru-RU" altLang="ru-RU" sz="1600" dirty="0"/>
          </a:p>
          <a:p>
            <a:pPr>
              <a:lnSpc>
                <a:spcPct val="90000"/>
              </a:lnSpc>
            </a:pPr>
            <a:r>
              <a:rPr lang="ru-RU" altLang="ru-RU" sz="1600" dirty="0"/>
              <a:t>Сферическая волна</a:t>
            </a:r>
          </a:p>
          <a:p>
            <a:pPr>
              <a:lnSpc>
                <a:spcPct val="90000"/>
              </a:lnSpc>
            </a:pPr>
            <a:endParaRPr lang="ru-RU" altLang="ru-RU" sz="1600" dirty="0"/>
          </a:p>
          <a:p>
            <a:pPr>
              <a:lnSpc>
                <a:spcPct val="90000"/>
              </a:lnSpc>
            </a:pPr>
            <a:endParaRPr lang="ru-RU" altLang="ru-RU" sz="1600" dirty="0"/>
          </a:p>
          <a:p>
            <a:pPr>
              <a:lnSpc>
                <a:spcPct val="90000"/>
              </a:lnSpc>
            </a:pPr>
            <a:endParaRPr lang="ru-RU" altLang="ru-RU" sz="1600" dirty="0"/>
          </a:p>
          <a:p>
            <a:pPr>
              <a:lnSpc>
                <a:spcPct val="90000"/>
              </a:lnSpc>
            </a:pPr>
            <a:endParaRPr lang="ru-RU" altLang="ru-RU" sz="1600" dirty="0"/>
          </a:p>
          <a:p>
            <a:pPr>
              <a:lnSpc>
                <a:spcPct val="90000"/>
              </a:lnSpc>
            </a:pPr>
            <a:r>
              <a:rPr lang="ru-RU" altLang="ru-RU" sz="1600" dirty="0" smtClean="0"/>
              <a:t>Параксиальное приближение (Френеля)</a:t>
            </a:r>
            <a:endParaRPr lang="ru-RU" altLang="ru-RU" sz="1600" dirty="0"/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(общий вид)</a:t>
            </a:r>
          </a:p>
        </p:txBody>
      </p:sp>
      <p:pic>
        <p:nvPicPr>
          <p:cNvPr id="78872" name="Picture 24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1" y="912257"/>
            <a:ext cx="4200525" cy="113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73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" y="1674258"/>
            <a:ext cx="4684804" cy="27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7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6" y="2288862"/>
            <a:ext cx="3878309" cy="30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75" name="Picture 27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98" y="2046921"/>
            <a:ext cx="4045902" cy="129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76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" b="1613"/>
          <a:stretch>
            <a:fillRect/>
          </a:stretch>
        </p:blipFill>
        <p:spPr bwMode="auto">
          <a:xfrm>
            <a:off x="907435" y="2544066"/>
            <a:ext cx="982007" cy="2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77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" y="2902358"/>
            <a:ext cx="3475039" cy="30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79" name="Picture 31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89299"/>
            <a:ext cx="4111991" cy="147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84" name="Picture 3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58" y="3899743"/>
            <a:ext cx="2001706" cy="32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5394960" y="4569620"/>
            <a:ext cx="31037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0">
                <a:cs typeface="Arial" charset="0"/>
              </a:rPr>
              <a:t>Медленно меняющаяся функция</a:t>
            </a:r>
          </a:p>
        </p:txBody>
      </p:sp>
      <p:pic>
        <p:nvPicPr>
          <p:cNvPr id="78871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7" y="1275160"/>
            <a:ext cx="4977294" cy="27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7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00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5" y="737699"/>
            <a:ext cx="3840532" cy="217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image02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7" y="3136547"/>
            <a:ext cx="3878580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060899"/>
              </p:ext>
            </p:extLst>
          </p:nvPr>
        </p:nvGraphicFramePr>
        <p:xfrm>
          <a:off x="4245220" y="3136992"/>
          <a:ext cx="1193282" cy="26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Формула" r:id="rId7" imgW="596641" imgH="177723" progId="Equation.3">
                  <p:embed/>
                </p:oleObj>
              </mc:Choice>
              <mc:Fallback>
                <p:oleObj name="Формула" r:id="rId7" imgW="596641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220" y="3136992"/>
                        <a:ext cx="1193282" cy="266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673646"/>
              </p:ext>
            </p:extLst>
          </p:nvPr>
        </p:nvGraphicFramePr>
        <p:xfrm>
          <a:off x="4225847" y="3678433"/>
          <a:ext cx="2005730" cy="59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Формула" r:id="rId9" imgW="1002865" imgH="393529" progId="Equation.3">
                  <p:embed/>
                </p:oleObj>
              </mc:Choice>
              <mc:Fallback>
                <p:oleObj name="Формула" r:id="rId9" imgW="10028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847" y="3678433"/>
                        <a:ext cx="2005730" cy="5902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6228656" y="3082380"/>
            <a:ext cx="2444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rgbClr val="FFD08B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rgbClr val="FFD08B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FFD08B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FFD08B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 smtClean="0">
                <a:solidFill>
                  <a:schemeClr val="tx1"/>
                </a:solidFill>
                <a:latin typeface="ALS Schlange sans" pitchFamily="50" charset="-52"/>
              </a:rPr>
              <a:t>И</a:t>
            </a:r>
            <a:r>
              <a:rPr lang="en-US" altLang="ru-RU" sz="1800" b="1" i="0" dirty="0" err="1" smtClean="0">
                <a:solidFill>
                  <a:schemeClr val="tx1"/>
                </a:solidFill>
                <a:latin typeface="ALS Schlange sans" pitchFamily="50" charset="-52"/>
              </a:rPr>
              <a:t>нтерференционный</a:t>
            </a:r>
            <a:r>
              <a:rPr lang="en-US" altLang="ru-RU" sz="1800" b="1" i="0" dirty="0" smtClean="0">
                <a:solidFill>
                  <a:schemeClr val="tx1"/>
                </a:solidFill>
                <a:latin typeface="ALS Schlange sans" pitchFamily="50" charset="-52"/>
              </a:rPr>
              <a:t> </a:t>
            </a:r>
            <a:endParaRPr lang="ru-RU" altLang="ru-RU" sz="1800" b="1" i="0" dirty="0">
              <a:solidFill>
                <a:schemeClr val="tx1"/>
              </a:solidFill>
              <a:latin typeface="ALS Schlange sans" pitchFamily="50" charset="-5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i="0" dirty="0" err="1">
                <a:solidFill>
                  <a:schemeClr val="tx1"/>
                </a:solidFill>
                <a:latin typeface="ALS Schlange sans" pitchFamily="50" charset="-52"/>
              </a:rPr>
              <a:t>максимум</a:t>
            </a:r>
            <a:endParaRPr lang="en-US" altLang="ru-RU" sz="1800" i="0" dirty="0">
              <a:solidFill>
                <a:schemeClr val="tx1"/>
              </a:solidFill>
              <a:latin typeface="ALS Schlange sans" pitchFamily="50" charset="-52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6228658" y="3688161"/>
            <a:ext cx="23920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rgbClr val="FFD08B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rgbClr val="FFD08B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FFD08B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FFD08B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D08B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0" dirty="0">
                <a:solidFill>
                  <a:schemeClr val="tx1"/>
                </a:solidFill>
                <a:latin typeface="ALS Schlange sans" pitchFamily="50" charset="-52"/>
              </a:rPr>
              <a:t>И</a:t>
            </a:r>
            <a:r>
              <a:rPr lang="en-US" altLang="ru-RU" sz="1800" b="1" i="0" dirty="0" err="1">
                <a:solidFill>
                  <a:schemeClr val="tx1"/>
                </a:solidFill>
                <a:latin typeface="ALS Schlange sans" pitchFamily="50" charset="-52"/>
              </a:rPr>
              <a:t>нтерференционный</a:t>
            </a:r>
            <a:endParaRPr lang="ru-RU" altLang="ru-RU" sz="1800" b="1" i="0" dirty="0">
              <a:solidFill>
                <a:schemeClr val="tx1"/>
              </a:solidFill>
              <a:latin typeface="ALS Schlange sans" pitchFamily="50" charset="-5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i="0" dirty="0" err="1" smtClean="0">
                <a:solidFill>
                  <a:schemeClr val="tx1"/>
                </a:solidFill>
                <a:latin typeface="ALS Schlange sans" pitchFamily="50" charset="-52"/>
              </a:rPr>
              <a:t>минимум</a:t>
            </a:r>
            <a:endParaRPr lang="en-US" altLang="ru-RU" sz="1800" b="1" i="0" dirty="0">
              <a:solidFill>
                <a:schemeClr val="tx1"/>
              </a:solidFill>
              <a:latin typeface="ALS Schlange sans" pitchFamily="50" charset="-5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225850" y="766775"/>
            <a:ext cx="4746703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ru-RU" altLang="ru-RU" sz="2400" dirty="0" smtClean="0">
                <a:effectLst/>
                <a:latin typeface="ALS Schlange sans" pitchFamily="50" charset="-52"/>
              </a:rPr>
              <a:t>Длиной волны называют расстояние между двумя ее гребнями или впадинами. 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421145" y="2681701"/>
            <a:ext cx="4003624" cy="36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1800" dirty="0" smtClean="0">
                <a:latin typeface="ALS Schlange sans" pitchFamily="50" charset="-52"/>
              </a:rPr>
              <a:t>Величина оптической разности хода</a:t>
            </a:r>
            <a:endParaRPr lang="ru-RU" sz="1800" dirty="0">
              <a:latin typeface="ALS Schlange sans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18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Другая 1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7314</TotalTime>
  <Words>308</Words>
  <Application>Microsoft Office PowerPoint</Application>
  <PresentationFormat>Экран (16:9)</PresentationFormat>
  <Paragraphs>79</Paragraphs>
  <Slides>12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Cover</vt:lpstr>
      <vt:lpstr>1_Cover</vt:lpstr>
      <vt:lpstr>Лист</vt:lpstr>
      <vt:lpstr>Equation</vt:lpstr>
      <vt:lpstr>Формула</vt:lpstr>
      <vt:lpstr>数式</vt:lpstr>
      <vt:lpstr>Колебания и волны</vt:lpstr>
      <vt:lpstr>Презентация PowerPoint</vt:lpstr>
      <vt:lpstr>Электромагнитная шкала</vt:lpstr>
      <vt:lpstr>Презентация PowerPoint</vt:lpstr>
      <vt:lpstr>Презентация PowerPoint</vt:lpstr>
      <vt:lpstr>Презентация PowerPoint</vt:lpstr>
      <vt:lpstr>Монохроматическая волна</vt:lpstr>
      <vt:lpstr>Элементарные волны</vt:lpstr>
      <vt:lpstr>Длиной волны называют расстояние между двумя ее гребнями или впадинами. 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Quester</cp:lastModifiedBy>
  <cp:revision>145</cp:revision>
  <dcterms:created xsi:type="dcterms:W3CDTF">2014-06-27T12:30:22Z</dcterms:created>
  <dcterms:modified xsi:type="dcterms:W3CDTF">2020-11-16T10:04:25Z</dcterms:modified>
</cp:coreProperties>
</file>