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2"/>
  </p:notesMasterIdLst>
  <p:sldIdLst>
    <p:sldId id="279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3" d="100"/>
          <a:sy n="103" d="100"/>
        </p:scale>
        <p:origin x="-177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19.wmf"/><Relationship Id="rId18" Type="http://schemas.openxmlformats.org/officeDocument/2006/relationships/image" Target="../media/image24.wmf"/><Relationship Id="rId3" Type="http://schemas.openxmlformats.org/officeDocument/2006/relationships/image" Target="../media/image9.wmf"/><Relationship Id="rId21" Type="http://schemas.openxmlformats.org/officeDocument/2006/relationships/image" Target="../media/image27.wmf"/><Relationship Id="rId7" Type="http://schemas.openxmlformats.org/officeDocument/2006/relationships/image" Target="../media/image13.wmf"/><Relationship Id="rId12" Type="http://schemas.openxmlformats.org/officeDocument/2006/relationships/image" Target="../media/image18.wmf"/><Relationship Id="rId17" Type="http://schemas.openxmlformats.org/officeDocument/2006/relationships/image" Target="../media/image23.wmf"/><Relationship Id="rId25" Type="http://schemas.openxmlformats.org/officeDocument/2006/relationships/image" Target="../media/image31.wmf"/><Relationship Id="rId2" Type="http://schemas.openxmlformats.org/officeDocument/2006/relationships/image" Target="../media/image8.wmf"/><Relationship Id="rId16" Type="http://schemas.openxmlformats.org/officeDocument/2006/relationships/image" Target="../media/image22.wmf"/><Relationship Id="rId20" Type="http://schemas.openxmlformats.org/officeDocument/2006/relationships/image" Target="../media/image26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11" Type="http://schemas.openxmlformats.org/officeDocument/2006/relationships/image" Target="../media/image17.wmf"/><Relationship Id="rId24" Type="http://schemas.openxmlformats.org/officeDocument/2006/relationships/image" Target="../media/image30.wmf"/><Relationship Id="rId5" Type="http://schemas.openxmlformats.org/officeDocument/2006/relationships/image" Target="../media/image11.wmf"/><Relationship Id="rId15" Type="http://schemas.openxmlformats.org/officeDocument/2006/relationships/image" Target="../media/image21.wmf"/><Relationship Id="rId23" Type="http://schemas.openxmlformats.org/officeDocument/2006/relationships/image" Target="../media/image29.wmf"/><Relationship Id="rId10" Type="http://schemas.openxmlformats.org/officeDocument/2006/relationships/image" Target="../media/image16.wmf"/><Relationship Id="rId19" Type="http://schemas.openxmlformats.org/officeDocument/2006/relationships/image" Target="../media/image25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Relationship Id="rId14" Type="http://schemas.openxmlformats.org/officeDocument/2006/relationships/image" Target="../media/image20.wmf"/><Relationship Id="rId22" Type="http://schemas.openxmlformats.org/officeDocument/2006/relationships/image" Target="../media/image28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wmf"/><Relationship Id="rId7" Type="http://schemas.openxmlformats.org/officeDocument/2006/relationships/image" Target="../media/image195.wmf"/><Relationship Id="rId2" Type="http://schemas.openxmlformats.org/officeDocument/2006/relationships/image" Target="../media/image190.wmf"/><Relationship Id="rId1" Type="http://schemas.openxmlformats.org/officeDocument/2006/relationships/image" Target="../media/image189.wmf"/><Relationship Id="rId6" Type="http://schemas.openxmlformats.org/officeDocument/2006/relationships/image" Target="../media/image194.wmf"/><Relationship Id="rId5" Type="http://schemas.openxmlformats.org/officeDocument/2006/relationships/image" Target="../media/image193.wmf"/><Relationship Id="rId4" Type="http://schemas.openxmlformats.org/officeDocument/2006/relationships/image" Target="../media/image192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wmf"/><Relationship Id="rId13" Type="http://schemas.openxmlformats.org/officeDocument/2006/relationships/image" Target="../media/image208.wmf"/><Relationship Id="rId18" Type="http://schemas.openxmlformats.org/officeDocument/2006/relationships/image" Target="../media/image213.wmf"/><Relationship Id="rId26" Type="http://schemas.openxmlformats.org/officeDocument/2006/relationships/image" Target="../media/image221.wmf"/><Relationship Id="rId3" Type="http://schemas.openxmlformats.org/officeDocument/2006/relationships/image" Target="../media/image198.wmf"/><Relationship Id="rId21" Type="http://schemas.openxmlformats.org/officeDocument/2006/relationships/image" Target="../media/image216.wmf"/><Relationship Id="rId7" Type="http://schemas.openxmlformats.org/officeDocument/2006/relationships/image" Target="../media/image202.wmf"/><Relationship Id="rId12" Type="http://schemas.openxmlformats.org/officeDocument/2006/relationships/image" Target="../media/image207.wmf"/><Relationship Id="rId17" Type="http://schemas.openxmlformats.org/officeDocument/2006/relationships/image" Target="../media/image212.wmf"/><Relationship Id="rId25" Type="http://schemas.openxmlformats.org/officeDocument/2006/relationships/image" Target="../media/image220.wmf"/><Relationship Id="rId2" Type="http://schemas.openxmlformats.org/officeDocument/2006/relationships/image" Target="../media/image197.wmf"/><Relationship Id="rId16" Type="http://schemas.openxmlformats.org/officeDocument/2006/relationships/image" Target="../media/image211.wmf"/><Relationship Id="rId20" Type="http://schemas.openxmlformats.org/officeDocument/2006/relationships/image" Target="../media/image215.wmf"/><Relationship Id="rId29" Type="http://schemas.openxmlformats.org/officeDocument/2006/relationships/image" Target="../media/image224.wmf"/><Relationship Id="rId1" Type="http://schemas.openxmlformats.org/officeDocument/2006/relationships/image" Target="../media/image196.wmf"/><Relationship Id="rId6" Type="http://schemas.openxmlformats.org/officeDocument/2006/relationships/image" Target="../media/image201.wmf"/><Relationship Id="rId11" Type="http://schemas.openxmlformats.org/officeDocument/2006/relationships/image" Target="../media/image206.wmf"/><Relationship Id="rId24" Type="http://schemas.openxmlformats.org/officeDocument/2006/relationships/image" Target="../media/image219.wmf"/><Relationship Id="rId5" Type="http://schemas.openxmlformats.org/officeDocument/2006/relationships/image" Target="../media/image200.wmf"/><Relationship Id="rId15" Type="http://schemas.openxmlformats.org/officeDocument/2006/relationships/image" Target="../media/image210.wmf"/><Relationship Id="rId23" Type="http://schemas.openxmlformats.org/officeDocument/2006/relationships/image" Target="../media/image218.wmf"/><Relationship Id="rId28" Type="http://schemas.openxmlformats.org/officeDocument/2006/relationships/image" Target="../media/image223.wmf"/><Relationship Id="rId10" Type="http://schemas.openxmlformats.org/officeDocument/2006/relationships/image" Target="../media/image205.wmf"/><Relationship Id="rId19" Type="http://schemas.openxmlformats.org/officeDocument/2006/relationships/image" Target="../media/image214.wmf"/><Relationship Id="rId4" Type="http://schemas.openxmlformats.org/officeDocument/2006/relationships/image" Target="../media/image199.wmf"/><Relationship Id="rId9" Type="http://schemas.openxmlformats.org/officeDocument/2006/relationships/image" Target="../media/image204.wmf"/><Relationship Id="rId14" Type="http://schemas.openxmlformats.org/officeDocument/2006/relationships/image" Target="../media/image209.wmf"/><Relationship Id="rId22" Type="http://schemas.openxmlformats.org/officeDocument/2006/relationships/image" Target="../media/image217.wmf"/><Relationship Id="rId27" Type="http://schemas.openxmlformats.org/officeDocument/2006/relationships/image" Target="../media/image222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wmf"/><Relationship Id="rId3" Type="http://schemas.openxmlformats.org/officeDocument/2006/relationships/image" Target="../media/image227.wmf"/><Relationship Id="rId7" Type="http://schemas.openxmlformats.org/officeDocument/2006/relationships/image" Target="../media/image231.wmf"/><Relationship Id="rId2" Type="http://schemas.openxmlformats.org/officeDocument/2006/relationships/image" Target="../media/image226.wmf"/><Relationship Id="rId1" Type="http://schemas.openxmlformats.org/officeDocument/2006/relationships/image" Target="../media/image225.wmf"/><Relationship Id="rId6" Type="http://schemas.openxmlformats.org/officeDocument/2006/relationships/image" Target="../media/image230.wmf"/><Relationship Id="rId5" Type="http://schemas.openxmlformats.org/officeDocument/2006/relationships/image" Target="../media/image229.wmf"/><Relationship Id="rId10" Type="http://schemas.openxmlformats.org/officeDocument/2006/relationships/image" Target="../media/image234.wmf"/><Relationship Id="rId4" Type="http://schemas.openxmlformats.org/officeDocument/2006/relationships/image" Target="../media/image228.wmf"/><Relationship Id="rId9" Type="http://schemas.openxmlformats.org/officeDocument/2006/relationships/image" Target="../media/image233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wmf"/><Relationship Id="rId3" Type="http://schemas.openxmlformats.org/officeDocument/2006/relationships/image" Target="../media/image237.wmf"/><Relationship Id="rId7" Type="http://schemas.openxmlformats.org/officeDocument/2006/relationships/image" Target="../media/image239.wmf"/><Relationship Id="rId2" Type="http://schemas.openxmlformats.org/officeDocument/2006/relationships/image" Target="../media/image236.wmf"/><Relationship Id="rId1" Type="http://schemas.openxmlformats.org/officeDocument/2006/relationships/image" Target="../media/image235.wmf"/><Relationship Id="rId6" Type="http://schemas.openxmlformats.org/officeDocument/2006/relationships/image" Target="../media/image238.wmf"/><Relationship Id="rId5" Type="http://schemas.openxmlformats.org/officeDocument/2006/relationships/image" Target="../media/image234.wmf"/><Relationship Id="rId4" Type="http://schemas.openxmlformats.org/officeDocument/2006/relationships/image" Target="../media/image226.wmf"/><Relationship Id="rId9" Type="http://schemas.openxmlformats.org/officeDocument/2006/relationships/image" Target="../media/image241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wmf"/><Relationship Id="rId13" Type="http://schemas.openxmlformats.org/officeDocument/2006/relationships/image" Target="../media/image250.wmf"/><Relationship Id="rId18" Type="http://schemas.openxmlformats.org/officeDocument/2006/relationships/image" Target="../media/image255.wmf"/><Relationship Id="rId3" Type="http://schemas.openxmlformats.org/officeDocument/2006/relationships/image" Target="../media/image244.wmf"/><Relationship Id="rId7" Type="http://schemas.openxmlformats.org/officeDocument/2006/relationships/image" Target="../media/image233.wmf"/><Relationship Id="rId12" Type="http://schemas.openxmlformats.org/officeDocument/2006/relationships/image" Target="../media/image249.wmf"/><Relationship Id="rId17" Type="http://schemas.openxmlformats.org/officeDocument/2006/relationships/image" Target="../media/image254.wmf"/><Relationship Id="rId2" Type="http://schemas.openxmlformats.org/officeDocument/2006/relationships/image" Target="../media/image243.wmf"/><Relationship Id="rId16" Type="http://schemas.openxmlformats.org/officeDocument/2006/relationships/image" Target="../media/image253.wmf"/><Relationship Id="rId20" Type="http://schemas.openxmlformats.org/officeDocument/2006/relationships/image" Target="../media/image257.wmf"/><Relationship Id="rId1" Type="http://schemas.openxmlformats.org/officeDocument/2006/relationships/image" Target="../media/image242.wmf"/><Relationship Id="rId6" Type="http://schemas.openxmlformats.org/officeDocument/2006/relationships/image" Target="../media/image235.wmf"/><Relationship Id="rId11" Type="http://schemas.openxmlformats.org/officeDocument/2006/relationships/image" Target="../media/image248.wmf"/><Relationship Id="rId5" Type="http://schemas.openxmlformats.org/officeDocument/2006/relationships/image" Target="../media/image226.wmf"/><Relationship Id="rId15" Type="http://schemas.openxmlformats.org/officeDocument/2006/relationships/image" Target="../media/image252.wmf"/><Relationship Id="rId10" Type="http://schemas.openxmlformats.org/officeDocument/2006/relationships/image" Target="../media/image247.wmf"/><Relationship Id="rId19" Type="http://schemas.openxmlformats.org/officeDocument/2006/relationships/image" Target="../media/image256.wmf"/><Relationship Id="rId4" Type="http://schemas.openxmlformats.org/officeDocument/2006/relationships/image" Target="../media/image245.wmf"/><Relationship Id="rId9" Type="http://schemas.openxmlformats.org/officeDocument/2006/relationships/image" Target="../media/image246.wmf"/><Relationship Id="rId14" Type="http://schemas.openxmlformats.org/officeDocument/2006/relationships/image" Target="../media/image251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5.wmf"/><Relationship Id="rId13" Type="http://schemas.openxmlformats.org/officeDocument/2006/relationships/image" Target="../media/image270.wmf"/><Relationship Id="rId18" Type="http://schemas.openxmlformats.org/officeDocument/2006/relationships/image" Target="../media/image273.wmf"/><Relationship Id="rId3" Type="http://schemas.openxmlformats.org/officeDocument/2006/relationships/image" Target="../media/image260.wmf"/><Relationship Id="rId21" Type="http://schemas.openxmlformats.org/officeDocument/2006/relationships/image" Target="../media/image276.wmf"/><Relationship Id="rId7" Type="http://schemas.openxmlformats.org/officeDocument/2006/relationships/image" Target="../media/image264.wmf"/><Relationship Id="rId12" Type="http://schemas.openxmlformats.org/officeDocument/2006/relationships/image" Target="../media/image269.wmf"/><Relationship Id="rId17" Type="http://schemas.openxmlformats.org/officeDocument/2006/relationships/image" Target="../media/image272.wmf"/><Relationship Id="rId2" Type="http://schemas.openxmlformats.org/officeDocument/2006/relationships/image" Target="../media/image259.wmf"/><Relationship Id="rId16" Type="http://schemas.openxmlformats.org/officeDocument/2006/relationships/image" Target="../media/image256.wmf"/><Relationship Id="rId20" Type="http://schemas.openxmlformats.org/officeDocument/2006/relationships/image" Target="../media/image275.wmf"/><Relationship Id="rId1" Type="http://schemas.openxmlformats.org/officeDocument/2006/relationships/image" Target="../media/image258.wmf"/><Relationship Id="rId6" Type="http://schemas.openxmlformats.org/officeDocument/2006/relationships/image" Target="../media/image263.wmf"/><Relationship Id="rId11" Type="http://schemas.openxmlformats.org/officeDocument/2006/relationships/image" Target="../media/image268.wmf"/><Relationship Id="rId5" Type="http://schemas.openxmlformats.org/officeDocument/2006/relationships/image" Target="../media/image262.wmf"/><Relationship Id="rId15" Type="http://schemas.openxmlformats.org/officeDocument/2006/relationships/image" Target="../media/image271.wmf"/><Relationship Id="rId10" Type="http://schemas.openxmlformats.org/officeDocument/2006/relationships/image" Target="../media/image267.wmf"/><Relationship Id="rId19" Type="http://schemas.openxmlformats.org/officeDocument/2006/relationships/image" Target="../media/image274.wmf"/><Relationship Id="rId4" Type="http://schemas.openxmlformats.org/officeDocument/2006/relationships/image" Target="../media/image261.wmf"/><Relationship Id="rId9" Type="http://schemas.openxmlformats.org/officeDocument/2006/relationships/image" Target="../media/image266.wmf"/><Relationship Id="rId14" Type="http://schemas.openxmlformats.org/officeDocument/2006/relationships/image" Target="../media/image255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wmf"/><Relationship Id="rId13" Type="http://schemas.openxmlformats.org/officeDocument/2006/relationships/image" Target="../media/image285.wmf"/><Relationship Id="rId3" Type="http://schemas.openxmlformats.org/officeDocument/2006/relationships/image" Target="../media/image277.wmf"/><Relationship Id="rId7" Type="http://schemas.openxmlformats.org/officeDocument/2006/relationships/image" Target="../media/image280.wmf"/><Relationship Id="rId12" Type="http://schemas.openxmlformats.org/officeDocument/2006/relationships/image" Target="../media/image284.wmf"/><Relationship Id="rId2" Type="http://schemas.openxmlformats.org/officeDocument/2006/relationships/image" Target="../media/image272.wmf"/><Relationship Id="rId16" Type="http://schemas.openxmlformats.org/officeDocument/2006/relationships/image" Target="../media/image288.wmf"/><Relationship Id="rId1" Type="http://schemas.openxmlformats.org/officeDocument/2006/relationships/image" Target="../media/image255.wmf"/><Relationship Id="rId6" Type="http://schemas.openxmlformats.org/officeDocument/2006/relationships/image" Target="../media/image269.wmf"/><Relationship Id="rId11" Type="http://schemas.openxmlformats.org/officeDocument/2006/relationships/image" Target="../media/image283.wmf"/><Relationship Id="rId5" Type="http://schemas.openxmlformats.org/officeDocument/2006/relationships/image" Target="../media/image279.wmf"/><Relationship Id="rId15" Type="http://schemas.openxmlformats.org/officeDocument/2006/relationships/image" Target="../media/image287.wmf"/><Relationship Id="rId10" Type="http://schemas.openxmlformats.org/officeDocument/2006/relationships/image" Target="../media/image282.wmf"/><Relationship Id="rId4" Type="http://schemas.openxmlformats.org/officeDocument/2006/relationships/image" Target="../media/image278.wmf"/><Relationship Id="rId9" Type="http://schemas.openxmlformats.org/officeDocument/2006/relationships/image" Target="../media/image281.wmf"/><Relationship Id="rId14" Type="http://schemas.openxmlformats.org/officeDocument/2006/relationships/image" Target="../media/image28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9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7.wmf"/><Relationship Id="rId13" Type="http://schemas.openxmlformats.org/officeDocument/2006/relationships/image" Target="../media/image300.wmf"/><Relationship Id="rId18" Type="http://schemas.openxmlformats.org/officeDocument/2006/relationships/image" Target="../media/image305.wmf"/><Relationship Id="rId26" Type="http://schemas.openxmlformats.org/officeDocument/2006/relationships/image" Target="../media/image313.wmf"/><Relationship Id="rId3" Type="http://schemas.openxmlformats.org/officeDocument/2006/relationships/image" Target="../media/image292.wmf"/><Relationship Id="rId21" Type="http://schemas.openxmlformats.org/officeDocument/2006/relationships/image" Target="../media/image308.wmf"/><Relationship Id="rId7" Type="http://schemas.openxmlformats.org/officeDocument/2006/relationships/image" Target="../media/image296.wmf"/><Relationship Id="rId12" Type="http://schemas.openxmlformats.org/officeDocument/2006/relationships/image" Target="../media/image163.wmf"/><Relationship Id="rId17" Type="http://schemas.openxmlformats.org/officeDocument/2006/relationships/image" Target="../media/image304.wmf"/><Relationship Id="rId25" Type="http://schemas.openxmlformats.org/officeDocument/2006/relationships/image" Target="../media/image312.wmf"/><Relationship Id="rId33" Type="http://schemas.openxmlformats.org/officeDocument/2006/relationships/image" Target="../media/image320.wmf"/><Relationship Id="rId2" Type="http://schemas.openxmlformats.org/officeDocument/2006/relationships/image" Target="../media/image291.wmf"/><Relationship Id="rId16" Type="http://schemas.openxmlformats.org/officeDocument/2006/relationships/image" Target="../media/image303.wmf"/><Relationship Id="rId20" Type="http://schemas.openxmlformats.org/officeDocument/2006/relationships/image" Target="../media/image307.wmf"/><Relationship Id="rId29" Type="http://schemas.openxmlformats.org/officeDocument/2006/relationships/image" Target="../media/image316.wmf"/><Relationship Id="rId1" Type="http://schemas.openxmlformats.org/officeDocument/2006/relationships/image" Target="../media/image290.wmf"/><Relationship Id="rId6" Type="http://schemas.openxmlformats.org/officeDocument/2006/relationships/image" Target="../media/image295.wmf"/><Relationship Id="rId11" Type="http://schemas.openxmlformats.org/officeDocument/2006/relationships/image" Target="../media/image299.wmf"/><Relationship Id="rId24" Type="http://schemas.openxmlformats.org/officeDocument/2006/relationships/image" Target="../media/image311.wmf"/><Relationship Id="rId32" Type="http://schemas.openxmlformats.org/officeDocument/2006/relationships/image" Target="../media/image319.wmf"/><Relationship Id="rId5" Type="http://schemas.openxmlformats.org/officeDocument/2006/relationships/image" Target="../media/image294.wmf"/><Relationship Id="rId15" Type="http://schemas.openxmlformats.org/officeDocument/2006/relationships/image" Target="../media/image302.wmf"/><Relationship Id="rId23" Type="http://schemas.openxmlformats.org/officeDocument/2006/relationships/image" Target="../media/image310.wmf"/><Relationship Id="rId28" Type="http://schemas.openxmlformats.org/officeDocument/2006/relationships/image" Target="../media/image315.wmf"/><Relationship Id="rId10" Type="http://schemas.openxmlformats.org/officeDocument/2006/relationships/image" Target="../media/image298.wmf"/><Relationship Id="rId19" Type="http://schemas.openxmlformats.org/officeDocument/2006/relationships/image" Target="../media/image306.wmf"/><Relationship Id="rId31" Type="http://schemas.openxmlformats.org/officeDocument/2006/relationships/image" Target="../media/image318.wmf"/><Relationship Id="rId4" Type="http://schemas.openxmlformats.org/officeDocument/2006/relationships/image" Target="../media/image293.wmf"/><Relationship Id="rId9" Type="http://schemas.openxmlformats.org/officeDocument/2006/relationships/image" Target="../media/image39.wmf"/><Relationship Id="rId14" Type="http://schemas.openxmlformats.org/officeDocument/2006/relationships/image" Target="../media/image301.wmf"/><Relationship Id="rId22" Type="http://schemas.openxmlformats.org/officeDocument/2006/relationships/image" Target="../media/image309.wmf"/><Relationship Id="rId27" Type="http://schemas.openxmlformats.org/officeDocument/2006/relationships/image" Target="../media/image314.wmf"/><Relationship Id="rId30" Type="http://schemas.openxmlformats.org/officeDocument/2006/relationships/image" Target="../media/image317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wmf"/><Relationship Id="rId13" Type="http://schemas.openxmlformats.org/officeDocument/2006/relationships/image" Target="../media/image322.wmf"/><Relationship Id="rId3" Type="http://schemas.openxmlformats.org/officeDocument/2006/relationships/image" Target="../media/image205.wmf"/><Relationship Id="rId7" Type="http://schemas.openxmlformats.org/officeDocument/2006/relationships/image" Target="../media/image215.wmf"/><Relationship Id="rId12" Type="http://schemas.openxmlformats.org/officeDocument/2006/relationships/image" Target="../media/image210.wmf"/><Relationship Id="rId2" Type="http://schemas.openxmlformats.org/officeDocument/2006/relationships/image" Target="../media/image204.wmf"/><Relationship Id="rId16" Type="http://schemas.openxmlformats.org/officeDocument/2006/relationships/image" Target="../media/image325.wmf"/><Relationship Id="rId1" Type="http://schemas.openxmlformats.org/officeDocument/2006/relationships/image" Target="../media/image321.wmf"/><Relationship Id="rId6" Type="http://schemas.openxmlformats.org/officeDocument/2006/relationships/image" Target="../media/image214.wmf"/><Relationship Id="rId11" Type="http://schemas.openxmlformats.org/officeDocument/2006/relationships/image" Target="../media/image209.wmf"/><Relationship Id="rId5" Type="http://schemas.openxmlformats.org/officeDocument/2006/relationships/image" Target="../media/image211.wmf"/><Relationship Id="rId15" Type="http://schemas.openxmlformats.org/officeDocument/2006/relationships/image" Target="../media/image324.wmf"/><Relationship Id="rId10" Type="http://schemas.openxmlformats.org/officeDocument/2006/relationships/image" Target="../media/image208.wmf"/><Relationship Id="rId4" Type="http://schemas.openxmlformats.org/officeDocument/2006/relationships/image" Target="../media/image206.wmf"/><Relationship Id="rId9" Type="http://schemas.openxmlformats.org/officeDocument/2006/relationships/image" Target="../media/image207.wmf"/><Relationship Id="rId14" Type="http://schemas.openxmlformats.org/officeDocument/2006/relationships/image" Target="../media/image323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image" Target="../media/image9.wmf"/><Relationship Id="rId18" Type="http://schemas.openxmlformats.org/officeDocument/2006/relationships/image" Target="../media/image20.wmf"/><Relationship Id="rId26" Type="http://schemas.openxmlformats.org/officeDocument/2006/relationships/image" Target="../media/image46.wmf"/><Relationship Id="rId39" Type="http://schemas.openxmlformats.org/officeDocument/2006/relationships/image" Target="../media/image56.wmf"/><Relationship Id="rId3" Type="http://schemas.openxmlformats.org/officeDocument/2006/relationships/image" Target="../media/image7.wmf"/><Relationship Id="rId21" Type="http://schemas.openxmlformats.org/officeDocument/2006/relationships/image" Target="../media/image23.wmf"/><Relationship Id="rId34" Type="http://schemas.openxmlformats.org/officeDocument/2006/relationships/image" Target="../media/image51.wmf"/><Relationship Id="rId42" Type="http://schemas.openxmlformats.org/officeDocument/2006/relationships/image" Target="../media/image59.wmf"/><Relationship Id="rId47" Type="http://schemas.openxmlformats.org/officeDocument/2006/relationships/image" Target="../media/image64.wmf"/><Relationship Id="rId7" Type="http://schemas.openxmlformats.org/officeDocument/2006/relationships/image" Target="../media/image37.wmf"/><Relationship Id="rId12" Type="http://schemas.openxmlformats.org/officeDocument/2006/relationships/image" Target="../media/image41.wmf"/><Relationship Id="rId17" Type="http://schemas.openxmlformats.org/officeDocument/2006/relationships/image" Target="../media/image14.wmf"/><Relationship Id="rId25" Type="http://schemas.openxmlformats.org/officeDocument/2006/relationships/image" Target="../media/image45.wmf"/><Relationship Id="rId33" Type="http://schemas.openxmlformats.org/officeDocument/2006/relationships/image" Target="../media/image50.wmf"/><Relationship Id="rId38" Type="http://schemas.openxmlformats.org/officeDocument/2006/relationships/image" Target="../media/image55.wmf"/><Relationship Id="rId46" Type="http://schemas.openxmlformats.org/officeDocument/2006/relationships/image" Target="../media/image63.wmf"/><Relationship Id="rId2" Type="http://schemas.openxmlformats.org/officeDocument/2006/relationships/image" Target="../media/image33.wmf"/><Relationship Id="rId16" Type="http://schemas.openxmlformats.org/officeDocument/2006/relationships/image" Target="../media/image13.wmf"/><Relationship Id="rId20" Type="http://schemas.openxmlformats.org/officeDocument/2006/relationships/image" Target="../media/image22.wmf"/><Relationship Id="rId29" Type="http://schemas.openxmlformats.org/officeDocument/2006/relationships/image" Target="../media/image16.wmf"/><Relationship Id="rId41" Type="http://schemas.openxmlformats.org/officeDocument/2006/relationships/image" Target="../media/image58.wmf"/><Relationship Id="rId1" Type="http://schemas.openxmlformats.org/officeDocument/2006/relationships/image" Target="../media/image32.wmf"/><Relationship Id="rId6" Type="http://schemas.openxmlformats.org/officeDocument/2006/relationships/image" Target="../media/image36.wmf"/><Relationship Id="rId11" Type="http://schemas.openxmlformats.org/officeDocument/2006/relationships/image" Target="../media/image19.wmf"/><Relationship Id="rId24" Type="http://schemas.openxmlformats.org/officeDocument/2006/relationships/image" Target="../media/image44.wmf"/><Relationship Id="rId32" Type="http://schemas.openxmlformats.org/officeDocument/2006/relationships/image" Target="../media/image49.wmf"/><Relationship Id="rId37" Type="http://schemas.openxmlformats.org/officeDocument/2006/relationships/image" Target="../media/image54.wmf"/><Relationship Id="rId40" Type="http://schemas.openxmlformats.org/officeDocument/2006/relationships/image" Target="../media/image57.wmf"/><Relationship Id="rId45" Type="http://schemas.openxmlformats.org/officeDocument/2006/relationships/image" Target="../media/image62.wmf"/><Relationship Id="rId5" Type="http://schemas.openxmlformats.org/officeDocument/2006/relationships/image" Target="../media/image35.wmf"/><Relationship Id="rId15" Type="http://schemas.openxmlformats.org/officeDocument/2006/relationships/image" Target="../media/image12.wmf"/><Relationship Id="rId23" Type="http://schemas.openxmlformats.org/officeDocument/2006/relationships/image" Target="../media/image43.wmf"/><Relationship Id="rId28" Type="http://schemas.openxmlformats.org/officeDocument/2006/relationships/image" Target="../media/image48.wmf"/><Relationship Id="rId36" Type="http://schemas.openxmlformats.org/officeDocument/2006/relationships/image" Target="../media/image53.wmf"/><Relationship Id="rId10" Type="http://schemas.openxmlformats.org/officeDocument/2006/relationships/image" Target="../media/image40.wmf"/><Relationship Id="rId19" Type="http://schemas.openxmlformats.org/officeDocument/2006/relationships/image" Target="../media/image21.wmf"/><Relationship Id="rId31" Type="http://schemas.openxmlformats.org/officeDocument/2006/relationships/image" Target="../media/image18.wmf"/><Relationship Id="rId44" Type="http://schemas.openxmlformats.org/officeDocument/2006/relationships/image" Target="../media/image61.wmf"/><Relationship Id="rId4" Type="http://schemas.openxmlformats.org/officeDocument/2006/relationships/image" Target="../media/image34.wmf"/><Relationship Id="rId9" Type="http://schemas.openxmlformats.org/officeDocument/2006/relationships/image" Target="../media/image39.wmf"/><Relationship Id="rId14" Type="http://schemas.openxmlformats.org/officeDocument/2006/relationships/image" Target="../media/image11.wmf"/><Relationship Id="rId22" Type="http://schemas.openxmlformats.org/officeDocument/2006/relationships/image" Target="../media/image42.wmf"/><Relationship Id="rId27" Type="http://schemas.openxmlformats.org/officeDocument/2006/relationships/image" Target="../media/image47.wmf"/><Relationship Id="rId30" Type="http://schemas.openxmlformats.org/officeDocument/2006/relationships/image" Target="../media/image17.wmf"/><Relationship Id="rId35" Type="http://schemas.openxmlformats.org/officeDocument/2006/relationships/image" Target="../media/image52.wmf"/><Relationship Id="rId43" Type="http://schemas.openxmlformats.org/officeDocument/2006/relationships/image" Target="../media/image60.wmf"/><Relationship Id="rId48" Type="http://schemas.openxmlformats.org/officeDocument/2006/relationships/image" Target="../media/image65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3.wmf"/><Relationship Id="rId13" Type="http://schemas.openxmlformats.org/officeDocument/2006/relationships/image" Target="../media/image338.wmf"/><Relationship Id="rId18" Type="http://schemas.openxmlformats.org/officeDocument/2006/relationships/image" Target="../media/image343.wmf"/><Relationship Id="rId26" Type="http://schemas.openxmlformats.org/officeDocument/2006/relationships/image" Target="../media/image217.wmf"/><Relationship Id="rId3" Type="http://schemas.openxmlformats.org/officeDocument/2006/relationships/image" Target="../media/image328.wmf"/><Relationship Id="rId21" Type="http://schemas.openxmlformats.org/officeDocument/2006/relationships/image" Target="../media/image324.wmf"/><Relationship Id="rId34" Type="http://schemas.openxmlformats.org/officeDocument/2006/relationships/image" Target="../media/image353.wmf"/><Relationship Id="rId7" Type="http://schemas.openxmlformats.org/officeDocument/2006/relationships/image" Target="../media/image332.wmf"/><Relationship Id="rId12" Type="http://schemas.openxmlformats.org/officeDocument/2006/relationships/image" Target="../media/image337.wmf"/><Relationship Id="rId17" Type="http://schemas.openxmlformats.org/officeDocument/2006/relationships/image" Target="../media/image342.wmf"/><Relationship Id="rId25" Type="http://schemas.openxmlformats.org/officeDocument/2006/relationships/image" Target="../media/image214.wmf"/><Relationship Id="rId33" Type="http://schemas.openxmlformats.org/officeDocument/2006/relationships/image" Target="../media/image352.wmf"/><Relationship Id="rId38" Type="http://schemas.openxmlformats.org/officeDocument/2006/relationships/image" Target="../media/image357.wmf"/><Relationship Id="rId2" Type="http://schemas.openxmlformats.org/officeDocument/2006/relationships/image" Target="../media/image327.wmf"/><Relationship Id="rId16" Type="http://schemas.openxmlformats.org/officeDocument/2006/relationships/image" Target="../media/image341.wmf"/><Relationship Id="rId20" Type="http://schemas.openxmlformats.org/officeDocument/2006/relationships/image" Target="../media/image215.wmf"/><Relationship Id="rId29" Type="http://schemas.openxmlformats.org/officeDocument/2006/relationships/image" Target="../media/image348.wmf"/><Relationship Id="rId1" Type="http://schemas.openxmlformats.org/officeDocument/2006/relationships/image" Target="../media/image326.wmf"/><Relationship Id="rId6" Type="http://schemas.openxmlformats.org/officeDocument/2006/relationships/image" Target="../media/image331.wmf"/><Relationship Id="rId11" Type="http://schemas.openxmlformats.org/officeDocument/2006/relationships/image" Target="../media/image336.wmf"/><Relationship Id="rId24" Type="http://schemas.openxmlformats.org/officeDocument/2006/relationships/image" Target="../media/image211.wmf"/><Relationship Id="rId32" Type="http://schemas.openxmlformats.org/officeDocument/2006/relationships/image" Target="../media/image351.wmf"/><Relationship Id="rId37" Type="http://schemas.openxmlformats.org/officeDocument/2006/relationships/image" Target="../media/image356.wmf"/><Relationship Id="rId5" Type="http://schemas.openxmlformats.org/officeDocument/2006/relationships/image" Target="../media/image330.wmf"/><Relationship Id="rId15" Type="http://schemas.openxmlformats.org/officeDocument/2006/relationships/image" Target="../media/image340.wmf"/><Relationship Id="rId23" Type="http://schemas.openxmlformats.org/officeDocument/2006/relationships/image" Target="../media/image206.wmf"/><Relationship Id="rId28" Type="http://schemas.openxmlformats.org/officeDocument/2006/relationships/image" Target="../media/image347.wmf"/><Relationship Id="rId36" Type="http://schemas.openxmlformats.org/officeDocument/2006/relationships/image" Target="../media/image355.wmf"/><Relationship Id="rId10" Type="http://schemas.openxmlformats.org/officeDocument/2006/relationships/image" Target="../media/image335.wmf"/><Relationship Id="rId19" Type="http://schemas.openxmlformats.org/officeDocument/2006/relationships/image" Target="../media/image344.wmf"/><Relationship Id="rId31" Type="http://schemas.openxmlformats.org/officeDocument/2006/relationships/image" Target="../media/image350.wmf"/><Relationship Id="rId4" Type="http://schemas.openxmlformats.org/officeDocument/2006/relationships/image" Target="../media/image329.wmf"/><Relationship Id="rId9" Type="http://schemas.openxmlformats.org/officeDocument/2006/relationships/image" Target="../media/image334.wmf"/><Relationship Id="rId14" Type="http://schemas.openxmlformats.org/officeDocument/2006/relationships/image" Target="../media/image339.wmf"/><Relationship Id="rId22" Type="http://schemas.openxmlformats.org/officeDocument/2006/relationships/image" Target="../media/image345.wmf"/><Relationship Id="rId27" Type="http://schemas.openxmlformats.org/officeDocument/2006/relationships/image" Target="../media/image346.wmf"/><Relationship Id="rId30" Type="http://schemas.openxmlformats.org/officeDocument/2006/relationships/image" Target="../media/image349.wmf"/><Relationship Id="rId35" Type="http://schemas.openxmlformats.org/officeDocument/2006/relationships/image" Target="../media/image354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4.wmf"/><Relationship Id="rId13" Type="http://schemas.openxmlformats.org/officeDocument/2006/relationships/image" Target="../media/image369.wmf"/><Relationship Id="rId18" Type="http://schemas.openxmlformats.org/officeDocument/2006/relationships/image" Target="../media/image374.wmf"/><Relationship Id="rId3" Type="http://schemas.openxmlformats.org/officeDocument/2006/relationships/image" Target="../media/image359.wmf"/><Relationship Id="rId21" Type="http://schemas.openxmlformats.org/officeDocument/2006/relationships/image" Target="../media/image377.wmf"/><Relationship Id="rId7" Type="http://schemas.openxmlformats.org/officeDocument/2006/relationships/image" Target="../media/image363.wmf"/><Relationship Id="rId12" Type="http://schemas.openxmlformats.org/officeDocument/2006/relationships/image" Target="../media/image368.wmf"/><Relationship Id="rId17" Type="http://schemas.openxmlformats.org/officeDocument/2006/relationships/image" Target="../media/image373.wmf"/><Relationship Id="rId2" Type="http://schemas.openxmlformats.org/officeDocument/2006/relationships/image" Target="../media/image358.wmf"/><Relationship Id="rId16" Type="http://schemas.openxmlformats.org/officeDocument/2006/relationships/image" Target="../media/image372.wmf"/><Relationship Id="rId20" Type="http://schemas.openxmlformats.org/officeDocument/2006/relationships/image" Target="../media/image376.wmf"/><Relationship Id="rId1" Type="http://schemas.openxmlformats.org/officeDocument/2006/relationships/image" Target="../media/image159.wmf"/><Relationship Id="rId6" Type="http://schemas.openxmlformats.org/officeDocument/2006/relationships/image" Target="../media/image362.wmf"/><Relationship Id="rId11" Type="http://schemas.openxmlformats.org/officeDocument/2006/relationships/image" Target="../media/image367.wmf"/><Relationship Id="rId5" Type="http://schemas.openxmlformats.org/officeDocument/2006/relationships/image" Target="../media/image361.wmf"/><Relationship Id="rId15" Type="http://schemas.openxmlformats.org/officeDocument/2006/relationships/image" Target="../media/image371.wmf"/><Relationship Id="rId23" Type="http://schemas.openxmlformats.org/officeDocument/2006/relationships/image" Target="../media/image379.wmf"/><Relationship Id="rId10" Type="http://schemas.openxmlformats.org/officeDocument/2006/relationships/image" Target="../media/image366.wmf"/><Relationship Id="rId19" Type="http://schemas.openxmlformats.org/officeDocument/2006/relationships/image" Target="../media/image375.wmf"/><Relationship Id="rId4" Type="http://schemas.openxmlformats.org/officeDocument/2006/relationships/image" Target="../media/image360.wmf"/><Relationship Id="rId9" Type="http://schemas.openxmlformats.org/officeDocument/2006/relationships/image" Target="../media/image365.wmf"/><Relationship Id="rId14" Type="http://schemas.openxmlformats.org/officeDocument/2006/relationships/image" Target="../media/image370.wmf"/><Relationship Id="rId22" Type="http://schemas.openxmlformats.org/officeDocument/2006/relationships/image" Target="../media/image378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7.wmf"/><Relationship Id="rId13" Type="http://schemas.openxmlformats.org/officeDocument/2006/relationships/image" Target="../media/image367.wmf"/><Relationship Id="rId3" Type="http://schemas.openxmlformats.org/officeDocument/2006/relationships/image" Target="../media/image382.wmf"/><Relationship Id="rId7" Type="http://schemas.openxmlformats.org/officeDocument/2006/relationships/image" Target="../media/image386.wmf"/><Relationship Id="rId12" Type="http://schemas.openxmlformats.org/officeDocument/2006/relationships/image" Target="../media/image391.wmf"/><Relationship Id="rId2" Type="http://schemas.openxmlformats.org/officeDocument/2006/relationships/image" Target="../media/image381.wmf"/><Relationship Id="rId16" Type="http://schemas.openxmlformats.org/officeDocument/2006/relationships/image" Target="../media/image394.wmf"/><Relationship Id="rId1" Type="http://schemas.openxmlformats.org/officeDocument/2006/relationships/image" Target="../media/image380.wmf"/><Relationship Id="rId6" Type="http://schemas.openxmlformats.org/officeDocument/2006/relationships/image" Target="../media/image385.wmf"/><Relationship Id="rId11" Type="http://schemas.openxmlformats.org/officeDocument/2006/relationships/image" Target="../media/image390.wmf"/><Relationship Id="rId5" Type="http://schemas.openxmlformats.org/officeDocument/2006/relationships/image" Target="../media/image384.wmf"/><Relationship Id="rId15" Type="http://schemas.openxmlformats.org/officeDocument/2006/relationships/image" Target="../media/image393.wmf"/><Relationship Id="rId10" Type="http://schemas.openxmlformats.org/officeDocument/2006/relationships/image" Target="../media/image389.wmf"/><Relationship Id="rId4" Type="http://schemas.openxmlformats.org/officeDocument/2006/relationships/image" Target="../media/image383.wmf"/><Relationship Id="rId9" Type="http://schemas.openxmlformats.org/officeDocument/2006/relationships/image" Target="../media/image388.wmf"/><Relationship Id="rId14" Type="http://schemas.openxmlformats.org/officeDocument/2006/relationships/image" Target="../media/image392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9.wmf"/><Relationship Id="rId3" Type="http://schemas.openxmlformats.org/officeDocument/2006/relationships/image" Target="../media/image396.wmf"/><Relationship Id="rId7" Type="http://schemas.openxmlformats.org/officeDocument/2006/relationships/image" Target="../media/image398.wmf"/><Relationship Id="rId2" Type="http://schemas.openxmlformats.org/officeDocument/2006/relationships/image" Target="../media/image367.wmf"/><Relationship Id="rId1" Type="http://schemas.openxmlformats.org/officeDocument/2006/relationships/image" Target="../media/image395.wmf"/><Relationship Id="rId6" Type="http://schemas.openxmlformats.org/officeDocument/2006/relationships/image" Target="../media/image397.wmf"/><Relationship Id="rId5" Type="http://schemas.openxmlformats.org/officeDocument/2006/relationships/image" Target="../media/image388.wmf"/><Relationship Id="rId4" Type="http://schemas.openxmlformats.org/officeDocument/2006/relationships/image" Target="../media/image375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5.wmf"/><Relationship Id="rId13" Type="http://schemas.openxmlformats.org/officeDocument/2006/relationships/image" Target="../media/image410.wmf"/><Relationship Id="rId18" Type="http://schemas.openxmlformats.org/officeDocument/2006/relationships/image" Target="../media/image415.wmf"/><Relationship Id="rId26" Type="http://schemas.openxmlformats.org/officeDocument/2006/relationships/image" Target="../media/image423.wmf"/><Relationship Id="rId3" Type="http://schemas.openxmlformats.org/officeDocument/2006/relationships/image" Target="../media/image400.wmf"/><Relationship Id="rId21" Type="http://schemas.openxmlformats.org/officeDocument/2006/relationships/image" Target="../media/image418.wmf"/><Relationship Id="rId7" Type="http://schemas.openxmlformats.org/officeDocument/2006/relationships/image" Target="../media/image404.wmf"/><Relationship Id="rId12" Type="http://schemas.openxmlformats.org/officeDocument/2006/relationships/image" Target="../media/image409.wmf"/><Relationship Id="rId17" Type="http://schemas.openxmlformats.org/officeDocument/2006/relationships/image" Target="../media/image414.wmf"/><Relationship Id="rId25" Type="http://schemas.openxmlformats.org/officeDocument/2006/relationships/image" Target="../media/image422.wmf"/><Relationship Id="rId2" Type="http://schemas.openxmlformats.org/officeDocument/2006/relationships/image" Target="../media/image399.wmf"/><Relationship Id="rId16" Type="http://schemas.openxmlformats.org/officeDocument/2006/relationships/image" Target="../media/image413.wmf"/><Relationship Id="rId20" Type="http://schemas.openxmlformats.org/officeDocument/2006/relationships/image" Target="../media/image417.wmf"/><Relationship Id="rId1" Type="http://schemas.openxmlformats.org/officeDocument/2006/relationships/image" Target="../media/image373.wmf"/><Relationship Id="rId6" Type="http://schemas.openxmlformats.org/officeDocument/2006/relationships/image" Target="../media/image403.wmf"/><Relationship Id="rId11" Type="http://schemas.openxmlformats.org/officeDocument/2006/relationships/image" Target="../media/image408.wmf"/><Relationship Id="rId24" Type="http://schemas.openxmlformats.org/officeDocument/2006/relationships/image" Target="../media/image421.wmf"/><Relationship Id="rId5" Type="http://schemas.openxmlformats.org/officeDocument/2006/relationships/image" Target="../media/image402.wmf"/><Relationship Id="rId15" Type="http://schemas.openxmlformats.org/officeDocument/2006/relationships/image" Target="../media/image412.wmf"/><Relationship Id="rId23" Type="http://schemas.openxmlformats.org/officeDocument/2006/relationships/image" Target="../media/image420.wmf"/><Relationship Id="rId10" Type="http://schemas.openxmlformats.org/officeDocument/2006/relationships/image" Target="../media/image407.wmf"/><Relationship Id="rId19" Type="http://schemas.openxmlformats.org/officeDocument/2006/relationships/image" Target="../media/image416.wmf"/><Relationship Id="rId4" Type="http://schemas.openxmlformats.org/officeDocument/2006/relationships/image" Target="../media/image401.wmf"/><Relationship Id="rId9" Type="http://schemas.openxmlformats.org/officeDocument/2006/relationships/image" Target="../media/image406.wmf"/><Relationship Id="rId14" Type="http://schemas.openxmlformats.org/officeDocument/2006/relationships/image" Target="../media/image411.wmf"/><Relationship Id="rId22" Type="http://schemas.openxmlformats.org/officeDocument/2006/relationships/image" Target="../media/image419.wmf"/><Relationship Id="rId27" Type="http://schemas.openxmlformats.org/officeDocument/2006/relationships/image" Target="../media/image424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wmf"/><Relationship Id="rId13" Type="http://schemas.openxmlformats.org/officeDocument/2006/relationships/image" Target="../media/image431.wmf"/><Relationship Id="rId18" Type="http://schemas.openxmlformats.org/officeDocument/2006/relationships/image" Target="../media/image435.wmf"/><Relationship Id="rId3" Type="http://schemas.openxmlformats.org/officeDocument/2006/relationships/image" Target="../media/image427.wmf"/><Relationship Id="rId7" Type="http://schemas.openxmlformats.org/officeDocument/2006/relationships/image" Target="../media/image429.wmf"/><Relationship Id="rId12" Type="http://schemas.openxmlformats.org/officeDocument/2006/relationships/image" Target="../media/image402.wmf"/><Relationship Id="rId17" Type="http://schemas.openxmlformats.org/officeDocument/2006/relationships/image" Target="../media/image434.wmf"/><Relationship Id="rId2" Type="http://schemas.openxmlformats.org/officeDocument/2006/relationships/image" Target="../media/image426.wmf"/><Relationship Id="rId16" Type="http://schemas.openxmlformats.org/officeDocument/2006/relationships/image" Target="../media/image433.wmf"/><Relationship Id="rId1" Type="http://schemas.openxmlformats.org/officeDocument/2006/relationships/image" Target="../media/image425.wmf"/><Relationship Id="rId6" Type="http://schemas.openxmlformats.org/officeDocument/2006/relationships/image" Target="../media/image144.wmf"/><Relationship Id="rId11" Type="http://schemas.openxmlformats.org/officeDocument/2006/relationships/image" Target="../media/image403.wmf"/><Relationship Id="rId5" Type="http://schemas.openxmlformats.org/officeDocument/2006/relationships/image" Target="../media/image167.wmf"/><Relationship Id="rId15" Type="http://schemas.openxmlformats.org/officeDocument/2006/relationships/image" Target="../media/image422.wmf"/><Relationship Id="rId10" Type="http://schemas.openxmlformats.org/officeDocument/2006/relationships/image" Target="../media/image401.wmf"/><Relationship Id="rId19" Type="http://schemas.openxmlformats.org/officeDocument/2006/relationships/image" Target="../media/image436.wmf"/><Relationship Id="rId4" Type="http://schemas.openxmlformats.org/officeDocument/2006/relationships/image" Target="../media/image428.wmf"/><Relationship Id="rId9" Type="http://schemas.openxmlformats.org/officeDocument/2006/relationships/image" Target="../media/image399.wmf"/><Relationship Id="rId14" Type="http://schemas.openxmlformats.org/officeDocument/2006/relationships/image" Target="../media/image432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3.wmf"/><Relationship Id="rId13" Type="http://schemas.openxmlformats.org/officeDocument/2006/relationships/image" Target="../media/image447.wmf"/><Relationship Id="rId18" Type="http://schemas.openxmlformats.org/officeDocument/2006/relationships/image" Target="../media/image452.wmf"/><Relationship Id="rId3" Type="http://schemas.openxmlformats.org/officeDocument/2006/relationships/image" Target="../media/image438.wmf"/><Relationship Id="rId21" Type="http://schemas.openxmlformats.org/officeDocument/2006/relationships/image" Target="../media/image455.wmf"/><Relationship Id="rId7" Type="http://schemas.openxmlformats.org/officeDocument/2006/relationships/image" Target="../media/image442.wmf"/><Relationship Id="rId12" Type="http://schemas.openxmlformats.org/officeDocument/2006/relationships/image" Target="../media/image446.wmf"/><Relationship Id="rId17" Type="http://schemas.openxmlformats.org/officeDocument/2006/relationships/image" Target="../media/image451.wmf"/><Relationship Id="rId2" Type="http://schemas.openxmlformats.org/officeDocument/2006/relationships/image" Target="../media/image144.wmf"/><Relationship Id="rId16" Type="http://schemas.openxmlformats.org/officeDocument/2006/relationships/image" Target="../media/image450.wmf"/><Relationship Id="rId20" Type="http://schemas.openxmlformats.org/officeDocument/2006/relationships/image" Target="../media/image454.wmf"/><Relationship Id="rId1" Type="http://schemas.openxmlformats.org/officeDocument/2006/relationships/image" Target="../media/image437.wmf"/><Relationship Id="rId6" Type="http://schemas.openxmlformats.org/officeDocument/2006/relationships/image" Target="../media/image441.wmf"/><Relationship Id="rId11" Type="http://schemas.openxmlformats.org/officeDocument/2006/relationships/image" Target="../media/image359.wmf"/><Relationship Id="rId24" Type="http://schemas.openxmlformats.org/officeDocument/2006/relationships/image" Target="../media/image458.wmf"/><Relationship Id="rId5" Type="http://schemas.openxmlformats.org/officeDocument/2006/relationships/image" Target="../media/image440.wmf"/><Relationship Id="rId15" Type="http://schemas.openxmlformats.org/officeDocument/2006/relationships/image" Target="../media/image449.wmf"/><Relationship Id="rId23" Type="http://schemas.openxmlformats.org/officeDocument/2006/relationships/image" Target="../media/image457.wmf"/><Relationship Id="rId10" Type="http://schemas.openxmlformats.org/officeDocument/2006/relationships/image" Target="../media/image445.wmf"/><Relationship Id="rId19" Type="http://schemas.openxmlformats.org/officeDocument/2006/relationships/image" Target="../media/image453.wmf"/><Relationship Id="rId4" Type="http://schemas.openxmlformats.org/officeDocument/2006/relationships/image" Target="../media/image439.wmf"/><Relationship Id="rId9" Type="http://schemas.openxmlformats.org/officeDocument/2006/relationships/image" Target="../media/image444.wmf"/><Relationship Id="rId14" Type="http://schemas.openxmlformats.org/officeDocument/2006/relationships/image" Target="../media/image448.wmf"/><Relationship Id="rId22" Type="http://schemas.openxmlformats.org/officeDocument/2006/relationships/image" Target="../media/image456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4.wmf"/><Relationship Id="rId13" Type="http://schemas.openxmlformats.org/officeDocument/2006/relationships/image" Target="../media/image469.wmf"/><Relationship Id="rId18" Type="http://schemas.openxmlformats.org/officeDocument/2006/relationships/image" Target="../media/image474.wmf"/><Relationship Id="rId26" Type="http://schemas.openxmlformats.org/officeDocument/2006/relationships/image" Target="../media/image482.wmf"/><Relationship Id="rId3" Type="http://schemas.openxmlformats.org/officeDocument/2006/relationships/image" Target="../media/image461.wmf"/><Relationship Id="rId21" Type="http://schemas.openxmlformats.org/officeDocument/2006/relationships/image" Target="../media/image477.wmf"/><Relationship Id="rId7" Type="http://schemas.openxmlformats.org/officeDocument/2006/relationships/image" Target="../media/image463.wmf"/><Relationship Id="rId12" Type="http://schemas.openxmlformats.org/officeDocument/2006/relationships/image" Target="../media/image468.wmf"/><Relationship Id="rId17" Type="http://schemas.openxmlformats.org/officeDocument/2006/relationships/image" Target="../media/image473.wmf"/><Relationship Id="rId25" Type="http://schemas.openxmlformats.org/officeDocument/2006/relationships/image" Target="../media/image481.wmf"/><Relationship Id="rId2" Type="http://schemas.openxmlformats.org/officeDocument/2006/relationships/image" Target="../media/image460.wmf"/><Relationship Id="rId16" Type="http://schemas.openxmlformats.org/officeDocument/2006/relationships/image" Target="../media/image472.wmf"/><Relationship Id="rId20" Type="http://schemas.openxmlformats.org/officeDocument/2006/relationships/image" Target="../media/image476.wmf"/><Relationship Id="rId29" Type="http://schemas.openxmlformats.org/officeDocument/2006/relationships/image" Target="../media/image235.wmf"/><Relationship Id="rId1" Type="http://schemas.openxmlformats.org/officeDocument/2006/relationships/image" Target="../media/image459.wmf"/><Relationship Id="rId6" Type="http://schemas.openxmlformats.org/officeDocument/2006/relationships/image" Target="../media/image462.wmf"/><Relationship Id="rId11" Type="http://schemas.openxmlformats.org/officeDocument/2006/relationships/image" Target="../media/image467.wmf"/><Relationship Id="rId24" Type="http://schemas.openxmlformats.org/officeDocument/2006/relationships/image" Target="../media/image480.wmf"/><Relationship Id="rId5" Type="http://schemas.openxmlformats.org/officeDocument/2006/relationships/image" Target="../media/image184.wmf"/><Relationship Id="rId15" Type="http://schemas.openxmlformats.org/officeDocument/2006/relationships/image" Target="../media/image471.wmf"/><Relationship Id="rId23" Type="http://schemas.openxmlformats.org/officeDocument/2006/relationships/image" Target="../media/image479.wmf"/><Relationship Id="rId28" Type="http://schemas.openxmlformats.org/officeDocument/2006/relationships/image" Target="../media/image484.wmf"/><Relationship Id="rId10" Type="http://schemas.openxmlformats.org/officeDocument/2006/relationships/image" Target="../media/image466.wmf"/><Relationship Id="rId19" Type="http://schemas.openxmlformats.org/officeDocument/2006/relationships/image" Target="../media/image475.wmf"/><Relationship Id="rId4" Type="http://schemas.openxmlformats.org/officeDocument/2006/relationships/image" Target="../media/image69.wmf"/><Relationship Id="rId9" Type="http://schemas.openxmlformats.org/officeDocument/2006/relationships/image" Target="../media/image465.wmf"/><Relationship Id="rId14" Type="http://schemas.openxmlformats.org/officeDocument/2006/relationships/image" Target="../media/image470.wmf"/><Relationship Id="rId22" Type="http://schemas.openxmlformats.org/officeDocument/2006/relationships/image" Target="../media/image478.wmf"/><Relationship Id="rId27" Type="http://schemas.openxmlformats.org/officeDocument/2006/relationships/image" Target="../media/image483.wmf"/></Relationships>
</file>

<file path=ppt/drawings/_rels/vmlDrawing3.vml.rels><?xml version="1.0" encoding="UTF-8" standalone="yes"?>
<Relationships xmlns="http://schemas.openxmlformats.org/package/2006/relationships"><Relationship Id="rId13" Type="http://schemas.openxmlformats.org/officeDocument/2006/relationships/image" Target="../media/image73.wmf"/><Relationship Id="rId18" Type="http://schemas.openxmlformats.org/officeDocument/2006/relationships/image" Target="../media/image12.wmf"/><Relationship Id="rId26" Type="http://schemas.openxmlformats.org/officeDocument/2006/relationships/image" Target="../media/image76.wmf"/><Relationship Id="rId39" Type="http://schemas.openxmlformats.org/officeDocument/2006/relationships/image" Target="../media/image54.wmf"/><Relationship Id="rId21" Type="http://schemas.openxmlformats.org/officeDocument/2006/relationships/image" Target="../media/image20.wmf"/><Relationship Id="rId34" Type="http://schemas.openxmlformats.org/officeDocument/2006/relationships/image" Target="../media/image17.wmf"/><Relationship Id="rId42" Type="http://schemas.openxmlformats.org/officeDocument/2006/relationships/image" Target="../media/image83.wmf"/><Relationship Id="rId47" Type="http://schemas.openxmlformats.org/officeDocument/2006/relationships/image" Target="../media/image58.wmf"/><Relationship Id="rId50" Type="http://schemas.openxmlformats.org/officeDocument/2006/relationships/image" Target="../media/image86.wmf"/><Relationship Id="rId55" Type="http://schemas.openxmlformats.org/officeDocument/2006/relationships/image" Target="../media/image91.wmf"/><Relationship Id="rId7" Type="http://schemas.openxmlformats.org/officeDocument/2006/relationships/image" Target="../media/image34.wmf"/><Relationship Id="rId2" Type="http://schemas.openxmlformats.org/officeDocument/2006/relationships/image" Target="../media/image66.wmf"/><Relationship Id="rId16" Type="http://schemas.openxmlformats.org/officeDocument/2006/relationships/image" Target="../media/image9.wmf"/><Relationship Id="rId20" Type="http://schemas.openxmlformats.org/officeDocument/2006/relationships/image" Target="../media/image14.wmf"/><Relationship Id="rId29" Type="http://schemas.openxmlformats.org/officeDocument/2006/relationships/image" Target="../media/image79.wmf"/><Relationship Id="rId41" Type="http://schemas.openxmlformats.org/officeDocument/2006/relationships/image" Target="../media/image82.wmf"/><Relationship Id="rId54" Type="http://schemas.openxmlformats.org/officeDocument/2006/relationships/image" Target="../media/image90.wmf"/><Relationship Id="rId62" Type="http://schemas.openxmlformats.org/officeDocument/2006/relationships/image" Target="../media/image98.wmf"/><Relationship Id="rId1" Type="http://schemas.openxmlformats.org/officeDocument/2006/relationships/image" Target="../media/image64.wmf"/><Relationship Id="rId6" Type="http://schemas.openxmlformats.org/officeDocument/2006/relationships/image" Target="../media/image7.wmf"/><Relationship Id="rId11" Type="http://schemas.openxmlformats.org/officeDocument/2006/relationships/image" Target="../media/image71.wmf"/><Relationship Id="rId24" Type="http://schemas.openxmlformats.org/officeDocument/2006/relationships/image" Target="../media/image23.wmf"/><Relationship Id="rId32" Type="http://schemas.openxmlformats.org/officeDocument/2006/relationships/image" Target="../media/image81.wmf"/><Relationship Id="rId37" Type="http://schemas.openxmlformats.org/officeDocument/2006/relationships/image" Target="../media/image52.wmf"/><Relationship Id="rId40" Type="http://schemas.openxmlformats.org/officeDocument/2006/relationships/image" Target="../media/image63.wmf"/><Relationship Id="rId45" Type="http://schemas.openxmlformats.org/officeDocument/2006/relationships/image" Target="../media/image56.wmf"/><Relationship Id="rId53" Type="http://schemas.openxmlformats.org/officeDocument/2006/relationships/image" Target="../media/image89.wmf"/><Relationship Id="rId58" Type="http://schemas.openxmlformats.org/officeDocument/2006/relationships/image" Target="../media/image94.wmf"/><Relationship Id="rId5" Type="http://schemas.openxmlformats.org/officeDocument/2006/relationships/image" Target="../media/image68.wmf"/><Relationship Id="rId15" Type="http://schemas.openxmlformats.org/officeDocument/2006/relationships/image" Target="../media/image74.wmf"/><Relationship Id="rId23" Type="http://schemas.openxmlformats.org/officeDocument/2006/relationships/image" Target="../media/image22.wmf"/><Relationship Id="rId28" Type="http://schemas.openxmlformats.org/officeDocument/2006/relationships/image" Target="../media/image78.wmf"/><Relationship Id="rId36" Type="http://schemas.openxmlformats.org/officeDocument/2006/relationships/image" Target="../media/image49.wmf"/><Relationship Id="rId49" Type="http://schemas.openxmlformats.org/officeDocument/2006/relationships/image" Target="../media/image60.wmf"/><Relationship Id="rId57" Type="http://schemas.openxmlformats.org/officeDocument/2006/relationships/image" Target="../media/image93.wmf"/><Relationship Id="rId61" Type="http://schemas.openxmlformats.org/officeDocument/2006/relationships/image" Target="../media/image97.wmf"/><Relationship Id="rId10" Type="http://schemas.openxmlformats.org/officeDocument/2006/relationships/image" Target="../media/image70.wmf"/><Relationship Id="rId19" Type="http://schemas.openxmlformats.org/officeDocument/2006/relationships/image" Target="../media/image13.wmf"/><Relationship Id="rId31" Type="http://schemas.openxmlformats.org/officeDocument/2006/relationships/image" Target="../media/image61.wmf"/><Relationship Id="rId44" Type="http://schemas.openxmlformats.org/officeDocument/2006/relationships/image" Target="../media/image85.wmf"/><Relationship Id="rId52" Type="http://schemas.openxmlformats.org/officeDocument/2006/relationships/image" Target="../media/image88.wmf"/><Relationship Id="rId60" Type="http://schemas.openxmlformats.org/officeDocument/2006/relationships/image" Target="../media/image96.wmf"/><Relationship Id="rId4" Type="http://schemas.openxmlformats.org/officeDocument/2006/relationships/image" Target="../media/image67.wmf"/><Relationship Id="rId9" Type="http://schemas.openxmlformats.org/officeDocument/2006/relationships/image" Target="../media/image69.wmf"/><Relationship Id="rId14" Type="http://schemas.openxmlformats.org/officeDocument/2006/relationships/image" Target="../media/image19.wmf"/><Relationship Id="rId22" Type="http://schemas.openxmlformats.org/officeDocument/2006/relationships/image" Target="../media/image21.wmf"/><Relationship Id="rId27" Type="http://schemas.openxmlformats.org/officeDocument/2006/relationships/image" Target="../media/image77.wmf"/><Relationship Id="rId30" Type="http://schemas.openxmlformats.org/officeDocument/2006/relationships/image" Target="../media/image80.wmf"/><Relationship Id="rId35" Type="http://schemas.openxmlformats.org/officeDocument/2006/relationships/image" Target="../media/image18.wmf"/><Relationship Id="rId43" Type="http://schemas.openxmlformats.org/officeDocument/2006/relationships/image" Target="../media/image84.wmf"/><Relationship Id="rId48" Type="http://schemas.openxmlformats.org/officeDocument/2006/relationships/image" Target="../media/image59.wmf"/><Relationship Id="rId56" Type="http://schemas.openxmlformats.org/officeDocument/2006/relationships/image" Target="../media/image92.wmf"/><Relationship Id="rId8" Type="http://schemas.openxmlformats.org/officeDocument/2006/relationships/image" Target="../media/image35.wmf"/><Relationship Id="rId51" Type="http://schemas.openxmlformats.org/officeDocument/2006/relationships/image" Target="../media/image87.wmf"/><Relationship Id="rId3" Type="http://schemas.openxmlformats.org/officeDocument/2006/relationships/image" Target="../media/image40.wmf"/><Relationship Id="rId12" Type="http://schemas.openxmlformats.org/officeDocument/2006/relationships/image" Target="../media/image72.wmf"/><Relationship Id="rId17" Type="http://schemas.openxmlformats.org/officeDocument/2006/relationships/image" Target="../media/image11.wmf"/><Relationship Id="rId25" Type="http://schemas.openxmlformats.org/officeDocument/2006/relationships/image" Target="../media/image75.wmf"/><Relationship Id="rId33" Type="http://schemas.openxmlformats.org/officeDocument/2006/relationships/image" Target="../media/image16.wmf"/><Relationship Id="rId38" Type="http://schemas.openxmlformats.org/officeDocument/2006/relationships/image" Target="../media/image53.wmf"/><Relationship Id="rId46" Type="http://schemas.openxmlformats.org/officeDocument/2006/relationships/image" Target="../media/image57.wmf"/><Relationship Id="rId59" Type="http://schemas.openxmlformats.org/officeDocument/2006/relationships/image" Target="../media/image9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image" Target="../media/image101.wmf"/><Relationship Id="rId7" Type="http://schemas.openxmlformats.org/officeDocument/2006/relationships/image" Target="../media/image105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10" Type="http://schemas.openxmlformats.org/officeDocument/2006/relationships/image" Target="../media/image108.wmf"/><Relationship Id="rId4" Type="http://schemas.openxmlformats.org/officeDocument/2006/relationships/image" Target="../media/image102.wmf"/><Relationship Id="rId9" Type="http://schemas.openxmlformats.org/officeDocument/2006/relationships/image" Target="../media/image107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image" Target="../media/image121.wmf"/><Relationship Id="rId3" Type="http://schemas.openxmlformats.org/officeDocument/2006/relationships/image" Target="../media/image111.wmf"/><Relationship Id="rId7" Type="http://schemas.openxmlformats.org/officeDocument/2006/relationships/image" Target="../media/image115.wmf"/><Relationship Id="rId12" Type="http://schemas.openxmlformats.org/officeDocument/2006/relationships/image" Target="../media/image120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6" Type="http://schemas.openxmlformats.org/officeDocument/2006/relationships/image" Target="../media/image114.wmf"/><Relationship Id="rId11" Type="http://schemas.openxmlformats.org/officeDocument/2006/relationships/image" Target="../media/image119.wmf"/><Relationship Id="rId5" Type="http://schemas.openxmlformats.org/officeDocument/2006/relationships/image" Target="../media/image113.wmf"/><Relationship Id="rId10" Type="http://schemas.openxmlformats.org/officeDocument/2006/relationships/image" Target="../media/image118.wmf"/><Relationship Id="rId4" Type="http://schemas.openxmlformats.org/officeDocument/2006/relationships/image" Target="../media/image112.wmf"/><Relationship Id="rId9" Type="http://schemas.openxmlformats.org/officeDocument/2006/relationships/image" Target="../media/image117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13" Type="http://schemas.openxmlformats.org/officeDocument/2006/relationships/image" Target="../media/image134.wmf"/><Relationship Id="rId18" Type="http://schemas.openxmlformats.org/officeDocument/2006/relationships/image" Target="../media/image139.wmf"/><Relationship Id="rId3" Type="http://schemas.openxmlformats.org/officeDocument/2006/relationships/image" Target="../media/image124.wmf"/><Relationship Id="rId7" Type="http://schemas.openxmlformats.org/officeDocument/2006/relationships/image" Target="../media/image128.wmf"/><Relationship Id="rId12" Type="http://schemas.openxmlformats.org/officeDocument/2006/relationships/image" Target="../media/image133.wmf"/><Relationship Id="rId17" Type="http://schemas.openxmlformats.org/officeDocument/2006/relationships/image" Target="../media/image138.wmf"/><Relationship Id="rId2" Type="http://schemas.openxmlformats.org/officeDocument/2006/relationships/image" Target="../media/image123.wmf"/><Relationship Id="rId16" Type="http://schemas.openxmlformats.org/officeDocument/2006/relationships/image" Target="../media/image137.wmf"/><Relationship Id="rId1" Type="http://schemas.openxmlformats.org/officeDocument/2006/relationships/image" Target="../media/image122.wmf"/><Relationship Id="rId6" Type="http://schemas.openxmlformats.org/officeDocument/2006/relationships/image" Target="../media/image127.wmf"/><Relationship Id="rId11" Type="http://schemas.openxmlformats.org/officeDocument/2006/relationships/image" Target="../media/image132.wmf"/><Relationship Id="rId5" Type="http://schemas.openxmlformats.org/officeDocument/2006/relationships/image" Target="../media/image126.wmf"/><Relationship Id="rId15" Type="http://schemas.openxmlformats.org/officeDocument/2006/relationships/image" Target="../media/image136.wmf"/><Relationship Id="rId10" Type="http://schemas.openxmlformats.org/officeDocument/2006/relationships/image" Target="../media/image131.wmf"/><Relationship Id="rId19" Type="http://schemas.openxmlformats.org/officeDocument/2006/relationships/image" Target="../media/image140.wmf"/><Relationship Id="rId4" Type="http://schemas.openxmlformats.org/officeDocument/2006/relationships/image" Target="../media/image125.wmf"/><Relationship Id="rId9" Type="http://schemas.openxmlformats.org/officeDocument/2006/relationships/image" Target="../media/image130.wmf"/><Relationship Id="rId14" Type="http://schemas.openxmlformats.org/officeDocument/2006/relationships/image" Target="../media/image135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13" Type="http://schemas.openxmlformats.org/officeDocument/2006/relationships/image" Target="../media/image150.wmf"/><Relationship Id="rId18" Type="http://schemas.openxmlformats.org/officeDocument/2006/relationships/image" Target="../media/image155.wmf"/><Relationship Id="rId3" Type="http://schemas.openxmlformats.org/officeDocument/2006/relationships/image" Target="../media/image142.wmf"/><Relationship Id="rId21" Type="http://schemas.openxmlformats.org/officeDocument/2006/relationships/image" Target="../media/image158.wmf"/><Relationship Id="rId7" Type="http://schemas.openxmlformats.org/officeDocument/2006/relationships/image" Target="../media/image146.wmf"/><Relationship Id="rId12" Type="http://schemas.openxmlformats.org/officeDocument/2006/relationships/image" Target="../media/image149.wmf"/><Relationship Id="rId17" Type="http://schemas.openxmlformats.org/officeDocument/2006/relationships/image" Target="../media/image154.wmf"/><Relationship Id="rId25" Type="http://schemas.openxmlformats.org/officeDocument/2006/relationships/image" Target="../media/image162.wmf"/><Relationship Id="rId2" Type="http://schemas.openxmlformats.org/officeDocument/2006/relationships/image" Target="../media/image141.wmf"/><Relationship Id="rId16" Type="http://schemas.openxmlformats.org/officeDocument/2006/relationships/image" Target="../media/image153.wmf"/><Relationship Id="rId20" Type="http://schemas.openxmlformats.org/officeDocument/2006/relationships/image" Target="../media/image157.wmf"/><Relationship Id="rId1" Type="http://schemas.openxmlformats.org/officeDocument/2006/relationships/image" Target="../media/image62.wmf"/><Relationship Id="rId6" Type="http://schemas.openxmlformats.org/officeDocument/2006/relationships/image" Target="../media/image145.wmf"/><Relationship Id="rId11" Type="http://schemas.openxmlformats.org/officeDocument/2006/relationships/image" Target="../media/image148.wmf"/><Relationship Id="rId24" Type="http://schemas.openxmlformats.org/officeDocument/2006/relationships/image" Target="../media/image161.wmf"/><Relationship Id="rId5" Type="http://schemas.openxmlformats.org/officeDocument/2006/relationships/image" Target="../media/image144.wmf"/><Relationship Id="rId15" Type="http://schemas.openxmlformats.org/officeDocument/2006/relationships/image" Target="../media/image152.wmf"/><Relationship Id="rId23" Type="http://schemas.openxmlformats.org/officeDocument/2006/relationships/image" Target="../media/image160.wmf"/><Relationship Id="rId10" Type="http://schemas.openxmlformats.org/officeDocument/2006/relationships/image" Target="../media/image97.wmf"/><Relationship Id="rId19" Type="http://schemas.openxmlformats.org/officeDocument/2006/relationships/image" Target="../media/image156.wmf"/><Relationship Id="rId4" Type="http://schemas.openxmlformats.org/officeDocument/2006/relationships/image" Target="../media/image143.wmf"/><Relationship Id="rId9" Type="http://schemas.openxmlformats.org/officeDocument/2006/relationships/image" Target="../media/image96.wmf"/><Relationship Id="rId14" Type="http://schemas.openxmlformats.org/officeDocument/2006/relationships/image" Target="../media/image151.wmf"/><Relationship Id="rId22" Type="http://schemas.openxmlformats.org/officeDocument/2006/relationships/image" Target="../media/image159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13" Type="http://schemas.openxmlformats.org/officeDocument/2006/relationships/image" Target="../media/image173.wmf"/><Relationship Id="rId3" Type="http://schemas.openxmlformats.org/officeDocument/2006/relationships/image" Target="../media/image164.wmf"/><Relationship Id="rId7" Type="http://schemas.openxmlformats.org/officeDocument/2006/relationships/image" Target="../media/image168.wmf"/><Relationship Id="rId12" Type="http://schemas.openxmlformats.org/officeDocument/2006/relationships/image" Target="../media/image172.wmf"/><Relationship Id="rId17" Type="http://schemas.openxmlformats.org/officeDocument/2006/relationships/image" Target="../media/image177.wmf"/><Relationship Id="rId2" Type="http://schemas.openxmlformats.org/officeDocument/2006/relationships/image" Target="../media/image157.wmf"/><Relationship Id="rId16" Type="http://schemas.openxmlformats.org/officeDocument/2006/relationships/image" Target="../media/image176.wmf"/><Relationship Id="rId1" Type="http://schemas.openxmlformats.org/officeDocument/2006/relationships/image" Target="../media/image163.wmf"/><Relationship Id="rId6" Type="http://schemas.openxmlformats.org/officeDocument/2006/relationships/image" Target="../media/image167.wmf"/><Relationship Id="rId11" Type="http://schemas.openxmlformats.org/officeDocument/2006/relationships/image" Target="../media/image171.wmf"/><Relationship Id="rId5" Type="http://schemas.openxmlformats.org/officeDocument/2006/relationships/image" Target="../media/image166.wmf"/><Relationship Id="rId15" Type="http://schemas.openxmlformats.org/officeDocument/2006/relationships/image" Target="../media/image175.wmf"/><Relationship Id="rId10" Type="http://schemas.openxmlformats.org/officeDocument/2006/relationships/image" Target="../media/image170.wmf"/><Relationship Id="rId4" Type="http://schemas.openxmlformats.org/officeDocument/2006/relationships/image" Target="../media/image165.wmf"/><Relationship Id="rId9" Type="http://schemas.openxmlformats.org/officeDocument/2006/relationships/image" Target="../media/image169.wmf"/><Relationship Id="rId14" Type="http://schemas.openxmlformats.org/officeDocument/2006/relationships/image" Target="../media/image174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image" Target="../media/image188.wmf"/><Relationship Id="rId3" Type="http://schemas.openxmlformats.org/officeDocument/2006/relationships/image" Target="../media/image144.wmf"/><Relationship Id="rId7" Type="http://schemas.openxmlformats.org/officeDocument/2006/relationships/image" Target="../media/image183.wmf"/><Relationship Id="rId12" Type="http://schemas.openxmlformats.org/officeDocument/2006/relationships/image" Target="../media/image187.wmf"/><Relationship Id="rId2" Type="http://schemas.openxmlformats.org/officeDocument/2006/relationships/image" Target="../media/image164.wmf"/><Relationship Id="rId1" Type="http://schemas.openxmlformats.org/officeDocument/2006/relationships/image" Target="../media/image157.wmf"/><Relationship Id="rId6" Type="http://schemas.openxmlformats.org/officeDocument/2006/relationships/image" Target="../media/image182.wmf"/><Relationship Id="rId11" Type="http://schemas.openxmlformats.org/officeDocument/2006/relationships/image" Target="../media/image186.wmf"/><Relationship Id="rId5" Type="http://schemas.openxmlformats.org/officeDocument/2006/relationships/image" Target="../media/image181.wmf"/><Relationship Id="rId10" Type="http://schemas.openxmlformats.org/officeDocument/2006/relationships/image" Target="../media/image185.wmf"/><Relationship Id="rId4" Type="http://schemas.openxmlformats.org/officeDocument/2006/relationships/image" Target="../media/image180.wmf"/><Relationship Id="rId9" Type="http://schemas.openxmlformats.org/officeDocument/2006/relationships/image" Target="../media/image18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8FEC3-1F46-44CF-8555-E6144160D41A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08B3-1F01-4ED0-BE4D-EFA79882A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04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слоган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050" y="5076826"/>
            <a:ext cx="24130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6273934" cy="3797987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11"/>
            <a:ext cx="8229600" cy="82731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30665" y="247651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r>
              <a:rPr lang="ru-RU">
                <a:solidFill>
                  <a:srgbClr val="FFFFFF"/>
                </a:solidFill>
              </a:rPr>
              <a:t>Колонтитул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89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0E47AAF-7A44-4A7A-804C-976E78212D64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34356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559A5E4-696D-43AC-B6DD-1F6204380005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8" name="Дата 7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75393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EADCBCB-3F1A-47E0-81CB-FDB84D2A3108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6" name="Дата 5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92133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5099051" y="654051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LS Schlange sans" pitchFamily="50" charset="-52"/>
              </a:defRPr>
            </a:lvl1pPr>
            <a:lvl2pPr marL="742950" indent="-285750">
              <a:defRPr>
                <a:solidFill>
                  <a:schemeClr val="tx1"/>
                </a:solidFill>
                <a:latin typeface="ALS Schlange sans" pitchFamily="50" charset="-52"/>
              </a:defRPr>
            </a:lvl2pPr>
            <a:lvl3pPr marL="1143000" indent="-228600">
              <a:defRPr>
                <a:solidFill>
                  <a:schemeClr val="tx1"/>
                </a:solidFill>
                <a:latin typeface="ALS Schlange sans" pitchFamily="50" charset="-52"/>
              </a:defRPr>
            </a:lvl3pPr>
            <a:lvl4pPr marL="1600200" indent="-228600">
              <a:defRPr>
                <a:solidFill>
                  <a:schemeClr val="tx1"/>
                </a:solidFill>
                <a:latin typeface="ALS Schlange sans" pitchFamily="50" charset="-52"/>
              </a:defRPr>
            </a:lvl4pPr>
            <a:lvl5pPr marL="2057400" indent="-228600">
              <a:defRPr>
                <a:solidFill>
                  <a:schemeClr val="tx1"/>
                </a:solidFill>
                <a:latin typeface="ALS Schlange sans" pitchFamily="50" charset="-5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S Schlange sans" pitchFamily="50" charset="-5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S Schlange sans" pitchFamily="50" charset="-5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S Schlange sans" pitchFamily="50" charset="-5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S Schlange sans" pitchFamily="50" charset="-52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 altLang="ru-RU" smtClean="0">
              <a:solidFill>
                <a:srgbClr val="0230AC"/>
              </a:solidFill>
              <a:cs typeface="Arial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5910265" y="569913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LS Schlange sans" pitchFamily="50" charset="-52"/>
              </a:defRPr>
            </a:lvl1pPr>
            <a:lvl2pPr marL="742950" indent="-285750">
              <a:defRPr>
                <a:solidFill>
                  <a:schemeClr val="tx1"/>
                </a:solidFill>
                <a:latin typeface="ALS Schlange sans" pitchFamily="50" charset="-52"/>
              </a:defRPr>
            </a:lvl2pPr>
            <a:lvl3pPr marL="1143000" indent="-228600">
              <a:defRPr>
                <a:solidFill>
                  <a:schemeClr val="tx1"/>
                </a:solidFill>
                <a:latin typeface="ALS Schlange sans" pitchFamily="50" charset="-52"/>
              </a:defRPr>
            </a:lvl3pPr>
            <a:lvl4pPr marL="1600200" indent="-228600">
              <a:defRPr>
                <a:solidFill>
                  <a:schemeClr val="tx1"/>
                </a:solidFill>
                <a:latin typeface="ALS Schlange sans" pitchFamily="50" charset="-52"/>
              </a:defRPr>
            </a:lvl4pPr>
            <a:lvl5pPr marL="2057400" indent="-228600">
              <a:defRPr>
                <a:solidFill>
                  <a:schemeClr val="tx1"/>
                </a:solidFill>
                <a:latin typeface="ALS Schlange sans" pitchFamily="50" charset="-5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S Schlange sans" pitchFamily="50" charset="-5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S Schlange sans" pitchFamily="50" charset="-5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S Schlange sans" pitchFamily="50" charset="-5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S Schlange sans" pitchFamily="50" charset="-52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 altLang="ru-RU" smtClean="0">
              <a:solidFill>
                <a:srgbClr val="0230AC"/>
              </a:solidFill>
              <a:cs typeface="Arial" charset="0"/>
            </a:endParaRPr>
          </a:p>
        </p:txBody>
      </p:sp>
      <p:pic>
        <p:nvPicPr>
          <p:cNvPr id="6" name="Picture 5" descr="ITMO_logo1_RU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465" y="1885950"/>
            <a:ext cx="4791075" cy="198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132449"/>
            <a:ext cx="6400800" cy="304799"/>
          </a:xfrm>
        </p:spPr>
        <p:txBody>
          <a:bodyPr anchor="b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548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5099051" y="654051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LS Schlange sans" pitchFamily="50" charset="-52"/>
              </a:defRPr>
            </a:lvl1pPr>
            <a:lvl2pPr marL="742950" indent="-285750">
              <a:defRPr>
                <a:solidFill>
                  <a:schemeClr val="tx1"/>
                </a:solidFill>
                <a:latin typeface="ALS Schlange sans" pitchFamily="50" charset="-52"/>
              </a:defRPr>
            </a:lvl2pPr>
            <a:lvl3pPr marL="1143000" indent="-228600">
              <a:defRPr>
                <a:solidFill>
                  <a:schemeClr val="tx1"/>
                </a:solidFill>
                <a:latin typeface="ALS Schlange sans" pitchFamily="50" charset="-52"/>
              </a:defRPr>
            </a:lvl3pPr>
            <a:lvl4pPr marL="1600200" indent="-228600">
              <a:defRPr>
                <a:solidFill>
                  <a:schemeClr val="tx1"/>
                </a:solidFill>
                <a:latin typeface="ALS Schlange sans" pitchFamily="50" charset="-52"/>
              </a:defRPr>
            </a:lvl4pPr>
            <a:lvl5pPr marL="2057400" indent="-228600">
              <a:defRPr>
                <a:solidFill>
                  <a:schemeClr val="tx1"/>
                </a:solidFill>
                <a:latin typeface="ALS Schlange sans" pitchFamily="50" charset="-5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S Schlange sans" pitchFamily="50" charset="-5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S Schlange sans" pitchFamily="50" charset="-5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S Schlange sans" pitchFamily="50" charset="-5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S Schlange sans" pitchFamily="50" charset="-52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 altLang="ru-RU" smtClean="0">
              <a:solidFill>
                <a:srgbClr val="0230AC"/>
              </a:solidFill>
              <a:cs typeface="Arial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5910265" y="569913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LS Schlange sans" pitchFamily="50" charset="-52"/>
              </a:defRPr>
            </a:lvl1pPr>
            <a:lvl2pPr marL="742950" indent="-285750">
              <a:defRPr>
                <a:solidFill>
                  <a:schemeClr val="tx1"/>
                </a:solidFill>
                <a:latin typeface="ALS Schlange sans" pitchFamily="50" charset="-52"/>
              </a:defRPr>
            </a:lvl2pPr>
            <a:lvl3pPr marL="1143000" indent="-228600">
              <a:defRPr>
                <a:solidFill>
                  <a:schemeClr val="tx1"/>
                </a:solidFill>
                <a:latin typeface="ALS Schlange sans" pitchFamily="50" charset="-52"/>
              </a:defRPr>
            </a:lvl3pPr>
            <a:lvl4pPr marL="1600200" indent="-228600">
              <a:defRPr>
                <a:solidFill>
                  <a:schemeClr val="tx1"/>
                </a:solidFill>
                <a:latin typeface="ALS Schlange sans" pitchFamily="50" charset="-52"/>
              </a:defRPr>
            </a:lvl4pPr>
            <a:lvl5pPr marL="2057400" indent="-228600">
              <a:defRPr>
                <a:solidFill>
                  <a:schemeClr val="tx1"/>
                </a:solidFill>
                <a:latin typeface="ALS Schlange sans" pitchFamily="50" charset="-5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S Schlange sans" pitchFamily="50" charset="-5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S Schlange sans" pitchFamily="50" charset="-5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S Schlange sans" pitchFamily="50" charset="-5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S Schlange sans" pitchFamily="50" charset="-52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 altLang="ru-RU" smtClean="0">
              <a:solidFill>
                <a:srgbClr val="0230AC"/>
              </a:solidFill>
              <a:cs typeface="Arial" charset="0"/>
            </a:endParaRPr>
          </a:p>
        </p:txBody>
      </p:sp>
      <p:pic>
        <p:nvPicPr>
          <p:cNvPr id="8" name="Picture 1" descr="ITMO_logo1_RU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300" y="1277939"/>
            <a:ext cx="4089400" cy="169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132449"/>
            <a:ext cx="6400800" cy="304799"/>
          </a:xfrm>
        </p:spPr>
        <p:txBody>
          <a:bodyPr anchor="b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0" y="3901770"/>
            <a:ext cx="6400800" cy="94099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371600" y="4849609"/>
            <a:ext cx="6400800" cy="61720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596564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TMO_logo2_RU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1"/>
            <a:ext cx="360045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693" y="1329895"/>
            <a:ext cx="5965438" cy="1985292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65700" y="3429001"/>
            <a:ext cx="5965825" cy="2203451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425287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140" y="1236509"/>
            <a:ext cx="2713244" cy="2192491"/>
          </a:xfrm>
        </p:spPr>
        <p:txBody>
          <a:bodyPr anchor="t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937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ITMO_logo1_RU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763590"/>
            <a:ext cx="2971800" cy="123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680374"/>
            <a:ext cx="8229600" cy="827311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3716940"/>
            <a:ext cx="8229600" cy="792163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494553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46584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46584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11"/>
            <a:ext cx="8229600" cy="82731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30665" y="247651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r>
              <a:rPr lang="ru-RU">
                <a:solidFill>
                  <a:srgbClr val="FFFFFF"/>
                </a:solidFill>
              </a:rPr>
              <a:t>Колонтитул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11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346584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2346327"/>
            <a:ext cx="3027362" cy="1885951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4384677"/>
            <a:ext cx="3027362" cy="1885951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666"/>
            <a:ext cx="8229600" cy="82708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4030665" y="247651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r>
              <a:rPr lang="en-US">
                <a:solidFill>
                  <a:srgbClr val="FFFFFF"/>
                </a:solidFill>
              </a:rPr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2171242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236511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4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52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4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52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4" y="3865564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22" y="3865564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9" y="3865564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/>
          </p:nvPr>
        </p:nvSpPr>
        <p:spPr>
          <a:xfrm>
            <a:off x="457204" y="5963686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/>
          </p:nvPr>
        </p:nvSpPr>
        <p:spPr>
          <a:xfrm>
            <a:off x="3275822" y="5963686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/>
          </p:nvPr>
        </p:nvSpPr>
        <p:spPr>
          <a:xfrm>
            <a:off x="6085709" y="5963686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26"/>
          </p:nvPr>
        </p:nvSpPr>
        <p:spPr>
          <a:xfrm>
            <a:off x="4030665" y="247651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r>
              <a:rPr lang="en-US">
                <a:solidFill>
                  <a:srgbClr val="FFFFFF"/>
                </a:solidFill>
              </a:rPr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188433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236511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4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52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4" y="3865564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22" y="3865564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9" y="3865564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426297"/>
            <a:ext cx="4038600" cy="169986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426297"/>
            <a:ext cx="4038600" cy="169986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23"/>
          </p:nvPr>
        </p:nvSpPr>
        <p:spPr>
          <a:xfrm>
            <a:off x="4030665" y="247651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r>
              <a:rPr lang="ru-RU">
                <a:solidFill>
                  <a:srgbClr val="FFFFFF"/>
                </a:solidFill>
              </a:rPr>
              <a:t>Колонтитул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878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1236511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346584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2360173"/>
            <a:ext cx="3036565" cy="3892048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4030665" y="247651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r>
              <a:rPr lang="ru-RU">
                <a:solidFill>
                  <a:srgbClr val="FFFFFF"/>
                </a:solidFill>
              </a:rPr>
              <a:t>Колонтитул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575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30665" y="247651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r>
              <a:rPr lang="ru-RU">
                <a:solidFill>
                  <a:srgbClr val="FFFFFF"/>
                </a:solidFill>
              </a:rPr>
              <a:t>Колонтитул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614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8F2240C6-E89A-4D2A-BAF2-EB75A9240924}" type="datetimeFigureOut">
              <a:rPr lang="ru-RU">
                <a:solidFill>
                  <a:srgbClr val="0230AC"/>
                </a:solidFill>
              </a:rPr>
              <a:pPr defTabSz="457200">
                <a:defRPr/>
              </a:pPr>
              <a:t>07.11.2020</a:t>
            </a:fld>
            <a:endParaRPr lang="ru-RU">
              <a:solidFill>
                <a:srgbClr val="0230AC"/>
              </a:solidFill>
            </a:endParaRPr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endParaRPr lang="ru-RU">
              <a:solidFill>
                <a:srgbClr val="0230AC"/>
              </a:solidFill>
            </a:endParaRP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92ADD408-F466-4A70-B05B-BFDB91C4A575}" type="slidenum">
              <a:rPr lang="ru-RU">
                <a:solidFill>
                  <a:srgbClr val="0230AC"/>
                </a:solidFill>
              </a:rPr>
              <a:pPr defTabSz="457200">
                <a:defRPr/>
              </a:pPr>
              <a:t>‹#›</a:t>
            </a:fld>
            <a:endParaRPr lang="ru-RU">
              <a:solidFill>
                <a:srgbClr val="0230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167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endParaRPr lang="ru-RU" altLang="ru-RU">
              <a:solidFill>
                <a:srgbClr val="0230AC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endParaRPr lang="ru-RU" altLang="ru-RU">
              <a:solidFill>
                <a:srgbClr val="0230AC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28397556-29C6-4DE4-9AFA-F686B8EF1424}" type="slidenum">
              <a:rPr lang="ru-RU" altLang="ru-RU">
                <a:solidFill>
                  <a:srgbClr val="0230AC"/>
                </a:solidFill>
              </a:rPr>
              <a:pPr defTabSz="457200">
                <a:defRPr/>
              </a:pPr>
              <a:t>‹#›</a:t>
            </a:fld>
            <a:endParaRPr lang="ru-RU" altLang="ru-RU">
              <a:solidFill>
                <a:srgbClr val="0230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17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 userDrawn="1"/>
        </p:nvSpPr>
        <p:spPr bwMode="auto">
          <a:xfrm>
            <a:off x="0" y="1"/>
            <a:ext cx="9144000" cy="792163"/>
          </a:xfrm>
          <a:prstGeom prst="rect">
            <a:avLst/>
          </a:prstGeom>
          <a:solidFill>
            <a:srgbClr val="0230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LS Schlange sans" pitchFamily="50" charset="-52"/>
              </a:defRPr>
            </a:lvl1pPr>
            <a:lvl2pPr marL="742950" indent="-285750">
              <a:defRPr>
                <a:solidFill>
                  <a:schemeClr val="tx1"/>
                </a:solidFill>
                <a:latin typeface="ALS Schlange sans" pitchFamily="50" charset="-52"/>
              </a:defRPr>
            </a:lvl2pPr>
            <a:lvl3pPr marL="1143000" indent="-228600">
              <a:defRPr>
                <a:solidFill>
                  <a:schemeClr val="tx1"/>
                </a:solidFill>
                <a:latin typeface="ALS Schlange sans" pitchFamily="50" charset="-52"/>
              </a:defRPr>
            </a:lvl3pPr>
            <a:lvl4pPr marL="1600200" indent="-228600">
              <a:defRPr>
                <a:solidFill>
                  <a:schemeClr val="tx1"/>
                </a:solidFill>
                <a:latin typeface="ALS Schlange sans" pitchFamily="50" charset="-52"/>
              </a:defRPr>
            </a:lvl4pPr>
            <a:lvl5pPr marL="2057400" indent="-228600">
              <a:defRPr>
                <a:solidFill>
                  <a:schemeClr val="tx1"/>
                </a:solidFill>
                <a:latin typeface="ALS Schlange sans" pitchFamily="50" charset="-5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S Schlange sans" pitchFamily="50" charset="-5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S Schlange sans" pitchFamily="50" charset="-5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S Schlange sans" pitchFamily="50" charset="-5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S Schlange sans" pitchFamily="50" charset="-5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ru-RU" altLang="ru-RU" sz="1400" smtClean="0">
              <a:solidFill>
                <a:srgbClr val="FFFFFF"/>
              </a:solidFill>
              <a:latin typeface="Verdana" pitchFamily="34" charset="0"/>
              <a:cs typeface="Arial" charset="0"/>
            </a:endParaRPr>
          </a:p>
        </p:txBody>
      </p:sp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36665"/>
            <a:ext cx="8229600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Заголовок</a:t>
            </a:r>
            <a:endParaRPr lang="en-US" altLang="ru-RU" smtClean="0"/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60601"/>
            <a:ext cx="8229600" cy="386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Первый уровень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Пятый уровень</a:t>
            </a:r>
          </a:p>
          <a:p>
            <a:pPr lvl="4"/>
            <a:r>
              <a:rPr lang="ru-RU" altLang="ru-RU" smtClean="0"/>
              <a:t>Шестой уровень</a:t>
            </a:r>
            <a:endParaRPr lang="en-US" altLang="ru-RU" smtClean="0"/>
          </a:p>
        </p:txBody>
      </p:sp>
      <p:sp>
        <p:nvSpPr>
          <p:cNvPr id="2053" name="TextBox 3"/>
          <p:cNvSpPr txBox="1">
            <a:spLocks noChangeArrowheads="1"/>
          </p:cNvSpPr>
          <p:nvPr userDrawn="1"/>
        </p:nvSpPr>
        <p:spPr bwMode="auto">
          <a:xfrm>
            <a:off x="-865187" y="5511800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LS Schlange sans" pitchFamily="50" charset="-52"/>
              </a:defRPr>
            </a:lvl1pPr>
            <a:lvl2pPr marL="742950" indent="-285750">
              <a:defRPr>
                <a:solidFill>
                  <a:schemeClr val="tx1"/>
                </a:solidFill>
                <a:latin typeface="ALS Schlange sans" pitchFamily="50" charset="-52"/>
              </a:defRPr>
            </a:lvl2pPr>
            <a:lvl3pPr marL="1143000" indent="-228600">
              <a:defRPr>
                <a:solidFill>
                  <a:schemeClr val="tx1"/>
                </a:solidFill>
                <a:latin typeface="ALS Schlange sans" pitchFamily="50" charset="-52"/>
              </a:defRPr>
            </a:lvl3pPr>
            <a:lvl4pPr marL="1600200" indent="-228600">
              <a:defRPr>
                <a:solidFill>
                  <a:schemeClr val="tx1"/>
                </a:solidFill>
                <a:latin typeface="ALS Schlange sans" pitchFamily="50" charset="-52"/>
              </a:defRPr>
            </a:lvl4pPr>
            <a:lvl5pPr marL="2057400" indent="-228600">
              <a:defRPr>
                <a:solidFill>
                  <a:schemeClr val="tx1"/>
                </a:solidFill>
                <a:latin typeface="ALS Schlange sans" pitchFamily="50" charset="-5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S Schlange sans" pitchFamily="50" charset="-5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S Schlange sans" pitchFamily="50" charset="-5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S Schlange sans" pitchFamily="50" charset="-5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S Schlange sans" pitchFamily="50" charset="-52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 altLang="ru-RU" smtClean="0">
              <a:solidFill>
                <a:srgbClr val="0230AC"/>
              </a:solidFill>
              <a:cs typeface="Arial" charset="0"/>
            </a:endParaRPr>
          </a:p>
        </p:txBody>
      </p:sp>
      <p:pic>
        <p:nvPicPr>
          <p:cNvPr id="2054" name="Picture 6" descr="ITMO_logo3_RU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"/>
            <a:ext cx="363061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4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1" r:id="rId9"/>
    <p:sldLayoutId id="2147483679" r:id="rId10"/>
    <p:sldLayoutId id="2147483680" r:id="rId11"/>
    <p:sldLayoutId id="2147483681" r:id="rId12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LS Schlange sans" pitchFamily="50" charset="-5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LS Schlange sans" pitchFamily="50" charset="-5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LS Schlange sans" pitchFamily="50" charset="-5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LS Schlange sans" pitchFamily="50" charset="-5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LS Schlange sans" pitchFamily="50" charset="-5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LS Schlange sans" pitchFamily="50" charset="-5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LS Schlange sans" pitchFamily="50" charset="-5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LS Schlange sans" pitchFamily="50" charset="-5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36665"/>
            <a:ext cx="8229600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Заголовок</a:t>
            </a:r>
            <a:endParaRPr lang="en-US" altLang="ru-RU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60601"/>
            <a:ext cx="8229600" cy="386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Первый уровень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Пятый уровень</a:t>
            </a:r>
          </a:p>
          <a:p>
            <a:pPr lvl="4"/>
            <a:r>
              <a:rPr lang="ru-RU" altLang="ru-RU" smtClean="0"/>
              <a:t>Шестой уровень</a:t>
            </a:r>
            <a:endParaRPr lang="en-US" altLang="ru-RU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665" y="439739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r>
              <a:rPr lang="en-US">
                <a:solidFill>
                  <a:srgbClr val="FFFFFF"/>
                </a:solidFill>
              </a:rPr>
              <a:t>International Students and Scholars Rock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56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LS Schlange sans" pitchFamily="50" charset="-5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LS Schlange sans" pitchFamily="50" charset="-5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LS Schlange sans" pitchFamily="50" charset="-5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LS Schlange sans" pitchFamily="50" charset="-5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LS Schlange sans" pitchFamily="50" charset="-5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LS Schlange sans" pitchFamily="50" charset="-5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LS Schlange sans" pitchFamily="50" charset="-5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LS Schlange sans" pitchFamily="50" charset="-5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7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wmf"/><Relationship Id="rId13" Type="http://schemas.openxmlformats.org/officeDocument/2006/relationships/oleObject" Target="../embeddings/oleObject224.bin"/><Relationship Id="rId18" Type="http://schemas.openxmlformats.org/officeDocument/2006/relationships/image" Target="../media/image149.wmf"/><Relationship Id="rId26" Type="http://schemas.openxmlformats.org/officeDocument/2006/relationships/oleObject" Target="../embeddings/oleObject231.bin"/><Relationship Id="rId39" Type="http://schemas.openxmlformats.org/officeDocument/2006/relationships/image" Target="../media/image177.wmf"/><Relationship Id="rId3" Type="http://schemas.openxmlformats.org/officeDocument/2006/relationships/oleObject" Target="../embeddings/oleObject219.bin"/><Relationship Id="rId21" Type="http://schemas.openxmlformats.org/officeDocument/2006/relationships/oleObject" Target="../embeddings/oleObject228.bin"/><Relationship Id="rId34" Type="http://schemas.openxmlformats.org/officeDocument/2006/relationships/oleObject" Target="../embeddings/oleObject236.bin"/><Relationship Id="rId7" Type="http://schemas.openxmlformats.org/officeDocument/2006/relationships/oleObject" Target="../embeddings/oleObject221.bin"/><Relationship Id="rId12" Type="http://schemas.openxmlformats.org/officeDocument/2006/relationships/image" Target="../media/image166.wmf"/><Relationship Id="rId17" Type="http://schemas.openxmlformats.org/officeDocument/2006/relationships/oleObject" Target="../embeddings/oleObject226.bin"/><Relationship Id="rId25" Type="http://schemas.openxmlformats.org/officeDocument/2006/relationships/oleObject" Target="../embeddings/oleObject230.bin"/><Relationship Id="rId33" Type="http://schemas.openxmlformats.org/officeDocument/2006/relationships/oleObject" Target="../embeddings/oleObject235.bin"/><Relationship Id="rId38" Type="http://schemas.openxmlformats.org/officeDocument/2006/relationships/oleObject" Target="../embeddings/oleObject238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68.wmf"/><Relationship Id="rId20" Type="http://schemas.openxmlformats.org/officeDocument/2006/relationships/image" Target="../media/image169.wmf"/><Relationship Id="rId29" Type="http://schemas.openxmlformats.org/officeDocument/2006/relationships/image" Target="../media/image173.wmf"/><Relationship Id="rId41" Type="http://schemas.openxmlformats.org/officeDocument/2006/relationships/image" Target="../media/image179.jpeg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7.wmf"/><Relationship Id="rId11" Type="http://schemas.openxmlformats.org/officeDocument/2006/relationships/oleObject" Target="../embeddings/oleObject223.bin"/><Relationship Id="rId24" Type="http://schemas.openxmlformats.org/officeDocument/2006/relationships/image" Target="../media/image171.wmf"/><Relationship Id="rId32" Type="http://schemas.openxmlformats.org/officeDocument/2006/relationships/oleObject" Target="../embeddings/oleObject234.bin"/><Relationship Id="rId37" Type="http://schemas.openxmlformats.org/officeDocument/2006/relationships/image" Target="../media/image176.wmf"/><Relationship Id="rId40" Type="http://schemas.openxmlformats.org/officeDocument/2006/relationships/image" Target="../media/image178.jpeg"/><Relationship Id="rId5" Type="http://schemas.openxmlformats.org/officeDocument/2006/relationships/oleObject" Target="../embeddings/oleObject220.bin"/><Relationship Id="rId15" Type="http://schemas.openxmlformats.org/officeDocument/2006/relationships/oleObject" Target="../embeddings/oleObject225.bin"/><Relationship Id="rId23" Type="http://schemas.openxmlformats.org/officeDocument/2006/relationships/oleObject" Target="../embeddings/oleObject229.bin"/><Relationship Id="rId28" Type="http://schemas.openxmlformats.org/officeDocument/2006/relationships/oleObject" Target="../embeddings/oleObject232.bin"/><Relationship Id="rId36" Type="http://schemas.openxmlformats.org/officeDocument/2006/relationships/oleObject" Target="../embeddings/oleObject237.bin"/><Relationship Id="rId10" Type="http://schemas.openxmlformats.org/officeDocument/2006/relationships/image" Target="../media/image165.wmf"/><Relationship Id="rId19" Type="http://schemas.openxmlformats.org/officeDocument/2006/relationships/oleObject" Target="../embeddings/oleObject227.bin"/><Relationship Id="rId31" Type="http://schemas.openxmlformats.org/officeDocument/2006/relationships/image" Target="../media/image174.wmf"/><Relationship Id="rId4" Type="http://schemas.openxmlformats.org/officeDocument/2006/relationships/image" Target="../media/image163.wmf"/><Relationship Id="rId9" Type="http://schemas.openxmlformats.org/officeDocument/2006/relationships/oleObject" Target="../embeddings/oleObject222.bin"/><Relationship Id="rId14" Type="http://schemas.openxmlformats.org/officeDocument/2006/relationships/image" Target="../media/image167.wmf"/><Relationship Id="rId22" Type="http://schemas.openxmlformats.org/officeDocument/2006/relationships/image" Target="../media/image170.wmf"/><Relationship Id="rId27" Type="http://schemas.openxmlformats.org/officeDocument/2006/relationships/image" Target="../media/image172.wmf"/><Relationship Id="rId30" Type="http://schemas.openxmlformats.org/officeDocument/2006/relationships/oleObject" Target="../embeddings/oleObject233.bin"/><Relationship Id="rId35" Type="http://schemas.openxmlformats.org/officeDocument/2006/relationships/image" Target="../media/image17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13" Type="http://schemas.openxmlformats.org/officeDocument/2006/relationships/oleObject" Target="../embeddings/oleObject244.bin"/><Relationship Id="rId18" Type="http://schemas.openxmlformats.org/officeDocument/2006/relationships/image" Target="../media/image69.wmf"/><Relationship Id="rId26" Type="http://schemas.openxmlformats.org/officeDocument/2006/relationships/image" Target="../media/image187.wmf"/><Relationship Id="rId3" Type="http://schemas.openxmlformats.org/officeDocument/2006/relationships/oleObject" Target="../embeddings/oleObject239.bin"/><Relationship Id="rId21" Type="http://schemas.openxmlformats.org/officeDocument/2006/relationships/oleObject" Target="../embeddings/oleObject248.bin"/><Relationship Id="rId7" Type="http://schemas.openxmlformats.org/officeDocument/2006/relationships/oleObject" Target="../embeddings/oleObject241.bin"/><Relationship Id="rId12" Type="http://schemas.openxmlformats.org/officeDocument/2006/relationships/image" Target="../media/image181.wmf"/><Relationship Id="rId17" Type="http://schemas.openxmlformats.org/officeDocument/2006/relationships/oleObject" Target="../embeddings/oleObject246.bin"/><Relationship Id="rId25" Type="http://schemas.openxmlformats.org/officeDocument/2006/relationships/oleObject" Target="../embeddings/oleObject250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83.wmf"/><Relationship Id="rId20" Type="http://schemas.openxmlformats.org/officeDocument/2006/relationships/image" Target="../media/image184.wmf"/><Relationship Id="rId29" Type="http://schemas.openxmlformats.org/officeDocument/2006/relationships/oleObject" Target="../embeddings/oleObject252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164.wmf"/><Relationship Id="rId11" Type="http://schemas.openxmlformats.org/officeDocument/2006/relationships/oleObject" Target="../embeddings/oleObject243.bin"/><Relationship Id="rId24" Type="http://schemas.openxmlformats.org/officeDocument/2006/relationships/image" Target="../media/image186.wmf"/><Relationship Id="rId5" Type="http://schemas.openxmlformats.org/officeDocument/2006/relationships/oleObject" Target="../embeddings/oleObject240.bin"/><Relationship Id="rId15" Type="http://schemas.openxmlformats.org/officeDocument/2006/relationships/oleObject" Target="../embeddings/oleObject245.bin"/><Relationship Id="rId23" Type="http://schemas.openxmlformats.org/officeDocument/2006/relationships/oleObject" Target="../embeddings/oleObject249.bin"/><Relationship Id="rId28" Type="http://schemas.openxmlformats.org/officeDocument/2006/relationships/image" Target="../media/image188.wmf"/><Relationship Id="rId10" Type="http://schemas.openxmlformats.org/officeDocument/2006/relationships/image" Target="../media/image180.wmf"/><Relationship Id="rId19" Type="http://schemas.openxmlformats.org/officeDocument/2006/relationships/oleObject" Target="../embeddings/oleObject247.bin"/><Relationship Id="rId31" Type="http://schemas.openxmlformats.org/officeDocument/2006/relationships/oleObject" Target="../embeddings/oleObject254.bin"/><Relationship Id="rId4" Type="http://schemas.openxmlformats.org/officeDocument/2006/relationships/image" Target="../media/image157.wmf"/><Relationship Id="rId9" Type="http://schemas.openxmlformats.org/officeDocument/2006/relationships/oleObject" Target="../embeddings/oleObject242.bin"/><Relationship Id="rId14" Type="http://schemas.openxmlformats.org/officeDocument/2006/relationships/image" Target="../media/image182.wmf"/><Relationship Id="rId22" Type="http://schemas.openxmlformats.org/officeDocument/2006/relationships/image" Target="../media/image185.wmf"/><Relationship Id="rId27" Type="http://schemas.openxmlformats.org/officeDocument/2006/relationships/oleObject" Target="../embeddings/oleObject251.bin"/><Relationship Id="rId30" Type="http://schemas.openxmlformats.org/officeDocument/2006/relationships/oleObject" Target="../embeddings/oleObject25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wmf"/><Relationship Id="rId13" Type="http://schemas.openxmlformats.org/officeDocument/2006/relationships/oleObject" Target="../embeddings/oleObject260.bin"/><Relationship Id="rId3" Type="http://schemas.openxmlformats.org/officeDocument/2006/relationships/oleObject" Target="../embeddings/oleObject255.bin"/><Relationship Id="rId7" Type="http://schemas.openxmlformats.org/officeDocument/2006/relationships/oleObject" Target="../embeddings/oleObject257.bin"/><Relationship Id="rId12" Type="http://schemas.openxmlformats.org/officeDocument/2006/relationships/image" Target="../media/image193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95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90.wmf"/><Relationship Id="rId11" Type="http://schemas.openxmlformats.org/officeDocument/2006/relationships/oleObject" Target="../embeddings/oleObject259.bin"/><Relationship Id="rId5" Type="http://schemas.openxmlformats.org/officeDocument/2006/relationships/oleObject" Target="../embeddings/oleObject256.bin"/><Relationship Id="rId15" Type="http://schemas.openxmlformats.org/officeDocument/2006/relationships/oleObject" Target="../embeddings/oleObject261.bin"/><Relationship Id="rId10" Type="http://schemas.openxmlformats.org/officeDocument/2006/relationships/image" Target="../media/image192.wmf"/><Relationship Id="rId4" Type="http://schemas.openxmlformats.org/officeDocument/2006/relationships/image" Target="../media/image189.wmf"/><Relationship Id="rId9" Type="http://schemas.openxmlformats.org/officeDocument/2006/relationships/oleObject" Target="../embeddings/oleObject258.bin"/><Relationship Id="rId14" Type="http://schemas.openxmlformats.org/officeDocument/2006/relationships/image" Target="../media/image194.wmf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67.bin"/><Relationship Id="rId18" Type="http://schemas.openxmlformats.org/officeDocument/2006/relationships/image" Target="../media/image203.wmf"/><Relationship Id="rId26" Type="http://schemas.openxmlformats.org/officeDocument/2006/relationships/image" Target="../media/image207.wmf"/><Relationship Id="rId39" Type="http://schemas.openxmlformats.org/officeDocument/2006/relationships/oleObject" Target="../embeddings/oleObject280.bin"/><Relationship Id="rId21" Type="http://schemas.openxmlformats.org/officeDocument/2006/relationships/oleObject" Target="../embeddings/oleObject271.bin"/><Relationship Id="rId34" Type="http://schemas.openxmlformats.org/officeDocument/2006/relationships/image" Target="../media/image211.wmf"/><Relationship Id="rId42" Type="http://schemas.openxmlformats.org/officeDocument/2006/relationships/image" Target="../media/image215.wmf"/><Relationship Id="rId47" Type="http://schemas.openxmlformats.org/officeDocument/2006/relationships/image" Target="../media/image217.wmf"/><Relationship Id="rId50" Type="http://schemas.openxmlformats.org/officeDocument/2006/relationships/oleObject" Target="../embeddings/oleObject286.bin"/><Relationship Id="rId55" Type="http://schemas.openxmlformats.org/officeDocument/2006/relationships/image" Target="../media/image220.wmf"/><Relationship Id="rId63" Type="http://schemas.openxmlformats.org/officeDocument/2006/relationships/image" Target="../media/image224.wmf"/><Relationship Id="rId7" Type="http://schemas.openxmlformats.org/officeDocument/2006/relationships/oleObject" Target="../embeddings/oleObject264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02.wmf"/><Relationship Id="rId20" Type="http://schemas.openxmlformats.org/officeDocument/2006/relationships/image" Target="../media/image204.wmf"/><Relationship Id="rId29" Type="http://schemas.openxmlformats.org/officeDocument/2006/relationships/oleObject" Target="../embeddings/oleObject275.bin"/><Relationship Id="rId41" Type="http://schemas.openxmlformats.org/officeDocument/2006/relationships/oleObject" Target="../embeddings/oleObject281.bin"/><Relationship Id="rId54" Type="http://schemas.openxmlformats.org/officeDocument/2006/relationships/oleObject" Target="../embeddings/oleObject289.bin"/><Relationship Id="rId62" Type="http://schemas.openxmlformats.org/officeDocument/2006/relationships/oleObject" Target="../embeddings/oleObject293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97.wmf"/><Relationship Id="rId11" Type="http://schemas.openxmlformats.org/officeDocument/2006/relationships/oleObject" Target="../embeddings/oleObject266.bin"/><Relationship Id="rId24" Type="http://schemas.openxmlformats.org/officeDocument/2006/relationships/image" Target="../media/image206.wmf"/><Relationship Id="rId32" Type="http://schemas.openxmlformats.org/officeDocument/2006/relationships/image" Target="../media/image210.wmf"/><Relationship Id="rId37" Type="http://schemas.openxmlformats.org/officeDocument/2006/relationships/oleObject" Target="../embeddings/oleObject279.bin"/><Relationship Id="rId40" Type="http://schemas.openxmlformats.org/officeDocument/2006/relationships/image" Target="../media/image214.wmf"/><Relationship Id="rId45" Type="http://schemas.openxmlformats.org/officeDocument/2006/relationships/oleObject" Target="../embeddings/oleObject283.bin"/><Relationship Id="rId53" Type="http://schemas.openxmlformats.org/officeDocument/2006/relationships/oleObject" Target="../embeddings/oleObject288.bin"/><Relationship Id="rId58" Type="http://schemas.openxmlformats.org/officeDocument/2006/relationships/oleObject" Target="../embeddings/oleObject291.bin"/><Relationship Id="rId5" Type="http://schemas.openxmlformats.org/officeDocument/2006/relationships/oleObject" Target="../embeddings/oleObject263.bin"/><Relationship Id="rId15" Type="http://schemas.openxmlformats.org/officeDocument/2006/relationships/oleObject" Target="../embeddings/oleObject268.bin"/><Relationship Id="rId23" Type="http://schemas.openxmlformats.org/officeDocument/2006/relationships/oleObject" Target="../embeddings/oleObject272.bin"/><Relationship Id="rId28" Type="http://schemas.openxmlformats.org/officeDocument/2006/relationships/image" Target="../media/image208.wmf"/><Relationship Id="rId36" Type="http://schemas.openxmlformats.org/officeDocument/2006/relationships/image" Target="../media/image212.wmf"/><Relationship Id="rId49" Type="http://schemas.openxmlformats.org/officeDocument/2006/relationships/image" Target="../media/image218.wmf"/><Relationship Id="rId57" Type="http://schemas.openxmlformats.org/officeDocument/2006/relationships/image" Target="../media/image221.wmf"/><Relationship Id="rId61" Type="http://schemas.openxmlformats.org/officeDocument/2006/relationships/image" Target="../media/image223.wmf"/><Relationship Id="rId10" Type="http://schemas.openxmlformats.org/officeDocument/2006/relationships/image" Target="../media/image199.wmf"/><Relationship Id="rId19" Type="http://schemas.openxmlformats.org/officeDocument/2006/relationships/oleObject" Target="../embeddings/oleObject270.bin"/><Relationship Id="rId31" Type="http://schemas.openxmlformats.org/officeDocument/2006/relationships/oleObject" Target="../embeddings/oleObject276.bin"/><Relationship Id="rId44" Type="http://schemas.openxmlformats.org/officeDocument/2006/relationships/image" Target="../media/image216.wmf"/><Relationship Id="rId52" Type="http://schemas.openxmlformats.org/officeDocument/2006/relationships/oleObject" Target="../embeddings/oleObject287.bin"/><Relationship Id="rId60" Type="http://schemas.openxmlformats.org/officeDocument/2006/relationships/oleObject" Target="../embeddings/oleObject292.bin"/><Relationship Id="rId4" Type="http://schemas.openxmlformats.org/officeDocument/2006/relationships/image" Target="../media/image196.wmf"/><Relationship Id="rId9" Type="http://schemas.openxmlformats.org/officeDocument/2006/relationships/oleObject" Target="../embeddings/oleObject265.bin"/><Relationship Id="rId14" Type="http://schemas.openxmlformats.org/officeDocument/2006/relationships/image" Target="../media/image201.wmf"/><Relationship Id="rId22" Type="http://schemas.openxmlformats.org/officeDocument/2006/relationships/image" Target="../media/image205.wmf"/><Relationship Id="rId27" Type="http://schemas.openxmlformats.org/officeDocument/2006/relationships/oleObject" Target="../embeddings/oleObject274.bin"/><Relationship Id="rId30" Type="http://schemas.openxmlformats.org/officeDocument/2006/relationships/image" Target="../media/image209.wmf"/><Relationship Id="rId35" Type="http://schemas.openxmlformats.org/officeDocument/2006/relationships/oleObject" Target="../embeddings/oleObject278.bin"/><Relationship Id="rId43" Type="http://schemas.openxmlformats.org/officeDocument/2006/relationships/oleObject" Target="../embeddings/oleObject282.bin"/><Relationship Id="rId48" Type="http://schemas.openxmlformats.org/officeDocument/2006/relationships/oleObject" Target="../embeddings/oleObject285.bin"/><Relationship Id="rId56" Type="http://schemas.openxmlformats.org/officeDocument/2006/relationships/oleObject" Target="../embeddings/oleObject290.bin"/><Relationship Id="rId8" Type="http://schemas.openxmlformats.org/officeDocument/2006/relationships/image" Target="../media/image198.wmf"/><Relationship Id="rId51" Type="http://schemas.openxmlformats.org/officeDocument/2006/relationships/image" Target="../media/image219.wmf"/><Relationship Id="rId3" Type="http://schemas.openxmlformats.org/officeDocument/2006/relationships/oleObject" Target="../embeddings/oleObject262.bin"/><Relationship Id="rId12" Type="http://schemas.openxmlformats.org/officeDocument/2006/relationships/image" Target="../media/image200.wmf"/><Relationship Id="rId17" Type="http://schemas.openxmlformats.org/officeDocument/2006/relationships/oleObject" Target="../embeddings/oleObject269.bin"/><Relationship Id="rId25" Type="http://schemas.openxmlformats.org/officeDocument/2006/relationships/oleObject" Target="../embeddings/oleObject273.bin"/><Relationship Id="rId33" Type="http://schemas.openxmlformats.org/officeDocument/2006/relationships/oleObject" Target="../embeddings/oleObject277.bin"/><Relationship Id="rId38" Type="http://schemas.openxmlformats.org/officeDocument/2006/relationships/image" Target="../media/image213.wmf"/><Relationship Id="rId46" Type="http://schemas.openxmlformats.org/officeDocument/2006/relationships/oleObject" Target="../embeddings/oleObject284.bin"/><Relationship Id="rId59" Type="http://schemas.openxmlformats.org/officeDocument/2006/relationships/image" Target="../media/image22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wmf"/><Relationship Id="rId13" Type="http://schemas.openxmlformats.org/officeDocument/2006/relationships/oleObject" Target="../embeddings/oleObject299.bin"/><Relationship Id="rId18" Type="http://schemas.openxmlformats.org/officeDocument/2006/relationships/oleObject" Target="../embeddings/oleObject302.bin"/><Relationship Id="rId3" Type="http://schemas.openxmlformats.org/officeDocument/2006/relationships/oleObject" Target="../embeddings/oleObject294.bin"/><Relationship Id="rId21" Type="http://schemas.openxmlformats.org/officeDocument/2006/relationships/image" Target="../media/image233.wmf"/><Relationship Id="rId7" Type="http://schemas.openxmlformats.org/officeDocument/2006/relationships/oleObject" Target="../embeddings/oleObject296.bin"/><Relationship Id="rId12" Type="http://schemas.openxmlformats.org/officeDocument/2006/relationships/image" Target="../media/image229.wmf"/><Relationship Id="rId17" Type="http://schemas.openxmlformats.org/officeDocument/2006/relationships/image" Target="../media/image231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301.bin"/><Relationship Id="rId20" Type="http://schemas.openxmlformats.org/officeDocument/2006/relationships/oleObject" Target="../embeddings/oleObject303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26.wmf"/><Relationship Id="rId11" Type="http://schemas.openxmlformats.org/officeDocument/2006/relationships/oleObject" Target="../embeddings/oleObject298.bin"/><Relationship Id="rId24" Type="http://schemas.openxmlformats.org/officeDocument/2006/relationships/image" Target="../media/image234.wmf"/><Relationship Id="rId5" Type="http://schemas.openxmlformats.org/officeDocument/2006/relationships/oleObject" Target="../embeddings/oleObject295.bin"/><Relationship Id="rId15" Type="http://schemas.openxmlformats.org/officeDocument/2006/relationships/oleObject" Target="../embeddings/oleObject300.bin"/><Relationship Id="rId23" Type="http://schemas.openxmlformats.org/officeDocument/2006/relationships/oleObject" Target="../embeddings/oleObject305.bin"/><Relationship Id="rId10" Type="http://schemas.openxmlformats.org/officeDocument/2006/relationships/image" Target="../media/image228.wmf"/><Relationship Id="rId19" Type="http://schemas.openxmlformats.org/officeDocument/2006/relationships/image" Target="../media/image232.wmf"/><Relationship Id="rId4" Type="http://schemas.openxmlformats.org/officeDocument/2006/relationships/image" Target="../media/image225.wmf"/><Relationship Id="rId9" Type="http://schemas.openxmlformats.org/officeDocument/2006/relationships/oleObject" Target="../embeddings/oleObject297.bin"/><Relationship Id="rId14" Type="http://schemas.openxmlformats.org/officeDocument/2006/relationships/image" Target="../media/image230.wmf"/><Relationship Id="rId22" Type="http://schemas.openxmlformats.org/officeDocument/2006/relationships/oleObject" Target="../embeddings/oleObject30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wmf"/><Relationship Id="rId13" Type="http://schemas.openxmlformats.org/officeDocument/2006/relationships/oleObject" Target="../embeddings/oleObject311.bin"/><Relationship Id="rId18" Type="http://schemas.openxmlformats.org/officeDocument/2006/relationships/oleObject" Target="../embeddings/oleObject314.bin"/><Relationship Id="rId26" Type="http://schemas.openxmlformats.org/officeDocument/2006/relationships/oleObject" Target="../embeddings/oleObject321.bin"/><Relationship Id="rId3" Type="http://schemas.openxmlformats.org/officeDocument/2006/relationships/oleObject" Target="../embeddings/oleObject306.bin"/><Relationship Id="rId21" Type="http://schemas.openxmlformats.org/officeDocument/2006/relationships/oleObject" Target="../embeddings/oleObject317.bin"/><Relationship Id="rId34" Type="http://schemas.openxmlformats.org/officeDocument/2006/relationships/oleObject" Target="../embeddings/oleObject328.bin"/><Relationship Id="rId7" Type="http://schemas.openxmlformats.org/officeDocument/2006/relationships/oleObject" Target="../embeddings/oleObject308.bin"/><Relationship Id="rId12" Type="http://schemas.openxmlformats.org/officeDocument/2006/relationships/image" Target="../media/image234.wmf"/><Relationship Id="rId17" Type="http://schemas.openxmlformats.org/officeDocument/2006/relationships/image" Target="../media/image239.wmf"/><Relationship Id="rId25" Type="http://schemas.openxmlformats.org/officeDocument/2006/relationships/oleObject" Target="../embeddings/oleObject320.bin"/><Relationship Id="rId33" Type="http://schemas.openxmlformats.org/officeDocument/2006/relationships/oleObject" Target="../embeddings/oleObject327.bin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313.bin"/><Relationship Id="rId20" Type="http://schemas.openxmlformats.org/officeDocument/2006/relationships/oleObject" Target="../embeddings/oleObject316.bin"/><Relationship Id="rId29" Type="http://schemas.openxmlformats.org/officeDocument/2006/relationships/image" Target="../media/image241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36.wmf"/><Relationship Id="rId11" Type="http://schemas.openxmlformats.org/officeDocument/2006/relationships/oleObject" Target="../embeddings/oleObject310.bin"/><Relationship Id="rId24" Type="http://schemas.openxmlformats.org/officeDocument/2006/relationships/oleObject" Target="../embeddings/oleObject319.bin"/><Relationship Id="rId32" Type="http://schemas.openxmlformats.org/officeDocument/2006/relationships/oleObject" Target="../embeddings/oleObject326.bin"/><Relationship Id="rId5" Type="http://schemas.openxmlformats.org/officeDocument/2006/relationships/oleObject" Target="../embeddings/oleObject307.bin"/><Relationship Id="rId15" Type="http://schemas.openxmlformats.org/officeDocument/2006/relationships/oleObject" Target="../embeddings/oleObject312.bin"/><Relationship Id="rId23" Type="http://schemas.openxmlformats.org/officeDocument/2006/relationships/image" Target="../media/image240.wmf"/><Relationship Id="rId28" Type="http://schemas.openxmlformats.org/officeDocument/2006/relationships/oleObject" Target="../embeddings/oleObject323.bin"/><Relationship Id="rId10" Type="http://schemas.openxmlformats.org/officeDocument/2006/relationships/image" Target="../media/image226.wmf"/><Relationship Id="rId19" Type="http://schemas.openxmlformats.org/officeDocument/2006/relationships/oleObject" Target="../embeddings/oleObject315.bin"/><Relationship Id="rId31" Type="http://schemas.openxmlformats.org/officeDocument/2006/relationships/oleObject" Target="../embeddings/oleObject325.bin"/><Relationship Id="rId4" Type="http://schemas.openxmlformats.org/officeDocument/2006/relationships/image" Target="../media/image235.wmf"/><Relationship Id="rId9" Type="http://schemas.openxmlformats.org/officeDocument/2006/relationships/oleObject" Target="../embeddings/oleObject309.bin"/><Relationship Id="rId14" Type="http://schemas.openxmlformats.org/officeDocument/2006/relationships/image" Target="../media/image238.wmf"/><Relationship Id="rId22" Type="http://schemas.openxmlformats.org/officeDocument/2006/relationships/oleObject" Target="../embeddings/oleObject318.bin"/><Relationship Id="rId27" Type="http://schemas.openxmlformats.org/officeDocument/2006/relationships/oleObject" Target="../embeddings/oleObject322.bin"/><Relationship Id="rId30" Type="http://schemas.openxmlformats.org/officeDocument/2006/relationships/oleObject" Target="../embeddings/oleObject324.bin"/><Relationship Id="rId35" Type="http://schemas.openxmlformats.org/officeDocument/2006/relationships/oleObject" Target="../embeddings/oleObject329.bin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35.bin"/><Relationship Id="rId18" Type="http://schemas.openxmlformats.org/officeDocument/2006/relationships/image" Target="../media/image234.wmf"/><Relationship Id="rId26" Type="http://schemas.openxmlformats.org/officeDocument/2006/relationships/oleObject" Target="../embeddings/oleObject344.bin"/><Relationship Id="rId39" Type="http://schemas.openxmlformats.org/officeDocument/2006/relationships/image" Target="../media/image251.wmf"/><Relationship Id="rId3" Type="http://schemas.openxmlformats.org/officeDocument/2006/relationships/oleObject" Target="../embeddings/oleObject330.bin"/><Relationship Id="rId21" Type="http://schemas.openxmlformats.org/officeDocument/2006/relationships/oleObject" Target="../embeddings/oleObject340.bin"/><Relationship Id="rId34" Type="http://schemas.openxmlformats.org/officeDocument/2006/relationships/oleObject" Target="../embeddings/oleObject349.bin"/><Relationship Id="rId42" Type="http://schemas.openxmlformats.org/officeDocument/2006/relationships/oleObject" Target="../embeddings/oleObject354.bin"/><Relationship Id="rId47" Type="http://schemas.openxmlformats.org/officeDocument/2006/relationships/image" Target="../media/image254.wmf"/><Relationship Id="rId50" Type="http://schemas.openxmlformats.org/officeDocument/2006/relationships/oleObject" Target="../embeddings/oleObject358.bin"/><Relationship Id="rId7" Type="http://schemas.openxmlformats.org/officeDocument/2006/relationships/oleObject" Target="../embeddings/oleObject332.bin"/><Relationship Id="rId12" Type="http://schemas.openxmlformats.org/officeDocument/2006/relationships/image" Target="../media/image226.wmf"/><Relationship Id="rId17" Type="http://schemas.openxmlformats.org/officeDocument/2006/relationships/oleObject" Target="../embeddings/oleObject337.bin"/><Relationship Id="rId25" Type="http://schemas.openxmlformats.org/officeDocument/2006/relationships/oleObject" Target="../embeddings/oleObject343.bin"/><Relationship Id="rId33" Type="http://schemas.openxmlformats.org/officeDocument/2006/relationships/image" Target="../media/image248.wmf"/><Relationship Id="rId38" Type="http://schemas.openxmlformats.org/officeDocument/2006/relationships/oleObject" Target="../embeddings/oleObject351.bin"/><Relationship Id="rId46" Type="http://schemas.openxmlformats.org/officeDocument/2006/relationships/oleObject" Target="../embeddings/oleObject356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33.wmf"/><Relationship Id="rId20" Type="http://schemas.openxmlformats.org/officeDocument/2006/relationships/oleObject" Target="../embeddings/oleObject339.bin"/><Relationship Id="rId29" Type="http://schemas.openxmlformats.org/officeDocument/2006/relationships/hyperlink" Target="http://www.miit.ru/institut/ipss/faculties/trm/main.htm" TargetMode="External"/><Relationship Id="rId41" Type="http://schemas.openxmlformats.org/officeDocument/2006/relationships/oleObject" Target="../embeddings/oleObject353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43.wmf"/><Relationship Id="rId11" Type="http://schemas.openxmlformats.org/officeDocument/2006/relationships/oleObject" Target="../embeddings/oleObject334.bin"/><Relationship Id="rId24" Type="http://schemas.openxmlformats.org/officeDocument/2006/relationships/image" Target="../media/image246.wmf"/><Relationship Id="rId32" Type="http://schemas.openxmlformats.org/officeDocument/2006/relationships/oleObject" Target="../embeddings/oleObject348.bin"/><Relationship Id="rId37" Type="http://schemas.openxmlformats.org/officeDocument/2006/relationships/image" Target="../media/image250.wmf"/><Relationship Id="rId40" Type="http://schemas.openxmlformats.org/officeDocument/2006/relationships/oleObject" Target="../embeddings/oleObject352.bin"/><Relationship Id="rId45" Type="http://schemas.openxmlformats.org/officeDocument/2006/relationships/image" Target="../media/image253.wmf"/><Relationship Id="rId53" Type="http://schemas.openxmlformats.org/officeDocument/2006/relationships/image" Target="../media/image257.wmf"/><Relationship Id="rId5" Type="http://schemas.openxmlformats.org/officeDocument/2006/relationships/oleObject" Target="../embeddings/oleObject331.bin"/><Relationship Id="rId15" Type="http://schemas.openxmlformats.org/officeDocument/2006/relationships/oleObject" Target="../embeddings/oleObject336.bin"/><Relationship Id="rId23" Type="http://schemas.openxmlformats.org/officeDocument/2006/relationships/oleObject" Target="../embeddings/oleObject342.bin"/><Relationship Id="rId28" Type="http://schemas.openxmlformats.org/officeDocument/2006/relationships/oleObject" Target="../embeddings/oleObject346.bin"/><Relationship Id="rId36" Type="http://schemas.openxmlformats.org/officeDocument/2006/relationships/oleObject" Target="../embeddings/oleObject350.bin"/><Relationship Id="rId49" Type="http://schemas.openxmlformats.org/officeDocument/2006/relationships/image" Target="../media/image255.wmf"/><Relationship Id="rId10" Type="http://schemas.openxmlformats.org/officeDocument/2006/relationships/image" Target="../media/image245.wmf"/><Relationship Id="rId19" Type="http://schemas.openxmlformats.org/officeDocument/2006/relationships/oleObject" Target="../embeddings/oleObject338.bin"/><Relationship Id="rId31" Type="http://schemas.openxmlformats.org/officeDocument/2006/relationships/image" Target="../media/image247.wmf"/><Relationship Id="rId44" Type="http://schemas.openxmlformats.org/officeDocument/2006/relationships/oleObject" Target="../embeddings/oleObject355.bin"/><Relationship Id="rId52" Type="http://schemas.openxmlformats.org/officeDocument/2006/relationships/oleObject" Target="../embeddings/oleObject359.bin"/><Relationship Id="rId4" Type="http://schemas.openxmlformats.org/officeDocument/2006/relationships/image" Target="../media/image242.wmf"/><Relationship Id="rId9" Type="http://schemas.openxmlformats.org/officeDocument/2006/relationships/oleObject" Target="../embeddings/oleObject333.bin"/><Relationship Id="rId14" Type="http://schemas.openxmlformats.org/officeDocument/2006/relationships/image" Target="../media/image235.wmf"/><Relationship Id="rId22" Type="http://schemas.openxmlformats.org/officeDocument/2006/relationships/oleObject" Target="../embeddings/oleObject341.bin"/><Relationship Id="rId27" Type="http://schemas.openxmlformats.org/officeDocument/2006/relationships/oleObject" Target="../embeddings/oleObject345.bin"/><Relationship Id="rId30" Type="http://schemas.openxmlformats.org/officeDocument/2006/relationships/oleObject" Target="../embeddings/oleObject347.bin"/><Relationship Id="rId35" Type="http://schemas.openxmlformats.org/officeDocument/2006/relationships/image" Target="../media/image249.wmf"/><Relationship Id="rId43" Type="http://schemas.openxmlformats.org/officeDocument/2006/relationships/image" Target="../media/image252.wmf"/><Relationship Id="rId48" Type="http://schemas.openxmlformats.org/officeDocument/2006/relationships/oleObject" Target="../embeddings/oleObject357.bin"/><Relationship Id="rId8" Type="http://schemas.openxmlformats.org/officeDocument/2006/relationships/image" Target="../media/image244.wmf"/><Relationship Id="rId51" Type="http://schemas.openxmlformats.org/officeDocument/2006/relationships/image" Target="../media/image256.wmf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65.bin"/><Relationship Id="rId18" Type="http://schemas.openxmlformats.org/officeDocument/2006/relationships/image" Target="../media/image265.wmf"/><Relationship Id="rId26" Type="http://schemas.openxmlformats.org/officeDocument/2006/relationships/image" Target="../media/image269.wmf"/><Relationship Id="rId39" Type="http://schemas.openxmlformats.org/officeDocument/2006/relationships/oleObject" Target="../embeddings/oleObject379.bin"/><Relationship Id="rId3" Type="http://schemas.openxmlformats.org/officeDocument/2006/relationships/oleObject" Target="../embeddings/oleObject360.bin"/><Relationship Id="rId21" Type="http://schemas.openxmlformats.org/officeDocument/2006/relationships/oleObject" Target="../embeddings/oleObject369.bin"/><Relationship Id="rId34" Type="http://schemas.openxmlformats.org/officeDocument/2006/relationships/image" Target="../media/image256.wmf"/><Relationship Id="rId42" Type="http://schemas.openxmlformats.org/officeDocument/2006/relationships/oleObject" Target="../embeddings/oleObject381.bin"/><Relationship Id="rId47" Type="http://schemas.openxmlformats.org/officeDocument/2006/relationships/oleObject" Target="../embeddings/oleObject386.bin"/><Relationship Id="rId50" Type="http://schemas.openxmlformats.org/officeDocument/2006/relationships/image" Target="../media/image275.wmf"/><Relationship Id="rId7" Type="http://schemas.openxmlformats.org/officeDocument/2006/relationships/oleObject" Target="../embeddings/oleObject362.bin"/><Relationship Id="rId12" Type="http://schemas.openxmlformats.org/officeDocument/2006/relationships/image" Target="../media/image262.wmf"/><Relationship Id="rId17" Type="http://schemas.openxmlformats.org/officeDocument/2006/relationships/oleObject" Target="../embeddings/oleObject367.bin"/><Relationship Id="rId25" Type="http://schemas.openxmlformats.org/officeDocument/2006/relationships/oleObject" Target="../embeddings/oleObject371.bin"/><Relationship Id="rId33" Type="http://schemas.openxmlformats.org/officeDocument/2006/relationships/oleObject" Target="../embeddings/oleObject375.bin"/><Relationship Id="rId38" Type="http://schemas.openxmlformats.org/officeDocument/2006/relationships/image" Target="../media/image272.wmf"/><Relationship Id="rId46" Type="http://schemas.openxmlformats.org/officeDocument/2006/relationships/oleObject" Target="../embeddings/oleObject385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64.wmf"/><Relationship Id="rId20" Type="http://schemas.openxmlformats.org/officeDocument/2006/relationships/image" Target="../media/image266.wmf"/><Relationship Id="rId29" Type="http://schemas.openxmlformats.org/officeDocument/2006/relationships/oleObject" Target="../embeddings/oleObject373.bin"/><Relationship Id="rId41" Type="http://schemas.openxmlformats.org/officeDocument/2006/relationships/image" Target="../media/image273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59.wmf"/><Relationship Id="rId11" Type="http://schemas.openxmlformats.org/officeDocument/2006/relationships/oleObject" Target="../embeddings/oleObject364.bin"/><Relationship Id="rId24" Type="http://schemas.openxmlformats.org/officeDocument/2006/relationships/image" Target="../media/image268.wmf"/><Relationship Id="rId32" Type="http://schemas.openxmlformats.org/officeDocument/2006/relationships/image" Target="../media/image271.wmf"/><Relationship Id="rId37" Type="http://schemas.openxmlformats.org/officeDocument/2006/relationships/oleObject" Target="../embeddings/oleObject378.bin"/><Relationship Id="rId40" Type="http://schemas.openxmlformats.org/officeDocument/2006/relationships/oleObject" Target="../embeddings/oleObject380.bin"/><Relationship Id="rId45" Type="http://schemas.openxmlformats.org/officeDocument/2006/relationships/oleObject" Target="../embeddings/oleObject384.bin"/><Relationship Id="rId5" Type="http://schemas.openxmlformats.org/officeDocument/2006/relationships/oleObject" Target="../embeddings/oleObject361.bin"/><Relationship Id="rId15" Type="http://schemas.openxmlformats.org/officeDocument/2006/relationships/oleObject" Target="../embeddings/oleObject366.bin"/><Relationship Id="rId23" Type="http://schemas.openxmlformats.org/officeDocument/2006/relationships/oleObject" Target="../embeddings/oleObject370.bin"/><Relationship Id="rId28" Type="http://schemas.openxmlformats.org/officeDocument/2006/relationships/image" Target="../media/image270.wmf"/><Relationship Id="rId36" Type="http://schemas.openxmlformats.org/officeDocument/2006/relationships/oleObject" Target="../embeddings/oleObject377.bin"/><Relationship Id="rId49" Type="http://schemas.openxmlformats.org/officeDocument/2006/relationships/oleObject" Target="../embeddings/oleObject387.bin"/><Relationship Id="rId10" Type="http://schemas.openxmlformats.org/officeDocument/2006/relationships/image" Target="../media/image261.wmf"/><Relationship Id="rId19" Type="http://schemas.openxmlformats.org/officeDocument/2006/relationships/oleObject" Target="../embeddings/oleObject368.bin"/><Relationship Id="rId31" Type="http://schemas.openxmlformats.org/officeDocument/2006/relationships/oleObject" Target="../embeddings/oleObject374.bin"/><Relationship Id="rId44" Type="http://schemas.openxmlformats.org/officeDocument/2006/relationships/oleObject" Target="../embeddings/oleObject383.bin"/><Relationship Id="rId52" Type="http://schemas.openxmlformats.org/officeDocument/2006/relationships/image" Target="../media/image276.wmf"/><Relationship Id="rId4" Type="http://schemas.openxmlformats.org/officeDocument/2006/relationships/image" Target="../media/image258.wmf"/><Relationship Id="rId9" Type="http://schemas.openxmlformats.org/officeDocument/2006/relationships/oleObject" Target="../embeddings/oleObject363.bin"/><Relationship Id="rId14" Type="http://schemas.openxmlformats.org/officeDocument/2006/relationships/image" Target="../media/image263.wmf"/><Relationship Id="rId22" Type="http://schemas.openxmlformats.org/officeDocument/2006/relationships/image" Target="../media/image267.wmf"/><Relationship Id="rId27" Type="http://schemas.openxmlformats.org/officeDocument/2006/relationships/oleObject" Target="../embeddings/oleObject372.bin"/><Relationship Id="rId30" Type="http://schemas.openxmlformats.org/officeDocument/2006/relationships/image" Target="../media/image255.wmf"/><Relationship Id="rId35" Type="http://schemas.openxmlformats.org/officeDocument/2006/relationships/oleObject" Target="../embeddings/oleObject376.bin"/><Relationship Id="rId43" Type="http://schemas.openxmlformats.org/officeDocument/2006/relationships/oleObject" Target="../embeddings/oleObject382.bin"/><Relationship Id="rId48" Type="http://schemas.openxmlformats.org/officeDocument/2006/relationships/image" Target="../media/image274.wmf"/><Relationship Id="rId8" Type="http://schemas.openxmlformats.org/officeDocument/2006/relationships/image" Target="../media/image260.wmf"/><Relationship Id="rId51" Type="http://schemas.openxmlformats.org/officeDocument/2006/relationships/oleObject" Target="../embeddings/oleObject388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7.wmf"/><Relationship Id="rId13" Type="http://schemas.openxmlformats.org/officeDocument/2006/relationships/oleObject" Target="../embeddings/oleObject394.bin"/><Relationship Id="rId18" Type="http://schemas.openxmlformats.org/officeDocument/2006/relationships/oleObject" Target="../embeddings/oleObject397.bin"/><Relationship Id="rId26" Type="http://schemas.openxmlformats.org/officeDocument/2006/relationships/oleObject" Target="../embeddings/oleObject404.bin"/><Relationship Id="rId39" Type="http://schemas.openxmlformats.org/officeDocument/2006/relationships/image" Target="../media/image287.wmf"/><Relationship Id="rId3" Type="http://schemas.openxmlformats.org/officeDocument/2006/relationships/oleObject" Target="../embeddings/oleObject389.bin"/><Relationship Id="rId21" Type="http://schemas.openxmlformats.org/officeDocument/2006/relationships/oleObject" Target="../embeddings/oleObject399.bin"/><Relationship Id="rId34" Type="http://schemas.openxmlformats.org/officeDocument/2006/relationships/oleObject" Target="../embeddings/oleObject408.bin"/><Relationship Id="rId7" Type="http://schemas.openxmlformats.org/officeDocument/2006/relationships/oleObject" Target="../embeddings/oleObject391.bin"/><Relationship Id="rId12" Type="http://schemas.openxmlformats.org/officeDocument/2006/relationships/image" Target="../media/image279.wmf"/><Relationship Id="rId17" Type="http://schemas.openxmlformats.org/officeDocument/2006/relationships/image" Target="../media/image280.wmf"/><Relationship Id="rId25" Type="http://schemas.openxmlformats.org/officeDocument/2006/relationships/oleObject" Target="../embeddings/oleObject403.bin"/><Relationship Id="rId33" Type="http://schemas.openxmlformats.org/officeDocument/2006/relationships/image" Target="../media/image284.wmf"/><Relationship Id="rId38" Type="http://schemas.openxmlformats.org/officeDocument/2006/relationships/oleObject" Target="../embeddings/oleObject410.bin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396.bin"/><Relationship Id="rId20" Type="http://schemas.openxmlformats.org/officeDocument/2006/relationships/image" Target="../media/image271.wmf"/><Relationship Id="rId29" Type="http://schemas.openxmlformats.org/officeDocument/2006/relationships/image" Target="../media/image282.wmf"/><Relationship Id="rId41" Type="http://schemas.openxmlformats.org/officeDocument/2006/relationships/image" Target="../media/image288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72.wmf"/><Relationship Id="rId11" Type="http://schemas.openxmlformats.org/officeDocument/2006/relationships/oleObject" Target="../embeddings/oleObject393.bin"/><Relationship Id="rId24" Type="http://schemas.openxmlformats.org/officeDocument/2006/relationships/oleObject" Target="../embeddings/oleObject402.bin"/><Relationship Id="rId32" Type="http://schemas.openxmlformats.org/officeDocument/2006/relationships/oleObject" Target="../embeddings/oleObject407.bin"/><Relationship Id="rId37" Type="http://schemas.openxmlformats.org/officeDocument/2006/relationships/image" Target="../media/image286.wmf"/><Relationship Id="rId40" Type="http://schemas.openxmlformats.org/officeDocument/2006/relationships/oleObject" Target="../embeddings/oleObject411.bin"/><Relationship Id="rId5" Type="http://schemas.openxmlformats.org/officeDocument/2006/relationships/oleObject" Target="../embeddings/oleObject390.bin"/><Relationship Id="rId15" Type="http://schemas.openxmlformats.org/officeDocument/2006/relationships/image" Target="../media/image269.wmf"/><Relationship Id="rId23" Type="http://schemas.openxmlformats.org/officeDocument/2006/relationships/oleObject" Target="../embeddings/oleObject401.bin"/><Relationship Id="rId28" Type="http://schemas.openxmlformats.org/officeDocument/2006/relationships/oleObject" Target="../embeddings/oleObject405.bin"/><Relationship Id="rId36" Type="http://schemas.openxmlformats.org/officeDocument/2006/relationships/oleObject" Target="../embeddings/oleObject409.bin"/><Relationship Id="rId10" Type="http://schemas.openxmlformats.org/officeDocument/2006/relationships/image" Target="../media/image278.wmf"/><Relationship Id="rId19" Type="http://schemas.openxmlformats.org/officeDocument/2006/relationships/oleObject" Target="../embeddings/oleObject398.bin"/><Relationship Id="rId31" Type="http://schemas.openxmlformats.org/officeDocument/2006/relationships/image" Target="../media/image283.wmf"/><Relationship Id="rId4" Type="http://schemas.openxmlformats.org/officeDocument/2006/relationships/image" Target="../media/image255.wmf"/><Relationship Id="rId9" Type="http://schemas.openxmlformats.org/officeDocument/2006/relationships/oleObject" Target="../embeddings/oleObject392.bin"/><Relationship Id="rId14" Type="http://schemas.openxmlformats.org/officeDocument/2006/relationships/oleObject" Target="../embeddings/oleObject395.bin"/><Relationship Id="rId22" Type="http://schemas.openxmlformats.org/officeDocument/2006/relationships/oleObject" Target="../embeddings/oleObject400.bin"/><Relationship Id="rId27" Type="http://schemas.openxmlformats.org/officeDocument/2006/relationships/image" Target="../media/image281.wmf"/><Relationship Id="rId30" Type="http://schemas.openxmlformats.org/officeDocument/2006/relationships/oleObject" Target="../embeddings/oleObject406.bin"/><Relationship Id="rId35" Type="http://schemas.openxmlformats.org/officeDocument/2006/relationships/image" Target="../media/image285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8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18.bin"/><Relationship Id="rId18" Type="http://schemas.openxmlformats.org/officeDocument/2006/relationships/image" Target="../media/image297.wmf"/><Relationship Id="rId26" Type="http://schemas.openxmlformats.org/officeDocument/2006/relationships/oleObject" Target="../embeddings/oleObject425.bin"/><Relationship Id="rId39" Type="http://schemas.openxmlformats.org/officeDocument/2006/relationships/image" Target="../media/image305.wmf"/><Relationship Id="rId21" Type="http://schemas.openxmlformats.org/officeDocument/2006/relationships/oleObject" Target="../embeddings/oleObject422.bin"/><Relationship Id="rId34" Type="http://schemas.openxmlformats.org/officeDocument/2006/relationships/oleObject" Target="../embeddings/oleObject429.bin"/><Relationship Id="rId42" Type="http://schemas.openxmlformats.org/officeDocument/2006/relationships/oleObject" Target="../embeddings/oleObject433.bin"/><Relationship Id="rId47" Type="http://schemas.openxmlformats.org/officeDocument/2006/relationships/image" Target="../media/image309.wmf"/><Relationship Id="rId50" Type="http://schemas.openxmlformats.org/officeDocument/2006/relationships/oleObject" Target="../embeddings/oleObject437.bin"/><Relationship Id="rId55" Type="http://schemas.openxmlformats.org/officeDocument/2006/relationships/oleObject" Target="../embeddings/oleObject440.bin"/><Relationship Id="rId63" Type="http://schemas.openxmlformats.org/officeDocument/2006/relationships/oleObject" Target="../embeddings/oleObject444.bin"/><Relationship Id="rId68" Type="http://schemas.openxmlformats.org/officeDocument/2006/relationships/image" Target="../media/image319.wmf"/><Relationship Id="rId7" Type="http://schemas.openxmlformats.org/officeDocument/2006/relationships/oleObject" Target="../embeddings/oleObject415.bin"/><Relationship Id="rId71" Type="http://schemas.openxmlformats.org/officeDocument/2006/relationships/image" Target="../media/image320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96.wmf"/><Relationship Id="rId29" Type="http://schemas.openxmlformats.org/officeDocument/2006/relationships/image" Target="../media/image300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91.wmf"/><Relationship Id="rId11" Type="http://schemas.openxmlformats.org/officeDocument/2006/relationships/oleObject" Target="../embeddings/oleObject417.bin"/><Relationship Id="rId24" Type="http://schemas.openxmlformats.org/officeDocument/2006/relationships/oleObject" Target="../embeddings/oleObject424.bin"/><Relationship Id="rId32" Type="http://schemas.openxmlformats.org/officeDocument/2006/relationships/oleObject" Target="../embeddings/oleObject428.bin"/><Relationship Id="rId37" Type="http://schemas.openxmlformats.org/officeDocument/2006/relationships/image" Target="../media/image304.wmf"/><Relationship Id="rId40" Type="http://schemas.openxmlformats.org/officeDocument/2006/relationships/oleObject" Target="../embeddings/oleObject432.bin"/><Relationship Id="rId45" Type="http://schemas.openxmlformats.org/officeDocument/2006/relationships/image" Target="../media/image308.wmf"/><Relationship Id="rId53" Type="http://schemas.openxmlformats.org/officeDocument/2006/relationships/image" Target="../media/image312.wmf"/><Relationship Id="rId58" Type="http://schemas.openxmlformats.org/officeDocument/2006/relationships/image" Target="../media/image314.wmf"/><Relationship Id="rId66" Type="http://schemas.openxmlformats.org/officeDocument/2006/relationships/image" Target="../media/image318.wmf"/><Relationship Id="rId5" Type="http://schemas.openxmlformats.org/officeDocument/2006/relationships/oleObject" Target="../embeddings/oleObject414.bin"/><Relationship Id="rId15" Type="http://schemas.openxmlformats.org/officeDocument/2006/relationships/oleObject" Target="../embeddings/oleObject419.bin"/><Relationship Id="rId23" Type="http://schemas.openxmlformats.org/officeDocument/2006/relationships/image" Target="../media/image298.wmf"/><Relationship Id="rId28" Type="http://schemas.openxmlformats.org/officeDocument/2006/relationships/oleObject" Target="../embeddings/oleObject426.bin"/><Relationship Id="rId36" Type="http://schemas.openxmlformats.org/officeDocument/2006/relationships/oleObject" Target="../embeddings/oleObject430.bin"/><Relationship Id="rId49" Type="http://schemas.openxmlformats.org/officeDocument/2006/relationships/image" Target="../media/image310.wmf"/><Relationship Id="rId57" Type="http://schemas.openxmlformats.org/officeDocument/2006/relationships/oleObject" Target="../embeddings/oleObject441.bin"/><Relationship Id="rId61" Type="http://schemas.openxmlformats.org/officeDocument/2006/relationships/oleObject" Target="../embeddings/oleObject443.bin"/><Relationship Id="rId10" Type="http://schemas.openxmlformats.org/officeDocument/2006/relationships/image" Target="../media/image293.wmf"/><Relationship Id="rId19" Type="http://schemas.openxmlformats.org/officeDocument/2006/relationships/oleObject" Target="../embeddings/oleObject421.bin"/><Relationship Id="rId31" Type="http://schemas.openxmlformats.org/officeDocument/2006/relationships/image" Target="../media/image301.wmf"/><Relationship Id="rId44" Type="http://schemas.openxmlformats.org/officeDocument/2006/relationships/oleObject" Target="../embeddings/oleObject434.bin"/><Relationship Id="rId52" Type="http://schemas.openxmlformats.org/officeDocument/2006/relationships/oleObject" Target="../embeddings/oleObject438.bin"/><Relationship Id="rId60" Type="http://schemas.openxmlformats.org/officeDocument/2006/relationships/image" Target="../media/image315.wmf"/><Relationship Id="rId65" Type="http://schemas.openxmlformats.org/officeDocument/2006/relationships/oleObject" Target="../embeddings/oleObject445.bin"/><Relationship Id="rId4" Type="http://schemas.openxmlformats.org/officeDocument/2006/relationships/image" Target="../media/image290.wmf"/><Relationship Id="rId9" Type="http://schemas.openxmlformats.org/officeDocument/2006/relationships/oleObject" Target="../embeddings/oleObject416.bin"/><Relationship Id="rId14" Type="http://schemas.openxmlformats.org/officeDocument/2006/relationships/image" Target="../media/image295.wmf"/><Relationship Id="rId22" Type="http://schemas.openxmlformats.org/officeDocument/2006/relationships/oleObject" Target="../embeddings/oleObject423.bin"/><Relationship Id="rId27" Type="http://schemas.openxmlformats.org/officeDocument/2006/relationships/image" Target="../media/image163.wmf"/><Relationship Id="rId30" Type="http://schemas.openxmlformats.org/officeDocument/2006/relationships/oleObject" Target="../embeddings/oleObject427.bin"/><Relationship Id="rId35" Type="http://schemas.openxmlformats.org/officeDocument/2006/relationships/image" Target="../media/image303.wmf"/><Relationship Id="rId43" Type="http://schemas.openxmlformats.org/officeDocument/2006/relationships/image" Target="../media/image307.wmf"/><Relationship Id="rId48" Type="http://schemas.openxmlformats.org/officeDocument/2006/relationships/oleObject" Target="../embeddings/oleObject436.bin"/><Relationship Id="rId56" Type="http://schemas.openxmlformats.org/officeDocument/2006/relationships/image" Target="../media/image313.wmf"/><Relationship Id="rId64" Type="http://schemas.openxmlformats.org/officeDocument/2006/relationships/image" Target="../media/image317.wmf"/><Relationship Id="rId69" Type="http://schemas.openxmlformats.org/officeDocument/2006/relationships/oleObject" Target="../embeddings/oleObject447.bin"/><Relationship Id="rId8" Type="http://schemas.openxmlformats.org/officeDocument/2006/relationships/image" Target="../media/image292.wmf"/><Relationship Id="rId51" Type="http://schemas.openxmlformats.org/officeDocument/2006/relationships/image" Target="../media/image311.wmf"/><Relationship Id="rId3" Type="http://schemas.openxmlformats.org/officeDocument/2006/relationships/oleObject" Target="../embeddings/oleObject413.bin"/><Relationship Id="rId12" Type="http://schemas.openxmlformats.org/officeDocument/2006/relationships/image" Target="../media/image294.wmf"/><Relationship Id="rId17" Type="http://schemas.openxmlformats.org/officeDocument/2006/relationships/oleObject" Target="../embeddings/oleObject420.bin"/><Relationship Id="rId25" Type="http://schemas.openxmlformats.org/officeDocument/2006/relationships/image" Target="../media/image299.wmf"/><Relationship Id="rId33" Type="http://schemas.openxmlformats.org/officeDocument/2006/relationships/image" Target="../media/image302.wmf"/><Relationship Id="rId38" Type="http://schemas.openxmlformats.org/officeDocument/2006/relationships/oleObject" Target="../embeddings/oleObject431.bin"/><Relationship Id="rId46" Type="http://schemas.openxmlformats.org/officeDocument/2006/relationships/oleObject" Target="../embeddings/oleObject435.bin"/><Relationship Id="rId59" Type="http://schemas.openxmlformats.org/officeDocument/2006/relationships/oleObject" Target="../embeddings/oleObject442.bin"/><Relationship Id="rId67" Type="http://schemas.openxmlformats.org/officeDocument/2006/relationships/oleObject" Target="../embeddings/oleObject446.bin"/><Relationship Id="rId20" Type="http://schemas.openxmlformats.org/officeDocument/2006/relationships/image" Target="../media/image39.wmf"/><Relationship Id="rId41" Type="http://schemas.openxmlformats.org/officeDocument/2006/relationships/image" Target="../media/image306.wmf"/><Relationship Id="rId54" Type="http://schemas.openxmlformats.org/officeDocument/2006/relationships/oleObject" Target="../embeddings/oleObject439.bin"/><Relationship Id="rId62" Type="http://schemas.openxmlformats.org/officeDocument/2006/relationships/image" Target="../media/image316.wmf"/><Relationship Id="rId70" Type="http://schemas.openxmlformats.org/officeDocument/2006/relationships/oleObject" Target="../embeddings/oleObject44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wmf"/><Relationship Id="rId13" Type="http://schemas.openxmlformats.org/officeDocument/2006/relationships/oleObject" Target="../embeddings/oleObject454.bin"/><Relationship Id="rId18" Type="http://schemas.openxmlformats.org/officeDocument/2006/relationships/oleObject" Target="../embeddings/oleObject457.bin"/><Relationship Id="rId26" Type="http://schemas.openxmlformats.org/officeDocument/2006/relationships/oleObject" Target="../embeddings/oleObject461.bin"/><Relationship Id="rId3" Type="http://schemas.openxmlformats.org/officeDocument/2006/relationships/oleObject" Target="../embeddings/oleObject449.bin"/><Relationship Id="rId21" Type="http://schemas.openxmlformats.org/officeDocument/2006/relationships/image" Target="../media/image207.wmf"/><Relationship Id="rId34" Type="http://schemas.openxmlformats.org/officeDocument/2006/relationships/oleObject" Target="../embeddings/oleObject465.bin"/><Relationship Id="rId7" Type="http://schemas.openxmlformats.org/officeDocument/2006/relationships/oleObject" Target="../embeddings/oleObject451.bin"/><Relationship Id="rId12" Type="http://schemas.openxmlformats.org/officeDocument/2006/relationships/image" Target="../media/image211.wmf"/><Relationship Id="rId17" Type="http://schemas.openxmlformats.org/officeDocument/2006/relationships/oleObject" Target="../embeddings/oleObject456.bin"/><Relationship Id="rId25" Type="http://schemas.openxmlformats.org/officeDocument/2006/relationships/image" Target="../media/image209.wmf"/><Relationship Id="rId33" Type="http://schemas.openxmlformats.org/officeDocument/2006/relationships/image" Target="../media/image324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15.wmf"/><Relationship Id="rId20" Type="http://schemas.openxmlformats.org/officeDocument/2006/relationships/oleObject" Target="../embeddings/oleObject458.bin"/><Relationship Id="rId29" Type="http://schemas.openxmlformats.org/officeDocument/2006/relationships/image" Target="../media/image322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04.wmf"/><Relationship Id="rId11" Type="http://schemas.openxmlformats.org/officeDocument/2006/relationships/oleObject" Target="../embeddings/oleObject453.bin"/><Relationship Id="rId24" Type="http://schemas.openxmlformats.org/officeDocument/2006/relationships/oleObject" Target="../embeddings/oleObject460.bin"/><Relationship Id="rId32" Type="http://schemas.openxmlformats.org/officeDocument/2006/relationships/oleObject" Target="../embeddings/oleObject464.bin"/><Relationship Id="rId5" Type="http://schemas.openxmlformats.org/officeDocument/2006/relationships/oleObject" Target="../embeddings/oleObject450.bin"/><Relationship Id="rId15" Type="http://schemas.openxmlformats.org/officeDocument/2006/relationships/oleObject" Target="../embeddings/oleObject455.bin"/><Relationship Id="rId23" Type="http://schemas.openxmlformats.org/officeDocument/2006/relationships/image" Target="../media/image208.wmf"/><Relationship Id="rId28" Type="http://schemas.openxmlformats.org/officeDocument/2006/relationships/oleObject" Target="../embeddings/oleObject462.bin"/><Relationship Id="rId10" Type="http://schemas.openxmlformats.org/officeDocument/2006/relationships/image" Target="../media/image206.wmf"/><Relationship Id="rId19" Type="http://schemas.openxmlformats.org/officeDocument/2006/relationships/image" Target="../media/image217.wmf"/><Relationship Id="rId31" Type="http://schemas.openxmlformats.org/officeDocument/2006/relationships/image" Target="../media/image323.wmf"/><Relationship Id="rId4" Type="http://schemas.openxmlformats.org/officeDocument/2006/relationships/image" Target="../media/image321.wmf"/><Relationship Id="rId9" Type="http://schemas.openxmlformats.org/officeDocument/2006/relationships/oleObject" Target="../embeddings/oleObject452.bin"/><Relationship Id="rId14" Type="http://schemas.openxmlformats.org/officeDocument/2006/relationships/image" Target="../media/image214.wmf"/><Relationship Id="rId22" Type="http://schemas.openxmlformats.org/officeDocument/2006/relationships/oleObject" Target="../embeddings/oleObject459.bin"/><Relationship Id="rId27" Type="http://schemas.openxmlformats.org/officeDocument/2006/relationships/image" Target="../media/image210.wmf"/><Relationship Id="rId30" Type="http://schemas.openxmlformats.org/officeDocument/2006/relationships/oleObject" Target="../embeddings/oleObject463.bin"/><Relationship Id="rId35" Type="http://schemas.openxmlformats.org/officeDocument/2006/relationships/image" Target="../media/image325.wmf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71.bin"/><Relationship Id="rId18" Type="http://schemas.openxmlformats.org/officeDocument/2006/relationships/image" Target="../media/image333.wmf"/><Relationship Id="rId26" Type="http://schemas.openxmlformats.org/officeDocument/2006/relationships/image" Target="../media/image337.wmf"/><Relationship Id="rId39" Type="http://schemas.openxmlformats.org/officeDocument/2006/relationships/oleObject" Target="../embeddings/oleObject484.bin"/><Relationship Id="rId21" Type="http://schemas.openxmlformats.org/officeDocument/2006/relationships/oleObject" Target="../embeddings/oleObject475.bin"/><Relationship Id="rId34" Type="http://schemas.openxmlformats.org/officeDocument/2006/relationships/image" Target="../media/image341.wmf"/><Relationship Id="rId42" Type="http://schemas.openxmlformats.org/officeDocument/2006/relationships/image" Target="../media/image215.wmf"/><Relationship Id="rId47" Type="http://schemas.openxmlformats.org/officeDocument/2006/relationships/oleObject" Target="../embeddings/oleObject488.bin"/><Relationship Id="rId50" Type="http://schemas.openxmlformats.org/officeDocument/2006/relationships/image" Target="../media/image211.wmf"/><Relationship Id="rId55" Type="http://schemas.openxmlformats.org/officeDocument/2006/relationships/oleObject" Target="../embeddings/oleObject492.bin"/><Relationship Id="rId63" Type="http://schemas.openxmlformats.org/officeDocument/2006/relationships/oleObject" Target="../embeddings/oleObject496.bin"/><Relationship Id="rId68" Type="http://schemas.openxmlformats.org/officeDocument/2006/relationships/image" Target="../media/image352.wmf"/><Relationship Id="rId76" Type="http://schemas.openxmlformats.org/officeDocument/2006/relationships/oleObject" Target="../embeddings/oleObject503.bin"/><Relationship Id="rId7" Type="http://schemas.openxmlformats.org/officeDocument/2006/relationships/oleObject" Target="../embeddings/oleObject468.bin"/><Relationship Id="rId71" Type="http://schemas.openxmlformats.org/officeDocument/2006/relationships/oleObject" Target="../embeddings/oleObject500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32.wmf"/><Relationship Id="rId29" Type="http://schemas.openxmlformats.org/officeDocument/2006/relationships/oleObject" Target="../embeddings/oleObject479.bin"/><Relationship Id="rId11" Type="http://schemas.openxmlformats.org/officeDocument/2006/relationships/oleObject" Target="../embeddings/oleObject470.bin"/><Relationship Id="rId24" Type="http://schemas.openxmlformats.org/officeDocument/2006/relationships/image" Target="../media/image336.wmf"/><Relationship Id="rId32" Type="http://schemas.openxmlformats.org/officeDocument/2006/relationships/image" Target="../media/image340.wmf"/><Relationship Id="rId37" Type="http://schemas.openxmlformats.org/officeDocument/2006/relationships/oleObject" Target="../embeddings/oleObject483.bin"/><Relationship Id="rId40" Type="http://schemas.openxmlformats.org/officeDocument/2006/relationships/image" Target="../media/image344.wmf"/><Relationship Id="rId45" Type="http://schemas.openxmlformats.org/officeDocument/2006/relationships/oleObject" Target="../embeddings/oleObject487.bin"/><Relationship Id="rId53" Type="http://schemas.openxmlformats.org/officeDocument/2006/relationships/oleObject" Target="../embeddings/oleObject491.bin"/><Relationship Id="rId58" Type="http://schemas.openxmlformats.org/officeDocument/2006/relationships/image" Target="../media/image347.wmf"/><Relationship Id="rId66" Type="http://schemas.openxmlformats.org/officeDocument/2006/relationships/image" Target="../media/image351.wmf"/><Relationship Id="rId74" Type="http://schemas.openxmlformats.org/officeDocument/2006/relationships/image" Target="../media/image355.wmf"/><Relationship Id="rId79" Type="http://schemas.openxmlformats.org/officeDocument/2006/relationships/image" Target="../media/image357.wmf"/><Relationship Id="rId5" Type="http://schemas.openxmlformats.org/officeDocument/2006/relationships/oleObject" Target="../embeddings/oleObject467.bin"/><Relationship Id="rId61" Type="http://schemas.openxmlformats.org/officeDocument/2006/relationships/oleObject" Target="../embeddings/oleObject495.bin"/><Relationship Id="rId10" Type="http://schemas.openxmlformats.org/officeDocument/2006/relationships/image" Target="../media/image329.wmf"/><Relationship Id="rId19" Type="http://schemas.openxmlformats.org/officeDocument/2006/relationships/oleObject" Target="../embeddings/oleObject474.bin"/><Relationship Id="rId31" Type="http://schemas.openxmlformats.org/officeDocument/2006/relationships/oleObject" Target="../embeddings/oleObject480.bin"/><Relationship Id="rId44" Type="http://schemas.openxmlformats.org/officeDocument/2006/relationships/image" Target="../media/image324.wmf"/><Relationship Id="rId52" Type="http://schemas.openxmlformats.org/officeDocument/2006/relationships/image" Target="../media/image214.wmf"/><Relationship Id="rId60" Type="http://schemas.openxmlformats.org/officeDocument/2006/relationships/image" Target="../media/image348.wmf"/><Relationship Id="rId65" Type="http://schemas.openxmlformats.org/officeDocument/2006/relationships/oleObject" Target="../embeddings/oleObject497.bin"/><Relationship Id="rId73" Type="http://schemas.openxmlformats.org/officeDocument/2006/relationships/oleObject" Target="../embeddings/oleObject501.bin"/><Relationship Id="rId78" Type="http://schemas.openxmlformats.org/officeDocument/2006/relationships/oleObject" Target="../embeddings/oleObject504.bin"/><Relationship Id="rId4" Type="http://schemas.openxmlformats.org/officeDocument/2006/relationships/image" Target="../media/image326.wmf"/><Relationship Id="rId9" Type="http://schemas.openxmlformats.org/officeDocument/2006/relationships/oleObject" Target="../embeddings/oleObject469.bin"/><Relationship Id="rId14" Type="http://schemas.openxmlformats.org/officeDocument/2006/relationships/image" Target="../media/image331.wmf"/><Relationship Id="rId22" Type="http://schemas.openxmlformats.org/officeDocument/2006/relationships/image" Target="../media/image335.wmf"/><Relationship Id="rId27" Type="http://schemas.openxmlformats.org/officeDocument/2006/relationships/oleObject" Target="../embeddings/oleObject478.bin"/><Relationship Id="rId30" Type="http://schemas.openxmlformats.org/officeDocument/2006/relationships/image" Target="../media/image339.wmf"/><Relationship Id="rId35" Type="http://schemas.openxmlformats.org/officeDocument/2006/relationships/oleObject" Target="../embeddings/oleObject482.bin"/><Relationship Id="rId43" Type="http://schemas.openxmlformats.org/officeDocument/2006/relationships/oleObject" Target="../embeddings/oleObject486.bin"/><Relationship Id="rId48" Type="http://schemas.openxmlformats.org/officeDocument/2006/relationships/image" Target="../media/image206.wmf"/><Relationship Id="rId56" Type="http://schemas.openxmlformats.org/officeDocument/2006/relationships/image" Target="../media/image346.wmf"/><Relationship Id="rId64" Type="http://schemas.openxmlformats.org/officeDocument/2006/relationships/image" Target="../media/image350.wmf"/><Relationship Id="rId69" Type="http://schemas.openxmlformats.org/officeDocument/2006/relationships/oleObject" Target="../embeddings/oleObject499.bin"/><Relationship Id="rId77" Type="http://schemas.openxmlformats.org/officeDocument/2006/relationships/image" Target="../media/image356.wmf"/><Relationship Id="rId8" Type="http://schemas.openxmlformats.org/officeDocument/2006/relationships/image" Target="../media/image328.wmf"/><Relationship Id="rId51" Type="http://schemas.openxmlformats.org/officeDocument/2006/relationships/oleObject" Target="../embeddings/oleObject490.bin"/><Relationship Id="rId72" Type="http://schemas.openxmlformats.org/officeDocument/2006/relationships/image" Target="../media/image354.wmf"/><Relationship Id="rId3" Type="http://schemas.openxmlformats.org/officeDocument/2006/relationships/oleObject" Target="../embeddings/oleObject466.bin"/><Relationship Id="rId12" Type="http://schemas.openxmlformats.org/officeDocument/2006/relationships/image" Target="../media/image330.wmf"/><Relationship Id="rId17" Type="http://schemas.openxmlformats.org/officeDocument/2006/relationships/oleObject" Target="../embeddings/oleObject473.bin"/><Relationship Id="rId25" Type="http://schemas.openxmlformats.org/officeDocument/2006/relationships/oleObject" Target="../embeddings/oleObject477.bin"/><Relationship Id="rId33" Type="http://schemas.openxmlformats.org/officeDocument/2006/relationships/oleObject" Target="../embeddings/oleObject481.bin"/><Relationship Id="rId38" Type="http://schemas.openxmlformats.org/officeDocument/2006/relationships/image" Target="../media/image343.wmf"/><Relationship Id="rId46" Type="http://schemas.openxmlformats.org/officeDocument/2006/relationships/image" Target="../media/image345.wmf"/><Relationship Id="rId59" Type="http://schemas.openxmlformats.org/officeDocument/2006/relationships/oleObject" Target="../embeddings/oleObject494.bin"/><Relationship Id="rId67" Type="http://schemas.openxmlformats.org/officeDocument/2006/relationships/oleObject" Target="../embeddings/oleObject498.bin"/><Relationship Id="rId20" Type="http://schemas.openxmlformats.org/officeDocument/2006/relationships/image" Target="../media/image334.wmf"/><Relationship Id="rId41" Type="http://schemas.openxmlformats.org/officeDocument/2006/relationships/oleObject" Target="../embeddings/oleObject485.bin"/><Relationship Id="rId54" Type="http://schemas.openxmlformats.org/officeDocument/2006/relationships/image" Target="../media/image217.wmf"/><Relationship Id="rId62" Type="http://schemas.openxmlformats.org/officeDocument/2006/relationships/image" Target="../media/image349.wmf"/><Relationship Id="rId70" Type="http://schemas.openxmlformats.org/officeDocument/2006/relationships/image" Target="../media/image353.wmf"/><Relationship Id="rId75" Type="http://schemas.openxmlformats.org/officeDocument/2006/relationships/oleObject" Target="../embeddings/oleObject502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27.wmf"/><Relationship Id="rId15" Type="http://schemas.openxmlformats.org/officeDocument/2006/relationships/oleObject" Target="../embeddings/oleObject472.bin"/><Relationship Id="rId23" Type="http://schemas.openxmlformats.org/officeDocument/2006/relationships/oleObject" Target="../embeddings/oleObject476.bin"/><Relationship Id="rId28" Type="http://schemas.openxmlformats.org/officeDocument/2006/relationships/image" Target="../media/image338.wmf"/><Relationship Id="rId36" Type="http://schemas.openxmlformats.org/officeDocument/2006/relationships/image" Target="../media/image342.wmf"/><Relationship Id="rId49" Type="http://schemas.openxmlformats.org/officeDocument/2006/relationships/oleObject" Target="../embeddings/oleObject489.bin"/><Relationship Id="rId57" Type="http://schemas.openxmlformats.org/officeDocument/2006/relationships/oleObject" Target="../embeddings/oleObject493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9.wmf"/><Relationship Id="rId13" Type="http://schemas.openxmlformats.org/officeDocument/2006/relationships/oleObject" Target="../embeddings/oleObject510.bin"/><Relationship Id="rId18" Type="http://schemas.openxmlformats.org/officeDocument/2006/relationships/image" Target="../media/image364.wmf"/><Relationship Id="rId26" Type="http://schemas.openxmlformats.org/officeDocument/2006/relationships/image" Target="../media/image368.wmf"/><Relationship Id="rId39" Type="http://schemas.openxmlformats.org/officeDocument/2006/relationships/oleObject" Target="../embeddings/oleObject523.bin"/><Relationship Id="rId3" Type="http://schemas.openxmlformats.org/officeDocument/2006/relationships/oleObject" Target="../embeddings/oleObject505.bin"/><Relationship Id="rId21" Type="http://schemas.openxmlformats.org/officeDocument/2006/relationships/oleObject" Target="../embeddings/oleObject514.bin"/><Relationship Id="rId34" Type="http://schemas.openxmlformats.org/officeDocument/2006/relationships/image" Target="../media/image372.wmf"/><Relationship Id="rId42" Type="http://schemas.openxmlformats.org/officeDocument/2006/relationships/image" Target="../media/image376.wmf"/><Relationship Id="rId47" Type="http://schemas.openxmlformats.org/officeDocument/2006/relationships/oleObject" Target="../embeddings/oleObject527.bin"/><Relationship Id="rId7" Type="http://schemas.openxmlformats.org/officeDocument/2006/relationships/oleObject" Target="../embeddings/oleObject507.bin"/><Relationship Id="rId12" Type="http://schemas.openxmlformats.org/officeDocument/2006/relationships/image" Target="../media/image361.wmf"/><Relationship Id="rId17" Type="http://schemas.openxmlformats.org/officeDocument/2006/relationships/oleObject" Target="../embeddings/oleObject512.bin"/><Relationship Id="rId25" Type="http://schemas.openxmlformats.org/officeDocument/2006/relationships/oleObject" Target="../embeddings/oleObject516.bin"/><Relationship Id="rId33" Type="http://schemas.openxmlformats.org/officeDocument/2006/relationships/oleObject" Target="../embeddings/oleObject520.bin"/><Relationship Id="rId38" Type="http://schemas.openxmlformats.org/officeDocument/2006/relationships/image" Target="../media/image374.wmf"/><Relationship Id="rId46" Type="http://schemas.openxmlformats.org/officeDocument/2006/relationships/image" Target="../media/image378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63.wmf"/><Relationship Id="rId20" Type="http://schemas.openxmlformats.org/officeDocument/2006/relationships/image" Target="../media/image365.wmf"/><Relationship Id="rId29" Type="http://schemas.openxmlformats.org/officeDocument/2006/relationships/oleObject" Target="../embeddings/oleObject518.bin"/><Relationship Id="rId41" Type="http://schemas.openxmlformats.org/officeDocument/2006/relationships/oleObject" Target="../embeddings/oleObject524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58.wmf"/><Relationship Id="rId11" Type="http://schemas.openxmlformats.org/officeDocument/2006/relationships/oleObject" Target="../embeddings/oleObject509.bin"/><Relationship Id="rId24" Type="http://schemas.openxmlformats.org/officeDocument/2006/relationships/image" Target="../media/image367.wmf"/><Relationship Id="rId32" Type="http://schemas.openxmlformats.org/officeDocument/2006/relationships/image" Target="../media/image371.wmf"/><Relationship Id="rId37" Type="http://schemas.openxmlformats.org/officeDocument/2006/relationships/oleObject" Target="../embeddings/oleObject522.bin"/><Relationship Id="rId40" Type="http://schemas.openxmlformats.org/officeDocument/2006/relationships/image" Target="../media/image375.wmf"/><Relationship Id="rId45" Type="http://schemas.openxmlformats.org/officeDocument/2006/relationships/oleObject" Target="../embeddings/oleObject526.bin"/><Relationship Id="rId5" Type="http://schemas.openxmlformats.org/officeDocument/2006/relationships/oleObject" Target="../embeddings/oleObject506.bin"/><Relationship Id="rId15" Type="http://schemas.openxmlformats.org/officeDocument/2006/relationships/oleObject" Target="../embeddings/oleObject511.bin"/><Relationship Id="rId23" Type="http://schemas.openxmlformats.org/officeDocument/2006/relationships/oleObject" Target="../embeddings/oleObject515.bin"/><Relationship Id="rId28" Type="http://schemas.openxmlformats.org/officeDocument/2006/relationships/image" Target="../media/image369.wmf"/><Relationship Id="rId36" Type="http://schemas.openxmlformats.org/officeDocument/2006/relationships/image" Target="../media/image373.wmf"/><Relationship Id="rId10" Type="http://schemas.openxmlformats.org/officeDocument/2006/relationships/image" Target="../media/image360.wmf"/><Relationship Id="rId19" Type="http://schemas.openxmlformats.org/officeDocument/2006/relationships/oleObject" Target="../embeddings/oleObject513.bin"/><Relationship Id="rId31" Type="http://schemas.openxmlformats.org/officeDocument/2006/relationships/oleObject" Target="../embeddings/oleObject519.bin"/><Relationship Id="rId44" Type="http://schemas.openxmlformats.org/officeDocument/2006/relationships/image" Target="../media/image377.wmf"/><Relationship Id="rId4" Type="http://schemas.openxmlformats.org/officeDocument/2006/relationships/image" Target="../media/image159.wmf"/><Relationship Id="rId9" Type="http://schemas.openxmlformats.org/officeDocument/2006/relationships/oleObject" Target="../embeddings/oleObject508.bin"/><Relationship Id="rId14" Type="http://schemas.openxmlformats.org/officeDocument/2006/relationships/image" Target="../media/image362.wmf"/><Relationship Id="rId22" Type="http://schemas.openxmlformats.org/officeDocument/2006/relationships/image" Target="../media/image366.wmf"/><Relationship Id="rId27" Type="http://schemas.openxmlformats.org/officeDocument/2006/relationships/oleObject" Target="../embeddings/oleObject517.bin"/><Relationship Id="rId30" Type="http://schemas.openxmlformats.org/officeDocument/2006/relationships/image" Target="../media/image370.wmf"/><Relationship Id="rId35" Type="http://schemas.openxmlformats.org/officeDocument/2006/relationships/oleObject" Target="../embeddings/oleObject521.bin"/><Relationship Id="rId43" Type="http://schemas.openxmlformats.org/officeDocument/2006/relationships/oleObject" Target="../embeddings/oleObject525.bin"/><Relationship Id="rId48" Type="http://schemas.openxmlformats.org/officeDocument/2006/relationships/image" Target="../media/image379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2.wmf"/><Relationship Id="rId13" Type="http://schemas.openxmlformats.org/officeDocument/2006/relationships/oleObject" Target="../embeddings/oleObject533.bin"/><Relationship Id="rId18" Type="http://schemas.openxmlformats.org/officeDocument/2006/relationships/image" Target="../media/image387.wmf"/><Relationship Id="rId26" Type="http://schemas.openxmlformats.org/officeDocument/2006/relationships/image" Target="../media/image391.wmf"/><Relationship Id="rId3" Type="http://schemas.openxmlformats.org/officeDocument/2006/relationships/oleObject" Target="../embeddings/oleObject528.bin"/><Relationship Id="rId21" Type="http://schemas.openxmlformats.org/officeDocument/2006/relationships/oleObject" Target="../embeddings/oleObject537.bin"/><Relationship Id="rId34" Type="http://schemas.openxmlformats.org/officeDocument/2006/relationships/oleObject" Target="../embeddings/oleObject544.bin"/><Relationship Id="rId7" Type="http://schemas.openxmlformats.org/officeDocument/2006/relationships/oleObject" Target="../embeddings/oleObject530.bin"/><Relationship Id="rId12" Type="http://schemas.openxmlformats.org/officeDocument/2006/relationships/image" Target="../media/image384.wmf"/><Relationship Id="rId17" Type="http://schemas.openxmlformats.org/officeDocument/2006/relationships/oleObject" Target="../embeddings/oleObject535.bin"/><Relationship Id="rId25" Type="http://schemas.openxmlformats.org/officeDocument/2006/relationships/oleObject" Target="../embeddings/oleObject539.bin"/><Relationship Id="rId33" Type="http://schemas.openxmlformats.org/officeDocument/2006/relationships/oleObject" Target="../embeddings/oleObject543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86.wmf"/><Relationship Id="rId20" Type="http://schemas.openxmlformats.org/officeDocument/2006/relationships/image" Target="../media/image388.wmf"/><Relationship Id="rId29" Type="http://schemas.openxmlformats.org/officeDocument/2006/relationships/oleObject" Target="../embeddings/oleObject541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81.wmf"/><Relationship Id="rId11" Type="http://schemas.openxmlformats.org/officeDocument/2006/relationships/oleObject" Target="../embeddings/oleObject532.bin"/><Relationship Id="rId24" Type="http://schemas.openxmlformats.org/officeDocument/2006/relationships/image" Target="../media/image390.wmf"/><Relationship Id="rId32" Type="http://schemas.openxmlformats.org/officeDocument/2006/relationships/image" Target="../media/image393.wmf"/><Relationship Id="rId5" Type="http://schemas.openxmlformats.org/officeDocument/2006/relationships/oleObject" Target="../embeddings/oleObject529.bin"/><Relationship Id="rId15" Type="http://schemas.openxmlformats.org/officeDocument/2006/relationships/oleObject" Target="../embeddings/oleObject534.bin"/><Relationship Id="rId23" Type="http://schemas.openxmlformats.org/officeDocument/2006/relationships/oleObject" Target="../embeddings/oleObject538.bin"/><Relationship Id="rId28" Type="http://schemas.openxmlformats.org/officeDocument/2006/relationships/image" Target="../media/image367.wmf"/><Relationship Id="rId10" Type="http://schemas.openxmlformats.org/officeDocument/2006/relationships/image" Target="../media/image383.wmf"/><Relationship Id="rId19" Type="http://schemas.openxmlformats.org/officeDocument/2006/relationships/oleObject" Target="../embeddings/oleObject536.bin"/><Relationship Id="rId31" Type="http://schemas.openxmlformats.org/officeDocument/2006/relationships/oleObject" Target="../embeddings/oleObject542.bin"/><Relationship Id="rId4" Type="http://schemas.openxmlformats.org/officeDocument/2006/relationships/image" Target="../media/image380.wmf"/><Relationship Id="rId9" Type="http://schemas.openxmlformats.org/officeDocument/2006/relationships/oleObject" Target="../embeddings/oleObject531.bin"/><Relationship Id="rId14" Type="http://schemas.openxmlformats.org/officeDocument/2006/relationships/image" Target="../media/image385.wmf"/><Relationship Id="rId22" Type="http://schemas.openxmlformats.org/officeDocument/2006/relationships/image" Target="../media/image389.wmf"/><Relationship Id="rId27" Type="http://schemas.openxmlformats.org/officeDocument/2006/relationships/oleObject" Target="../embeddings/oleObject540.bin"/><Relationship Id="rId30" Type="http://schemas.openxmlformats.org/officeDocument/2006/relationships/image" Target="../media/image392.wmf"/><Relationship Id="rId35" Type="http://schemas.openxmlformats.org/officeDocument/2006/relationships/image" Target="../media/image394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6.wmf"/><Relationship Id="rId13" Type="http://schemas.openxmlformats.org/officeDocument/2006/relationships/oleObject" Target="../embeddings/oleObject550.bin"/><Relationship Id="rId18" Type="http://schemas.openxmlformats.org/officeDocument/2006/relationships/oleObject" Target="../embeddings/oleObject554.bin"/><Relationship Id="rId3" Type="http://schemas.openxmlformats.org/officeDocument/2006/relationships/oleObject" Target="../embeddings/oleObject545.bin"/><Relationship Id="rId21" Type="http://schemas.openxmlformats.org/officeDocument/2006/relationships/image" Target="../media/image398.wmf"/><Relationship Id="rId7" Type="http://schemas.openxmlformats.org/officeDocument/2006/relationships/oleObject" Target="../embeddings/oleObject547.bin"/><Relationship Id="rId12" Type="http://schemas.openxmlformats.org/officeDocument/2006/relationships/image" Target="../media/image388.wmf"/><Relationship Id="rId17" Type="http://schemas.openxmlformats.org/officeDocument/2006/relationships/oleObject" Target="../embeddings/oleObject553.bin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552.bin"/><Relationship Id="rId20" Type="http://schemas.openxmlformats.org/officeDocument/2006/relationships/oleObject" Target="../embeddings/oleObject556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67.wmf"/><Relationship Id="rId11" Type="http://schemas.openxmlformats.org/officeDocument/2006/relationships/oleObject" Target="../embeddings/oleObject549.bin"/><Relationship Id="rId24" Type="http://schemas.openxmlformats.org/officeDocument/2006/relationships/oleObject" Target="../embeddings/oleObject558.bin"/><Relationship Id="rId5" Type="http://schemas.openxmlformats.org/officeDocument/2006/relationships/oleObject" Target="../embeddings/oleObject546.bin"/><Relationship Id="rId15" Type="http://schemas.openxmlformats.org/officeDocument/2006/relationships/oleObject" Target="../embeddings/oleObject551.bin"/><Relationship Id="rId23" Type="http://schemas.openxmlformats.org/officeDocument/2006/relationships/image" Target="../media/image389.wmf"/><Relationship Id="rId10" Type="http://schemas.openxmlformats.org/officeDocument/2006/relationships/image" Target="../media/image375.wmf"/><Relationship Id="rId19" Type="http://schemas.openxmlformats.org/officeDocument/2006/relationships/oleObject" Target="../embeddings/oleObject555.bin"/><Relationship Id="rId4" Type="http://schemas.openxmlformats.org/officeDocument/2006/relationships/image" Target="../media/image395.wmf"/><Relationship Id="rId9" Type="http://schemas.openxmlformats.org/officeDocument/2006/relationships/oleObject" Target="../embeddings/oleObject548.bin"/><Relationship Id="rId14" Type="http://schemas.openxmlformats.org/officeDocument/2006/relationships/image" Target="../media/image397.wmf"/><Relationship Id="rId22" Type="http://schemas.openxmlformats.org/officeDocument/2006/relationships/oleObject" Target="../embeddings/oleObject557.bin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64.bin"/><Relationship Id="rId18" Type="http://schemas.openxmlformats.org/officeDocument/2006/relationships/image" Target="../media/image405.wmf"/><Relationship Id="rId26" Type="http://schemas.openxmlformats.org/officeDocument/2006/relationships/image" Target="../media/image409.wmf"/><Relationship Id="rId39" Type="http://schemas.openxmlformats.org/officeDocument/2006/relationships/oleObject" Target="../embeddings/oleObject577.bin"/><Relationship Id="rId21" Type="http://schemas.openxmlformats.org/officeDocument/2006/relationships/oleObject" Target="../embeddings/oleObject568.bin"/><Relationship Id="rId34" Type="http://schemas.openxmlformats.org/officeDocument/2006/relationships/image" Target="../media/image413.wmf"/><Relationship Id="rId42" Type="http://schemas.openxmlformats.org/officeDocument/2006/relationships/image" Target="../media/image417.wmf"/><Relationship Id="rId47" Type="http://schemas.openxmlformats.org/officeDocument/2006/relationships/oleObject" Target="../embeddings/oleObject581.bin"/><Relationship Id="rId50" Type="http://schemas.openxmlformats.org/officeDocument/2006/relationships/image" Target="../media/image421.wmf"/><Relationship Id="rId55" Type="http://schemas.openxmlformats.org/officeDocument/2006/relationships/oleObject" Target="../embeddings/oleObject585.bin"/><Relationship Id="rId7" Type="http://schemas.openxmlformats.org/officeDocument/2006/relationships/oleObject" Target="../embeddings/oleObject561.bin"/><Relationship Id="rId12" Type="http://schemas.openxmlformats.org/officeDocument/2006/relationships/image" Target="../media/image402.wmf"/><Relationship Id="rId17" Type="http://schemas.openxmlformats.org/officeDocument/2006/relationships/oleObject" Target="../embeddings/oleObject566.bin"/><Relationship Id="rId25" Type="http://schemas.openxmlformats.org/officeDocument/2006/relationships/oleObject" Target="../embeddings/oleObject570.bin"/><Relationship Id="rId33" Type="http://schemas.openxmlformats.org/officeDocument/2006/relationships/oleObject" Target="../embeddings/oleObject574.bin"/><Relationship Id="rId38" Type="http://schemas.openxmlformats.org/officeDocument/2006/relationships/image" Target="../media/image415.wmf"/><Relationship Id="rId46" Type="http://schemas.openxmlformats.org/officeDocument/2006/relationships/image" Target="../media/image419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404.wmf"/><Relationship Id="rId20" Type="http://schemas.openxmlformats.org/officeDocument/2006/relationships/image" Target="../media/image406.wmf"/><Relationship Id="rId29" Type="http://schemas.openxmlformats.org/officeDocument/2006/relationships/oleObject" Target="../embeddings/oleObject572.bin"/><Relationship Id="rId41" Type="http://schemas.openxmlformats.org/officeDocument/2006/relationships/oleObject" Target="../embeddings/oleObject578.bin"/><Relationship Id="rId54" Type="http://schemas.openxmlformats.org/officeDocument/2006/relationships/image" Target="../media/image423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399.wmf"/><Relationship Id="rId11" Type="http://schemas.openxmlformats.org/officeDocument/2006/relationships/oleObject" Target="../embeddings/oleObject563.bin"/><Relationship Id="rId24" Type="http://schemas.openxmlformats.org/officeDocument/2006/relationships/image" Target="../media/image408.wmf"/><Relationship Id="rId32" Type="http://schemas.openxmlformats.org/officeDocument/2006/relationships/image" Target="../media/image412.wmf"/><Relationship Id="rId37" Type="http://schemas.openxmlformats.org/officeDocument/2006/relationships/oleObject" Target="../embeddings/oleObject576.bin"/><Relationship Id="rId40" Type="http://schemas.openxmlformats.org/officeDocument/2006/relationships/image" Target="../media/image416.wmf"/><Relationship Id="rId45" Type="http://schemas.openxmlformats.org/officeDocument/2006/relationships/oleObject" Target="../embeddings/oleObject580.bin"/><Relationship Id="rId53" Type="http://schemas.openxmlformats.org/officeDocument/2006/relationships/oleObject" Target="../embeddings/oleObject584.bin"/><Relationship Id="rId5" Type="http://schemas.openxmlformats.org/officeDocument/2006/relationships/oleObject" Target="../embeddings/oleObject560.bin"/><Relationship Id="rId15" Type="http://schemas.openxmlformats.org/officeDocument/2006/relationships/oleObject" Target="../embeddings/oleObject565.bin"/><Relationship Id="rId23" Type="http://schemas.openxmlformats.org/officeDocument/2006/relationships/oleObject" Target="../embeddings/oleObject569.bin"/><Relationship Id="rId28" Type="http://schemas.openxmlformats.org/officeDocument/2006/relationships/image" Target="../media/image410.wmf"/><Relationship Id="rId36" Type="http://schemas.openxmlformats.org/officeDocument/2006/relationships/image" Target="../media/image414.wmf"/><Relationship Id="rId49" Type="http://schemas.openxmlformats.org/officeDocument/2006/relationships/oleObject" Target="../embeddings/oleObject582.bin"/><Relationship Id="rId10" Type="http://schemas.openxmlformats.org/officeDocument/2006/relationships/image" Target="../media/image401.wmf"/><Relationship Id="rId19" Type="http://schemas.openxmlformats.org/officeDocument/2006/relationships/oleObject" Target="../embeddings/oleObject567.bin"/><Relationship Id="rId31" Type="http://schemas.openxmlformats.org/officeDocument/2006/relationships/oleObject" Target="../embeddings/oleObject573.bin"/><Relationship Id="rId44" Type="http://schemas.openxmlformats.org/officeDocument/2006/relationships/image" Target="../media/image418.wmf"/><Relationship Id="rId52" Type="http://schemas.openxmlformats.org/officeDocument/2006/relationships/image" Target="../media/image422.wmf"/><Relationship Id="rId4" Type="http://schemas.openxmlformats.org/officeDocument/2006/relationships/image" Target="../media/image373.wmf"/><Relationship Id="rId9" Type="http://schemas.openxmlformats.org/officeDocument/2006/relationships/oleObject" Target="../embeddings/oleObject562.bin"/><Relationship Id="rId14" Type="http://schemas.openxmlformats.org/officeDocument/2006/relationships/image" Target="../media/image403.wmf"/><Relationship Id="rId22" Type="http://schemas.openxmlformats.org/officeDocument/2006/relationships/image" Target="../media/image407.wmf"/><Relationship Id="rId27" Type="http://schemas.openxmlformats.org/officeDocument/2006/relationships/oleObject" Target="../embeddings/oleObject571.bin"/><Relationship Id="rId30" Type="http://schemas.openxmlformats.org/officeDocument/2006/relationships/image" Target="../media/image411.wmf"/><Relationship Id="rId35" Type="http://schemas.openxmlformats.org/officeDocument/2006/relationships/oleObject" Target="../embeddings/oleObject575.bin"/><Relationship Id="rId43" Type="http://schemas.openxmlformats.org/officeDocument/2006/relationships/oleObject" Target="../embeddings/oleObject579.bin"/><Relationship Id="rId48" Type="http://schemas.openxmlformats.org/officeDocument/2006/relationships/image" Target="../media/image420.wmf"/><Relationship Id="rId56" Type="http://schemas.openxmlformats.org/officeDocument/2006/relationships/image" Target="../media/image424.wmf"/><Relationship Id="rId8" Type="http://schemas.openxmlformats.org/officeDocument/2006/relationships/image" Target="../media/image400.wmf"/><Relationship Id="rId51" Type="http://schemas.openxmlformats.org/officeDocument/2006/relationships/oleObject" Target="../embeddings/oleObject583.bin"/><Relationship Id="rId3" Type="http://schemas.openxmlformats.org/officeDocument/2006/relationships/oleObject" Target="../embeddings/oleObject559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7.wmf"/><Relationship Id="rId13" Type="http://schemas.openxmlformats.org/officeDocument/2006/relationships/oleObject" Target="../embeddings/oleObject591.bin"/><Relationship Id="rId18" Type="http://schemas.openxmlformats.org/officeDocument/2006/relationships/image" Target="../media/image430.wmf"/><Relationship Id="rId26" Type="http://schemas.openxmlformats.org/officeDocument/2006/relationships/image" Target="../media/image402.wmf"/><Relationship Id="rId39" Type="http://schemas.openxmlformats.org/officeDocument/2006/relationships/oleObject" Target="../embeddings/oleObject605.bin"/><Relationship Id="rId3" Type="http://schemas.openxmlformats.org/officeDocument/2006/relationships/oleObject" Target="../embeddings/oleObject586.bin"/><Relationship Id="rId21" Type="http://schemas.openxmlformats.org/officeDocument/2006/relationships/oleObject" Target="../embeddings/oleObject595.bin"/><Relationship Id="rId34" Type="http://schemas.openxmlformats.org/officeDocument/2006/relationships/oleObject" Target="../embeddings/oleObject602.bin"/><Relationship Id="rId42" Type="http://schemas.openxmlformats.org/officeDocument/2006/relationships/image" Target="../media/image436.wmf"/><Relationship Id="rId7" Type="http://schemas.openxmlformats.org/officeDocument/2006/relationships/oleObject" Target="../embeddings/oleObject588.bin"/><Relationship Id="rId12" Type="http://schemas.openxmlformats.org/officeDocument/2006/relationships/image" Target="../media/image167.wmf"/><Relationship Id="rId17" Type="http://schemas.openxmlformats.org/officeDocument/2006/relationships/oleObject" Target="../embeddings/oleObject593.bin"/><Relationship Id="rId25" Type="http://schemas.openxmlformats.org/officeDocument/2006/relationships/oleObject" Target="../embeddings/oleObject597.bin"/><Relationship Id="rId33" Type="http://schemas.openxmlformats.org/officeDocument/2006/relationships/oleObject" Target="../embeddings/oleObject601.bin"/><Relationship Id="rId38" Type="http://schemas.openxmlformats.org/officeDocument/2006/relationships/image" Target="../media/image434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429.wmf"/><Relationship Id="rId20" Type="http://schemas.openxmlformats.org/officeDocument/2006/relationships/image" Target="../media/image399.wmf"/><Relationship Id="rId29" Type="http://schemas.openxmlformats.org/officeDocument/2006/relationships/oleObject" Target="../embeddings/oleObject599.bin"/><Relationship Id="rId41" Type="http://schemas.openxmlformats.org/officeDocument/2006/relationships/oleObject" Target="../embeddings/oleObject606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426.wmf"/><Relationship Id="rId11" Type="http://schemas.openxmlformats.org/officeDocument/2006/relationships/oleObject" Target="../embeddings/oleObject590.bin"/><Relationship Id="rId24" Type="http://schemas.openxmlformats.org/officeDocument/2006/relationships/image" Target="../media/image403.wmf"/><Relationship Id="rId32" Type="http://schemas.openxmlformats.org/officeDocument/2006/relationships/image" Target="../media/image422.wmf"/><Relationship Id="rId37" Type="http://schemas.openxmlformats.org/officeDocument/2006/relationships/oleObject" Target="../embeddings/oleObject604.bin"/><Relationship Id="rId40" Type="http://schemas.openxmlformats.org/officeDocument/2006/relationships/image" Target="../media/image435.wmf"/><Relationship Id="rId5" Type="http://schemas.openxmlformats.org/officeDocument/2006/relationships/oleObject" Target="../embeddings/oleObject587.bin"/><Relationship Id="rId15" Type="http://schemas.openxmlformats.org/officeDocument/2006/relationships/oleObject" Target="../embeddings/oleObject592.bin"/><Relationship Id="rId23" Type="http://schemas.openxmlformats.org/officeDocument/2006/relationships/oleObject" Target="../embeddings/oleObject596.bin"/><Relationship Id="rId28" Type="http://schemas.openxmlformats.org/officeDocument/2006/relationships/image" Target="../media/image431.wmf"/><Relationship Id="rId36" Type="http://schemas.openxmlformats.org/officeDocument/2006/relationships/image" Target="../media/image433.wmf"/><Relationship Id="rId10" Type="http://schemas.openxmlformats.org/officeDocument/2006/relationships/image" Target="../media/image428.wmf"/><Relationship Id="rId19" Type="http://schemas.openxmlformats.org/officeDocument/2006/relationships/oleObject" Target="../embeddings/oleObject594.bin"/><Relationship Id="rId31" Type="http://schemas.openxmlformats.org/officeDocument/2006/relationships/oleObject" Target="../embeddings/oleObject600.bin"/><Relationship Id="rId4" Type="http://schemas.openxmlformats.org/officeDocument/2006/relationships/image" Target="../media/image425.wmf"/><Relationship Id="rId9" Type="http://schemas.openxmlformats.org/officeDocument/2006/relationships/oleObject" Target="../embeddings/oleObject589.bin"/><Relationship Id="rId14" Type="http://schemas.openxmlformats.org/officeDocument/2006/relationships/image" Target="../media/image144.wmf"/><Relationship Id="rId22" Type="http://schemas.openxmlformats.org/officeDocument/2006/relationships/image" Target="../media/image401.wmf"/><Relationship Id="rId27" Type="http://schemas.openxmlformats.org/officeDocument/2006/relationships/oleObject" Target="../embeddings/oleObject598.bin"/><Relationship Id="rId30" Type="http://schemas.openxmlformats.org/officeDocument/2006/relationships/image" Target="../media/image432.wmf"/><Relationship Id="rId35" Type="http://schemas.openxmlformats.org/officeDocument/2006/relationships/oleObject" Target="../embeddings/oleObject603.bin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12.bin"/><Relationship Id="rId18" Type="http://schemas.openxmlformats.org/officeDocument/2006/relationships/image" Target="../media/image443.wmf"/><Relationship Id="rId26" Type="http://schemas.openxmlformats.org/officeDocument/2006/relationships/oleObject" Target="../embeddings/oleObject620.bin"/><Relationship Id="rId39" Type="http://schemas.openxmlformats.org/officeDocument/2006/relationships/oleObject" Target="../embeddings/oleObject627.bin"/><Relationship Id="rId3" Type="http://schemas.openxmlformats.org/officeDocument/2006/relationships/oleObject" Target="../embeddings/oleObject607.bin"/><Relationship Id="rId21" Type="http://schemas.openxmlformats.org/officeDocument/2006/relationships/image" Target="../media/image444.wmf"/><Relationship Id="rId34" Type="http://schemas.openxmlformats.org/officeDocument/2006/relationships/oleObject" Target="../embeddings/oleObject624.bin"/><Relationship Id="rId42" Type="http://schemas.openxmlformats.org/officeDocument/2006/relationships/image" Target="../media/image452.wmf"/><Relationship Id="rId47" Type="http://schemas.openxmlformats.org/officeDocument/2006/relationships/oleObject" Target="../embeddings/oleObject631.bin"/><Relationship Id="rId50" Type="http://schemas.openxmlformats.org/officeDocument/2006/relationships/image" Target="../media/image456.wmf"/><Relationship Id="rId7" Type="http://schemas.openxmlformats.org/officeDocument/2006/relationships/oleObject" Target="../embeddings/oleObject609.bin"/><Relationship Id="rId12" Type="http://schemas.openxmlformats.org/officeDocument/2006/relationships/image" Target="../media/image440.wmf"/><Relationship Id="rId17" Type="http://schemas.openxmlformats.org/officeDocument/2006/relationships/oleObject" Target="../embeddings/oleObject614.bin"/><Relationship Id="rId25" Type="http://schemas.openxmlformats.org/officeDocument/2006/relationships/image" Target="../media/image445.wmf"/><Relationship Id="rId33" Type="http://schemas.openxmlformats.org/officeDocument/2006/relationships/image" Target="../media/image448.wmf"/><Relationship Id="rId38" Type="http://schemas.openxmlformats.org/officeDocument/2006/relationships/oleObject" Target="../embeddings/oleObject626.bin"/><Relationship Id="rId46" Type="http://schemas.openxmlformats.org/officeDocument/2006/relationships/image" Target="../media/image454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442.wmf"/><Relationship Id="rId20" Type="http://schemas.openxmlformats.org/officeDocument/2006/relationships/oleObject" Target="../embeddings/oleObject616.bin"/><Relationship Id="rId29" Type="http://schemas.openxmlformats.org/officeDocument/2006/relationships/image" Target="../media/image446.wmf"/><Relationship Id="rId41" Type="http://schemas.openxmlformats.org/officeDocument/2006/relationships/oleObject" Target="../embeddings/oleObject628.bin"/><Relationship Id="rId54" Type="http://schemas.openxmlformats.org/officeDocument/2006/relationships/image" Target="../media/image458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44.wmf"/><Relationship Id="rId11" Type="http://schemas.openxmlformats.org/officeDocument/2006/relationships/oleObject" Target="../embeddings/oleObject611.bin"/><Relationship Id="rId24" Type="http://schemas.openxmlformats.org/officeDocument/2006/relationships/oleObject" Target="../embeddings/oleObject619.bin"/><Relationship Id="rId32" Type="http://schemas.openxmlformats.org/officeDocument/2006/relationships/oleObject" Target="../embeddings/oleObject623.bin"/><Relationship Id="rId37" Type="http://schemas.openxmlformats.org/officeDocument/2006/relationships/image" Target="../media/image450.wmf"/><Relationship Id="rId40" Type="http://schemas.openxmlformats.org/officeDocument/2006/relationships/image" Target="../media/image451.wmf"/><Relationship Id="rId45" Type="http://schemas.openxmlformats.org/officeDocument/2006/relationships/oleObject" Target="../embeddings/oleObject630.bin"/><Relationship Id="rId53" Type="http://schemas.openxmlformats.org/officeDocument/2006/relationships/oleObject" Target="../embeddings/oleObject634.bin"/><Relationship Id="rId5" Type="http://schemas.openxmlformats.org/officeDocument/2006/relationships/oleObject" Target="../embeddings/oleObject608.bin"/><Relationship Id="rId15" Type="http://schemas.openxmlformats.org/officeDocument/2006/relationships/oleObject" Target="../embeddings/oleObject613.bin"/><Relationship Id="rId23" Type="http://schemas.openxmlformats.org/officeDocument/2006/relationships/oleObject" Target="../embeddings/oleObject618.bin"/><Relationship Id="rId28" Type="http://schemas.openxmlformats.org/officeDocument/2006/relationships/oleObject" Target="../embeddings/oleObject621.bin"/><Relationship Id="rId36" Type="http://schemas.openxmlformats.org/officeDocument/2006/relationships/oleObject" Target="../embeddings/oleObject625.bin"/><Relationship Id="rId49" Type="http://schemas.openxmlformats.org/officeDocument/2006/relationships/oleObject" Target="../embeddings/oleObject632.bin"/><Relationship Id="rId10" Type="http://schemas.openxmlformats.org/officeDocument/2006/relationships/image" Target="../media/image439.wmf"/><Relationship Id="rId19" Type="http://schemas.openxmlformats.org/officeDocument/2006/relationships/oleObject" Target="../embeddings/oleObject615.bin"/><Relationship Id="rId31" Type="http://schemas.openxmlformats.org/officeDocument/2006/relationships/image" Target="../media/image447.wmf"/><Relationship Id="rId44" Type="http://schemas.openxmlformats.org/officeDocument/2006/relationships/image" Target="../media/image453.wmf"/><Relationship Id="rId52" Type="http://schemas.openxmlformats.org/officeDocument/2006/relationships/image" Target="../media/image457.wmf"/><Relationship Id="rId4" Type="http://schemas.openxmlformats.org/officeDocument/2006/relationships/image" Target="../media/image437.wmf"/><Relationship Id="rId9" Type="http://schemas.openxmlformats.org/officeDocument/2006/relationships/oleObject" Target="../embeddings/oleObject610.bin"/><Relationship Id="rId14" Type="http://schemas.openxmlformats.org/officeDocument/2006/relationships/image" Target="../media/image441.wmf"/><Relationship Id="rId22" Type="http://schemas.openxmlformats.org/officeDocument/2006/relationships/oleObject" Target="../embeddings/oleObject617.bin"/><Relationship Id="rId27" Type="http://schemas.openxmlformats.org/officeDocument/2006/relationships/image" Target="../media/image359.wmf"/><Relationship Id="rId30" Type="http://schemas.openxmlformats.org/officeDocument/2006/relationships/oleObject" Target="../embeddings/oleObject622.bin"/><Relationship Id="rId35" Type="http://schemas.openxmlformats.org/officeDocument/2006/relationships/image" Target="../media/image449.wmf"/><Relationship Id="rId43" Type="http://schemas.openxmlformats.org/officeDocument/2006/relationships/oleObject" Target="../embeddings/oleObject629.bin"/><Relationship Id="rId48" Type="http://schemas.openxmlformats.org/officeDocument/2006/relationships/image" Target="../media/image455.wmf"/><Relationship Id="rId8" Type="http://schemas.openxmlformats.org/officeDocument/2006/relationships/image" Target="../media/image438.wmf"/><Relationship Id="rId51" Type="http://schemas.openxmlformats.org/officeDocument/2006/relationships/oleObject" Target="../embeddings/oleObject633.bin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40.bin"/><Relationship Id="rId18" Type="http://schemas.openxmlformats.org/officeDocument/2006/relationships/image" Target="../media/image464.wmf"/><Relationship Id="rId26" Type="http://schemas.openxmlformats.org/officeDocument/2006/relationships/image" Target="../media/image468.wmf"/><Relationship Id="rId39" Type="http://schemas.openxmlformats.org/officeDocument/2006/relationships/oleObject" Target="../embeddings/oleObject653.bin"/><Relationship Id="rId21" Type="http://schemas.openxmlformats.org/officeDocument/2006/relationships/oleObject" Target="../embeddings/oleObject644.bin"/><Relationship Id="rId34" Type="http://schemas.openxmlformats.org/officeDocument/2006/relationships/image" Target="../media/image472.wmf"/><Relationship Id="rId42" Type="http://schemas.openxmlformats.org/officeDocument/2006/relationships/image" Target="../media/image476.wmf"/><Relationship Id="rId47" Type="http://schemas.openxmlformats.org/officeDocument/2006/relationships/oleObject" Target="../embeddings/oleObject657.bin"/><Relationship Id="rId50" Type="http://schemas.openxmlformats.org/officeDocument/2006/relationships/image" Target="../media/image480.wmf"/><Relationship Id="rId55" Type="http://schemas.openxmlformats.org/officeDocument/2006/relationships/oleObject" Target="../embeddings/oleObject661.bin"/><Relationship Id="rId7" Type="http://schemas.openxmlformats.org/officeDocument/2006/relationships/oleObject" Target="../embeddings/oleObject637.bin"/><Relationship Id="rId12" Type="http://schemas.openxmlformats.org/officeDocument/2006/relationships/image" Target="../media/image184.wmf"/><Relationship Id="rId17" Type="http://schemas.openxmlformats.org/officeDocument/2006/relationships/oleObject" Target="../embeddings/oleObject642.bin"/><Relationship Id="rId25" Type="http://schemas.openxmlformats.org/officeDocument/2006/relationships/oleObject" Target="../embeddings/oleObject646.bin"/><Relationship Id="rId33" Type="http://schemas.openxmlformats.org/officeDocument/2006/relationships/oleObject" Target="../embeddings/oleObject650.bin"/><Relationship Id="rId38" Type="http://schemas.openxmlformats.org/officeDocument/2006/relationships/image" Target="../media/image474.wmf"/><Relationship Id="rId46" Type="http://schemas.openxmlformats.org/officeDocument/2006/relationships/image" Target="../media/image478.wmf"/><Relationship Id="rId59" Type="http://schemas.openxmlformats.org/officeDocument/2006/relationships/oleObject" Target="../embeddings/oleObject663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463.wmf"/><Relationship Id="rId20" Type="http://schemas.openxmlformats.org/officeDocument/2006/relationships/image" Target="../media/image465.wmf"/><Relationship Id="rId29" Type="http://schemas.openxmlformats.org/officeDocument/2006/relationships/oleObject" Target="../embeddings/oleObject648.bin"/><Relationship Id="rId41" Type="http://schemas.openxmlformats.org/officeDocument/2006/relationships/oleObject" Target="../embeddings/oleObject654.bin"/><Relationship Id="rId54" Type="http://schemas.openxmlformats.org/officeDocument/2006/relationships/image" Target="../media/image482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460.wmf"/><Relationship Id="rId11" Type="http://schemas.openxmlformats.org/officeDocument/2006/relationships/oleObject" Target="../embeddings/oleObject639.bin"/><Relationship Id="rId24" Type="http://schemas.openxmlformats.org/officeDocument/2006/relationships/image" Target="../media/image467.wmf"/><Relationship Id="rId32" Type="http://schemas.openxmlformats.org/officeDocument/2006/relationships/image" Target="../media/image471.wmf"/><Relationship Id="rId37" Type="http://schemas.openxmlformats.org/officeDocument/2006/relationships/oleObject" Target="../embeddings/oleObject652.bin"/><Relationship Id="rId40" Type="http://schemas.openxmlformats.org/officeDocument/2006/relationships/image" Target="../media/image475.wmf"/><Relationship Id="rId45" Type="http://schemas.openxmlformats.org/officeDocument/2006/relationships/oleObject" Target="../embeddings/oleObject656.bin"/><Relationship Id="rId53" Type="http://schemas.openxmlformats.org/officeDocument/2006/relationships/oleObject" Target="../embeddings/oleObject660.bin"/><Relationship Id="rId58" Type="http://schemas.openxmlformats.org/officeDocument/2006/relationships/image" Target="../media/image484.wmf"/><Relationship Id="rId5" Type="http://schemas.openxmlformats.org/officeDocument/2006/relationships/oleObject" Target="../embeddings/oleObject636.bin"/><Relationship Id="rId15" Type="http://schemas.openxmlformats.org/officeDocument/2006/relationships/oleObject" Target="../embeddings/oleObject641.bin"/><Relationship Id="rId23" Type="http://schemas.openxmlformats.org/officeDocument/2006/relationships/oleObject" Target="../embeddings/oleObject645.bin"/><Relationship Id="rId28" Type="http://schemas.openxmlformats.org/officeDocument/2006/relationships/image" Target="../media/image469.wmf"/><Relationship Id="rId36" Type="http://schemas.openxmlformats.org/officeDocument/2006/relationships/image" Target="../media/image473.wmf"/><Relationship Id="rId49" Type="http://schemas.openxmlformats.org/officeDocument/2006/relationships/oleObject" Target="../embeddings/oleObject658.bin"/><Relationship Id="rId57" Type="http://schemas.openxmlformats.org/officeDocument/2006/relationships/oleObject" Target="../embeddings/oleObject662.bin"/><Relationship Id="rId10" Type="http://schemas.openxmlformats.org/officeDocument/2006/relationships/image" Target="../media/image69.wmf"/><Relationship Id="rId19" Type="http://schemas.openxmlformats.org/officeDocument/2006/relationships/oleObject" Target="../embeddings/oleObject643.bin"/><Relationship Id="rId31" Type="http://schemas.openxmlformats.org/officeDocument/2006/relationships/oleObject" Target="../embeddings/oleObject649.bin"/><Relationship Id="rId44" Type="http://schemas.openxmlformats.org/officeDocument/2006/relationships/image" Target="../media/image477.wmf"/><Relationship Id="rId52" Type="http://schemas.openxmlformats.org/officeDocument/2006/relationships/image" Target="../media/image481.wmf"/><Relationship Id="rId60" Type="http://schemas.openxmlformats.org/officeDocument/2006/relationships/image" Target="../media/image235.wmf"/><Relationship Id="rId4" Type="http://schemas.openxmlformats.org/officeDocument/2006/relationships/image" Target="../media/image459.wmf"/><Relationship Id="rId9" Type="http://schemas.openxmlformats.org/officeDocument/2006/relationships/oleObject" Target="../embeddings/oleObject638.bin"/><Relationship Id="rId14" Type="http://schemas.openxmlformats.org/officeDocument/2006/relationships/image" Target="../media/image462.wmf"/><Relationship Id="rId22" Type="http://schemas.openxmlformats.org/officeDocument/2006/relationships/image" Target="../media/image466.wmf"/><Relationship Id="rId27" Type="http://schemas.openxmlformats.org/officeDocument/2006/relationships/oleObject" Target="../embeddings/oleObject647.bin"/><Relationship Id="rId30" Type="http://schemas.openxmlformats.org/officeDocument/2006/relationships/image" Target="../media/image470.wmf"/><Relationship Id="rId35" Type="http://schemas.openxmlformats.org/officeDocument/2006/relationships/oleObject" Target="../embeddings/oleObject651.bin"/><Relationship Id="rId43" Type="http://schemas.openxmlformats.org/officeDocument/2006/relationships/oleObject" Target="../embeddings/oleObject655.bin"/><Relationship Id="rId48" Type="http://schemas.openxmlformats.org/officeDocument/2006/relationships/image" Target="../media/image479.wmf"/><Relationship Id="rId56" Type="http://schemas.openxmlformats.org/officeDocument/2006/relationships/image" Target="../media/image483.wmf"/><Relationship Id="rId8" Type="http://schemas.openxmlformats.org/officeDocument/2006/relationships/image" Target="../media/image461.wmf"/><Relationship Id="rId51" Type="http://schemas.openxmlformats.org/officeDocument/2006/relationships/oleObject" Target="../embeddings/oleObject659.bin"/><Relationship Id="rId3" Type="http://schemas.openxmlformats.org/officeDocument/2006/relationships/oleObject" Target="../embeddings/oleObject635.bin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.bin"/><Relationship Id="rId18" Type="http://schemas.openxmlformats.org/officeDocument/2006/relationships/image" Target="../media/image14.wmf"/><Relationship Id="rId26" Type="http://schemas.openxmlformats.org/officeDocument/2006/relationships/oleObject" Target="../embeddings/oleObject13.bin"/><Relationship Id="rId39" Type="http://schemas.openxmlformats.org/officeDocument/2006/relationships/image" Target="../media/image24.wmf"/><Relationship Id="rId21" Type="http://schemas.openxmlformats.org/officeDocument/2006/relationships/image" Target="../media/image15.wmf"/><Relationship Id="rId34" Type="http://schemas.openxmlformats.org/officeDocument/2006/relationships/oleObject" Target="../embeddings/oleObject17.bin"/><Relationship Id="rId42" Type="http://schemas.openxmlformats.org/officeDocument/2006/relationships/oleObject" Target="../embeddings/oleObject21.bin"/><Relationship Id="rId47" Type="http://schemas.openxmlformats.org/officeDocument/2006/relationships/oleObject" Target="../embeddings/oleObject26.bin"/><Relationship Id="rId50" Type="http://schemas.openxmlformats.org/officeDocument/2006/relationships/oleObject" Target="../embeddings/oleObject28.bin"/><Relationship Id="rId55" Type="http://schemas.openxmlformats.org/officeDocument/2006/relationships/image" Target="../media/image29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8.bin"/><Relationship Id="rId25" Type="http://schemas.openxmlformats.org/officeDocument/2006/relationships/image" Target="../media/image17.wmf"/><Relationship Id="rId33" Type="http://schemas.openxmlformats.org/officeDocument/2006/relationships/image" Target="../media/image21.wmf"/><Relationship Id="rId38" Type="http://schemas.openxmlformats.org/officeDocument/2006/relationships/oleObject" Target="../embeddings/oleObject19.bin"/><Relationship Id="rId46" Type="http://schemas.openxmlformats.org/officeDocument/2006/relationships/oleObject" Target="../embeddings/oleObject25.bin"/><Relationship Id="rId59" Type="http://schemas.openxmlformats.org/officeDocument/2006/relationships/image" Target="../media/image31.wmf"/><Relationship Id="rId2" Type="http://schemas.openxmlformats.org/officeDocument/2006/relationships/slideLayout" Target="../slideLayouts/slideLayout10.xml"/><Relationship Id="rId16" Type="http://schemas.openxmlformats.org/officeDocument/2006/relationships/image" Target="../media/image13.wmf"/><Relationship Id="rId20" Type="http://schemas.openxmlformats.org/officeDocument/2006/relationships/oleObject" Target="../embeddings/oleObject10.bin"/><Relationship Id="rId29" Type="http://schemas.openxmlformats.org/officeDocument/2006/relationships/image" Target="../media/image19.wmf"/><Relationship Id="rId41" Type="http://schemas.openxmlformats.org/officeDocument/2006/relationships/image" Target="../media/image25.wmf"/><Relationship Id="rId54" Type="http://schemas.openxmlformats.org/officeDocument/2006/relationships/oleObject" Target="../embeddings/oleObject30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5.bin"/><Relationship Id="rId24" Type="http://schemas.openxmlformats.org/officeDocument/2006/relationships/oleObject" Target="../embeddings/oleObject12.bin"/><Relationship Id="rId32" Type="http://schemas.openxmlformats.org/officeDocument/2006/relationships/oleObject" Target="../embeddings/oleObject16.bin"/><Relationship Id="rId37" Type="http://schemas.openxmlformats.org/officeDocument/2006/relationships/image" Target="../media/image23.wmf"/><Relationship Id="rId40" Type="http://schemas.openxmlformats.org/officeDocument/2006/relationships/oleObject" Target="../embeddings/oleObject20.bin"/><Relationship Id="rId45" Type="http://schemas.openxmlformats.org/officeDocument/2006/relationships/oleObject" Target="../embeddings/oleObject24.bin"/><Relationship Id="rId53" Type="http://schemas.openxmlformats.org/officeDocument/2006/relationships/image" Target="../media/image28.wmf"/><Relationship Id="rId58" Type="http://schemas.openxmlformats.org/officeDocument/2006/relationships/oleObject" Target="../embeddings/oleObject32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image" Target="../media/image16.wmf"/><Relationship Id="rId28" Type="http://schemas.openxmlformats.org/officeDocument/2006/relationships/oleObject" Target="../embeddings/oleObject14.bin"/><Relationship Id="rId36" Type="http://schemas.openxmlformats.org/officeDocument/2006/relationships/oleObject" Target="../embeddings/oleObject18.bin"/><Relationship Id="rId49" Type="http://schemas.openxmlformats.org/officeDocument/2006/relationships/image" Target="../media/image26.wmf"/><Relationship Id="rId57" Type="http://schemas.openxmlformats.org/officeDocument/2006/relationships/image" Target="../media/image30.wmf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9.bin"/><Relationship Id="rId31" Type="http://schemas.openxmlformats.org/officeDocument/2006/relationships/image" Target="../media/image20.wmf"/><Relationship Id="rId44" Type="http://schemas.openxmlformats.org/officeDocument/2006/relationships/oleObject" Target="../embeddings/oleObject23.bin"/><Relationship Id="rId52" Type="http://schemas.openxmlformats.org/officeDocument/2006/relationships/oleObject" Target="../embeddings/oleObject29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2.wmf"/><Relationship Id="rId22" Type="http://schemas.openxmlformats.org/officeDocument/2006/relationships/oleObject" Target="../embeddings/oleObject11.bin"/><Relationship Id="rId27" Type="http://schemas.openxmlformats.org/officeDocument/2006/relationships/image" Target="../media/image18.wmf"/><Relationship Id="rId30" Type="http://schemas.openxmlformats.org/officeDocument/2006/relationships/oleObject" Target="../embeddings/oleObject15.bin"/><Relationship Id="rId35" Type="http://schemas.openxmlformats.org/officeDocument/2006/relationships/image" Target="../media/image22.wmf"/><Relationship Id="rId43" Type="http://schemas.openxmlformats.org/officeDocument/2006/relationships/oleObject" Target="../embeddings/oleObject22.bin"/><Relationship Id="rId48" Type="http://schemas.openxmlformats.org/officeDocument/2006/relationships/oleObject" Target="../embeddings/oleObject27.bin"/><Relationship Id="rId56" Type="http://schemas.openxmlformats.org/officeDocument/2006/relationships/oleObject" Target="../embeddings/oleObject31.bin"/><Relationship Id="rId8" Type="http://schemas.openxmlformats.org/officeDocument/2006/relationships/image" Target="../media/image9.wmf"/><Relationship Id="rId51" Type="http://schemas.openxmlformats.org/officeDocument/2006/relationships/image" Target="../media/image27.wmf"/><Relationship Id="rId3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1.wmf"/><Relationship Id="rId21" Type="http://schemas.openxmlformats.org/officeDocument/2006/relationships/oleObject" Target="../embeddings/oleObject42.bin"/><Relationship Id="rId34" Type="http://schemas.openxmlformats.org/officeDocument/2006/relationships/image" Target="../media/image13.wmf"/><Relationship Id="rId42" Type="http://schemas.openxmlformats.org/officeDocument/2006/relationships/oleObject" Target="../embeddings/oleObject53.bin"/><Relationship Id="rId47" Type="http://schemas.openxmlformats.org/officeDocument/2006/relationships/image" Target="../media/image42.wmf"/><Relationship Id="rId50" Type="http://schemas.openxmlformats.org/officeDocument/2006/relationships/oleObject" Target="../embeddings/oleObject57.bin"/><Relationship Id="rId55" Type="http://schemas.openxmlformats.org/officeDocument/2006/relationships/image" Target="../media/image46.wmf"/><Relationship Id="rId63" Type="http://schemas.openxmlformats.org/officeDocument/2006/relationships/image" Target="../media/image17.wmf"/><Relationship Id="rId68" Type="http://schemas.openxmlformats.org/officeDocument/2006/relationships/oleObject" Target="../embeddings/oleObject66.bin"/><Relationship Id="rId76" Type="http://schemas.openxmlformats.org/officeDocument/2006/relationships/oleObject" Target="../embeddings/oleObject70.bin"/><Relationship Id="rId84" Type="http://schemas.openxmlformats.org/officeDocument/2006/relationships/oleObject" Target="../embeddings/oleObject74.bin"/><Relationship Id="rId89" Type="http://schemas.openxmlformats.org/officeDocument/2006/relationships/image" Target="../media/image60.wmf"/><Relationship Id="rId97" Type="http://schemas.openxmlformats.org/officeDocument/2006/relationships/image" Target="../media/image64.wmf"/><Relationship Id="rId7" Type="http://schemas.openxmlformats.org/officeDocument/2006/relationships/oleObject" Target="../embeddings/oleObject35.bin"/><Relationship Id="rId71" Type="http://schemas.openxmlformats.org/officeDocument/2006/relationships/image" Target="../media/image51.wmf"/><Relationship Id="rId92" Type="http://schemas.openxmlformats.org/officeDocument/2006/relationships/oleObject" Target="../embeddings/oleObject78.bin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37.wmf"/><Relationship Id="rId29" Type="http://schemas.openxmlformats.org/officeDocument/2006/relationships/oleObject" Target="../embeddings/oleObject46.bin"/><Relationship Id="rId11" Type="http://schemas.openxmlformats.org/officeDocument/2006/relationships/oleObject" Target="../embeddings/oleObject37.bin"/><Relationship Id="rId24" Type="http://schemas.openxmlformats.org/officeDocument/2006/relationships/image" Target="../media/image19.wmf"/><Relationship Id="rId32" Type="http://schemas.openxmlformats.org/officeDocument/2006/relationships/image" Target="../media/image12.wmf"/><Relationship Id="rId37" Type="http://schemas.openxmlformats.org/officeDocument/2006/relationships/oleObject" Target="../embeddings/oleObject50.bin"/><Relationship Id="rId40" Type="http://schemas.openxmlformats.org/officeDocument/2006/relationships/oleObject" Target="../embeddings/oleObject52.bin"/><Relationship Id="rId45" Type="http://schemas.openxmlformats.org/officeDocument/2006/relationships/image" Target="../media/image23.wmf"/><Relationship Id="rId53" Type="http://schemas.openxmlformats.org/officeDocument/2006/relationships/image" Target="../media/image45.wmf"/><Relationship Id="rId58" Type="http://schemas.openxmlformats.org/officeDocument/2006/relationships/oleObject" Target="../embeddings/oleObject61.bin"/><Relationship Id="rId66" Type="http://schemas.openxmlformats.org/officeDocument/2006/relationships/oleObject" Target="../embeddings/oleObject65.bin"/><Relationship Id="rId74" Type="http://schemas.openxmlformats.org/officeDocument/2006/relationships/oleObject" Target="../embeddings/oleObject69.bin"/><Relationship Id="rId79" Type="http://schemas.openxmlformats.org/officeDocument/2006/relationships/image" Target="../media/image55.wmf"/><Relationship Id="rId87" Type="http://schemas.openxmlformats.org/officeDocument/2006/relationships/image" Target="../media/image59.wmf"/><Relationship Id="rId5" Type="http://schemas.openxmlformats.org/officeDocument/2006/relationships/oleObject" Target="../embeddings/oleObject34.bin"/><Relationship Id="rId61" Type="http://schemas.openxmlformats.org/officeDocument/2006/relationships/image" Target="../media/image16.wmf"/><Relationship Id="rId82" Type="http://schemas.openxmlformats.org/officeDocument/2006/relationships/oleObject" Target="../embeddings/oleObject73.bin"/><Relationship Id="rId90" Type="http://schemas.openxmlformats.org/officeDocument/2006/relationships/oleObject" Target="../embeddings/oleObject77.bin"/><Relationship Id="rId95" Type="http://schemas.openxmlformats.org/officeDocument/2006/relationships/image" Target="../media/image63.wmf"/><Relationship Id="rId19" Type="http://schemas.openxmlformats.org/officeDocument/2006/relationships/oleObject" Target="../embeddings/oleObject41.bin"/><Relationship Id="rId14" Type="http://schemas.openxmlformats.org/officeDocument/2006/relationships/image" Target="../media/image36.wmf"/><Relationship Id="rId22" Type="http://schemas.openxmlformats.org/officeDocument/2006/relationships/image" Target="../media/image40.wmf"/><Relationship Id="rId27" Type="http://schemas.openxmlformats.org/officeDocument/2006/relationships/oleObject" Target="../embeddings/oleObject45.bin"/><Relationship Id="rId30" Type="http://schemas.openxmlformats.org/officeDocument/2006/relationships/image" Target="../media/image11.wmf"/><Relationship Id="rId35" Type="http://schemas.openxmlformats.org/officeDocument/2006/relationships/oleObject" Target="../embeddings/oleObject49.bin"/><Relationship Id="rId43" Type="http://schemas.openxmlformats.org/officeDocument/2006/relationships/image" Target="../media/image22.wmf"/><Relationship Id="rId48" Type="http://schemas.openxmlformats.org/officeDocument/2006/relationships/oleObject" Target="../embeddings/oleObject56.bin"/><Relationship Id="rId56" Type="http://schemas.openxmlformats.org/officeDocument/2006/relationships/oleObject" Target="../embeddings/oleObject60.bin"/><Relationship Id="rId64" Type="http://schemas.openxmlformats.org/officeDocument/2006/relationships/oleObject" Target="../embeddings/oleObject64.bin"/><Relationship Id="rId69" Type="http://schemas.openxmlformats.org/officeDocument/2006/relationships/image" Target="../media/image50.wmf"/><Relationship Id="rId77" Type="http://schemas.openxmlformats.org/officeDocument/2006/relationships/image" Target="../media/image54.wmf"/><Relationship Id="rId8" Type="http://schemas.openxmlformats.org/officeDocument/2006/relationships/image" Target="../media/image7.wmf"/><Relationship Id="rId51" Type="http://schemas.openxmlformats.org/officeDocument/2006/relationships/image" Target="../media/image44.wmf"/><Relationship Id="rId72" Type="http://schemas.openxmlformats.org/officeDocument/2006/relationships/oleObject" Target="../embeddings/oleObject68.bin"/><Relationship Id="rId80" Type="http://schemas.openxmlformats.org/officeDocument/2006/relationships/oleObject" Target="../embeddings/oleObject72.bin"/><Relationship Id="rId85" Type="http://schemas.openxmlformats.org/officeDocument/2006/relationships/image" Target="../media/image58.wmf"/><Relationship Id="rId93" Type="http://schemas.openxmlformats.org/officeDocument/2006/relationships/image" Target="../media/image62.wmf"/><Relationship Id="rId98" Type="http://schemas.openxmlformats.org/officeDocument/2006/relationships/oleObject" Target="../embeddings/oleObject81.bin"/><Relationship Id="rId3" Type="http://schemas.openxmlformats.org/officeDocument/2006/relationships/oleObject" Target="../embeddings/oleObject33.bin"/><Relationship Id="rId12" Type="http://schemas.openxmlformats.org/officeDocument/2006/relationships/image" Target="../media/image35.wmf"/><Relationship Id="rId17" Type="http://schemas.openxmlformats.org/officeDocument/2006/relationships/oleObject" Target="../embeddings/oleObject40.bin"/><Relationship Id="rId25" Type="http://schemas.openxmlformats.org/officeDocument/2006/relationships/oleObject" Target="../embeddings/oleObject44.bin"/><Relationship Id="rId33" Type="http://schemas.openxmlformats.org/officeDocument/2006/relationships/oleObject" Target="../embeddings/oleObject48.bin"/><Relationship Id="rId38" Type="http://schemas.openxmlformats.org/officeDocument/2006/relationships/oleObject" Target="../embeddings/oleObject51.bin"/><Relationship Id="rId46" Type="http://schemas.openxmlformats.org/officeDocument/2006/relationships/oleObject" Target="../embeddings/oleObject55.bin"/><Relationship Id="rId59" Type="http://schemas.openxmlformats.org/officeDocument/2006/relationships/image" Target="../media/image48.wmf"/><Relationship Id="rId67" Type="http://schemas.openxmlformats.org/officeDocument/2006/relationships/image" Target="../media/image49.wmf"/><Relationship Id="rId20" Type="http://schemas.openxmlformats.org/officeDocument/2006/relationships/image" Target="../media/image39.wmf"/><Relationship Id="rId41" Type="http://schemas.openxmlformats.org/officeDocument/2006/relationships/image" Target="../media/image21.wmf"/><Relationship Id="rId54" Type="http://schemas.openxmlformats.org/officeDocument/2006/relationships/oleObject" Target="../embeddings/oleObject59.bin"/><Relationship Id="rId62" Type="http://schemas.openxmlformats.org/officeDocument/2006/relationships/oleObject" Target="../embeddings/oleObject63.bin"/><Relationship Id="rId70" Type="http://schemas.openxmlformats.org/officeDocument/2006/relationships/oleObject" Target="../embeddings/oleObject67.bin"/><Relationship Id="rId75" Type="http://schemas.openxmlformats.org/officeDocument/2006/relationships/image" Target="../media/image53.wmf"/><Relationship Id="rId83" Type="http://schemas.openxmlformats.org/officeDocument/2006/relationships/image" Target="../media/image57.wmf"/><Relationship Id="rId88" Type="http://schemas.openxmlformats.org/officeDocument/2006/relationships/oleObject" Target="../embeddings/oleObject76.bin"/><Relationship Id="rId91" Type="http://schemas.openxmlformats.org/officeDocument/2006/relationships/image" Target="../media/image61.wmf"/><Relationship Id="rId96" Type="http://schemas.openxmlformats.org/officeDocument/2006/relationships/oleObject" Target="../embeddings/oleObject80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33.wmf"/><Relationship Id="rId15" Type="http://schemas.openxmlformats.org/officeDocument/2006/relationships/oleObject" Target="../embeddings/oleObject39.bin"/><Relationship Id="rId23" Type="http://schemas.openxmlformats.org/officeDocument/2006/relationships/oleObject" Target="../embeddings/oleObject43.bin"/><Relationship Id="rId28" Type="http://schemas.openxmlformats.org/officeDocument/2006/relationships/image" Target="../media/image9.wmf"/><Relationship Id="rId36" Type="http://schemas.openxmlformats.org/officeDocument/2006/relationships/image" Target="../media/image14.wmf"/><Relationship Id="rId49" Type="http://schemas.openxmlformats.org/officeDocument/2006/relationships/image" Target="../media/image43.wmf"/><Relationship Id="rId57" Type="http://schemas.openxmlformats.org/officeDocument/2006/relationships/image" Target="../media/image47.wmf"/><Relationship Id="rId10" Type="http://schemas.openxmlformats.org/officeDocument/2006/relationships/image" Target="../media/image34.wmf"/><Relationship Id="rId31" Type="http://schemas.openxmlformats.org/officeDocument/2006/relationships/oleObject" Target="../embeddings/oleObject47.bin"/><Relationship Id="rId44" Type="http://schemas.openxmlformats.org/officeDocument/2006/relationships/oleObject" Target="../embeddings/oleObject54.bin"/><Relationship Id="rId52" Type="http://schemas.openxmlformats.org/officeDocument/2006/relationships/oleObject" Target="../embeddings/oleObject58.bin"/><Relationship Id="rId60" Type="http://schemas.openxmlformats.org/officeDocument/2006/relationships/oleObject" Target="../embeddings/oleObject62.bin"/><Relationship Id="rId65" Type="http://schemas.openxmlformats.org/officeDocument/2006/relationships/image" Target="../media/image18.wmf"/><Relationship Id="rId73" Type="http://schemas.openxmlformats.org/officeDocument/2006/relationships/image" Target="../media/image52.wmf"/><Relationship Id="rId78" Type="http://schemas.openxmlformats.org/officeDocument/2006/relationships/oleObject" Target="../embeddings/oleObject71.bin"/><Relationship Id="rId81" Type="http://schemas.openxmlformats.org/officeDocument/2006/relationships/image" Target="../media/image56.wmf"/><Relationship Id="rId86" Type="http://schemas.openxmlformats.org/officeDocument/2006/relationships/oleObject" Target="../embeddings/oleObject75.bin"/><Relationship Id="rId94" Type="http://schemas.openxmlformats.org/officeDocument/2006/relationships/oleObject" Target="../embeddings/oleObject79.bin"/><Relationship Id="rId99" Type="http://schemas.openxmlformats.org/officeDocument/2006/relationships/image" Target="../media/image6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6.bin"/><Relationship Id="rId13" Type="http://schemas.openxmlformats.org/officeDocument/2006/relationships/oleObject" Target="../embeddings/oleObject38.bin"/><Relationship Id="rId18" Type="http://schemas.openxmlformats.org/officeDocument/2006/relationships/image" Target="../media/image38.wmf"/><Relationship Id="rId39" Type="http://schemas.openxmlformats.org/officeDocument/2006/relationships/image" Target="../media/image20.wmf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oleObject" Target="../embeddings/oleObject94.bin"/><Relationship Id="rId117" Type="http://schemas.openxmlformats.org/officeDocument/2006/relationships/image" Target="../media/image92.wmf"/><Relationship Id="rId21" Type="http://schemas.openxmlformats.org/officeDocument/2006/relationships/image" Target="../media/image69.wmf"/><Relationship Id="rId42" Type="http://schemas.openxmlformats.org/officeDocument/2006/relationships/oleObject" Target="../embeddings/oleObject102.bin"/><Relationship Id="rId47" Type="http://schemas.openxmlformats.org/officeDocument/2006/relationships/oleObject" Target="../embeddings/oleObject105.bin"/><Relationship Id="rId63" Type="http://schemas.openxmlformats.org/officeDocument/2006/relationships/oleObject" Target="../embeddings/oleObject113.bin"/><Relationship Id="rId68" Type="http://schemas.openxmlformats.org/officeDocument/2006/relationships/image" Target="../media/image81.wmf"/><Relationship Id="rId84" Type="http://schemas.openxmlformats.org/officeDocument/2006/relationships/image" Target="../media/image63.wmf"/><Relationship Id="rId89" Type="http://schemas.openxmlformats.org/officeDocument/2006/relationships/oleObject" Target="../embeddings/oleObject126.bin"/><Relationship Id="rId112" Type="http://schemas.openxmlformats.org/officeDocument/2006/relationships/oleObject" Target="../embeddings/oleObject138.bin"/><Relationship Id="rId16" Type="http://schemas.openxmlformats.org/officeDocument/2006/relationships/oleObject" Target="../embeddings/oleObject89.bin"/><Relationship Id="rId107" Type="http://schemas.openxmlformats.org/officeDocument/2006/relationships/oleObject" Target="../embeddings/oleObject135.bin"/><Relationship Id="rId11" Type="http://schemas.openxmlformats.org/officeDocument/2006/relationships/image" Target="../media/image67.wmf"/><Relationship Id="rId32" Type="http://schemas.openxmlformats.org/officeDocument/2006/relationships/oleObject" Target="../embeddings/oleObject97.bin"/><Relationship Id="rId37" Type="http://schemas.openxmlformats.org/officeDocument/2006/relationships/image" Target="../media/image11.wmf"/><Relationship Id="rId53" Type="http://schemas.openxmlformats.org/officeDocument/2006/relationships/oleObject" Target="../embeddings/oleObject108.bin"/><Relationship Id="rId58" Type="http://schemas.openxmlformats.org/officeDocument/2006/relationships/image" Target="../media/image77.wmf"/><Relationship Id="rId74" Type="http://schemas.openxmlformats.org/officeDocument/2006/relationships/image" Target="../media/image18.wmf"/><Relationship Id="rId79" Type="http://schemas.openxmlformats.org/officeDocument/2006/relationships/oleObject" Target="../embeddings/oleObject121.bin"/><Relationship Id="rId102" Type="http://schemas.openxmlformats.org/officeDocument/2006/relationships/image" Target="../media/image60.wmf"/><Relationship Id="rId123" Type="http://schemas.openxmlformats.org/officeDocument/2006/relationships/image" Target="../media/image95.wmf"/><Relationship Id="rId128" Type="http://schemas.openxmlformats.org/officeDocument/2006/relationships/oleObject" Target="../embeddings/oleObject146.bin"/><Relationship Id="rId5" Type="http://schemas.openxmlformats.org/officeDocument/2006/relationships/oleObject" Target="../embeddings/oleObject83.bin"/><Relationship Id="rId90" Type="http://schemas.openxmlformats.org/officeDocument/2006/relationships/image" Target="../media/image84.wmf"/><Relationship Id="rId95" Type="http://schemas.openxmlformats.org/officeDocument/2006/relationships/oleObject" Target="../embeddings/oleObject129.bin"/><Relationship Id="rId19" Type="http://schemas.openxmlformats.org/officeDocument/2006/relationships/image" Target="../media/image35.wmf"/><Relationship Id="rId14" Type="http://schemas.openxmlformats.org/officeDocument/2006/relationships/oleObject" Target="../embeddings/oleObject88.bin"/><Relationship Id="rId22" Type="http://schemas.openxmlformats.org/officeDocument/2006/relationships/oleObject" Target="../embeddings/oleObject92.bin"/><Relationship Id="rId27" Type="http://schemas.openxmlformats.org/officeDocument/2006/relationships/image" Target="../media/image72.wmf"/><Relationship Id="rId30" Type="http://schemas.openxmlformats.org/officeDocument/2006/relationships/oleObject" Target="../embeddings/oleObject96.bin"/><Relationship Id="rId35" Type="http://schemas.openxmlformats.org/officeDocument/2006/relationships/image" Target="../media/image9.wmf"/><Relationship Id="rId43" Type="http://schemas.openxmlformats.org/officeDocument/2006/relationships/image" Target="../media/image14.wmf"/><Relationship Id="rId48" Type="http://schemas.openxmlformats.org/officeDocument/2006/relationships/image" Target="../media/image21.wmf"/><Relationship Id="rId56" Type="http://schemas.openxmlformats.org/officeDocument/2006/relationships/image" Target="../media/image76.wmf"/><Relationship Id="rId64" Type="http://schemas.openxmlformats.org/officeDocument/2006/relationships/image" Target="../media/image80.wmf"/><Relationship Id="rId69" Type="http://schemas.openxmlformats.org/officeDocument/2006/relationships/oleObject" Target="../embeddings/oleObject116.bin"/><Relationship Id="rId77" Type="http://schemas.openxmlformats.org/officeDocument/2006/relationships/oleObject" Target="../embeddings/oleObject120.bin"/><Relationship Id="rId100" Type="http://schemas.openxmlformats.org/officeDocument/2006/relationships/image" Target="../media/image59.wmf"/><Relationship Id="rId105" Type="http://schemas.openxmlformats.org/officeDocument/2006/relationships/oleObject" Target="../embeddings/oleObject134.bin"/><Relationship Id="rId113" Type="http://schemas.openxmlformats.org/officeDocument/2006/relationships/image" Target="../media/image90.wmf"/><Relationship Id="rId118" Type="http://schemas.openxmlformats.org/officeDocument/2006/relationships/oleObject" Target="../embeddings/oleObject141.bin"/><Relationship Id="rId126" Type="http://schemas.openxmlformats.org/officeDocument/2006/relationships/oleObject" Target="../embeddings/oleObject145.bin"/><Relationship Id="rId8" Type="http://schemas.openxmlformats.org/officeDocument/2006/relationships/image" Target="../media/image40.wmf"/><Relationship Id="rId51" Type="http://schemas.openxmlformats.org/officeDocument/2006/relationships/oleObject" Target="../embeddings/oleObject107.bin"/><Relationship Id="rId72" Type="http://schemas.openxmlformats.org/officeDocument/2006/relationships/image" Target="../media/image17.wmf"/><Relationship Id="rId80" Type="http://schemas.openxmlformats.org/officeDocument/2006/relationships/image" Target="../media/image53.wmf"/><Relationship Id="rId85" Type="http://schemas.openxmlformats.org/officeDocument/2006/relationships/oleObject" Target="../embeddings/oleObject124.bin"/><Relationship Id="rId93" Type="http://schemas.openxmlformats.org/officeDocument/2006/relationships/oleObject" Target="../embeddings/oleObject128.bin"/><Relationship Id="rId98" Type="http://schemas.openxmlformats.org/officeDocument/2006/relationships/image" Target="../media/image58.wmf"/><Relationship Id="rId121" Type="http://schemas.openxmlformats.org/officeDocument/2006/relationships/image" Target="../media/image94.wmf"/><Relationship Id="rId3" Type="http://schemas.openxmlformats.org/officeDocument/2006/relationships/oleObject" Target="../embeddings/oleObject82.bin"/><Relationship Id="rId12" Type="http://schemas.openxmlformats.org/officeDocument/2006/relationships/oleObject" Target="../embeddings/oleObject87.bin"/><Relationship Id="rId17" Type="http://schemas.openxmlformats.org/officeDocument/2006/relationships/image" Target="../media/image34.wmf"/><Relationship Id="rId25" Type="http://schemas.openxmlformats.org/officeDocument/2006/relationships/image" Target="../media/image71.wmf"/><Relationship Id="rId33" Type="http://schemas.openxmlformats.org/officeDocument/2006/relationships/image" Target="../media/image74.wmf"/><Relationship Id="rId38" Type="http://schemas.openxmlformats.org/officeDocument/2006/relationships/oleObject" Target="../embeddings/oleObject100.bin"/><Relationship Id="rId46" Type="http://schemas.openxmlformats.org/officeDocument/2006/relationships/image" Target="../media/image20.wmf"/><Relationship Id="rId59" Type="http://schemas.openxmlformats.org/officeDocument/2006/relationships/oleObject" Target="../embeddings/oleObject111.bin"/><Relationship Id="rId67" Type="http://schemas.openxmlformats.org/officeDocument/2006/relationships/oleObject" Target="../embeddings/oleObject115.bin"/><Relationship Id="rId103" Type="http://schemas.openxmlformats.org/officeDocument/2006/relationships/oleObject" Target="../embeddings/oleObject133.bin"/><Relationship Id="rId108" Type="http://schemas.openxmlformats.org/officeDocument/2006/relationships/oleObject" Target="../embeddings/oleObject136.bin"/><Relationship Id="rId116" Type="http://schemas.openxmlformats.org/officeDocument/2006/relationships/oleObject" Target="../embeddings/oleObject140.bin"/><Relationship Id="rId124" Type="http://schemas.openxmlformats.org/officeDocument/2006/relationships/oleObject" Target="../embeddings/oleObject144.bin"/><Relationship Id="rId129" Type="http://schemas.openxmlformats.org/officeDocument/2006/relationships/oleObject" Target="../embeddings/oleObject147.bin"/><Relationship Id="rId20" Type="http://schemas.openxmlformats.org/officeDocument/2006/relationships/oleObject" Target="../embeddings/oleObject91.bin"/><Relationship Id="rId41" Type="http://schemas.openxmlformats.org/officeDocument/2006/relationships/image" Target="../media/image13.wmf"/><Relationship Id="rId54" Type="http://schemas.openxmlformats.org/officeDocument/2006/relationships/image" Target="../media/image75.wmf"/><Relationship Id="rId62" Type="http://schemas.openxmlformats.org/officeDocument/2006/relationships/image" Target="../media/image79.wmf"/><Relationship Id="rId70" Type="http://schemas.openxmlformats.org/officeDocument/2006/relationships/image" Target="../media/image16.wmf"/><Relationship Id="rId75" Type="http://schemas.openxmlformats.org/officeDocument/2006/relationships/oleObject" Target="../embeddings/oleObject119.bin"/><Relationship Id="rId83" Type="http://schemas.openxmlformats.org/officeDocument/2006/relationships/oleObject" Target="../embeddings/oleObject123.bin"/><Relationship Id="rId88" Type="http://schemas.openxmlformats.org/officeDocument/2006/relationships/image" Target="../media/image83.wmf"/><Relationship Id="rId91" Type="http://schemas.openxmlformats.org/officeDocument/2006/relationships/oleObject" Target="../embeddings/oleObject127.bin"/><Relationship Id="rId96" Type="http://schemas.openxmlformats.org/officeDocument/2006/relationships/image" Target="../media/image57.wmf"/><Relationship Id="rId111" Type="http://schemas.openxmlformats.org/officeDocument/2006/relationships/image" Target="../media/image89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66.wmf"/><Relationship Id="rId15" Type="http://schemas.openxmlformats.org/officeDocument/2006/relationships/image" Target="../media/image7.wmf"/><Relationship Id="rId23" Type="http://schemas.openxmlformats.org/officeDocument/2006/relationships/image" Target="../media/image70.wmf"/><Relationship Id="rId28" Type="http://schemas.openxmlformats.org/officeDocument/2006/relationships/oleObject" Target="../embeddings/oleObject95.bin"/><Relationship Id="rId36" Type="http://schemas.openxmlformats.org/officeDocument/2006/relationships/oleObject" Target="../embeddings/oleObject99.bin"/><Relationship Id="rId49" Type="http://schemas.openxmlformats.org/officeDocument/2006/relationships/oleObject" Target="../embeddings/oleObject106.bin"/><Relationship Id="rId57" Type="http://schemas.openxmlformats.org/officeDocument/2006/relationships/oleObject" Target="../embeddings/oleObject110.bin"/><Relationship Id="rId106" Type="http://schemas.openxmlformats.org/officeDocument/2006/relationships/image" Target="../media/image87.wmf"/><Relationship Id="rId114" Type="http://schemas.openxmlformats.org/officeDocument/2006/relationships/oleObject" Target="../embeddings/oleObject139.bin"/><Relationship Id="rId119" Type="http://schemas.openxmlformats.org/officeDocument/2006/relationships/image" Target="../media/image93.wmf"/><Relationship Id="rId127" Type="http://schemas.openxmlformats.org/officeDocument/2006/relationships/image" Target="../media/image97.wmf"/><Relationship Id="rId10" Type="http://schemas.openxmlformats.org/officeDocument/2006/relationships/oleObject" Target="../embeddings/oleObject86.bin"/><Relationship Id="rId31" Type="http://schemas.openxmlformats.org/officeDocument/2006/relationships/image" Target="../media/image19.wmf"/><Relationship Id="rId44" Type="http://schemas.openxmlformats.org/officeDocument/2006/relationships/oleObject" Target="../embeddings/oleObject103.bin"/><Relationship Id="rId52" Type="http://schemas.openxmlformats.org/officeDocument/2006/relationships/image" Target="../media/image23.wmf"/><Relationship Id="rId60" Type="http://schemas.openxmlformats.org/officeDocument/2006/relationships/image" Target="../media/image78.wmf"/><Relationship Id="rId65" Type="http://schemas.openxmlformats.org/officeDocument/2006/relationships/oleObject" Target="../embeddings/oleObject114.bin"/><Relationship Id="rId73" Type="http://schemas.openxmlformats.org/officeDocument/2006/relationships/oleObject" Target="../embeddings/oleObject118.bin"/><Relationship Id="rId78" Type="http://schemas.openxmlformats.org/officeDocument/2006/relationships/image" Target="../media/image52.wmf"/><Relationship Id="rId81" Type="http://schemas.openxmlformats.org/officeDocument/2006/relationships/oleObject" Target="../embeddings/oleObject122.bin"/><Relationship Id="rId86" Type="http://schemas.openxmlformats.org/officeDocument/2006/relationships/image" Target="../media/image82.wmf"/><Relationship Id="rId94" Type="http://schemas.openxmlformats.org/officeDocument/2006/relationships/image" Target="../media/image56.wmf"/><Relationship Id="rId99" Type="http://schemas.openxmlformats.org/officeDocument/2006/relationships/oleObject" Target="../embeddings/oleObject131.bin"/><Relationship Id="rId101" Type="http://schemas.openxmlformats.org/officeDocument/2006/relationships/oleObject" Target="../embeddings/oleObject132.bin"/><Relationship Id="rId122" Type="http://schemas.openxmlformats.org/officeDocument/2006/relationships/oleObject" Target="../embeddings/oleObject143.bin"/><Relationship Id="rId130" Type="http://schemas.openxmlformats.org/officeDocument/2006/relationships/image" Target="../media/image98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85.bin"/><Relationship Id="rId13" Type="http://schemas.openxmlformats.org/officeDocument/2006/relationships/image" Target="../media/image68.wmf"/><Relationship Id="rId18" Type="http://schemas.openxmlformats.org/officeDocument/2006/relationships/oleObject" Target="../embeddings/oleObject90.bin"/><Relationship Id="rId39" Type="http://schemas.openxmlformats.org/officeDocument/2006/relationships/image" Target="../media/image12.wmf"/><Relationship Id="rId109" Type="http://schemas.openxmlformats.org/officeDocument/2006/relationships/image" Target="../media/image88.wmf"/><Relationship Id="rId34" Type="http://schemas.openxmlformats.org/officeDocument/2006/relationships/oleObject" Target="../embeddings/oleObject98.bin"/><Relationship Id="rId50" Type="http://schemas.openxmlformats.org/officeDocument/2006/relationships/image" Target="../media/image22.wmf"/><Relationship Id="rId55" Type="http://schemas.openxmlformats.org/officeDocument/2006/relationships/oleObject" Target="../embeddings/oleObject109.bin"/><Relationship Id="rId76" Type="http://schemas.openxmlformats.org/officeDocument/2006/relationships/image" Target="../media/image49.wmf"/><Relationship Id="rId97" Type="http://schemas.openxmlformats.org/officeDocument/2006/relationships/oleObject" Target="../embeddings/oleObject130.bin"/><Relationship Id="rId104" Type="http://schemas.openxmlformats.org/officeDocument/2006/relationships/image" Target="../media/image86.wmf"/><Relationship Id="rId120" Type="http://schemas.openxmlformats.org/officeDocument/2006/relationships/oleObject" Target="../embeddings/oleObject142.bin"/><Relationship Id="rId125" Type="http://schemas.openxmlformats.org/officeDocument/2006/relationships/image" Target="../media/image96.wmf"/><Relationship Id="rId7" Type="http://schemas.openxmlformats.org/officeDocument/2006/relationships/oleObject" Target="../embeddings/oleObject84.bin"/><Relationship Id="rId71" Type="http://schemas.openxmlformats.org/officeDocument/2006/relationships/oleObject" Target="../embeddings/oleObject117.bin"/><Relationship Id="rId92" Type="http://schemas.openxmlformats.org/officeDocument/2006/relationships/image" Target="../media/image85.wmf"/><Relationship Id="rId2" Type="http://schemas.openxmlformats.org/officeDocument/2006/relationships/slideLayout" Target="../slideLayouts/slideLayout12.xml"/><Relationship Id="rId29" Type="http://schemas.openxmlformats.org/officeDocument/2006/relationships/image" Target="../media/image73.wmf"/><Relationship Id="rId24" Type="http://schemas.openxmlformats.org/officeDocument/2006/relationships/oleObject" Target="../embeddings/oleObject93.bin"/><Relationship Id="rId40" Type="http://schemas.openxmlformats.org/officeDocument/2006/relationships/oleObject" Target="../embeddings/oleObject101.bin"/><Relationship Id="rId45" Type="http://schemas.openxmlformats.org/officeDocument/2006/relationships/oleObject" Target="../embeddings/oleObject104.bin"/><Relationship Id="rId66" Type="http://schemas.openxmlformats.org/officeDocument/2006/relationships/image" Target="../media/image61.wmf"/><Relationship Id="rId87" Type="http://schemas.openxmlformats.org/officeDocument/2006/relationships/oleObject" Target="../embeddings/oleObject125.bin"/><Relationship Id="rId110" Type="http://schemas.openxmlformats.org/officeDocument/2006/relationships/oleObject" Target="../embeddings/oleObject137.bin"/><Relationship Id="rId115" Type="http://schemas.openxmlformats.org/officeDocument/2006/relationships/image" Target="../media/image91.wmf"/><Relationship Id="rId61" Type="http://schemas.openxmlformats.org/officeDocument/2006/relationships/oleObject" Target="../embeddings/oleObject112.bin"/><Relationship Id="rId82" Type="http://schemas.openxmlformats.org/officeDocument/2006/relationships/image" Target="../media/image5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oleObject" Target="../embeddings/oleObject153.bin"/><Relationship Id="rId18" Type="http://schemas.openxmlformats.org/officeDocument/2006/relationships/image" Target="../media/image106.wmf"/><Relationship Id="rId3" Type="http://schemas.openxmlformats.org/officeDocument/2006/relationships/oleObject" Target="../embeddings/oleObject148.bin"/><Relationship Id="rId21" Type="http://schemas.openxmlformats.org/officeDocument/2006/relationships/oleObject" Target="../embeddings/oleObject157.bin"/><Relationship Id="rId7" Type="http://schemas.openxmlformats.org/officeDocument/2006/relationships/oleObject" Target="../embeddings/oleObject150.bin"/><Relationship Id="rId12" Type="http://schemas.openxmlformats.org/officeDocument/2006/relationships/image" Target="../media/image103.wmf"/><Relationship Id="rId17" Type="http://schemas.openxmlformats.org/officeDocument/2006/relationships/oleObject" Target="../embeddings/oleObject155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05.wmf"/><Relationship Id="rId20" Type="http://schemas.openxmlformats.org/officeDocument/2006/relationships/image" Target="../media/image107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152.bin"/><Relationship Id="rId5" Type="http://schemas.openxmlformats.org/officeDocument/2006/relationships/oleObject" Target="../embeddings/oleObject149.bin"/><Relationship Id="rId15" Type="http://schemas.openxmlformats.org/officeDocument/2006/relationships/oleObject" Target="../embeddings/oleObject154.bin"/><Relationship Id="rId10" Type="http://schemas.openxmlformats.org/officeDocument/2006/relationships/image" Target="../media/image102.wmf"/><Relationship Id="rId19" Type="http://schemas.openxmlformats.org/officeDocument/2006/relationships/oleObject" Target="../embeddings/oleObject156.bin"/><Relationship Id="rId4" Type="http://schemas.openxmlformats.org/officeDocument/2006/relationships/image" Target="../media/image99.wmf"/><Relationship Id="rId9" Type="http://schemas.openxmlformats.org/officeDocument/2006/relationships/oleObject" Target="../embeddings/oleObject151.bin"/><Relationship Id="rId14" Type="http://schemas.openxmlformats.org/officeDocument/2006/relationships/image" Target="../media/image104.wmf"/><Relationship Id="rId22" Type="http://schemas.openxmlformats.org/officeDocument/2006/relationships/image" Target="../media/image10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13" Type="http://schemas.openxmlformats.org/officeDocument/2006/relationships/oleObject" Target="../embeddings/oleObject164.bin"/><Relationship Id="rId18" Type="http://schemas.openxmlformats.org/officeDocument/2006/relationships/oleObject" Target="../embeddings/oleObject167.bin"/><Relationship Id="rId26" Type="http://schemas.openxmlformats.org/officeDocument/2006/relationships/oleObject" Target="../embeddings/oleObject171.bin"/><Relationship Id="rId3" Type="http://schemas.openxmlformats.org/officeDocument/2006/relationships/oleObject" Target="../embeddings/oleObject158.bin"/><Relationship Id="rId21" Type="http://schemas.openxmlformats.org/officeDocument/2006/relationships/image" Target="../media/image116.wmf"/><Relationship Id="rId7" Type="http://schemas.openxmlformats.org/officeDocument/2006/relationships/oleObject" Target="../embeddings/oleObject160.bin"/><Relationship Id="rId12" Type="http://schemas.openxmlformats.org/officeDocument/2006/relationships/oleObject" Target="../embeddings/oleObject163.bin"/><Relationship Id="rId17" Type="http://schemas.openxmlformats.org/officeDocument/2006/relationships/image" Target="../media/image114.wmf"/><Relationship Id="rId25" Type="http://schemas.openxmlformats.org/officeDocument/2006/relationships/image" Target="../media/image118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66.bin"/><Relationship Id="rId20" Type="http://schemas.openxmlformats.org/officeDocument/2006/relationships/oleObject" Target="../embeddings/oleObject168.bin"/><Relationship Id="rId29" Type="http://schemas.openxmlformats.org/officeDocument/2006/relationships/image" Target="../media/image120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0.wmf"/><Relationship Id="rId11" Type="http://schemas.openxmlformats.org/officeDocument/2006/relationships/oleObject" Target="../embeddings/oleObject162.bin"/><Relationship Id="rId24" Type="http://schemas.openxmlformats.org/officeDocument/2006/relationships/oleObject" Target="../embeddings/oleObject170.bin"/><Relationship Id="rId5" Type="http://schemas.openxmlformats.org/officeDocument/2006/relationships/oleObject" Target="../embeddings/oleObject159.bin"/><Relationship Id="rId15" Type="http://schemas.openxmlformats.org/officeDocument/2006/relationships/image" Target="../media/image113.wmf"/><Relationship Id="rId23" Type="http://schemas.openxmlformats.org/officeDocument/2006/relationships/image" Target="../media/image117.wmf"/><Relationship Id="rId28" Type="http://schemas.openxmlformats.org/officeDocument/2006/relationships/oleObject" Target="../embeddings/oleObject172.bin"/><Relationship Id="rId10" Type="http://schemas.openxmlformats.org/officeDocument/2006/relationships/image" Target="../media/image112.wmf"/><Relationship Id="rId19" Type="http://schemas.openxmlformats.org/officeDocument/2006/relationships/image" Target="../media/image115.wmf"/><Relationship Id="rId31" Type="http://schemas.openxmlformats.org/officeDocument/2006/relationships/image" Target="../media/image121.wmf"/><Relationship Id="rId4" Type="http://schemas.openxmlformats.org/officeDocument/2006/relationships/image" Target="../media/image109.wmf"/><Relationship Id="rId9" Type="http://schemas.openxmlformats.org/officeDocument/2006/relationships/oleObject" Target="../embeddings/oleObject161.bin"/><Relationship Id="rId14" Type="http://schemas.openxmlformats.org/officeDocument/2006/relationships/oleObject" Target="../embeddings/oleObject165.bin"/><Relationship Id="rId22" Type="http://schemas.openxmlformats.org/officeDocument/2006/relationships/oleObject" Target="../embeddings/oleObject169.bin"/><Relationship Id="rId27" Type="http://schemas.openxmlformats.org/officeDocument/2006/relationships/image" Target="../media/image119.wmf"/><Relationship Id="rId30" Type="http://schemas.openxmlformats.org/officeDocument/2006/relationships/oleObject" Target="../embeddings/oleObject17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13" Type="http://schemas.openxmlformats.org/officeDocument/2006/relationships/oleObject" Target="../embeddings/oleObject179.bin"/><Relationship Id="rId18" Type="http://schemas.openxmlformats.org/officeDocument/2006/relationships/image" Target="../media/image129.wmf"/><Relationship Id="rId26" Type="http://schemas.openxmlformats.org/officeDocument/2006/relationships/image" Target="../media/image133.wmf"/><Relationship Id="rId39" Type="http://schemas.openxmlformats.org/officeDocument/2006/relationships/oleObject" Target="../embeddings/oleObject192.bin"/><Relationship Id="rId3" Type="http://schemas.openxmlformats.org/officeDocument/2006/relationships/oleObject" Target="../embeddings/oleObject174.bin"/><Relationship Id="rId21" Type="http://schemas.openxmlformats.org/officeDocument/2006/relationships/oleObject" Target="../embeddings/oleObject183.bin"/><Relationship Id="rId34" Type="http://schemas.openxmlformats.org/officeDocument/2006/relationships/image" Target="../media/image137.wmf"/><Relationship Id="rId7" Type="http://schemas.openxmlformats.org/officeDocument/2006/relationships/oleObject" Target="../embeddings/oleObject176.bin"/><Relationship Id="rId12" Type="http://schemas.openxmlformats.org/officeDocument/2006/relationships/image" Target="../media/image126.wmf"/><Relationship Id="rId17" Type="http://schemas.openxmlformats.org/officeDocument/2006/relationships/oleObject" Target="../embeddings/oleObject181.bin"/><Relationship Id="rId25" Type="http://schemas.openxmlformats.org/officeDocument/2006/relationships/oleObject" Target="../embeddings/oleObject185.bin"/><Relationship Id="rId33" Type="http://schemas.openxmlformats.org/officeDocument/2006/relationships/oleObject" Target="../embeddings/oleObject189.bin"/><Relationship Id="rId38" Type="http://schemas.openxmlformats.org/officeDocument/2006/relationships/image" Target="../media/image139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28.wmf"/><Relationship Id="rId20" Type="http://schemas.openxmlformats.org/officeDocument/2006/relationships/image" Target="../media/image130.wmf"/><Relationship Id="rId29" Type="http://schemas.openxmlformats.org/officeDocument/2006/relationships/oleObject" Target="../embeddings/oleObject187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3.wmf"/><Relationship Id="rId11" Type="http://schemas.openxmlformats.org/officeDocument/2006/relationships/oleObject" Target="../embeddings/oleObject178.bin"/><Relationship Id="rId24" Type="http://schemas.openxmlformats.org/officeDocument/2006/relationships/image" Target="../media/image132.wmf"/><Relationship Id="rId32" Type="http://schemas.openxmlformats.org/officeDocument/2006/relationships/image" Target="../media/image136.wmf"/><Relationship Id="rId37" Type="http://schemas.openxmlformats.org/officeDocument/2006/relationships/oleObject" Target="../embeddings/oleObject191.bin"/><Relationship Id="rId40" Type="http://schemas.openxmlformats.org/officeDocument/2006/relationships/image" Target="../media/image140.wmf"/><Relationship Id="rId5" Type="http://schemas.openxmlformats.org/officeDocument/2006/relationships/oleObject" Target="../embeddings/oleObject175.bin"/><Relationship Id="rId15" Type="http://schemas.openxmlformats.org/officeDocument/2006/relationships/oleObject" Target="../embeddings/oleObject180.bin"/><Relationship Id="rId23" Type="http://schemas.openxmlformats.org/officeDocument/2006/relationships/oleObject" Target="../embeddings/oleObject184.bin"/><Relationship Id="rId28" Type="http://schemas.openxmlformats.org/officeDocument/2006/relationships/image" Target="../media/image134.wmf"/><Relationship Id="rId36" Type="http://schemas.openxmlformats.org/officeDocument/2006/relationships/image" Target="../media/image138.wmf"/><Relationship Id="rId10" Type="http://schemas.openxmlformats.org/officeDocument/2006/relationships/image" Target="../media/image125.wmf"/><Relationship Id="rId19" Type="http://schemas.openxmlformats.org/officeDocument/2006/relationships/oleObject" Target="../embeddings/oleObject182.bin"/><Relationship Id="rId31" Type="http://schemas.openxmlformats.org/officeDocument/2006/relationships/oleObject" Target="../embeddings/oleObject188.bin"/><Relationship Id="rId4" Type="http://schemas.openxmlformats.org/officeDocument/2006/relationships/image" Target="../media/image122.wmf"/><Relationship Id="rId9" Type="http://schemas.openxmlformats.org/officeDocument/2006/relationships/oleObject" Target="../embeddings/oleObject177.bin"/><Relationship Id="rId14" Type="http://schemas.openxmlformats.org/officeDocument/2006/relationships/image" Target="../media/image127.wmf"/><Relationship Id="rId22" Type="http://schemas.openxmlformats.org/officeDocument/2006/relationships/image" Target="../media/image131.wmf"/><Relationship Id="rId27" Type="http://schemas.openxmlformats.org/officeDocument/2006/relationships/oleObject" Target="../embeddings/oleObject186.bin"/><Relationship Id="rId30" Type="http://schemas.openxmlformats.org/officeDocument/2006/relationships/image" Target="../media/image135.wmf"/><Relationship Id="rId35" Type="http://schemas.openxmlformats.org/officeDocument/2006/relationships/oleObject" Target="../embeddings/oleObject190.bin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98.bin"/><Relationship Id="rId18" Type="http://schemas.openxmlformats.org/officeDocument/2006/relationships/image" Target="../media/image147.wmf"/><Relationship Id="rId26" Type="http://schemas.openxmlformats.org/officeDocument/2006/relationships/image" Target="../media/image149.wmf"/><Relationship Id="rId39" Type="http://schemas.openxmlformats.org/officeDocument/2006/relationships/oleObject" Target="../embeddings/oleObject211.bin"/><Relationship Id="rId3" Type="http://schemas.openxmlformats.org/officeDocument/2006/relationships/oleObject" Target="../embeddings/oleObject193.bin"/><Relationship Id="rId21" Type="http://schemas.openxmlformats.org/officeDocument/2006/relationships/oleObject" Target="../embeddings/oleObject202.bin"/><Relationship Id="rId34" Type="http://schemas.openxmlformats.org/officeDocument/2006/relationships/image" Target="../media/image153.wmf"/><Relationship Id="rId42" Type="http://schemas.openxmlformats.org/officeDocument/2006/relationships/image" Target="../media/image157.wmf"/><Relationship Id="rId47" Type="http://schemas.openxmlformats.org/officeDocument/2006/relationships/oleObject" Target="../embeddings/oleObject215.bin"/><Relationship Id="rId50" Type="http://schemas.openxmlformats.org/officeDocument/2006/relationships/image" Target="../media/image161.wmf"/><Relationship Id="rId7" Type="http://schemas.openxmlformats.org/officeDocument/2006/relationships/oleObject" Target="../embeddings/oleObject195.bin"/><Relationship Id="rId12" Type="http://schemas.openxmlformats.org/officeDocument/2006/relationships/image" Target="../media/image144.wmf"/><Relationship Id="rId17" Type="http://schemas.openxmlformats.org/officeDocument/2006/relationships/oleObject" Target="../embeddings/oleObject200.bin"/><Relationship Id="rId25" Type="http://schemas.openxmlformats.org/officeDocument/2006/relationships/oleObject" Target="../embeddings/oleObject204.bin"/><Relationship Id="rId33" Type="http://schemas.openxmlformats.org/officeDocument/2006/relationships/oleObject" Target="../embeddings/oleObject208.bin"/><Relationship Id="rId38" Type="http://schemas.openxmlformats.org/officeDocument/2006/relationships/image" Target="../media/image155.wmf"/><Relationship Id="rId46" Type="http://schemas.openxmlformats.org/officeDocument/2006/relationships/image" Target="../media/image159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46.wmf"/><Relationship Id="rId20" Type="http://schemas.openxmlformats.org/officeDocument/2006/relationships/image" Target="../media/image96.wmf"/><Relationship Id="rId29" Type="http://schemas.openxmlformats.org/officeDocument/2006/relationships/oleObject" Target="../embeddings/oleObject206.bin"/><Relationship Id="rId41" Type="http://schemas.openxmlformats.org/officeDocument/2006/relationships/oleObject" Target="../embeddings/oleObject212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1.wmf"/><Relationship Id="rId11" Type="http://schemas.openxmlformats.org/officeDocument/2006/relationships/oleObject" Target="../embeddings/oleObject197.bin"/><Relationship Id="rId24" Type="http://schemas.openxmlformats.org/officeDocument/2006/relationships/image" Target="../media/image148.wmf"/><Relationship Id="rId32" Type="http://schemas.openxmlformats.org/officeDocument/2006/relationships/image" Target="../media/image152.wmf"/><Relationship Id="rId37" Type="http://schemas.openxmlformats.org/officeDocument/2006/relationships/oleObject" Target="../embeddings/oleObject210.bin"/><Relationship Id="rId40" Type="http://schemas.openxmlformats.org/officeDocument/2006/relationships/image" Target="../media/image156.wmf"/><Relationship Id="rId45" Type="http://schemas.openxmlformats.org/officeDocument/2006/relationships/oleObject" Target="../embeddings/oleObject214.bin"/><Relationship Id="rId53" Type="http://schemas.openxmlformats.org/officeDocument/2006/relationships/oleObject" Target="../embeddings/oleObject218.bin"/><Relationship Id="rId5" Type="http://schemas.openxmlformats.org/officeDocument/2006/relationships/oleObject" Target="../embeddings/oleObject194.bin"/><Relationship Id="rId15" Type="http://schemas.openxmlformats.org/officeDocument/2006/relationships/oleObject" Target="../embeddings/oleObject199.bin"/><Relationship Id="rId23" Type="http://schemas.openxmlformats.org/officeDocument/2006/relationships/oleObject" Target="../embeddings/oleObject203.bin"/><Relationship Id="rId28" Type="http://schemas.openxmlformats.org/officeDocument/2006/relationships/image" Target="../media/image150.wmf"/><Relationship Id="rId36" Type="http://schemas.openxmlformats.org/officeDocument/2006/relationships/image" Target="../media/image154.wmf"/><Relationship Id="rId49" Type="http://schemas.openxmlformats.org/officeDocument/2006/relationships/oleObject" Target="../embeddings/oleObject216.bin"/><Relationship Id="rId10" Type="http://schemas.openxmlformats.org/officeDocument/2006/relationships/image" Target="../media/image143.wmf"/><Relationship Id="rId19" Type="http://schemas.openxmlformats.org/officeDocument/2006/relationships/oleObject" Target="../embeddings/oleObject201.bin"/><Relationship Id="rId31" Type="http://schemas.openxmlformats.org/officeDocument/2006/relationships/oleObject" Target="../embeddings/oleObject207.bin"/><Relationship Id="rId44" Type="http://schemas.openxmlformats.org/officeDocument/2006/relationships/image" Target="../media/image158.wmf"/><Relationship Id="rId52" Type="http://schemas.openxmlformats.org/officeDocument/2006/relationships/image" Target="../media/image162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196.bin"/><Relationship Id="rId14" Type="http://schemas.openxmlformats.org/officeDocument/2006/relationships/image" Target="../media/image145.wmf"/><Relationship Id="rId22" Type="http://schemas.openxmlformats.org/officeDocument/2006/relationships/image" Target="../media/image97.wmf"/><Relationship Id="rId27" Type="http://schemas.openxmlformats.org/officeDocument/2006/relationships/oleObject" Target="../embeddings/oleObject205.bin"/><Relationship Id="rId30" Type="http://schemas.openxmlformats.org/officeDocument/2006/relationships/image" Target="../media/image151.wmf"/><Relationship Id="rId35" Type="http://schemas.openxmlformats.org/officeDocument/2006/relationships/oleObject" Target="../embeddings/oleObject209.bin"/><Relationship Id="rId43" Type="http://schemas.openxmlformats.org/officeDocument/2006/relationships/oleObject" Target="../embeddings/oleObject213.bin"/><Relationship Id="rId48" Type="http://schemas.openxmlformats.org/officeDocument/2006/relationships/image" Target="../media/image160.wmf"/><Relationship Id="rId8" Type="http://schemas.openxmlformats.org/officeDocument/2006/relationships/image" Target="../media/image142.wmf"/><Relationship Id="rId51" Type="http://schemas.openxmlformats.org/officeDocument/2006/relationships/oleObject" Target="../embeddings/oleObject21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itle 4"/>
          <p:cNvSpPr>
            <a:spLocks noGrp="1"/>
          </p:cNvSpPr>
          <p:nvPr>
            <p:ph type="title"/>
          </p:nvPr>
        </p:nvSpPr>
        <p:spPr>
          <a:xfrm>
            <a:off x="1371600" y="3421064"/>
            <a:ext cx="6400800" cy="941387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b="1" dirty="0" smtClean="0"/>
              <a:t>Кинематика</a:t>
            </a:r>
            <a:endParaRPr lang="en-US" alt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327228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0" name="Rectangle 10"/>
          <p:cNvSpPr>
            <a:spLocks noChangeArrowheads="1"/>
          </p:cNvSpPr>
          <p:nvPr/>
        </p:nvSpPr>
        <p:spPr bwMode="auto">
          <a:xfrm>
            <a:off x="246063" y="847725"/>
            <a:ext cx="84772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 dirty="0">
                <a:solidFill>
                  <a:srgbClr val="FF0000"/>
                </a:solidFill>
                <a:latin typeface="+mn-lt"/>
              </a:rPr>
              <a:t>Скорость точки при вращательном движении как векторное произведение – </a:t>
            </a:r>
            <a:r>
              <a:rPr lang="ru-RU" altLang="ru-RU" sz="1000" dirty="0">
                <a:solidFill>
                  <a:srgbClr val="FF0000"/>
                </a:solidFill>
                <a:latin typeface="+mn-lt"/>
              </a:rPr>
              <a:t>определяется выражением</a:t>
            </a:r>
            <a:r>
              <a:rPr lang="en-US" altLang="ru-RU" sz="1000" dirty="0">
                <a:solidFill>
                  <a:srgbClr val="FF0000"/>
                </a:solidFill>
                <a:latin typeface="+mn-lt"/>
              </a:rPr>
              <a:t>	           </a:t>
            </a:r>
            <a:r>
              <a:rPr lang="ru-RU" altLang="ru-RU" sz="1000" dirty="0">
                <a:solidFill>
                  <a:srgbClr val="FF0000"/>
                </a:solidFill>
                <a:latin typeface="+mn-lt"/>
              </a:rPr>
              <a:t>, которое</a:t>
            </a:r>
          </a:p>
          <a:p>
            <a:pPr>
              <a:buFont typeface="Wingdings" pitchFamily="2" charset="2"/>
              <a:buNone/>
            </a:pPr>
            <a:r>
              <a:rPr lang="ru-RU" altLang="ru-RU" sz="1000" dirty="0">
                <a:solidFill>
                  <a:srgbClr val="FF0000"/>
                </a:solidFill>
                <a:latin typeface="+mn-lt"/>
              </a:rPr>
              <a:t>		описывает и величину, и направление скорости.</a:t>
            </a:r>
          </a:p>
        </p:txBody>
      </p:sp>
      <p:graphicFrame>
        <p:nvGraphicFramePr>
          <p:cNvPr id="32769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749459"/>
              </p:ext>
            </p:extLst>
          </p:nvPr>
        </p:nvGraphicFramePr>
        <p:xfrm>
          <a:off x="7280275" y="896938"/>
          <a:ext cx="709613" cy="18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4" name="Формула" r:id="rId3" imgW="634680" imgH="164880" progId="Equation.3">
                  <p:embed/>
                </p:oleObj>
              </mc:Choice>
              <mc:Fallback>
                <p:oleObj name="Формула" r:id="rId3" imgW="634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0275" y="896938"/>
                        <a:ext cx="709613" cy="1841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693" name="AutoShape 13"/>
          <p:cNvSpPr>
            <a:spLocks noChangeArrowheads="1"/>
          </p:cNvSpPr>
          <p:nvPr/>
        </p:nvSpPr>
        <p:spPr bwMode="auto">
          <a:xfrm>
            <a:off x="609600" y="1600200"/>
            <a:ext cx="581025" cy="1181100"/>
          </a:xfrm>
          <a:prstGeom prst="can">
            <a:avLst>
              <a:gd name="adj" fmla="val 5082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pSp>
        <p:nvGrpSpPr>
          <p:cNvPr id="327694" name="Group 14"/>
          <p:cNvGrpSpPr>
            <a:grpSpLocks/>
          </p:cNvGrpSpPr>
          <p:nvPr/>
        </p:nvGrpSpPr>
        <p:grpSpPr bwMode="auto">
          <a:xfrm>
            <a:off x="790575" y="1281113"/>
            <a:ext cx="255588" cy="182562"/>
            <a:chOff x="2082" y="2259"/>
            <a:chExt cx="161" cy="115"/>
          </a:xfrm>
        </p:grpSpPr>
        <p:grpSp>
          <p:nvGrpSpPr>
            <p:cNvPr id="327695" name="Group 15"/>
            <p:cNvGrpSpPr>
              <a:grpSpLocks/>
            </p:cNvGrpSpPr>
            <p:nvPr/>
          </p:nvGrpSpPr>
          <p:grpSpPr bwMode="auto">
            <a:xfrm>
              <a:off x="2082" y="2260"/>
              <a:ext cx="56" cy="114"/>
              <a:chOff x="1056" y="2326"/>
              <a:chExt cx="56" cy="114"/>
            </a:xfrm>
          </p:grpSpPr>
          <p:sp>
            <p:nvSpPr>
              <p:cNvPr id="327696" name="Rectangle 16"/>
              <p:cNvSpPr>
                <a:spLocks noChangeArrowheads="1"/>
              </p:cNvSpPr>
              <p:nvPr/>
            </p:nvSpPr>
            <p:spPr bwMode="auto">
              <a:xfrm>
                <a:off x="1056" y="2326"/>
                <a:ext cx="56" cy="11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27697" name="Line 17"/>
              <p:cNvSpPr>
                <a:spLocks noChangeShapeType="1"/>
              </p:cNvSpPr>
              <p:nvPr/>
            </p:nvSpPr>
            <p:spPr bwMode="auto">
              <a:xfrm>
                <a:off x="1110" y="2327"/>
                <a:ext cx="0" cy="1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</p:grpSp>
        <p:grpSp>
          <p:nvGrpSpPr>
            <p:cNvPr id="327698" name="Group 18"/>
            <p:cNvGrpSpPr>
              <a:grpSpLocks/>
            </p:cNvGrpSpPr>
            <p:nvPr/>
          </p:nvGrpSpPr>
          <p:grpSpPr bwMode="auto">
            <a:xfrm flipH="1">
              <a:off x="2187" y="2259"/>
              <a:ext cx="56" cy="114"/>
              <a:chOff x="1056" y="2326"/>
              <a:chExt cx="56" cy="114"/>
            </a:xfrm>
          </p:grpSpPr>
          <p:sp>
            <p:nvSpPr>
              <p:cNvPr id="327699" name="Rectangle 19"/>
              <p:cNvSpPr>
                <a:spLocks noChangeArrowheads="1"/>
              </p:cNvSpPr>
              <p:nvPr/>
            </p:nvSpPr>
            <p:spPr bwMode="auto">
              <a:xfrm>
                <a:off x="1056" y="2326"/>
                <a:ext cx="56" cy="11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27700" name="Line 20"/>
              <p:cNvSpPr>
                <a:spLocks noChangeShapeType="1"/>
              </p:cNvSpPr>
              <p:nvPr/>
            </p:nvSpPr>
            <p:spPr bwMode="auto">
              <a:xfrm>
                <a:off x="1110" y="2327"/>
                <a:ext cx="0" cy="1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</p:grpSp>
      </p:grpSp>
      <p:grpSp>
        <p:nvGrpSpPr>
          <p:cNvPr id="327701" name="Group 21"/>
          <p:cNvGrpSpPr>
            <a:grpSpLocks/>
          </p:cNvGrpSpPr>
          <p:nvPr/>
        </p:nvGrpSpPr>
        <p:grpSpPr bwMode="auto">
          <a:xfrm>
            <a:off x="787400" y="2849563"/>
            <a:ext cx="255588" cy="182562"/>
            <a:chOff x="2082" y="2259"/>
            <a:chExt cx="161" cy="115"/>
          </a:xfrm>
        </p:grpSpPr>
        <p:grpSp>
          <p:nvGrpSpPr>
            <p:cNvPr id="327702" name="Group 22"/>
            <p:cNvGrpSpPr>
              <a:grpSpLocks/>
            </p:cNvGrpSpPr>
            <p:nvPr/>
          </p:nvGrpSpPr>
          <p:grpSpPr bwMode="auto">
            <a:xfrm>
              <a:off x="2082" y="2260"/>
              <a:ext cx="56" cy="114"/>
              <a:chOff x="1056" y="2326"/>
              <a:chExt cx="56" cy="114"/>
            </a:xfrm>
          </p:grpSpPr>
          <p:sp>
            <p:nvSpPr>
              <p:cNvPr id="327703" name="Rectangle 23"/>
              <p:cNvSpPr>
                <a:spLocks noChangeArrowheads="1"/>
              </p:cNvSpPr>
              <p:nvPr/>
            </p:nvSpPr>
            <p:spPr bwMode="auto">
              <a:xfrm>
                <a:off x="1056" y="2326"/>
                <a:ext cx="56" cy="11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27704" name="Line 24"/>
              <p:cNvSpPr>
                <a:spLocks noChangeShapeType="1"/>
              </p:cNvSpPr>
              <p:nvPr/>
            </p:nvSpPr>
            <p:spPr bwMode="auto">
              <a:xfrm>
                <a:off x="1110" y="2327"/>
                <a:ext cx="0" cy="1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</p:grpSp>
        <p:grpSp>
          <p:nvGrpSpPr>
            <p:cNvPr id="327705" name="Group 25"/>
            <p:cNvGrpSpPr>
              <a:grpSpLocks/>
            </p:cNvGrpSpPr>
            <p:nvPr/>
          </p:nvGrpSpPr>
          <p:grpSpPr bwMode="auto">
            <a:xfrm flipH="1">
              <a:off x="2187" y="2259"/>
              <a:ext cx="56" cy="114"/>
              <a:chOff x="1056" y="2326"/>
              <a:chExt cx="56" cy="114"/>
            </a:xfrm>
          </p:grpSpPr>
          <p:sp>
            <p:nvSpPr>
              <p:cNvPr id="327706" name="Rectangle 26"/>
              <p:cNvSpPr>
                <a:spLocks noChangeArrowheads="1"/>
              </p:cNvSpPr>
              <p:nvPr/>
            </p:nvSpPr>
            <p:spPr bwMode="auto">
              <a:xfrm>
                <a:off x="1056" y="2326"/>
                <a:ext cx="56" cy="11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27707" name="Line 27"/>
              <p:cNvSpPr>
                <a:spLocks noChangeShapeType="1"/>
              </p:cNvSpPr>
              <p:nvPr/>
            </p:nvSpPr>
            <p:spPr bwMode="auto">
              <a:xfrm>
                <a:off x="1110" y="2327"/>
                <a:ext cx="0" cy="1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</p:grpSp>
      </p:grpSp>
      <p:sp>
        <p:nvSpPr>
          <p:cNvPr id="327708" name="Rectangle 28"/>
          <p:cNvSpPr>
            <a:spLocks noChangeArrowheads="1"/>
          </p:cNvSpPr>
          <p:nvPr/>
        </p:nvSpPr>
        <p:spPr bwMode="auto">
          <a:xfrm>
            <a:off x="785813" y="3027363"/>
            <a:ext cx="255587" cy="7937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7709" name="Line 29"/>
          <p:cNvSpPr>
            <a:spLocks noChangeShapeType="1"/>
          </p:cNvSpPr>
          <p:nvPr/>
        </p:nvSpPr>
        <p:spPr bwMode="auto">
          <a:xfrm>
            <a:off x="914400" y="1200150"/>
            <a:ext cx="0" cy="179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327710" name="AutoShape 30"/>
          <p:cNvSpPr>
            <a:spLocks noChangeArrowheads="1"/>
          </p:cNvSpPr>
          <p:nvPr/>
        </p:nvSpPr>
        <p:spPr bwMode="auto">
          <a:xfrm>
            <a:off x="723900" y="1495425"/>
            <a:ext cx="228600" cy="295275"/>
          </a:xfrm>
          <a:prstGeom prst="curvedRightArrow">
            <a:avLst>
              <a:gd name="adj1" fmla="val 25833"/>
              <a:gd name="adj2" fmla="val 51667"/>
              <a:gd name="adj3" fmla="val 33333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7711" name="Text Box 31"/>
          <p:cNvSpPr txBox="1">
            <a:spLocks noChangeArrowheads="1"/>
          </p:cNvSpPr>
          <p:nvPr/>
        </p:nvSpPr>
        <p:spPr bwMode="auto">
          <a:xfrm>
            <a:off x="965200" y="1360488"/>
            <a:ext cx="27764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l-GR" altLang="ru-RU" sz="1200" b="1" i="1">
                <a:solidFill>
                  <a:schemeClr val="bg2"/>
                </a:solidFill>
                <a:cs typeface="Times New Roman" pitchFamily="18" charset="0"/>
              </a:rPr>
              <a:t>ω</a:t>
            </a:r>
          </a:p>
        </p:txBody>
      </p:sp>
      <p:sp>
        <p:nvSpPr>
          <p:cNvPr id="327715" name="AutoShape 35"/>
          <p:cNvSpPr>
            <a:spLocks noChangeArrowheads="1"/>
          </p:cNvSpPr>
          <p:nvPr/>
        </p:nvSpPr>
        <p:spPr bwMode="auto">
          <a:xfrm rot="-5400000">
            <a:off x="736600" y="2417763"/>
            <a:ext cx="371475" cy="98425"/>
          </a:xfrm>
          <a:prstGeom prst="rightArrow">
            <a:avLst>
              <a:gd name="adj1" fmla="val 50000"/>
              <a:gd name="adj2" fmla="val 94355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327716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530187"/>
              </p:ext>
            </p:extLst>
          </p:nvPr>
        </p:nvGraphicFramePr>
        <p:xfrm>
          <a:off x="993775" y="2365375"/>
          <a:ext cx="1651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5" name="Формула" r:id="rId5" imgW="164880" imgH="164880" progId="Equation.3">
                  <p:embed/>
                </p:oleObj>
              </mc:Choice>
              <mc:Fallback>
                <p:oleObj name="Формула" r:id="rId5" imgW="1648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2365375"/>
                        <a:ext cx="1651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18" name="Oval 38"/>
          <p:cNvSpPr>
            <a:spLocks noChangeArrowheads="1"/>
          </p:cNvSpPr>
          <p:nvPr/>
        </p:nvSpPr>
        <p:spPr bwMode="auto">
          <a:xfrm>
            <a:off x="666750" y="2022475"/>
            <a:ext cx="57150" cy="5715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7719" name="Oval 39"/>
          <p:cNvSpPr>
            <a:spLocks noChangeArrowheads="1"/>
          </p:cNvSpPr>
          <p:nvPr/>
        </p:nvSpPr>
        <p:spPr bwMode="auto">
          <a:xfrm>
            <a:off x="893763" y="2659063"/>
            <a:ext cx="57150" cy="5715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7721" name="Oval 41"/>
          <p:cNvSpPr>
            <a:spLocks noChangeArrowheads="1"/>
          </p:cNvSpPr>
          <p:nvPr/>
        </p:nvSpPr>
        <p:spPr bwMode="auto">
          <a:xfrm>
            <a:off x="619125" y="1828800"/>
            <a:ext cx="561975" cy="266700"/>
          </a:xfrm>
          <a:prstGeom prst="ellips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327722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900779"/>
              </p:ext>
            </p:extLst>
          </p:nvPr>
        </p:nvGraphicFramePr>
        <p:xfrm>
          <a:off x="668338" y="2351088"/>
          <a:ext cx="1270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6" name="Формула" r:id="rId7" imgW="126720" imgH="152280" progId="Equation.3">
                  <p:embed/>
                </p:oleObj>
              </mc:Choice>
              <mc:Fallback>
                <p:oleObj name="Формула" r:id="rId7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2351088"/>
                        <a:ext cx="1270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4" name="Text Box 44"/>
          <p:cNvSpPr txBox="1">
            <a:spLocks noChangeArrowheads="1"/>
          </p:cNvSpPr>
          <p:nvPr/>
        </p:nvSpPr>
        <p:spPr bwMode="auto">
          <a:xfrm>
            <a:off x="2473325" y="1195388"/>
            <a:ext cx="2384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 b="1"/>
              <a:t>Величина</a:t>
            </a:r>
            <a:r>
              <a:rPr lang="ru-RU" altLang="ru-RU" sz="1000"/>
              <a:t> (модуль) этого векторного произведения</a:t>
            </a:r>
            <a:r>
              <a:rPr lang="en-US" altLang="ru-RU" sz="1000"/>
              <a:t>: </a:t>
            </a:r>
            <a:endParaRPr lang="ru-RU" altLang="ru-RU" sz="1000" i="1">
              <a:sym typeface="Symbol" pitchFamily="18" charset="2"/>
            </a:endParaRPr>
          </a:p>
        </p:txBody>
      </p:sp>
      <p:graphicFrame>
        <p:nvGraphicFramePr>
          <p:cNvPr id="327725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7116750"/>
              </p:ext>
            </p:extLst>
          </p:nvPr>
        </p:nvGraphicFramePr>
        <p:xfrm>
          <a:off x="4591050" y="1246188"/>
          <a:ext cx="1419225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7" name="Формула" r:id="rId9" imgW="1269720" imgH="253800" progId="Equation.3">
                  <p:embed/>
                </p:oleObj>
              </mc:Choice>
              <mc:Fallback>
                <p:oleObj name="Формула" r:id="rId9" imgW="12697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1050" y="1246188"/>
                        <a:ext cx="1419225" cy="2825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6" name="Rectangle 46"/>
          <p:cNvSpPr>
            <a:spLocks noChangeArrowheads="1"/>
          </p:cNvSpPr>
          <p:nvPr/>
        </p:nvSpPr>
        <p:spPr bwMode="auto">
          <a:xfrm>
            <a:off x="5162550" y="1152525"/>
            <a:ext cx="819150" cy="438150"/>
          </a:xfrm>
          <a:prstGeom prst="rect">
            <a:avLst/>
          </a:prstGeom>
          <a:solidFill>
            <a:srgbClr val="CCFFFF">
              <a:alpha val="20000"/>
            </a:srgbClr>
          </a:solidFill>
          <a:ln w="952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7727" name="AutoShape 47"/>
          <p:cNvSpPr>
            <a:spLocks noChangeArrowheads="1"/>
          </p:cNvSpPr>
          <p:nvPr/>
        </p:nvSpPr>
        <p:spPr bwMode="auto">
          <a:xfrm rot="5400000">
            <a:off x="5353051" y="1514475"/>
            <a:ext cx="323850" cy="21907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CCFFFF"/>
          </a:solidFill>
          <a:ln w="952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7728" name="Line 48"/>
          <p:cNvSpPr>
            <a:spLocks noChangeShapeType="1"/>
          </p:cNvSpPr>
          <p:nvPr/>
        </p:nvSpPr>
        <p:spPr bwMode="auto">
          <a:xfrm flipV="1">
            <a:off x="695325" y="1952625"/>
            <a:ext cx="209550" cy="857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327729" name="Text Box 49"/>
          <p:cNvSpPr txBox="1">
            <a:spLocks noChangeArrowheads="1"/>
          </p:cNvSpPr>
          <p:nvPr/>
        </p:nvSpPr>
        <p:spPr bwMode="auto">
          <a:xfrm>
            <a:off x="5384800" y="1744663"/>
            <a:ext cx="25840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i="1"/>
              <a:t>R</a:t>
            </a:r>
            <a:endParaRPr lang="ru-RU" altLang="ru-RU" sz="1000" i="1"/>
          </a:p>
        </p:txBody>
      </p:sp>
      <p:sp>
        <p:nvSpPr>
          <p:cNvPr id="327730" name="Text Box 50"/>
          <p:cNvSpPr txBox="1">
            <a:spLocks noChangeArrowheads="1"/>
          </p:cNvSpPr>
          <p:nvPr/>
        </p:nvSpPr>
        <p:spPr bwMode="auto">
          <a:xfrm>
            <a:off x="611188" y="1819275"/>
            <a:ext cx="25840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i="1"/>
              <a:t>R</a:t>
            </a:r>
            <a:endParaRPr lang="ru-RU" altLang="ru-RU" sz="1000" i="1"/>
          </a:p>
        </p:txBody>
      </p:sp>
      <p:sp>
        <p:nvSpPr>
          <p:cNvPr id="327731" name="Text Box 51"/>
          <p:cNvSpPr txBox="1">
            <a:spLocks noChangeArrowheads="1"/>
          </p:cNvSpPr>
          <p:nvPr/>
        </p:nvSpPr>
        <p:spPr bwMode="auto">
          <a:xfrm>
            <a:off x="6205538" y="1241425"/>
            <a:ext cx="1136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/>
              <a:t>Таким образом</a:t>
            </a:r>
            <a:r>
              <a:rPr lang="en-US" altLang="ru-RU" sz="1000"/>
              <a:t>: </a:t>
            </a:r>
            <a:endParaRPr lang="ru-RU" altLang="ru-RU" sz="1000" i="1">
              <a:sym typeface="Symbol" pitchFamily="18" charset="2"/>
            </a:endParaRPr>
          </a:p>
        </p:txBody>
      </p:sp>
      <p:graphicFrame>
        <p:nvGraphicFramePr>
          <p:cNvPr id="327732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04372"/>
              </p:ext>
            </p:extLst>
          </p:nvPr>
        </p:nvGraphicFramePr>
        <p:xfrm>
          <a:off x="7339013" y="1270000"/>
          <a:ext cx="682625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8" name="Формула" r:id="rId11" imgW="609480" imgH="177480" progId="Equation.3">
                  <p:embed/>
                </p:oleObj>
              </mc:Choice>
              <mc:Fallback>
                <p:oleObj name="Формула" r:id="rId11" imgW="6094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9013" y="1270000"/>
                        <a:ext cx="682625" cy="1984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3" name="Text Box 53"/>
          <p:cNvSpPr txBox="1">
            <a:spLocks noChangeArrowheads="1"/>
          </p:cNvSpPr>
          <p:nvPr/>
        </p:nvSpPr>
        <p:spPr bwMode="auto">
          <a:xfrm>
            <a:off x="1490663" y="1593850"/>
            <a:ext cx="79009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 b="1"/>
              <a:t>Направление</a:t>
            </a:r>
            <a:r>
              <a:rPr lang="ru-RU" altLang="ru-RU" sz="1000"/>
              <a:t> вектора рассматриваемого векторного произведения</a:t>
            </a:r>
            <a:r>
              <a:rPr lang="en-US" altLang="ru-RU" sz="1000"/>
              <a:t>:</a:t>
            </a:r>
            <a:endParaRPr lang="ru-RU" altLang="ru-RU" sz="1000"/>
          </a:p>
          <a:p>
            <a:r>
              <a:rPr lang="ru-RU" altLang="ru-RU" sz="1000" b="1"/>
              <a:t>по определению векторного произведения</a:t>
            </a:r>
            <a:r>
              <a:rPr lang="ru-RU" altLang="ru-RU" sz="1000"/>
              <a:t> – перпендикулярно плоскости, проведенной через умножаемые вектора, направлен в ту сторону, откуда поворот первого вектора ко второму на наименьший угол кажется происходящим</a:t>
            </a:r>
            <a:endParaRPr lang="en-US" altLang="ru-RU" sz="1000"/>
          </a:p>
          <a:p>
            <a:r>
              <a:rPr lang="ru-RU" altLang="ru-RU" sz="1000"/>
              <a:t>против часовой стрелки</a:t>
            </a:r>
            <a:r>
              <a:rPr lang="en-US" altLang="ru-RU" sz="1000"/>
              <a:t>;</a:t>
            </a:r>
            <a:r>
              <a:rPr lang="ru-RU" altLang="ru-RU" sz="1000"/>
              <a:t> </a:t>
            </a:r>
            <a:r>
              <a:rPr lang="en-US" altLang="ru-RU" sz="1000"/>
              <a:t> </a:t>
            </a:r>
            <a:endParaRPr lang="ru-RU" altLang="ru-RU" sz="1000" i="1">
              <a:sym typeface="Symbol" pitchFamily="18" charset="2"/>
            </a:endParaRPr>
          </a:p>
        </p:txBody>
      </p:sp>
      <p:sp>
        <p:nvSpPr>
          <p:cNvPr id="327735" name="AutoShape 55"/>
          <p:cNvSpPr>
            <a:spLocks noChangeArrowheads="1"/>
          </p:cNvSpPr>
          <p:nvPr/>
        </p:nvSpPr>
        <p:spPr bwMode="auto">
          <a:xfrm rot="5400000" flipV="1">
            <a:off x="108744" y="2150269"/>
            <a:ext cx="1004887" cy="600075"/>
          </a:xfrm>
          <a:prstGeom prst="parallelogram">
            <a:avLst>
              <a:gd name="adj" fmla="val 41865"/>
            </a:avLst>
          </a:prstGeom>
          <a:solidFill>
            <a:srgbClr val="CCFFFF">
              <a:alpha val="32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7736" name="AutoShape 56"/>
          <p:cNvSpPr>
            <a:spLocks noChangeArrowheads="1"/>
          </p:cNvSpPr>
          <p:nvPr/>
        </p:nvSpPr>
        <p:spPr bwMode="auto">
          <a:xfrm rot="-20366638">
            <a:off x="712788" y="2098675"/>
            <a:ext cx="466725" cy="107950"/>
          </a:xfrm>
          <a:prstGeom prst="rightArrow">
            <a:avLst>
              <a:gd name="adj1" fmla="val 50000"/>
              <a:gd name="adj2" fmla="val 108088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327737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2972611"/>
              </p:ext>
            </p:extLst>
          </p:nvPr>
        </p:nvGraphicFramePr>
        <p:xfrm>
          <a:off x="1230313" y="2182813"/>
          <a:ext cx="155575" cy="20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9" name="Формула" r:id="rId13" imgW="126720" imgH="164880" progId="Equation.3">
                  <p:embed/>
                </p:oleObj>
              </mc:Choice>
              <mc:Fallback>
                <p:oleObj name="Формула" r:id="rId13" imgW="12672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313" y="2182813"/>
                        <a:ext cx="155575" cy="201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9" name="Text Box 59"/>
          <p:cNvSpPr txBox="1">
            <a:spLocks noChangeArrowheads="1"/>
          </p:cNvSpPr>
          <p:nvPr/>
        </p:nvSpPr>
        <p:spPr bwMode="auto">
          <a:xfrm>
            <a:off x="1508125" y="2220913"/>
            <a:ext cx="7900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 b="1"/>
              <a:t>по правилу правой руки</a:t>
            </a:r>
            <a:r>
              <a:rPr lang="ru-RU" altLang="ru-RU" sz="1000"/>
              <a:t> – при совмещении большого пальца с </a:t>
            </a:r>
            <a:r>
              <a:rPr lang="ru-RU" altLang="ru-RU" sz="1000" b="1"/>
              <a:t>первым вектором</a:t>
            </a:r>
            <a:r>
              <a:rPr lang="ru-RU" altLang="ru-RU" sz="1000"/>
              <a:t>, остальных – со </a:t>
            </a:r>
            <a:r>
              <a:rPr lang="ru-RU" altLang="ru-RU" sz="1000" b="1"/>
              <a:t>вторым вектором</a:t>
            </a:r>
            <a:r>
              <a:rPr lang="ru-RU" altLang="ru-RU" sz="1000"/>
              <a:t>, </a:t>
            </a:r>
          </a:p>
          <a:p>
            <a:r>
              <a:rPr lang="ru-RU" altLang="ru-RU" sz="1000"/>
              <a:t>поворот большого пальца перпендикулярно ладони указывает на </a:t>
            </a:r>
            <a:r>
              <a:rPr lang="ru-RU" altLang="ru-RU" sz="1000" b="1"/>
              <a:t>направление вектора векторного произведения</a:t>
            </a:r>
            <a:r>
              <a:rPr lang="ru-RU" altLang="ru-RU" sz="1000"/>
              <a:t>.  </a:t>
            </a:r>
            <a:endParaRPr lang="ru-RU" altLang="ru-RU" sz="1000" i="1">
              <a:sym typeface="Symbol" pitchFamily="18" charset="2"/>
            </a:endParaRPr>
          </a:p>
        </p:txBody>
      </p:sp>
      <p:sp>
        <p:nvSpPr>
          <p:cNvPr id="327720" name="Line 40"/>
          <p:cNvSpPr>
            <a:spLocks noChangeShapeType="1"/>
          </p:cNvSpPr>
          <p:nvPr/>
        </p:nvSpPr>
        <p:spPr bwMode="auto">
          <a:xfrm flipH="1" flipV="1">
            <a:off x="714375" y="2085975"/>
            <a:ext cx="180975" cy="581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327740" name="Text Box 60"/>
          <p:cNvSpPr txBox="1">
            <a:spLocks noChangeArrowheads="1"/>
          </p:cNvSpPr>
          <p:nvPr/>
        </p:nvSpPr>
        <p:spPr bwMode="auto">
          <a:xfrm>
            <a:off x="1243013" y="2647950"/>
            <a:ext cx="7900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 dirty="0">
                <a:solidFill>
                  <a:srgbClr val="FF0000"/>
                </a:solidFill>
              </a:rPr>
              <a:t>Таким образом, действительно </a:t>
            </a:r>
            <a:r>
              <a:rPr lang="ru-RU" altLang="ru-RU" sz="1000" b="1" dirty="0">
                <a:solidFill>
                  <a:srgbClr val="FF0000"/>
                </a:solidFill>
              </a:rPr>
              <a:t>векторное произведение угловой скорости и радиус-вектора полностью определяет величину и направление скорости точки при вращательном движении</a:t>
            </a:r>
            <a:r>
              <a:rPr lang="ru-RU" altLang="ru-RU" sz="1000" dirty="0">
                <a:solidFill>
                  <a:srgbClr val="FF0000"/>
                </a:solidFill>
              </a:rPr>
              <a:t> в соответствии с ранее полученными результатами.  </a:t>
            </a:r>
            <a:endParaRPr lang="ru-RU" altLang="ru-RU" sz="1000" i="1" dirty="0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327741" name="Rectangle 61"/>
          <p:cNvSpPr>
            <a:spLocks noChangeArrowheads="1"/>
          </p:cNvSpPr>
          <p:nvPr/>
        </p:nvSpPr>
        <p:spPr bwMode="auto">
          <a:xfrm>
            <a:off x="263525" y="3141663"/>
            <a:ext cx="847725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 dirty="0">
                <a:solidFill>
                  <a:srgbClr val="FF0000"/>
                </a:solidFill>
                <a:latin typeface="+mn-lt"/>
              </a:rPr>
              <a:t>Вращательное ускорение точки как векторное произведение – </a:t>
            </a:r>
            <a:r>
              <a:rPr lang="ru-RU" altLang="ru-RU" sz="1000" dirty="0">
                <a:solidFill>
                  <a:srgbClr val="FF0000"/>
                </a:solidFill>
                <a:latin typeface="+mn-lt"/>
              </a:rPr>
              <a:t>определяется выражением</a:t>
            </a:r>
            <a:r>
              <a:rPr lang="en-US" altLang="ru-RU" sz="1000" dirty="0">
                <a:solidFill>
                  <a:srgbClr val="FF0000"/>
                </a:solidFill>
                <a:latin typeface="+mn-lt"/>
              </a:rPr>
              <a:t>	           </a:t>
            </a:r>
            <a:r>
              <a:rPr lang="ru-RU" altLang="ru-RU" sz="1000" dirty="0">
                <a:solidFill>
                  <a:srgbClr val="FF0000"/>
                </a:solidFill>
                <a:latin typeface="+mn-lt"/>
              </a:rPr>
              <a:t>       , которое</a:t>
            </a:r>
          </a:p>
          <a:p>
            <a:pPr>
              <a:buFont typeface="Wingdings" pitchFamily="2" charset="2"/>
              <a:buNone/>
            </a:pPr>
            <a:r>
              <a:rPr lang="ru-RU" altLang="ru-RU" sz="1000" dirty="0">
                <a:solidFill>
                  <a:srgbClr val="FF0000"/>
                </a:solidFill>
                <a:latin typeface="+mn-lt"/>
              </a:rPr>
              <a:t>		описывает и величину, и направление вращательного ускорения.</a:t>
            </a:r>
          </a:p>
        </p:txBody>
      </p:sp>
      <p:graphicFrame>
        <p:nvGraphicFramePr>
          <p:cNvPr id="327742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959198"/>
              </p:ext>
            </p:extLst>
          </p:nvPr>
        </p:nvGraphicFramePr>
        <p:xfrm>
          <a:off x="6434138" y="3149600"/>
          <a:ext cx="836612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0" name="Формула" r:id="rId15" imgW="749160" imgH="241200" progId="Equation.3">
                  <p:embed/>
                </p:oleObj>
              </mc:Choice>
              <mc:Fallback>
                <p:oleObj name="Формула" r:id="rId15" imgW="7491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4138" y="3149600"/>
                        <a:ext cx="836612" cy="2682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72" name="Objec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1376227"/>
              </p:ext>
            </p:extLst>
          </p:nvPr>
        </p:nvGraphicFramePr>
        <p:xfrm>
          <a:off x="1262063" y="4383088"/>
          <a:ext cx="279400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1" name="Формула" r:id="rId17" imgW="228600" imgH="241200" progId="Equation.3">
                  <p:embed/>
                </p:oleObj>
              </mc:Choice>
              <mc:Fallback>
                <p:oleObj name="Формула" r:id="rId17" imgW="228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3" y="4383088"/>
                        <a:ext cx="279400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74" name="Text Box 94"/>
          <p:cNvSpPr txBox="1">
            <a:spLocks noChangeArrowheads="1"/>
          </p:cNvSpPr>
          <p:nvPr/>
        </p:nvSpPr>
        <p:spPr bwMode="auto">
          <a:xfrm>
            <a:off x="2147888" y="3556000"/>
            <a:ext cx="264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 b="1"/>
              <a:t>Величина</a:t>
            </a:r>
            <a:r>
              <a:rPr lang="ru-RU" altLang="ru-RU" sz="1000"/>
              <a:t> (модуль) этого векторного произведения</a:t>
            </a:r>
            <a:r>
              <a:rPr lang="en-US" altLang="ru-RU" sz="1000"/>
              <a:t>: </a:t>
            </a:r>
            <a:endParaRPr lang="ru-RU" altLang="ru-RU" sz="1000" i="1">
              <a:sym typeface="Symbol" pitchFamily="18" charset="2"/>
            </a:endParaRPr>
          </a:p>
        </p:txBody>
      </p:sp>
      <p:graphicFrame>
        <p:nvGraphicFramePr>
          <p:cNvPr id="327775" name="Object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90535"/>
              </p:ext>
            </p:extLst>
          </p:nvPr>
        </p:nvGraphicFramePr>
        <p:xfrm>
          <a:off x="4511675" y="3582988"/>
          <a:ext cx="151765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2" name="Формула" r:id="rId19" imgW="1358640" imgH="279360" progId="Equation.3">
                  <p:embed/>
                </p:oleObj>
              </mc:Choice>
              <mc:Fallback>
                <p:oleObj name="Формула" r:id="rId19" imgW="135864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675" y="3582988"/>
                        <a:ext cx="1517650" cy="3111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76" name="Rectangle 96"/>
          <p:cNvSpPr>
            <a:spLocks noChangeArrowheads="1"/>
          </p:cNvSpPr>
          <p:nvPr/>
        </p:nvSpPr>
        <p:spPr bwMode="auto">
          <a:xfrm>
            <a:off x="5208588" y="3503613"/>
            <a:ext cx="790575" cy="438150"/>
          </a:xfrm>
          <a:prstGeom prst="rect">
            <a:avLst/>
          </a:prstGeom>
          <a:solidFill>
            <a:srgbClr val="CCFFFF">
              <a:alpha val="20000"/>
            </a:srgbClr>
          </a:solidFill>
          <a:ln w="952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7777" name="Text Box 97"/>
          <p:cNvSpPr txBox="1">
            <a:spLocks noChangeArrowheads="1"/>
          </p:cNvSpPr>
          <p:nvPr/>
        </p:nvSpPr>
        <p:spPr bwMode="auto">
          <a:xfrm>
            <a:off x="6242050" y="3544888"/>
            <a:ext cx="1136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/>
              <a:t>Таким образом</a:t>
            </a:r>
            <a:r>
              <a:rPr lang="en-US" altLang="ru-RU" sz="1000"/>
              <a:t>: </a:t>
            </a:r>
            <a:endParaRPr lang="ru-RU" altLang="ru-RU" sz="1000" i="1">
              <a:sym typeface="Symbol" pitchFamily="18" charset="2"/>
            </a:endParaRPr>
          </a:p>
        </p:txBody>
      </p:sp>
      <p:graphicFrame>
        <p:nvGraphicFramePr>
          <p:cNvPr id="327778" name="Object 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704112"/>
              </p:ext>
            </p:extLst>
          </p:nvPr>
        </p:nvGraphicFramePr>
        <p:xfrm>
          <a:off x="7513638" y="3567113"/>
          <a:ext cx="82550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3" name="Формула" r:id="rId21" imgW="736560" imgH="241200" progId="Equation.3">
                  <p:embed/>
                </p:oleObj>
              </mc:Choice>
              <mc:Fallback>
                <p:oleObj name="Формула" r:id="rId21" imgW="7365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3638" y="3567113"/>
                        <a:ext cx="825500" cy="2698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79" name="AutoShape 99"/>
          <p:cNvSpPr>
            <a:spLocks noChangeArrowheads="1"/>
          </p:cNvSpPr>
          <p:nvPr/>
        </p:nvSpPr>
        <p:spPr bwMode="auto">
          <a:xfrm rot="5400000">
            <a:off x="5284788" y="3894137"/>
            <a:ext cx="323850" cy="21907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CCFFFF"/>
          </a:solidFill>
          <a:ln w="952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7780" name="Text Box 100"/>
          <p:cNvSpPr txBox="1">
            <a:spLocks noChangeArrowheads="1"/>
          </p:cNvSpPr>
          <p:nvPr/>
        </p:nvSpPr>
        <p:spPr bwMode="auto">
          <a:xfrm>
            <a:off x="5297488" y="4133850"/>
            <a:ext cx="25840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i="1"/>
              <a:t>R</a:t>
            </a:r>
            <a:endParaRPr lang="ru-RU" altLang="ru-RU" sz="1000" i="1"/>
          </a:p>
        </p:txBody>
      </p:sp>
      <p:sp>
        <p:nvSpPr>
          <p:cNvPr id="327781" name="Text Box 101"/>
          <p:cNvSpPr txBox="1">
            <a:spLocks noChangeArrowheads="1"/>
          </p:cNvSpPr>
          <p:nvPr/>
        </p:nvSpPr>
        <p:spPr bwMode="auto">
          <a:xfrm>
            <a:off x="1574800" y="3897313"/>
            <a:ext cx="7900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 b="1">
                <a:solidFill>
                  <a:srgbClr val="FF0000"/>
                </a:solidFill>
              </a:rPr>
              <a:t>Направление</a:t>
            </a:r>
            <a:r>
              <a:rPr lang="ru-RU" altLang="ru-RU" sz="1000">
                <a:solidFill>
                  <a:srgbClr val="FF0000"/>
                </a:solidFill>
              </a:rPr>
              <a:t> вектора рассматриваемого векторного произведения можно установить </a:t>
            </a:r>
            <a:r>
              <a:rPr lang="ru-RU" altLang="ru-RU" sz="1000" b="1">
                <a:solidFill>
                  <a:srgbClr val="FF0000"/>
                </a:solidFill>
              </a:rPr>
              <a:t>по определению векторного произведения</a:t>
            </a:r>
            <a:r>
              <a:rPr lang="ru-RU" altLang="ru-RU" sz="1000">
                <a:solidFill>
                  <a:srgbClr val="FF0000"/>
                </a:solidFill>
              </a:rPr>
              <a:t> или </a:t>
            </a:r>
            <a:r>
              <a:rPr lang="ru-RU" altLang="ru-RU" sz="1000" b="1">
                <a:solidFill>
                  <a:srgbClr val="FF0000"/>
                </a:solidFill>
              </a:rPr>
              <a:t>по правилу правой руки</a:t>
            </a:r>
            <a:r>
              <a:rPr lang="ru-RU" altLang="ru-RU" sz="1000">
                <a:solidFill>
                  <a:srgbClr val="FF0000"/>
                </a:solidFill>
              </a:rPr>
              <a:t>. </a:t>
            </a:r>
            <a:r>
              <a:rPr lang="en-US" altLang="ru-RU" sz="1000">
                <a:solidFill>
                  <a:srgbClr val="FF0000"/>
                </a:solidFill>
              </a:rPr>
              <a:t> </a:t>
            </a:r>
            <a:endParaRPr lang="ru-RU" altLang="ru-RU" sz="1000" i="1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327782" name="Text Box 102"/>
          <p:cNvSpPr txBox="1">
            <a:spLocks noChangeArrowheads="1"/>
          </p:cNvSpPr>
          <p:nvPr/>
        </p:nvSpPr>
        <p:spPr bwMode="auto">
          <a:xfrm>
            <a:off x="1527175" y="4313238"/>
            <a:ext cx="7900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/>
              <a:t>Таким образом, действительно </a:t>
            </a:r>
            <a:r>
              <a:rPr lang="ru-RU" altLang="ru-RU" sz="1000" b="1">
                <a:solidFill>
                  <a:srgbClr val="FF0000"/>
                </a:solidFill>
              </a:rPr>
              <a:t>векторное произведение углового ускорения и радиус-вектора полностью определяет</a:t>
            </a:r>
          </a:p>
          <a:p>
            <a:r>
              <a:rPr lang="ru-RU" altLang="ru-RU" sz="1000" b="1">
                <a:solidFill>
                  <a:srgbClr val="FF0000"/>
                </a:solidFill>
              </a:rPr>
              <a:t>величину и направление вращательного ускорения точки</a:t>
            </a:r>
            <a:r>
              <a:rPr lang="ru-RU" altLang="ru-RU" sz="1000"/>
              <a:t> в соответствии с ранее полученными результатами.  </a:t>
            </a:r>
            <a:endParaRPr lang="ru-RU" altLang="ru-RU" sz="1000" i="1">
              <a:sym typeface="Symbol" pitchFamily="18" charset="2"/>
            </a:endParaRPr>
          </a:p>
        </p:txBody>
      </p:sp>
      <p:grpSp>
        <p:nvGrpSpPr>
          <p:cNvPr id="327792" name="Group 112"/>
          <p:cNvGrpSpPr>
            <a:grpSpLocks/>
          </p:cNvGrpSpPr>
          <p:nvPr/>
        </p:nvGrpSpPr>
        <p:grpSpPr bwMode="auto">
          <a:xfrm>
            <a:off x="608013" y="3398838"/>
            <a:ext cx="652462" cy="1906587"/>
            <a:chOff x="545" y="3449"/>
            <a:chExt cx="411" cy="1201"/>
          </a:xfrm>
        </p:grpSpPr>
        <p:sp>
          <p:nvSpPr>
            <p:cNvPr id="327713" name="Text Box 33"/>
            <p:cNvSpPr txBox="1">
              <a:spLocks noChangeArrowheads="1"/>
            </p:cNvSpPr>
            <p:nvPr/>
          </p:nvSpPr>
          <p:spPr bwMode="auto">
            <a:xfrm>
              <a:off x="781" y="3574"/>
              <a:ext cx="175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l-GR" altLang="ru-RU" sz="1200" b="1" i="1">
                  <a:solidFill>
                    <a:srgbClr val="FF0000"/>
                  </a:solidFill>
                  <a:cs typeface="Times New Roman" pitchFamily="18" charset="0"/>
                </a:rPr>
                <a:t>ε</a:t>
              </a:r>
            </a:p>
          </p:txBody>
        </p:sp>
        <p:sp>
          <p:nvSpPr>
            <p:cNvPr id="327743" name="AutoShape 63"/>
            <p:cNvSpPr>
              <a:spLocks noChangeArrowheads="1"/>
            </p:cNvSpPr>
            <p:nvPr/>
          </p:nvSpPr>
          <p:spPr bwMode="auto">
            <a:xfrm>
              <a:off x="545" y="3701"/>
              <a:ext cx="366" cy="744"/>
            </a:xfrm>
            <a:prstGeom prst="can">
              <a:avLst>
                <a:gd name="adj" fmla="val 5082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327744" name="Group 64"/>
            <p:cNvGrpSpPr>
              <a:grpSpLocks/>
            </p:cNvGrpSpPr>
            <p:nvPr/>
          </p:nvGrpSpPr>
          <p:grpSpPr bwMode="auto">
            <a:xfrm>
              <a:off x="659" y="3500"/>
              <a:ext cx="161" cy="115"/>
              <a:chOff x="2082" y="2259"/>
              <a:chExt cx="161" cy="115"/>
            </a:xfrm>
          </p:grpSpPr>
          <p:grpSp>
            <p:nvGrpSpPr>
              <p:cNvPr id="327745" name="Group 65"/>
              <p:cNvGrpSpPr>
                <a:grpSpLocks/>
              </p:cNvGrpSpPr>
              <p:nvPr/>
            </p:nvGrpSpPr>
            <p:grpSpPr bwMode="auto">
              <a:xfrm>
                <a:off x="2082" y="2260"/>
                <a:ext cx="56" cy="114"/>
                <a:chOff x="1056" y="2326"/>
                <a:chExt cx="56" cy="114"/>
              </a:xfrm>
            </p:grpSpPr>
            <p:sp>
              <p:nvSpPr>
                <p:cNvPr id="327746" name="Rectangle 66"/>
                <p:cNvSpPr>
                  <a:spLocks noChangeArrowheads="1"/>
                </p:cNvSpPr>
                <p:nvPr/>
              </p:nvSpPr>
              <p:spPr bwMode="auto">
                <a:xfrm>
                  <a:off x="1056" y="2326"/>
                  <a:ext cx="56" cy="11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27747" name="Line 67"/>
                <p:cNvSpPr>
                  <a:spLocks noChangeShapeType="1"/>
                </p:cNvSpPr>
                <p:nvPr/>
              </p:nvSpPr>
              <p:spPr bwMode="auto">
                <a:xfrm>
                  <a:off x="1110" y="2327"/>
                  <a:ext cx="0" cy="10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ru-RU"/>
                </a:p>
              </p:txBody>
            </p:sp>
          </p:grpSp>
          <p:grpSp>
            <p:nvGrpSpPr>
              <p:cNvPr id="327748" name="Group 68"/>
              <p:cNvGrpSpPr>
                <a:grpSpLocks/>
              </p:cNvGrpSpPr>
              <p:nvPr/>
            </p:nvGrpSpPr>
            <p:grpSpPr bwMode="auto">
              <a:xfrm flipH="1">
                <a:off x="2187" y="2259"/>
                <a:ext cx="56" cy="114"/>
                <a:chOff x="1056" y="2326"/>
                <a:chExt cx="56" cy="114"/>
              </a:xfrm>
            </p:grpSpPr>
            <p:sp>
              <p:nvSpPr>
                <p:cNvPr id="327749" name="Rectangle 69"/>
                <p:cNvSpPr>
                  <a:spLocks noChangeArrowheads="1"/>
                </p:cNvSpPr>
                <p:nvPr/>
              </p:nvSpPr>
              <p:spPr bwMode="auto">
                <a:xfrm>
                  <a:off x="1056" y="2326"/>
                  <a:ext cx="56" cy="11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27750" name="Line 70"/>
                <p:cNvSpPr>
                  <a:spLocks noChangeShapeType="1"/>
                </p:cNvSpPr>
                <p:nvPr/>
              </p:nvSpPr>
              <p:spPr bwMode="auto">
                <a:xfrm>
                  <a:off x="1110" y="2327"/>
                  <a:ext cx="0" cy="10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ru-RU"/>
                </a:p>
              </p:txBody>
            </p:sp>
          </p:grpSp>
        </p:grpSp>
        <p:grpSp>
          <p:nvGrpSpPr>
            <p:cNvPr id="327751" name="Group 71"/>
            <p:cNvGrpSpPr>
              <a:grpSpLocks/>
            </p:cNvGrpSpPr>
            <p:nvPr/>
          </p:nvGrpSpPr>
          <p:grpSpPr bwMode="auto">
            <a:xfrm>
              <a:off x="657" y="4488"/>
              <a:ext cx="161" cy="115"/>
              <a:chOff x="2082" y="2259"/>
              <a:chExt cx="161" cy="115"/>
            </a:xfrm>
          </p:grpSpPr>
          <p:grpSp>
            <p:nvGrpSpPr>
              <p:cNvPr id="327752" name="Group 72"/>
              <p:cNvGrpSpPr>
                <a:grpSpLocks/>
              </p:cNvGrpSpPr>
              <p:nvPr/>
            </p:nvGrpSpPr>
            <p:grpSpPr bwMode="auto">
              <a:xfrm>
                <a:off x="2082" y="2260"/>
                <a:ext cx="56" cy="114"/>
                <a:chOff x="1056" y="2326"/>
                <a:chExt cx="56" cy="114"/>
              </a:xfrm>
            </p:grpSpPr>
            <p:sp>
              <p:nvSpPr>
                <p:cNvPr id="327753" name="Rectangle 73"/>
                <p:cNvSpPr>
                  <a:spLocks noChangeArrowheads="1"/>
                </p:cNvSpPr>
                <p:nvPr/>
              </p:nvSpPr>
              <p:spPr bwMode="auto">
                <a:xfrm>
                  <a:off x="1056" y="2326"/>
                  <a:ext cx="56" cy="11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27754" name="Line 74"/>
                <p:cNvSpPr>
                  <a:spLocks noChangeShapeType="1"/>
                </p:cNvSpPr>
                <p:nvPr/>
              </p:nvSpPr>
              <p:spPr bwMode="auto">
                <a:xfrm>
                  <a:off x="1110" y="2327"/>
                  <a:ext cx="0" cy="10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ru-RU"/>
                </a:p>
              </p:txBody>
            </p:sp>
          </p:grpSp>
          <p:grpSp>
            <p:nvGrpSpPr>
              <p:cNvPr id="327755" name="Group 75"/>
              <p:cNvGrpSpPr>
                <a:grpSpLocks/>
              </p:cNvGrpSpPr>
              <p:nvPr/>
            </p:nvGrpSpPr>
            <p:grpSpPr bwMode="auto">
              <a:xfrm flipH="1">
                <a:off x="2187" y="2259"/>
                <a:ext cx="56" cy="114"/>
                <a:chOff x="1056" y="2326"/>
                <a:chExt cx="56" cy="114"/>
              </a:xfrm>
            </p:grpSpPr>
            <p:sp>
              <p:nvSpPr>
                <p:cNvPr id="327756" name="Rectangle 76"/>
                <p:cNvSpPr>
                  <a:spLocks noChangeArrowheads="1"/>
                </p:cNvSpPr>
                <p:nvPr/>
              </p:nvSpPr>
              <p:spPr bwMode="auto">
                <a:xfrm>
                  <a:off x="1056" y="2326"/>
                  <a:ext cx="56" cy="11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27757" name="Line 77"/>
                <p:cNvSpPr>
                  <a:spLocks noChangeShapeType="1"/>
                </p:cNvSpPr>
                <p:nvPr/>
              </p:nvSpPr>
              <p:spPr bwMode="auto">
                <a:xfrm>
                  <a:off x="1110" y="2327"/>
                  <a:ext cx="0" cy="10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ru-RU"/>
                </a:p>
              </p:txBody>
            </p:sp>
          </p:grpSp>
        </p:grpSp>
        <p:sp>
          <p:nvSpPr>
            <p:cNvPr id="327758" name="Rectangle 78"/>
            <p:cNvSpPr>
              <a:spLocks noChangeArrowheads="1"/>
            </p:cNvSpPr>
            <p:nvPr/>
          </p:nvSpPr>
          <p:spPr bwMode="auto">
            <a:xfrm>
              <a:off x="656" y="4600"/>
              <a:ext cx="161" cy="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7759" name="Line 79"/>
            <p:cNvSpPr>
              <a:spLocks noChangeShapeType="1"/>
            </p:cNvSpPr>
            <p:nvPr/>
          </p:nvSpPr>
          <p:spPr bwMode="auto">
            <a:xfrm>
              <a:off x="737" y="3449"/>
              <a:ext cx="0" cy="1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27762" name="AutoShape 82"/>
            <p:cNvSpPr>
              <a:spLocks noChangeArrowheads="1"/>
            </p:cNvSpPr>
            <p:nvPr/>
          </p:nvSpPr>
          <p:spPr bwMode="auto">
            <a:xfrm rot="-5400000">
              <a:off x="619" y="4216"/>
              <a:ext cx="234" cy="62"/>
            </a:xfrm>
            <a:prstGeom prst="rightArrow">
              <a:avLst>
                <a:gd name="adj1" fmla="val 50000"/>
                <a:gd name="adj2" fmla="val 94355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327763" name="Object 83"/>
            <p:cNvGraphicFramePr>
              <a:graphicFrameLocks noChangeAspect="1"/>
            </p:cNvGraphicFramePr>
            <p:nvPr/>
          </p:nvGraphicFramePr>
          <p:xfrm>
            <a:off x="795" y="4183"/>
            <a:ext cx="88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44" name="Формула" r:id="rId23" imgW="139680" imgH="164880" progId="Equation.3">
                    <p:embed/>
                  </p:oleObj>
                </mc:Choice>
                <mc:Fallback>
                  <p:oleObj name="Формула" r:id="rId23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5" y="4183"/>
                          <a:ext cx="88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64" name="Oval 84"/>
            <p:cNvSpPr>
              <a:spLocks noChangeArrowheads="1"/>
            </p:cNvSpPr>
            <p:nvPr/>
          </p:nvSpPr>
          <p:spPr bwMode="auto">
            <a:xfrm>
              <a:off x="581" y="3967"/>
              <a:ext cx="36" cy="36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7765" name="Oval 85"/>
            <p:cNvSpPr>
              <a:spLocks noChangeArrowheads="1"/>
            </p:cNvSpPr>
            <p:nvPr/>
          </p:nvSpPr>
          <p:spPr bwMode="auto">
            <a:xfrm>
              <a:off x="724" y="4368"/>
              <a:ext cx="36" cy="36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7766" name="Oval 86"/>
            <p:cNvSpPr>
              <a:spLocks noChangeArrowheads="1"/>
            </p:cNvSpPr>
            <p:nvPr/>
          </p:nvSpPr>
          <p:spPr bwMode="auto">
            <a:xfrm>
              <a:off x="551" y="3845"/>
              <a:ext cx="354" cy="168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327767" name="Object 87"/>
            <p:cNvGraphicFramePr>
              <a:graphicFrameLocks noChangeAspect="1"/>
            </p:cNvGraphicFramePr>
            <p:nvPr/>
          </p:nvGraphicFramePr>
          <p:xfrm>
            <a:off x="582" y="4174"/>
            <a:ext cx="80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45" name="Формула" r:id="rId25" imgW="126720" imgH="152280" progId="Equation.3">
                    <p:embed/>
                  </p:oleObj>
                </mc:Choice>
                <mc:Fallback>
                  <p:oleObj name="Формула" r:id="rId25" imgW="12672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2" y="4174"/>
                          <a:ext cx="80" cy="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12" name="AutoShape 32"/>
            <p:cNvSpPr>
              <a:spLocks noChangeArrowheads="1"/>
            </p:cNvSpPr>
            <p:nvPr/>
          </p:nvSpPr>
          <p:spPr bwMode="auto">
            <a:xfrm>
              <a:off x="617" y="3635"/>
              <a:ext cx="144" cy="186"/>
            </a:xfrm>
            <a:prstGeom prst="curvedRightArrow">
              <a:avLst>
                <a:gd name="adj1" fmla="val 25833"/>
                <a:gd name="adj2" fmla="val 51667"/>
                <a:gd name="adj3" fmla="val 33333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7773" name="Line 93"/>
            <p:cNvSpPr>
              <a:spLocks noChangeShapeType="1"/>
            </p:cNvSpPr>
            <p:nvPr/>
          </p:nvSpPr>
          <p:spPr bwMode="auto">
            <a:xfrm flipH="1" flipV="1">
              <a:off x="611" y="4007"/>
              <a:ext cx="114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</p:grpSp>
      <p:sp>
        <p:nvSpPr>
          <p:cNvPr id="327768" name="Line 88"/>
          <p:cNvSpPr>
            <a:spLocks noChangeShapeType="1"/>
          </p:cNvSpPr>
          <p:nvPr/>
        </p:nvSpPr>
        <p:spPr bwMode="auto">
          <a:xfrm flipV="1">
            <a:off x="712788" y="4151313"/>
            <a:ext cx="209550" cy="857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327769" name="Text Box 89"/>
          <p:cNvSpPr txBox="1">
            <a:spLocks noChangeArrowheads="1"/>
          </p:cNvSpPr>
          <p:nvPr/>
        </p:nvSpPr>
        <p:spPr bwMode="auto">
          <a:xfrm>
            <a:off x="619125" y="4017963"/>
            <a:ext cx="25840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i="1"/>
              <a:t>R</a:t>
            </a:r>
            <a:endParaRPr lang="ru-RU" altLang="ru-RU" sz="1000" i="1"/>
          </a:p>
        </p:txBody>
      </p:sp>
      <p:sp>
        <p:nvSpPr>
          <p:cNvPr id="327770" name="AutoShape 90"/>
          <p:cNvSpPr>
            <a:spLocks noChangeArrowheads="1"/>
          </p:cNvSpPr>
          <p:nvPr/>
        </p:nvSpPr>
        <p:spPr bwMode="auto">
          <a:xfrm rot="5400000" flipV="1">
            <a:off x="107157" y="4358481"/>
            <a:ext cx="1004888" cy="600075"/>
          </a:xfrm>
          <a:prstGeom prst="parallelogram">
            <a:avLst>
              <a:gd name="adj" fmla="val 41865"/>
            </a:avLst>
          </a:prstGeom>
          <a:solidFill>
            <a:srgbClr val="CCFFFF">
              <a:alpha val="32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7771" name="AutoShape 91"/>
          <p:cNvSpPr>
            <a:spLocks noChangeArrowheads="1"/>
          </p:cNvSpPr>
          <p:nvPr/>
        </p:nvSpPr>
        <p:spPr bwMode="auto">
          <a:xfrm rot="-20366638">
            <a:off x="711200" y="4287838"/>
            <a:ext cx="466725" cy="107950"/>
          </a:xfrm>
          <a:prstGeom prst="rightArrow">
            <a:avLst>
              <a:gd name="adj1" fmla="val 50000"/>
              <a:gd name="adj2" fmla="val 108088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7784" name="Rectangle 104"/>
          <p:cNvSpPr>
            <a:spLocks noChangeArrowheads="1"/>
          </p:cNvSpPr>
          <p:nvPr/>
        </p:nvSpPr>
        <p:spPr bwMode="auto">
          <a:xfrm>
            <a:off x="1395413" y="4702175"/>
            <a:ext cx="84772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 dirty="0" err="1">
                <a:solidFill>
                  <a:srgbClr val="FF0000"/>
                </a:solidFill>
                <a:latin typeface="+mn-lt"/>
              </a:rPr>
              <a:t>Осестремительное</a:t>
            </a:r>
            <a:r>
              <a:rPr lang="ru-RU" altLang="ru-RU" sz="1000" b="1" dirty="0">
                <a:solidFill>
                  <a:srgbClr val="FF0000"/>
                </a:solidFill>
                <a:latin typeface="+mn-lt"/>
              </a:rPr>
              <a:t> ускорение точки как векторное произведение – </a:t>
            </a:r>
            <a:r>
              <a:rPr lang="ru-RU" altLang="ru-RU" sz="1000" dirty="0">
                <a:solidFill>
                  <a:srgbClr val="FF0000"/>
                </a:solidFill>
                <a:latin typeface="+mn-lt"/>
              </a:rPr>
              <a:t> определяется</a:t>
            </a:r>
          </a:p>
          <a:p>
            <a:pPr>
              <a:buFont typeface="Wingdings" pitchFamily="2" charset="2"/>
              <a:buNone/>
            </a:pPr>
            <a:r>
              <a:rPr lang="ru-RU" altLang="ru-RU" sz="1000" dirty="0">
                <a:solidFill>
                  <a:srgbClr val="FF0000"/>
                </a:solidFill>
                <a:latin typeface="+mn-lt"/>
              </a:rPr>
              <a:t>выражением	</a:t>
            </a:r>
            <a:r>
              <a:rPr lang="en-US" altLang="ru-RU" sz="1000" dirty="0">
                <a:solidFill>
                  <a:srgbClr val="FF0000"/>
                </a:solidFill>
                <a:latin typeface="+mn-lt"/>
              </a:rPr>
              <a:t>           </a:t>
            </a:r>
            <a:r>
              <a:rPr lang="ru-RU" altLang="ru-RU" sz="1000" dirty="0">
                <a:solidFill>
                  <a:srgbClr val="FF0000"/>
                </a:solidFill>
                <a:latin typeface="+mn-lt"/>
              </a:rPr>
              <a:t>             , которое описывает и величину, и направление </a:t>
            </a:r>
            <a:r>
              <a:rPr lang="ru-RU" altLang="ru-RU" sz="1000" dirty="0" err="1">
                <a:solidFill>
                  <a:srgbClr val="FF0000"/>
                </a:solidFill>
                <a:latin typeface="+mn-lt"/>
              </a:rPr>
              <a:t>осестремительного</a:t>
            </a:r>
            <a:endParaRPr lang="ru-RU" altLang="ru-RU" sz="1000" dirty="0">
              <a:solidFill>
                <a:srgbClr val="FF0000"/>
              </a:solidFill>
              <a:latin typeface="+mn-lt"/>
            </a:endParaRPr>
          </a:p>
          <a:p>
            <a:pPr>
              <a:buFont typeface="Wingdings" pitchFamily="2" charset="2"/>
              <a:buNone/>
            </a:pPr>
            <a:r>
              <a:rPr lang="ru-RU" altLang="ru-RU" sz="1000" dirty="0">
                <a:solidFill>
                  <a:srgbClr val="FF0000"/>
                </a:solidFill>
                <a:latin typeface="+mn-lt"/>
              </a:rPr>
              <a:t> ускорения.</a:t>
            </a:r>
          </a:p>
        </p:txBody>
      </p:sp>
      <p:graphicFrame>
        <p:nvGraphicFramePr>
          <p:cNvPr id="327785" name="Object 1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439394"/>
              </p:ext>
            </p:extLst>
          </p:nvPr>
        </p:nvGraphicFramePr>
        <p:xfrm>
          <a:off x="2371725" y="4945063"/>
          <a:ext cx="822325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6" name="Формула" r:id="rId26" imgW="736560" imgH="228600" progId="Equation.3">
                  <p:embed/>
                </p:oleObj>
              </mc:Choice>
              <mc:Fallback>
                <p:oleObj name="Формула" r:id="rId26" imgW="736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1725" y="4945063"/>
                        <a:ext cx="822325" cy="2540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86" name="Object 10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3671074"/>
              </p:ext>
            </p:extLst>
          </p:nvPr>
        </p:nvGraphicFramePr>
        <p:xfrm>
          <a:off x="5410200" y="6489700"/>
          <a:ext cx="1262063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7" name="Формула" r:id="rId28" imgW="1130040" imgH="228600" progId="Equation.3">
                  <p:embed/>
                </p:oleObj>
              </mc:Choice>
              <mc:Fallback>
                <p:oleObj name="Формула" r:id="rId28" imgW="1130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6489700"/>
                        <a:ext cx="1262063" cy="2540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87" name="Text Box 107"/>
          <p:cNvSpPr txBox="1">
            <a:spLocks noChangeArrowheads="1"/>
          </p:cNvSpPr>
          <p:nvPr/>
        </p:nvSpPr>
        <p:spPr bwMode="auto">
          <a:xfrm>
            <a:off x="1176338" y="5260975"/>
            <a:ext cx="1889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 b="1"/>
              <a:t>Величина</a:t>
            </a:r>
            <a:r>
              <a:rPr lang="ru-RU" altLang="ru-RU" sz="1000"/>
              <a:t> (модуль) этого векторного произведения</a:t>
            </a:r>
            <a:r>
              <a:rPr lang="en-US" altLang="ru-RU" sz="1000"/>
              <a:t>: </a:t>
            </a:r>
            <a:endParaRPr lang="ru-RU" altLang="ru-RU" sz="1000" i="1">
              <a:sym typeface="Symbol" pitchFamily="18" charset="2"/>
            </a:endParaRPr>
          </a:p>
        </p:txBody>
      </p:sp>
      <p:graphicFrame>
        <p:nvGraphicFramePr>
          <p:cNvPr id="327788" name="Object 1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0956968"/>
              </p:ext>
            </p:extLst>
          </p:nvPr>
        </p:nvGraphicFramePr>
        <p:xfrm>
          <a:off x="3009900" y="5397500"/>
          <a:ext cx="1589088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8" name="Формула" r:id="rId30" imgW="1422360" imgH="253800" progId="Equation.3">
                  <p:embed/>
                </p:oleObj>
              </mc:Choice>
              <mc:Fallback>
                <p:oleObj name="Формула" r:id="rId30" imgW="14223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5397500"/>
                        <a:ext cx="1589088" cy="2825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89" name="Rectangle 109"/>
          <p:cNvSpPr>
            <a:spLocks noChangeArrowheads="1"/>
          </p:cNvSpPr>
          <p:nvPr/>
        </p:nvSpPr>
        <p:spPr bwMode="auto">
          <a:xfrm>
            <a:off x="3921125" y="5321300"/>
            <a:ext cx="619125" cy="438150"/>
          </a:xfrm>
          <a:prstGeom prst="rect">
            <a:avLst/>
          </a:prstGeom>
          <a:solidFill>
            <a:srgbClr val="CCFFFF">
              <a:alpha val="20000"/>
            </a:srgbClr>
          </a:solidFill>
          <a:ln w="952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7790" name="AutoShape 110"/>
          <p:cNvSpPr>
            <a:spLocks noChangeArrowheads="1"/>
          </p:cNvSpPr>
          <p:nvPr/>
        </p:nvSpPr>
        <p:spPr bwMode="auto">
          <a:xfrm rot="5400000">
            <a:off x="4042569" y="5695157"/>
            <a:ext cx="323850" cy="195262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CCFFFF"/>
          </a:solidFill>
          <a:ln w="952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7791" name="Text Box 111"/>
          <p:cNvSpPr txBox="1">
            <a:spLocks noChangeArrowheads="1"/>
          </p:cNvSpPr>
          <p:nvPr/>
        </p:nvSpPr>
        <p:spPr bwMode="auto">
          <a:xfrm>
            <a:off x="4010025" y="5951538"/>
            <a:ext cx="34115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/>
              <a:t>1, т.к. вектор скорости точки перпендикулярен плоскости,</a:t>
            </a:r>
          </a:p>
          <a:p>
            <a:r>
              <a:rPr lang="ru-RU" altLang="ru-RU" sz="1000"/>
              <a:t>в которой лежит вектор угловой скорости. </a:t>
            </a:r>
          </a:p>
        </p:txBody>
      </p:sp>
      <p:grpSp>
        <p:nvGrpSpPr>
          <p:cNvPr id="327829" name="Group 149"/>
          <p:cNvGrpSpPr>
            <a:grpSpLocks/>
          </p:cNvGrpSpPr>
          <p:nvPr/>
        </p:nvGrpSpPr>
        <p:grpSpPr bwMode="auto">
          <a:xfrm>
            <a:off x="7681913" y="4722813"/>
            <a:ext cx="1112837" cy="1887537"/>
            <a:chOff x="4839" y="2975"/>
            <a:chExt cx="701" cy="1189"/>
          </a:xfrm>
        </p:grpSpPr>
        <p:sp>
          <p:nvSpPr>
            <p:cNvPr id="327793" name="AutoShape 113"/>
            <p:cNvSpPr>
              <a:spLocks noChangeArrowheads="1"/>
            </p:cNvSpPr>
            <p:nvPr/>
          </p:nvSpPr>
          <p:spPr bwMode="auto">
            <a:xfrm>
              <a:off x="5027" y="3215"/>
              <a:ext cx="366" cy="744"/>
            </a:xfrm>
            <a:prstGeom prst="can">
              <a:avLst>
                <a:gd name="adj" fmla="val 5082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327794" name="Group 114"/>
            <p:cNvGrpSpPr>
              <a:grpSpLocks/>
            </p:cNvGrpSpPr>
            <p:nvPr/>
          </p:nvGrpSpPr>
          <p:grpSpPr bwMode="auto">
            <a:xfrm>
              <a:off x="5141" y="3014"/>
              <a:ext cx="161" cy="115"/>
              <a:chOff x="2082" y="2259"/>
              <a:chExt cx="161" cy="115"/>
            </a:xfrm>
          </p:grpSpPr>
          <p:grpSp>
            <p:nvGrpSpPr>
              <p:cNvPr id="327795" name="Group 115"/>
              <p:cNvGrpSpPr>
                <a:grpSpLocks/>
              </p:cNvGrpSpPr>
              <p:nvPr/>
            </p:nvGrpSpPr>
            <p:grpSpPr bwMode="auto">
              <a:xfrm>
                <a:off x="2082" y="2260"/>
                <a:ext cx="56" cy="114"/>
                <a:chOff x="1056" y="2326"/>
                <a:chExt cx="56" cy="114"/>
              </a:xfrm>
            </p:grpSpPr>
            <p:sp>
              <p:nvSpPr>
                <p:cNvPr id="327796" name="Rectangle 116"/>
                <p:cNvSpPr>
                  <a:spLocks noChangeArrowheads="1"/>
                </p:cNvSpPr>
                <p:nvPr/>
              </p:nvSpPr>
              <p:spPr bwMode="auto">
                <a:xfrm>
                  <a:off x="1056" y="2326"/>
                  <a:ext cx="56" cy="11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27797" name="Line 117"/>
                <p:cNvSpPr>
                  <a:spLocks noChangeShapeType="1"/>
                </p:cNvSpPr>
                <p:nvPr/>
              </p:nvSpPr>
              <p:spPr bwMode="auto">
                <a:xfrm>
                  <a:off x="1110" y="2327"/>
                  <a:ext cx="0" cy="10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ru-RU"/>
                </a:p>
              </p:txBody>
            </p:sp>
          </p:grpSp>
          <p:grpSp>
            <p:nvGrpSpPr>
              <p:cNvPr id="327798" name="Group 118"/>
              <p:cNvGrpSpPr>
                <a:grpSpLocks/>
              </p:cNvGrpSpPr>
              <p:nvPr/>
            </p:nvGrpSpPr>
            <p:grpSpPr bwMode="auto">
              <a:xfrm flipH="1">
                <a:off x="2187" y="2259"/>
                <a:ext cx="56" cy="114"/>
                <a:chOff x="1056" y="2326"/>
                <a:chExt cx="56" cy="114"/>
              </a:xfrm>
            </p:grpSpPr>
            <p:sp>
              <p:nvSpPr>
                <p:cNvPr id="327799" name="Rectangle 119"/>
                <p:cNvSpPr>
                  <a:spLocks noChangeArrowheads="1"/>
                </p:cNvSpPr>
                <p:nvPr/>
              </p:nvSpPr>
              <p:spPr bwMode="auto">
                <a:xfrm>
                  <a:off x="1056" y="2326"/>
                  <a:ext cx="56" cy="11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27800" name="Line 120"/>
                <p:cNvSpPr>
                  <a:spLocks noChangeShapeType="1"/>
                </p:cNvSpPr>
                <p:nvPr/>
              </p:nvSpPr>
              <p:spPr bwMode="auto">
                <a:xfrm>
                  <a:off x="1110" y="2327"/>
                  <a:ext cx="0" cy="10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ru-RU"/>
                </a:p>
              </p:txBody>
            </p:sp>
          </p:grpSp>
        </p:grpSp>
        <p:grpSp>
          <p:nvGrpSpPr>
            <p:cNvPr id="327801" name="Group 121"/>
            <p:cNvGrpSpPr>
              <a:grpSpLocks/>
            </p:cNvGrpSpPr>
            <p:nvPr/>
          </p:nvGrpSpPr>
          <p:grpSpPr bwMode="auto">
            <a:xfrm>
              <a:off x="5139" y="4002"/>
              <a:ext cx="161" cy="115"/>
              <a:chOff x="2082" y="2259"/>
              <a:chExt cx="161" cy="115"/>
            </a:xfrm>
          </p:grpSpPr>
          <p:grpSp>
            <p:nvGrpSpPr>
              <p:cNvPr id="327802" name="Group 122"/>
              <p:cNvGrpSpPr>
                <a:grpSpLocks/>
              </p:cNvGrpSpPr>
              <p:nvPr/>
            </p:nvGrpSpPr>
            <p:grpSpPr bwMode="auto">
              <a:xfrm>
                <a:off x="2082" y="2260"/>
                <a:ext cx="56" cy="114"/>
                <a:chOff x="1056" y="2326"/>
                <a:chExt cx="56" cy="114"/>
              </a:xfrm>
            </p:grpSpPr>
            <p:sp>
              <p:nvSpPr>
                <p:cNvPr id="327803" name="Rectangle 123"/>
                <p:cNvSpPr>
                  <a:spLocks noChangeArrowheads="1"/>
                </p:cNvSpPr>
                <p:nvPr/>
              </p:nvSpPr>
              <p:spPr bwMode="auto">
                <a:xfrm>
                  <a:off x="1056" y="2326"/>
                  <a:ext cx="56" cy="11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27804" name="Line 124"/>
                <p:cNvSpPr>
                  <a:spLocks noChangeShapeType="1"/>
                </p:cNvSpPr>
                <p:nvPr/>
              </p:nvSpPr>
              <p:spPr bwMode="auto">
                <a:xfrm>
                  <a:off x="1110" y="2327"/>
                  <a:ext cx="0" cy="10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ru-RU"/>
                </a:p>
              </p:txBody>
            </p:sp>
          </p:grpSp>
          <p:grpSp>
            <p:nvGrpSpPr>
              <p:cNvPr id="327805" name="Group 125"/>
              <p:cNvGrpSpPr>
                <a:grpSpLocks/>
              </p:cNvGrpSpPr>
              <p:nvPr/>
            </p:nvGrpSpPr>
            <p:grpSpPr bwMode="auto">
              <a:xfrm flipH="1">
                <a:off x="2187" y="2259"/>
                <a:ext cx="56" cy="114"/>
                <a:chOff x="1056" y="2326"/>
                <a:chExt cx="56" cy="114"/>
              </a:xfrm>
            </p:grpSpPr>
            <p:sp>
              <p:nvSpPr>
                <p:cNvPr id="327806" name="Rectangle 126"/>
                <p:cNvSpPr>
                  <a:spLocks noChangeArrowheads="1"/>
                </p:cNvSpPr>
                <p:nvPr/>
              </p:nvSpPr>
              <p:spPr bwMode="auto">
                <a:xfrm>
                  <a:off x="1056" y="2326"/>
                  <a:ext cx="56" cy="11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27807" name="Line 127"/>
                <p:cNvSpPr>
                  <a:spLocks noChangeShapeType="1"/>
                </p:cNvSpPr>
                <p:nvPr/>
              </p:nvSpPr>
              <p:spPr bwMode="auto">
                <a:xfrm>
                  <a:off x="1110" y="2327"/>
                  <a:ext cx="0" cy="10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ru-RU"/>
                </a:p>
              </p:txBody>
            </p:sp>
          </p:grpSp>
        </p:grpSp>
        <p:sp>
          <p:nvSpPr>
            <p:cNvPr id="327808" name="Rectangle 128"/>
            <p:cNvSpPr>
              <a:spLocks noChangeArrowheads="1"/>
            </p:cNvSpPr>
            <p:nvPr/>
          </p:nvSpPr>
          <p:spPr bwMode="auto">
            <a:xfrm>
              <a:off x="5138" y="4114"/>
              <a:ext cx="161" cy="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7809" name="AutoShape 129"/>
            <p:cNvSpPr>
              <a:spLocks noChangeArrowheads="1"/>
            </p:cNvSpPr>
            <p:nvPr/>
          </p:nvSpPr>
          <p:spPr bwMode="auto">
            <a:xfrm>
              <a:off x="5099" y="3149"/>
              <a:ext cx="144" cy="186"/>
            </a:xfrm>
            <a:prstGeom prst="curvedRightArrow">
              <a:avLst>
                <a:gd name="adj1" fmla="val 25833"/>
                <a:gd name="adj2" fmla="val 51667"/>
                <a:gd name="adj3" fmla="val 33333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7810" name="Text Box 130"/>
            <p:cNvSpPr txBox="1">
              <a:spLocks noChangeArrowheads="1"/>
            </p:cNvSpPr>
            <p:nvPr/>
          </p:nvSpPr>
          <p:spPr bwMode="auto">
            <a:xfrm>
              <a:off x="5251" y="3064"/>
              <a:ext cx="175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l-GR" altLang="ru-RU" sz="1200" b="1" i="1">
                  <a:solidFill>
                    <a:schemeClr val="bg2"/>
                  </a:solidFill>
                  <a:cs typeface="Times New Roman" pitchFamily="18" charset="0"/>
                </a:rPr>
                <a:t>ω</a:t>
              </a:r>
            </a:p>
          </p:txBody>
        </p:sp>
        <p:sp>
          <p:nvSpPr>
            <p:cNvPr id="327811" name="AutoShape 131"/>
            <p:cNvSpPr>
              <a:spLocks noChangeArrowheads="1"/>
            </p:cNvSpPr>
            <p:nvPr/>
          </p:nvSpPr>
          <p:spPr bwMode="auto">
            <a:xfrm rot="-5400000">
              <a:off x="5107" y="3730"/>
              <a:ext cx="234" cy="62"/>
            </a:xfrm>
            <a:prstGeom prst="rightArrow">
              <a:avLst>
                <a:gd name="adj1" fmla="val 50000"/>
                <a:gd name="adj2" fmla="val 94355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327812" name="Object 132"/>
            <p:cNvGraphicFramePr>
              <a:graphicFrameLocks noChangeAspect="1"/>
            </p:cNvGraphicFramePr>
            <p:nvPr/>
          </p:nvGraphicFramePr>
          <p:xfrm>
            <a:off x="5269" y="3697"/>
            <a:ext cx="104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49" name="Формула" r:id="rId32" imgW="164880" imgH="164880" progId="Equation.3">
                    <p:embed/>
                  </p:oleObj>
                </mc:Choice>
                <mc:Fallback>
                  <p:oleObj name="Формула" r:id="rId32" imgW="1648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69" y="3697"/>
                          <a:ext cx="104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13" name="Oval 133"/>
            <p:cNvSpPr>
              <a:spLocks noChangeArrowheads="1"/>
            </p:cNvSpPr>
            <p:nvPr/>
          </p:nvSpPr>
          <p:spPr bwMode="auto">
            <a:xfrm>
              <a:off x="5063" y="3481"/>
              <a:ext cx="36" cy="36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7814" name="Oval 134"/>
            <p:cNvSpPr>
              <a:spLocks noChangeArrowheads="1"/>
            </p:cNvSpPr>
            <p:nvPr/>
          </p:nvSpPr>
          <p:spPr bwMode="auto">
            <a:xfrm>
              <a:off x="5206" y="3882"/>
              <a:ext cx="36" cy="36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7815" name="Oval 135"/>
            <p:cNvSpPr>
              <a:spLocks noChangeArrowheads="1"/>
            </p:cNvSpPr>
            <p:nvPr/>
          </p:nvSpPr>
          <p:spPr bwMode="auto">
            <a:xfrm>
              <a:off x="5033" y="3359"/>
              <a:ext cx="354" cy="168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327816" name="Object 136"/>
            <p:cNvGraphicFramePr>
              <a:graphicFrameLocks noChangeAspect="1"/>
            </p:cNvGraphicFramePr>
            <p:nvPr/>
          </p:nvGraphicFramePr>
          <p:xfrm>
            <a:off x="5064" y="3688"/>
            <a:ext cx="80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50" name="Формула" r:id="rId33" imgW="126720" imgH="152280" progId="Equation.3">
                    <p:embed/>
                  </p:oleObj>
                </mc:Choice>
                <mc:Fallback>
                  <p:oleObj name="Формула" r:id="rId33" imgW="12672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4" y="3688"/>
                          <a:ext cx="80" cy="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17" name="Line 137"/>
            <p:cNvSpPr>
              <a:spLocks noChangeShapeType="1"/>
            </p:cNvSpPr>
            <p:nvPr/>
          </p:nvSpPr>
          <p:spPr bwMode="auto">
            <a:xfrm flipV="1">
              <a:off x="5081" y="3437"/>
              <a:ext cx="132" cy="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27818" name="Text Box 138"/>
            <p:cNvSpPr txBox="1">
              <a:spLocks noChangeArrowheads="1"/>
            </p:cNvSpPr>
            <p:nvPr/>
          </p:nvSpPr>
          <p:spPr bwMode="auto">
            <a:xfrm>
              <a:off x="4998" y="3341"/>
              <a:ext cx="163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/>
                <a:t>R</a:t>
              </a:r>
              <a:endParaRPr lang="ru-RU" altLang="ru-RU" sz="1000" i="1"/>
            </a:p>
          </p:txBody>
        </p:sp>
        <p:sp>
          <p:nvSpPr>
            <p:cNvPr id="327819" name="AutoShape 139"/>
            <p:cNvSpPr>
              <a:spLocks noChangeArrowheads="1"/>
            </p:cNvSpPr>
            <p:nvPr/>
          </p:nvSpPr>
          <p:spPr bwMode="auto">
            <a:xfrm rot="5400000" flipV="1">
              <a:off x="4711" y="3562"/>
              <a:ext cx="633" cy="378"/>
            </a:xfrm>
            <a:prstGeom prst="parallelogram">
              <a:avLst>
                <a:gd name="adj" fmla="val 41865"/>
              </a:avLst>
            </a:prstGeom>
            <a:solidFill>
              <a:srgbClr val="CCFFFF">
                <a:alpha val="32001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7820" name="AutoShape 140"/>
            <p:cNvSpPr>
              <a:spLocks noChangeArrowheads="1"/>
            </p:cNvSpPr>
            <p:nvPr/>
          </p:nvSpPr>
          <p:spPr bwMode="auto">
            <a:xfrm rot="-20366638">
              <a:off x="5092" y="3529"/>
              <a:ext cx="294" cy="68"/>
            </a:xfrm>
            <a:prstGeom prst="rightArrow">
              <a:avLst>
                <a:gd name="adj1" fmla="val 50000"/>
                <a:gd name="adj2" fmla="val 108088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7821" name="Line 141"/>
            <p:cNvSpPr>
              <a:spLocks noChangeShapeType="1"/>
            </p:cNvSpPr>
            <p:nvPr/>
          </p:nvSpPr>
          <p:spPr bwMode="auto">
            <a:xfrm flipH="1" flipV="1">
              <a:off x="5093" y="3521"/>
              <a:ext cx="114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27822" name="Line 142"/>
            <p:cNvSpPr>
              <a:spLocks noChangeShapeType="1"/>
            </p:cNvSpPr>
            <p:nvPr/>
          </p:nvSpPr>
          <p:spPr bwMode="auto">
            <a:xfrm>
              <a:off x="5219" y="2975"/>
              <a:ext cx="0" cy="1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graphicFrame>
          <p:nvGraphicFramePr>
            <p:cNvPr id="327823" name="Object 143"/>
            <p:cNvGraphicFramePr>
              <a:graphicFrameLocks noChangeAspect="1"/>
            </p:cNvGraphicFramePr>
            <p:nvPr/>
          </p:nvGraphicFramePr>
          <p:xfrm>
            <a:off x="5442" y="3534"/>
            <a:ext cx="98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51" name="Формула" r:id="rId34" imgW="126720" imgH="164880" progId="Equation.3">
                    <p:embed/>
                  </p:oleObj>
                </mc:Choice>
                <mc:Fallback>
                  <p:oleObj name="Формула" r:id="rId34" imgW="1267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2" y="3534"/>
                          <a:ext cx="98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7825" name="Text Box 145"/>
          <p:cNvSpPr txBox="1">
            <a:spLocks noChangeArrowheads="1"/>
          </p:cNvSpPr>
          <p:nvPr/>
        </p:nvSpPr>
        <p:spPr bwMode="auto">
          <a:xfrm>
            <a:off x="4546600" y="5411788"/>
            <a:ext cx="1136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/>
              <a:t>Таким образом</a:t>
            </a:r>
            <a:r>
              <a:rPr lang="en-US" altLang="ru-RU" sz="1000"/>
              <a:t>: </a:t>
            </a:r>
            <a:endParaRPr lang="ru-RU" altLang="ru-RU" sz="1000" i="1">
              <a:sym typeface="Symbol" pitchFamily="18" charset="2"/>
            </a:endParaRPr>
          </a:p>
        </p:txBody>
      </p:sp>
      <p:graphicFrame>
        <p:nvGraphicFramePr>
          <p:cNvPr id="327826" name="Object 1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2095603"/>
              </p:ext>
            </p:extLst>
          </p:nvPr>
        </p:nvGraphicFramePr>
        <p:xfrm>
          <a:off x="5630863" y="5405438"/>
          <a:ext cx="1906587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2" name="Формула" r:id="rId36" imgW="1701720" imgH="241200" progId="Equation.3">
                  <p:embed/>
                </p:oleObj>
              </mc:Choice>
              <mc:Fallback>
                <p:oleObj name="Формула" r:id="rId36" imgW="17017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0863" y="5405438"/>
                        <a:ext cx="1906587" cy="26828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27" name="Text Box 147"/>
          <p:cNvSpPr txBox="1">
            <a:spLocks noChangeArrowheads="1"/>
          </p:cNvSpPr>
          <p:nvPr/>
        </p:nvSpPr>
        <p:spPr bwMode="auto">
          <a:xfrm>
            <a:off x="134938" y="5667375"/>
            <a:ext cx="7900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 b="1" dirty="0">
                <a:solidFill>
                  <a:srgbClr val="FF0000"/>
                </a:solidFill>
              </a:rPr>
              <a:t>Направление</a:t>
            </a:r>
            <a:r>
              <a:rPr lang="ru-RU" altLang="ru-RU" sz="1000" dirty="0">
                <a:solidFill>
                  <a:srgbClr val="FF0000"/>
                </a:solidFill>
              </a:rPr>
              <a:t> вектора рассматриваемого векторного произведения можно установить </a:t>
            </a:r>
            <a:r>
              <a:rPr lang="ru-RU" altLang="ru-RU" sz="1000" b="1" dirty="0">
                <a:solidFill>
                  <a:srgbClr val="FF0000"/>
                </a:solidFill>
              </a:rPr>
              <a:t>по определению векторного произведения</a:t>
            </a:r>
            <a:r>
              <a:rPr lang="ru-RU" altLang="ru-RU" sz="1000" dirty="0">
                <a:solidFill>
                  <a:srgbClr val="FF0000"/>
                </a:solidFill>
              </a:rPr>
              <a:t> или </a:t>
            </a:r>
            <a:r>
              <a:rPr lang="ru-RU" altLang="ru-RU" sz="1000" b="1" dirty="0">
                <a:solidFill>
                  <a:srgbClr val="FF0000"/>
                </a:solidFill>
              </a:rPr>
              <a:t>по правилу правой руки</a:t>
            </a:r>
            <a:r>
              <a:rPr lang="ru-RU" altLang="ru-RU" sz="1000" dirty="0">
                <a:solidFill>
                  <a:srgbClr val="FF0000"/>
                </a:solidFill>
              </a:rPr>
              <a:t>. </a:t>
            </a:r>
            <a:r>
              <a:rPr lang="en-US" altLang="ru-RU" sz="1000" dirty="0">
                <a:solidFill>
                  <a:srgbClr val="FF0000"/>
                </a:solidFill>
              </a:rPr>
              <a:t> </a:t>
            </a:r>
            <a:endParaRPr lang="ru-RU" altLang="ru-RU" sz="1000" i="1" dirty="0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327828" name="AutoShape 148"/>
          <p:cNvSpPr>
            <a:spLocks noChangeArrowheads="1"/>
          </p:cNvSpPr>
          <p:nvPr/>
        </p:nvSpPr>
        <p:spPr bwMode="auto">
          <a:xfrm rot="-23276849">
            <a:off x="8080375" y="5434013"/>
            <a:ext cx="193675" cy="119062"/>
          </a:xfrm>
          <a:prstGeom prst="rightArrow">
            <a:avLst>
              <a:gd name="adj1" fmla="val 50000"/>
              <a:gd name="adj2" fmla="val 40667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327830" name="Object 1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467710"/>
              </p:ext>
            </p:extLst>
          </p:nvPr>
        </p:nvGraphicFramePr>
        <p:xfrm>
          <a:off x="8299450" y="5332413"/>
          <a:ext cx="279400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3" name="Формула" r:id="rId38" imgW="228600" imgH="228600" progId="Equation.3">
                  <p:embed/>
                </p:oleObj>
              </mc:Choice>
              <mc:Fallback>
                <p:oleObj name="Формула" r:id="rId38" imgW="228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9450" y="5332413"/>
                        <a:ext cx="279400" cy="27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31" name="Text Box 151"/>
          <p:cNvSpPr txBox="1">
            <a:spLocks noChangeArrowheads="1"/>
          </p:cNvSpPr>
          <p:nvPr/>
        </p:nvSpPr>
        <p:spPr bwMode="auto">
          <a:xfrm>
            <a:off x="163513" y="6054725"/>
            <a:ext cx="79009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 dirty="0"/>
              <a:t>Таким образом, действительно </a:t>
            </a:r>
            <a:r>
              <a:rPr lang="ru-RU" altLang="ru-RU" sz="1000" b="1" dirty="0">
                <a:solidFill>
                  <a:srgbClr val="FF0000"/>
                </a:solidFill>
              </a:rPr>
              <a:t>векторное произведение угловой скорости и вектора скорости точки полностью определяет величину и направление </a:t>
            </a:r>
            <a:r>
              <a:rPr lang="ru-RU" altLang="ru-RU" sz="1000" b="1" dirty="0" err="1">
                <a:solidFill>
                  <a:srgbClr val="FF0000"/>
                </a:solidFill>
              </a:rPr>
              <a:t>осестремительного</a:t>
            </a:r>
            <a:r>
              <a:rPr lang="ru-RU" altLang="ru-RU" sz="1000" b="1" dirty="0">
                <a:solidFill>
                  <a:srgbClr val="FF0000"/>
                </a:solidFill>
              </a:rPr>
              <a:t> ускорения точки</a:t>
            </a:r>
            <a:r>
              <a:rPr lang="ru-RU" altLang="ru-RU" sz="1000" dirty="0"/>
              <a:t> в соответствии с ранее полученными результатами.  </a:t>
            </a:r>
            <a:endParaRPr lang="ru-RU" altLang="ru-RU" sz="1000" i="1" dirty="0">
              <a:sym typeface="Symbol" pitchFamily="18" charset="2"/>
            </a:endParaRPr>
          </a:p>
        </p:txBody>
      </p:sp>
      <p:sp>
        <p:nvSpPr>
          <p:cNvPr id="327832" name="Rectangle 152"/>
          <p:cNvSpPr>
            <a:spLocks noChangeArrowheads="1"/>
          </p:cNvSpPr>
          <p:nvPr/>
        </p:nvSpPr>
        <p:spPr bwMode="auto">
          <a:xfrm>
            <a:off x="1495425" y="1609725"/>
            <a:ext cx="7429500" cy="1047750"/>
          </a:xfrm>
          <a:prstGeom prst="rect">
            <a:avLst/>
          </a:prstGeom>
          <a:solidFill>
            <a:srgbClr val="CCFFFF">
              <a:alpha val="14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7833" name="Text Box 153"/>
          <p:cNvSpPr txBox="1">
            <a:spLocks noChangeArrowheads="1"/>
          </p:cNvSpPr>
          <p:nvPr/>
        </p:nvSpPr>
        <p:spPr bwMode="auto">
          <a:xfrm>
            <a:off x="1327150" y="6459538"/>
            <a:ext cx="383470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/>
              <a:t>Это векторное произведение может быть также записано в виде</a:t>
            </a:r>
            <a:r>
              <a:rPr lang="en-US" altLang="ru-RU" sz="1000"/>
              <a:t>:</a:t>
            </a:r>
            <a:endParaRPr lang="ru-RU" altLang="ru-RU" sz="1000"/>
          </a:p>
        </p:txBody>
      </p:sp>
      <p:pic>
        <p:nvPicPr>
          <p:cNvPr id="327839" name="Picture 159" descr="Правая рука"/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5" y="1204913"/>
            <a:ext cx="133350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840" name="Picture 160" descr="Правая рука2"/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025" y="1204913"/>
            <a:ext cx="132397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7841" name="AutoShape 161"/>
          <p:cNvSpPr>
            <a:spLocks noChangeArrowheads="1"/>
          </p:cNvSpPr>
          <p:nvPr/>
        </p:nvSpPr>
        <p:spPr bwMode="auto">
          <a:xfrm>
            <a:off x="4838700" y="1152525"/>
            <a:ext cx="219075" cy="400050"/>
          </a:xfrm>
          <a:prstGeom prst="upArrow">
            <a:avLst>
              <a:gd name="adj1" fmla="val 50000"/>
              <a:gd name="adj2" fmla="val 45652"/>
            </a:avLst>
          </a:prstGeom>
          <a:solidFill>
            <a:srgbClr val="CCFFFF">
              <a:alpha val="10001"/>
            </a:srgbClr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7842" name="AutoShape 162"/>
          <p:cNvSpPr>
            <a:spLocks noChangeArrowheads="1"/>
          </p:cNvSpPr>
          <p:nvPr/>
        </p:nvSpPr>
        <p:spPr bwMode="auto">
          <a:xfrm rot="-6300399">
            <a:off x="4515644" y="1667669"/>
            <a:ext cx="219075" cy="328613"/>
          </a:xfrm>
          <a:prstGeom prst="upArrow">
            <a:avLst>
              <a:gd name="adj1" fmla="val 50000"/>
              <a:gd name="adj2" fmla="val 37500"/>
            </a:avLst>
          </a:prstGeom>
          <a:solidFill>
            <a:srgbClr val="CCFFFF">
              <a:alpha val="10001"/>
            </a:srgbClr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7843" name="AutoShape 163"/>
          <p:cNvSpPr>
            <a:spLocks noChangeArrowheads="1"/>
          </p:cNvSpPr>
          <p:nvPr/>
        </p:nvSpPr>
        <p:spPr bwMode="auto">
          <a:xfrm rot="-6260192">
            <a:off x="5718175" y="1619250"/>
            <a:ext cx="219075" cy="339725"/>
          </a:xfrm>
          <a:prstGeom prst="upArrow">
            <a:avLst>
              <a:gd name="adj1" fmla="val 50000"/>
              <a:gd name="adj2" fmla="val 38768"/>
            </a:avLst>
          </a:prstGeom>
          <a:solidFill>
            <a:srgbClr val="CCFFFF">
              <a:alpha val="10001"/>
            </a:srgbClr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7844" name="AutoShape 164"/>
          <p:cNvSpPr>
            <a:spLocks noChangeArrowheads="1"/>
          </p:cNvSpPr>
          <p:nvPr/>
        </p:nvSpPr>
        <p:spPr bwMode="auto">
          <a:xfrm>
            <a:off x="6046788" y="1150938"/>
            <a:ext cx="219075" cy="400050"/>
          </a:xfrm>
          <a:prstGeom prst="upArrow">
            <a:avLst>
              <a:gd name="adj1" fmla="val 50000"/>
              <a:gd name="adj2" fmla="val 45652"/>
            </a:avLst>
          </a:prstGeom>
          <a:solidFill>
            <a:srgbClr val="CCFFFF">
              <a:alpha val="10001"/>
            </a:srgbClr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7845" name="AutoShape 165"/>
          <p:cNvSpPr>
            <a:spLocks noChangeArrowheads="1"/>
          </p:cNvSpPr>
          <p:nvPr/>
        </p:nvSpPr>
        <p:spPr bwMode="auto">
          <a:xfrm rot="5400000">
            <a:off x="6435725" y="1425576"/>
            <a:ext cx="219075" cy="400050"/>
          </a:xfrm>
          <a:prstGeom prst="upArrow">
            <a:avLst>
              <a:gd name="adj1" fmla="val 50000"/>
              <a:gd name="adj2" fmla="val 45652"/>
            </a:avLst>
          </a:prstGeom>
          <a:solidFill>
            <a:srgbClr val="CCFFFF">
              <a:alpha val="10001"/>
            </a:srgbClr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7846" name="Text Box 166"/>
          <p:cNvSpPr txBox="1">
            <a:spLocks noChangeArrowheads="1"/>
          </p:cNvSpPr>
          <p:nvPr/>
        </p:nvSpPr>
        <p:spPr bwMode="auto">
          <a:xfrm>
            <a:off x="4965700" y="1233488"/>
            <a:ext cx="24397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200" b="1">
                <a:solidFill>
                  <a:schemeClr val="bg2"/>
                </a:solidFill>
              </a:rPr>
              <a:t>1</a:t>
            </a:r>
            <a:endParaRPr lang="ru-RU" altLang="ru-RU" sz="1200" b="1">
              <a:solidFill>
                <a:schemeClr val="bg2"/>
              </a:solidFill>
            </a:endParaRPr>
          </a:p>
        </p:txBody>
      </p:sp>
      <p:sp>
        <p:nvSpPr>
          <p:cNvPr id="327847" name="Text Box 167"/>
          <p:cNvSpPr txBox="1">
            <a:spLocks noChangeArrowheads="1"/>
          </p:cNvSpPr>
          <p:nvPr/>
        </p:nvSpPr>
        <p:spPr bwMode="auto">
          <a:xfrm>
            <a:off x="4440238" y="1517650"/>
            <a:ext cx="268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200" b="1">
                <a:solidFill>
                  <a:schemeClr val="bg2"/>
                </a:solidFill>
              </a:rPr>
              <a:t>2</a:t>
            </a:r>
            <a:endParaRPr lang="ru-RU" altLang="ru-RU" sz="1200" b="1">
              <a:solidFill>
                <a:schemeClr val="bg2"/>
              </a:solidFill>
            </a:endParaRPr>
          </a:p>
        </p:txBody>
      </p:sp>
      <p:sp>
        <p:nvSpPr>
          <p:cNvPr id="327852" name="Oval 172"/>
          <p:cNvSpPr>
            <a:spLocks noChangeArrowheads="1"/>
          </p:cNvSpPr>
          <p:nvPr/>
        </p:nvSpPr>
        <p:spPr bwMode="auto">
          <a:xfrm>
            <a:off x="8696325" y="6391275"/>
            <a:ext cx="333375" cy="3333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ru-RU" altLang="ru-RU" sz="1000" b="1" dirty="0">
                <a:solidFill>
                  <a:schemeClr val="bg2"/>
                </a:solidFill>
              </a:rPr>
              <a:t>9</a:t>
            </a:r>
            <a:endParaRPr lang="ru-RU" altLang="ru-RU" sz="1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71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3277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3277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277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7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7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27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27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27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27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27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27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3" dur="500"/>
                                        <p:tgtEl>
                                          <p:spTgt spid="3277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6" dur="500"/>
                                        <p:tgtEl>
                                          <p:spTgt spid="3277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9" dur="500"/>
                                        <p:tgtEl>
                                          <p:spTgt spid="3277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27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27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27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27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27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27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1" dur="500"/>
                                        <p:tgtEl>
                                          <p:spTgt spid="3277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4" dur="500"/>
                                        <p:tgtEl>
                                          <p:spTgt spid="3277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7" dur="500"/>
                                        <p:tgtEl>
                                          <p:spTgt spid="3277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327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327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327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327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4" grpId="0"/>
      <p:bldP spid="327726" grpId="0" animBg="1"/>
      <p:bldP spid="327726" grpId="1" animBg="1"/>
      <p:bldP spid="327727" grpId="0" animBg="1"/>
      <p:bldP spid="327727" grpId="1" animBg="1"/>
      <p:bldP spid="327728" grpId="0" animBg="1"/>
      <p:bldP spid="327729" grpId="0"/>
      <p:bldP spid="327729" grpId="1"/>
      <p:bldP spid="327730" grpId="0"/>
      <p:bldP spid="327731" grpId="0"/>
      <p:bldP spid="327733" grpId="0"/>
      <p:bldP spid="327735" grpId="0" animBg="1"/>
      <p:bldP spid="327736" grpId="0" animBg="1"/>
      <p:bldP spid="327739" grpId="0"/>
      <p:bldP spid="327740" grpId="0"/>
      <p:bldP spid="327741" grpId="0"/>
      <p:bldP spid="327774" grpId="0"/>
      <p:bldP spid="327776" grpId="0" animBg="1"/>
      <p:bldP spid="327776" grpId="1" animBg="1"/>
      <p:bldP spid="327777" grpId="0"/>
      <p:bldP spid="327779" grpId="0" animBg="1"/>
      <p:bldP spid="327779" grpId="1" animBg="1"/>
      <p:bldP spid="327780" grpId="0"/>
      <p:bldP spid="327780" grpId="1"/>
      <p:bldP spid="327781" grpId="0"/>
      <p:bldP spid="327782" grpId="0"/>
      <p:bldP spid="327768" grpId="0" animBg="1"/>
      <p:bldP spid="327769" grpId="0"/>
      <p:bldP spid="327770" grpId="0" animBg="1"/>
      <p:bldP spid="327771" grpId="0" animBg="1"/>
      <p:bldP spid="327784" grpId="0"/>
      <p:bldP spid="327787" grpId="0"/>
      <p:bldP spid="327789" grpId="0" animBg="1"/>
      <p:bldP spid="327789" grpId="1" animBg="1"/>
      <p:bldP spid="327790" grpId="0" animBg="1"/>
      <p:bldP spid="327790" grpId="1" animBg="1"/>
      <p:bldP spid="327791" grpId="0"/>
      <p:bldP spid="327791" grpId="1"/>
      <p:bldP spid="327825" grpId="0"/>
      <p:bldP spid="327827" grpId="0"/>
      <p:bldP spid="327828" grpId="0" animBg="1"/>
      <p:bldP spid="327831" grpId="0"/>
      <p:bldP spid="327832" grpId="0" animBg="1"/>
      <p:bldP spid="327833" grpId="0"/>
      <p:bldP spid="327841" grpId="0" animBg="1"/>
      <p:bldP spid="327842" grpId="0" animBg="1"/>
      <p:bldP spid="327843" grpId="0" animBg="1"/>
      <p:bldP spid="327844" grpId="0" animBg="1"/>
      <p:bldP spid="327845" grpId="0" animBg="1"/>
      <p:bldP spid="327846" grpId="0"/>
      <p:bldP spid="327847" grpId="0"/>
      <p:bldP spid="32784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12" name="Rectangle 8"/>
          <p:cNvSpPr>
            <a:spLocks noChangeArrowheads="1"/>
          </p:cNvSpPr>
          <p:nvPr/>
        </p:nvSpPr>
        <p:spPr bwMode="auto">
          <a:xfrm>
            <a:off x="196850" y="884238"/>
            <a:ext cx="847725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 dirty="0">
                <a:solidFill>
                  <a:srgbClr val="FF0000"/>
                </a:solidFill>
                <a:latin typeface="+mn-lt"/>
              </a:rPr>
              <a:t>Формулы Эйлера – </a:t>
            </a:r>
            <a:r>
              <a:rPr lang="ru-RU" altLang="ru-RU" sz="1000" dirty="0">
                <a:solidFill>
                  <a:srgbClr val="FF0000"/>
                </a:solidFill>
                <a:latin typeface="+mn-lt"/>
              </a:rPr>
              <a:t>с помощью раскрытия векторного произведения для скорости точки можно получить общие аналитические выражения для этой скорости через координаты рассматриваемой точки при произвольной расположении оси вращения в пространстве</a:t>
            </a:r>
            <a:r>
              <a:rPr lang="en-US" altLang="ru-RU" sz="1000" dirty="0">
                <a:solidFill>
                  <a:srgbClr val="FF0000"/>
                </a:solidFill>
                <a:latin typeface="+mn-lt"/>
              </a:rPr>
              <a:t>:</a:t>
            </a:r>
            <a:endParaRPr lang="ru-RU" altLang="ru-RU" sz="1000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328757" name="Group 53"/>
          <p:cNvGrpSpPr>
            <a:grpSpLocks/>
          </p:cNvGrpSpPr>
          <p:nvPr/>
        </p:nvGrpSpPr>
        <p:grpSpPr bwMode="auto">
          <a:xfrm>
            <a:off x="241300" y="1531938"/>
            <a:ext cx="2187575" cy="1898650"/>
            <a:chOff x="692" y="1193"/>
            <a:chExt cx="1378" cy="1196"/>
          </a:xfrm>
        </p:grpSpPr>
        <p:sp>
          <p:nvSpPr>
            <p:cNvPr id="328713" name="AutoShape 9"/>
            <p:cNvSpPr>
              <a:spLocks noChangeArrowheads="1"/>
            </p:cNvSpPr>
            <p:nvPr/>
          </p:nvSpPr>
          <p:spPr bwMode="auto">
            <a:xfrm rot="2398985">
              <a:off x="1368" y="1278"/>
              <a:ext cx="366" cy="744"/>
            </a:xfrm>
            <a:prstGeom prst="can">
              <a:avLst>
                <a:gd name="adj" fmla="val 5082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328714" name="Group 10"/>
            <p:cNvGrpSpPr>
              <a:grpSpLocks/>
            </p:cNvGrpSpPr>
            <p:nvPr/>
          </p:nvGrpSpPr>
          <p:grpSpPr bwMode="auto">
            <a:xfrm rot="2378854">
              <a:off x="1806" y="1203"/>
              <a:ext cx="161" cy="115"/>
              <a:chOff x="2082" y="2259"/>
              <a:chExt cx="161" cy="115"/>
            </a:xfrm>
          </p:grpSpPr>
          <p:grpSp>
            <p:nvGrpSpPr>
              <p:cNvPr id="328715" name="Group 11"/>
              <p:cNvGrpSpPr>
                <a:grpSpLocks/>
              </p:cNvGrpSpPr>
              <p:nvPr/>
            </p:nvGrpSpPr>
            <p:grpSpPr bwMode="auto">
              <a:xfrm>
                <a:off x="2082" y="2260"/>
                <a:ext cx="56" cy="114"/>
                <a:chOff x="1056" y="2326"/>
                <a:chExt cx="56" cy="114"/>
              </a:xfrm>
            </p:grpSpPr>
            <p:sp>
              <p:nvSpPr>
                <p:cNvPr id="328716" name="Rectangle 12"/>
                <p:cNvSpPr>
                  <a:spLocks noChangeArrowheads="1"/>
                </p:cNvSpPr>
                <p:nvPr/>
              </p:nvSpPr>
              <p:spPr bwMode="auto">
                <a:xfrm>
                  <a:off x="1056" y="2326"/>
                  <a:ext cx="56" cy="11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28717" name="Line 13"/>
                <p:cNvSpPr>
                  <a:spLocks noChangeShapeType="1"/>
                </p:cNvSpPr>
                <p:nvPr/>
              </p:nvSpPr>
              <p:spPr bwMode="auto">
                <a:xfrm>
                  <a:off x="1110" y="2327"/>
                  <a:ext cx="0" cy="10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ru-RU"/>
                </a:p>
              </p:txBody>
            </p:sp>
          </p:grpSp>
          <p:grpSp>
            <p:nvGrpSpPr>
              <p:cNvPr id="328718" name="Group 14"/>
              <p:cNvGrpSpPr>
                <a:grpSpLocks/>
              </p:cNvGrpSpPr>
              <p:nvPr/>
            </p:nvGrpSpPr>
            <p:grpSpPr bwMode="auto">
              <a:xfrm flipH="1">
                <a:off x="2187" y="2259"/>
                <a:ext cx="56" cy="114"/>
                <a:chOff x="1056" y="2326"/>
                <a:chExt cx="56" cy="114"/>
              </a:xfrm>
            </p:grpSpPr>
            <p:sp>
              <p:nvSpPr>
                <p:cNvPr id="328719" name="Rectangle 15"/>
                <p:cNvSpPr>
                  <a:spLocks noChangeArrowheads="1"/>
                </p:cNvSpPr>
                <p:nvPr/>
              </p:nvSpPr>
              <p:spPr bwMode="auto">
                <a:xfrm>
                  <a:off x="1056" y="2326"/>
                  <a:ext cx="56" cy="11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28720" name="Line 16"/>
                <p:cNvSpPr>
                  <a:spLocks noChangeShapeType="1"/>
                </p:cNvSpPr>
                <p:nvPr/>
              </p:nvSpPr>
              <p:spPr bwMode="auto">
                <a:xfrm>
                  <a:off x="1110" y="2327"/>
                  <a:ext cx="0" cy="10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ru-RU"/>
                </a:p>
              </p:txBody>
            </p:sp>
          </p:grpSp>
        </p:grpSp>
        <p:grpSp>
          <p:nvGrpSpPr>
            <p:cNvPr id="328721" name="Group 17"/>
            <p:cNvGrpSpPr>
              <a:grpSpLocks/>
            </p:cNvGrpSpPr>
            <p:nvPr/>
          </p:nvGrpSpPr>
          <p:grpSpPr bwMode="auto">
            <a:xfrm rot="2539874">
              <a:off x="1060" y="2059"/>
              <a:ext cx="161" cy="115"/>
              <a:chOff x="2082" y="2259"/>
              <a:chExt cx="161" cy="115"/>
            </a:xfrm>
          </p:grpSpPr>
          <p:grpSp>
            <p:nvGrpSpPr>
              <p:cNvPr id="328722" name="Group 18"/>
              <p:cNvGrpSpPr>
                <a:grpSpLocks/>
              </p:cNvGrpSpPr>
              <p:nvPr/>
            </p:nvGrpSpPr>
            <p:grpSpPr bwMode="auto">
              <a:xfrm>
                <a:off x="2082" y="2260"/>
                <a:ext cx="56" cy="114"/>
                <a:chOff x="1056" y="2326"/>
                <a:chExt cx="56" cy="114"/>
              </a:xfrm>
            </p:grpSpPr>
            <p:sp>
              <p:nvSpPr>
                <p:cNvPr id="328723" name="Rectangle 19"/>
                <p:cNvSpPr>
                  <a:spLocks noChangeArrowheads="1"/>
                </p:cNvSpPr>
                <p:nvPr/>
              </p:nvSpPr>
              <p:spPr bwMode="auto">
                <a:xfrm>
                  <a:off x="1056" y="2326"/>
                  <a:ext cx="56" cy="11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28724" name="Line 20"/>
                <p:cNvSpPr>
                  <a:spLocks noChangeShapeType="1"/>
                </p:cNvSpPr>
                <p:nvPr/>
              </p:nvSpPr>
              <p:spPr bwMode="auto">
                <a:xfrm>
                  <a:off x="1110" y="2327"/>
                  <a:ext cx="0" cy="10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ru-RU"/>
                </a:p>
              </p:txBody>
            </p:sp>
          </p:grpSp>
          <p:grpSp>
            <p:nvGrpSpPr>
              <p:cNvPr id="328725" name="Group 21"/>
              <p:cNvGrpSpPr>
                <a:grpSpLocks/>
              </p:cNvGrpSpPr>
              <p:nvPr/>
            </p:nvGrpSpPr>
            <p:grpSpPr bwMode="auto">
              <a:xfrm flipH="1">
                <a:off x="2187" y="2259"/>
                <a:ext cx="56" cy="114"/>
                <a:chOff x="1056" y="2326"/>
                <a:chExt cx="56" cy="114"/>
              </a:xfrm>
            </p:grpSpPr>
            <p:sp>
              <p:nvSpPr>
                <p:cNvPr id="328726" name="Rectangle 22"/>
                <p:cNvSpPr>
                  <a:spLocks noChangeArrowheads="1"/>
                </p:cNvSpPr>
                <p:nvPr/>
              </p:nvSpPr>
              <p:spPr bwMode="auto">
                <a:xfrm>
                  <a:off x="1056" y="2326"/>
                  <a:ext cx="56" cy="11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28727" name="Line 23"/>
                <p:cNvSpPr>
                  <a:spLocks noChangeShapeType="1"/>
                </p:cNvSpPr>
                <p:nvPr/>
              </p:nvSpPr>
              <p:spPr bwMode="auto">
                <a:xfrm>
                  <a:off x="1110" y="2327"/>
                  <a:ext cx="0" cy="10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ru-RU"/>
                </a:p>
              </p:txBody>
            </p:sp>
          </p:grpSp>
        </p:grpSp>
        <p:sp>
          <p:nvSpPr>
            <p:cNvPr id="328728" name="Rectangle 24"/>
            <p:cNvSpPr>
              <a:spLocks noChangeArrowheads="1"/>
            </p:cNvSpPr>
            <p:nvPr/>
          </p:nvSpPr>
          <p:spPr bwMode="auto">
            <a:xfrm rot="2410372">
              <a:off x="1008" y="2151"/>
              <a:ext cx="161" cy="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8729" name="Line 25"/>
            <p:cNvSpPr>
              <a:spLocks noChangeShapeType="1"/>
            </p:cNvSpPr>
            <p:nvPr/>
          </p:nvSpPr>
          <p:spPr bwMode="auto">
            <a:xfrm flipH="1">
              <a:off x="1116" y="1194"/>
              <a:ext cx="822" cy="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28730" name="AutoShape 26"/>
            <p:cNvSpPr>
              <a:spLocks noChangeArrowheads="1"/>
            </p:cNvSpPr>
            <p:nvPr/>
          </p:nvSpPr>
          <p:spPr bwMode="auto">
            <a:xfrm rot="1857826">
              <a:off x="1693" y="1295"/>
              <a:ext cx="144" cy="186"/>
            </a:xfrm>
            <a:prstGeom prst="curvedRightArrow">
              <a:avLst>
                <a:gd name="adj1" fmla="val 25833"/>
                <a:gd name="adj2" fmla="val 51667"/>
                <a:gd name="adj3" fmla="val 33333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8731" name="Text Box 27"/>
            <p:cNvSpPr txBox="1">
              <a:spLocks noChangeArrowheads="1"/>
            </p:cNvSpPr>
            <p:nvPr/>
          </p:nvSpPr>
          <p:spPr bwMode="auto">
            <a:xfrm>
              <a:off x="1838" y="1375"/>
              <a:ext cx="175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l-GR" altLang="ru-RU" sz="1200" b="1" i="1">
                  <a:solidFill>
                    <a:schemeClr val="bg2"/>
                  </a:solidFill>
                  <a:cs typeface="Times New Roman" pitchFamily="18" charset="0"/>
                </a:rPr>
                <a:t>ω</a:t>
              </a:r>
            </a:p>
          </p:txBody>
        </p:sp>
        <p:sp>
          <p:nvSpPr>
            <p:cNvPr id="328732" name="AutoShape 28"/>
            <p:cNvSpPr>
              <a:spLocks noChangeArrowheads="1"/>
            </p:cNvSpPr>
            <p:nvPr/>
          </p:nvSpPr>
          <p:spPr bwMode="auto">
            <a:xfrm rot="-67700808">
              <a:off x="1180" y="1902"/>
              <a:ext cx="234" cy="62"/>
            </a:xfrm>
            <a:prstGeom prst="rightArrow">
              <a:avLst>
                <a:gd name="adj1" fmla="val 50000"/>
                <a:gd name="adj2" fmla="val 94355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328733" name="Object 29"/>
            <p:cNvGraphicFramePr>
              <a:graphicFrameLocks noChangeAspect="1"/>
            </p:cNvGraphicFramePr>
            <p:nvPr/>
          </p:nvGraphicFramePr>
          <p:xfrm>
            <a:off x="1390" y="1858"/>
            <a:ext cx="104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38" name="Формула" r:id="rId3" imgW="164880" imgH="164880" progId="Equation.3">
                    <p:embed/>
                  </p:oleObj>
                </mc:Choice>
                <mc:Fallback>
                  <p:oleObj name="Формула" r:id="rId3" imgW="1648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0" y="1858"/>
                          <a:ext cx="104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734" name="Oval 30"/>
            <p:cNvSpPr>
              <a:spLocks noChangeArrowheads="1"/>
            </p:cNvSpPr>
            <p:nvPr/>
          </p:nvSpPr>
          <p:spPr bwMode="auto">
            <a:xfrm>
              <a:off x="1416" y="1599"/>
              <a:ext cx="36" cy="36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8735" name="Oval 31"/>
            <p:cNvSpPr>
              <a:spLocks noChangeArrowheads="1"/>
            </p:cNvSpPr>
            <p:nvPr/>
          </p:nvSpPr>
          <p:spPr bwMode="auto">
            <a:xfrm>
              <a:off x="1106" y="2118"/>
              <a:ext cx="36" cy="36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8736" name="Oval 32"/>
            <p:cNvSpPr>
              <a:spLocks noChangeArrowheads="1"/>
            </p:cNvSpPr>
            <p:nvPr/>
          </p:nvSpPr>
          <p:spPr bwMode="auto">
            <a:xfrm rot="2385453">
              <a:off x="1385" y="1552"/>
              <a:ext cx="354" cy="168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328737" name="Object 33"/>
            <p:cNvGraphicFramePr>
              <a:graphicFrameLocks noChangeAspect="1"/>
            </p:cNvGraphicFramePr>
            <p:nvPr/>
          </p:nvGraphicFramePr>
          <p:xfrm>
            <a:off x="1251" y="1717"/>
            <a:ext cx="80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39" name="Формула" r:id="rId5" imgW="126720" imgH="152280" progId="Equation.3">
                    <p:embed/>
                  </p:oleObj>
                </mc:Choice>
                <mc:Fallback>
                  <p:oleObj name="Формула" r:id="rId5" imgW="12672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1" y="1717"/>
                          <a:ext cx="80" cy="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738" name="Line 34"/>
            <p:cNvSpPr>
              <a:spLocks noChangeShapeType="1"/>
            </p:cNvSpPr>
            <p:nvPr/>
          </p:nvSpPr>
          <p:spPr bwMode="auto">
            <a:xfrm>
              <a:off x="1449" y="1615"/>
              <a:ext cx="114" cy="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28739" name="Text Box 35"/>
            <p:cNvSpPr txBox="1">
              <a:spLocks noChangeArrowheads="1"/>
            </p:cNvSpPr>
            <p:nvPr/>
          </p:nvSpPr>
          <p:spPr bwMode="auto">
            <a:xfrm>
              <a:off x="1404" y="1486"/>
              <a:ext cx="163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/>
                <a:t>R</a:t>
              </a:r>
              <a:endParaRPr lang="ru-RU" altLang="ru-RU" sz="1000" i="1"/>
            </a:p>
          </p:txBody>
        </p:sp>
        <p:sp>
          <p:nvSpPr>
            <p:cNvPr id="328741" name="AutoShape 37"/>
            <p:cNvSpPr>
              <a:spLocks noChangeArrowheads="1"/>
            </p:cNvSpPr>
            <p:nvPr/>
          </p:nvSpPr>
          <p:spPr bwMode="auto">
            <a:xfrm rot="-18194108">
              <a:off x="1377" y="1728"/>
              <a:ext cx="294" cy="68"/>
            </a:xfrm>
            <a:prstGeom prst="rightArrow">
              <a:avLst>
                <a:gd name="adj1" fmla="val 50000"/>
                <a:gd name="adj2" fmla="val 108088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328742" name="Object 38"/>
            <p:cNvGraphicFramePr>
              <a:graphicFrameLocks noChangeAspect="1"/>
            </p:cNvGraphicFramePr>
            <p:nvPr/>
          </p:nvGraphicFramePr>
          <p:xfrm>
            <a:off x="1618" y="1850"/>
            <a:ext cx="98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40" name="Формула" r:id="rId7" imgW="126720" imgH="164880" progId="Equation.3">
                    <p:embed/>
                  </p:oleObj>
                </mc:Choice>
                <mc:Fallback>
                  <p:oleObj name="Формула" r:id="rId7" imgW="1267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8" y="1850"/>
                          <a:ext cx="98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743" name="Line 39"/>
            <p:cNvSpPr>
              <a:spLocks noChangeShapeType="1"/>
            </p:cNvSpPr>
            <p:nvPr/>
          </p:nvSpPr>
          <p:spPr bwMode="auto">
            <a:xfrm flipV="1">
              <a:off x="1129" y="1632"/>
              <a:ext cx="293" cy="4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28745" name="Line 41"/>
            <p:cNvSpPr>
              <a:spLocks noChangeShapeType="1"/>
            </p:cNvSpPr>
            <p:nvPr/>
          </p:nvSpPr>
          <p:spPr bwMode="auto">
            <a:xfrm>
              <a:off x="1128" y="2142"/>
              <a:ext cx="942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28746" name="Line 42"/>
            <p:cNvSpPr>
              <a:spLocks noChangeShapeType="1"/>
            </p:cNvSpPr>
            <p:nvPr/>
          </p:nvSpPr>
          <p:spPr bwMode="auto">
            <a:xfrm rot="-5400000">
              <a:off x="653" y="1667"/>
              <a:ext cx="942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28747" name="Line 43"/>
            <p:cNvSpPr>
              <a:spLocks noChangeShapeType="1"/>
            </p:cNvSpPr>
            <p:nvPr/>
          </p:nvSpPr>
          <p:spPr bwMode="auto">
            <a:xfrm rot="-5400000" flipH="1" flipV="1">
              <a:off x="817" y="2083"/>
              <a:ext cx="252" cy="36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28748" name="Text Box 44"/>
            <p:cNvSpPr txBox="1">
              <a:spLocks noChangeArrowheads="1"/>
            </p:cNvSpPr>
            <p:nvPr/>
          </p:nvSpPr>
          <p:spPr bwMode="auto">
            <a:xfrm>
              <a:off x="692" y="2215"/>
              <a:ext cx="1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ru-RU" sz="1000" i="1">
                  <a:solidFill>
                    <a:srgbClr val="336600"/>
                  </a:solidFill>
                </a:rPr>
                <a:t>x</a:t>
              </a:r>
              <a:endParaRPr lang="ru-RU" altLang="ru-RU" sz="1000" i="1">
                <a:solidFill>
                  <a:srgbClr val="336600"/>
                </a:solidFill>
              </a:endParaRPr>
            </a:p>
          </p:txBody>
        </p:sp>
        <p:sp>
          <p:nvSpPr>
            <p:cNvPr id="328749" name="Text Box 45"/>
            <p:cNvSpPr txBox="1">
              <a:spLocks noChangeArrowheads="1"/>
            </p:cNvSpPr>
            <p:nvPr/>
          </p:nvSpPr>
          <p:spPr bwMode="auto">
            <a:xfrm>
              <a:off x="1903" y="1974"/>
              <a:ext cx="1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ru-RU" sz="1000" i="1">
                  <a:solidFill>
                    <a:srgbClr val="336600"/>
                  </a:solidFill>
                </a:rPr>
                <a:t>y</a:t>
              </a:r>
              <a:endParaRPr lang="ru-RU" altLang="ru-RU" sz="1000" i="1">
                <a:solidFill>
                  <a:srgbClr val="336600"/>
                </a:solidFill>
              </a:endParaRPr>
            </a:p>
          </p:txBody>
        </p:sp>
        <p:sp>
          <p:nvSpPr>
            <p:cNvPr id="328750" name="Text Box 46"/>
            <p:cNvSpPr txBox="1">
              <a:spLocks noChangeArrowheads="1"/>
            </p:cNvSpPr>
            <p:nvPr/>
          </p:nvSpPr>
          <p:spPr bwMode="auto">
            <a:xfrm>
              <a:off x="924" y="1193"/>
              <a:ext cx="1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ru-RU" sz="1000" i="1">
                  <a:solidFill>
                    <a:srgbClr val="336600"/>
                  </a:solidFill>
                </a:rPr>
                <a:t>z</a:t>
              </a:r>
              <a:endParaRPr lang="ru-RU" altLang="ru-RU" sz="1000" i="1">
                <a:solidFill>
                  <a:srgbClr val="336600"/>
                </a:solidFill>
              </a:endParaRPr>
            </a:p>
          </p:txBody>
        </p:sp>
        <p:sp>
          <p:nvSpPr>
            <p:cNvPr id="328751" name="Line 47"/>
            <p:cNvSpPr>
              <a:spLocks noChangeShapeType="1"/>
            </p:cNvSpPr>
            <p:nvPr/>
          </p:nvSpPr>
          <p:spPr bwMode="auto">
            <a:xfrm>
              <a:off x="1428" y="1626"/>
              <a:ext cx="0" cy="666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28752" name="Line 48"/>
            <p:cNvSpPr>
              <a:spLocks noChangeShapeType="1"/>
            </p:cNvSpPr>
            <p:nvPr/>
          </p:nvSpPr>
          <p:spPr bwMode="auto">
            <a:xfrm rot="5400000">
              <a:off x="1181" y="2015"/>
              <a:ext cx="0" cy="522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28753" name="Line 49"/>
            <p:cNvSpPr>
              <a:spLocks noChangeShapeType="1"/>
            </p:cNvSpPr>
            <p:nvPr/>
          </p:nvSpPr>
          <p:spPr bwMode="auto">
            <a:xfrm rot="5400000">
              <a:off x="1462" y="2110"/>
              <a:ext cx="132" cy="198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28754" name="Text Box 50"/>
            <p:cNvSpPr txBox="1">
              <a:spLocks noChangeArrowheads="1"/>
            </p:cNvSpPr>
            <p:nvPr/>
          </p:nvSpPr>
          <p:spPr bwMode="auto">
            <a:xfrm>
              <a:off x="1501" y="2142"/>
              <a:ext cx="1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ru-RU" sz="1000" i="1">
                  <a:solidFill>
                    <a:srgbClr val="336600"/>
                  </a:solidFill>
                </a:rPr>
                <a:t>x</a:t>
              </a:r>
              <a:endParaRPr lang="ru-RU" altLang="ru-RU" sz="1000" i="1">
                <a:solidFill>
                  <a:srgbClr val="336600"/>
                </a:solidFill>
              </a:endParaRPr>
            </a:p>
          </p:txBody>
        </p:sp>
        <p:sp>
          <p:nvSpPr>
            <p:cNvPr id="328755" name="Text Box 51"/>
            <p:cNvSpPr txBox="1">
              <a:spLocks noChangeArrowheads="1"/>
            </p:cNvSpPr>
            <p:nvPr/>
          </p:nvSpPr>
          <p:spPr bwMode="auto">
            <a:xfrm>
              <a:off x="1080" y="2231"/>
              <a:ext cx="1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ru-RU" sz="1000" i="1">
                  <a:solidFill>
                    <a:srgbClr val="336600"/>
                  </a:solidFill>
                </a:rPr>
                <a:t>y</a:t>
              </a:r>
              <a:endParaRPr lang="ru-RU" altLang="ru-RU" sz="1000" i="1">
                <a:solidFill>
                  <a:srgbClr val="336600"/>
                </a:solidFill>
              </a:endParaRPr>
            </a:p>
          </p:txBody>
        </p:sp>
        <p:sp>
          <p:nvSpPr>
            <p:cNvPr id="328756" name="Text Box 52"/>
            <p:cNvSpPr txBox="1">
              <a:spLocks noChangeArrowheads="1"/>
            </p:cNvSpPr>
            <p:nvPr/>
          </p:nvSpPr>
          <p:spPr bwMode="auto">
            <a:xfrm>
              <a:off x="1391" y="1972"/>
              <a:ext cx="1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ru-RU" sz="1000" i="1">
                  <a:solidFill>
                    <a:srgbClr val="336600"/>
                  </a:solidFill>
                </a:rPr>
                <a:t>z</a:t>
              </a:r>
              <a:endParaRPr lang="ru-RU" altLang="ru-RU" sz="1000" i="1">
                <a:solidFill>
                  <a:srgbClr val="336600"/>
                </a:solidFill>
              </a:endParaRPr>
            </a:p>
          </p:txBody>
        </p:sp>
      </p:grpSp>
      <p:graphicFrame>
        <p:nvGraphicFramePr>
          <p:cNvPr id="328758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7973894"/>
              </p:ext>
            </p:extLst>
          </p:nvPr>
        </p:nvGraphicFramePr>
        <p:xfrm>
          <a:off x="2592388" y="1255713"/>
          <a:ext cx="5095875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1" name="Формула" r:id="rId9" imgW="4559040" imgH="736560" progId="Equation.3">
                  <p:embed/>
                </p:oleObj>
              </mc:Choice>
              <mc:Fallback>
                <p:oleObj name="Формула" r:id="rId9" imgW="455904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1255713"/>
                        <a:ext cx="5095875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759" name="Text Box 55"/>
          <p:cNvSpPr txBox="1">
            <a:spLocks noChangeArrowheads="1"/>
          </p:cNvSpPr>
          <p:nvPr/>
        </p:nvSpPr>
        <p:spPr bwMode="auto">
          <a:xfrm>
            <a:off x="2308225" y="2125663"/>
            <a:ext cx="52609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 dirty="0"/>
              <a:t>Отсюда получаются аналитические формулы для проекций скоростей точки</a:t>
            </a:r>
            <a:r>
              <a:rPr lang="en-US" altLang="ru-RU" sz="1000" dirty="0"/>
              <a:t>: </a:t>
            </a:r>
            <a:endParaRPr lang="ru-RU" altLang="ru-RU" sz="1000" i="1" dirty="0">
              <a:sym typeface="Symbol" pitchFamily="18" charset="2"/>
            </a:endParaRPr>
          </a:p>
        </p:txBody>
      </p:sp>
      <p:graphicFrame>
        <p:nvGraphicFramePr>
          <p:cNvPr id="328760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448026"/>
              </p:ext>
            </p:extLst>
          </p:nvPr>
        </p:nvGraphicFramePr>
        <p:xfrm>
          <a:off x="7199313" y="1865313"/>
          <a:ext cx="11509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2" name="Формула" r:id="rId11" imgW="1028520" imgH="749160" progId="Equation.3">
                  <p:embed/>
                </p:oleObj>
              </mc:Choice>
              <mc:Fallback>
                <p:oleObj name="Формула" r:id="rId11" imgW="1028520" imgH="749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9313" y="1865313"/>
                        <a:ext cx="1150937" cy="838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761" name="Rectangle 57"/>
          <p:cNvSpPr>
            <a:spLocks noChangeArrowheads="1"/>
          </p:cNvSpPr>
          <p:nvPr/>
        </p:nvSpPr>
        <p:spPr bwMode="auto">
          <a:xfrm>
            <a:off x="2395538" y="2682875"/>
            <a:ext cx="64865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>
                <a:solidFill>
                  <a:srgbClr val="FF0000"/>
                </a:solidFill>
                <a:latin typeface="+mn-lt"/>
              </a:rPr>
              <a:t>Преобразования вращательных движений – </a:t>
            </a:r>
            <a:r>
              <a:rPr lang="ru-RU" altLang="ru-RU" sz="1000">
                <a:solidFill>
                  <a:srgbClr val="FF0000"/>
                </a:solidFill>
                <a:latin typeface="+mn-lt"/>
              </a:rPr>
              <a:t>изменение величины и направление угловых скоростей вращающихся звеньев в различных передаточных механизмах</a:t>
            </a:r>
            <a:r>
              <a:rPr lang="en-US" altLang="ru-RU" sz="1000">
                <a:solidFill>
                  <a:srgbClr val="FF0000"/>
                </a:solidFill>
                <a:latin typeface="+mn-lt"/>
              </a:rPr>
              <a:t>:</a:t>
            </a:r>
          </a:p>
          <a:p>
            <a:r>
              <a:rPr lang="ru-RU" altLang="ru-RU" sz="1000" b="1">
                <a:solidFill>
                  <a:srgbClr val="FF0000"/>
                </a:solidFill>
                <a:latin typeface="+mn-lt"/>
              </a:rPr>
              <a:t>Фрикционное зацепление</a:t>
            </a:r>
            <a:r>
              <a:rPr lang="en-US" altLang="ru-RU" sz="1000">
                <a:solidFill>
                  <a:srgbClr val="FF0000"/>
                </a:solidFill>
                <a:latin typeface="+mn-lt"/>
              </a:rPr>
              <a:t>:</a:t>
            </a:r>
            <a:endParaRPr lang="ru-RU" altLang="ru-RU" sz="100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328804" name="Group 100"/>
          <p:cNvGrpSpPr>
            <a:grpSpLocks/>
          </p:cNvGrpSpPr>
          <p:nvPr/>
        </p:nvGrpSpPr>
        <p:grpSpPr bwMode="auto">
          <a:xfrm>
            <a:off x="6800850" y="2974975"/>
            <a:ext cx="2124075" cy="1381125"/>
            <a:chOff x="3774" y="2984"/>
            <a:chExt cx="1338" cy="870"/>
          </a:xfrm>
        </p:grpSpPr>
        <p:sp>
          <p:nvSpPr>
            <p:cNvPr id="328762" name="Oval 58"/>
            <p:cNvSpPr>
              <a:spLocks noChangeArrowheads="1"/>
            </p:cNvSpPr>
            <p:nvPr/>
          </p:nvSpPr>
          <p:spPr bwMode="auto">
            <a:xfrm>
              <a:off x="3870" y="3084"/>
              <a:ext cx="672" cy="672"/>
            </a:xfrm>
            <a:prstGeom prst="ellipse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8763" name="Oval 59"/>
            <p:cNvSpPr>
              <a:spLocks noChangeArrowheads="1"/>
            </p:cNvSpPr>
            <p:nvPr/>
          </p:nvSpPr>
          <p:spPr bwMode="auto">
            <a:xfrm>
              <a:off x="4547" y="3227"/>
              <a:ext cx="414" cy="414"/>
            </a:xfrm>
            <a:prstGeom prst="ellipse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8768" name="Line 64"/>
            <p:cNvSpPr>
              <a:spLocks noChangeShapeType="1"/>
            </p:cNvSpPr>
            <p:nvPr/>
          </p:nvSpPr>
          <p:spPr bwMode="auto">
            <a:xfrm rot="-5400000">
              <a:off x="3773" y="3419"/>
              <a:ext cx="8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28769" name="Line 65"/>
            <p:cNvSpPr>
              <a:spLocks noChangeShapeType="1"/>
            </p:cNvSpPr>
            <p:nvPr/>
          </p:nvSpPr>
          <p:spPr bwMode="auto">
            <a:xfrm rot="-5400000">
              <a:off x="4411" y="3433"/>
              <a:ext cx="6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grpSp>
          <p:nvGrpSpPr>
            <p:cNvPr id="328770" name="Group 66"/>
            <p:cNvGrpSpPr>
              <a:grpSpLocks/>
            </p:cNvGrpSpPr>
            <p:nvPr/>
          </p:nvGrpSpPr>
          <p:grpSpPr bwMode="auto">
            <a:xfrm>
              <a:off x="4112" y="3415"/>
              <a:ext cx="200" cy="119"/>
              <a:chOff x="158" y="2772"/>
              <a:chExt cx="386" cy="227"/>
            </a:xfrm>
          </p:grpSpPr>
          <p:sp>
            <p:nvSpPr>
              <p:cNvPr id="328771" name="AutoShape 67"/>
              <p:cNvSpPr>
                <a:spLocks noChangeArrowheads="1"/>
              </p:cNvSpPr>
              <p:nvPr/>
            </p:nvSpPr>
            <p:spPr bwMode="auto">
              <a:xfrm>
                <a:off x="227" y="2817"/>
                <a:ext cx="227" cy="113"/>
              </a:xfrm>
              <a:prstGeom prst="triangle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28772" name="Oval 68"/>
              <p:cNvSpPr>
                <a:spLocks noChangeArrowheads="1"/>
              </p:cNvSpPr>
              <p:nvPr/>
            </p:nvSpPr>
            <p:spPr bwMode="auto">
              <a:xfrm>
                <a:off x="295" y="2772"/>
                <a:ext cx="91" cy="91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28773" name="Rectangle 69"/>
              <p:cNvSpPr>
                <a:spLocks noChangeArrowheads="1"/>
              </p:cNvSpPr>
              <p:nvPr/>
            </p:nvSpPr>
            <p:spPr bwMode="auto">
              <a:xfrm>
                <a:off x="158" y="2931"/>
                <a:ext cx="386" cy="68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28774" name="Line 70"/>
              <p:cNvSpPr>
                <a:spLocks noChangeShapeType="1"/>
              </p:cNvSpPr>
              <p:nvPr/>
            </p:nvSpPr>
            <p:spPr bwMode="auto">
              <a:xfrm>
                <a:off x="158" y="2931"/>
                <a:ext cx="38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328775" name="Group 71"/>
            <p:cNvGrpSpPr>
              <a:grpSpLocks/>
            </p:cNvGrpSpPr>
            <p:nvPr/>
          </p:nvGrpSpPr>
          <p:grpSpPr bwMode="auto">
            <a:xfrm>
              <a:off x="4663" y="3420"/>
              <a:ext cx="200" cy="119"/>
              <a:chOff x="158" y="2772"/>
              <a:chExt cx="386" cy="227"/>
            </a:xfrm>
          </p:grpSpPr>
          <p:sp>
            <p:nvSpPr>
              <p:cNvPr id="328776" name="AutoShape 72"/>
              <p:cNvSpPr>
                <a:spLocks noChangeArrowheads="1"/>
              </p:cNvSpPr>
              <p:nvPr/>
            </p:nvSpPr>
            <p:spPr bwMode="auto">
              <a:xfrm>
                <a:off x="227" y="2817"/>
                <a:ext cx="227" cy="113"/>
              </a:xfrm>
              <a:prstGeom prst="triangle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28777" name="Oval 73"/>
              <p:cNvSpPr>
                <a:spLocks noChangeArrowheads="1"/>
              </p:cNvSpPr>
              <p:nvPr/>
            </p:nvSpPr>
            <p:spPr bwMode="auto">
              <a:xfrm>
                <a:off x="295" y="2772"/>
                <a:ext cx="91" cy="91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28778" name="Rectangle 74"/>
              <p:cNvSpPr>
                <a:spLocks noChangeArrowheads="1"/>
              </p:cNvSpPr>
              <p:nvPr/>
            </p:nvSpPr>
            <p:spPr bwMode="auto">
              <a:xfrm>
                <a:off x="158" y="2931"/>
                <a:ext cx="386" cy="68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28779" name="Line 75"/>
              <p:cNvSpPr>
                <a:spLocks noChangeShapeType="1"/>
              </p:cNvSpPr>
              <p:nvPr/>
            </p:nvSpPr>
            <p:spPr bwMode="auto">
              <a:xfrm>
                <a:off x="158" y="2931"/>
                <a:ext cx="38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328780" name="AutoShape 76"/>
            <p:cNvSpPr>
              <a:spLocks noChangeArrowheads="1"/>
            </p:cNvSpPr>
            <p:nvPr/>
          </p:nvSpPr>
          <p:spPr bwMode="auto">
            <a:xfrm>
              <a:off x="4686" y="3342"/>
              <a:ext cx="144" cy="144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0799 w 21600"/>
                <a:gd name="T5" fmla="*/ 0 h 21600"/>
                <a:gd name="T6" fmla="*/ 2700 w 21600"/>
                <a:gd name="T7" fmla="*/ 10800 h 21600"/>
                <a:gd name="T8" fmla="*/ 10799 w 21600"/>
                <a:gd name="T9" fmla="*/ 5400 h 21600"/>
                <a:gd name="T10" fmla="*/ 24300 w 21600"/>
                <a:gd name="T11" fmla="*/ 10800 h 21600"/>
                <a:gd name="T12" fmla="*/ 18900 w 21600"/>
                <a:gd name="T13" fmla="*/ 16200 h 21600"/>
                <a:gd name="T14" fmla="*/ 13500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8781" name="AutoShape 77"/>
            <p:cNvSpPr>
              <a:spLocks noChangeArrowheads="1"/>
            </p:cNvSpPr>
            <p:nvPr/>
          </p:nvSpPr>
          <p:spPr bwMode="auto">
            <a:xfrm rot="10800000" flipV="1">
              <a:off x="4133" y="3335"/>
              <a:ext cx="144" cy="144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0799 w 21600"/>
                <a:gd name="T5" fmla="*/ 0 h 21600"/>
                <a:gd name="T6" fmla="*/ 2700 w 21600"/>
                <a:gd name="T7" fmla="*/ 10800 h 21600"/>
                <a:gd name="T8" fmla="*/ 10799 w 21600"/>
                <a:gd name="T9" fmla="*/ 5400 h 21600"/>
                <a:gd name="T10" fmla="*/ 24300 w 21600"/>
                <a:gd name="T11" fmla="*/ 10800 h 21600"/>
                <a:gd name="T12" fmla="*/ 18900 w 21600"/>
                <a:gd name="T13" fmla="*/ 16200 h 21600"/>
                <a:gd name="T14" fmla="*/ 13500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8782" name="Line 78"/>
            <p:cNvSpPr>
              <a:spLocks noChangeShapeType="1"/>
            </p:cNvSpPr>
            <p:nvPr/>
          </p:nvSpPr>
          <p:spPr bwMode="auto">
            <a:xfrm>
              <a:off x="4218" y="3444"/>
              <a:ext cx="264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28783" name="Line 79"/>
            <p:cNvSpPr>
              <a:spLocks noChangeShapeType="1"/>
            </p:cNvSpPr>
            <p:nvPr/>
          </p:nvSpPr>
          <p:spPr bwMode="auto">
            <a:xfrm flipH="1">
              <a:off x="4584" y="3444"/>
              <a:ext cx="168" cy="1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28784" name="Text Box 80"/>
            <p:cNvSpPr txBox="1">
              <a:spLocks noChangeArrowheads="1"/>
            </p:cNvSpPr>
            <p:nvPr/>
          </p:nvSpPr>
          <p:spPr bwMode="auto">
            <a:xfrm>
              <a:off x="4592" y="3493"/>
              <a:ext cx="182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/>
                <a:t>R</a:t>
              </a:r>
              <a:r>
                <a:rPr lang="en-US" altLang="ru-RU" sz="1000" baseline="-25000"/>
                <a:t>1</a:t>
              </a:r>
              <a:endParaRPr lang="ru-RU" altLang="ru-RU" sz="1000" baseline="-25000"/>
            </a:p>
          </p:txBody>
        </p:sp>
        <p:sp>
          <p:nvSpPr>
            <p:cNvPr id="328785" name="Text Box 81"/>
            <p:cNvSpPr txBox="1">
              <a:spLocks noChangeArrowheads="1"/>
            </p:cNvSpPr>
            <p:nvPr/>
          </p:nvSpPr>
          <p:spPr bwMode="auto">
            <a:xfrm>
              <a:off x="4303" y="3408"/>
              <a:ext cx="190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/>
                <a:t>R</a:t>
              </a:r>
              <a:r>
                <a:rPr lang="en-US" altLang="ru-RU" sz="1000" baseline="-25000"/>
                <a:t>2</a:t>
              </a:r>
              <a:endParaRPr lang="ru-RU" altLang="ru-RU" sz="1000" baseline="-25000"/>
            </a:p>
          </p:txBody>
        </p:sp>
        <p:sp>
          <p:nvSpPr>
            <p:cNvPr id="328787" name="Text Box 83"/>
            <p:cNvSpPr txBox="1">
              <a:spLocks noChangeArrowheads="1"/>
            </p:cNvSpPr>
            <p:nvPr/>
          </p:nvSpPr>
          <p:spPr bwMode="auto">
            <a:xfrm>
              <a:off x="4753" y="3226"/>
              <a:ext cx="19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l-GR" altLang="ru-RU" sz="1200" i="1">
                  <a:cs typeface="Times New Roman" pitchFamily="18" charset="0"/>
                </a:rPr>
                <a:t>ω</a:t>
              </a:r>
              <a:r>
                <a:rPr lang="en-US" altLang="ru-RU" sz="1000" baseline="-25000"/>
                <a:t>1</a:t>
              </a:r>
              <a:endParaRPr lang="ru-RU" altLang="ru-RU" sz="1000" baseline="-25000"/>
            </a:p>
          </p:txBody>
        </p:sp>
        <p:sp>
          <p:nvSpPr>
            <p:cNvPr id="328788" name="Text Box 84"/>
            <p:cNvSpPr txBox="1">
              <a:spLocks noChangeArrowheads="1"/>
            </p:cNvSpPr>
            <p:nvPr/>
          </p:nvSpPr>
          <p:spPr bwMode="auto">
            <a:xfrm>
              <a:off x="3942" y="3207"/>
              <a:ext cx="202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l-GR" altLang="ru-RU" sz="1200" i="1">
                  <a:cs typeface="Times New Roman" pitchFamily="18" charset="0"/>
                </a:rPr>
                <a:t>ω</a:t>
              </a:r>
              <a:r>
                <a:rPr lang="en-US" altLang="ru-RU" sz="1000" baseline="-25000"/>
                <a:t>2</a:t>
              </a:r>
              <a:endParaRPr lang="ru-RU" altLang="ru-RU" sz="1000" baseline="-25000"/>
            </a:p>
          </p:txBody>
        </p:sp>
        <p:sp>
          <p:nvSpPr>
            <p:cNvPr id="328767" name="Line 63"/>
            <p:cNvSpPr>
              <a:spLocks noChangeShapeType="1"/>
            </p:cNvSpPr>
            <p:nvPr/>
          </p:nvSpPr>
          <p:spPr bwMode="auto">
            <a:xfrm>
              <a:off x="3774" y="3438"/>
              <a:ext cx="1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</p:grpSp>
      <p:sp>
        <p:nvSpPr>
          <p:cNvPr id="328792" name="Text Box 88"/>
          <p:cNvSpPr txBox="1">
            <a:spLocks noChangeArrowheads="1"/>
          </p:cNvSpPr>
          <p:nvPr/>
        </p:nvSpPr>
        <p:spPr bwMode="auto">
          <a:xfrm>
            <a:off x="1811338" y="3257550"/>
            <a:ext cx="561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 dirty="0"/>
              <a:t>Скорости входящих в контакт</a:t>
            </a:r>
            <a:r>
              <a:rPr lang="en-US" altLang="ru-RU" sz="1000" dirty="0"/>
              <a:t> </a:t>
            </a:r>
            <a:r>
              <a:rPr lang="ru-RU" altLang="ru-RU" sz="1000" dirty="0"/>
              <a:t>точек колес при отсутствии проскальзывания равны</a:t>
            </a:r>
            <a:r>
              <a:rPr lang="en-US" altLang="ru-RU" sz="1000" dirty="0"/>
              <a:t>:</a:t>
            </a:r>
            <a:r>
              <a:rPr lang="ru-RU" altLang="ru-RU" sz="1000" dirty="0"/>
              <a:t> </a:t>
            </a:r>
          </a:p>
        </p:txBody>
      </p:sp>
      <p:graphicFrame>
        <p:nvGraphicFramePr>
          <p:cNvPr id="328793" name="Objec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2218156"/>
              </p:ext>
            </p:extLst>
          </p:nvPr>
        </p:nvGraphicFramePr>
        <p:xfrm>
          <a:off x="3683000" y="3587750"/>
          <a:ext cx="1511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3" name="Формула" r:id="rId13" imgW="1511280" imgH="215640" progId="Equation.3">
                  <p:embed/>
                </p:oleObj>
              </mc:Choice>
              <mc:Fallback>
                <p:oleObj name="Формула" r:id="rId13" imgW="1511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3587750"/>
                        <a:ext cx="1511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794" name="Text Box 90"/>
          <p:cNvSpPr txBox="1">
            <a:spLocks noChangeArrowheads="1"/>
          </p:cNvSpPr>
          <p:nvPr/>
        </p:nvSpPr>
        <p:spPr bwMode="auto">
          <a:xfrm>
            <a:off x="5203825" y="3582988"/>
            <a:ext cx="736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/>
              <a:t>Отсюда</a:t>
            </a:r>
            <a:r>
              <a:rPr lang="en-US" altLang="ru-RU" sz="1000"/>
              <a:t>: </a:t>
            </a:r>
            <a:endParaRPr lang="ru-RU" altLang="ru-RU" sz="1000" i="1">
              <a:sym typeface="Symbol" pitchFamily="18" charset="2"/>
            </a:endParaRPr>
          </a:p>
        </p:txBody>
      </p:sp>
      <p:graphicFrame>
        <p:nvGraphicFramePr>
          <p:cNvPr id="328795" name="Object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1366832"/>
              </p:ext>
            </p:extLst>
          </p:nvPr>
        </p:nvGraphicFramePr>
        <p:xfrm>
          <a:off x="6124575" y="3502025"/>
          <a:ext cx="609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4" name="Формула" r:id="rId15" imgW="609480" imgH="444240" progId="Equation.3">
                  <p:embed/>
                </p:oleObj>
              </mc:Choice>
              <mc:Fallback>
                <p:oleObj name="Формула" r:id="rId15" imgW="6094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4575" y="3502025"/>
                        <a:ext cx="609600" cy="4445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8799" name="Group 95"/>
          <p:cNvGrpSpPr>
            <a:grpSpLocks/>
          </p:cNvGrpSpPr>
          <p:nvPr/>
        </p:nvGrpSpPr>
        <p:grpSpPr bwMode="auto">
          <a:xfrm>
            <a:off x="7943850" y="3255963"/>
            <a:ext cx="163513" cy="460375"/>
            <a:chOff x="5010" y="2051"/>
            <a:chExt cx="103" cy="290"/>
          </a:xfrm>
        </p:grpSpPr>
        <p:sp>
          <p:nvSpPr>
            <p:cNvPr id="328786" name="Oval 82"/>
            <p:cNvSpPr>
              <a:spLocks noChangeArrowheads="1"/>
            </p:cNvSpPr>
            <p:nvPr/>
          </p:nvSpPr>
          <p:spPr bwMode="auto">
            <a:xfrm>
              <a:off x="5021" y="2305"/>
              <a:ext cx="36" cy="36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8796" name="AutoShape 92"/>
            <p:cNvSpPr>
              <a:spLocks noChangeArrowheads="1"/>
            </p:cNvSpPr>
            <p:nvPr/>
          </p:nvSpPr>
          <p:spPr bwMode="auto">
            <a:xfrm>
              <a:off x="5010" y="2052"/>
              <a:ext cx="56" cy="252"/>
            </a:xfrm>
            <a:prstGeom prst="upArrow">
              <a:avLst>
                <a:gd name="adj1" fmla="val 50000"/>
                <a:gd name="adj2" fmla="val 112500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8797" name="AutoShape 93"/>
            <p:cNvSpPr>
              <a:spLocks noChangeArrowheads="1"/>
            </p:cNvSpPr>
            <p:nvPr/>
          </p:nvSpPr>
          <p:spPr bwMode="auto">
            <a:xfrm>
              <a:off x="5057" y="2051"/>
              <a:ext cx="56" cy="252"/>
            </a:xfrm>
            <a:prstGeom prst="upArrow">
              <a:avLst>
                <a:gd name="adj1" fmla="val 50000"/>
                <a:gd name="adj2" fmla="val 112500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8798" name="Oval 94"/>
            <p:cNvSpPr>
              <a:spLocks noChangeArrowheads="1"/>
            </p:cNvSpPr>
            <p:nvPr/>
          </p:nvSpPr>
          <p:spPr bwMode="auto">
            <a:xfrm>
              <a:off x="5068" y="2304"/>
              <a:ext cx="36" cy="36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aphicFrame>
        <p:nvGraphicFramePr>
          <p:cNvPr id="328800" name="Object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4619848"/>
              </p:ext>
            </p:extLst>
          </p:nvPr>
        </p:nvGraphicFramePr>
        <p:xfrm>
          <a:off x="8066088" y="3033713"/>
          <a:ext cx="171450" cy="24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5" name="Формула" r:id="rId17" imgW="152280" imgH="215640" progId="Equation.3">
                  <p:embed/>
                </p:oleObj>
              </mc:Choice>
              <mc:Fallback>
                <p:oleObj name="Формула" r:id="rId17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6088" y="3033713"/>
                        <a:ext cx="171450" cy="242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801" name="Object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16015"/>
              </p:ext>
            </p:extLst>
          </p:nvPr>
        </p:nvGraphicFramePr>
        <p:xfrm>
          <a:off x="7772400" y="3051175"/>
          <a:ext cx="1651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6" name="Формула" r:id="rId19" imgW="164880" imgH="215640" progId="Equation.3">
                  <p:embed/>
                </p:oleObj>
              </mc:Choice>
              <mc:Fallback>
                <p:oleObj name="Формула" r:id="rId19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3051175"/>
                        <a:ext cx="1651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802" name="Text Box 98"/>
          <p:cNvSpPr txBox="1">
            <a:spLocks noChangeArrowheads="1"/>
          </p:cNvSpPr>
          <p:nvPr/>
        </p:nvSpPr>
        <p:spPr bwMode="auto">
          <a:xfrm>
            <a:off x="258763" y="3819525"/>
            <a:ext cx="56515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 b="1" dirty="0">
                <a:solidFill>
                  <a:srgbClr val="FF0000"/>
                </a:solidFill>
              </a:rPr>
              <a:t>Передаточное число</a:t>
            </a:r>
            <a:r>
              <a:rPr lang="ru-RU" altLang="ru-RU" sz="1000" dirty="0">
                <a:solidFill>
                  <a:srgbClr val="FF0000"/>
                </a:solidFill>
              </a:rPr>
              <a:t>, характеризующее изменение скорости вращения при передаче вращения от одного звена к другому – </a:t>
            </a:r>
            <a:r>
              <a:rPr lang="ru-RU" altLang="ru-RU" sz="1000" b="1" dirty="0">
                <a:solidFill>
                  <a:srgbClr val="FF0000"/>
                </a:solidFill>
              </a:rPr>
              <a:t>отношение угловой скорости ведущего колеса</a:t>
            </a:r>
          </a:p>
          <a:p>
            <a:r>
              <a:rPr lang="ru-RU" altLang="ru-RU" sz="1000" b="1" dirty="0">
                <a:solidFill>
                  <a:srgbClr val="FF0000"/>
                </a:solidFill>
              </a:rPr>
              <a:t>к угловой скорости ведомого</a:t>
            </a:r>
            <a:r>
              <a:rPr lang="en-US" altLang="ru-RU" sz="1000" dirty="0">
                <a:solidFill>
                  <a:srgbClr val="FF0000"/>
                </a:solidFill>
              </a:rPr>
              <a:t>: </a:t>
            </a:r>
            <a:endParaRPr lang="ru-RU" altLang="ru-RU" sz="1000" i="1" dirty="0">
              <a:solidFill>
                <a:srgbClr val="FF0000"/>
              </a:solidFill>
              <a:sym typeface="Symbol" pitchFamily="18" charset="2"/>
            </a:endParaRPr>
          </a:p>
        </p:txBody>
      </p:sp>
      <p:graphicFrame>
        <p:nvGraphicFramePr>
          <p:cNvPr id="328803" name="Object 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070824"/>
              </p:ext>
            </p:extLst>
          </p:nvPr>
        </p:nvGraphicFramePr>
        <p:xfrm>
          <a:off x="5776913" y="4005263"/>
          <a:ext cx="977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7" name="Формула" r:id="rId21" imgW="977760" imgH="444240" progId="Equation.3">
                  <p:embed/>
                </p:oleObj>
              </mc:Choice>
              <mc:Fallback>
                <p:oleObj name="Формула" r:id="rId21" imgW="9777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6913" y="4005263"/>
                        <a:ext cx="977900" cy="4445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805" name="Rectangle 101"/>
          <p:cNvSpPr>
            <a:spLocks noChangeArrowheads="1"/>
          </p:cNvSpPr>
          <p:nvPr/>
        </p:nvSpPr>
        <p:spPr bwMode="auto">
          <a:xfrm>
            <a:off x="241300" y="4110038"/>
            <a:ext cx="648652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None/>
            </a:pPr>
            <a:endParaRPr lang="en-US" altLang="ru-RU" sz="1000" dirty="0">
              <a:latin typeface="+mn-lt"/>
            </a:endParaRPr>
          </a:p>
          <a:p>
            <a:r>
              <a:rPr lang="ru-RU" altLang="ru-RU" sz="1000" b="1" dirty="0">
                <a:latin typeface="+mn-lt"/>
              </a:rPr>
              <a:t>Зубчатое зацепление – </a:t>
            </a:r>
            <a:r>
              <a:rPr lang="ru-RU" altLang="ru-RU" sz="1000" dirty="0">
                <a:latin typeface="+mn-lt"/>
              </a:rPr>
              <a:t>число зубьев каждого из колес прямо пропорционально</a:t>
            </a:r>
          </a:p>
          <a:p>
            <a:pPr>
              <a:buFont typeface="Wingdings" pitchFamily="2" charset="2"/>
              <a:buNone/>
            </a:pPr>
            <a:r>
              <a:rPr lang="ru-RU" altLang="ru-RU" sz="1000" dirty="0">
                <a:latin typeface="+mn-lt"/>
              </a:rPr>
              <a:t>радиусу колеса. Окружные скорости входящих в контакт точек поверхностей зубьев по-прежнему равны. Полученные соотношения остаются справедливыми, в том числе и для случая внутреннего зацепления.</a:t>
            </a:r>
          </a:p>
        </p:txBody>
      </p:sp>
      <p:grpSp>
        <p:nvGrpSpPr>
          <p:cNvPr id="328830" name="Group 126"/>
          <p:cNvGrpSpPr>
            <a:grpSpLocks/>
          </p:cNvGrpSpPr>
          <p:nvPr/>
        </p:nvGrpSpPr>
        <p:grpSpPr bwMode="auto">
          <a:xfrm>
            <a:off x="7075488" y="4246563"/>
            <a:ext cx="1714500" cy="1504950"/>
            <a:chOff x="2579" y="3095"/>
            <a:chExt cx="1080" cy="948"/>
          </a:xfrm>
        </p:grpSpPr>
        <p:sp>
          <p:nvSpPr>
            <p:cNvPr id="328807" name="Oval 103"/>
            <p:cNvSpPr>
              <a:spLocks noChangeArrowheads="1"/>
            </p:cNvSpPr>
            <p:nvPr/>
          </p:nvSpPr>
          <p:spPr bwMode="auto">
            <a:xfrm>
              <a:off x="2645" y="3095"/>
              <a:ext cx="948" cy="948"/>
            </a:xfrm>
            <a:prstGeom prst="ellipse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8808" name="Oval 104"/>
            <p:cNvSpPr>
              <a:spLocks noChangeArrowheads="1"/>
            </p:cNvSpPr>
            <p:nvPr/>
          </p:nvSpPr>
          <p:spPr bwMode="auto">
            <a:xfrm>
              <a:off x="3178" y="3394"/>
              <a:ext cx="414" cy="414"/>
            </a:xfrm>
            <a:prstGeom prst="ellipse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8809" name="Line 105"/>
            <p:cNvSpPr>
              <a:spLocks noChangeShapeType="1"/>
            </p:cNvSpPr>
            <p:nvPr/>
          </p:nvSpPr>
          <p:spPr bwMode="auto">
            <a:xfrm rot="-5400000">
              <a:off x="2692" y="3562"/>
              <a:ext cx="8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28810" name="Line 106"/>
            <p:cNvSpPr>
              <a:spLocks noChangeShapeType="1"/>
            </p:cNvSpPr>
            <p:nvPr/>
          </p:nvSpPr>
          <p:spPr bwMode="auto">
            <a:xfrm rot="-5400000">
              <a:off x="3042" y="3600"/>
              <a:ext cx="6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grpSp>
          <p:nvGrpSpPr>
            <p:cNvPr id="328811" name="Group 107"/>
            <p:cNvGrpSpPr>
              <a:grpSpLocks/>
            </p:cNvGrpSpPr>
            <p:nvPr/>
          </p:nvGrpSpPr>
          <p:grpSpPr bwMode="auto">
            <a:xfrm>
              <a:off x="3031" y="3558"/>
              <a:ext cx="200" cy="119"/>
              <a:chOff x="158" y="2772"/>
              <a:chExt cx="386" cy="227"/>
            </a:xfrm>
          </p:grpSpPr>
          <p:sp>
            <p:nvSpPr>
              <p:cNvPr id="328812" name="AutoShape 108"/>
              <p:cNvSpPr>
                <a:spLocks noChangeArrowheads="1"/>
              </p:cNvSpPr>
              <p:nvPr/>
            </p:nvSpPr>
            <p:spPr bwMode="auto">
              <a:xfrm>
                <a:off x="227" y="2817"/>
                <a:ext cx="227" cy="113"/>
              </a:xfrm>
              <a:prstGeom prst="triangle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28813" name="Oval 109"/>
              <p:cNvSpPr>
                <a:spLocks noChangeArrowheads="1"/>
              </p:cNvSpPr>
              <p:nvPr/>
            </p:nvSpPr>
            <p:spPr bwMode="auto">
              <a:xfrm>
                <a:off x="295" y="2772"/>
                <a:ext cx="91" cy="91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28814" name="Rectangle 110"/>
              <p:cNvSpPr>
                <a:spLocks noChangeArrowheads="1"/>
              </p:cNvSpPr>
              <p:nvPr/>
            </p:nvSpPr>
            <p:spPr bwMode="auto">
              <a:xfrm>
                <a:off x="158" y="2931"/>
                <a:ext cx="386" cy="68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28815" name="Line 111"/>
              <p:cNvSpPr>
                <a:spLocks noChangeShapeType="1"/>
              </p:cNvSpPr>
              <p:nvPr/>
            </p:nvSpPr>
            <p:spPr bwMode="auto">
              <a:xfrm>
                <a:off x="158" y="2931"/>
                <a:ext cx="38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328816" name="Group 112"/>
            <p:cNvGrpSpPr>
              <a:grpSpLocks/>
            </p:cNvGrpSpPr>
            <p:nvPr/>
          </p:nvGrpSpPr>
          <p:grpSpPr bwMode="auto">
            <a:xfrm>
              <a:off x="3294" y="3587"/>
              <a:ext cx="200" cy="119"/>
              <a:chOff x="158" y="2772"/>
              <a:chExt cx="386" cy="227"/>
            </a:xfrm>
          </p:grpSpPr>
          <p:sp>
            <p:nvSpPr>
              <p:cNvPr id="328817" name="AutoShape 113"/>
              <p:cNvSpPr>
                <a:spLocks noChangeArrowheads="1"/>
              </p:cNvSpPr>
              <p:nvPr/>
            </p:nvSpPr>
            <p:spPr bwMode="auto">
              <a:xfrm>
                <a:off x="227" y="2817"/>
                <a:ext cx="227" cy="113"/>
              </a:xfrm>
              <a:prstGeom prst="triangle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28818" name="Oval 114"/>
              <p:cNvSpPr>
                <a:spLocks noChangeArrowheads="1"/>
              </p:cNvSpPr>
              <p:nvPr/>
            </p:nvSpPr>
            <p:spPr bwMode="auto">
              <a:xfrm>
                <a:off x="295" y="2772"/>
                <a:ext cx="91" cy="91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28819" name="Rectangle 115"/>
              <p:cNvSpPr>
                <a:spLocks noChangeArrowheads="1"/>
              </p:cNvSpPr>
              <p:nvPr/>
            </p:nvSpPr>
            <p:spPr bwMode="auto">
              <a:xfrm>
                <a:off x="158" y="2931"/>
                <a:ext cx="386" cy="68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28820" name="Line 116"/>
              <p:cNvSpPr>
                <a:spLocks noChangeShapeType="1"/>
              </p:cNvSpPr>
              <p:nvPr/>
            </p:nvSpPr>
            <p:spPr bwMode="auto">
              <a:xfrm>
                <a:off x="158" y="2931"/>
                <a:ext cx="38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328821" name="AutoShape 117"/>
            <p:cNvSpPr>
              <a:spLocks noChangeArrowheads="1"/>
            </p:cNvSpPr>
            <p:nvPr/>
          </p:nvSpPr>
          <p:spPr bwMode="auto">
            <a:xfrm>
              <a:off x="3317" y="3509"/>
              <a:ext cx="144" cy="144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0799 w 21600"/>
                <a:gd name="T5" fmla="*/ 0 h 21600"/>
                <a:gd name="T6" fmla="*/ 2700 w 21600"/>
                <a:gd name="T7" fmla="*/ 10800 h 21600"/>
                <a:gd name="T8" fmla="*/ 10799 w 21600"/>
                <a:gd name="T9" fmla="*/ 5400 h 21600"/>
                <a:gd name="T10" fmla="*/ 24300 w 21600"/>
                <a:gd name="T11" fmla="*/ 10800 h 21600"/>
                <a:gd name="T12" fmla="*/ 18900 w 21600"/>
                <a:gd name="T13" fmla="*/ 16200 h 21600"/>
                <a:gd name="T14" fmla="*/ 13500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8822" name="AutoShape 118"/>
            <p:cNvSpPr>
              <a:spLocks noChangeArrowheads="1"/>
            </p:cNvSpPr>
            <p:nvPr/>
          </p:nvSpPr>
          <p:spPr bwMode="auto">
            <a:xfrm rot="10800000" flipH="1" flipV="1">
              <a:off x="3052" y="3478"/>
              <a:ext cx="144" cy="144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0799 w 21600"/>
                <a:gd name="T5" fmla="*/ 0 h 21600"/>
                <a:gd name="T6" fmla="*/ 2700 w 21600"/>
                <a:gd name="T7" fmla="*/ 10800 h 21600"/>
                <a:gd name="T8" fmla="*/ 10799 w 21600"/>
                <a:gd name="T9" fmla="*/ 5400 h 21600"/>
                <a:gd name="T10" fmla="*/ 24300 w 21600"/>
                <a:gd name="T11" fmla="*/ 10800 h 21600"/>
                <a:gd name="T12" fmla="*/ 18900 w 21600"/>
                <a:gd name="T13" fmla="*/ 16200 h 21600"/>
                <a:gd name="T14" fmla="*/ 13500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8823" name="Line 119"/>
            <p:cNvSpPr>
              <a:spLocks noChangeShapeType="1"/>
            </p:cNvSpPr>
            <p:nvPr/>
          </p:nvSpPr>
          <p:spPr bwMode="auto">
            <a:xfrm flipH="1">
              <a:off x="2849" y="3587"/>
              <a:ext cx="276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28824" name="Line 120"/>
            <p:cNvSpPr>
              <a:spLocks noChangeShapeType="1"/>
            </p:cNvSpPr>
            <p:nvPr/>
          </p:nvSpPr>
          <p:spPr bwMode="auto">
            <a:xfrm flipH="1">
              <a:off x="3215" y="3611"/>
              <a:ext cx="168" cy="1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28825" name="Text Box 121"/>
            <p:cNvSpPr txBox="1">
              <a:spLocks noChangeArrowheads="1"/>
            </p:cNvSpPr>
            <p:nvPr/>
          </p:nvSpPr>
          <p:spPr bwMode="auto">
            <a:xfrm>
              <a:off x="3223" y="3660"/>
              <a:ext cx="182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/>
                <a:t>R</a:t>
              </a:r>
              <a:r>
                <a:rPr lang="en-US" altLang="ru-RU" sz="1000" baseline="-25000"/>
                <a:t>1</a:t>
              </a:r>
              <a:endParaRPr lang="ru-RU" altLang="ru-RU" sz="1000" baseline="-25000"/>
            </a:p>
          </p:txBody>
        </p:sp>
        <p:sp>
          <p:nvSpPr>
            <p:cNvPr id="328826" name="Text Box 122"/>
            <p:cNvSpPr txBox="1">
              <a:spLocks noChangeArrowheads="1"/>
            </p:cNvSpPr>
            <p:nvPr/>
          </p:nvSpPr>
          <p:spPr bwMode="auto">
            <a:xfrm>
              <a:off x="2748" y="3665"/>
              <a:ext cx="190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/>
                <a:t>R</a:t>
              </a:r>
              <a:r>
                <a:rPr lang="en-US" altLang="ru-RU" sz="1000" baseline="-25000"/>
                <a:t>2</a:t>
              </a:r>
              <a:endParaRPr lang="ru-RU" altLang="ru-RU" sz="1000" baseline="-25000"/>
            </a:p>
          </p:txBody>
        </p:sp>
        <p:sp>
          <p:nvSpPr>
            <p:cNvPr id="328827" name="Text Box 123"/>
            <p:cNvSpPr txBox="1">
              <a:spLocks noChangeArrowheads="1"/>
            </p:cNvSpPr>
            <p:nvPr/>
          </p:nvSpPr>
          <p:spPr bwMode="auto">
            <a:xfrm>
              <a:off x="3384" y="3393"/>
              <a:ext cx="19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l-GR" altLang="ru-RU" sz="1200" i="1">
                  <a:cs typeface="Times New Roman" pitchFamily="18" charset="0"/>
                </a:rPr>
                <a:t>ω</a:t>
              </a:r>
              <a:r>
                <a:rPr lang="en-US" altLang="ru-RU" sz="1000" baseline="-25000"/>
                <a:t>1</a:t>
              </a:r>
              <a:endParaRPr lang="ru-RU" altLang="ru-RU" sz="1000" baseline="-25000"/>
            </a:p>
          </p:txBody>
        </p:sp>
        <p:sp>
          <p:nvSpPr>
            <p:cNvPr id="328828" name="Text Box 124"/>
            <p:cNvSpPr txBox="1">
              <a:spLocks noChangeArrowheads="1"/>
            </p:cNvSpPr>
            <p:nvPr/>
          </p:nvSpPr>
          <p:spPr bwMode="auto">
            <a:xfrm>
              <a:off x="2861" y="3350"/>
              <a:ext cx="202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l-GR" altLang="ru-RU" sz="1200" i="1">
                  <a:cs typeface="Times New Roman" pitchFamily="18" charset="0"/>
                </a:rPr>
                <a:t>ω</a:t>
              </a:r>
              <a:r>
                <a:rPr lang="en-US" altLang="ru-RU" sz="1000" baseline="-25000"/>
                <a:t>2</a:t>
              </a:r>
              <a:endParaRPr lang="ru-RU" altLang="ru-RU" sz="1000" baseline="-25000"/>
            </a:p>
          </p:txBody>
        </p:sp>
        <p:sp>
          <p:nvSpPr>
            <p:cNvPr id="328829" name="Line 125"/>
            <p:cNvSpPr>
              <a:spLocks noChangeShapeType="1"/>
            </p:cNvSpPr>
            <p:nvPr/>
          </p:nvSpPr>
          <p:spPr bwMode="auto">
            <a:xfrm>
              <a:off x="2579" y="3581"/>
              <a:ext cx="10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</p:grpSp>
      <p:sp>
        <p:nvSpPr>
          <p:cNvPr id="328831" name="Text Box 127"/>
          <p:cNvSpPr txBox="1">
            <a:spLocks noChangeArrowheads="1"/>
          </p:cNvSpPr>
          <p:nvPr/>
        </p:nvSpPr>
        <p:spPr bwMode="auto">
          <a:xfrm>
            <a:off x="395288" y="4937125"/>
            <a:ext cx="6003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/>
              <a:t>Радиусы делительных окружностей связаны с шагом зубьев соотношениями</a:t>
            </a:r>
            <a:r>
              <a:rPr lang="en-US" altLang="ru-RU" sz="1000"/>
              <a:t>:</a:t>
            </a:r>
            <a:endParaRPr lang="ru-RU" altLang="ru-RU" sz="1000"/>
          </a:p>
          <a:p>
            <a:r>
              <a:rPr lang="ru-RU" altLang="ru-RU" sz="1000"/>
              <a:t>С использованием чисел зубьев каждого из колес имеем</a:t>
            </a:r>
            <a:r>
              <a:rPr lang="en-US" altLang="ru-RU" sz="1000"/>
              <a:t>: </a:t>
            </a:r>
            <a:endParaRPr lang="ru-RU" altLang="ru-RU" sz="1000" i="1">
              <a:sym typeface="Symbol" pitchFamily="18" charset="2"/>
            </a:endParaRPr>
          </a:p>
        </p:txBody>
      </p:sp>
      <p:graphicFrame>
        <p:nvGraphicFramePr>
          <p:cNvPr id="328832" name="Object 1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631455"/>
              </p:ext>
            </p:extLst>
          </p:nvPr>
        </p:nvGraphicFramePr>
        <p:xfrm>
          <a:off x="4097338" y="5176838"/>
          <a:ext cx="584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8" name="Формула" r:id="rId23" imgW="583920" imgH="444240" progId="Equation.3">
                  <p:embed/>
                </p:oleObj>
              </mc:Choice>
              <mc:Fallback>
                <p:oleObj name="Формула" r:id="rId23" imgW="5839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7338" y="5176838"/>
                        <a:ext cx="584200" cy="4445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833" name="Object 1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053797"/>
              </p:ext>
            </p:extLst>
          </p:nvPr>
        </p:nvGraphicFramePr>
        <p:xfrm>
          <a:off x="5213350" y="4994275"/>
          <a:ext cx="711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9" name="Формула" r:id="rId25" imgW="711000" imgH="215640" progId="Equation.3">
                  <p:embed/>
                </p:oleObj>
              </mc:Choice>
              <mc:Fallback>
                <p:oleObj name="Формула" r:id="rId25" imgW="7110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3350" y="4994275"/>
                        <a:ext cx="711200" cy="2159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834" name="Object 1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7845094"/>
              </p:ext>
            </p:extLst>
          </p:nvPr>
        </p:nvGraphicFramePr>
        <p:xfrm>
          <a:off x="6021388" y="4983163"/>
          <a:ext cx="749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0" name="Формула" r:id="rId27" imgW="749160" imgH="215640" progId="Equation.3">
                  <p:embed/>
                </p:oleObj>
              </mc:Choice>
              <mc:Fallback>
                <p:oleObj name="Формула" r:id="rId27" imgW="7491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1388" y="4983163"/>
                        <a:ext cx="749300" cy="2159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835" name="Rectangle 131"/>
          <p:cNvSpPr>
            <a:spLocks noChangeArrowheads="1"/>
          </p:cNvSpPr>
          <p:nvPr/>
        </p:nvSpPr>
        <p:spPr bwMode="auto">
          <a:xfrm>
            <a:off x="125413" y="5165725"/>
            <a:ext cx="3990975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None/>
            </a:pPr>
            <a:endParaRPr lang="en-US" altLang="ru-RU" sz="1000" dirty="0">
              <a:latin typeface="+mn-lt"/>
            </a:endParaRPr>
          </a:p>
          <a:p>
            <a:r>
              <a:rPr lang="ru-RU" altLang="ru-RU" sz="1000" b="1" dirty="0">
                <a:latin typeface="+mn-lt"/>
              </a:rPr>
              <a:t>Ременная и цепная передачи –</a:t>
            </a:r>
            <a:r>
              <a:rPr lang="ru-RU" altLang="ru-RU" sz="1000" dirty="0">
                <a:latin typeface="+mn-lt"/>
              </a:rPr>
              <a:t>. Окружные скорости</a:t>
            </a:r>
          </a:p>
          <a:p>
            <a:pPr>
              <a:buFont typeface="Wingdings" pitchFamily="2" charset="2"/>
              <a:buNone/>
            </a:pPr>
            <a:r>
              <a:rPr lang="ru-RU" altLang="ru-RU" sz="1000" dirty="0">
                <a:latin typeface="+mn-lt"/>
              </a:rPr>
              <a:t>входящих в контакт с ремнем или цепью точек поверхностей</a:t>
            </a:r>
          </a:p>
          <a:p>
            <a:pPr>
              <a:buFont typeface="Wingdings" pitchFamily="2" charset="2"/>
              <a:buNone/>
            </a:pPr>
            <a:r>
              <a:rPr lang="ru-RU" altLang="ru-RU" sz="1000" dirty="0">
                <a:latin typeface="+mn-lt"/>
              </a:rPr>
              <a:t>обоих колес или зубьев этих колес по-прежнему равны (ремень или цепь не растягиваются и не сжимаются).</a:t>
            </a:r>
          </a:p>
          <a:p>
            <a:pPr>
              <a:buFont typeface="Wingdings" pitchFamily="2" charset="2"/>
              <a:buNone/>
            </a:pPr>
            <a:r>
              <a:rPr lang="ru-RU" altLang="ru-RU" sz="1000" dirty="0">
                <a:latin typeface="+mn-lt"/>
              </a:rPr>
              <a:t>Полученные соотношения остаются справедливыми. </a:t>
            </a:r>
          </a:p>
        </p:txBody>
      </p:sp>
      <p:graphicFrame>
        <p:nvGraphicFramePr>
          <p:cNvPr id="328875" name="Object 1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411328"/>
              </p:ext>
            </p:extLst>
          </p:nvPr>
        </p:nvGraphicFramePr>
        <p:xfrm>
          <a:off x="4724400" y="6042025"/>
          <a:ext cx="584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1" name="Формула" r:id="rId29" imgW="583920" imgH="444240" progId="Equation.3">
                  <p:embed/>
                </p:oleObj>
              </mc:Choice>
              <mc:Fallback>
                <p:oleObj name="Формула" r:id="rId29" imgW="5839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6042025"/>
                        <a:ext cx="584200" cy="4445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876" name="Object 1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55533"/>
              </p:ext>
            </p:extLst>
          </p:nvPr>
        </p:nvGraphicFramePr>
        <p:xfrm>
          <a:off x="3875088" y="6062663"/>
          <a:ext cx="609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2" name="Формула" r:id="rId30" imgW="609480" imgH="444240" progId="Equation.3">
                  <p:embed/>
                </p:oleObj>
              </mc:Choice>
              <mc:Fallback>
                <p:oleObj name="Формула" r:id="rId30" imgW="6094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5088" y="6062663"/>
                        <a:ext cx="609600" cy="4445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8883" name="Group 179"/>
          <p:cNvGrpSpPr>
            <a:grpSpLocks/>
          </p:cNvGrpSpPr>
          <p:nvPr/>
        </p:nvGrpSpPr>
        <p:grpSpPr bwMode="auto">
          <a:xfrm>
            <a:off x="5494338" y="5316538"/>
            <a:ext cx="2124075" cy="1466850"/>
            <a:chOff x="3461" y="3349"/>
            <a:chExt cx="1338" cy="924"/>
          </a:xfrm>
        </p:grpSpPr>
        <p:grpSp>
          <p:nvGrpSpPr>
            <p:cNvPr id="328877" name="Group 173"/>
            <p:cNvGrpSpPr>
              <a:grpSpLocks/>
            </p:cNvGrpSpPr>
            <p:nvPr/>
          </p:nvGrpSpPr>
          <p:grpSpPr bwMode="auto">
            <a:xfrm>
              <a:off x="3461" y="3422"/>
              <a:ext cx="1338" cy="772"/>
              <a:chOff x="3461" y="3422"/>
              <a:chExt cx="1338" cy="772"/>
            </a:xfrm>
          </p:grpSpPr>
          <p:sp>
            <p:nvSpPr>
              <p:cNvPr id="328837" name="Oval 133"/>
              <p:cNvSpPr>
                <a:spLocks noChangeArrowheads="1"/>
              </p:cNvSpPr>
              <p:nvPr/>
            </p:nvSpPr>
            <p:spPr bwMode="auto">
              <a:xfrm>
                <a:off x="3485" y="3503"/>
                <a:ext cx="672" cy="672"/>
              </a:xfrm>
              <a:prstGeom prst="ellipse">
                <a:avLst/>
              </a:prstGeom>
              <a:solidFill>
                <a:srgbClr val="FFCC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28838" name="Oval 134"/>
              <p:cNvSpPr>
                <a:spLocks noChangeArrowheads="1"/>
              </p:cNvSpPr>
              <p:nvPr/>
            </p:nvSpPr>
            <p:spPr bwMode="auto">
              <a:xfrm>
                <a:off x="4384" y="3646"/>
                <a:ext cx="414" cy="414"/>
              </a:xfrm>
              <a:prstGeom prst="ellipse">
                <a:avLst/>
              </a:prstGeom>
              <a:solidFill>
                <a:srgbClr val="FFCC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28840" name="Line 136"/>
              <p:cNvSpPr>
                <a:spLocks noChangeShapeType="1"/>
              </p:cNvSpPr>
              <p:nvPr/>
            </p:nvSpPr>
            <p:spPr bwMode="auto">
              <a:xfrm rot="-5400000">
                <a:off x="4248" y="3852"/>
                <a:ext cx="6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  <p:grpSp>
            <p:nvGrpSpPr>
              <p:cNvPr id="328841" name="Group 137"/>
              <p:cNvGrpSpPr>
                <a:grpSpLocks/>
              </p:cNvGrpSpPr>
              <p:nvPr/>
            </p:nvGrpSpPr>
            <p:grpSpPr bwMode="auto">
              <a:xfrm>
                <a:off x="3727" y="3834"/>
                <a:ext cx="200" cy="119"/>
                <a:chOff x="158" y="2772"/>
                <a:chExt cx="386" cy="227"/>
              </a:xfrm>
            </p:grpSpPr>
            <p:sp>
              <p:nvSpPr>
                <p:cNvPr id="328842" name="AutoShape 138"/>
                <p:cNvSpPr>
                  <a:spLocks noChangeArrowheads="1"/>
                </p:cNvSpPr>
                <p:nvPr/>
              </p:nvSpPr>
              <p:spPr bwMode="auto">
                <a:xfrm>
                  <a:off x="227" y="2817"/>
                  <a:ext cx="227" cy="11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28843" name="Oval 139"/>
                <p:cNvSpPr>
                  <a:spLocks noChangeArrowheads="1"/>
                </p:cNvSpPr>
                <p:nvPr/>
              </p:nvSpPr>
              <p:spPr bwMode="auto">
                <a:xfrm>
                  <a:off x="295" y="2772"/>
                  <a:ext cx="91" cy="91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28844" name="Rectangle 140"/>
                <p:cNvSpPr>
                  <a:spLocks noChangeArrowheads="1"/>
                </p:cNvSpPr>
                <p:nvPr/>
              </p:nvSpPr>
              <p:spPr bwMode="auto">
                <a:xfrm>
                  <a:off x="158" y="2931"/>
                  <a:ext cx="386" cy="68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28845" name="Line 141"/>
                <p:cNvSpPr>
                  <a:spLocks noChangeShapeType="1"/>
                </p:cNvSpPr>
                <p:nvPr/>
              </p:nvSpPr>
              <p:spPr bwMode="auto">
                <a:xfrm>
                  <a:off x="158" y="2931"/>
                  <a:ext cx="38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328846" name="Group 142"/>
              <p:cNvGrpSpPr>
                <a:grpSpLocks/>
              </p:cNvGrpSpPr>
              <p:nvPr/>
            </p:nvGrpSpPr>
            <p:grpSpPr bwMode="auto">
              <a:xfrm>
                <a:off x="4500" y="3839"/>
                <a:ext cx="200" cy="119"/>
                <a:chOff x="158" y="2772"/>
                <a:chExt cx="386" cy="227"/>
              </a:xfrm>
            </p:grpSpPr>
            <p:sp>
              <p:nvSpPr>
                <p:cNvPr id="328847" name="AutoShape 143"/>
                <p:cNvSpPr>
                  <a:spLocks noChangeArrowheads="1"/>
                </p:cNvSpPr>
                <p:nvPr/>
              </p:nvSpPr>
              <p:spPr bwMode="auto">
                <a:xfrm>
                  <a:off x="227" y="2817"/>
                  <a:ext cx="227" cy="11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28848" name="Oval 144"/>
                <p:cNvSpPr>
                  <a:spLocks noChangeArrowheads="1"/>
                </p:cNvSpPr>
                <p:nvPr/>
              </p:nvSpPr>
              <p:spPr bwMode="auto">
                <a:xfrm>
                  <a:off x="295" y="2772"/>
                  <a:ext cx="91" cy="91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28849" name="Rectangle 145"/>
                <p:cNvSpPr>
                  <a:spLocks noChangeArrowheads="1"/>
                </p:cNvSpPr>
                <p:nvPr/>
              </p:nvSpPr>
              <p:spPr bwMode="auto">
                <a:xfrm>
                  <a:off x="158" y="2931"/>
                  <a:ext cx="386" cy="68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28850" name="Line 146"/>
                <p:cNvSpPr>
                  <a:spLocks noChangeShapeType="1"/>
                </p:cNvSpPr>
                <p:nvPr/>
              </p:nvSpPr>
              <p:spPr bwMode="auto">
                <a:xfrm>
                  <a:off x="158" y="2931"/>
                  <a:ext cx="38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328851" name="AutoShape 147"/>
              <p:cNvSpPr>
                <a:spLocks noChangeArrowheads="1"/>
              </p:cNvSpPr>
              <p:nvPr/>
            </p:nvSpPr>
            <p:spPr bwMode="auto">
              <a:xfrm flipH="1">
                <a:off x="4523" y="3761"/>
                <a:ext cx="144" cy="144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10799 w 21600"/>
                  <a:gd name="T5" fmla="*/ 0 h 21600"/>
                  <a:gd name="T6" fmla="*/ 2700 w 21600"/>
                  <a:gd name="T7" fmla="*/ 10800 h 21600"/>
                  <a:gd name="T8" fmla="*/ 10799 w 21600"/>
                  <a:gd name="T9" fmla="*/ 5400 h 21600"/>
                  <a:gd name="T10" fmla="*/ 24300 w 21600"/>
                  <a:gd name="T11" fmla="*/ 10800 h 21600"/>
                  <a:gd name="T12" fmla="*/ 18900 w 21600"/>
                  <a:gd name="T13" fmla="*/ 16200 h 21600"/>
                  <a:gd name="T14" fmla="*/ 13500 w 21600"/>
                  <a:gd name="T15" fmla="*/ 10800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6200" y="10800"/>
                    </a:moveTo>
                    <a:cubicBezTo>
                      <a:pt x="16200" y="7817"/>
                      <a:pt x="13782" y="5400"/>
                      <a:pt x="10800" y="5400"/>
                    </a:cubicBezTo>
                    <a:cubicBezTo>
                      <a:pt x="7817" y="5400"/>
                      <a:pt x="5400" y="7817"/>
                      <a:pt x="5400" y="10800"/>
                    </a:cubicBezTo>
                    <a:lnTo>
                      <a:pt x="0" y="10800"/>
                    </a:ln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4" y="0"/>
                      <a:pt x="21599" y="4835"/>
                      <a:pt x="21600" y="10799"/>
                    </a:cubicBezTo>
                    <a:lnTo>
                      <a:pt x="21600" y="10800"/>
                    </a:lnTo>
                    <a:lnTo>
                      <a:pt x="24300" y="10800"/>
                    </a:lnTo>
                    <a:lnTo>
                      <a:pt x="18900" y="16200"/>
                    </a:lnTo>
                    <a:lnTo>
                      <a:pt x="13500" y="10800"/>
                    </a:lnTo>
                    <a:lnTo>
                      <a:pt x="16200" y="10800"/>
                    </a:lnTo>
                    <a:close/>
                  </a:path>
                </a:pathLst>
              </a:custGeom>
              <a:solidFill>
                <a:srgbClr val="0000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28852" name="AutoShape 148"/>
              <p:cNvSpPr>
                <a:spLocks noChangeArrowheads="1"/>
              </p:cNvSpPr>
              <p:nvPr/>
            </p:nvSpPr>
            <p:spPr bwMode="auto">
              <a:xfrm rot="10800000" flipV="1">
                <a:off x="3748" y="3754"/>
                <a:ext cx="144" cy="144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10799 w 21600"/>
                  <a:gd name="T5" fmla="*/ 0 h 21600"/>
                  <a:gd name="T6" fmla="*/ 2700 w 21600"/>
                  <a:gd name="T7" fmla="*/ 10800 h 21600"/>
                  <a:gd name="T8" fmla="*/ 10799 w 21600"/>
                  <a:gd name="T9" fmla="*/ 5400 h 21600"/>
                  <a:gd name="T10" fmla="*/ 24300 w 21600"/>
                  <a:gd name="T11" fmla="*/ 10800 h 21600"/>
                  <a:gd name="T12" fmla="*/ 18900 w 21600"/>
                  <a:gd name="T13" fmla="*/ 16200 h 21600"/>
                  <a:gd name="T14" fmla="*/ 13500 w 21600"/>
                  <a:gd name="T15" fmla="*/ 10800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6200" y="10800"/>
                    </a:moveTo>
                    <a:cubicBezTo>
                      <a:pt x="16200" y="7817"/>
                      <a:pt x="13782" y="5400"/>
                      <a:pt x="10800" y="5400"/>
                    </a:cubicBezTo>
                    <a:cubicBezTo>
                      <a:pt x="7817" y="5400"/>
                      <a:pt x="5400" y="7817"/>
                      <a:pt x="5400" y="10800"/>
                    </a:cubicBezTo>
                    <a:lnTo>
                      <a:pt x="0" y="10800"/>
                    </a:ln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4" y="0"/>
                      <a:pt x="21599" y="4835"/>
                      <a:pt x="21600" y="10799"/>
                    </a:cubicBezTo>
                    <a:lnTo>
                      <a:pt x="21600" y="10800"/>
                    </a:lnTo>
                    <a:lnTo>
                      <a:pt x="24300" y="10800"/>
                    </a:lnTo>
                    <a:lnTo>
                      <a:pt x="18900" y="16200"/>
                    </a:lnTo>
                    <a:lnTo>
                      <a:pt x="13500" y="10800"/>
                    </a:lnTo>
                    <a:lnTo>
                      <a:pt x="16200" y="10800"/>
                    </a:lnTo>
                    <a:close/>
                  </a:path>
                </a:pathLst>
              </a:custGeom>
              <a:solidFill>
                <a:srgbClr val="0000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28853" name="Line 149"/>
              <p:cNvSpPr>
                <a:spLocks noChangeShapeType="1"/>
              </p:cNvSpPr>
              <p:nvPr/>
            </p:nvSpPr>
            <p:spPr bwMode="auto">
              <a:xfrm>
                <a:off x="3833" y="3863"/>
                <a:ext cx="264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  <p:sp>
            <p:nvSpPr>
              <p:cNvPr id="328854" name="Line 150"/>
              <p:cNvSpPr>
                <a:spLocks noChangeShapeType="1"/>
              </p:cNvSpPr>
              <p:nvPr/>
            </p:nvSpPr>
            <p:spPr bwMode="auto">
              <a:xfrm flipH="1">
                <a:off x="4421" y="3863"/>
                <a:ext cx="168" cy="1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  <p:sp>
            <p:nvSpPr>
              <p:cNvPr id="328855" name="Text Box 151"/>
              <p:cNvSpPr txBox="1">
                <a:spLocks noChangeArrowheads="1"/>
              </p:cNvSpPr>
              <p:nvPr/>
            </p:nvSpPr>
            <p:spPr bwMode="auto">
              <a:xfrm>
                <a:off x="4429" y="3912"/>
                <a:ext cx="182" cy="1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ru-RU" sz="1000" i="1"/>
                  <a:t>R</a:t>
                </a:r>
                <a:r>
                  <a:rPr lang="en-US" altLang="ru-RU" sz="1000" baseline="-25000"/>
                  <a:t>1</a:t>
                </a:r>
                <a:endParaRPr lang="ru-RU" altLang="ru-RU" sz="1000" baseline="-25000"/>
              </a:p>
            </p:txBody>
          </p:sp>
          <p:sp>
            <p:nvSpPr>
              <p:cNvPr id="328856" name="Text Box 152"/>
              <p:cNvSpPr txBox="1">
                <a:spLocks noChangeArrowheads="1"/>
              </p:cNvSpPr>
              <p:nvPr/>
            </p:nvSpPr>
            <p:spPr bwMode="auto">
              <a:xfrm>
                <a:off x="3918" y="3827"/>
                <a:ext cx="190" cy="1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ru-RU" sz="1000" i="1"/>
                  <a:t>R</a:t>
                </a:r>
                <a:r>
                  <a:rPr lang="en-US" altLang="ru-RU" sz="1000" baseline="-25000"/>
                  <a:t>2</a:t>
                </a:r>
                <a:endParaRPr lang="ru-RU" altLang="ru-RU" sz="1000" baseline="-25000"/>
              </a:p>
            </p:txBody>
          </p:sp>
          <p:sp>
            <p:nvSpPr>
              <p:cNvPr id="328857" name="Text Box 153"/>
              <p:cNvSpPr txBox="1">
                <a:spLocks noChangeArrowheads="1"/>
              </p:cNvSpPr>
              <p:nvPr/>
            </p:nvSpPr>
            <p:spPr bwMode="auto">
              <a:xfrm>
                <a:off x="4590" y="3645"/>
                <a:ext cx="194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l-GR" altLang="ru-RU" sz="1200" i="1">
                    <a:cs typeface="Times New Roman" pitchFamily="18" charset="0"/>
                  </a:rPr>
                  <a:t>ω</a:t>
                </a:r>
                <a:r>
                  <a:rPr lang="en-US" altLang="ru-RU" sz="1000" baseline="-25000"/>
                  <a:t>1</a:t>
                </a:r>
                <a:endParaRPr lang="ru-RU" altLang="ru-RU" sz="1000" baseline="-25000"/>
              </a:p>
            </p:txBody>
          </p:sp>
          <p:sp>
            <p:nvSpPr>
              <p:cNvPr id="328858" name="Text Box 154"/>
              <p:cNvSpPr txBox="1">
                <a:spLocks noChangeArrowheads="1"/>
              </p:cNvSpPr>
              <p:nvPr/>
            </p:nvSpPr>
            <p:spPr bwMode="auto">
              <a:xfrm>
                <a:off x="3557" y="3626"/>
                <a:ext cx="202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l-GR" altLang="ru-RU" sz="1200" i="1">
                    <a:cs typeface="Times New Roman" pitchFamily="18" charset="0"/>
                  </a:rPr>
                  <a:t>ω</a:t>
                </a:r>
                <a:r>
                  <a:rPr lang="en-US" altLang="ru-RU" sz="1000" baseline="-25000"/>
                  <a:t>2</a:t>
                </a:r>
                <a:endParaRPr lang="ru-RU" altLang="ru-RU" sz="1000" baseline="-25000"/>
              </a:p>
            </p:txBody>
          </p:sp>
          <p:sp>
            <p:nvSpPr>
              <p:cNvPr id="328859" name="Line 155"/>
              <p:cNvSpPr>
                <a:spLocks noChangeShapeType="1"/>
              </p:cNvSpPr>
              <p:nvPr/>
            </p:nvSpPr>
            <p:spPr bwMode="auto">
              <a:xfrm>
                <a:off x="3461" y="3857"/>
                <a:ext cx="133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  <p:sp>
            <p:nvSpPr>
              <p:cNvPr id="328860" name="Line 156"/>
              <p:cNvSpPr>
                <a:spLocks noChangeShapeType="1"/>
              </p:cNvSpPr>
              <p:nvPr/>
            </p:nvSpPr>
            <p:spPr bwMode="auto">
              <a:xfrm>
                <a:off x="3882" y="3504"/>
                <a:ext cx="780" cy="1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  <p:sp>
            <p:nvSpPr>
              <p:cNvPr id="328861" name="Line 157"/>
              <p:cNvSpPr>
                <a:spLocks noChangeShapeType="1"/>
              </p:cNvSpPr>
              <p:nvPr/>
            </p:nvSpPr>
            <p:spPr bwMode="auto">
              <a:xfrm flipV="1">
                <a:off x="3912" y="4050"/>
                <a:ext cx="750" cy="1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  <p:sp>
            <p:nvSpPr>
              <p:cNvPr id="328863" name="Oval 159"/>
              <p:cNvSpPr>
                <a:spLocks noChangeArrowheads="1"/>
              </p:cNvSpPr>
              <p:nvPr/>
            </p:nvSpPr>
            <p:spPr bwMode="auto">
              <a:xfrm rot="-4630294">
                <a:off x="3888" y="3493"/>
                <a:ext cx="32" cy="40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28864" name="AutoShape 160"/>
              <p:cNvSpPr>
                <a:spLocks noChangeArrowheads="1"/>
              </p:cNvSpPr>
              <p:nvPr/>
            </p:nvSpPr>
            <p:spPr bwMode="auto">
              <a:xfrm rot="-4630294">
                <a:off x="3720" y="3325"/>
                <a:ext cx="49" cy="282"/>
              </a:xfrm>
              <a:prstGeom prst="upArrow">
                <a:avLst>
                  <a:gd name="adj1" fmla="val 50000"/>
                  <a:gd name="adj2" fmla="val 143878"/>
                </a:avLst>
              </a:prstGeom>
              <a:solidFill>
                <a:srgbClr val="0000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28865" name="AutoShape 161"/>
              <p:cNvSpPr>
                <a:spLocks noChangeArrowheads="1"/>
              </p:cNvSpPr>
              <p:nvPr/>
            </p:nvSpPr>
            <p:spPr bwMode="auto">
              <a:xfrm rot="-4630294">
                <a:off x="4485" y="3481"/>
                <a:ext cx="49" cy="282"/>
              </a:xfrm>
              <a:prstGeom prst="upArrow">
                <a:avLst>
                  <a:gd name="adj1" fmla="val 50000"/>
                  <a:gd name="adj2" fmla="val 143878"/>
                </a:avLst>
              </a:prstGeom>
              <a:solidFill>
                <a:srgbClr val="0000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28866" name="Oval 162"/>
              <p:cNvSpPr>
                <a:spLocks noChangeArrowheads="1"/>
              </p:cNvSpPr>
              <p:nvPr/>
            </p:nvSpPr>
            <p:spPr bwMode="auto">
              <a:xfrm rot="-4630294">
                <a:off x="4652" y="3644"/>
                <a:ext cx="32" cy="40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graphicFrame>
            <p:nvGraphicFramePr>
              <p:cNvPr id="328873" name="Object 169"/>
              <p:cNvGraphicFramePr>
                <a:graphicFrameLocks noChangeAspect="1"/>
              </p:cNvGraphicFramePr>
              <p:nvPr/>
            </p:nvGraphicFramePr>
            <p:xfrm>
              <a:off x="4426" y="3422"/>
              <a:ext cx="108" cy="1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553" name="Формула" r:id="rId31" imgW="152280" imgH="215640" progId="Equation.3">
                      <p:embed/>
                    </p:oleObj>
                  </mc:Choice>
                  <mc:Fallback>
                    <p:oleObj name="Формула" r:id="rId31" imgW="15228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26" y="3422"/>
                            <a:ext cx="108" cy="1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28879" name="Group 175"/>
            <p:cNvGrpSpPr>
              <a:grpSpLocks noChangeAspect="1"/>
            </p:cNvGrpSpPr>
            <p:nvPr/>
          </p:nvGrpSpPr>
          <p:grpSpPr bwMode="auto">
            <a:xfrm>
              <a:off x="3473" y="3349"/>
              <a:ext cx="104" cy="141"/>
              <a:chOff x="3473" y="3349"/>
              <a:chExt cx="104" cy="141"/>
            </a:xfrm>
          </p:grpSpPr>
          <p:sp>
            <p:nvSpPr>
              <p:cNvPr id="328878" name="AutoShape 174"/>
              <p:cNvSpPr>
                <a:spLocks noChangeAspect="1" noChangeArrowheads="1" noTextEdit="1"/>
              </p:cNvSpPr>
              <p:nvPr/>
            </p:nvSpPr>
            <p:spPr bwMode="auto">
              <a:xfrm>
                <a:off x="3473" y="3349"/>
                <a:ext cx="104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8880" name="Line 176"/>
              <p:cNvSpPr>
                <a:spLocks noChangeShapeType="1"/>
              </p:cNvSpPr>
              <p:nvPr/>
            </p:nvSpPr>
            <p:spPr bwMode="auto">
              <a:xfrm>
                <a:off x="3492" y="3386"/>
                <a:ext cx="42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8881" name="Rectangle 177"/>
              <p:cNvSpPr>
                <a:spLocks noChangeArrowheads="1"/>
              </p:cNvSpPr>
              <p:nvPr/>
            </p:nvSpPr>
            <p:spPr bwMode="auto">
              <a:xfrm>
                <a:off x="3532" y="3412"/>
                <a:ext cx="33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ru-RU" altLang="ru-RU" sz="800">
                    <a:solidFill>
                      <a:srgbClr val="000000"/>
                    </a:solidFill>
                  </a:rPr>
                  <a:t>2</a:t>
                </a:r>
                <a:endParaRPr lang="ru-RU" altLang="ru-RU"/>
              </a:p>
            </p:txBody>
          </p:sp>
          <p:sp>
            <p:nvSpPr>
              <p:cNvPr id="328882" name="Rectangle 178"/>
              <p:cNvSpPr>
                <a:spLocks noChangeArrowheads="1"/>
              </p:cNvSpPr>
              <p:nvPr/>
            </p:nvSpPr>
            <p:spPr bwMode="auto">
              <a:xfrm>
                <a:off x="3486" y="3359"/>
                <a:ext cx="45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ru-RU" altLang="ru-RU" sz="1200" i="1">
                    <a:solidFill>
                      <a:srgbClr val="000000"/>
                    </a:solidFill>
                  </a:rPr>
                  <a:t>v</a:t>
                </a:r>
                <a:endParaRPr lang="ru-RU" altLang="ru-RU"/>
              </a:p>
            </p:txBody>
          </p:sp>
        </p:grpSp>
        <p:sp>
          <p:nvSpPr>
            <p:cNvPr id="328839" name="Line 135"/>
            <p:cNvSpPr>
              <a:spLocks noChangeShapeType="1"/>
            </p:cNvSpPr>
            <p:nvPr/>
          </p:nvSpPr>
          <p:spPr bwMode="auto">
            <a:xfrm rot="-5400000">
              <a:off x="3388" y="3838"/>
              <a:ext cx="8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</p:grpSp>
      <p:sp>
        <p:nvSpPr>
          <p:cNvPr id="328888" name="Oval 184"/>
          <p:cNvSpPr>
            <a:spLocks noChangeArrowheads="1"/>
          </p:cNvSpPr>
          <p:nvPr/>
        </p:nvSpPr>
        <p:spPr bwMode="auto">
          <a:xfrm>
            <a:off x="8696325" y="6391275"/>
            <a:ext cx="333375" cy="3333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ru-RU" altLang="ru-RU" sz="1000" b="1" dirty="0" smtClean="0">
                <a:solidFill>
                  <a:schemeClr val="bg2"/>
                </a:solidFill>
              </a:rPr>
              <a:t>10</a:t>
            </a:r>
            <a:endParaRPr lang="ru-RU" altLang="ru-RU" sz="1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8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8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8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8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8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8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28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28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28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28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8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28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59" grpId="0"/>
      <p:bldP spid="328761" grpId="0"/>
      <p:bldP spid="328792" grpId="0"/>
      <p:bldP spid="328794" grpId="0"/>
      <p:bldP spid="328802" grpId="0"/>
      <p:bldP spid="328805" grpId="0"/>
      <p:bldP spid="328831" grpId="0"/>
      <p:bldP spid="3288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6" name="Rectangle 8"/>
          <p:cNvSpPr>
            <a:spLocks noChangeArrowheads="1"/>
          </p:cNvSpPr>
          <p:nvPr/>
        </p:nvSpPr>
        <p:spPr bwMode="auto">
          <a:xfrm>
            <a:off x="209550" y="887413"/>
            <a:ext cx="870585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 dirty="0">
                <a:solidFill>
                  <a:srgbClr val="FF0000"/>
                </a:solidFill>
                <a:latin typeface="+mn-lt"/>
              </a:rPr>
              <a:t>Плоскопараллельное движение твердого тела – движение при котором каждая точка тела движется в </a:t>
            </a:r>
            <a:r>
              <a:rPr lang="ru-RU" altLang="ru-RU" sz="1000" b="1" dirty="0" err="1">
                <a:solidFill>
                  <a:srgbClr val="FF0000"/>
                </a:solidFill>
                <a:latin typeface="+mn-lt"/>
              </a:rPr>
              <a:t>в</a:t>
            </a:r>
            <a:r>
              <a:rPr lang="ru-RU" altLang="ru-RU" sz="1000" b="1" dirty="0">
                <a:solidFill>
                  <a:srgbClr val="FF0000"/>
                </a:solidFill>
                <a:latin typeface="+mn-lt"/>
              </a:rPr>
              <a:t> плоскости параллельной некоторой неподвижной плоскости</a:t>
            </a:r>
            <a:r>
              <a:rPr lang="ru-RU" altLang="ru-RU" sz="1000" dirty="0">
                <a:solidFill>
                  <a:srgbClr val="FF0000"/>
                </a:solidFill>
                <a:latin typeface="+mn-lt"/>
              </a:rPr>
              <a:t>. Сечение тела одной из таких плоскостей есть плоская фигура, остающаяся в этой плоскости при движении тела. </a:t>
            </a:r>
            <a:endParaRPr lang="ru-RU" altLang="ru-RU" sz="1200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329747" name="Group 19"/>
          <p:cNvGrpSpPr>
            <a:grpSpLocks/>
          </p:cNvGrpSpPr>
          <p:nvPr/>
        </p:nvGrpSpPr>
        <p:grpSpPr bwMode="auto">
          <a:xfrm>
            <a:off x="552450" y="1476375"/>
            <a:ext cx="1884363" cy="1428750"/>
            <a:chOff x="348" y="930"/>
            <a:chExt cx="1187" cy="900"/>
          </a:xfrm>
        </p:grpSpPr>
        <p:sp>
          <p:nvSpPr>
            <p:cNvPr id="329737" name="Oval 9"/>
            <p:cNvSpPr>
              <a:spLocks noChangeArrowheads="1"/>
            </p:cNvSpPr>
            <p:nvPr/>
          </p:nvSpPr>
          <p:spPr bwMode="auto">
            <a:xfrm>
              <a:off x="624" y="930"/>
              <a:ext cx="618" cy="900"/>
            </a:xfrm>
            <a:prstGeom prst="ellipse">
              <a:avLst/>
            </a:prstGeom>
            <a:solidFill>
              <a:srgbClr val="FFCC99">
                <a:alpha val="49001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9738" name="AutoShape 10"/>
            <p:cNvSpPr>
              <a:spLocks noChangeArrowheads="1"/>
            </p:cNvSpPr>
            <p:nvPr/>
          </p:nvSpPr>
          <p:spPr bwMode="auto">
            <a:xfrm>
              <a:off x="348" y="1062"/>
              <a:ext cx="1182" cy="198"/>
            </a:xfrm>
            <a:prstGeom prst="parallelogram">
              <a:avLst>
                <a:gd name="adj" fmla="val 149242"/>
              </a:avLst>
            </a:prstGeom>
            <a:solidFill>
              <a:srgbClr val="CCFFFF">
                <a:alpha val="39000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9740" name="Oval 12"/>
            <p:cNvSpPr>
              <a:spLocks noChangeArrowheads="1"/>
            </p:cNvSpPr>
            <p:nvPr/>
          </p:nvSpPr>
          <p:spPr bwMode="auto">
            <a:xfrm>
              <a:off x="662" y="1098"/>
              <a:ext cx="534" cy="132"/>
            </a:xfrm>
            <a:prstGeom prst="ellipse">
              <a:avLst/>
            </a:prstGeom>
            <a:solidFill>
              <a:srgbClr val="FFCC99">
                <a:alpha val="49001"/>
              </a:srgbClr>
            </a:solidFill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9741" name="AutoShape 13"/>
            <p:cNvSpPr>
              <a:spLocks noChangeArrowheads="1"/>
            </p:cNvSpPr>
            <p:nvPr/>
          </p:nvSpPr>
          <p:spPr bwMode="auto">
            <a:xfrm>
              <a:off x="353" y="1475"/>
              <a:ext cx="1182" cy="198"/>
            </a:xfrm>
            <a:prstGeom prst="parallelogram">
              <a:avLst>
                <a:gd name="adj" fmla="val 149242"/>
              </a:avLst>
            </a:prstGeom>
            <a:solidFill>
              <a:srgbClr val="CCFFFF">
                <a:alpha val="39000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9742" name="Oval 14"/>
            <p:cNvSpPr>
              <a:spLocks noChangeArrowheads="1"/>
            </p:cNvSpPr>
            <p:nvPr/>
          </p:nvSpPr>
          <p:spPr bwMode="auto">
            <a:xfrm>
              <a:off x="665" y="1515"/>
              <a:ext cx="534" cy="132"/>
            </a:xfrm>
            <a:prstGeom prst="ellipse">
              <a:avLst/>
            </a:prstGeom>
            <a:solidFill>
              <a:srgbClr val="FFCC99">
                <a:alpha val="49001"/>
              </a:srgbClr>
            </a:solidFill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329743" name="Rectangle 15"/>
          <p:cNvSpPr>
            <a:spLocks noChangeArrowheads="1"/>
          </p:cNvSpPr>
          <p:nvPr/>
        </p:nvSpPr>
        <p:spPr bwMode="auto">
          <a:xfrm>
            <a:off x="2598738" y="1314450"/>
            <a:ext cx="63055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 dirty="0">
                <a:solidFill>
                  <a:srgbClr val="FF0000"/>
                </a:solidFill>
                <a:latin typeface="+mn-lt"/>
              </a:rPr>
              <a:t>Теорема о плоскопараллельном движении твердого тела – </a:t>
            </a:r>
            <a:r>
              <a:rPr lang="ru-RU" altLang="ru-RU" sz="1000" b="1" dirty="0" err="1">
                <a:solidFill>
                  <a:srgbClr val="FF0000"/>
                </a:solidFill>
                <a:latin typeface="+mn-lt"/>
              </a:rPr>
              <a:t>плоскопаралллельное</a:t>
            </a:r>
            <a:r>
              <a:rPr lang="ru-RU" altLang="ru-RU" sz="1000" b="1" dirty="0">
                <a:solidFill>
                  <a:srgbClr val="FF0000"/>
                </a:solidFill>
                <a:latin typeface="+mn-lt"/>
              </a:rPr>
              <a:t> движение твердого тела однозначным образом определяется движением плоской фигуры, образованной сечением тела одной из параллельных плоскостей</a:t>
            </a:r>
            <a:r>
              <a:rPr lang="ru-RU" altLang="ru-RU" sz="1000" dirty="0">
                <a:solidFill>
                  <a:srgbClr val="FF0000"/>
                </a:solidFill>
                <a:latin typeface="+mn-lt"/>
              </a:rPr>
              <a:t>.</a:t>
            </a:r>
          </a:p>
          <a:p>
            <a:pPr>
              <a:buFont typeface="Wingdings" pitchFamily="2" charset="2"/>
              <a:buNone/>
            </a:pPr>
            <a:r>
              <a:rPr lang="ru-RU" altLang="ru-RU" sz="1000" dirty="0">
                <a:solidFill>
                  <a:srgbClr val="FF0000"/>
                </a:solidFill>
                <a:latin typeface="+mn-lt"/>
              </a:rPr>
              <a:t>Выберем две точки на произвольных двух сечениях тела, находящиеся на одном перпендикуляре к этим плоскостям</a:t>
            </a:r>
            <a:r>
              <a:rPr lang="en-US" altLang="ru-RU" sz="1000" dirty="0">
                <a:solidFill>
                  <a:srgbClr val="FF0000"/>
                </a:solidFill>
                <a:latin typeface="+mn-lt"/>
              </a:rPr>
              <a:t>:</a:t>
            </a:r>
            <a:r>
              <a:rPr lang="ru-RU" altLang="ru-RU" sz="1000" dirty="0">
                <a:solidFill>
                  <a:srgbClr val="FF0000"/>
                </a:solidFill>
                <a:latin typeface="+mn-lt"/>
              </a:rPr>
              <a:t> </a:t>
            </a:r>
            <a:endParaRPr lang="ru-RU" altLang="ru-RU" sz="1200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329751" name="Group 23"/>
          <p:cNvGrpSpPr>
            <a:grpSpLocks/>
          </p:cNvGrpSpPr>
          <p:nvPr/>
        </p:nvGrpSpPr>
        <p:grpSpPr bwMode="auto">
          <a:xfrm>
            <a:off x="1258889" y="1706563"/>
            <a:ext cx="415925" cy="881062"/>
            <a:chOff x="793" y="1075"/>
            <a:chExt cx="262" cy="555"/>
          </a:xfrm>
        </p:grpSpPr>
        <p:grpSp>
          <p:nvGrpSpPr>
            <p:cNvPr id="329748" name="Group 20"/>
            <p:cNvGrpSpPr>
              <a:grpSpLocks/>
            </p:cNvGrpSpPr>
            <p:nvPr/>
          </p:nvGrpSpPr>
          <p:grpSpPr bwMode="auto">
            <a:xfrm>
              <a:off x="793" y="1151"/>
              <a:ext cx="39" cy="449"/>
              <a:chOff x="1699" y="1439"/>
              <a:chExt cx="39" cy="449"/>
            </a:xfrm>
          </p:grpSpPr>
          <p:sp>
            <p:nvSpPr>
              <p:cNvPr id="329744" name="Line 16"/>
              <p:cNvSpPr>
                <a:spLocks noChangeShapeType="1"/>
              </p:cNvSpPr>
              <p:nvPr/>
            </p:nvSpPr>
            <p:spPr bwMode="auto">
              <a:xfrm>
                <a:off x="1720" y="1462"/>
                <a:ext cx="0" cy="4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  <p:sp>
            <p:nvSpPr>
              <p:cNvPr id="329745" name="Oval 17"/>
              <p:cNvSpPr>
                <a:spLocks noChangeArrowheads="1"/>
              </p:cNvSpPr>
              <p:nvPr/>
            </p:nvSpPr>
            <p:spPr bwMode="auto">
              <a:xfrm>
                <a:off x="1702" y="1852"/>
                <a:ext cx="36" cy="36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29746" name="Oval 18"/>
              <p:cNvSpPr>
                <a:spLocks noChangeArrowheads="1"/>
              </p:cNvSpPr>
              <p:nvPr/>
            </p:nvSpPr>
            <p:spPr bwMode="auto">
              <a:xfrm>
                <a:off x="1699" y="1439"/>
                <a:ext cx="36" cy="36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sp>
          <p:nvSpPr>
            <p:cNvPr id="329749" name="Text Box 21"/>
            <p:cNvSpPr txBox="1">
              <a:spLocks noChangeArrowheads="1"/>
            </p:cNvSpPr>
            <p:nvPr/>
          </p:nvSpPr>
          <p:spPr bwMode="auto">
            <a:xfrm>
              <a:off x="848" y="1075"/>
              <a:ext cx="19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/>
                <a:t>M</a:t>
              </a:r>
              <a:r>
                <a:rPr lang="en-US" altLang="ru-RU" sz="1000" baseline="-25000"/>
                <a:t>1</a:t>
              </a:r>
              <a:endParaRPr lang="ru-RU" altLang="ru-RU" sz="1000" baseline="-25000"/>
            </a:p>
          </p:txBody>
        </p:sp>
        <p:sp>
          <p:nvSpPr>
            <p:cNvPr id="329750" name="Text Box 22"/>
            <p:cNvSpPr txBox="1">
              <a:spLocks noChangeArrowheads="1"/>
            </p:cNvSpPr>
            <p:nvPr/>
          </p:nvSpPr>
          <p:spPr bwMode="auto">
            <a:xfrm>
              <a:off x="841" y="1476"/>
              <a:ext cx="21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/>
                <a:t>M</a:t>
              </a:r>
              <a:r>
                <a:rPr lang="en-US" altLang="ru-RU" sz="1000" baseline="-25000"/>
                <a:t>2</a:t>
              </a:r>
              <a:endParaRPr lang="ru-RU" altLang="ru-RU" sz="1000" baseline="-25000"/>
            </a:p>
          </p:txBody>
        </p:sp>
      </p:grpSp>
      <p:sp>
        <p:nvSpPr>
          <p:cNvPr id="329752" name="Text Box 24"/>
          <p:cNvSpPr txBox="1">
            <a:spLocks noChangeArrowheads="1"/>
          </p:cNvSpPr>
          <p:nvPr/>
        </p:nvSpPr>
        <p:spPr bwMode="auto">
          <a:xfrm>
            <a:off x="2632075" y="2087563"/>
            <a:ext cx="606608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/>
              <a:t>Проведем к каждой точке радиусы-векторы из неподвижной точки </a:t>
            </a:r>
            <a:r>
              <a:rPr lang="en-US" altLang="ru-RU" sz="1000"/>
              <a:t>O </a:t>
            </a:r>
            <a:r>
              <a:rPr lang="ru-RU" altLang="ru-RU" sz="1000"/>
              <a:t>и</a:t>
            </a:r>
            <a:r>
              <a:rPr lang="en-US" altLang="ru-RU" sz="1000"/>
              <a:t> </a:t>
            </a:r>
            <a:r>
              <a:rPr lang="ru-RU" altLang="ru-RU" sz="1000"/>
              <a:t>свяжем их между собой вектором</a:t>
            </a:r>
          </a:p>
          <a:p>
            <a:r>
              <a:rPr lang="en-US" altLang="ru-RU" sz="1000" b="1" i="1"/>
              <a:t>M</a:t>
            </a:r>
            <a:r>
              <a:rPr lang="en-US" altLang="ru-RU" sz="1000" b="1" baseline="-25000"/>
              <a:t>1</a:t>
            </a:r>
            <a:r>
              <a:rPr lang="en-US" altLang="ru-RU" sz="1000" b="1" i="1"/>
              <a:t>M</a:t>
            </a:r>
            <a:r>
              <a:rPr lang="en-US" altLang="ru-RU" sz="1000" b="1" baseline="-25000"/>
              <a:t>2</a:t>
            </a:r>
            <a:r>
              <a:rPr lang="en-US" altLang="ru-RU" sz="1000"/>
              <a:t>:</a:t>
            </a:r>
            <a:endParaRPr lang="ru-RU" altLang="ru-RU" sz="1000"/>
          </a:p>
        </p:txBody>
      </p:sp>
      <p:sp>
        <p:nvSpPr>
          <p:cNvPr id="329757" name="Line 29"/>
          <p:cNvSpPr>
            <a:spLocks noChangeShapeType="1"/>
          </p:cNvSpPr>
          <p:nvPr/>
        </p:nvSpPr>
        <p:spPr bwMode="auto">
          <a:xfrm>
            <a:off x="1285875" y="1885950"/>
            <a:ext cx="0" cy="600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grpSp>
        <p:nvGrpSpPr>
          <p:cNvPr id="329764" name="Group 36"/>
          <p:cNvGrpSpPr>
            <a:grpSpLocks/>
          </p:cNvGrpSpPr>
          <p:nvPr/>
        </p:nvGrpSpPr>
        <p:grpSpPr bwMode="auto">
          <a:xfrm>
            <a:off x="450850" y="1866900"/>
            <a:ext cx="815975" cy="1189038"/>
            <a:chOff x="284" y="1176"/>
            <a:chExt cx="514" cy="749"/>
          </a:xfrm>
        </p:grpSpPr>
        <p:sp>
          <p:nvSpPr>
            <p:cNvPr id="329753" name="Line 25"/>
            <p:cNvSpPr>
              <a:spLocks noChangeShapeType="1"/>
            </p:cNvSpPr>
            <p:nvPr/>
          </p:nvSpPr>
          <p:spPr bwMode="auto">
            <a:xfrm flipV="1">
              <a:off x="444" y="1176"/>
              <a:ext cx="348" cy="6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29754" name="Line 26"/>
            <p:cNvSpPr>
              <a:spLocks noChangeShapeType="1"/>
            </p:cNvSpPr>
            <p:nvPr/>
          </p:nvSpPr>
          <p:spPr bwMode="auto">
            <a:xfrm flipV="1">
              <a:off x="432" y="1596"/>
              <a:ext cx="366" cy="2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29755" name="Oval 27"/>
            <p:cNvSpPr>
              <a:spLocks noChangeArrowheads="1"/>
            </p:cNvSpPr>
            <p:nvPr/>
          </p:nvSpPr>
          <p:spPr bwMode="auto">
            <a:xfrm>
              <a:off x="414" y="1866"/>
              <a:ext cx="36" cy="36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9756" name="Text Box 28"/>
            <p:cNvSpPr txBox="1">
              <a:spLocks noChangeArrowheads="1"/>
            </p:cNvSpPr>
            <p:nvPr/>
          </p:nvSpPr>
          <p:spPr bwMode="auto">
            <a:xfrm>
              <a:off x="284" y="1771"/>
              <a:ext cx="17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/>
                <a:t>O</a:t>
              </a:r>
              <a:endParaRPr lang="ru-RU" altLang="ru-RU" sz="1000" b="1" i="1"/>
            </a:p>
          </p:txBody>
        </p:sp>
        <p:graphicFrame>
          <p:nvGraphicFramePr>
            <p:cNvPr id="329758" name="Object 30"/>
            <p:cNvGraphicFramePr>
              <a:graphicFrameLocks noChangeAspect="1"/>
            </p:cNvGraphicFramePr>
            <p:nvPr/>
          </p:nvGraphicFramePr>
          <p:xfrm>
            <a:off x="686" y="1342"/>
            <a:ext cx="8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4" name="Формула" r:id="rId3" imgW="126720" imgH="215640" progId="Equation.3">
                    <p:embed/>
                  </p:oleObj>
                </mc:Choice>
                <mc:Fallback>
                  <p:oleObj name="Формула" r:id="rId3" imgW="1267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6" y="1342"/>
                          <a:ext cx="8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9759" name="Object 31"/>
            <p:cNvGraphicFramePr>
              <a:graphicFrameLocks noChangeAspect="1"/>
            </p:cNvGraphicFramePr>
            <p:nvPr/>
          </p:nvGraphicFramePr>
          <p:xfrm>
            <a:off x="623" y="1695"/>
            <a:ext cx="9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5" name="Формула" r:id="rId5" imgW="152280" imgH="215640" progId="Equation.3">
                    <p:embed/>
                  </p:oleObj>
                </mc:Choice>
                <mc:Fallback>
                  <p:oleObj name="Формула" r:id="rId5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3" y="1695"/>
                          <a:ext cx="9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9760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933780"/>
              </p:ext>
            </p:extLst>
          </p:nvPr>
        </p:nvGraphicFramePr>
        <p:xfrm>
          <a:off x="1314450" y="2057400"/>
          <a:ext cx="469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6" name="Формула" r:id="rId7" imgW="469800" imgH="241200" progId="Equation.3">
                  <p:embed/>
                </p:oleObj>
              </mc:Choice>
              <mc:Fallback>
                <p:oleObj name="Формула" r:id="rId7" imgW="4698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2057400"/>
                        <a:ext cx="4699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761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826786"/>
              </p:ext>
            </p:extLst>
          </p:nvPr>
        </p:nvGraphicFramePr>
        <p:xfrm>
          <a:off x="3417888" y="2332038"/>
          <a:ext cx="1003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7" name="Формула" r:id="rId9" imgW="1002960" imgH="241200" progId="Equation.3">
                  <p:embed/>
                </p:oleObj>
              </mc:Choice>
              <mc:Fallback>
                <p:oleObj name="Формула" r:id="rId9" imgW="10029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888" y="2332038"/>
                        <a:ext cx="1003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9762" name="Text Box 34"/>
          <p:cNvSpPr txBox="1">
            <a:spLocks noChangeArrowheads="1"/>
          </p:cNvSpPr>
          <p:nvPr/>
        </p:nvSpPr>
        <p:spPr bwMode="auto">
          <a:xfrm>
            <a:off x="2582863" y="2533650"/>
            <a:ext cx="6173787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/>
              <a:t>При плоском движении тела вектор </a:t>
            </a:r>
            <a:r>
              <a:rPr lang="en-US" altLang="ru-RU" sz="1000" b="1" i="1"/>
              <a:t>M</a:t>
            </a:r>
            <a:r>
              <a:rPr lang="en-US" altLang="ru-RU" sz="1000" b="1" baseline="-25000"/>
              <a:t>1</a:t>
            </a:r>
            <a:r>
              <a:rPr lang="en-US" altLang="ru-RU" sz="1000" b="1" i="1"/>
              <a:t>M</a:t>
            </a:r>
            <a:r>
              <a:rPr lang="en-US" altLang="ru-RU" sz="1000" b="1" baseline="-25000"/>
              <a:t>2</a:t>
            </a:r>
            <a:r>
              <a:rPr lang="ru-RU" altLang="ru-RU" sz="1000" b="1" baseline="-25000"/>
              <a:t> </a:t>
            </a:r>
            <a:r>
              <a:rPr lang="ru-RU" altLang="ru-RU" sz="1000"/>
              <a:t>не изменяется по величине, остается параллельным самому себе (движется поступательно) и, следовательно, точки этого вектора описывают тождественные траектории и имеют в каждый момент времени одинаковые скорости и ускорения</a:t>
            </a:r>
            <a:r>
              <a:rPr lang="en-US" altLang="ru-RU" sz="1000"/>
              <a:t>:</a:t>
            </a:r>
            <a:r>
              <a:rPr lang="ru-RU" altLang="ru-RU" sz="1000"/>
              <a:t> </a:t>
            </a:r>
          </a:p>
        </p:txBody>
      </p:sp>
      <p:graphicFrame>
        <p:nvGraphicFramePr>
          <p:cNvPr id="329763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1396126"/>
              </p:ext>
            </p:extLst>
          </p:nvPr>
        </p:nvGraphicFramePr>
        <p:xfrm>
          <a:off x="3413125" y="3076575"/>
          <a:ext cx="4267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8" name="Формула" r:id="rId11" imgW="4267080" imgH="444240" progId="Equation.3">
                  <p:embed/>
                </p:oleObj>
              </mc:Choice>
              <mc:Fallback>
                <p:oleObj name="Формула" r:id="rId11" imgW="42670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125" y="3076575"/>
                        <a:ext cx="4267200" cy="4445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9765" name="Text Box 37"/>
          <p:cNvSpPr txBox="1">
            <a:spLocks noChangeArrowheads="1"/>
          </p:cNvSpPr>
          <p:nvPr/>
        </p:nvSpPr>
        <p:spPr bwMode="auto">
          <a:xfrm>
            <a:off x="247650" y="3541713"/>
            <a:ext cx="86026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/>
              <a:t>Таким образом, при плоском движении тела движение каждой точки одной из плоских фигур определяет движение соответствующих точек, </a:t>
            </a:r>
          </a:p>
          <a:p>
            <a:r>
              <a:rPr lang="ru-RU" altLang="ru-RU" sz="1000"/>
              <a:t>находящихся во всех других смежных параллельных плоскостях. </a:t>
            </a:r>
          </a:p>
        </p:txBody>
      </p:sp>
      <p:sp>
        <p:nvSpPr>
          <p:cNvPr id="329766" name="Text Box 38"/>
          <p:cNvSpPr txBox="1">
            <a:spLocks noChangeArrowheads="1"/>
          </p:cNvSpPr>
          <p:nvPr/>
        </p:nvSpPr>
        <p:spPr bwMode="auto">
          <a:xfrm>
            <a:off x="255588" y="3854450"/>
            <a:ext cx="860266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 b="1" dirty="0">
                <a:solidFill>
                  <a:srgbClr val="FF0000"/>
                </a:solidFill>
              </a:rPr>
              <a:t>Следствие</a:t>
            </a:r>
            <a:r>
              <a:rPr lang="en-US" altLang="ru-RU" sz="1000" b="1" dirty="0">
                <a:solidFill>
                  <a:srgbClr val="FF0000"/>
                </a:solidFill>
              </a:rPr>
              <a:t>:</a:t>
            </a:r>
            <a:r>
              <a:rPr lang="ru-RU" altLang="ru-RU" sz="1000" dirty="0">
                <a:solidFill>
                  <a:srgbClr val="FF0000"/>
                </a:solidFill>
              </a:rPr>
              <a:t> Поскольку положение плоской фигуры однозначно определяется положением ее двух точек или отрезка прямой, проведенной через эти точки, то </a:t>
            </a:r>
            <a:r>
              <a:rPr lang="ru-RU" altLang="ru-RU" sz="1000" b="1" dirty="0">
                <a:solidFill>
                  <a:srgbClr val="FF0000"/>
                </a:solidFill>
              </a:rPr>
              <a:t>плоскопараллельное движение твердого тела  определяется движением прямолинейного отрезка, принадлежащего одному из сечений тела параллельными плоскостями</a:t>
            </a:r>
            <a:r>
              <a:rPr lang="ru-RU" altLang="ru-RU" sz="10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329767" name="Rectangle 39"/>
          <p:cNvSpPr>
            <a:spLocks noChangeArrowheads="1"/>
          </p:cNvSpPr>
          <p:nvPr/>
        </p:nvSpPr>
        <p:spPr bwMode="auto">
          <a:xfrm>
            <a:off x="196850" y="4360863"/>
            <a:ext cx="875347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>
                <a:solidFill>
                  <a:srgbClr val="FF0000"/>
                </a:solidFill>
                <a:latin typeface="+mn-lt"/>
              </a:rPr>
              <a:t>Разложение плоскопараллельного движения плоской фигуры на поступательное и вращательное движения </a:t>
            </a:r>
            <a:r>
              <a:rPr lang="ru-RU" altLang="ru-RU" sz="1000" b="1">
                <a:latin typeface="+mn-lt"/>
              </a:rPr>
              <a:t>– </a:t>
            </a:r>
            <a:r>
              <a:rPr lang="ru-RU" altLang="ru-RU" sz="1000">
                <a:latin typeface="+mn-lt"/>
              </a:rPr>
              <a:t>Плоскую фигуру или отрезок прямой можно перевести из одного положения в другое бесчисленным множеством способов, меняя последовательность выполнения поступательного и вращательного движения между собой, а также выбирая различные траектории и точки в качестве полюса</a:t>
            </a:r>
            <a:r>
              <a:rPr lang="en-US" altLang="ru-RU" sz="1000">
                <a:latin typeface="+mn-lt"/>
              </a:rPr>
              <a:t>:</a:t>
            </a:r>
            <a:endParaRPr lang="ru-RU" altLang="ru-RU" sz="1200">
              <a:latin typeface="+mn-lt"/>
            </a:endParaRPr>
          </a:p>
        </p:txBody>
      </p:sp>
      <p:grpSp>
        <p:nvGrpSpPr>
          <p:cNvPr id="329774" name="Group 46"/>
          <p:cNvGrpSpPr>
            <a:grpSpLocks/>
          </p:cNvGrpSpPr>
          <p:nvPr/>
        </p:nvGrpSpPr>
        <p:grpSpPr bwMode="auto">
          <a:xfrm rot="1167479">
            <a:off x="855663" y="5408613"/>
            <a:ext cx="381000" cy="1123950"/>
            <a:chOff x="414" y="3240"/>
            <a:chExt cx="240" cy="708"/>
          </a:xfrm>
        </p:grpSpPr>
        <p:sp>
          <p:nvSpPr>
            <p:cNvPr id="329775" name="Oval 47"/>
            <p:cNvSpPr>
              <a:spLocks noChangeArrowheads="1"/>
            </p:cNvSpPr>
            <p:nvPr/>
          </p:nvSpPr>
          <p:spPr bwMode="auto">
            <a:xfrm>
              <a:off x="414" y="3240"/>
              <a:ext cx="240" cy="708"/>
            </a:xfrm>
            <a:prstGeom prst="ellipse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329776" name="Group 48"/>
            <p:cNvGrpSpPr>
              <a:grpSpLocks/>
            </p:cNvGrpSpPr>
            <p:nvPr/>
          </p:nvGrpSpPr>
          <p:grpSpPr bwMode="auto">
            <a:xfrm>
              <a:off x="516" y="3342"/>
              <a:ext cx="37" cy="479"/>
              <a:chOff x="1146" y="3486"/>
              <a:chExt cx="37" cy="479"/>
            </a:xfrm>
          </p:grpSpPr>
          <p:sp>
            <p:nvSpPr>
              <p:cNvPr id="329777" name="Oval 49"/>
              <p:cNvSpPr>
                <a:spLocks noChangeArrowheads="1"/>
              </p:cNvSpPr>
              <p:nvPr/>
            </p:nvSpPr>
            <p:spPr bwMode="auto">
              <a:xfrm>
                <a:off x="1146" y="3486"/>
                <a:ext cx="34" cy="3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29778" name="Line 50"/>
              <p:cNvSpPr>
                <a:spLocks noChangeShapeType="1"/>
              </p:cNvSpPr>
              <p:nvPr/>
            </p:nvSpPr>
            <p:spPr bwMode="auto">
              <a:xfrm>
                <a:off x="1164" y="3522"/>
                <a:ext cx="0" cy="4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  <p:sp>
            <p:nvSpPr>
              <p:cNvPr id="329779" name="Oval 51"/>
              <p:cNvSpPr>
                <a:spLocks noChangeArrowheads="1"/>
              </p:cNvSpPr>
              <p:nvPr/>
            </p:nvSpPr>
            <p:spPr bwMode="auto">
              <a:xfrm>
                <a:off x="1149" y="3931"/>
                <a:ext cx="34" cy="3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grpSp>
        <p:nvGrpSpPr>
          <p:cNvPr id="329786" name="Group 58"/>
          <p:cNvGrpSpPr>
            <a:grpSpLocks/>
          </p:cNvGrpSpPr>
          <p:nvPr/>
        </p:nvGrpSpPr>
        <p:grpSpPr bwMode="auto">
          <a:xfrm rot="6567479">
            <a:off x="2416175" y="5378450"/>
            <a:ext cx="381000" cy="1123950"/>
            <a:chOff x="414" y="3240"/>
            <a:chExt cx="240" cy="708"/>
          </a:xfrm>
        </p:grpSpPr>
        <p:sp>
          <p:nvSpPr>
            <p:cNvPr id="329787" name="Oval 59"/>
            <p:cNvSpPr>
              <a:spLocks noChangeArrowheads="1"/>
            </p:cNvSpPr>
            <p:nvPr/>
          </p:nvSpPr>
          <p:spPr bwMode="auto">
            <a:xfrm>
              <a:off x="414" y="3240"/>
              <a:ext cx="240" cy="708"/>
            </a:xfrm>
            <a:prstGeom prst="ellipse">
              <a:avLst/>
            </a:prstGeom>
            <a:solidFill>
              <a:srgbClr val="FFCC99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329788" name="Group 60"/>
            <p:cNvGrpSpPr>
              <a:grpSpLocks/>
            </p:cNvGrpSpPr>
            <p:nvPr/>
          </p:nvGrpSpPr>
          <p:grpSpPr bwMode="auto">
            <a:xfrm>
              <a:off x="516" y="3342"/>
              <a:ext cx="37" cy="479"/>
              <a:chOff x="1146" y="3486"/>
              <a:chExt cx="37" cy="479"/>
            </a:xfrm>
          </p:grpSpPr>
          <p:sp>
            <p:nvSpPr>
              <p:cNvPr id="329789" name="Oval 61"/>
              <p:cNvSpPr>
                <a:spLocks noChangeArrowheads="1"/>
              </p:cNvSpPr>
              <p:nvPr/>
            </p:nvSpPr>
            <p:spPr bwMode="auto">
              <a:xfrm>
                <a:off x="1146" y="3486"/>
                <a:ext cx="34" cy="3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29790" name="Line 62"/>
              <p:cNvSpPr>
                <a:spLocks noChangeShapeType="1"/>
              </p:cNvSpPr>
              <p:nvPr/>
            </p:nvSpPr>
            <p:spPr bwMode="auto">
              <a:xfrm>
                <a:off x="1164" y="3522"/>
                <a:ext cx="0" cy="4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  <p:sp>
            <p:nvSpPr>
              <p:cNvPr id="329791" name="Oval 63"/>
              <p:cNvSpPr>
                <a:spLocks noChangeArrowheads="1"/>
              </p:cNvSpPr>
              <p:nvPr/>
            </p:nvSpPr>
            <p:spPr bwMode="auto">
              <a:xfrm>
                <a:off x="1149" y="3931"/>
                <a:ext cx="34" cy="3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grpSp>
        <p:nvGrpSpPr>
          <p:cNvPr id="329792" name="Group 64"/>
          <p:cNvGrpSpPr>
            <a:grpSpLocks/>
          </p:cNvGrpSpPr>
          <p:nvPr/>
        </p:nvGrpSpPr>
        <p:grpSpPr bwMode="auto">
          <a:xfrm rot="1167479">
            <a:off x="854075" y="5407025"/>
            <a:ext cx="381000" cy="1123950"/>
            <a:chOff x="414" y="3240"/>
            <a:chExt cx="240" cy="708"/>
          </a:xfrm>
        </p:grpSpPr>
        <p:sp>
          <p:nvSpPr>
            <p:cNvPr id="329793" name="Oval 65"/>
            <p:cNvSpPr>
              <a:spLocks noChangeArrowheads="1"/>
            </p:cNvSpPr>
            <p:nvPr/>
          </p:nvSpPr>
          <p:spPr bwMode="auto">
            <a:xfrm>
              <a:off x="414" y="3240"/>
              <a:ext cx="240" cy="708"/>
            </a:xfrm>
            <a:prstGeom prst="ellipse">
              <a:avLst/>
            </a:prstGeom>
            <a:solidFill>
              <a:srgbClr val="FFCC99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329794" name="Group 66"/>
            <p:cNvGrpSpPr>
              <a:grpSpLocks/>
            </p:cNvGrpSpPr>
            <p:nvPr/>
          </p:nvGrpSpPr>
          <p:grpSpPr bwMode="auto">
            <a:xfrm>
              <a:off x="516" y="3342"/>
              <a:ext cx="37" cy="479"/>
              <a:chOff x="1146" y="3486"/>
              <a:chExt cx="37" cy="479"/>
            </a:xfrm>
          </p:grpSpPr>
          <p:sp>
            <p:nvSpPr>
              <p:cNvPr id="329795" name="Oval 67"/>
              <p:cNvSpPr>
                <a:spLocks noChangeArrowheads="1"/>
              </p:cNvSpPr>
              <p:nvPr/>
            </p:nvSpPr>
            <p:spPr bwMode="auto">
              <a:xfrm>
                <a:off x="1146" y="3486"/>
                <a:ext cx="34" cy="34"/>
              </a:xfrm>
              <a:prstGeom prst="ellipse">
                <a:avLst/>
              </a:prstGeom>
              <a:solidFill>
                <a:srgbClr val="FF0000">
                  <a:alpha val="25000"/>
                </a:srgbClr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29796" name="Line 68"/>
              <p:cNvSpPr>
                <a:spLocks noChangeShapeType="1"/>
              </p:cNvSpPr>
              <p:nvPr/>
            </p:nvSpPr>
            <p:spPr bwMode="auto">
              <a:xfrm>
                <a:off x="1164" y="3522"/>
                <a:ext cx="0" cy="4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  <p:sp>
            <p:nvSpPr>
              <p:cNvPr id="329797" name="Oval 69"/>
              <p:cNvSpPr>
                <a:spLocks noChangeArrowheads="1"/>
              </p:cNvSpPr>
              <p:nvPr/>
            </p:nvSpPr>
            <p:spPr bwMode="auto">
              <a:xfrm>
                <a:off x="1149" y="3931"/>
                <a:ext cx="34" cy="34"/>
              </a:xfrm>
              <a:prstGeom prst="ellipse">
                <a:avLst/>
              </a:prstGeom>
              <a:solidFill>
                <a:srgbClr val="FF0000">
                  <a:alpha val="25000"/>
                </a:srgbClr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329798" name="Rectangle 70"/>
          <p:cNvSpPr>
            <a:spLocks noChangeArrowheads="1"/>
          </p:cNvSpPr>
          <p:nvPr/>
        </p:nvSpPr>
        <p:spPr bwMode="auto">
          <a:xfrm>
            <a:off x="2814638" y="4892675"/>
            <a:ext cx="61436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dirty="0">
                <a:solidFill>
                  <a:srgbClr val="FF0000"/>
                </a:solidFill>
                <a:latin typeface="+mn-lt"/>
              </a:rPr>
              <a:t>Таким образом, </a:t>
            </a:r>
            <a:r>
              <a:rPr lang="ru-RU" altLang="ru-RU" sz="1000" b="1" dirty="0">
                <a:solidFill>
                  <a:srgbClr val="FF0000"/>
                </a:solidFill>
                <a:latin typeface="+mn-lt"/>
              </a:rPr>
              <a:t>плоскопараллельное движение состоит  из двух движений</a:t>
            </a:r>
            <a:r>
              <a:rPr lang="en-US" altLang="ru-RU" sz="1000" b="1" dirty="0">
                <a:solidFill>
                  <a:srgbClr val="FF0000"/>
                </a:solidFill>
                <a:latin typeface="+mn-lt"/>
              </a:rPr>
              <a:t>: </a:t>
            </a:r>
            <a:r>
              <a:rPr lang="ru-RU" altLang="ru-RU" sz="1000" b="1" dirty="0">
                <a:solidFill>
                  <a:srgbClr val="FF0000"/>
                </a:solidFill>
                <a:latin typeface="+mn-lt"/>
              </a:rPr>
              <a:t>поступательное и вращательное, и его всегда можно разложить на эти два движения</a:t>
            </a:r>
            <a:r>
              <a:rPr lang="ru-RU" altLang="ru-RU" sz="1000" dirty="0">
                <a:solidFill>
                  <a:srgbClr val="FF0000"/>
                </a:solidFill>
                <a:latin typeface="+mn-lt"/>
              </a:rPr>
              <a:t>. При этом поступательное зависит от выбора полюса и траектории движения, а вращательное, характеризуемое поворотом вокруг выбранного полюса, не зависит от выбора полюса (для любого полюса величина угла поворота и направление вращения – одинаковы).</a:t>
            </a:r>
          </a:p>
        </p:txBody>
      </p:sp>
      <p:grpSp>
        <p:nvGrpSpPr>
          <p:cNvPr id="329799" name="Group 71"/>
          <p:cNvGrpSpPr>
            <a:grpSpLocks/>
          </p:cNvGrpSpPr>
          <p:nvPr/>
        </p:nvGrpSpPr>
        <p:grpSpPr bwMode="auto">
          <a:xfrm rot="6567479">
            <a:off x="1062038" y="5834063"/>
            <a:ext cx="381000" cy="1123950"/>
            <a:chOff x="414" y="3240"/>
            <a:chExt cx="240" cy="708"/>
          </a:xfrm>
        </p:grpSpPr>
        <p:sp>
          <p:nvSpPr>
            <p:cNvPr id="329800" name="Oval 72"/>
            <p:cNvSpPr>
              <a:spLocks noChangeArrowheads="1"/>
            </p:cNvSpPr>
            <p:nvPr/>
          </p:nvSpPr>
          <p:spPr bwMode="auto">
            <a:xfrm>
              <a:off x="414" y="3240"/>
              <a:ext cx="240" cy="708"/>
            </a:xfrm>
            <a:prstGeom prst="ellipse">
              <a:avLst/>
            </a:prstGeom>
            <a:solidFill>
              <a:srgbClr val="FFCC99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329801" name="Group 73"/>
            <p:cNvGrpSpPr>
              <a:grpSpLocks/>
            </p:cNvGrpSpPr>
            <p:nvPr/>
          </p:nvGrpSpPr>
          <p:grpSpPr bwMode="auto">
            <a:xfrm>
              <a:off x="516" y="3342"/>
              <a:ext cx="37" cy="479"/>
              <a:chOff x="1146" y="3486"/>
              <a:chExt cx="37" cy="479"/>
            </a:xfrm>
          </p:grpSpPr>
          <p:sp>
            <p:nvSpPr>
              <p:cNvPr id="329802" name="Oval 74"/>
              <p:cNvSpPr>
                <a:spLocks noChangeArrowheads="1"/>
              </p:cNvSpPr>
              <p:nvPr/>
            </p:nvSpPr>
            <p:spPr bwMode="auto">
              <a:xfrm>
                <a:off x="1146" y="3486"/>
                <a:ext cx="34" cy="3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29803" name="Line 75"/>
              <p:cNvSpPr>
                <a:spLocks noChangeShapeType="1"/>
              </p:cNvSpPr>
              <p:nvPr/>
            </p:nvSpPr>
            <p:spPr bwMode="auto">
              <a:xfrm>
                <a:off x="1164" y="3522"/>
                <a:ext cx="0" cy="4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  <p:sp>
            <p:nvSpPr>
              <p:cNvPr id="329804" name="Oval 76"/>
              <p:cNvSpPr>
                <a:spLocks noChangeArrowheads="1"/>
              </p:cNvSpPr>
              <p:nvPr/>
            </p:nvSpPr>
            <p:spPr bwMode="auto">
              <a:xfrm>
                <a:off x="1149" y="3931"/>
                <a:ext cx="34" cy="3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329806" name="Freeform 78"/>
          <p:cNvSpPr>
            <a:spLocks/>
          </p:cNvSpPr>
          <p:nvPr/>
        </p:nvSpPr>
        <p:spPr bwMode="auto">
          <a:xfrm>
            <a:off x="933450" y="5838825"/>
            <a:ext cx="1362075" cy="438150"/>
          </a:xfrm>
          <a:custGeom>
            <a:avLst/>
            <a:gdLst>
              <a:gd name="T0" fmla="*/ 0 w 858"/>
              <a:gd name="T1" fmla="*/ 276 h 276"/>
              <a:gd name="T2" fmla="*/ 486 w 858"/>
              <a:gd name="T3" fmla="*/ 48 h 276"/>
              <a:gd name="T4" fmla="*/ 780 w 858"/>
              <a:gd name="T5" fmla="*/ 198 h 276"/>
              <a:gd name="T6" fmla="*/ 858 w 858"/>
              <a:gd name="T7" fmla="*/ 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8" h="276">
                <a:moveTo>
                  <a:pt x="0" y="276"/>
                </a:moveTo>
                <a:cubicBezTo>
                  <a:pt x="178" y="168"/>
                  <a:pt x="356" y="61"/>
                  <a:pt x="486" y="48"/>
                </a:cubicBezTo>
                <a:cubicBezTo>
                  <a:pt x="616" y="35"/>
                  <a:pt x="718" y="206"/>
                  <a:pt x="780" y="198"/>
                </a:cubicBezTo>
                <a:cubicBezTo>
                  <a:pt x="842" y="190"/>
                  <a:pt x="846" y="35"/>
                  <a:pt x="858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329807" name="Freeform 79"/>
          <p:cNvSpPr>
            <a:spLocks/>
          </p:cNvSpPr>
          <p:nvPr/>
        </p:nvSpPr>
        <p:spPr bwMode="auto">
          <a:xfrm>
            <a:off x="1598613" y="6084888"/>
            <a:ext cx="1362075" cy="438150"/>
          </a:xfrm>
          <a:custGeom>
            <a:avLst/>
            <a:gdLst>
              <a:gd name="T0" fmla="*/ 0 w 858"/>
              <a:gd name="T1" fmla="*/ 276 h 276"/>
              <a:gd name="T2" fmla="*/ 486 w 858"/>
              <a:gd name="T3" fmla="*/ 48 h 276"/>
              <a:gd name="T4" fmla="*/ 780 w 858"/>
              <a:gd name="T5" fmla="*/ 198 h 276"/>
              <a:gd name="T6" fmla="*/ 858 w 858"/>
              <a:gd name="T7" fmla="*/ 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8" h="276">
                <a:moveTo>
                  <a:pt x="0" y="276"/>
                </a:moveTo>
                <a:cubicBezTo>
                  <a:pt x="178" y="168"/>
                  <a:pt x="356" y="61"/>
                  <a:pt x="486" y="48"/>
                </a:cubicBezTo>
                <a:cubicBezTo>
                  <a:pt x="616" y="35"/>
                  <a:pt x="718" y="206"/>
                  <a:pt x="780" y="198"/>
                </a:cubicBezTo>
                <a:cubicBezTo>
                  <a:pt x="842" y="190"/>
                  <a:pt x="846" y="35"/>
                  <a:pt x="858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grpSp>
        <p:nvGrpSpPr>
          <p:cNvPr id="329808" name="Group 80"/>
          <p:cNvGrpSpPr>
            <a:grpSpLocks/>
          </p:cNvGrpSpPr>
          <p:nvPr/>
        </p:nvGrpSpPr>
        <p:grpSpPr bwMode="auto">
          <a:xfrm rot="6567479">
            <a:off x="631825" y="4937125"/>
            <a:ext cx="381000" cy="1123950"/>
            <a:chOff x="414" y="3240"/>
            <a:chExt cx="240" cy="708"/>
          </a:xfrm>
        </p:grpSpPr>
        <p:sp>
          <p:nvSpPr>
            <p:cNvPr id="329809" name="Oval 81"/>
            <p:cNvSpPr>
              <a:spLocks noChangeArrowheads="1"/>
            </p:cNvSpPr>
            <p:nvPr/>
          </p:nvSpPr>
          <p:spPr bwMode="auto">
            <a:xfrm>
              <a:off x="414" y="3240"/>
              <a:ext cx="240" cy="708"/>
            </a:xfrm>
            <a:prstGeom prst="ellipse">
              <a:avLst/>
            </a:prstGeom>
            <a:solidFill>
              <a:srgbClr val="FFCC99">
                <a:alpha val="25000"/>
              </a:srgbClr>
            </a:solidFill>
            <a:ln w="9525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329810" name="Group 82"/>
            <p:cNvGrpSpPr>
              <a:grpSpLocks/>
            </p:cNvGrpSpPr>
            <p:nvPr/>
          </p:nvGrpSpPr>
          <p:grpSpPr bwMode="auto">
            <a:xfrm>
              <a:off x="516" y="3342"/>
              <a:ext cx="37" cy="479"/>
              <a:chOff x="1146" y="3486"/>
              <a:chExt cx="37" cy="479"/>
            </a:xfrm>
          </p:grpSpPr>
          <p:sp>
            <p:nvSpPr>
              <p:cNvPr id="329811" name="Oval 83"/>
              <p:cNvSpPr>
                <a:spLocks noChangeArrowheads="1"/>
              </p:cNvSpPr>
              <p:nvPr/>
            </p:nvSpPr>
            <p:spPr bwMode="auto">
              <a:xfrm>
                <a:off x="1146" y="3486"/>
                <a:ext cx="34" cy="3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29812" name="Line 84"/>
              <p:cNvSpPr>
                <a:spLocks noChangeShapeType="1"/>
              </p:cNvSpPr>
              <p:nvPr/>
            </p:nvSpPr>
            <p:spPr bwMode="auto">
              <a:xfrm>
                <a:off x="1164" y="3522"/>
                <a:ext cx="0" cy="414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  <p:sp>
            <p:nvSpPr>
              <p:cNvPr id="329813" name="Oval 85"/>
              <p:cNvSpPr>
                <a:spLocks noChangeArrowheads="1"/>
              </p:cNvSpPr>
              <p:nvPr/>
            </p:nvSpPr>
            <p:spPr bwMode="auto">
              <a:xfrm>
                <a:off x="1149" y="3931"/>
                <a:ext cx="34" cy="3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329815" name="Freeform 87"/>
          <p:cNvSpPr>
            <a:spLocks/>
          </p:cNvSpPr>
          <p:nvPr/>
        </p:nvSpPr>
        <p:spPr bwMode="auto">
          <a:xfrm>
            <a:off x="476250" y="5213350"/>
            <a:ext cx="1800225" cy="806450"/>
          </a:xfrm>
          <a:custGeom>
            <a:avLst/>
            <a:gdLst>
              <a:gd name="T0" fmla="*/ 0 w 1134"/>
              <a:gd name="T1" fmla="*/ 112 h 508"/>
              <a:gd name="T2" fmla="*/ 480 w 1134"/>
              <a:gd name="T3" fmla="*/ 28 h 508"/>
              <a:gd name="T4" fmla="*/ 816 w 1134"/>
              <a:gd name="T5" fmla="*/ 280 h 508"/>
              <a:gd name="T6" fmla="*/ 1026 w 1134"/>
              <a:gd name="T7" fmla="*/ 490 h 508"/>
              <a:gd name="T8" fmla="*/ 1134 w 1134"/>
              <a:gd name="T9" fmla="*/ 388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34" h="508">
                <a:moveTo>
                  <a:pt x="0" y="112"/>
                </a:moveTo>
                <a:cubicBezTo>
                  <a:pt x="172" y="56"/>
                  <a:pt x="344" y="0"/>
                  <a:pt x="480" y="28"/>
                </a:cubicBezTo>
                <a:cubicBezTo>
                  <a:pt x="616" y="56"/>
                  <a:pt x="725" y="203"/>
                  <a:pt x="816" y="280"/>
                </a:cubicBezTo>
                <a:cubicBezTo>
                  <a:pt x="907" y="357"/>
                  <a:pt x="973" y="472"/>
                  <a:pt x="1026" y="490"/>
                </a:cubicBezTo>
                <a:cubicBezTo>
                  <a:pt x="1079" y="508"/>
                  <a:pt x="1116" y="405"/>
                  <a:pt x="1134" y="388"/>
                </a:cubicBezTo>
              </a:path>
            </a:pathLst>
          </a:custGeom>
          <a:noFill/>
          <a:ln w="9525" cap="flat" cmpd="sng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329816" name="Freeform 88"/>
          <p:cNvSpPr>
            <a:spLocks/>
          </p:cNvSpPr>
          <p:nvPr/>
        </p:nvSpPr>
        <p:spPr bwMode="auto">
          <a:xfrm>
            <a:off x="1160463" y="5430838"/>
            <a:ext cx="1800225" cy="806450"/>
          </a:xfrm>
          <a:custGeom>
            <a:avLst/>
            <a:gdLst>
              <a:gd name="T0" fmla="*/ 0 w 1134"/>
              <a:gd name="T1" fmla="*/ 112 h 508"/>
              <a:gd name="T2" fmla="*/ 480 w 1134"/>
              <a:gd name="T3" fmla="*/ 28 h 508"/>
              <a:gd name="T4" fmla="*/ 816 w 1134"/>
              <a:gd name="T5" fmla="*/ 280 h 508"/>
              <a:gd name="T6" fmla="*/ 1026 w 1134"/>
              <a:gd name="T7" fmla="*/ 490 h 508"/>
              <a:gd name="T8" fmla="*/ 1134 w 1134"/>
              <a:gd name="T9" fmla="*/ 388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34" h="508">
                <a:moveTo>
                  <a:pt x="0" y="112"/>
                </a:moveTo>
                <a:cubicBezTo>
                  <a:pt x="172" y="56"/>
                  <a:pt x="344" y="0"/>
                  <a:pt x="480" y="28"/>
                </a:cubicBezTo>
                <a:cubicBezTo>
                  <a:pt x="616" y="56"/>
                  <a:pt x="725" y="203"/>
                  <a:pt x="816" y="280"/>
                </a:cubicBezTo>
                <a:cubicBezTo>
                  <a:pt x="907" y="357"/>
                  <a:pt x="973" y="472"/>
                  <a:pt x="1026" y="490"/>
                </a:cubicBezTo>
                <a:cubicBezTo>
                  <a:pt x="1079" y="508"/>
                  <a:pt x="1116" y="405"/>
                  <a:pt x="1134" y="388"/>
                </a:cubicBezTo>
              </a:path>
            </a:pathLst>
          </a:custGeom>
          <a:noFill/>
          <a:ln w="9525" cap="flat" cmpd="sng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329818" name="Arc 90"/>
          <p:cNvSpPr>
            <a:spLocks/>
          </p:cNvSpPr>
          <p:nvPr/>
        </p:nvSpPr>
        <p:spPr bwMode="auto">
          <a:xfrm rot="564554">
            <a:off x="1112838" y="5668963"/>
            <a:ext cx="573087" cy="7826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9819" name="Arc 91"/>
          <p:cNvSpPr>
            <a:spLocks/>
          </p:cNvSpPr>
          <p:nvPr/>
        </p:nvSpPr>
        <p:spPr bwMode="auto">
          <a:xfrm rot="-10235446">
            <a:off x="434975" y="5457825"/>
            <a:ext cx="573088" cy="7826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9820" name="Text Box 92"/>
          <p:cNvSpPr txBox="1">
            <a:spLocks noChangeArrowheads="1"/>
          </p:cNvSpPr>
          <p:nvPr/>
        </p:nvSpPr>
        <p:spPr bwMode="auto">
          <a:xfrm>
            <a:off x="698500" y="6192838"/>
            <a:ext cx="26481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b="1" i="1"/>
              <a:t>A</a:t>
            </a:r>
            <a:endParaRPr lang="ru-RU" altLang="ru-RU" sz="1000" b="1" i="1"/>
          </a:p>
        </p:txBody>
      </p:sp>
      <p:sp>
        <p:nvSpPr>
          <p:cNvPr id="329821" name="Text Box 93"/>
          <p:cNvSpPr txBox="1">
            <a:spLocks noChangeArrowheads="1"/>
          </p:cNvSpPr>
          <p:nvPr/>
        </p:nvSpPr>
        <p:spPr bwMode="auto">
          <a:xfrm>
            <a:off x="1077913" y="5391150"/>
            <a:ext cx="26481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b="1" i="1"/>
              <a:t>B</a:t>
            </a:r>
            <a:endParaRPr lang="ru-RU" altLang="ru-RU" sz="1000" b="1" i="1"/>
          </a:p>
        </p:txBody>
      </p:sp>
      <p:sp>
        <p:nvSpPr>
          <p:cNvPr id="329822" name="Text Box 94"/>
          <p:cNvSpPr txBox="1">
            <a:spLocks noChangeArrowheads="1"/>
          </p:cNvSpPr>
          <p:nvPr/>
        </p:nvSpPr>
        <p:spPr bwMode="auto">
          <a:xfrm>
            <a:off x="1552575" y="6456363"/>
            <a:ext cx="2984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b="1" i="1"/>
              <a:t>B</a:t>
            </a:r>
            <a:r>
              <a:rPr lang="en-US" altLang="ru-RU" sz="1000" b="1" baseline="-25000"/>
              <a:t>1</a:t>
            </a:r>
            <a:endParaRPr lang="ru-RU" altLang="ru-RU" sz="1000" b="1" baseline="-25000"/>
          </a:p>
        </p:txBody>
      </p:sp>
      <p:sp>
        <p:nvSpPr>
          <p:cNvPr id="329823" name="Text Box 95"/>
          <p:cNvSpPr txBox="1">
            <a:spLocks noChangeArrowheads="1"/>
          </p:cNvSpPr>
          <p:nvPr/>
        </p:nvSpPr>
        <p:spPr bwMode="auto">
          <a:xfrm>
            <a:off x="1992313" y="5667375"/>
            <a:ext cx="3097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b="1" i="1"/>
              <a:t>A</a:t>
            </a:r>
            <a:r>
              <a:rPr lang="en-US" altLang="ru-RU" sz="1000" b="1" baseline="-25000"/>
              <a:t>2</a:t>
            </a:r>
            <a:endParaRPr lang="ru-RU" altLang="ru-RU" sz="1000" b="1" baseline="-25000"/>
          </a:p>
        </p:txBody>
      </p:sp>
      <p:sp>
        <p:nvSpPr>
          <p:cNvPr id="329824" name="Text Box 96"/>
          <p:cNvSpPr txBox="1">
            <a:spLocks noChangeArrowheads="1"/>
          </p:cNvSpPr>
          <p:nvPr/>
        </p:nvSpPr>
        <p:spPr bwMode="auto">
          <a:xfrm>
            <a:off x="2914650" y="5932488"/>
            <a:ext cx="3097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b="1" i="1"/>
              <a:t>B</a:t>
            </a:r>
            <a:r>
              <a:rPr lang="en-US" altLang="ru-RU" sz="1000" b="1" baseline="-25000"/>
              <a:t>2</a:t>
            </a:r>
            <a:endParaRPr lang="ru-RU" altLang="ru-RU" sz="1000" b="1" baseline="-25000"/>
          </a:p>
        </p:txBody>
      </p:sp>
      <p:sp>
        <p:nvSpPr>
          <p:cNvPr id="329826" name="Text Box 98"/>
          <p:cNvSpPr txBox="1">
            <a:spLocks noChangeArrowheads="1"/>
          </p:cNvSpPr>
          <p:nvPr/>
        </p:nvSpPr>
        <p:spPr bwMode="auto">
          <a:xfrm>
            <a:off x="323850" y="5122863"/>
            <a:ext cx="2984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b="1" i="1"/>
              <a:t>A</a:t>
            </a:r>
            <a:r>
              <a:rPr lang="en-US" altLang="ru-RU" sz="1000" b="1" baseline="-25000"/>
              <a:t>1</a:t>
            </a:r>
            <a:endParaRPr lang="ru-RU" altLang="ru-RU" sz="1000" b="1" baseline="-25000"/>
          </a:p>
        </p:txBody>
      </p:sp>
      <p:sp>
        <p:nvSpPr>
          <p:cNvPr id="329827" name="AutoShape 99"/>
          <p:cNvSpPr>
            <a:spLocks noChangeArrowheads="1"/>
          </p:cNvSpPr>
          <p:nvPr/>
        </p:nvSpPr>
        <p:spPr bwMode="auto">
          <a:xfrm rot="4379119">
            <a:off x="823119" y="6177757"/>
            <a:ext cx="273050" cy="233362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9828" name="AutoShape 100"/>
          <p:cNvSpPr>
            <a:spLocks noChangeArrowheads="1"/>
          </p:cNvSpPr>
          <p:nvPr/>
        </p:nvSpPr>
        <p:spPr bwMode="auto">
          <a:xfrm rot="15179119">
            <a:off x="992982" y="5528468"/>
            <a:ext cx="273050" cy="233363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9829" name="Rectangle 101"/>
          <p:cNvSpPr>
            <a:spLocks noChangeArrowheads="1"/>
          </p:cNvSpPr>
          <p:nvPr/>
        </p:nvSpPr>
        <p:spPr bwMode="auto">
          <a:xfrm>
            <a:off x="2638425" y="5272088"/>
            <a:ext cx="6257925" cy="1474787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>
                <a:solidFill>
                  <a:srgbClr val="FF0000"/>
                </a:solidFill>
                <a:latin typeface="+mn-lt"/>
              </a:rPr>
              <a:t>Уравнение движения плоской фигуры</a:t>
            </a:r>
            <a:r>
              <a:rPr lang="en-US" altLang="ru-RU" sz="1000">
                <a:solidFill>
                  <a:srgbClr val="FF0000"/>
                </a:solidFill>
                <a:latin typeface="+mn-lt"/>
              </a:rPr>
              <a:t>:</a:t>
            </a:r>
            <a:r>
              <a:rPr lang="ru-RU" altLang="ru-RU" sz="1000">
                <a:latin typeface="+mn-lt"/>
              </a:rPr>
              <a:t> Выбирая в качестве полюса любую точку, например, </a:t>
            </a:r>
            <a:r>
              <a:rPr lang="en-US" altLang="ru-RU" sz="1000" i="1">
                <a:latin typeface="+mn-lt"/>
              </a:rPr>
              <a:t>A</a:t>
            </a:r>
            <a:r>
              <a:rPr lang="ru-RU" altLang="ru-RU" sz="1000">
                <a:latin typeface="+mn-lt"/>
              </a:rPr>
              <a:t>, поступательная часть движения будет описываться уравнениями движения этой точки. Вращательная часть движения описывается уравнением изменения угла поворота вокруг полюса</a:t>
            </a:r>
            <a:r>
              <a:rPr lang="en-US" altLang="ru-RU" sz="1000">
                <a:latin typeface="+mn-lt"/>
              </a:rPr>
              <a:t>:</a:t>
            </a:r>
            <a:r>
              <a:rPr lang="ru-RU" altLang="ru-RU" sz="1000">
                <a:latin typeface="+mn-lt"/>
              </a:rPr>
              <a:t> </a:t>
            </a:r>
            <a:endParaRPr lang="ru-RU" altLang="ru-RU" sz="1200">
              <a:latin typeface="+mn-lt"/>
            </a:endParaRPr>
          </a:p>
        </p:txBody>
      </p:sp>
      <p:graphicFrame>
        <p:nvGraphicFramePr>
          <p:cNvPr id="329830" name="Object 1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9118126"/>
              </p:ext>
            </p:extLst>
          </p:nvPr>
        </p:nvGraphicFramePr>
        <p:xfrm>
          <a:off x="4025900" y="5930900"/>
          <a:ext cx="7112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9" name="Формула" r:id="rId13" imgW="711000" imgH="672840" progId="Equation.3">
                  <p:embed/>
                </p:oleObj>
              </mc:Choice>
              <mc:Fallback>
                <p:oleObj name="Формула" r:id="rId13" imgW="711000" imgH="672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5930900"/>
                        <a:ext cx="711200" cy="6731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9851" name="Group 123"/>
          <p:cNvGrpSpPr>
            <a:grpSpLocks/>
          </p:cNvGrpSpPr>
          <p:nvPr/>
        </p:nvGrpSpPr>
        <p:grpSpPr bwMode="auto">
          <a:xfrm>
            <a:off x="300038" y="5048250"/>
            <a:ext cx="2647950" cy="1622425"/>
            <a:chOff x="210" y="4410"/>
            <a:chExt cx="1668" cy="1022"/>
          </a:xfrm>
        </p:grpSpPr>
        <p:sp>
          <p:nvSpPr>
            <p:cNvPr id="329831" name="Rectangle 103"/>
            <p:cNvSpPr>
              <a:spLocks noChangeArrowheads="1"/>
            </p:cNvSpPr>
            <p:nvPr/>
          </p:nvSpPr>
          <p:spPr bwMode="auto">
            <a:xfrm>
              <a:off x="210" y="4410"/>
              <a:ext cx="1668" cy="1020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329832" name="Group 104"/>
            <p:cNvGrpSpPr>
              <a:grpSpLocks/>
            </p:cNvGrpSpPr>
            <p:nvPr/>
          </p:nvGrpSpPr>
          <p:grpSpPr bwMode="auto">
            <a:xfrm rot="3126924">
              <a:off x="831" y="4659"/>
              <a:ext cx="240" cy="708"/>
              <a:chOff x="414" y="3240"/>
              <a:chExt cx="240" cy="708"/>
            </a:xfrm>
          </p:grpSpPr>
          <p:sp>
            <p:nvSpPr>
              <p:cNvPr id="329833" name="Oval 105"/>
              <p:cNvSpPr>
                <a:spLocks noChangeArrowheads="1"/>
              </p:cNvSpPr>
              <p:nvPr/>
            </p:nvSpPr>
            <p:spPr bwMode="auto">
              <a:xfrm>
                <a:off x="414" y="3240"/>
                <a:ext cx="240" cy="708"/>
              </a:xfrm>
              <a:prstGeom prst="ellipse">
                <a:avLst/>
              </a:prstGeom>
              <a:solidFill>
                <a:srgbClr val="FFCC99">
                  <a:alpha val="25000"/>
                </a:srgbClr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grpSp>
            <p:nvGrpSpPr>
              <p:cNvPr id="329834" name="Group 106"/>
              <p:cNvGrpSpPr>
                <a:grpSpLocks/>
              </p:cNvGrpSpPr>
              <p:nvPr/>
            </p:nvGrpSpPr>
            <p:grpSpPr bwMode="auto">
              <a:xfrm>
                <a:off x="516" y="3342"/>
                <a:ext cx="37" cy="479"/>
                <a:chOff x="1146" y="3486"/>
                <a:chExt cx="37" cy="479"/>
              </a:xfrm>
            </p:grpSpPr>
            <p:sp>
              <p:nvSpPr>
                <p:cNvPr id="329835" name="Oval 107"/>
                <p:cNvSpPr>
                  <a:spLocks noChangeArrowheads="1"/>
                </p:cNvSpPr>
                <p:nvPr/>
              </p:nvSpPr>
              <p:spPr bwMode="auto">
                <a:xfrm>
                  <a:off x="1146" y="3486"/>
                  <a:ext cx="34" cy="34"/>
                </a:xfrm>
                <a:prstGeom prst="ellipse">
                  <a:avLst/>
                </a:prstGeom>
                <a:solidFill>
                  <a:srgbClr val="FF0000">
                    <a:alpha val="25000"/>
                  </a:srgbClr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29836" name="Line 108"/>
                <p:cNvSpPr>
                  <a:spLocks noChangeShapeType="1"/>
                </p:cNvSpPr>
                <p:nvPr/>
              </p:nvSpPr>
              <p:spPr bwMode="auto">
                <a:xfrm>
                  <a:off x="1164" y="3522"/>
                  <a:ext cx="0" cy="41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ru-RU"/>
                </a:p>
              </p:txBody>
            </p:sp>
            <p:sp>
              <p:nvSpPr>
                <p:cNvPr id="329837" name="Oval 109"/>
                <p:cNvSpPr>
                  <a:spLocks noChangeArrowheads="1"/>
                </p:cNvSpPr>
                <p:nvPr/>
              </p:nvSpPr>
              <p:spPr bwMode="auto">
                <a:xfrm>
                  <a:off x="1149" y="3931"/>
                  <a:ext cx="34" cy="34"/>
                </a:xfrm>
                <a:prstGeom prst="ellipse">
                  <a:avLst/>
                </a:prstGeom>
                <a:solidFill>
                  <a:srgbClr val="FF0000">
                    <a:alpha val="25000"/>
                  </a:srgbClr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</p:grpSp>
        <p:sp>
          <p:nvSpPr>
            <p:cNvPr id="329838" name="Text Box 110"/>
            <p:cNvSpPr txBox="1">
              <a:spLocks noChangeArrowheads="1"/>
            </p:cNvSpPr>
            <p:nvPr/>
          </p:nvSpPr>
          <p:spPr bwMode="auto">
            <a:xfrm>
              <a:off x="721" y="4980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/>
                <a:t>A</a:t>
              </a:r>
              <a:endParaRPr lang="ru-RU" altLang="ru-RU" sz="1000" b="1" i="1"/>
            </a:p>
          </p:txBody>
        </p:sp>
        <p:sp>
          <p:nvSpPr>
            <p:cNvPr id="329839" name="Line 111"/>
            <p:cNvSpPr>
              <a:spLocks noChangeShapeType="1"/>
            </p:cNvSpPr>
            <p:nvPr/>
          </p:nvSpPr>
          <p:spPr bwMode="auto">
            <a:xfrm>
              <a:off x="414" y="5364"/>
              <a:ext cx="1158" cy="0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29840" name="Line 112"/>
            <p:cNvSpPr>
              <a:spLocks noChangeShapeType="1"/>
            </p:cNvSpPr>
            <p:nvPr/>
          </p:nvSpPr>
          <p:spPr bwMode="auto">
            <a:xfrm rot="-5400000">
              <a:off x="20" y="4958"/>
              <a:ext cx="816" cy="0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29841" name="Freeform 113"/>
            <p:cNvSpPr>
              <a:spLocks/>
            </p:cNvSpPr>
            <p:nvPr/>
          </p:nvSpPr>
          <p:spPr bwMode="auto">
            <a:xfrm>
              <a:off x="569" y="5131"/>
              <a:ext cx="756" cy="184"/>
            </a:xfrm>
            <a:custGeom>
              <a:avLst/>
              <a:gdLst>
                <a:gd name="T0" fmla="*/ 0 w 1134"/>
                <a:gd name="T1" fmla="*/ 112 h 508"/>
                <a:gd name="T2" fmla="*/ 480 w 1134"/>
                <a:gd name="T3" fmla="*/ 28 h 508"/>
                <a:gd name="T4" fmla="*/ 816 w 1134"/>
                <a:gd name="T5" fmla="*/ 280 h 508"/>
                <a:gd name="T6" fmla="*/ 1026 w 1134"/>
                <a:gd name="T7" fmla="*/ 490 h 508"/>
                <a:gd name="T8" fmla="*/ 1134 w 1134"/>
                <a:gd name="T9" fmla="*/ 388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4" h="508">
                  <a:moveTo>
                    <a:pt x="0" y="112"/>
                  </a:moveTo>
                  <a:cubicBezTo>
                    <a:pt x="172" y="56"/>
                    <a:pt x="344" y="0"/>
                    <a:pt x="480" y="28"/>
                  </a:cubicBezTo>
                  <a:cubicBezTo>
                    <a:pt x="616" y="56"/>
                    <a:pt x="725" y="203"/>
                    <a:pt x="816" y="280"/>
                  </a:cubicBezTo>
                  <a:cubicBezTo>
                    <a:pt x="907" y="357"/>
                    <a:pt x="973" y="472"/>
                    <a:pt x="1026" y="490"/>
                  </a:cubicBezTo>
                  <a:cubicBezTo>
                    <a:pt x="1079" y="508"/>
                    <a:pt x="1116" y="405"/>
                    <a:pt x="1134" y="388"/>
                  </a:cubicBez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29842" name="Line 114"/>
            <p:cNvSpPr>
              <a:spLocks noChangeShapeType="1"/>
            </p:cNvSpPr>
            <p:nvPr/>
          </p:nvSpPr>
          <p:spPr bwMode="auto">
            <a:xfrm>
              <a:off x="780" y="5148"/>
              <a:ext cx="0" cy="216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29843" name="Line 115"/>
            <p:cNvSpPr>
              <a:spLocks noChangeShapeType="1"/>
            </p:cNvSpPr>
            <p:nvPr/>
          </p:nvSpPr>
          <p:spPr bwMode="auto">
            <a:xfrm rot="5400000">
              <a:off x="968" y="4598"/>
              <a:ext cx="0" cy="1086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29844" name="Text Box 116"/>
            <p:cNvSpPr txBox="1">
              <a:spLocks noChangeArrowheads="1"/>
            </p:cNvSpPr>
            <p:nvPr/>
          </p:nvSpPr>
          <p:spPr bwMode="auto">
            <a:xfrm>
              <a:off x="1104" y="4745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/>
                <a:t>B</a:t>
              </a:r>
              <a:endParaRPr lang="ru-RU" altLang="ru-RU" sz="1000" b="1" i="1"/>
            </a:p>
          </p:txBody>
        </p:sp>
        <p:sp>
          <p:nvSpPr>
            <p:cNvPr id="329845" name="Text Box 117"/>
            <p:cNvSpPr txBox="1">
              <a:spLocks noChangeArrowheads="1"/>
            </p:cNvSpPr>
            <p:nvPr/>
          </p:nvSpPr>
          <p:spPr bwMode="auto">
            <a:xfrm>
              <a:off x="1541" y="5278"/>
              <a:ext cx="1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>
                  <a:solidFill>
                    <a:srgbClr val="336600"/>
                  </a:solidFill>
                </a:rPr>
                <a:t>x</a:t>
              </a:r>
              <a:endParaRPr lang="ru-RU" altLang="ru-RU" sz="1000" i="1">
                <a:solidFill>
                  <a:srgbClr val="336600"/>
                </a:solidFill>
              </a:endParaRPr>
            </a:p>
          </p:txBody>
        </p:sp>
        <p:sp>
          <p:nvSpPr>
            <p:cNvPr id="329846" name="Text Box 118"/>
            <p:cNvSpPr txBox="1">
              <a:spLocks noChangeArrowheads="1"/>
            </p:cNvSpPr>
            <p:nvPr/>
          </p:nvSpPr>
          <p:spPr bwMode="auto">
            <a:xfrm>
              <a:off x="475" y="4989"/>
              <a:ext cx="19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>
                  <a:solidFill>
                    <a:srgbClr val="336600"/>
                  </a:solidFill>
                </a:rPr>
                <a:t>x</a:t>
              </a:r>
              <a:r>
                <a:rPr lang="en-US" altLang="ru-RU" sz="1000" i="1" baseline="-25000">
                  <a:solidFill>
                    <a:srgbClr val="336600"/>
                  </a:solidFill>
                </a:rPr>
                <a:t>A</a:t>
              </a:r>
              <a:endParaRPr lang="ru-RU" altLang="ru-RU" sz="1000" i="1" baseline="-25000">
                <a:solidFill>
                  <a:srgbClr val="336600"/>
                </a:solidFill>
              </a:endParaRPr>
            </a:p>
          </p:txBody>
        </p:sp>
        <p:sp>
          <p:nvSpPr>
            <p:cNvPr id="329847" name="Text Box 119"/>
            <p:cNvSpPr txBox="1">
              <a:spLocks noChangeArrowheads="1"/>
            </p:cNvSpPr>
            <p:nvPr/>
          </p:nvSpPr>
          <p:spPr bwMode="auto">
            <a:xfrm>
              <a:off x="417" y="4448"/>
              <a:ext cx="1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>
                  <a:solidFill>
                    <a:srgbClr val="336600"/>
                  </a:solidFill>
                </a:rPr>
                <a:t>y</a:t>
              </a:r>
              <a:endParaRPr lang="ru-RU" altLang="ru-RU" sz="1000" i="1">
                <a:solidFill>
                  <a:srgbClr val="336600"/>
                </a:solidFill>
              </a:endParaRPr>
            </a:p>
          </p:txBody>
        </p:sp>
        <p:sp>
          <p:nvSpPr>
            <p:cNvPr id="329848" name="Text Box 120"/>
            <p:cNvSpPr txBox="1">
              <a:spLocks noChangeArrowheads="1"/>
            </p:cNvSpPr>
            <p:nvPr/>
          </p:nvSpPr>
          <p:spPr bwMode="auto">
            <a:xfrm>
              <a:off x="758" y="5191"/>
              <a:ext cx="19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>
                  <a:solidFill>
                    <a:srgbClr val="336600"/>
                  </a:solidFill>
                </a:rPr>
                <a:t>y</a:t>
              </a:r>
              <a:r>
                <a:rPr lang="en-US" altLang="ru-RU" sz="1000" i="1" baseline="-25000">
                  <a:solidFill>
                    <a:srgbClr val="336600"/>
                  </a:solidFill>
                </a:rPr>
                <a:t>A</a:t>
              </a:r>
              <a:endParaRPr lang="ru-RU" altLang="ru-RU" sz="1000" i="1" baseline="-25000">
                <a:solidFill>
                  <a:srgbClr val="336600"/>
                </a:solidFill>
              </a:endParaRPr>
            </a:p>
          </p:txBody>
        </p:sp>
        <p:sp>
          <p:nvSpPr>
            <p:cNvPr id="329849" name="Arc 121"/>
            <p:cNvSpPr>
              <a:spLocks/>
            </p:cNvSpPr>
            <p:nvPr/>
          </p:nvSpPr>
          <p:spPr bwMode="auto">
            <a:xfrm>
              <a:off x="882" y="5067"/>
              <a:ext cx="48" cy="7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3366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9850" name="Text Box 122"/>
            <p:cNvSpPr txBox="1">
              <a:spLocks noChangeArrowheads="1"/>
            </p:cNvSpPr>
            <p:nvPr/>
          </p:nvSpPr>
          <p:spPr bwMode="auto">
            <a:xfrm>
              <a:off x="867" y="4970"/>
              <a:ext cx="16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>
                  <a:solidFill>
                    <a:srgbClr val="336600"/>
                  </a:solidFill>
                  <a:sym typeface="Symbol" pitchFamily="18" charset="2"/>
                </a:rPr>
                <a:t></a:t>
              </a:r>
              <a:endParaRPr lang="ru-RU" altLang="ru-RU" sz="1000" i="1" baseline="-25000">
                <a:solidFill>
                  <a:srgbClr val="336600"/>
                </a:solidFill>
              </a:endParaRPr>
            </a:p>
          </p:txBody>
        </p:sp>
      </p:grpSp>
      <p:sp>
        <p:nvSpPr>
          <p:cNvPr id="329852" name="Text Box 124"/>
          <p:cNvSpPr txBox="1">
            <a:spLocks noChangeArrowheads="1"/>
          </p:cNvSpPr>
          <p:nvPr/>
        </p:nvSpPr>
        <p:spPr bwMode="auto">
          <a:xfrm>
            <a:off x="4860925" y="5830888"/>
            <a:ext cx="41116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/>
              <a:t>Уравнения движения любой точки плоской фигуры, положение</a:t>
            </a:r>
          </a:p>
          <a:p>
            <a:r>
              <a:rPr lang="ru-RU" altLang="ru-RU" sz="1000"/>
              <a:t>которой задается координатами локальной системы отсчета, связанной с фигурой</a:t>
            </a:r>
            <a:r>
              <a:rPr lang="en-US" altLang="ru-RU" sz="1000"/>
              <a:t>:</a:t>
            </a:r>
            <a:r>
              <a:rPr lang="ru-RU" altLang="ru-RU" sz="1000"/>
              <a:t> </a:t>
            </a:r>
          </a:p>
        </p:txBody>
      </p:sp>
      <p:graphicFrame>
        <p:nvGraphicFramePr>
          <p:cNvPr id="329853" name="Object 1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4030421"/>
              </p:ext>
            </p:extLst>
          </p:nvPr>
        </p:nvGraphicFramePr>
        <p:xfrm>
          <a:off x="6288088" y="6235700"/>
          <a:ext cx="2260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0" name="Формула" r:id="rId15" imgW="2260440" imgH="457200" progId="Equation.3">
                  <p:embed/>
                </p:oleObj>
              </mc:Choice>
              <mc:Fallback>
                <p:oleObj name="Формула" r:id="rId15" imgW="22604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8088" y="6235700"/>
                        <a:ext cx="2260600" cy="457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9895" name="Group 167"/>
          <p:cNvGrpSpPr>
            <a:grpSpLocks/>
          </p:cNvGrpSpPr>
          <p:nvPr/>
        </p:nvGrpSpPr>
        <p:grpSpPr bwMode="auto">
          <a:xfrm>
            <a:off x="714375" y="5105400"/>
            <a:ext cx="1819275" cy="1185863"/>
            <a:chOff x="753" y="4440"/>
            <a:chExt cx="1146" cy="747"/>
          </a:xfrm>
        </p:grpSpPr>
        <p:sp>
          <p:nvSpPr>
            <p:cNvPr id="329886" name="Text Box 158"/>
            <p:cNvSpPr txBox="1">
              <a:spLocks noChangeArrowheads="1"/>
            </p:cNvSpPr>
            <p:nvPr/>
          </p:nvSpPr>
          <p:spPr bwMode="auto">
            <a:xfrm rot="-2132260">
              <a:off x="753" y="4650"/>
              <a:ext cx="17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>
                  <a:solidFill>
                    <a:srgbClr val="333399"/>
                  </a:solidFill>
                </a:rPr>
                <a:t>y’</a:t>
              </a:r>
              <a:endParaRPr lang="ru-RU" altLang="ru-RU" sz="1000" i="1" baseline="-25000">
                <a:solidFill>
                  <a:srgbClr val="333399"/>
                </a:solidFill>
              </a:endParaRPr>
            </a:p>
          </p:txBody>
        </p:sp>
        <p:sp>
          <p:nvSpPr>
            <p:cNvPr id="329875" name="Rectangle 147"/>
            <p:cNvSpPr>
              <a:spLocks noChangeArrowheads="1"/>
            </p:cNvSpPr>
            <p:nvPr/>
          </p:nvSpPr>
          <p:spPr bwMode="auto">
            <a:xfrm rot="-2218280">
              <a:off x="847" y="4530"/>
              <a:ext cx="852" cy="402"/>
            </a:xfrm>
            <a:prstGeom prst="rect">
              <a:avLst/>
            </a:prstGeom>
            <a:solidFill>
              <a:srgbClr val="00FFFF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9876" name="Line 148"/>
            <p:cNvSpPr>
              <a:spLocks noChangeShapeType="1"/>
            </p:cNvSpPr>
            <p:nvPr/>
          </p:nvSpPr>
          <p:spPr bwMode="auto">
            <a:xfrm rot="-2218280">
              <a:off x="963" y="4860"/>
              <a:ext cx="936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29877" name="Line 149"/>
            <p:cNvSpPr>
              <a:spLocks noChangeShapeType="1"/>
            </p:cNvSpPr>
            <p:nvPr/>
          </p:nvSpPr>
          <p:spPr bwMode="auto">
            <a:xfrm rot="-7618280">
              <a:off x="693" y="4965"/>
              <a:ext cx="444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29878" name="Oval 150"/>
            <p:cNvSpPr>
              <a:spLocks noChangeArrowheads="1"/>
            </p:cNvSpPr>
            <p:nvPr/>
          </p:nvSpPr>
          <p:spPr bwMode="auto">
            <a:xfrm rot="-2218280">
              <a:off x="1239" y="4883"/>
              <a:ext cx="32" cy="32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9880" name="Text Box 152"/>
            <p:cNvSpPr txBox="1">
              <a:spLocks noChangeArrowheads="1"/>
            </p:cNvSpPr>
            <p:nvPr/>
          </p:nvSpPr>
          <p:spPr bwMode="auto">
            <a:xfrm rot="19381720">
              <a:off x="1180" y="4745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/>
                <a:t>C</a:t>
              </a:r>
              <a:endParaRPr lang="ru-RU" altLang="ru-RU" sz="1000" b="1" i="1"/>
            </a:p>
          </p:txBody>
        </p:sp>
        <p:sp>
          <p:nvSpPr>
            <p:cNvPr id="329881" name="Line 153"/>
            <p:cNvSpPr>
              <a:spLocks noChangeShapeType="1"/>
            </p:cNvSpPr>
            <p:nvPr/>
          </p:nvSpPr>
          <p:spPr bwMode="auto">
            <a:xfrm rot="19381720" flipH="1">
              <a:off x="973" y="4993"/>
              <a:ext cx="312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29882" name="Line 154"/>
            <p:cNvSpPr>
              <a:spLocks noChangeShapeType="1"/>
            </p:cNvSpPr>
            <p:nvPr/>
          </p:nvSpPr>
          <p:spPr bwMode="auto">
            <a:xfrm rot="13981720" flipH="1">
              <a:off x="1237" y="4925"/>
              <a:ext cx="69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29883" name="Text Box 155"/>
            <p:cNvSpPr txBox="1">
              <a:spLocks noChangeArrowheads="1"/>
            </p:cNvSpPr>
            <p:nvPr/>
          </p:nvSpPr>
          <p:spPr bwMode="auto">
            <a:xfrm rot="-2218280">
              <a:off x="978" y="4864"/>
              <a:ext cx="21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>
                  <a:solidFill>
                    <a:srgbClr val="333399"/>
                  </a:solidFill>
                </a:rPr>
                <a:t>x’</a:t>
              </a:r>
              <a:r>
                <a:rPr lang="en-US" altLang="ru-RU" sz="1000" i="1" baseline="-25000">
                  <a:solidFill>
                    <a:srgbClr val="333399"/>
                  </a:solidFill>
                </a:rPr>
                <a:t>C</a:t>
              </a:r>
              <a:endParaRPr lang="ru-RU" altLang="ru-RU" sz="1000" i="1" baseline="-25000">
                <a:solidFill>
                  <a:srgbClr val="333399"/>
                </a:solidFill>
              </a:endParaRPr>
            </a:p>
          </p:txBody>
        </p:sp>
        <p:sp>
          <p:nvSpPr>
            <p:cNvPr id="329884" name="Text Box 156"/>
            <p:cNvSpPr txBox="1">
              <a:spLocks noChangeArrowheads="1"/>
            </p:cNvSpPr>
            <p:nvPr/>
          </p:nvSpPr>
          <p:spPr bwMode="auto">
            <a:xfrm rot="-2218280">
              <a:off x="1227" y="4772"/>
              <a:ext cx="21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>
                  <a:solidFill>
                    <a:srgbClr val="333399"/>
                  </a:solidFill>
                </a:rPr>
                <a:t>y’</a:t>
              </a:r>
              <a:r>
                <a:rPr lang="en-US" altLang="ru-RU" sz="1000" i="1" baseline="-25000">
                  <a:solidFill>
                    <a:srgbClr val="333399"/>
                  </a:solidFill>
                </a:rPr>
                <a:t>C</a:t>
              </a:r>
              <a:endParaRPr lang="ru-RU" altLang="ru-RU" sz="1000" i="1" baseline="-25000">
                <a:solidFill>
                  <a:srgbClr val="333399"/>
                </a:solidFill>
              </a:endParaRPr>
            </a:p>
          </p:txBody>
        </p:sp>
        <p:sp>
          <p:nvSpPr>
            <p:cNvPr id="329887" name="Text Box 159"/>
            <p:cNvSpPr txBox="1">
              <a:spLocks noChangeArrowheads="1"/>
            </p:cNvSpPr>
            <p:nvPr/>
          </p:nvSpPr>
          <p:spPr bwMode="auto">
            <a:xfrm rot="-2218280">
              <a:off x="1693" y="4440"/>
              <a:ext cx="17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>
                  <a:solidFill>
                    <a:srgbClr val="333399"/>
                  </a:solidFill>
                </a:rPr>
                <a:t>x’</a:t>
              </a:r>
              <a:endParaRPr lang="ru-RU" altLang="ru-RU" sz="1000" i="1" baseline="-25000">
                <a:solidFill>
                  <a:srgbClr val="333399"/>
                </a:solidFill>
              </a:endParaRPr>
            </a:p>
          </p:txBody>
        </p:sp>
      </p:grpSp>
      <p:grpSp>
        <p:nvGrpSpPr>
          <p:cNvPr id="329894" name="Group 166"/>
          <p:cNvGrpSpPr>
            <a:grpSpLocks/>
          </p:cNvGrpSpPr>
          <p:nvPr/>
        </p:nvGrpSpPr>
        <p:grpSpPr bwMode="auto">
          <a:xfrm>
            <a:off x="638175" y="5581650"/>
            <a:ext cx="1128713" cy="979488"/>
            <a:chOff x="402" y="3516"/>
            <a:chExt cx="711" cy="617"/>
          </a:xfrm>
        </p:grpSpPr>
        <p:sp>
          <p:nvSpPr>
            <p:cNvPr id="329890" name="Line 162"/>
            <p:cNvSpPr>
              <a:spLocks noChangeShapeType="1"/>
            </p:cNvSpPr>
            <p:nvPr/>
          </p:nvSpPr>
          <p:spPr bwMode="auto">
            <a:xfrm flipH="1">
              <a:off x="402" y="3660"/>
              <a:ext cx="552" cy="0"/>
            </a:xfrm>
            <a:prstGeom prst="line">
              <a:avLst/>
            </a:prstGeom>
            <a:noFill/>
            <a:ln w="9525">
              <a:solidFill>
                <a:srgbClr val="3366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29891" name="Line 163"/>
            <p:cNvSpPr>
              <a:spLocks noChangeShapeType="1"/>
            </p:cNvSpPr>
            <p:nvPr/>
          </p:nvSpPr>
          <p:spPr bwMode="auto">
            <a:xfrm rot="16200000" flipH="1">
              <a:off x="728" y="3896"/>
              <a:ext cx="474" cy="0"/>
            </a:xfrm>
            <a:prstGeom prst="line">
              <a:avLst/>
            </a:prstGeom>
            <a:noFill/>
            <a:ln w="9525">
              <a:solidFill>
                <a:srgbClr val="3366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29892" name="Text Box 164"/>
            <p:cNvSpPr txBox="1">
              <a:spLocks noChangeArrowheads="1"/>
            </p:cNvSpPr>
            <p:nvPr/>
          </p:nvSpPr>
          <p:spPr bwMode="auto">
            <a:xfrm>
              <a:off x="596" y="3516"/>
              <a:ext cx="18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>
                  <a:solidFill>
                    <a:srgbClr val="336600"/>
                  </a:solidFill>
                </a:rPr>
                <a:t>x</a:t>
              </a:r>
              <a:r>
                <a:rPr lang="en-US" altLang="ru-RU" sz="1000" i="1" baseline="-25000">
                  <a:solidFill>
                    <a:srgbClr val="336600"/>
                  </a:solidFill>
                </a:rPr>
                <a:t>C</a:t>
              </a:r>
              <a:endParaRPr lang="ru-RU" altLang="ru-RU" sz="1000" i="1" baseline="-25000">
                <a:solidFill>
                  <a:srgbClr val="336600"/>
                </a:solidFill>
              </a:endParaRPr>
            </a:p>
          </p:txBody>
        </p:sp>
        <p:sp>
          <p:nvSpPr>
            <p:cNvPr id="329893" name="Text Box 165"/>
            <p:cNvSpPr txBox="1">
              <a:spLocks noChangeArrowheads="1"/>
            </p:cNvSpPr>
            <p:nvPr/>
          </p:nvSpPr>
          <p:spPr bwMode="auto">
            <a:xfrm>
              <a:off x="925" y="3686"/>
              <a:ext cx="18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>
                  <a:solidFill>
                    <a:srgbClr val="336600"/>
                  </a:solidFill>
                </a:rPr>
                <a:t>y</a:t>
              </a:r>
              <a:r>
                <a:rPr lang="en-US" altLang="ru-RU" sz="1000" i="1" baseline="-25000">
                  <a:solidFill>
                    <a:srgbClr val="336600"/>
                  </a:solidFill>
                </a:rPr>
                <a:t>C</a:t>
              </a:r>
              <a:endParaRPr lang="ru-RU" altLang="ru-RU" sz="1000" i="1" baseline="-25000">
                <a:solidFill>
                  <a:srgbClr val="336600"/>
                </a:solidFill>
              </a:endParaRPr>
            </a:p>
          </p:txBody>
        </p:sp>
      </p:grpSp>
      <p:sp>
        <p:nvSpPr>
          <p:cNvPr id="329900" name="Oval 172"/>
          <p:cNvSpPr>
            <a:spLocks noChangeArrowheads="1"/>
          </p:cNvSpPr>
          <p:nvPr/>
        </p:nvSpPr>
        <p:spPr bwMode="auto">
          <a:xfrm>
            <a:off x="8696325" y="6391275"/>
            <a:ext cx="333375" cy="3333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ru-RU" sz="1000" b="1" dirty="0" smtClean="0">
                <a:solidFill>
                  <a:schemeClr val="bg2"/>
                </a:solidFill>
              </a:rPr>
              <a:t>1</a:t>
            </a:r>
            <a:r>
              <a:rPr lang="ru-RU" altLang="ru-RU" sz="1000" b="1" dirty="0" smtClean="0">
                <a:solidFill>
                  <a:schemeClr val="bg2"/>
                </a:solidFill>
              </a:rPr>
              <a:t>1</a:t>
            </a:r>
            <a:endParaRPr lang="ru-RU" altLang="ru-RU" sz="1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59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9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9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9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9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9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9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9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9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9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9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9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9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4" dur="1000" fill="hold"/>
                                        <p:tgtEl>
                                          <p:spTgt spid="3297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00556 L 0.04548 -0.06528 C 0.0552 -0.0787 0.06961 -0.08588 0.08455 -0.08588 C 0.10156 -0.08588 0.1151 -0.0787 0.12482 -0.06528 L 0.17083 -0.00556 " pathEditMode="relative" rAng="0" ptsTypes="FffFF">
                                      <p:cBhvr>
                                        <p:cTn id="67" dur="2000" fill="hold"/>
                                        <p:tgtEl>
                                          <p:spTgt spid="3297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42" y="-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29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9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29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29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29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29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29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29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43" grpId="0"/>
      <p:bldP spid="329752" grpId="0"/>
      <p:bldP spid="329757" grpId="0" animBg="1"/>
      <p:bldP spid="329762" grpId="0"/>
      <p:bldP spid="329765" grpId="0"/>
      <p:bldP spid="329766" grpId="0"/>
      <p:bldP spid="329767" grpId="0"/>
      <p:bldP spid="329798" grpId="0"/>
      <p:bldP spid="329806" grpId="0" animBg="1"/>
      <p:bldP spid="329807" grpId="0" animBg="1"/>
      <p:bldP spid="329815" grpId="0" animBg="1"/>
      <p:bldP spid="329816" grpId="0" animBg="1"/>
      <p:bldP spid="329818" grpId="0" animBg="1"/>
      <p:bldP spid="329819" grpId="0" animBg="1"/>
      <p:bldP spid="329820" grpId="0"/>
      <p:bldP spid="329821" grpId="0"/>
      <p:bldP spid="329822" grpId="0"/>
      <p:bldP spid="329823" grpId="0"/>
      <p:bldP spid="329824" grpId="0"/>
      <p:bldP spid="329826" grpId="0"/>
      <p:bldP spid="329827" grpId="0" animBg="1"/>
      <p:bldP spid="329828" grpId="0" animBg="1"/>
      <p:bldP spid="329829" grpId="0" animBg="1"/>
      <p:bldP spid="32985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808" name="Group 56"/>
          <p:cNvGrpSpPr>
            <a:grpSpLocks/>
          </p:cNvGrpSpPr>
          <p:nvPr/>
        </p:nvGrpSpPr>
        <p:grpSpPr bwMode="auto">
          <a:xfrm>
            <a:off x="342900" y="1350963"/>
            <a:ext cx="1638300" cy="1287462"/>
            <a:chOff x="858" y="1871"/>
            <a:chExt cx="1032" cy="811"/>
          </a:xfrm>
        </p:grpSpPr>
        <p:sp>
          <p:nvSpPr>
            <p:cNvPr id="330761" name="Oval 9"/>
            <p:cNvSpPr>
              <a:spLocks noChangeArrowheads="1"/>
            </p:cNvSpPr>
            <p:nvPr/>
          </p:nvSpPr>
          <p:spPr bwMode="auto">
            <a:xfrm rot="3539685">
              <a:off x="1068" y="1794"/>
              <a:ext cx="636" cy="948"/>
            </a:xfrm>
            <a:prstGeom prst="ellipse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0762" name="Line 10"/>
            <p:cNvSpPr>
              <a:spLocks noChangeShapeType="1"/>
            </p:cNvSpPr>
            <p:nvPr/>
          </p:nvSpPr>
          <p:spPr bwMode="auto">
            <a:xfrm>
              <a:off x="858" y="2682"/>
              <a:ext cx="1032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30763" name="Line 11"/>
            <p:cNvSpPr>
              <a:spLocks noChangeShapeType="1"/>
            </p:cNvSpPr>
            <p:nvPr/>
          </p:nvSpPr>
          <p:spPr bwMode="auto">
            <a:xfrm rot="-5400000">
              <a:off x="521" y="2339"/>
              <a:ext cx="684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30764" name="Line 12"/>
            <p:cNvSpPr>
              <a:spLocks noChangeShapeType="1"/>
            </p:cNvSpPr>
            <p:nvPr/>
          </p:nvSpPr>
          <p:spPr bwMode="auto">
            <a:xfrm flipV="1">
              <a:off x="1020" y="2016"/>
              <a:ext cx="666" cy="3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30765" name="Line 13"/>
            <p:cNvSpPr>
              <a:spLocks noChangeShapeType="1"/>
            </p:cNvSpPr>
            <p:nvPr/>
          </p:nvSpPr>
          <p:spPr bwMode="auto">
            <a:xfrm flipV="1">
              <a:off x="1230" y="1938"/>
              <a:ext cx="294" cy="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30768" name="Oval 16"/>
            <p:cNvSpPr>
              <a:spLocks noChangeArrowheads="1"/>
            </p:cNvSpPr>
            <p:nvPr/>
          </p:nvSpPr>
          <p:spPr bwMode="auto">
            <a:xfrm>
              <a:off x="1020" y="2325"/>
              <a:ext cx="44" cy="44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0769" name="Oval 17"/>
            <p:cNvSpPr>
              <a:spLocks noChangeArrowheads="1"/>
            </p:cNvSpPr>
            <p:nvPr/>
          </p:nvSpPr>
          <p:spPr bwMode="auto">
            <a:xfrm>
              <a:off x="1205" y="2507"/>
              <a:ext cx="44" cy="44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0770" name="Text Box 18"/>
            <p:cNvSpPr txBox="1">
              <a:spLocks noChangeArrowheads="1"/>
            </p:cNvSpPr>
            <p:nvPr/>
          </p:nvSpPr>
          <p:spPr bwMode="auto">
            <a:xfrm>
              <a:off x="992" y="2179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/>
                <a:t>A</a:t>
              </a:r>
              <a:endParaRPr lang="ru-RU" altLang="ru-RU" sz="1000" b="1" i="1"/>
            </a:p>
          </p:txBody>
        </p:sp>
        <p:sp>
          <p:nvSpPr>
            <p:cNvPr id="330771" name="Text Box 19"/>
            <p:cNvSpPr txBox="1">
              <a:spLocks noChangeArrowheads="1"/>
            </p:cNvSpPr>
            <p:nvPr/>
          </p:nvSpPr>
          <p:spPr bwMode="auto">
            <a:xfrm>
              <a:off x="1087" y="2376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/>
                <a:t>B</a:t>
              </a:r>
              <a:endParaRPr lang="ru-RU" altLang="ru-RU" sz="1000" b="1" i="1"/>
            </a:p>
          </p:txBody>
        </p:sp>
        <p:sp>
          <p:nvSpPr>
            <p:cNvPr id="330806" name="Text Box 54"/>
            <p:cNvSpPr txBox="1">
              <a:spLocks noChangeArrowheads="1"/>
            </p:cNvSpPr>
            <p:nvPr/>
          </p:nvSpPr>
          <p:spPr bwMode="auto">
            <a:xfrm>
              <a:off x="1561" y="1890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altLang="ru-RU" sz="1000" b="1" i="1"/>
                <a:t>С</a:t>
              </a:r>
            </a:p>
          </p:txBody>
        </p:sp>
        <p:sp>
          <p:nvSpPr>
            <p:cNvPr id="330807" name="Text Box 55"/>
            <p:cNvSpPr txBox="1">
              <a:spLocks noChangeArrowheads="1"/>
            </p:cNvSpPr>
            <p:nvPr/>
          </p:nvSpPr>
          <p:spPr bwMode="auto">
            <a:xfrm>
              <a:off x="1374" y="1871"/>
              <a:ext cx="17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/>
                <a:t>D</a:t>
              </a:r>
              <a:endParaRPr lang="ru-RU" altLang="ru-RU" sz="1000" b="1" i="1"/>
            </a:p>
          </p:txBody>
        </p:sp>
      </p:grpSp>
      <p:sp>
        <p:nvSpPr>
          <p:cNvPr id="330760" name="Rectangle 8"/>
          <p:cNvSpPr>
            <a:spLocks noChangeArrowheads="1"/>
          </p:cNvSpPr>
          <p:nvPr/>
        </p:nvSpPr>
        <p:spPr bwMode="auto">
          <a:xfrm>
            <a:off x="209550" y="887413"/>
            <a:ext cx="870585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 dirty="0">
                <a:solidFill>
                  <a:srgbClr val="FF0000"/>
                </a:solidFill>
                <a:latin typeface="+mn-lt"/>
              </a:rPr>
              <a:t>Независимость угловой скорости и углового ускорения плоской фигуры от выбора полюса – </a:t>
            </a:r>
            <a:r>
              <a:rPr lang="ru-RU" altLang="ru-RU" sz="1000" dirty="0">
                <a:solidFill>
                  <a:srgbClr val="FF0000"/>
                </a:solidFill>
                <a:latin typeface="+mn-lt"/>
              </a:rPr>
              <a:t>Выберем два произвольных прямолинейных отрезка, изображающих  положение плоской фигуры и два полюса</a:t>
            </a:r>
            <a:r>
              <a:rPr lang="en-US" altLang="ru-RU" sz="10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altLang="ru-RU" sz="1000" dirty="0">
                <a:solidFill>
                  <a:srgbClr val="FF0000"/>
                </a:solidFill>
                <a:latin typeface="+mn-lt"/>
              </a:rPr>
              <a:t>на этих отрезках</a:t>
            </a:r>
            <a:r>
              <a:rPr lang="en-US" altLang="ru-RU" sz="1000" dirty="0">
                <a:solidFill>
                  <a:srgbClr val="FF0000"/>
                </a:solidFill>
                <a:latin typeface="+mn-lt"/>
              </a:rPr>
              <a:t>:</a:t>
            </a:r>
            <a:r>
              <a:rPr lang="ru-RU" altLang="ru-RU" sz="1000" dirty="0">
                <a:solidFill>
                  <a:srgbClr val="FF0000"/>
                </a:solidFill>
                <a:latin typeface="+mn-lt"/>
              </a:rPr>
              <a:t> </a:t>
            </a:r>
          </a:p>
        </p:txBody>
      </p:sp>
      <p:sp>
        <p:nvSpPr>
          <p:cNvPr id="330775" name="Text Box 23"/>
          <p:cNvSpPr txBox="1">
            <a:spLocks noChangeArrowheads="1"/>
          </p:cNvSpPr>
          <p:nvPr/>
        </p:nvSpPr>
        <p:spPr bwMode="auto">
          <a:xfrm>
            <a:off x="2203450" y="1296988"/>
            <a:ext cx="18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ru-RU" altLang="ru-RU" sz="1000"/>
          </a:p>
        </p:txBody>
      </p:sp>
      <p:sp>
        <p:nvSpPr>
          <p:cNvPr id="330776" name="Text Box 24"/>
          <p:cNvSpPr txBox="1">
            <a:spLocks noChangeArrowheads="1"/>
          </p:cNvSpPr>
          <p:nvPr/>
        </p:nvSpPr>
        <p:spPr bwMode="auto">
          <a:xfrm>
            <a:off x="1965325" y="1258888"/>
            <a:ext cx="553068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 dirty="0"/>
              <a:t>Углы наклона отрезков к горизонтальной оси различны и связаны между собой соотношением</a:t>
            </a:r>
            <a:r>
              <a:rPr lang="en-US" altLang="ru-RU" sz="1000" dirty="0"/>
              <a:t>:</a:t>
            </a:r>
            <a:endParaRPr lang="ru-RU" altLang="ru-RU" sz="1000" dirty="0"/>
          </a:p>
        </p:txBody>
      </p:sp>
      <p:grpSp>
        <p:nvGrpSpPr>
          <p:cNvPr id="330779" name="Group 27"/>
          <p:cNvGrpSpPr>
            <a:grpSpLocks/>
          </p:cNvGrpSpPr>
          <p:nvPr/>
        </p:nvGrpSpPr>
        <p:grpSpPr bwMode="auto">
          <a:xfrm>
            <a:off x="647700" y="1806575"/>
            <a:ext cx="1306513" cy="582613"/>
            <a:chOff x="408" y="1138"/>
            <a:chExt cx="823" cy="367"/>
          </a:xfrm>
        </p:grpSpPr>
        <p:sp>
          <p:nvSpPr>
            <p:cNvPr id="330766" name="Line 14"/>
            <p:cNvSpPr>
              <a:spLocks noChangeShapeType="1"/>
            </p:cNvSpPr>
            <p:nvPr/>
          </p:nvSpPr>
          <p:spPr bwMode="auto">
            <a:xfrm>
              <a:off x="408" y="1326"/>
              <a:ext cx="816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30767" name="Line 15"/>
            <p:cNvSpPr>
              <a:spLocks noChangeShapeType="1"/>
            </p:cNvSpPr>
            <p:nvPr/>
          </p:nvSpPr>
          <p:spPr bwMode="auto">
            <a:xfrm>
              <a:off x="602" y="1505"/>
              <a:ext cx="612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30778" name="Line 26"/>
            <p:cNvSpPr>
              <a:spLocks noChangeShapeType="1"/>
            </p:cNvSpPr>
            <p:nvPr/>
          </p:nvSpPr>
          <p:spPr bwMode="auto">
            <a:xfrm>
              <a:off x="781" y="1138"/>
              <a:ext cx="450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</p:grpSp>
      <p:grpSp>
        <p:nvGrpSpPr>
          <p:cNvPr id="330803" name="Group 51"/>
          <p:cNvGrpSpPr>
            <a:grpSpLocks/>
          </p:cNvGrpSpPr>
          <p:nvPr/>
        </p:nvGrpSpPr>
        <p:grpSpPr bwMode="auto">
          <a:xfrm>
            <a:off x="809625" y="1497013"/>
            <a:ext cx="1068388" cy="890587"/>
            <a:chOff x="510" y="943"/>
            <a:chExt cx="673" cy="561"/>
          </a:xfrm>
        </p:grpSpPr>
        <p:sp>
          <p:nvSpPr>
            <p:cNvPr id="330782" name="Arc 30"/>
            <p:cNvSpPr>
              <a:spLocks/>
            </p:cNvSpPr>
            <p:nvPr/>
          </p:nvSpPr>
          <p:spPr bwMode="auto">
            <a:xfrm>
              <a:off x="916" y="1060"/>
              <a:ext cx="36" cy="7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0785" name="Arc 33"/>
            <p:cNvSpPr>
              <a:spLocks/>
            </p:cNvSpPr>
            <p:nvPr/>
          </p:nvSpPr>
          <p:spPr bwMode="auto">
            <a:xfrm>
              <a:off x="852" y="984"/>
              <a:ext cx="104" cy="5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330793" name="Group 41"/>
            <p:cNvGrpSpPr>
              <a:grpSpLocks/>
            </p:cNvGrpSpPr>
            <p:nvPr/>
          </p:nvGrpSpPr>
          <p:grpSpPr bwMode="auto">
            <a:xfrm>
              <a:off x="510" y="943"/>
              <a:ext cx="673" cy="561"/>
              <a:chOff x="508" y="943"/>
              <a:chExt cx="673" cy="561"/>
            </a:xfrm>
          </p:grpSpPr>
          <p:sp>
            <p:nvSpPr>
              <p:cNvPr id="330777" name="Arc 25"/>
              <p:cNvSpPr>
                <a:spLocks/>
              </p:cNvSpPr>
              <p:nvPr/>
            </p:nvSpPr>
            <p:spPr bwMode="auto">
              <a:xfrm>
                <a:off x="688" y="1306"/>
                <a:ext cx="180" cy="19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30780" name="Arc 28"/>
              <p:cNvSpPr>
                <a:spLocks/>
              </p:cNvSpPr>
              <p:nvPr/>
            </p:nvSpPr>
            <p:spPr bwMode="auto">
              <a:xfrm>
                <a:off x="869" y="953"/>
                <a:ext cx="180" cy="18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30784" name="Arc 32"/>
              <p:cNvSpPr>
                <a:spLocks/>
              </p:cNvSpPr>
              <p:nvPr/>
            </p:nvSpPr>
            <p:spPr bwMode="auto">
              <a:xfrm>
                <a:off x="533" y="1253"/>
                <a:ext cx="36" cy="7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30786" name="Text Box 34"/>
              <p:cNvSpPr txBox="1">
                <a:spLocks noChangeArrowheads="1"/>
              </p:cNvSpPr>
              <p:nvPr/>
            </p:nvSpPr>
            <p:spPr bwMode="auto">
              <a:xfrm>
                <a:off x="508" y="1181"/>
                <a:ext cx="20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ru-RU" altLang="ru-RU" sz="1000" i="1">
                    <a:solidFill>
                      <a:srgbClr val="FF3300"/>
                    </a:solidFill>
                    <a:sym typeface="Symbol" pitchFamily="18" charset="2"/>
                  </a:rPr>
                  <a:t></a:t>
                </a:r>
                <a:r>
                  <a:rPr lang="en-US" altLang="ru-RU" sz="1000" i="1" baseline="-25000">
                    <a:solidFill>
                      <a:srgbClr val="FF3300"/>
                    </a:solidFill>
                    <a:sym typeface="Symbol" pitchFamily="18" charset="2"/>
                  </a:rPr>
                  <a:t>A</a:t>
                </a:r>
                <a:endParaRPr lang="ru-RU" altLang="ru-RU" sz="1000" i="1" baseline="-25000">
                  <a:solidFill>
                    <a:srgbClr val="FF3300"/>
                  </a:solidFill>
                  <a:sym typeface="Symbol" pitchFamily="18" charset="2"/>
                </a:endParaRPr>
              </a:p>
            </p:txBody>
          </p:sp>
          <p:sp>
            <p:nvSpPr>
              <p:cNvPr id="330788" name="Text Box 36"/>
              <p:cNvSpPr txBox="1">
                <a:spLocks noChangeArrowheads="1"/>
              </p:cNvSpPr>
              <p:nvPr/>
            </p:nvSpPr>
            <p:spPr bwMode="auto">
              <a:xfrm>
                <a:off x="980" y="943"/>
                <a:ext cx="20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ru-RU" altLang="ru-RU" sz="1000" i="1">
                    <a:solidFill>
                      <a:srgbClr val="0000DC"/>
                    </a:solidFill>
                    <a:sym typeface="Symbol" pitchFamily="18" charset="2"/>
                  </a:rPr>
                  <a:t></a:t>
                </a:r>
                <a:r>
                  <a:rPr lang="en-US" altLang="ru-RU" sz="1000" i="1" baseline="-25000">
                    <a:solidFill>
                      <a:srgbClr val="0000DC"/>
                    </a:solidFill>
                    <a:sym typeface="Symbol" pitchFamily="18" charset="2"/>
                  </a:rPr>
                  <a:t>B</a:t>
                </a:r>
                <a:endParaRPr lang="ru-RU" altLang="ru-RU" sz="1000" i="1" baseline="-25000">
                  <a:solidFill>
                    <a:srgbClr val="0000DC"/>
                  </a:solidFill>
                  <a:sym typeface="Symbol" pitchFamily="18" charset="2"/>
                </a:endParaRPr>
              </a:p>
            </p:txBody>
          </p:sp>
          <p:sp>
            <p:nvSpPr>
              <p:cNvPr id="330789" name="Text Box 37"/>
              <p:cNvSpPr txBox="1">
                <a:spLocks noChangeArrowheads="1"/>
              </p:cNvSpPr>
              <p:nvPr/>
            </p:nvSpPr>
            <p:spPr bwMode="auto">
              <a:xfrm>
                <a:off x="789" y="1284"/>
                <a:ext cx="20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ru-RU" altLang="ru-RU" sz="1000" i="1">
                    <a:solidFill>
                      <a:srgbClr val="0000DC"/>
                    </a:solidFill>
                    <a:sym typeface="Symbol" pitchFamily="18" charset="2"/>
                  </a:rPr>
                  <a:t></a:t>
                </a:r>
                <a:r>
                  <a:rPr lang="en-US" altLang="ru-RU" sz="1000" i="1" baseline="-25000">
                    <a:solidFill>
                      <a:srgbClr val="0000DC"/>
                    </a:solidFill>
                    <a:sym typeface="Symbol" pitchFamily="18" charset="2"/>
                  </a:rPr>
                  <a:t>B</a:t>
                </a:r>
                <a:endParaRPr lang="ru-RU" altLang="ru-RU" sz="1000" i="1" baseline="-25000">
                  <a:solidFill>
                    <a:srgbClr val="0000DC"/>
                  </a:solidFill>
                  <a:sym typeface="Symbol" pitchFamily="18" charset="2"/>
                </a:endParaRPr>
              </a:p>
            </p:txBody>
          </p:sp>
          <p:sp>
            <p:nvSpPr>
              <p:cNvPr id="330790" name="Text Box 38"/>
              <p:cNvSpPr txBox="1">
                <a:spLocks noChangeArrowheads="1"/>
              </p:cNvSpPr>
              <p:nvPr/>
            </p:nvSpPr>
            <p:spPr bwMode="auto">
              <a:xfrm>
                <a:off x="887" y="990"/>
                <a:ext cx="20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ru-RU" altLang="ru-RU" sz="1000" i="1">
                    <a:solidFill>
                      <a:srgbClr val="FF3300"/>
                    </a:solidFill>
                    <a:sym typeface="Symbol" pitchFamily="18" charset="2"/>
                  </a:rPr>
                  <a:t></a:t>
                </a:r>
                <a:r>
                  <a:rPr lang="en-US" altLang="ru-RU" sz="1000" i="1" baseline="-25000">
                    <a:solidFill>
                      <a:srgbClr val="FF3300"/>
                    </a:solidFill>
                    <a:sym typeface="Symbol" pitchFamily="18" charset="2"/>
                  </a:rPr>
                  <a:t>A</a:t>
                </a:r>
                <a:endParaRPr lang="ru-RU" altLang="ru-RU" sz="1000" i="1" baseline="-25000">
                  <a:solidFill>
                    <a:srgbClr val="FF3300"/>
                  </a:solidFill>
                  <a:sym typeface="Symbol" pitchFamily="18" charset="2"/>
                </a:endParaRPr>
              </a:p>
            </p:txBody>
          </p:sp>
          <p:sp>
            <p:nvSpPr>
              <p:cNvPr id="330791" name="Text Box 39"/>
              <p:cNvSpPr txBox="1">
                <a:spLocks noChangeArrowheads="1"/>
              </p:cNvSpPr>
              <p:nvPr/>
            </p:nvSpPr>
            <p:spPr bwMode="auto">
              <a:xfrm>
                <a:off x="784" y="947"/>
                <a:ext cx="16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ru-RU" altLang="ru-RU" sz="1000" i="1">
                    <a:sym typeface="Symbol" pitchFamily="18" charset="2"/>
                  </a:rPr>
                  <a:t></a:t>
                </a:r>
                <a:endParaRPr lang="ru-RU" altLang="ru-RU" sz="1000" i="1" baseline="-25000">
                  <a:sym typeface="Symbol" pitchFamily="18" charset="2"/>
                </a:endParaRPr>
              </a:p>
            </p:txBody>
          </p:sp>
        </p:grpSp>
      </p:grpSp>
      <p:graphicFrame>
        <p:nvGraphicFramePr>
          <p:cNvPr id="330792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1254153"/>
              </p:ext>
            </p:extLst>
          </p:nvPr>
        </p:nvGraphicFramePr>
        <p:xfrm>
          <a:off x="7823200" y="1254125"/>
          <a:ext cx="1092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8" name="Формула" r:id="rId3" imgW="1091880" imgH="215640" progId="Equation.3">
                  <p:embed/>
                </p:oleObj>
              </mc:Choice>
              <mc:Fallback>
                <p:oleObj name="Формула" r:id="rId3" imgW="1091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3200" y="1254125"/>
                        <a:ext cx="10922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0804" name="Text Box 52"/>
          <p:cNvSpPr txBox="1">
            <a:spLocks noChangeArrowheads="1"/>
          </p:cNvSpPr>
          <p:nvPr/>
        </p:nvSpPr>
        <p:spPr bwMode="auto">
          <a:xfrm>
            <a:off x="1963738" y="1504950"/>
            <a:ext cx="244971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 dirty="0"/>
              <a:t>Продифференцируем это соотношение</a:t>
            </a:r>
            <a:r>
              <a:rPr lang="en-US" altLang="ru-RU" sz="1000" dirty="0"/>
              <a:t>:</a:t>
            </a:r>
            <a:endParaRPr lang="ru-RU" altLang="ru-RU" sz="1000" dirty="0"/>
          </a:p>
        </p:txBody>
      </p:sp>
      <p:graphicFrame>
        <p:nvGraphicFramePr>
          <p:cNvPr id="330805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5883546"/>
              </p:ext>
            </p:extLst>
          </p:nvPr>
        </p:nvGraphicFramePr>
        <p:xfrm>
          <a:off x="4656138" y="1487488"/>
          <a:ext cx="1955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9" name="Формула" r:id="rId5" imgW="1955520" imgH="393480" progId="Equation.3">
                  <p:embed/>
                </p:oleObj>
              </mc:Choice>
              <mc:Fallback>
                <p:oleObj name="Формула" r:id="rId5" imgW="19555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8" y="1487488"/>
                        <a:ext cx="1955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0809" name="Text Box 57"/>
          <p:cNvSpPr txBox="1">
            <a:spLocks noChangeArrowheads="1"/>
          </p:cNvSpPr>
          <p:nvPr/>
        </p:nvSpPr>
        <p:spPr bwMode="auto">
          <a:xfrm>
            <a:off x="1962150" y="1903413"/>
            <a:ext cx="361990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 dirty="0">
                <a:solidFill>
                  <a:srgbClr val="FF0000"/>
                </a:solidFill>
              </a:rPr>
              <a:t>Отсюда следует, что </a:t>
            </a:r>
            <a:r>
              <a:rPr lang="ru-RU" altLang="ru-RU" sz="1000" b="1" dirty="0">
                <a:solidFill>
                  <a:srgbClr val="FF0000"/>
                </a:solidFill>
              </a:rPr>
              <a:t>угловые скорости</a:t>
            </a:r>
            <a:r>
              <a:rPr lang="ru-RU" altLang="ru-RU" sz="1000" dirty="0">
                <a:solidFill>
                  <a:srgbClr val="FF0000"/>
                </a:solidFill>
              </a:rPr>
              <a:t> двух отрезков </a:t>
            </a:r>
            <a:r>
              <a:rPr lang="ru-RU" altLang="ru-RU" sz="1000" b="1" dirty="0">
                <a:solidFill>
                  <a:srgbClr val="FF0000"/>
                </a:solidFill>
              </a:rPr>
              <a:t>равны</a:t>
            </a:r>
            <a:r>
              <a:rPr lang="en-US" altLang="ru-RU" sz="1000" dirty="0">
                <a:solidFill>
                  <a:srgbClr val="FF0000"/>
                </a:solidFill>
              </a:rPr>
              <a:t>:</a:t>
            </a:r>
            <a:endParaRPr lang="ru-RU" altLang="ru-RU" sz="1000" dirty="0">
              <a:solidFill>
                <a:srgbClr val="FF0000"/>
              </a:solidFill>
            </a:endParaRPr>
          </a:p>
        </p:txBody>
      </p:sp>
      <p:graphicFrame>
        <p:nvGraphicFramePr>
          <p:cNvPr id="330810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204074"/>
              </p:ext>
            </p:extLst>
          </p:nvPr>
        </p:nvGraphicFramePr>
        <p:xfrm>
          <a:off x="6299200" y="1920875"/>
          <a:ext cx="685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0" name="Формула" r:id="rId7" imgW="685800" imgH="228600" progId="Equation.3">
                  <p:embed/>
                </p:oleObj>
              </mc:Choice>
              <mc:Fallback>
                <p:oleObj name="Формула" r:id="rId7" imgW="685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200" y="1920875"/>
                        <a:ext cx="685800" cy="228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0811" name="Text Box 59"/>
          <p:cNvSpPr txBox="1">
            <a:spLocks noChangeArrowheads="1"/>
          </p:cNvSpPr>
          <p:nvPr/>
        </p:nvSpPr>
        <p:spPr bwMode="auto">
          <a:xfrm>
            <a:off x="1951038" y="2130425"/>
            <a:ext cx="307327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/>
              <a:t>После повторного дифференцирования следует, </a:t>
            </a:r>
          </a:p>
          <a:p>
            <a:r>
              <a:rPr lang="ru-RU" altLang="ru-RU" sz="1000"/>
              <a:t>что </a:t>
            </a:r>
            <a:r>
              <a:rPr lang="ru-RU" altLang="ru-RU" sz="1000" b="1">
                <a:solidFill>
                  <a:srgbClr val="FF3300"/>
                </a:solidFill>
              </a:rPr>
              <a:t>угловые ускорения</a:t>
            </a:r>
            <a:r>
              <a:rPr lang="ru-RU" altLang="ru-RU" sz="1000"/>
              <a:t> двух отрезков также </a:t>
            </a:r>
            <a:r>
              <a:rPr lang="ru-RU" altLang="ru-RU" sz="1000" b="1">
                <a:solidFill>
                  <a:srgbClr val="FF3300"/>
                </a:solidFill>
              </a:rPr>
              <a:t>равны</a:t>
            </a:r>
            <a:r>
              <a:rPr lang="en-US" altLang="ru-RU" sz="1000"/>
              <a:t>:</a:t>
            </a:r>
            <a:endParaRPr lang="ru-RU" altLang="ru-RU" sz="1000"/>
          </a:p>
        </p:txBody>
      </p:sp>
      <p:graphicFrame>
        <p:nvGraphicFramePr>
          <p:cNvPr id="330812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427872"/>
              </p:ext>
            </p:extLst>
          </p:nvPr>
        </p:nvGraphicFramePr>
        <p:xfrm>
          <a:off x="5291138" y="2208213"/>
          <a:ext cx="927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1" name="Формула" r:id="rId9" imgW="927000" imgH="393480" progId="Equation.3">
                  <p:embed/>
                </p:oleObj>
              </mc:Choice>
              <mc:Fallback>
                <p:oleObj name="Формула" r:id="rId9" imgW="9270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1138" y="2208213"/>
                        <a:ext cx="927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813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280915"/>
              </p:ext>
            </p:extLst>
          </p:nvPr>
        </p:nvGraphicFramePr>
        <p:xfrm>
          <a:off x="6342063" y="2271713"/>
          <a:ext cx="635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2" name="Формула" r:id="rId11" imgW="634680" imgH="228600" progId="Equation.3">
                  <p:embed/>
                </p:oleObj>
              </mc:Choice>
              <mc:Fallback>
                <p:oleObj name="Формула" r:id="rId11" imgW="634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2063" y="2271713"/>
                        <a:ext cx="635000" cy="228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0814" name="Text Box 62"/>
          <p:cNvSpPr txBox="1">
            <a:spLocks noChangeArrowheads="1"/>
          </p:cNvSpPr>
          <p:nvPr/>
        </p:nvSpPr>
        <p:spPr bwMode="auto">
          <a:xfrm>
            <a:off x="7043738" y="1566863"/>
            <a:ext cx="1966912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 dirty="0">
                <a:solidFill>
                  <a:srgbClr val="FF0000"/>
                </a:solidFill>
              </a:rPr>
              <a:t>Таким образом, угловая скорость и угловое ускорение </a:t>
            </a:r>
          </a:p>
          <a:p>
            <a:r>
              <a:rPr lang="ru-RU" altLang="ru-RU" sz="1000" dirty="0">
                <a:solidFill>
                  <a:srgbClr val="FF0000"/>
                </a:solidFill>
              </a:rPr>
              <a:t>плоской фигуры не зависят от выбора полюса  и их можно представить в виде векторов, перпендикулярных плоскости фигуры</a:t>
            </a:r>
            <a:r>
              <a:rPr lang="en-US" altLang="ru-RU" sz="1000" dirty="0">
                <a:solidFill>
                  <a:srgbClr val="FF0000"/>
                </a:solidFill>
              </a:rPr>
              <a:t>:</a:t>
            </a:r>
            <a:endParaRPr lang="ru-RU" altLang="ru-RU" sz="1000" dirty="0">
              <a:solidFill>
                <a:srgbClr val="FF0000"/>
              </a:solidFill>
            </a:endParaRPr>
          </a:p>
        </p:txBody>
      </p:sp>
      <p:grpSp>
        <p:nvGrpSpPr>
          <p:cNvPr id="330828" name="Group 76"/>
          <p:cNvGrpSpPr>
            <a:grpSpLocks/>
          </p:cNvGrpSpPr>
          <p:nvPr/>
        </p:nvGrpSpPr>
        <p:grpSpPr bwMode="auto">
          <a:xfrm>
            <a:off x="6905625" y="2724150"/>
            <a:ext cx="2114550" cy="1047750"/>
            <a:chOff x="4218" y="1716"/>
            <a:chExt cx="1332" cy="660"/>
          </a:xfrm>
        </p:grpSpPr>
        <p:sp>
          <p:nvSpPr>
            <p:cNvPr id="330815" name="Oval 63"/>
            <p:cNvSpPr>
              <a:spLocks noChangeArrowheads="1"/>
            </p:cNvSpPr>
            <p:nvPr/>
          </p:nvSpPr>
          <p:spPr bwMode="auto">
            <a:xfrm>
              <a:off x="4650" y="2154"/>
              <a:ext cx="678" cy="114"/>
            </a:xfrm>
            <a:prstGeom prst="ellipse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0817" name="AutoShape 65"/>
            <p:cNvSpPr>
              <a:spLocks noChangeArrowheads="1"/>
            </p:cNvSpPr>
            <p:nvPr/>
          </p:nvSpPr>
          <p:spPr bwMode="auto">
            <a:xfrm>
              <a:off x="4907" y="1763"/>
              <a:ext cx="56" cy="276"/>
            </a:xfrm>
            <a:prstGeom prst="upArrow">
              <a:avLst>
                <a:gd name="adj1" fmla="val 50000"/>
                <a:gd name="adj2" fmla="val 123214"/>
              </a:avLst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0816" name="AutoShape 64"/>
            <p:cNvSpPr>
              <a:spLocks noChangeArrowheads="1"/>
            </p:cNvSpPr>
            <p:nvPr/>
          </p:nvSpPr>
          <p:spPr bwMode="auto">
            <a:xfrm>
              <a:off x="4908" y="1944"/>
              <a:ext cx="56" cy="276"/>
            </a:xfrm>
            <a:prstGeom prst="upArrow">
              <a:avLst>
                <a:gd name="adj1" fmla="val 50000"/>
                <a:gd name="adj2" fmla="val 123214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0818" name="Line 66"/>
            <p:cNvSpPr>
              <a:spLocks noChangeShapeType="1"/>
            </p:cNvSpPr>
            <p:nvPr/>
          </p:nvSpPr>
          <p:spPr bwMode="auto">
            <a:xfrm>
              <a:off x="4296" y="2298"/>
              <a:ext cx="90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30819" name="Line 67"/>
            <p:cNvSpPr>
              <a:spLocks noChangeShapeType="1"/>
            </p:cNvSpPr>
            <p:nvPr/>
          </p:nvSpPr>
          <p:spPr bwMode="auto">
            <a:xfrm flipV="1">
              <a:off x="4301" y="2105"/>
              <a:ext cx="570" cy="192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30820" name="Line 68"/>
            <p:cNvSpPr>
              <a:spLocks noChangeShapeType="1"/>
            </p:cNvSpPr>
            <p:nvPr/>
          </p:nvSpPr>
          <p:spPr bwMode="auto">
            <a:xfrm rot="-5400000">
              <a:off x="4139" y="2129"/>
              <a:ext cx="336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30821" name="Rectangle 69"/>
            <p:cNvSpPr>
              <a:spLocks noChangeArrowheads="1"/>
            </p:cNvSpPr>
            <p:nvPr/>
          </p:nvSpPr>
          <p:spPr bwMode="auto">
            <a:xfrm>
              <a:off x="4218" y="1716"/>
              <a:ext cx="1332" cy="66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330822" name="Object 70"/>
            <p:cNvGraphicFramePr>
              <a:graphicFrameLocks noChangeAspect="1"/>
            </p:cNvGraphicFramePr>
            <p:nvPr/>
          </p:nvGraphicFramePr>
          <p:xfrm>
            <a:off x="5014" y="1974"/>
            <a:ext cx="35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03" name="Формула" r:id="rId13" imgW="558720" imgH="228600" progId="Equation.3">
                    <p:embed/>
                  </p:oleObj>
                </mc:Choice>
                <mc:Fallback>
                  <p:oleObj name="Формула" r:id="rId13" imgW="55872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4" y="1974"/>
                          <a:ext cx="352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0823" name="Object 71"/>
            <p:cNvGraphicFramePr>
              <a:graphicFrameLocks noChangeAspect="1"/>
            </p:cNvGraphicFramePr>
            <p:nvPr/>
          </p:nvGraphicFramePr>
          <p:xfrm>
            <a:off x="5011" y="1799"/>
            <a:ext cx="32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04" name="Формула" r:id="rId15" imgW="507960" imgH="228600" progId="Equation.3">
                    <p:embed/>
                  </p:oleObj>
                </mc:Choice>
                <mc:Fallback>
                  <p:oleObj name="Формула" r:id="rId15" imgW="5079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1" y="1799"/>
                          <a:ext cx="320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0824" name="Line 72"/>
            <p:cNvSpPr>
              <a:spLocks noChangeShapeType="1"/>
            </p:cNvSpPr>
            <p:nvPr/>
          </p:nvSpPr>
          <p:spPr bwMode="auto">
            <a:xfrm flipH="1" flipV="1">
              <a:off x="4305" y="2163"/>
              <a:ext cx="1" cy="1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graphicFrame>
          <p:nvGraphicFramePr>
            <p:cNvPr id="330825" name="Object 73"/>
            <p:cNvGraphicFramePr>
              <a:graphicFrameLocks noChangeAspect="1"/>
            </p:cNvGraphicFramePr>
            <p:nvPr/>
          </p:nvGraphicFramePr>
          <p:xfrm>
            <a:off x="4341" y="2089"/>
            <a:ext cx="88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05" name="Формула" r:id="rId17" imgW="139680" imgH="203040" progId="Equation.3">
                    <p:embed/>
                  </p:oleObj>
                </mc:Choice>
                <mc:Fallback>
                  <p:oleObj name="Формула" r:id="rId17" imgW="1396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1" y="2089"/>
                          <a:ext cx="88" cy="1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0827" name="Text Box 75"/>
            <p:cNvSpPr txBox="1">
              <a:spLocks noChangeArrowheads="1"/>
            </p:cNvSpPr>
            <p:nvPr/>
          </p:nvSpPr>
          <p:spPr bwMode="auto">
            <a:xfrm>
              <a:off x="4280" y="1891"/>
              <a:ext cx="1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>
                  <a:solidFill>
                    <a:srgbClr val="336600"/>
                  </a:solidFill>
                </a:rPr>
                <a:t>z</a:t>
              </a:r>
              <a:endParaRPr lang="ru-RU" altLang="ru-RU" sz="1000" b="1" i="1">
                <a:solidFill>
                  <a:srgbClr val="336600"/>
                </a:solidFill>
              </a:endParaRPr>
            </a:p>
          </p:txBody>
        </p:sp>
      </p:grpSp>
      <p:sp>
        <p:nvSpPr>
          <p:cNvPr id="330829" name="Rectangle 77"/>
          <p:cNvSpPr>
            <a:spLocks noChangeArrowheads="1"/>
          </p:cNvSpPr>
          <p:nvPr/>
        </p:nvSpPr>
        <p:spPr bwMode="auto">
          <a:xfrm>
            <a:off x="160338" y="2790825"/>
            <a:ext cx="67056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 dirty="0">
                <a:solidFill>
                  <a:srgbClr val="FF0000"/>
                </a:solidFill>
                <a:latin typeface="+mn-lt"/>
              </a:rPr>
              <a:t>Теорема о сложении скоростей – Скорость любой точки плоской фигуры равна геометрической сумме скоростей полюса и вращательной скорости этой точки вокруг полюса</a:t>
            </a:r>
            <a:r>
              <a:rPr lang="ru-RU" altLang="ru-RU" sz="1000" dirty="0">
                <a:solidFill>
                  <a:srgbClr val="FF0000"/>
                </a:solidFill>
                <a:latin typeface="+mn-lt"/>
              </a:rPr>
              <a:t>. </a:t>
            </a:r>
          </a:p>
        </p:txBody>
      </p:sp>
      <p:sp>
        <p:nvSpPr>
          <p:cNvPr id="330850" name="Text Box 98"/>
          <p:cNvSpPr txBox="1">
            <a:spLocks noChangeArrowheads="1"/>
          </p:cNvSpPr>
          <p:nvPr/>
        </p:nvSpPr>
        <p:spPr bwMode="auto">
          <a:xfrm>
            <a:off x="2011363" y="3162300"/>
            <a:ext cx="4648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/>
              <a:t>Радиусы-векторы точек </a:t>
            </a:r>
            <a:r>
              <a:rPr lang="en-US" altLang="ru-RU" sz="1000" i="1"/>
              <a:t>A</a:t>
            </a:r>
            <a:r>
              <a:rPr lang="en-US" altLang="ru-RU" sz="1000"/>
              <a:t> </a:t>
            </a:r>
            <a:r>
              <a:rPr lang="ru-RU" altLang="ru-RU" sz="1000"/>
              <a:t>и </a:t>
            </a:r>
            <a:r>
              <a:rPr lang="en-US" altLang="ru-RU" sz="1000" i="1"/>
              <a:t>B</a:t>
            </a:r>
            <a:r>
              <a:rPr lang="ru-RU" altLang="ru-RU" sz="1000"/>
              <a:t> связаны между собой соотношением</a:t>
            </a:r>
            <a:r>
              <a:rPr lang="en-US" altLang="ru-RU" sz="1000"/>
              <a:t>:</a:t>
            </a:r>
            <a:endParaRPr lang="ru-RU" altLang="ru-RU" sz="1000"/>
          </a:p>
        </p:txBody>
      </p:sp>
      <p:sp>
        <p:nvSpPr>
          <p:cNvPr id="330852" name="Text Box 100"/>
          <p:cNvSpPr txBox="1">
            <a:spLocks noChangeArrowheads="1"/>
          </p:cNvSpPr>
          <p:nvPr/>
        </p:nvSpPr>
        <p:spPr bwMode="auto">
          <a:xfrm>
            <a:off x="2162175" y="3646488"/>
            <a:ext cx="244971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 dirty="0"/>
              <a:t>Продифференцируем это соотношение</a:t>
            </a:r>
            <a:r>
              <a:rPr lang="en-US" altLang="ru-RU" sz="1000" dirty="0"/>
              <a:t>:</a:t>
            </a:r>
            <a:endParaRPr lang="ru-RU" altLang="ru-RU" sz="1000" dirty="0"/>
          </a:p>
        </p:txBody>
      </p:sp>
      <p:grpSp>
        <p:nvGrpSpPr>
          <p:cNvPr id="330858" name="Group 106"/>
          <p:cNvGrpSpPr>
            <a:grpSpLocks/>
          </p:cNvGrpSpPr>
          <p:nvPr/>
        </p:nvGrpSpPr>
        <p:grpSpPr bwMode="auto">
          <a:xfrm>
            <a:off x="417513" y="3789363"/>
            <a:ext cx="1668462" cy="1152525"/>
            <a:chOff x="293" y="2387"/>
            <a:chExt cx="1051" cy="726"/>
          </a:xfrm>
        </p:grpSpPr>
        <p:sp>
          <p:nvSpPr>
            <p:cNvPr id="330831" name="Oval 79"/>
            <p:cNvSpPr>
              <a:spLocks noChangeArrowheads="1"/>
            </p:cNvSpPr>
            <p:nvPr/>
          </p:nvSpPr>
          <p:spPr bwMode="auto">
            <a:xfrm rot="4951626">
              <a:off x="497" y="2231"/>
              <a:ext cx="636" cy="948"/>
            </a:xfrm>
            <a:prstGeom prst="ellipse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0832" name="Line 80"/>
            <p:cNvSpPr>
              <a:spLocks noChangeShapeType="1"/>
            </p:cNvSpPr>
            <p:nvPr/>
          </p:nvSpPr>
          <p:spPr bwMode="auto">
            <a:xfrm>
              <a:off x="293" y="3113"/>
              <a:ext cx="1032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30833" name="Line 81"/>
            <p:cNvSpPr>
              <a:spLocks noChangeShapeType="1"/>
            </p:cNvSpPr>
            <p:nvPr/>
          </p:nvSpPr>
          <p:spPr bwMode="auto">
            <a:xfrm rot="-5400000">
              <a:off x="-44" y="2770"/>
              <a:ext cx="684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30836" name="Oval 84"/>
            <p:cNvSpPr>
              <a:spLocks noChangeArrowheads="1"/>
            </p:cNvSpPr>
            <p:nvPr/>
          </p:nvSpPr>
          <p:spPr bwMode="auto">
            <a:xfrm>
              <a:off x="743" y="2930"/>
              <a:ext cx="44" cy="44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0837" name="Oval 85"/>
            <p:cNvSpPr>
              <a:spLocks noChangeArrowheads="1"/>
            </p:cNvSpPr>
            <p:nvPr/>
          </p:nvSpPr>
          <p:spPr bwMode="auto">
            <a:xfrm>
              <a:off x="766" y="2500"/>
              <a:ext cx="44" cy="44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0838" name="Text Box 86"/>
            <p:cNvSpPr txBox="1">
              <a:spLocks noChangeArrowheads="1"/>
            </p:cNvSpPr>
            <p:nvPr/>
          </p:nvSpPr>
          <p:spPr bwMode="auto">
            <a:xfrm>
              <a:off x="757" y="2892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/>
                <a:t>A</a:t>
              </a:r>
              <a:endParaRPr lang="ru-RU" altLang="ru-RU" sz="1000" b="1" i="1"/>
            </a:p>
          </p:txBody>
        </p:sp>
        <p:sp>
          <p:nvSpPr>
            <p:cNvPr id="330839" name="Text Box 87"/>
            <p:cNvSpPr txBox="1">
              <a:spLocks noChangeArrowheads="1"/>
            </p:cNvSpPr>
            <p:nvPr/>
          </p:nvSpPr>
          <p:spPr bwMode="auto">
            <a:xfrm>
              <a:off x="804" y="2441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/>
                <a:t>B</a:t>
              </a:r>
              <a:endParaRPr lang="ru-RU" altLang="ru-RU" sz="1000" b="1" i="1"/>
            </a:p>
          </p:txBody>
        </p:sp>
        <p:sp>
          <p:nvSpPr>
            <p:cNvPr id="330843" name="Freeform 91"/>
            <p:cNvSpPr>
              <a:spLocks/>
            </p:cNvSpPr>
            <p:nvPr/>
          </p:nvSpPr>
          <p:spPr bwMode="auto">
            <a:xfrm flipV="1">
              <a:off x="318" y="2698"/>
              <a:ext cx="1026" cy="382"/>
            </a:xfrm>
            <a:custGeom>
              <a:avLst/>
              <a:gdLst>
                <a:gd name="T0" fmla="*/ 0 w 924"/>
                <a:gd name="T1" fmla="*/ 116 h 268"/>
                <a:gd name="T2" fmla="*/ 294 w 924"/>
                <a:gd name="T3" fmla="*/ 20 h 268"/>
                <a:gd name="T4" fmla="*/ 606 w 924"/>
                <a:gd name="T5" fmla="*/ 236 h 268"/>
                <a:gd name="T6" fmla="*/ 924 w 924"/>
                <a:gd name="T7" fmla="*/ 212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4" h="268">
                  <a:moveTo>
                    <a:pt x="0" y="116"/>
                  </a:moveTo>
                  <a:cubicBezTo>
                    <a:pt x="96" y="58"/>
                    <a:pt x="193" y="0"/>
                    <a:pt x="294" y="20"/>
                  </a:cubicBezTo>
                  <a:cubicBezTo>
                    <a:pt x="395" y="40"/>
                    <a:pt x="501" y="204"/>
                    <a:pt x="606" y="236"/>
                  </a:cubicBezTo>
                  <a:cubicBezTo>
                    <a:pt x="711" y="268"/>
                    <a:pt x="871" y="216"/>
                    <a:pt x="924" y="21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</p:grpSp>
      <p:grpSp>
        <p:nvGrpSpPr>
          <p:cNvPr id="330866" name="Group 114"/>
          <p:cNvGrpSpPr>
            <a:grpSpLocks/>
          </p:cNvGrpSpPr>
          <p:nvPr/>
        </p:nvGrpSpPr>
        <p:grpSpPr bwMode="auto">
          <a:xfrm>
            <a:off x="200025" y="4010025"/>
            <a:ext cx="1223963" cy="1176338"/>
            <a:chOff x="1818" y="2580"/>
            <a:chExt cx="771" cy="741"/>
          </a:xfrm>
        </p:grpSpPr>
        <p:sp>
          <p:nvSpPr>
            <p:cNvPr id="330847" name="Text Box 95"/>
            <p:cNvSpPr txBox="1">
              <a:spLocks noChangeArrowheads="1"/>
            </p:cNvSpPr>
            <p:nvPr/>
          </p:nvSpPr>
          <p:spPr bwMode="auto">
            <a:xfrm>
              <a:off x="1818" y="3167"/>
              <a:ext cx="17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/>
                <a:t>O</a:t>
              </a:r>
              <a:endParaRPr lang="ru-RU" altLang="ru-RU" sz="1000" b="1" i="1"/>
            </a:p>
          </p:txBody>
        </p:sp>
        <p:sp>
          <p:nvSpPr>
            <p:cNvPr id="330844" name="Line 92"/>
            <p:cNvSpPr>
              <a:spLocks noChangeShapeType="1"/>
            </p:cNvSpPr>
            <p:nvPr/>
          </p:nvSpPr>
          <p:spPr bwMode="auto">
            <a:xfrm flipV="1">
              <a:off x="2430" y="2592"/>
              <a:ext cx="18" cy="4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30845" name="Line 93"/>
            <p:cNvSpPr>
              <a:spLocks noChangeShapeType="1"/>
            </p:cNvSpPr>
            <p:nvPr/>
          </p:nvSpPr>
          <p:spPr bwMode="auto">
            <a:xfrm flipV="1">
              <a:off x="1944" y="3000"/>
              <a:ext cx="48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30846" name="Line 94"/>
            <p:cNvSpPr>
              <a:spLocks noChangeShapeType="1"/>
            </p:cNvSpPr>
            <p:nvPr/>
          </p:nvSpPr>
          <p:spPr bwMode="auto">
            <a:xfrm flipV="1">
              <a:off x="1962" y="2580"/>
              <a:ext cx="480" cy="5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graphicFrame>
          <p:nvGraphicFramePr>
            <p:cNvPr id="330853" name="Object 101"/>
            <p:cNvGraphicFramePr>
              <a:graphicFrameLocks noChangeAspect="1"/>
            </p:cNvGraphicFramePr>
            <p:nvPr/>
          </p:nvGraphicFramePr>
          <p:xfrm>
            <a:off x="2163" y="2655"/>
            <a:ext cx="9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06" name="Формула" r:id="rId19" imgW="152280" imgH="215640" progId="Equation.3">
                    <p:embed/>
                  </p:oleObj>
                </mc:Choice>
                <mc:Fallback>
                  <p:oleObj name="Формула" r:id="rId19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3" y="2655"/>
                          <a:ext cx="9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0854" name="Object 102"/>
            <p:cNvGraphicFramePr>
              <a:graphicFrameLocks noChangeAspect="1"/>
            </p:cNvGraphicFramePr>
            <p:nvPr/>
          </p:nvGraphicFramePr>
          <p:xfrm>
            <a:off x="2252" y="2888"/>
            <a:ext cx="9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07" name="Формула" r:id="rId21" imgW="152280" imgH="215640" progId="Equation.3">
                    <p:embed/>
                  </p:oleObj>
                </mc:Choice>
                <mc:Fallback>
                  <p:oleObj name="Формула" r:id="rId21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2" y="2888"/>
                          <a:ext cx="9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0855" name="Object 103"/>
            <p:cNvGraphicFramePr>
              <a:graphicFrameLocks noChangeAspect="1"/>
            </p:cNvGraphicFramePr>
            <p:nvPr/>
          </p:nvGraphicFramePr>
          <p:xfrm>
            <a:off x="2453" y="2641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08" name="Формула" r:id="rId23" imgW="215640" imgH="215640" progId="Equation.3">
                    <p:embed/>
                  </p:oleObj>
                </mc:Choice>
                <mc:Fallback>
                  <p:oleObj name="Формула" r:id="rId23" imgW="2156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3" y="2641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0860" name="Object 1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9362463"/>
              </p:ext>
            </p:extLst>
          </p:nvPr>
        </p:nvGraphicFramePr>
        <p:xfrm>
          <a:off x="5062538" y="3376613"/>
          <a:ext cx="1257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9" name="Формула" r:id="rId25" imgW="1257120" imgH="215640" progId="Equation.3">
                  <p:embed/>
                </p:oleObj>
              </mc:Choice>
              <mc:Fallback>
                <p:oleObj name="Формула" r:id="rId25" imgW="1257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2538" y="3376613"/>
                        <a:ext cx="1257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861" name="Object 1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2137647"/>
              </p:ext>
            </p:extLst>
          </p:nvPr>
        </p:nvGraphicFramePr>
        <p:xfrm>
          <a:off x="4978400" y="3648075"/>
          <a:ext cx="1574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0" name="Формула" r:id="rId27" imgW="1574640" imgH="393480" progId="Equation.3">
                  <p:embed/>
                </p:oleObj>
              </mc:Choice>
              <mc:Fallback>
                <p:oleObj name="Формула" r:id="rId27" imgW="15746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8400" y="3648075"/>
                        <a:ext cx="1574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0862" name="AutoShape 110"/>
          <p:cNvSpPr>
            <a:spLocks noChangeArrowheads="1"/>
          </p:cNvSpPr>
          <p:nvPr/>
        </p:nvSpPr>
        <p:spPr bwMode="auto">
          <a:xfrm rot="5400000">
            <a:off x="5019676" y="4152900"/>
            <a:ext cx="361950" cy="18097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30863" name="AutoShape 111"/>
          <p:cNvSpPr>
            <a:spLocks noChangeArrowheads="1"/>
          </p:cNvSpPr>
          <p:nvPr/>
        </p:nvSpPr>
        <p:spPr bwMode="auto">
          <a:xfrm rot="5400000">
            <a:off x="5561013" y="4132262"/>
            <a:ext cx="361950" cy="18097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330864" name="Object 1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032881"/>
              </p:ext>
            </p:extLst>
          </p:nvPr>
        </p:nvGraphicFramePr>
        <p:xfrm>
          <a:off x="5032375" y="4479925"/>
          <a:ext cx="342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1" name="Формула" r:id="rId29" imgW="342720" imgH="215640" progId="Equation.3">
                  <p:embed/>
                </p:oleObj>
              </mc:Choice>
              <mc:Fallback>
                <p:oleObj name="Формула" r:id="rId29" imgW="3427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75" y="4479925"/>
                        <a:ext cx="342900" cy="2159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865" name="Object 1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528765"/>
              </p:ext>
            </p:extLst>
          </p:nvPr>
        </p:nvGraphicFramePr>
        <p:xfrm>
          <a:off x="5611813" y="4478338"/>
          <a:ext cx="342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2" name="Формула" r:id="rId31" imgW="342720" imgH="215640" progId="Equation.3">
                  <p:embed/>
                </p:oleObj>
              </mc:Choice>
              <mc:Fallback>
                <p:oleObj name="Формула" r:id="rId31" imgW="3427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1813" y="4478338"/>
                        <a:ext cx="342900" cy="2159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0848" name="AutoShape 96"/>
          <p:cNvSpPr>
            <a:spLocks noChangeArrowheads="1"/>
          </p:cNvSpPr>
          <p:nvPr/>
        </p:nvSpPr>
        <p:spPr bwMode="auto">
          <a:xfrm rot="-2909249">
            <a:off x="1069976" y="4356100"/>
            <a:ext cx="647700" cy="136525"/>
          </a:xfrm>
          <a:prstGeom prst="rightArrow">
            <a:avLst>
              <a:gd name="adj1" fmla="val 50000"/>
              <a:gd name="adj2" fmla="val 118605"/>
            </a:avLst>
          </a:prstGeom>
          <a:noFill/>
          <a:ln w="9525" algn="ctr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330867" name="Object 1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4590299"/>
              </p:ext>
            </p:extLst>
          </p:nvPr>
        </p:nvGraphicFramePr>
        <p:xfrm>
          <a:off x="1673225" y="4057650"/>
          <a:ext cx="177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3" name="Формула" r:id="rId33" imgW="177480" imgH="215640" progId="Equation.3">
                  <p:embed/>
                </p:oleObj>
              </mc:Choice>
              <mc:Fallback>
                <p:oleObj name="Формула" r:id="rId33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225" y="4057650"/>
                        <a:ext cx="1778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0868" name="Text Box 116"/>
          <p:cNvSpPr txBox="1">
            <a:spLocks noChangeArrowheads="1"/>
          </p:cNvSpPr>
          <p:nvPr/>
        </p:nvSpPr>
        <p:spPr bwMode="auto">
          <a:xfrm>
            <a:off x="2179638" y="3863975"/>
            <a:ext cx="22974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 dirty="0"/>
              <a:t>Второе слагаемое есть вращательная</a:t>
            </a:r>
          </a:p>
          <a:p>
            <a:r>
              <a:rPr lang="ru-RU" altLang="ru-RU" sz="1000" dirty="0"/>
              <a:t>скорость точки </a:t>
            </a:r>
            <a:r>
              <a:rPr lang="en-US" altLang="ru-RU" sz="1000" i="1" dirty="0"/>
              <a:t>B</a:t>
            </a:r>
            <a:r>
              <a:rPr lang="en-US" altLang="ru-RU" sz="1000" dirty="0"/>
              <a:t> </a:t>
            </a:r>
            <a:r>
              <a:rPr lang="ru-RU" altLang="ru-RU" sz="1000" dirty="0"/>
              <a:t>вокруг полюса </a:t>
            </a:r>
            <a:r>
              <a:rPr lang="en-US" altLang="ru-RU" sz="1000" i="1" dirty="0"/>
              <a:t>A</a:t>
            </a:r>
            <a:r>
              <a:rPr lang="en-US" altLang="ru-RU" sz="1000" dirty="0"/>
              <a:t>:</a:t>
            </a:r>
            <a:endParaRPr lang="ru-RU" altLang="ru-RU" sz="1000" dirty="0"/>
          </a:p>
        </p:txBody>
      </p:sp>
      <p:sp>
        <p:nvSpPr>
          <p:cNvPr id="330869" name="AutoShape 117"/>
          <p:cNvSpPr>
            <a:spLocks noChangeArrowheads="1"/>
          </p:cNvSpPr>
          <p:nvPr/>
        </p:nvSpPr>
        <p:spPr bwMode="auto">
          <a:xfrm rot="5400000">
            <a:off x="6102351" y="4130675"/>
            <a:ext cx="361950" cy="18097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330870" name="Object 1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955754"/>
              </p:ext>
            </p:extLst>
          </p:nvPr>
        </p:nvGraphicFramePr>
        <p:xfrm>
          <a:off x="6118225" y="4467225"/>
          <a:ext cx="393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4" name="Формула" r:id="rId35" imgW="393480" imgH="215640" progId="Equation.3">
                  <p:embed/>
                </p:oleObj>
              </mc:Choice>
              <mc:Fallback>
                <p:oleObj name="Формула" r:id="rId35" imgW="393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8225" y="4467225"/>
                        <a:ext cx="393700" cy="2159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871" name="Object 1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3524180"/>
              </p:ext>
            </p:extLst>
          </p:nvPr>
        </p:nvGraphicFramePr>
        <p:xfrm>
          <a:off x="2306638" y="4265613"/>
          <a:ext cx="2260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5" name="Формула" r:id="rId37" imgW="2260440" imgH="253800" progId="Equation.3">
                  <p:embed/>
                </p:oleObj>
              </mc:Choice>
              <mc:Fallback>
                <p:oleObj name="Формула" r:id="rId37" imgW="22604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6638" y="4265613"/>
                        <a:ext cx="2260600" cy="254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0849" name="AutoShape 97"/>
          <p:cNvSpPr>
            <a:spLocks noChangeArrowheads="1"/>
          </p:cNvSpPr>
          <p:nvPr/>
        </p:nvSpPr>
        <p:spPr bwMode="auto">
          <a:xfrm rot="11044585">
            <a:off x="531813" y="3894138"/>
            <a:ext cx="647700" cy="136525"/>
          </a:xfrm>
          <a:prstGeom prst="rightArrow">
            <a:avLst>
              <a:gd name="adj1" fmla="val 50000"/>
              <a:gd name="adj2" fmla="val 118605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30872" name="AutoShape 120"/>
          <p:cNvSpPr>
            <a:spLocks noChangeArrowheads="1"/>
          </p:cNvSpPr>
          <p:nvPr/>
        </p:nvSpPr>
        <p:spPr bwMode="auto">
          <a:xfrm flipH="1">
            <a:off x="1019175" y="4391025"/>
            <a:ext cx="266700" cy="266700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330873" name="Object 1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793027"/>
              </p:ext>
            </p:extLst>
          </p:nvPr>
        </p:nvGraphicFramePr>
        <p:xfrm>
          <a:off x="465138" y="3649663"/>
          <a:ext cx="2286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6" name="Формула" r:id="rId39" imgW="228600" imgH="215640" progId="Equation.3">
                  <p:embed/>
                </p:oleObj>
              </mc:Choice>
              <mc:Fallback>
                <p:oleObj name="Формула" r:id="rId39" imgW="2286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3649663"/>
                        <a:ext cx="2286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874" name="Object 1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7250833"/>
              </p:ext>
            </p:extLst>
          </p:nvPr>
        </p:nvGraphicFramePr>
        <p:xfrm>
          <a:off x="1016000" y="4273550"/>
          <a:ext cx="1524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7" name="Формула" r:id="rId41" imgW="152280" imgH="139680" progId="Equation.3">
                  <p:embed/>
                </p:oleObj>
              </mc:Choice>
              <mc:Fallback>
                <p:oleObj name="Формула" r:id="rId41" imgW="1522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4273550"/>
                        <a:ext cx="1524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875" name="Object 1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03528"/>
              </p:ext>
            </p:extLst>
          </p:nvPr>
        </p:nvGraphicFramePr>
        <p:xfrm>
          <a:off x="7026275" y="4699000"/>
          <a:ext cx="16891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8" name="Формула" r:id="rId43" imgW="1688760" imgH="215640" progId="Equation.3">
                  <p:embed/>
                </p:oleObj>
              </mc:Choice>
              <mc:Fallback>
                <p:oleObj name="Формула" r:id="rId43" imgW="16887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6275" y="4699000"/>
                        <a:ext cx="1689100" cy="2159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0876" name="Text Box 124"/>
          <p:cNvSpPr txBox="1">
            <a:spLocks noChangeArrowheads="1"/>
          </p:cNvSpPr>
          <p:nvPr/>
        </p:nvSpPr>
        <p:spPr bwMode="auto">
          <a:xfrm>
            <a:off x="6948488" y="3841750"/>
            <a:ext cx="219551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 dirty="0">
                <a:solidFill>
                  <a:srgbClr val="FF0000"/>
                </a:solidFill>
              </a:rPr>
              <a:t>Таким образом, скорость точки </a:t>
            </a:r>
            <a:r>
              <a:rPr lang="en-US" altLang="ru-RU" sz="1000" i="1" dirty="0">
                <a:solidFill>
                  <a:srgbClr val="FF0000"/>
                </a:solidFill>
              </a:rPr>
              <a:t>B</a:t>
            </a:r>
            <a:r>
              <a:rPr lang="en-US" altLang="ru-RU" sz="1000" dirty="0">
                <a:solidFill>
                  <a:srgbClr val="FF0000"/>
                </a:solidFill>
              </a:rPr>
              <a:t> </a:t>
            </a:r>
            <a:r>
              <a:rPr lang="ru-RU" altLang="ru-RU" sz="1000" dirty="0">
                <a:solidFill>
                  <a:srgbClr val="FF0000"/>
                </a:solidFill>
              </a:rPr>
              <a:t>равна геометрической сумме скорости полюса </a:t>
            </a:r>
            <a:r>
              <a:rPr lang="en-US" altLang="ru-RU" sz="1000" i="1" dirty="0">
                <a:solidFill>
                  <a:srgbClr val="FF0000"/>
                </a:solidFill>
              </a:rPr>
              <a:t>A</a:t>
            </a:r>
            <a:r>
              <a:rPr lang="en-US" altLang="ru-RU" sz="1000" dirty="0">
                <a:solidFill>
                  <a:srgbClr val="FF0000"/>
                </a:solidFill>
              </a:rPr>
              <a:t> </a:t>
            </a:r>
            <a:r>
              <a:rPr lang="ru-RU" altLang="ru-RU" sz="1000" dirty="0">
                <a:solidFill>
                  <a:srgbClr val="FF0000"/>
                </a:solidFill>
              </a:rPr>
              <a:t>и вращательной скорости точки </a:t>
            </a:r>
            <a:r>
              <a:rPr lang="en-US" altLang="ru-RU" sz="1000" i="1" dirty="0">
                <a:solidFill>
                  <a:srgbClr val="FF0000"/>
                </a:solidFill>
              </a:rPr>
              <a:t>B</a:t>
            </a:r>
            <a:r>
              <a:rPr lang="en-US" altLang="ru-RU" sz="1000" dirty="0">
                <a:solidFill>
                  <a:srgbClr val="FF0000"/>
                </a:solidFill>
              </a:rPr>
              <a:t> </a:t>
            </a:r>
            <a:r>
              <a:rPr lang="ru-RU" altLang="ru-RU" sz="1000" dirty="0">
                <a:solidFill>
                  <a:srgbClr val="FF0000"/>
                </a:solidFill>
              </a:rPr>
              <a:t>вокруг полюса </a:t>
            </a:r>
            <a:r>
              <a:rPr lang="en-US" altLang="ru-RU" sz="1000" dirty="0">
                <a:solidFill>
                  <a:srgbClr val="FF0000"/>
                </a:solidFill>
              </a:rPr>
              <a:t>:</a:t>
            </a:r>
            <a:endParaRPr lang="ru-RU" altLang="ru-RU" sz="1000" dirty="0">
              <a:solidFill>
                <a:srgbClr val="FF0000"/>
              </a:solidFill>
            </a:endParaRPr>
          </a:p>
        </p:txBody>
      </p:sp>
      <p:sp>
        <p:nvSpPr>
          <p:cNvPr id="330877" name="AutoShape 125"/>
          <p:cNvSpPr>
            <a:spLocks noChangeArrowheads="1"/>
          </p:cNvSpPr>
          <p:nvPr/>
        </p:nvSpPr>
        <p:spPr bwMode="auto">
          <a:xfrm rot="-28881753">
            <a:off x="727076" y="3649662"/>
            <a:ext cx="603250" cy="136525"/>
          </a:xfrm>
          <a:prstGeom prst="rightArrow">
            <a:avLst>
              <a:gd name="adj1" fmla="val 50000"/>
              <a:gd name="adj2" fmla="val 110465"/>
            </a:avLst>
          </a:prstGeom>
          <a:solidFill>
            <a:srgbClr val="00008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30878" name="AutoShape 126"/>
          <p:cNvSpPr>
            <a:spLocks noChangeArrowheads="1"/>
          </p:cNvSpPr>
          <p:nvPr/>
        </p:nvSpPr>
        <p:spPr bwMode="auto">
          <a:xfrm rot="-2909249">
            <a:off x="1073151" y="4352925"/>
            <a:ext cx="647700" cy="136525"/>
          </a:xfrm>
          <a:prstGeom prst="rightArrow">
            <a:avLst>
              <a:gd name="adj1" fmla="val 50000"/>
              <a:gd name="adj2" fmla="val 118605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330879" name="Object 1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980626"/>
              </p:ext>
            </p:extLst>
          </p:nvPr>
        </p:nvGraphicFramePr>
        <p:xfrm>
          <a:off x="1652588" y="4094163"/>
          <a:ext cx="177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9" name="Формула" r:id="rId45" imgW="177480" imgH="215640" progId="Equation.3">
                  <p:embed/>
                </p:oleObj>
              </mc:Choice>
              <mc:Fallback>
                <p:oleObj name="Формула" r:id="rId45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4094163"/>
                        <a:ext cx="1778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0880" name="Line 128"/>
          <p:cNvSpPr>
            <a:spLocks noChangeShapeType="1"/>
          </p:cNvSpPr>
          <p:nvPr/>
        </p:nvSpPr>
        <p:spPr bwMode="auto">
          <a:xfrm flipV="1">
            <a:off x="528638" y="3448050"/>
            <a:ext cx="346075" cy="488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330881" name="Line 129"/>
          <p:cNvSpPr>
            <a:spLocks noChangeShapeType="1"/>
          </p:cNvSpPr>
          <p:nvPr/>
        </p:nvSpPr>
        <p:spPr bwMode="auto">
          <a:xfrm>
            <a:off x="873125" y="3451225"/>
            <a:ext cx="752475" cy="47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graphicFrame>
        <p:nvGraphicFramePr>
          <p:cNvPr id="330882" name="Object 1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3363902"/>
              </p:ext>
            </p:extLst>
          </p:nvPr>
        </p:nvGraphicFramePr>
        <p:xfrm>
          <a:off x="898525" y="3209925"/>
          <a:ext cx="177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0" name="Формула" r:id="rId46" imgW="177480" imgH="215640" progId="Equation.3">
                  <p:embed/>
                </p:oleObj>
              </mc:Choice>
              <mc:Fallback>
                <p:oleObj name="Формула" r:id="rId46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3209925"/>
                        <a:ext cx="1778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0883" name="Rectangle 131"/>
          <p:cNvSpPr>
            <a:spLocks noChangeArrowheads="1"/>
          </p:cNvSpPr>
          <p:nvPr/>
        </p:nvSpPr>
        <p:spPr bwMode="auto">
          <a:xfrm>
            <a:off x="2025650" y="4694238"/>
            <a:ext cx="67056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 dirty="0">
                <a:solidFill>
                  <a:srgbClr val="FF0000"/>
                </a:solidFill>
                <a:latin typeface="+mn-lt"/>
              </a:rPr>
              <a:t>Следствие 1 – Проекции скоростей точек плоской фигуры на ось,</a:t>
            </a:r>
          </a:p>
          <a:p>
            <a:pPr>
              <a:buFont typeface="Wingdings" pitchFamily="2" charset="2"/>
              <a:buNone/>
            </a:pPr>
            <a:r>
              <a:rPr lang="ru-RU" altLang="ru-RU" sz="1000" b="1" dirty="0">
                <a:solidFill>
                  <a:srgbClr val="FF0000"/>
                </a:solidFill>
                <a:latin typeface="+mn-lt"/>
              </a:rPr>
              <a:t>проходящую через эти точки равны .</a:t>
            </a:r>
            <a:r>
              <a:rPr lang="ru-RU" altLang="ru-RU" sz="1000" dirty="0">
                <a:solidFill>
                  <a:srgbClr val="FF0000"/>
                </a:solidFill>
                <a:latin typeface="+mn-lt"/>
              </a:rPr>
              <a:t> </a:t>
            </a:r>
          </a:p>
        </p:txBody>
      </p:sp>
      <p:sp>
        <p:nvSpPr>
          <p:cNvPr id="330884" name="Line 132"/>
          <p:cNvSpPr>
            <a:spLocks noChangeShapeType="1"/>
          </p:cNvSpPr>
          <p:nvPr/>
        </p:nvSpPr>
        <p:spPr bwMode="auto">
          <a:xfrm flipH="1">
            <a:off x="1162050" y="4000500"/>
            <a:ext cx="38100" cy="63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330885" name="Line 133"/>
          <p:cNvSpPr>
            <a:spLocks noChangeShapeType="1"/>
          </p:cNvSpPr>
          <p:nvPr/>
        </p:nvSpPr>
        <p:spPr bwMode="auto">
          <a:xfrm flipV="1">
            <a:off x="1143000" y="3228975"/>
            <a:ext cx="95250" cy="188595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330886" name="Text Box 134"/>
          <p:cNvSpPr txBox="1">
            <a:spLocks noChangeArrowheads="1"/>
          </p:cNvSpPr>
          <p:nvPr/>
        </p:nvSpPr>
        <p:spPr bwMode="auto">
          <a:xfrm>
            <a:off x="1241425" y="3173413"/>
            <a:ext cx="28084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b="1" i="1">
                <a:solidFill>
                  <a:srgbClr val="009900"/>
                </a:solidFill>
              </a:rPr>
              <a:t>x</a:t>
            </a:r>
            <a:r>
              <a:rPr lang="en-US" altLang="ru-RU" sz="1000" b="1" baseline="-25000">
                <a:solidFill>
                  <a:srgbClr val="009900"/>
                </a:solidFill>
              </a:rPr>
              <a:t>1</a:t>
            </a:r>
            <a:endParaRPr lang="ru-RU" altLang="ru-RU" sz="1000" b="1" baseline="-25000">
              <a:solidFill>
                <a:srgbClr val="009900"/>
              </a:solidFill>
            </a:endParaRPr>
          </a:p>
        </p:txBody>
      </p:sp>
      <p:sp>
        <p:nvSpPr>
          <p:cNvPr id="330887" name="Text Box 135"/>
          <p:cNvSpPr txBox="1">
            <a:spLocks noChangeArrowheads="1"/>
          </p:cNvSpPr>
          <p:nvPr/>
        </p:nvSpPr>
        <p:spPr bwMode="auto">
          <a:xfrm>
            <a:off x="1998663" y="5035550"/>
            <a:ext cx="288732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/>
              <a:t>Спроецируем векторное соотношение на ось </a:t>
            </a:r>
            <a:r>
              <a:rPr lang="en-US" altLang="ru-RU" sz="1000" i="1"/>
              <a:t>x</a:t>
            </a:r>
            <a:r>
              <a:rPr lang="en-US" altLang="ru-RU" sz="1000" baseline="-25000"/>
              <a:t>1</a:t>
            </a:r>
            <a:r>
              <a:rPr lang="en-US" altLang="ru-RU" sz="1000"/>
              <a:t>:</a:t>
            </a:r>
            <a:endParaRPr lang="ru-RU" altLang="ru-RU" sz="1000"/>
          </a:p>
        </p:txBody>
      </p:sp>
      <p:graphicFrame>
        <p:nvGraphicFramePr>
          <p:cNvPr id="330888" name="Object 1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0121119"/>
              </p:ext>
            </p:extLst>
          </p:nvPr>
        </p:nvGraphicFramePr>
        <p:xfrm>
          <a:off x="5237163" y="5053013"/>
          <a:ext cx="1930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1" name="Формула" r:id="rId48" imgW="1930320" imgH="228600" progId="Equation.3">
                  <p:embed/>
                </p:oleObj>
              </mc:Choice>
              <mc:Fallback>
                <p:oleObj name="Формула" r:id="rId48" imgW="19303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7163" y="5053013"/>
                        <a:ext cx="1930400" cy="228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0889" name="Rectangle 137"/>
          <p:cNvSpPr>
            <a:spLocks noChangeArrowheads="1"/>
          </p:cNvSpPr>
          <p:nvPr/>
        </p:nvSpPr>
        <p:spPr bwMode="auto">
          <a:xfrm rot="335960">
            <a:off x="1025525" y="3978275"/>
            <a:ext cx="171450" cy="161925"/>
          </a:xfrm>
          <a:prstGeom prst="rect">
            <a:avLst/>
          </a:prstGeom>
          <a:noFill/>
          <a:ln w="9525" algn="ctr">
            <a:solidFill>
              <a:srgbClr val="0099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30890" name="Line 138"/>
          <p:cNvSpPr>
            <a:spLocks noChangeShapeType="1"/>
          </p:cNvSpPr>
          <p:nvPr/>
        </p:nvSpPr>
        <p:spPr bwMode="auto">
          <a:xfrm flipH="1">
            <a:off x="1203325" y="3476625"/>
            <a:ext cx="20638" cy="4953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330891" name="Line 139"/>
          <p:cNvSpPr>
            <a:spLocks noChangeShapeType="1"/>
          </p:cNvSpPr>
          <p:nvPr/>
        </p:nvSpPr>
        <p:spPr bwMode="auto">
          <a:xfrm flipH="1">
            <a:off x="1168400" y="4162425"/>
            <a:ext cx="25400" cy="496888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330892" name="Line 140"/>
          <p:cNvSpPr>
            <a:spLocks noChangeShapeType="1"/>
          </p:cNvSpPr>
          <p:nvPr/>
        </p:nvSpPr>
        <p:spPr bwMode="auto">
          <a:xfrm>
            <a:off x="871538" y="3451225"/>
            <a:ext cx="361950" cy="23813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330893" name="Line 141"/>
          <p:cNvSpPr>
            <a:spLocks noChangeShapeType="1"/>
          </p:cNvSpPr>
          <p:nvPr/>
        </p:nvSpPr>
        <p:spPr bwMode="auto">
          <a:xfrm>
            <a:off x="1193800" y="4154488"/>
            <a:ext cx="419100" cy="23812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330894" name="Rectangle 142"/>
          <p:cNvSpPr>
            <a:spLocks noChangeArrowheads="1"/>
          </p:cNvSpPr>
          <p:nvPr/>
        </p:nvSpPr>
        <p:spPr bwMode="auto">
          <a:xfrm>
            <a:off x="2005013" y="5302250"/>
            <a:ext cx="69818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 dirty="0">
                <a:solidFill>
                  <a:srgbClr val="FF0000"/>
                </a:solidFill>
                <a:latin typeface="+mn-lt"/>
              </a:rPr>
              <a:t>Следствие </a:t>
            </a:r>
            <a:r>
              <a:rPr lang="en-US" altLang="ru-RU" sz="1000" b="1" dirty="0">
                <a:solidFill>
                  <a:srgbClr val="FF0000"/>
                </a:solidFill>
                <a:latin typeface="+mn-lt"/>
              </a:rPr>
              <a:t>2</a:t>
            </a:r>
            <a:r>
              <a:rPr lang="ru-RU" altLang="ru-RU" sz="1000" b="1" dirty="0">
                <a:solidFill>
                  <a:srgbClr val="FF0000"/>
                </a:solidFill>
                <a:latin typeface="+mn-lt"/>
              </a:rPr>
              <a:t> – Концы векторов скоростей точек плоской фигуры, лежащих на одной прямой, также</a:t>
            </a:r>
            <a:endParaRPr lang="en-US" altLang="ru-RU" sz="1000" b="1" dirty="0">
              <a:solidFill>
                <a:srgbClr val="FF0000"/>
              </a:solidFill>
              <a:latin typeface="+mn-lt"/>
            </a:endParaRPr>
          </a:p>
          <a:p>
            <a:pPr>
              <a:buFont typeface="Wingdings" pitchFamily="2" charset="2"/>
              <a:buNone/>
            </a:pPr>
            <a:r>
              <a:rPr lang="ru-RU" altLang="ru-RU" sz="1000" b="1" dirty="0">
                <a:solidFill>
                  <a:srgbClr val="FF0000"/>
                </a:solidFill>
                <a:latin typeface="+mn-lt"/>
              </a:rPr>
              <a:t> лежат на одной прямой и делят эту прямую на отрезки пропорциональные расстояниям между точками. </a:t>
            </a:r>
            <a:endParaRPr lang="ru-RU" altLang="ru-RU" sz="1000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330935" name="Group 183"/>
          <p:cNvGrpSpPr>
            <a:grpSpLocks/>
          </p:cNvGrpSpPr>
          <p:nvPr/>
        </p:nvGrpSpPr>
        <p:grpSpPr bwMode="auto">
          <a:xfrm>
            <a:off x="231775" y="5810250"/>
            <a:ext cx="1473200" cy="762000"/>
            <a:chOff x="146" y="3660"/>
            <a:chExt cx="928" cy="480"/>
          </a:xfrm>
        </p:grpSpPr>
        <p:sp>
          <p:nvSpPr>
            <p:cNvPr id="330895" name="Oval 143"/>
            <p:cNvSpPr>
              <a:spLocks noChangeArrowheads="1"/>
            </p:cNvSpPr>
            <p:nvPr/>
          </p:nvSpPr>
          <p:spPr bwMode="auto">
            <a:xfrm>
              <a:off x="192" y="3660"/>
              <a:ext cx="882" cy="480"/>
            </a:xfrm>
            <a:prstGeom prst="ellipse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0896" name="Line 144"/>
            <p:cNvSpPr>
              <a:spLocks noChangeShapeType="1"/>
            </p:cNvSpPr>
            <p:nvPr/>
          </p:nvSpPr>
          <p:spPr bwMode="auto">
            <a:xfrm>
              <a:off x="288" y="3900"/>
              <a:ext cx="6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30897" name="Oval 145"/>
            <p:cNvSpPr>
              <a:spLocks noChangeArrowheads="1"/>
            </p:cNvSpPr>
            <p:nvPr/>
          </p:nvSpPr>
          <p:spPr bwMode="auto">
            <a:xfrm>
              <a:off x="282" y="3882"/>
              <a:ext cx="44" cy="44"/>
            </a:xfrm>
            <a:prstGeom prst="ellipse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0898" name="Oval 146"/>
            <p:cNvSpPr>
              <a:spLocks noChangeArrowheads="1"/>
            </p:cNvSpPr>
            <p:nvPr/>
          </p:nvSpPr>
          <p:spPr bwMode="auto">
            <a:xfrm>
              <a:off x="605" y="3881"/>
              <a:ext cx="44" cy="44"/>
            </a:xfrm>
            <a:prstGeom prst="ellipse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0899" name="Oval 147"/>
            <p:cNvSpPr>
              <a:spLocks noChangeArrowheads="1"/>
            </p:cNvSpPr>
            <p:nvPr/>
          </p:nvSpPr>
          <p:spPr bwMode="auto">
            <a:xfrm>
              <a:off x="940" y="3880"/>
              <a:ext cx="44" cy="44"/>
            </a:xfrm>
            <a:prstGeom prst="ellipse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0900" name="Text Box 148"/>
            <p:cNvSpPr txBox="1">
              <a:spLocks noChangeArrowheads="1"/>
            </p:cNvSpPr>
            <p:nvPr/>
          </p:nvSpPr>
          <p:spPr bwMode="auto">
            <a:xfrm>
              <a:off x="146" y="3763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/>
                <a:t>A</a:t>
              </a:r>
              <a:endParaRPr lang="ru-RU" altLang="ru-RU" sz="1000" b="1" i="1"/>
            </a:p>
          </p:txBody>
        </p:sp>
        <p:sp>
          <p:nvSpPr>
            <p:cNvPr id="330901" name="Text Box 149"/>
            <p:cNvSpPr txBox="1">
              <a:spLocks noChangeArrowheads="1"/>
            </p:cNvSpPr>
            <p:nvPr/>
          </p:nvSpPr>
          <p:spPr bwMode="auto">
            <a:xfrm>
              <a:off x="463" y="3768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/>
                <a:t>B</a:t>
              </a:r>
              <a:endParaRPr lang="ru-RU" altLang="ru-RU" sz="1000" b="1" i="1"/>
            </a:p>
          </p:txBody>
        </p:sp>
        <p:sp>
          <p:nvSpPr>
            <p:cNvPr id="330902" name="Text Box 150"/>
            <p:cNvSpPr txBox="1">
              <a:spLocks noChangeArrowheads="1"/>
            </p:cNvSpPr>
            <p:nvPr/>
          </p:nvSpPr>
          <p:spPr bwMode="auto">
            <a:xfrm>
              <a:off x="792" y="3767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/>
                <a:t>C</a:t>
              </a:r>
              <a:endParaRPr lang="ru-RU" altLang="ru-RU" sz="1000" b="1" i="1"/>
            </a:p>
          </p:txBody>
        </p:sp>
      </p:grpSp>
      <p:sp>
        <p:nvSpPr>
          <p:cNvPr id="330906" name="AutoShape 154"/>
          <p:cNvSpPr>
            <a:spLocks noChangeArrowheads="1"/>
          </p:cNvSpPr>
          <p:nvPr/>
        </p:nvSpPr>
        <p:spPr bwMode="auto">
          <a:xfrm rot="5400000" flipH="1">
            <a:off x="446088" y="6027738"/>
            <a:ext cx="266700" cy="266700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pSp>
        <p:nvGrpSpPr>
          <p:cNvPr id="330936" name="Group 184"/>
          <p:cNvGrpSpPr>
            <a:grpSpLocks/>
          </p:cNvGrpSpPr>
          <p:nvPr/>
        </p:nvGrpSpPr>
        <p:grpSpPr bwMode="auto">
          <a:xfrm>
            <a:off x="477838" y="6230938"/>
            <a:ext cx="439737" cy="334962"/>
            <a:chOff x="301" y="3925"/>
            <a:chExt cx="277" cy="211"/>
          </a:xfrm>
        </p:grpSpPr>
        <p:sp>
          <p:nvSpPr>
            <p:cNvPr id="330907" name="AutoShape 155"/>
            <p:cNvSpPr>
              <a:spLocks noChangeArrowheads="1"/>
            </p:cNvSpPr>
            <p:nvPr/>
          </p:nvSpPr>
          <p:spPr bwMode="auto">
            <a:xfrm rot="-19411846">
              <a:off x="301" y="3925"/>
              <a:ext cx="162" cy="83"/>
            </a:xfrm>
            <a:prstGeom prst="rightArrow">
              <a:avLst>
                <a:gd name="adj1" fmla="val 50000"/>
                <a:gd name="adj2" fmla="val 48795"/>
              </a:avLst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330918" name="Object 166"/>
            <p:cNvGraphicFramePr>
              <a:graphicFrameLocks noChangeAspect="1"/>
            </p:cNvGraphicFramePr>
            <p:nvPr/>
          </p:nvGraphicFramePr>
          <p:xfrm>
            <a:off x="466" y="4000"/>
            <a:ext cx="11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22" name="Формула" r:id="rId50" imgW="177480" imgH="215640" progId="Equation.3">
                    <p:embed/>
                  </p:oleObj>
                </mc:Choice>
                <mc:Fallback>
                  <p:oleObj name="Формула" r:id="rId50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" y="4000"/>
                          <a:ext cx="11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0932" name="Group 180"/>
          <p:cNvGrpSpPr>
            <a:grpSpLocks/>
          </p:cNvGrpSpPr>
          <p:nvPr/>
        </p:nvGrpSpPr>
        <p:grpSpPr bwMode="auto">
          <a:xfrm>
            <a:off x="695325" y="6224588"/>
            <a:ext cx="1295400" cy="339725"/>
            <a:chOff x="438" y="3921"/>
            <a:chExt cx="816" cy="214"/>
          </a:xfrm>
        </p:grpSpPr>
        <p:sp>
          <p:nvSpPr>
            <p:cNvPr id="330908" name="AutoShape 156"/>
            <p:cNvSpPr>
              <a:spLocks noChangeArrowheads="1"/>
            </p:cNvSpPr>
            <p:nvPr/>
          </p:nvSpPr>
          <p:spPr bwMode="auto">
            <a:xfrm rot="-19411846">
              <a:off x="630" y="3924"/>
              <a:ext cx="162" cy="83"/>
            </a:xfrm>
            <a:prstGeom prst="rightArrow">
              <a:avLst>
                <a:gd name="adj1" fmla="val 50000"/>
                <a:gd name="adj2" fmla="val 48795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0909" name="AutoShape 157"/>
            <p:cNvSpPr>
              <a:spLocks noChangeArrowheads="1"/>
            </p:cNvSpPr>
            <p:nvPr/>
          </p:nvSpPr>
          <p:spPr bwMode="auto">
            <a:xfrm rot="-19411846">
              <a:off x="963" y="3921"/>
              <a:ext cx="162" cy="83"/>
            </a:xfrm>
            <a:prstGeom prst="rightArrow">
              <a:avLst>
                <a:gd name="adj1" fmla="val 50000"/>
                <a:gd name="adj2" fmla="val 48795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0910" name="Line 158"/>
            <p:cNvSpPr>
              <a:spLocks noChangeShapeType="1"/>
            </p:cNvSpPr>
            <p:nvPr/>
          </p:nvSpPr>
          <p:spPr bwMode="auto">
            <a:xfrm>
              <a:off x="438" y="4020"/>
              <a:ext cx="6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graphicFrame>
          <p:nvGraphicFramePr>
            <p:cNvPr id="330919" name="Object 167"/>
            <p:cNvGraphicFramePr>
              <a:graphicFrameLocks noChangeAspect="1"/>
            </p:cNvGraphicFramePr>
            <p:nvPr/>
          </p:nvGraphicFramePr>
          <p:xfrm>
            <a:off x="705" y="3999"/>
            <a:ext cx="11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23" name="Формула" r:id="rId52" imgW="177480" imgH="215640" progId="Equation.3">
                    <p:embed/>
                  </p:oleObj>
                </mc:Choice>
                <mc:Fallback>
                  <p:oleObj name="Формула" r:id="rId52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5" y="3999"/>
                          <a:ext cx="11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0920" name="Object 168"/>
            <p:cNvGraphicFramePr>
              <a:graphicFrameLocks noChangeAspect="1"/>
            </p:cNvGraphicFramePr>
            <p:nvPr/>
          </p:nvGraphicFramePr>
          <p:xfrm>
            <a:off x="1142" y="3968"/>
            <a:ext cx="11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24" name="Формула" r:id="rId53" imgW="177480" imgH="215640" progId="Equation.3">
                    <p:embed/>
                  </p:oleObj>
                </mc:Choice>
                <mc:Fallback>
                  <p:oleObj name="Формула" r:id="rId53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2" y="3968"/>
                          <a:ext cx="11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0926" name="Group 174"/>
          <p:cNvGrpSpPr>
            <a:grpSpLocks/>
          </p:cNvGrpSpPr>
          <p:nvPr/>
        </p:nvGrpSpPr>
        <p:grpSpPr bwMode="auto">
          <a:xfrm>
            <a:off x="504825" y="5003800"/>
            <a:ext cx="1077913" cy="1177925"/>
            <a:chOff x="318" y="3152"/>
            <a:chExt cx="679" cy="742"/>
          </a:xfrm>
        </p:grpSpPr>
        <p:sp>
          <p:nvSpPr>
            <p:cNvPr id="330903" name="AutoShape 151"/>
            <p:cNvSpPr>
              <a:spLocks noChangeArrowheads="1"/>
            </p:cNvSpPr>
            <p:nvPr/>
          </p:nvSpPr>
          <p:spPr bwMode="auto">
            <a:xfrm rot="-5400000">
              <a:off x="648" y="3534"/>
              <a:ext cx="624" cy="74"/>
            </a:xfrm>
            <a:prstGeom prst="rightArrow">
              <a:avLst>
                <a:gd name="adj1" fmla="val 50000"/>
                <a:gd name="adj2" fmla="val 210811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0904" name="AutoShape 152"/>
            <p:cNvSpPr>
              <a:spLocks noChangeArrowheads="1"/>
            </p:cNvSpPr>
            <p:nvPr/>
          </p:nvSpPr>
          <p:spPr bwMode="auto">
            <a:xfrm rot="-5400000">
              <a:off x="482" y="3701"/>
              <a:ext cx="288" cy="68"/>
            </a:xfrm>
            <a:prstGeom prst="rightArrow">
              <a:avLst>
                <a:gd name="adj1" fmla="val 50000"/>
                <a:gd name="adj2" fmla="val 105882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0905" name="Line 153"/>
            <p:cNvSpPr>
              <a:spLocks noChangeShapeType="1"/>
            </p:cNvSpPr>
            <p:nvPr/>
          </p:nvSpPr>
          <p:spPr bwMode="auto">
            <a:xfrm flipV="1">
              <a:off x="318" y="3258"/>
              <a:ext cx="642" cy="6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graphicFrame>
          <p:nvGraphicFramePr>
            <p:cNvPr id="330921" name="Object 169"/>
            <p:cNvGraphicFramePr>
              <a:graphicFrameLocks noChangeAspect="1"/>
            </p:cNvGraphicFramePr>
            <p:nvPr/>
          </p:nvGraphicFramePr>
          <p:xfrm>
            <a:off x="417" y="3499"/>
            <a:ext cx="144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25" name="Формула" r:id="rId54" imgW="228600" imgH="215640" progId="Equation.3">
                    <p:embed/>
                  </p:oleObj>
                </mc:Choice>
                <mc:Fallback>
                  <p:oleObj name="Формула" r:id="rId54" imgW="2286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" y="3499"/>
                          <a:ext cx="144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0922" name="Object 170"/>
            <p:cNvGraphicFramePr>
              <a:graphicFrameLocks noChangeAspect="1"/>
            </p:cNvGraphicFramePr>
            <p:nvPr/>
          </p:nvGraphicFramePr>
          <p:xfrm>
            <a:off x="794" y="3152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26" name="Формула" r:id="rId56" imgW="228600" imgH="228600" progId="Equation.3">
                    <p:embed/>
                  </p:oleObj>
                </mc:Choice>
                <mc:Fallback>
                  <p:oleObj name="Формула" r:id="rId56" imgW="2286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4" y="3152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0925" name="Text Box 173"/>
          <p:cNvSpPr txBox="1">
            <a:spLocks noChangeArrowheads="1"/>
          </p:cNvSpPr>
          <p:nvPr/>
        </p:nvSpPr>
        <p:spPr bwMode="auto">
          <a:xfrm>
            <a:off x="2882900" y="5691188"/>
            <a:ext cx="57807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/>
              <a:t>Концы векторов вращательных скоростей точек </a:t>
            </a:r>
            <a:r>
              <a:rPr lang="en-US" altLang="ru-RU" sz="1000" i="1"/>
              <a:t>B</a:t>
            </a:r>
            <a:r>
              <a:rPr lang="en-US" altLang="ru-RU" sz="1000"/>
              <a:t> </a:t>
            </a:r>
            <a:r>
              <a:rPr lang="ru-RU" altLang="ru-RU" sz="1000"/>
              <a:t>и </a:t>
            </a:r>
            <a:r>
              <a:rPr lang="en-US" altLang="ru-RU" sz="1000" i="1"/>
              <a:t>A</a:t>
            </a:r>
            <a:r>
              <a:rPr lang="en-US" altLang="ru-RU" sz="1000"/>
              <a:t> </a:t>
            </a:r>
            <a:r>
              <a:rPr lang="ru-RU" altLang="ru-RU" sz="1000"/>
              <a:t>лежат на одной прямой и делят ее на отрезки</a:t>
            </a:r>
          </a:p>
          <a:p>
            <a:r>
              <a:rPr lang="ru-RU" altLang="ru-RU" sz="1000"/>
              <a:t>пропорциональные расстояниям между точками</a:t>
            </a:r>
            <a:r>
              <a:rPr lang="en-US" altLang="ru-RU" sz="1000"/>
              <a:t>:</a:t>
            </a:r>
            <a:endParaRPr lang="ru-RU" altLang="ru-RU" sz="1000"/>
          </a:p>
        </p:txBody>
      </p:sp>
      <p:grpSp>
        <p:nvGrpSpPr>
          <p:cNvPr id="330929" name="Group 177"/>
          <p:cNvGrpSpPr>
            <a:grpSpLocks/>
          </p:cNvGrpSpPr>
          <p:nvPr/>
        </p:nvGrpSpPr>
        <p:grpSpPr bwMode="auto">
          <a:xfrm>
            <a:off x="841375" y="4953000"/>
            <a:ext cx="855663" cy="760413"/>
            <a:chOff x="530" y="3120"/>
            <a:chExt cx="539" cy="479"/>
          </a:xfrm>
        </p:grpSpPr>
        <p:sp>
          <p:nvSpPr>
            <p:cNvPr id="330927" name="Text Box 175"/>
            <p:cNvSpPr txBox="1">
              <a:spLocks noChangeArrowheads="1"/>
            </p:cNvSpPr>
            <p:nvPr/>
          </p:nvSpPr>
          <p:spPr bwMode="auto">
            <a:xfrm>
              <a:off x="530" y="344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/>
                <a:t>b</a:t>
              </a:r>
              <a:endParaRPr lang="ru-RU" altLang="ru-RU" sz="1000" i="1"/>
            </a:p>
          </p:txBody>
        </p:sp>
        <p:sp>
          <p:nvSpPr>
            <p:cNvPr id="330928" name="Text Box 176"/>
            <p:cNvSpPr txBox="1">
              <a:spLocks noChangeArrowheads="1"/>
            </p:cNvSpPr>
            <p:nvPr/>
          </p:nvSpPr>
          <p:spPr bwMode="auto">
            <a:xfrm>
              <a:off x="913" y="3120"/>
              <a:ext cx="1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/>
                <a:t>c</a:t>
              </a:r>
              <a:endParaRPr lang="ru-RU" altLang="ru-RU" sz="1000" i="1"/>
            </a:p>
          </p:txBody>
        </p:sp>
      </p:grpSp>
      <p:graphicFrame>
        <p:nvGraphicFramePr>
          <p:cNvPr id="330930" name="Object 1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4782339"/>
              </p:ext>
            </p:extLst>
          </p:nvPr>
        </p:nvGraphicFramePr>
        <p:xfrm>
          <a:off x="6108700" y="5927725"/>
          <a:ext cx="284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7" name="Формула" r:id="rId58" imgW="2844720" imgH="431640" progId="Equation.3">
                  <p:embed/>
                </p:oleObj>
              </mc:Choice>
              <mc:Fallback>
                <p:oleObj name="Формула" r:id="rId58" imgW="28447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700" y="5927725"/>
                        <a:ext cx="2844800" cy="431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0931" name="Text Box 179"/>
          <p:cNvSpPr txBox="1">
            <a:spLocks noChangeArrowheads="1"/>
          </p:cNvSpPr>
          <p:nvPr/>
        </p:nvSpPr>
        <p:spPr bwMode="auto">
          <a:xfrm>
            <a:off x="2033588" y="6013450"/>
            <a:ext cx="35076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/>
              <a:t>Концы векторов скоростей полюса </a:t>
            </a:r>
            <a:r>
              <a:rPr lang="en-US" altLang="ru-RU" sz="1000" i="1"/>
              <a:t>A</a:t>
            </a:r>
            <a:r>
              <a:rPr lang="en-US" altLang="ru-RU" sz="1000"/>
              <a:t> </a:t>
            </a:r>
            <a:r>
              <a:rPr lang="ru-RU" altLang="ru-RU" sz="1000"/>
              <a:t>лежат, изображенных</a:t>
            </a:r>
          </a:p>
          <a:p>
            <a:r>
              <a:rPr lang="ru-RU" altLang="ru-RU" sz="1000"/>
              <a:t>в точках </a:t>
            </a:r>
            <a:r>
              <a:rPr lang="en-US" altLang="ru-RU" sz="1000" i="1"/>
              <a:t>B</a:t>
            </a:r>
            <a:r>
              <a:rPr lang="en-US" altLang="ru-RU" sz="1000"/>
              <a:t> </a:t>
            </a:r>
            <a:r>
              <a:rPr lang="ru-RU" altLang="ru-RU" sz="1000"/>
              <a:t>и </a:t>
            </a:r>
            <a:r>
              <a:rPr lang="en-US" altLang="ru-RU" sz="1000" i="1"/>
              <a:t>C</a:t>
            </a:r>
            <a:r>
              <a:rPr lang="en-US" altLang="ru-RU" sz="1000"/>
              <a:t> </a:t>
            </a:r>
            <a:r>
              <a:rPr lang="ru-RU" altLang="ru-RU" sz="1000"/>
              <a:t>также лежат на одной прямой.</a:t>
            </a:r>
          </a:p>
        </p:txBody>
      </p:sp>
      <p:grpSp>
        <p:nvGrpSpPr>
          <p:cNvPr id="330934" name="Group 182"/>
          <p:cNvGrpSpPr>
            <a:grpSpLocks/>
          </p:cNvGrpSpPr>
          <p:nvPr/>
        </p:nvGrpSpPr>
        <p:grpSpPr bwMode="auto">
          <a:xfrm>
            <a:off x="628650" y="5165725"/>
            <a:ext cx="7796213" cy="1608138"/>
            <a:chOff x="444" y="3254"/>
            <a:chExt cx="4911" cy="1013"/>
          </a:xfrm>
        </p:grpSpPr>
        <p:sp>
          <p:nvSpPr>
            <p:cNvPr id="330911" name="Line 159"/>
            <p:cNvSpPr>
              <a:spLocks noChangeShapeType="1"/>
            </p:cNvSpPr>
            <p:nvPr/>
          </p:nvSpPr>
          <p:spPr bwMode="auto">
            <a:xfrm flipV="1">
              <a:off x="768" y="3702"/>
              <a:ext cx="0" cy="3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rgbClr val="FF0000"/>
                </a:solidFill>
              </a:endParaRPr>
            </a:p>
          </p:txBody>
        </p:sp>
        <p:sp>
          <p:nvSpPr>
            <p:cNvPr id="330912" name="Line 160"/>
            <p:cNvSpPr>
              <a:spLocks noChangeShapeType="1"/>
            </p:cNvSpPr>
            <p:nvPr/>
          </p:nvSpPr>
          <p:spPr bwMode="auto">
            <a:xfrm flipV="1">
              <a:off x="444" y="3357"/>
              <a:ext cx="654" cy="6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rgbClr val="FF0000"/>
                </a:solidFill>
              </a:endParaRPr>
            </a:p>
          </p:txBody>
        </p:sp>
        <p:sp>
          <p:nvSpPr>
            <p:cNvPr id="330913" name="Line 161"/>
            <p:cNvSpPr>
              <a:spLocks noChangeShapeType="1"/>
            </p:cNvSpPr>
            <p:nvPr/>
          </p:nvSpPr>
          <p:spPr bwMode="auto">
            <a:xfrm flipV="1">
              <a:off x="1103" y="3347"/>
              <a:ext cx="0" cy="6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rgbClr val="FF0000"/>
                </a:solidFill>
              </a:endParaRPr>
            </a:p>
          </p:txBody>
        </p:sp>
        <p:sp>
          <p:nvSpPr>
            <p:cNvPr id="330914" name="Line 162"/>
            <p:cNvSpPr>
              <a:spLocks noChangeShapeType="1"/>
            </p:cNvSpPr>
            <p:nvPr/>
          </p:nvSpPr>
          <p:spPr bwMode="auto">
            <a:xfrm>
              <a:off x="636" y="3582"/>
              <a:ext cx="126" cy="1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rgbClr val="FF0000"/>
                </a:solidFill>
              </a:endParaRPr>
            </a:p>
          </p:txBody>
        </p:sp>
        <p:sp>
          <p:nvSpPr>
            <p:cNvPr id="330915" name="Line 163"/>
            <p:cNvSpPr>
              <a:spLocks noChangeShapeType="1"/>
            </p:cNvSpPr>
            <p:nvPr/>
          </p:nvSpPr>
          <p:spPr bwMode="auto">
            <a:xfrm>
              <a:off x="971" y="3254"/>
              <a:ext cx="126" cy="1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rgbClr val="FF0000"/>
                </a:solidFill>
              </a:endParaRPr>
            </a:p>
          </p:txBody>
        </p:sp>
        <p:sp>
          <p:nvSpPr>
            <p:cNvPr id="330916" name="AutoShape 164"/>
            <p:cNvSpPr>
              <a:spLocks noChangeArrowheads="1"/>
            </p:cNvSpPr>
            <p:nvPr/>
          </p:nvSpPr>
          <p:spPr bwMode="auto">
            <a:xfrm rot="61437169">
              <a:off x="593" y="3759"/>
              <a:ext cx="221" cy="65"/>
            </a:xfrm>
            <a:prstGeom prst="rightArrow">
              <a:avLst>
                <a:gd name="adj1" fmla="val 50000"/>
                <a:gd name="adj2" fmla="val 85000"/>
              </a:avLst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rgbClr val="FF0000"/>
                </a:solidFill>
              </a:endParaRPr>
            </a:p>
          </p:txBody>
        </p:sp>
        <p:sp>
          <p:nvSpPr>
            <p:cNvPr id="330917" name="AutoShape 165"/>
            <p:cNvSpPr>
              <a:spLocks noChangeArrowheads="1"/>
            </p:cNvSpPr>
            <p:nvPr/>
          </p:nvSpPr>
          <p:spPr bwMode="auto">
            <a:xfrm rot="60269136">
              <a:off x="765" y="3579"/>
              <a:ext cx="546" cy="77"/>
            </a:xfrm>
            <a:prstGeom prst="rightArrow">
              <a:avLst>
                <a:gd name="adj1" fmla="val 50000"/>
                <a:gd name="adj2" fmla="val 177273"/>
              </a:avLst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rgbClr val="FF0000"/>
                </a:solidFill>
              </a:endParaRPr>
            </a:p>
          </p:txBody>
        </p:sp>
        <p:graphicFrame>
          <p:nvGraphicFramePr>
            <p:cNvPr id="330923" name="Object 171"/>
            <p:cNvGraphicFramePr>
              <a:graphicFrameLocks noChangeAspect="1"/>
            </p:cNvGraphicFramePr>
            <p:nvPr/>
          </p:nvGraphicFramePr>
          <p:xfrm>
            <a:off x="703" y="3523"/>
            <a:ext cx="11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28" name="Формула" r:id="rId60" imgW="177480" imgH="215640" progId="Equation.3">
                    <p:embed/>
                  </p:oleObj>
                </mc:Choice>
                <mc:Fallback>
                  <p:oleObj name="Формула" r:id="rId60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3523"/>
                          <a:ext cx="11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0924" name="Object 172"/>
            <p:cNvGraphicFramePr>
              <a:graphicFrameLocks noChangeAspect="1"/>
            </p:cNvGraphicFramePr>
            <p:nvPr/>
          </p:nvGraphicFramePr>
          <p:xfrm>
            <a:off x="1128" y="3266"/>
            <a:ext cx="11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29" name="Формула" r:id="rId62" imgW="177480" imgH="228600" progId="Equation.3">
                    <p:embed/>
                  </p:oleObj>
                </mc:Choice>
                <mc:Fallback>
                  <p:oleObj name="Формула" r:id="rId62" imgW="1774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8" y="3266"/>
                          <a:ext cx="112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0933" name="Text Box 181"/>
            <p:cNvSpPr txBox="1">
              <a:spLocks noChangeArrowheads="1"/>
            </p:cNvSpPr>
            <p:nvPr/>
          </p:nvSpPr>
          <p:spPr bwMode="auto">
            <a:xfrm>
              <a:off x="1274" y="4015"/>
              <a:ext cx="408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altLang="ru-RU" sz="1000">
                  <a:solidFill>
                    <a:srgbClr val="FF0000"/>
                  </a:solidFill>
                </a:rPr>
                <a:t>Нетрудно доказать из подобия треугольников, что концы векторов скоростей точек </a:t>
              </a:r>
              <a:r>
                <a:rPr lang="en-US" altLang="ru-RU" sz="1000" i="1">
                  <a:solidFill>
                    <a:srgbClr val="FF0000"/>
                  </a:solidFill>
                </a:rPr>
                <a:t>B</a:t>
              </a:r>
              <a:r>
                <a:rPr lang="en-US" altLang="ru-RU" sz="1000">
                  <a:solidFill>
                    <a:srgbClr val="FF0000"/>
                  </a:solidFill>
                </a:rPr>
                <a:t> </a:t>
              </a:r>
              <a:r>
                <a:rPr lang="ru-RU" altLang="ru-RU" sz="1000">
                  <a:solidFill>
                    <a:srgbClr val="FF0000"/>
                  </a:solidFill>
                </a:rPr>
                <a:t>и </a:t>
              </a:r>
              <a:r>
                <a:rPr lang="en-US" altLang="ru-RU" sz="1000" i="1">
                  <a:solidFill>
                    <a:srgbClr val="FF0000"/>
                  </a:solidFill>
                </a:rPr>
                <a:t>C</a:t>
              </a:r>
              <a:r>
                <a:rPr lang="en-US" altLang="ru-RU" sz="1000">
                  <a:solidFill>
                    <a:srgbClr val="FF0000"/>
                  </a:solidFill>
                </a:rPr>
                <a:t> </a:t>
              </a:r>
              <a:r>
                <a:rPr lang="ru-RU" altLang="ru-RU" sz="1000">
                  <a:solidFill>
                    <a:srgbClr val="FF0000"/>
                  </a:solidFill>
                </a:rPr>
                <a:t>также лежат на одной</a:t>
              </a:r>
            </a:p>
            <a:p>
              <a:r>
                <a:rPr lang="ru-RU" altLang="ru-RU" sz="1000">
                  <a:solidFill>
                    <a:srgbClr val="FF0000"/>
                  </a:solidFill>
                </a:rPr>
                <a:t>прямой, и делят эту прямую на части, пропорциональные расстояниям между точками.</a:t>
              </a:r>
            </a:p>
          </p:txBody>
        </p:sp>
      </p:grpSp>
      <p:sp>
        <p:nvSpPr>
          <p:cNvPr id="330941" name="Oval 189"/>
          <p:cNvSpPr>
            <a:spLocks noChangeArrowheads="1"/>
          </p:cNvSpPr>
          <p:nvPr/>
        </p:nvSpPr>
        <p:spPr bwMode="auto">
          <a:xfrm>
            <a:off x="8696325" y="6391275"/>
            <a:ext cx="333375" cy="3333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ru-RU" sz="1000" b="1" dirty="0" smtClean="0">
                <a:solidFill>
                  <a:schemeClr val="bg2"/>
                </a:solidFill>
              </a:rPr>
              <a:t>1</a:t>
            </a:r>
            <a:r>
              <a:rPr lang="ru-RU" altLang="ru-RU" sz="1000" b="1" dirty="0" smtClean="0">
                <a:solidFill>
                  <a:schemeClr val="bg2"/>
                </a:solidFill>
              </a:rPr>
              <a:t>2</a:t>
            </a:r>
            <a:endParaRPr lang="ru-RU" altLang="ru-RU" sz="1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85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0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0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0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0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0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0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0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30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30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30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0.00104 -0.09861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3308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931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7037E-7 L -2.77778E-7 -0.09167 " pathEditMode="relative" ptsTypes="AA">
                                      <p:cBhvr>
                                        <p:cTn id="116" dur="2000" fill="hold"/>
                                        <p:tgtEl>
                                          <p:spTgt spid="3308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9" dur="500"/>
                                        <p:tgtEl>
                                          <p:spTgt spid="3308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30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30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30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330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76" grpId="0"/>
      <p:bldP spid="330804" grpId="0"/>
      <p:bldP spid="330809" grpId="0"/>
      <p:bldP spid="330811" grpId="0"/>
      <p:bldP spid="330814" grpId="0"/>
      <p:bldP spid="330829" grpId="0"/>
      <p:bldP spid="330850" grpId="0"/>
      <p:bldP spid="330852" grpId="0"/>
      <p:bldP spid="330862" grpId="0" animBg="1"/>
      <p:bldP spid="330863" grpId="0" animBg="1"/>
      <p:bldP spid="330848" grpId="0" animBg="1"/>
      <p:bldP spid="330868" grpId="0"/>
      <p:bldP spid="330869" grpId="0" animBg="1"/>
      <p:bldP spid="330849" grpId="0" animBg="1"/>
      <p:bldP spid="330872" grpId="0" animBg="1"/>
      <p:bldP spid="330876" grpId="0"/>
      <p:bldP spid="330877" grpId="0" animBg="1"/>
      <p:bldP spid="330878" grpId="0" animBg="1"/>
      <p:bldP spid="330878" grpId="1" animBg="1"/>
      <p:bldP spid="330880" grpId="0" animBg="1"/>
      <p:bldP spid="330881" grpId="0" animBg="1"/>
      <p:bldP spid="330883" grpId="0"/>
      <p:bldP spid="330884" grpId="0" animBg="1"/>
      <p:bldP spid="330885" grpId="0" animBg="1"/>
      <p:bldP spid="330886" grpId="0"/>
      <p:bldP spid="330887" grpId="0"/>
      <p:bldP spid="330889" grpId="0" animBg="1"/>
      <p:bldP spid="330890" grpId="0" animBg="1"/>
      <p:bldP spid="330891" grpId="0" animBg="1"/>
      <p:bldP spid="330892" grpId="0" animBg="1"/>
      <p:bldP spid="330893" grpId="0" animBg="1"/>
      <p:bldP spid="330894" grpId="0"/>
      <p:bldP spid="330906" grpId="0" animBg="1"/>
      <p:bldP spid="330925" grpId="0"/>
      <p:bldP spid="3309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4" name="Rectangle 8"/>
          <p:cNvSpPr>
            <a:spLocks noChangeArrowheads="1"/>
          </p:cNvSpPr>
          <p:nvPr/>
        </p:nvSpPr>
        <p:spPr bwMode="auto">
          <a:xfrm>
            <a:off x="209550" y="868363"/>
            <a:ext cx="893445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>
                <a:solidFill>
                  <a:srgbClr val="FF0000"/>
                </a:solidFill>
                <a:latin typeface="+mn-lt"/>
              </a:rPr>
              <a:t>Мгновенный центр скоростей (МЦС) – При движении плоской фигуры в каждый момент времени существует точка, жестко связанная с плоской фигурой, скорость которой в этот момент равна нулю</a:t>
            </a:r>
            <a:r>
              <a:rPr lang="ru-RU" altLang="ru-RU" sz="1000">
                <a:solidFill>
                  <a:srgbClr val="FF0000"/>
                </a:solidFill>
                <a:latin typeface="+mn-lt"/>
              </a:rPr>
              <a:t>.</a:t>
            </a:r>
          </a:p>
        </p:txBody>
      </p:sp>
      <p:sp>
        <p:nvSpPr>
          <p:cNvPr id="331785" name="Text Box 9"/>
          <p:cNvSpPr txBox="1">
            <a:spLocks noChangeArrowheads="1"/>
          </p:cNvSpPr>
          <p:nvPr/>
        </p:nvSpPr>
        <p:spPr bwMode="auto">
          <a:xfrm>
            <a:off x="2019300" y="1217613"/>
            <a:ext cx="505138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>
                <a:solidFill>
                  <a:srgbClr val="FF0000"/>
                </a:solidFill>
              </a:rPr>
              <a:t>Пусть известна скорость одной из точек фигуры и угловая скорость вокруг этой точки</a:t>
            </a:r>
            <a:r>
              <a:rPr lang="en-US" altLang="ru-RU" sz="1000">
                <a:solidFill>
                  <a:srgbClr val="FF0000"/>
                </a:solidFill>
              </a:rPr>
              <a:t>:</a:t>
            </a:r>
            <a:endParaRPr lang="ru-RU" altLang="ru-RU" sz="1000">
              <a:solidFill>
                <a:srgbClr val="FF0000"/>
              </a:solidFill>
            </a:endParaRPr>
          </a:p>
        </p:txBody>
      </p:sp>
      <p:grpSp>
        <p:nvGrpSpPr>
          <p:cNvPr id="331817" name="Group 41"/>
          <p:cNvGrpSpPr>
            <a:grpSpLocks/>
          </p:cNvGrpSpPr>
          <p:nvPr/>
        </p:nvGrpSpPr>
        <p:grpSpPr bwMode="auto">
          <a:xfrm>
            <a:off x="219075" y="1581150"/>
            <a:ext cx="1304925" cy="1022350"/>
            <a:chOff x="138" y="1020"/>
            <a:chExt cx="822" cy="644"/>
          </a:xfrm>
        </p:grpSpPr>
        <p:sp>
          <p:nvSpPr>
            <p:cNvPr id="331786" name="Oval 10"/>
            <p:cNvSpPr>
              <a:spLocks noChangeArrowheads="1"/>
            </p:cNvSpPr>
            <p:nvPr/>
          </p:nvSpPr>
          <p:spPr bwMode="auto">
            <a:xfrm rot="-2058906">
              <a:off x="138" y="1020"/>
              <a:ext cx="822" cy="456"/>
            </a:xfrm>
            <a:prstGeom prst="ellipse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rgbClr val="FF0000"/>
                </a:solidFill>
              </a:endParaRPr>
            </a:p>
          </p:txBody>
        </p:sp>
        <p:sp>
          <p:nvSpPr>
            <p:cNvPr id="331788" name="Text Box 12"/>
            <p:cNvSpPr txBox="1">
              <a:spLocks noChangeArrowheads="1"/>
            </p:cNvSpPr>
            <p:nvPr/>
          </p:nvSpPr>
          <p:spPr bwMode="auto">
            <a:xfrm>
              <a:off x="192" y="1291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>
                  <a:solidFill>
                    <a:srgbClr val="FF0000"/>
                  </a:solidFill>
                </a:rPr>
                <a:t>A</a:t>
              </a:r>
              <a:endParaRPr lang="ru-RU" altLang="ru-RU" sz="1000" b="1" i="1">
                <a:solidFill>
                  <a:srgbClr val="FF0000"/>
                </a:solidFill>
              </a:endParaRPr>
            </a:p>
          </p:txBody>
        </p:sp>
        <p:sp>
          <p:nvSpPr>
            <p:cNvPr id="331789" name="AutoShape 13"/>
            <p:cNvSpPr>
              <a:spLocks noChangeArrowheads="1"/>
            </p:cNvSpPr>
            <p:nvPr/>
          </p:nvSpPr>
          <p:spPr bwMode="auto">
            <a:xfrm rot="2700000">
              <a:off x="322" y="1500"/>
              <a:ext cx="244" cy="56"/>
            </a:xfrm>
            <a:prstGeom prst="rightArrow">
              <a:avLst>
                <a:gd name="adj1" fmla="val 50000"/>
                <a:gd name="adj2" fmla="val 108929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rgbClr val="FF0000"/>
                </a:solidFill>
              </a:endParaRPr>
            </a:p>
          </p:txBody>
        </p:sp>
        <p:sp>
          <p:nvSpPr>
            <p:cNvPr id="331790" name="AutoShape 14"/>
            <p:cNvSpPr>
              <a:spLocks noChangeArrowheads="1"/>
            </p:cNvSpPr>
            <p:nvPr/>
          </p:nvSpPr>
          <p:spPr bwMode="auto">
            <a:xfrm rot="10084241" flipH="1">
              <a:off x="286" y="1370"/>
              <a:ext cx="146" cy="146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0799 w 21600"/>
                <a:gd name="T5" fmla="*/ 0 h 21600"/>
                <a:gd name="T6" fmla="*/ 2700 w 21600"/>
                <a:gd name="T7" fmla="*/ 10800 h 21600"/>
                <a:gd name="T8" fmla="*/ 10799 w 21600"/>
                <a:gd name="T9" fmla="*/ 5400 h 21600"/>
                <a:gd name="T10" fmla="*/ 24300 w 21600"/>
                <a:gd name="T11" fmla="*/ 10800 h 21600"/>
                <a:gd name="T12" fmla="*/ 18900 w 21600"/>
                <a:gd name="T13" fmla="*/ 16200 h 21600"/>
                <a:gd name="T14" fmla="*/ 13500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rgbClr val="FF0000"/>
                </a:solidFill>
              </a:endParaRPr>
            </a:p>
          </p:txBody>
        </p:sp>
        <p:graphicFrame>
          <p:nvGraphicFramePr>
            <p:cNvPr id="331791" name="Object 15"/>
            <p:cNvGraphicFramePr>
              <a:graphicFrameLocks noChangeAspect="1"/>
            </p:cNvGraphicFramePr>
            <p:nvPr/>
          </p:nvGraphicFramePr>
          <p:xfrm>
            <a:off x="550" y="1528"/>
            <a:ext cx="11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14" name="Формула" r:id="rId3" imgW="177480" imgH="215640" progId="Equation.3">
                    <p:embed/>
                  </p:oleObj>
                </mc:Choice>
                <mc:Fallback>
                  <p:oleObj name="Формула" r:id="rId3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" y="1528"/>
                          <a:ext cx="11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1792" name="Object 16"/>
            <p:cNvGraphicFramePr>
              <a:graphicFrameLocks noChangeAspect="1"/>
            </p:cNvGraphicFramePr>
            <p:nvPr/>
          </p:nvGraphicFramePr>
          <p:xfrm>
            <a:off x="329" y="1293"/>
            <a:ext cx="96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15" name="Формула" r:id="rId5" imgW="152280" imgH="139680" progId="Equation.3">
                    <p:embed/>
                  </p:oleObj>
                </mc:Choice>
                <mc:Fallback>
                  <p:oleObj name="Формула" r:id="rId5" imgW="1522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" y="1293"/>
                          <a:ext cx="96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1787" name="Oval 11"/>
            <p:cNvSpPr>
              <a:spLocks noChangeArrowheads="1"/>
            </p:cNvSpPr>
            <p:nvPr/>
          </p:nvSpPr>
          <p:spPr bwMode="auto">
            <a:xfrm>
              <a:off x="326" y="1406"/>
              <a:ext cx="38" cy="38"/>
            </a:xfrm>
            <a:prstGeom prst="ellipse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rgbClr val="FF0000"/>
                </a:solidFill>
              </a:endParaRPr>
            </a:p>
          </p:txBody>
        </p:sp>
      </p:grpSp>
      <p:sp>
        <p:nvSpPr>
          <p:cNvPr id="331795" name="Text Box 19"/>
          <p:cNvSpPr txBox="1">
            <a:spLocks noChangeArrowheads="1"/>
          </p:cNvSpPr>
          <p:nvPr/>
        </p:nvSpPr>
        <p:spPr bwMode="auto">
          <a:xfrm>
            <a:off x="2017713" y="1435100"/>
            <a:ext cx="633057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>
                <a:solidFill>
                  <a:srgbClr val="FF0000"/>
                </a:solidFill>
              </a:rPr>
              <a:t>Запишем векторное соотношение для скорости некоторой точки </a:t>
            </a:r>
            <a:r>
              <a:rPr lang="en-US" altLang="ru-RU" sz="1000" i="1">
                <a:solidFill>
                  <a:srgbClr val="FF0000"/>
                </a:solidFill>
              </a:rPr>
              <a:t>P</a:t>
            </a:r>
            <a:r>
              <a:rPr lang="en-US" altLang="ru-RU" sz="1000">
                <a:solidFill>
                  <a:srgbClr val="FF0000"/>
                </a:solidFill>
              </a:rPr>
              <a:t> </a:t>
            </a:r>
            <a:r>
              <a:rPr lang="ru-RU" altLang="ru-RU" sz="1000">
                <a:solidFill>
                  <a:srgbClr val="FF0000"/>
                </a:solidFill>
              </a:rPr>
              <a:t>согласно теоремы о сложении скоростей</a:t>
            </a:r>
            <a:r>
              <a:rPr lang="en-US" altLang="ru-RU" sz="1000">
                <a:solidFill>
                  <a:srgbClr val="FF0000"/>
                </a:solidFill>
              </a:rPr>
              <a:t>:</a:t>
            </a:r>
            <a:endParaRPr lang="ru-RU" altLang="ru-RU" sz="1000">
              <a:solidFill>
                <a:srgbClr val="FF0000"/>
              </a:solidFill>
            </a:endParaRPr>
          </a:p>
        </p:txBody>
      </p:sp>
      <p:graphicFrame>
        <p:nvGraphicFramePr>
          <p:cNvPr id="33179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371277"/>
              </p:ext>
            </p:extLst>
          </p:nvPr>
        </p:nvGraphicFramePr>
        <p:xfrm>
          <a:off x="2073275" y="1717675"/>
          <a:ext cx="16891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6" name="Формула" r:id="rId7" imgW="1688760" imgH="215640" progId="Equation.3">
                  <p:embed/>
                </p:oleObj>
              </mc:Choice>
              <mc:Fallback>
                <p:oleObj name="Формула" r:id="rId7" imgW="16887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275" y="1717675"/>
                        <a:ext cx="1689100" cy="2159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1797" name="Text Box 21"/>
          <p:cNvSpPr txBox="1">
            <a:spLocks noChangeArrowheads="1"/>
          </p:cNvSpPr>
          <p:nvPr/>
        </p:nvSpPr>
        <p:spPr bwMode="auto">
          <a:xfrm>
            <a:off x="3798888" y="1709738"/>
            <a:ext cx="53451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>
                <a:solidFill>
                  <a:srgbClr val="FF0000"/>
                </a:solidFill>
              </a:rPr>
              <a:t>Зададим значение скорости этой точки </a:t>
            </a:r>
            <a:r>
              <a:rPr lang="en-US" altLang="ru-RU" sz="1000" i="1">
                <a:solidFill>
                  <a:srgbClr val="FF0000"/>
                </a:solidFill>
              </a:rPr>
              <a:t>P</a:t>
            </a:r>
            <a:r>
              <a:rPr lang="en-US" altLang="ru-RU" sz="1000">
                <a:solidFill>
                  <a:srgbClr val="FF0000"/>
                </a:solidFill>
              </a:rPr>
              <a:t> </a:t>
            </a:r>
            <a:r>
              <a:rPr lang="ru-RU" altLang="ru-RU" sz="1000">
                <a:solidFill>
                  <a:srgbClr val="FF0000"/>
                </a:solidFill>
              </a:rPr>
              <a:t>равной нулю</a:t>
            </a:r>
            <a:r>
              <a:rPr lang="en-US" altLang="ru-RU" sz="1000">
                <a:solidFill>
                  <a:srgbClr val="FF0000"/>
                </a:solidFill>
              </a:rPr>
              <a:t>:</a:t>
            </a:r>
            <a:endParaRPr lang="ru-RU" altLang="ru-RU" sz="1000">
              <a:solidFill>
                <a:srgbClr val="FF0000"/>
              </a:solidFill>
            </a:endParaRPr>
          </a:p>
        </p:txBody>
      </p:sp>
      <p:graphicFrame>
        <p:nvGraphicFramePr>
          <p:cNvPr id="33179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1043626"/>
              </p:ext>
            </p:extLst>
          </p:nvPr>
        </p:nvGraphicFramePr>
        <p:xfrm>
          <a:off x="7227888" y="1697038"/>
          <a:ext cx="4445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7" name="Формула" r:id="rId9" imgW="444240" imgH="215640" progId="Equation.3">
                  <p:embed/>
                </p:oleObj>
              </mc:Choice>
              <mc:Fallback>
                <p:oleObj name="Формула" r:id="rId9" imgW="4442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7888" y="1697038"/>
                        <a:ext cx="444500" cy="2159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1799" name="Text Box 23"/>
          <p:cNvSpPr txBox="1">
            <a:spLocks noChangeArrowheads="1"/>
          </p:cNvSpPr>
          <p:nvPr/>
        </p:nvSpPr>
        <p:spPr bwMode="auto">
          <a:xfrm>
            <a:off x="2016125" y="1984375"/>
            <a:ext cx="1211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>
                <a:solidFill>
                  <a:srgbClr val="FF0000"/>
                </a:solidFill>
              </a:rPr>
              <a:t>Тогда получаем</a:t>
            </a:r>
            <a:r>
              <a:rPr lang="en-US" altLang="ru-RU" sz="1000">
                <a:solidFill>
                  <a:srgbClr val="FF0000"/>
                </a:solidFill>
              </a:rPr>
              <a:t>:</a:t>
            </a:r>
            <a:endParaRPr lang="ru-RU" altLang="ru-RU" sz="1000">
              <a:solidFill>
                <a:srgbClr val="FF0000"/>
              </a:solidFill>
            </a:endParaRPr>
          </a:p>
        </p:txBody>
      </p:sp>
      <p:graphicFrame>
        <p:nvGraphicFramePr>
          <p:cNvPr id="33180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8333231"/>
              </p:ext>
            </p:extLst>
          </p:nvPr>
        </p:nvGraphicFramePr>
        <p:xfrm>
          <a:off x="3287713" y="2001838"/>
          <a:ext cx="1219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8" name="Формула" r:id="rId11" imgW="1218960" imgH="215640" progId="Equation.3">
                  <p:embed/>
                </p:oleObj>
              </mc:Choice>
              <mc:Fallback>
                <p:oleObj name="Формула" r:id="rId11" imgW="12189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2001838"/>
                        <a:ext cx="12192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1801" name="Text Box 25"/>
          <p:cNvSpPr txBox="1">
            <a:spLocks noChangeArrowheads="1"/>
          </p:cNvSpPr>
          <p:nvPr/>
        </p:nvSpPr>
        <p:spPr bwMode="auto">
          <a:xfrm>
            <a:off x="1843088" y="2506663"/>
            <a:ext cx="67643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>
                <a:solidFill>
                  <a:srgbClr val="FF0000"/>
                </a:solidFill>
              </a:rPr>
              <a:t>Это позволяет найти положение МЦС (точки </a:t>
            </a:r>
            <a:r>
              <a:rPr lang="en-US" altLang="ru-RU" sz="1000" i="1">
                <a:solidFill>
                  <a:srgbClr val="FF0000"/>
                </a:solidFill>
              </a:rPr>
              <a:t>P</a:t>
            </a:r>
            <a:r>
              <a:rPr lang="ru-RU" altLang="ru-RU" sz="1000" i="1">
                <a:solidFill>
                  <a:srgbClr val="FF0000"/>
                </a:solidFill>
              </a:rPr>
              <a:t>)</a:t>
            </a:r>
            <a:r>
              <a:rPr lang="ru-RU" altLang="ru-RU" sz="1000">
                <a:solidFill>
                  <a:srgbClr val="FF0000"/>
                </a:solidFill>
              </a:rPr>
              <a:t>, а именно</a:t>
            </a:r>
            <a:r>
              <a:rPr lang="en-US" altLang="ru-RU" sz="1000">
                <a:solidFill>
                  <a:srgbClr val="FF0000"/>
                </a:solidFill>
              </a:rPr>
              <a:t>:</a:t>
            </a:r>
            <a:r>
              <a:rPr lang="ru-RU" altLang="ru-RU" sz="1000">
                <a:solidFill>
                  <a:srgbClr val="FF0000"/>
                </a:solidFill>
              </a:rPr>
              <a:t> МЦС</a:t>
            </a:r>
            <a:r>
              <a:rPr lang="en-US" altLang="ru-RU" sz="1000">
                <a:solidFill>
                  <a:srgbClr val="FF0000"/>
                </a:solidFill>
              </a:rPr>
              <a:t> </a:t>
            </a:r>
            <a:r>
              <a:rPr lang="ru-RU" altLang="ru-RU" sz="1000">
                <a:solidFill>
                  <a:srgbClr val="FF0000"/>
                </a:solidFill>
              </a:rPr>
              <a:t>должен находиться на перпендикуляре к скорости точки </a:t>
            </a:r>
            <a:r>
              <a:rPr lang="en-US" altLang="ru-RU" sz="1000" i="1">
                <a:solidFill>
                  <a:srgbClr val="FF0000"/>
                </a:solidFill>
              </a:rPr>
              <a:t>A</a:t>
            </a:r>
            <a:r>
              <a:rPr lang="ru-RU" altLang="ru-RU" sz="1000" i="1">
                <a:solidFill>
                  <a:srgbClr val="FF0000"/>
                </a:solidFill>
              </a:rPr>
              <a:t>, </a:t>
            </a:r>
            <a:r>
              <a:rPr lang="ru-RU" altLang="ru-RU" sz="1000">
                <a:solidFill>
                  <a:srgbClr val="FF0000"/>
                </a:solidFill>
              </a:rPr>
              <a:t>отложенном в сторону угловой скорости, на расстоянии</a:t>
            </a:r>
            <a:r>
              <a:rPr lang="en-US" altLang="ru-RU" sz="1000">
                <a:solidFill>
                  <a:srgbClr val="FF0000"/>
                </a:solidFill>
              </a:rPr>
              <a:t>:</a:t>
            </a:r>
            <a:endParaRPr lang="ru-RU" altLang="ru-RU" sz="1000">
              <a:solidFill>
                <a:srgbClr val="FF0000"/>
              </a:solidFill>
            </a:endParaRPr>
          </a:p>
        </p:txBody>
      </p:sp>
      <p:graphicFrame>
        <p:nvGraphicFramePr>
          <p:cNvPr id="33180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3498041"/>
              </p:ext>
            </p:extLst>
          </p:nvPr>
        </p:nvGraphicFramePr>
        <p:xfrm>
          <a:off x="6572250" y="2759075"/>
          <a:ext cx="609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9" name="Формула" r:id="rId13" imgW="609480" imgH="393480" progId="Equation.3">
                  <p:embed/>
                </p:oleObj>
              </mc:Choice>
              <mc:Fallback>
                <p:oleObj name="Формула" r:id="rId13" imgW="6094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0" y="2759075"/>
                        <a:ext cx="609600" cy="393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1827" name="Group 51"/>
          <p:cNvGrpSpPr>
            <a:grpSpLocks/>
          </p:cNvGrpSpPr>
          <p:nvPr/>
        </p:nvGrpSpPr>
        <p:grpSpPr bwMode="auto">
          <a:xfrm>
            <a:off x="571500" y="1260475"/>
            <a:ext cx="1106488" cy="1100138"/>
            <a:chOff x="360" y="794"/>
            <a:chExt cx="697" cy="693"/>
          </a:xfrm>
        </p:grpSpPr>
        <p:sp>
          <p:nvSpPr>
            <p:cNvPr id="331805" name="Line 29"/>
            <p:cNvSpPr>
              <a:spLocks noChangeShapeType="1"/>
            </p:cNvSpPr>
            <p:nvPr/>
          </p:nvSpPr>
          <p:spPr bwMode="auto">
            <a:xfrm flipV="1">
              <a:off x="360" y="1044"/>
              <a:ext cx="366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rgbClr val="FF0000"/>
                </a:solidFill>
              </a:endParaRPr>
            </a:p>
          </p:txBody>
        </p:sp>
        <p:sp>
          <p:nvSpPr>
            <p:cNvPr id="331806" name="Text Box 30"/>
            <p:cNvSpPr txBox="1">
              <a:spLocks noChangeArrowheads="1"/>
            </p:cNvSpPr>
            <p:nvPr/>
          </p:nvSpPr>
          <p:spPr bwMode="auto">
            <a:xfrm>
              <a:off x="638" y="1051"/>
              <a:ext cx="169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>
                  <a:solidFill>
                    <a:srgbClr val="FF0000"/>
                  </a:solidFill>
                </a:rPr>
                <a:t>P</a:t>
              </a:r>
              <a:endParaRPr lang="ru-RU" altLang="ru-RU" sz="1000" b="1" i="1">
                <a:solidFill>
                  <a:srgbClr val="FF0000"/>
                </a:solidFill>
              </a:endParaRPr>
            </a:p>
          </p:txBody>
        </p:sp>
        <p:sp>
          <p:nvSpPr>
            <p:cNvPr id="331807" name="Oval 31"/>
            <p:cNvSpPr>
              <a:spLocks noChangeArrowheads="1"/>
            </p:cNvSpPr>
            <p:nvPr/>
          </p:nvSpPr>
          <p:spPr bwMode="auto">
            <a:xfrm>
              <a:off x="714" y="1020"/>
              <a:ext cx="35" cy="37"/>
            </a:xfrm>
            <a:prstGeom prst="ellipse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rgbClr val="FF0000"/>
                </a:solidFill>
              </a:endParaRPr>
            </a:p>
          </p:txBody>
        </p:sp>
        <p:sp>
          <p:nvSpPr>
            <p:cNvPr id="331808" name="AutoShape 32"/>
            <p:cNvSpPr>
              <a:spLocks noChangeArrowheads="1"/>
            </p:cNvSpPr>
            <p:nvPr/>
          </p:nvSpPr>
          <p:spPr bwMode="auto">
            <a:xfrm rot="2700000">
              <a:off x="711" y="1109"/>
              <a:ext cx="244" cy="56"/>
            </a:xfrm>
            <a:prstGeom prst="rightArrow">
              <a:avLst>
                <a:gd name="adj1" fmla="val 50000"/>
                <a:gd name="adj2" fmla="val 108929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rgbClr val="FF0000"/>
                </a:solidFill>
              </a:endParaRPr>
            </a:p>
          </p:txBody>
        </p:sp>
        <p:graphicFrame>
          <p:nvGraphicFramePr>
            <p:cNvPr id="331809" name="Object 33"/>
            <p:cNvGraphicFramePr>
              <a:graphicFrameLocks noChangeAspect="1"/>
            </p:cNvGraphicFramePr>
            <p:nvPr/>
          </p:nvGraphicFramePr>
          <p:xfrm>
            <a:off x="945" y="1191"/>
            <a:ext cx="11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20" name="Формула" r:id="rId15" imgW="177480" imgH="215640" progId="Equation.3">
                    <p:embed/>
                  </p:oleObj>
                </mc:Choice>
                <mc:Fallback>
                  <p:oleObj name="Формула" r:id="rId15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5" y="1191"/>
                          <a:ext cx="11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1810" name="AutoShape 34"/>
            <p:cNvSpPr>
              <a:spLocks noChangeArrowheads="1"/>
            </p:cNvSpPr>
            <p:nvPr/>
          </p:nvSpPr>
          <p:spPr bwMode="auto">
            <a:xfrm rot="-8100000">
              <a:off x="506" y="904"/>
              <a:ext cx="244" cy="56"/>
            </a:xfrm>
            <a:prstGeom prst="rightArrow">
              <a:avLst>
                <a:gd name="adj1" fmla="val 50000"/>
                <a:gd name="adj2" fmla="val 108929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rgbClr val="FF0000"/>
                </a:solidFill>
              </a:endParaRPr>
            </a:p>
          </p:txBody>
        </p:sp>
        <p:graphicFrame>
          <p:nvGraphicFramePr>
            <p:cNvPr id="331811" name="Object 35"/>
            <p:cNvGraphicFramePr>
              <a:graphicFrameLocks noChangeAspect="1"/>
            </p:cNvGraphicFramePr>
            <p:nvPr/>
          </p:nvGraphicFramePr>
          <p:xfrm>
            <a:off x="370" y="794"/>
            <a:ext cx="144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21" name="Формула" r:id="rId16" imgW="228600" imgH="215640" progId="Equation.3">
                    <p:embed/>
                  </p:oleObj>
                </mc:Choice>
                <mc:Fallback>
                  <p:oleObj name="Формула" r:id="rId16" imgW="2286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" y="794"/>
                          <a:ext cx="144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1812" name="Rectangle 36"/>
            <p:cNvSpPr>
              <a:spLocks noChangeArrowheads="1"/>
            </p:cNvSpPr>
            <p:nvPr/>
          </p:nvSpPr>
          <p:spPr bwMode="auto">
            <a:xfrm rot="2700000">
              <a:off x="630" y="991"/>
              <a:ext cx="85" cy="8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rgbClr val="FF0000"/>
                </a:solidFill>
              </a:endParaRPr>
            </a:p>
          </p:txBody>
        </p:sp>
        <p:sp>
          <p:nvSpPr>
            <p:cNvPr id="331813" name="Rectangle 37"/>
            <p:cNvSpPr>
              <a:spLocks noChangeArrowheads="1"/>
            </p:cNvSpPr>
            <p:nvPr/>
          </p:nvSpPr>
          <p:spPr bwMode="auto">
            <a:xfrm rot="2700000">
              <a:off x="363" y="1380"/>
              <a:ext cx="110" cy="10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rgbClr val="FF0000"/>
                </a:solidFill>
              </a:endParaRPr>
            </a:p>
          </p:txBody>
        </p:sp>
      </p:grpSp>
      <p:sp>
        <p:nvSpPr>
          <p:cNvPr id="331814" name="Text Box 38"/>
          <p:cNvSpPr txBox="1">
            <a:spLocks noChangeArrowheads="1"/>
          </p:cNvSpPr>
          <p:nvPr/>
        </p:nvSpPr>
        <p:spPr bwMode="auto">
          <a:xfrm>
            <a:off x="4548188" y="1973263"/>
            <a:ext cx="429736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>
                <a:solidFill>
                  <a:srgbClr val="FF0000"/>
                </a:solidFill>
              </a:rPr>
              <a:t>Т.е.</a:t>
            </a:r>
            <a:r>
              <a:rPr lang="en-US" altLang="ru-RU" sz="1000">
                <a:solidFill>
                  <a:srgbClr val="FF0000"/>
                </a:solidFill>
              </a:rPr>
              <a:t> </a:t>
            </a:r>
            <a:r>
              <a:rPr lang="ru-RU" altLang="ru-RU" sz="1000">
                <a:solidFill>
                  <a:srgbClr val="FF0000"/>
                </a:solidFill>
              </a:rPr>
              <a:t>вращательная скорость искомой точки должна быть равна по модулю скорости точки </a:t>
            </a:r>
            <a:r>
              <a:rPr lang="en-US" altLang="ru-RU" sz="1000">
                <a:solidFill>
                  <a:srgbClr val="FF0000"/>
                </a:solidFill>
              </a:rPr>
              <a:t>A</a:t>
            </a:r>
            <a:r>
              <a:rPr lang="ru-RU" altLang="ru-RU" sz="1000">
                <a:solidFill>
                  <a:srgbClr val="FF0000"/>
                </a:solidFill>
              </a:rPr>
              <a:t>, параллельна этой скорости и направлена в противоположную сторону.</a:t>
            </a:r>
          </a:p>
        </p:txBody>
      </p:sp>
      <p:sp>
        <p:nvSpPr>
          <p:cNvPr id="331828" name="Text Box 52"/>
          <p:cNvSpPr txBox="1">
            <a:spLocks noChangeArrowheads="1"/>
          </p:cNvSpPr>
          <p:nvPr/>
        </p:nvSpPr>
        <p:spPr bwMode="auto">
          <a:xfrm>
            <a:off x="460375" y="3143250"/>
            <a:ext cx="83454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>
                <a:solidFill>
                  <a:srgbClr val="FF0000"/>
                </a:solidFill>
              </a:rPr>
              <a:t>Если положение МЦС найдено, скорость любой точки плоской фигуры может быть легко определена посредством выбора полюса в МСЦ . В этом случае векторное выражение теоремы о сложении скоростей вырождается в известную зависимость скорости от расстояния до центра вращения</a:t>
            </a:r>
            <a:r>
              <a:rPr lang="en-US" altLang="ru-RU" sz="1000">
                <a:solidFill>
                  <a:srgbClr val="FF0000"/>
                </a:solidFill>
              </a:rPr>
              <a:t>:</a:t>
            </a:r>
          </a:p>
        </p:txBody>
      </p:sp>
      <p:graphicFrame>
        <p:nvGraphicFramePr>
          <p:cNvPr id="331829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104334"/>
              </p:ext>
            </p:extLst>
          </p:nvPr>
        </p:nvGraphicFramePr>
        <p:xfrm>
          <a:off x="2849563" y="3538538"/>
          <a:ext cx="3352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2" name="Формула" r:id="rId18" imgW="3352680" imgH="457200" progId="Equation.3">
                  <p:embed/>
                </p:oleObj>
              </mc:Choice>
              <mc:Fallback>
                <p:oleObj name="Формула" r:id="rId18" imgW="33526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563" y="3538538"/>
                        <a:ext cx="3352800" cy="457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1830" name="Text Box 54"/>
          <p:cNvSpPr txBox="1">
            <a:spLocks noChangeArrowheads="1"/>
          </p:cNvSpPr>
          <p:nvPr/>
        </p:nvSpPr>
        <p:spPr bwMode="auto">
          <a:xfrm>
            <a:off x="441325" y="4030663"/>
            <a:ext cx="426911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>
                <a:solidFill>
                  <a:srgbClr val="FF0000"/>
                </a:solidFill>
              </a:rPr>
              <a:t>Другими словами, можно утверждать, что </a:t>
            </a:r>
            <a:r>
              <a:rPr lang="ru-RU" altLang="ru-RU" sz="1000" b="1">
                <a:solidFill>
                  <a:srgbClr val="FF0000"/>
                </a:solidFill>
              </a:rPr>
              <a:t>в любой момент времени тело</a:t>
            </a:r>
            <a:endParaRPr lang="en-US" altLang="ru-RU" sz="1000" b="1">
              <a:solidFill>
                <a:srgbClr val="FF0000"/>
              </a:solidFill>
            </a:endParaRPr>
          </a:p>
          <a:p>
            <a:r>
              <a:rPr lang="ru-RU" altLang="ru-RU" sz="1000" b="1">
                <a:solidFill>
                  <a:srgbClr val="FF0000"/>
                </a:solidFill>
              </a:rPr>
              <a:t>не совершает никакого другого движения, </a:t>
            </a:r>
            <a:endParaRPr lang="en-US" altLang="ru-RU" sz="1000" b="1">
              <a:solidFill>
                <a:srgbClr val="FF0000"/>
              </a:solidFill>
            </a:endParaRPr>
          </a:p>
          <a:p>
            <a:r>
              <a:rPr lang="ru-RU" altLang="ru-RU" sz="1000" b="1">
                <a:solidFill>
                  <a:srgbClr val="FF0000"/>
                </a:solidFill>
              </a:rPr>
              <a:t>кроме как вращательного движения вокруг МЦС</a:t>
            </a:r>
            <a:r>
              <a:rPr lang="ru-RU" altLang="ru-RU" sz="1000">
                <a:solidFill>
                  <a:srgbClr val="FF0000"/>
                </a:solidFill>
              </a:rPr>
              <a:t>.</a:t>
            </a:r>
          </a:p>
          <a:p>
            <a:endParaRPr lang="ru-RU" altLang="ru-RU" sz="1000">
              <a:solidFill>
                <a:srgbClr val="FF0000"/>
              </a:solidFill>
            </a:endParaRPr>
          </a:p>
        </p:txBody>
      </p:sp>
      <p:grpSp>
        <p:nvGrpSpPr>
          <p:cNvPr id="331852" name="Group 76"/>
          <p:cNvGrpSpPr>
            <a:grpSpLocks/>
          </p:cNvGrpSpPr>
          <p:nvPr/>
        </p:nvGrpSpPr>
        <p:grpSpPr bwMode="auto">
          <a:xfrm>
            <a:off x="6437313" y="3656013"/>
            <a:ext cx="1304925" cy="1030287"/>
            <a:chOff x="4097" y="2297"/>
            <a:chExt cx="822" cy="649"/>
          </a:xfrm>
        </p:grpSpPr>
        <p:sp>
          <p:nvSpPr>
            <p:cNvPr id="331832" name="Oval 56"/>
            <p:cNvSpPr>
              <a:spLocks noChangeArrowheads="1"/>
            </p:cNvSpPr>
            <p:nvPr/>
          </p:nvSpPr>
          <p:spPr bwMode="auto">
            <a:xfrm rot="-2058906">
              <a:off x="4097" y="2381"/>
              <a:ext cx="822" cy="456"/>
            </a:xfrm>
            <a:prstGeom prst="ellipse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rgbClr val="FF0000"/>
                </a:solidFill>
              </a:endParaRPr>
            </a:p>
          </p:txBody>
        </p:sp>
        <p:sp>
          <p:nvSpPr>
            <p:cNvPr id="331833" name="Text Box 57"/>
            <p:cNvSpPr txBox="1">
              <a:spLocks noChangeArrowheads="1"/>
            </p:cNvSpPr>
            <p:nvPr/>
          </p:nvSpPr>
          <p:spPr bwMode="auto">
            <a:xfrm>
              <a:off x="4193" y="2478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>
                  <a:solidFill>
                    <a:srgbClr val="FF0000"/>
                  </a:solidFill>
                </a:rPr>
                <a:t>B</a:t>
              </a:r>
              <a:endParaRPr lang="ru-RU" altLang="ru-RU" sz="1000" b="1" i="1">
                <a:solidFill>
                  <a:srgbClr val="FF0000"/>
                </a:solidFill>
              </a:endParaRPr>
            </a:p>
          </p:txBody>
        </p:sp>
        <p:sp>
          <p:nvSpPr>
            <p:cNvPr id="331834" name="AutoShape 58"/>
            <p:cNvSpPr>
              <a:spLocks noChangeArrowheads="1"/>
            </p:cNvSpPr>
            <p:nvPr/>
          </p:nvSpPr>
          <p:spPr bwMode="auto">
            <a:xfrm rot="4124841">
              <a:off x="4305" y="2627"/>
              <a:ext cx="244" cy="56"/>
            </a:xfrm>
            <a:prstGeom prst="rightArrow">
              <a:avLst>
                <a:gd name="adj1" fmla="val 50000"/>
                <a:gd name="adj2" fmla="val 108929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rgbClr val="FF0000"/>
                </a:solidFill>
              </a:endParaRPr>
            </a:p>
          </p:txBody>
        </p:sp>
        <p:sp>
          <p:nvSpPr>
            <p:cNvPr id="331835" name="AutoShape 59"/>
            <p:cNvSpPr>
              <a:spLocks noChangeArrowheads="1"/>
            </p:cNvSpPr>
            <p:nvPr/>
          </p:nvSpPr>
          <p:spPr bwMode="auto">
            <a:xfrm rot="10084241" flipH="1">
              <a:off x="4647" y="2377"/>
              <a:ext cx="146" cy="146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0799 w 21600"/>
                <a:gd name="T5" fmla="*/ 0 h 21600"/>
                <a:gd name="T6" fmla="*/ 2700 w 21600"/>
                <a:gd name="T7" fmla="*/ 10800 h 21600"/>
                <a:gd name="T8" fmla="*/ 10799 w 21600"/>
                <a:gd name="T9" fmla="*/ 5400 h 21600"/>
                <a:gd name="T10" fmla="*/ 24300 w 21600"/>
                <a:gd name="T11" fmla="*/ 10800 h 21600"/>
                <a:gd name="T12" fmla="*/ 18900 w 21600"/>
                <a:gd name="T13" fmla="*/ 16200 h 21600"/>
                <a:gd name="T14" fmla="*/ 13500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rgbClr val="FF0000"/>
                </a:solidFill>
              </a:endParaRPr>
            </a:p>
          </p:txBody>
        </p:sp>
        <p:graphicFrame>
          <p:nvGraphicFramePr>
            <p:cNvPr id="331836" name="Object 60"/>
            <p:cNvGraphicFramePr>
              <a:graphicFrameLocks noChangeAspect="1"/>
            </p:cNvGraphicFramePr>
            <p:nvPr/>
          </p:nvGraphicFramePr>
          <p:xfrm>
            <a:off x="4295" y="2679"/>
            <a:ext cx="12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23" name="Формула" r:id="rId20" imgW="190440" imgH="215640" progId="Equation.3">
                    <p:embed/>
                  </p:oleObj>
                </mc:Choice>
                <mc:Fallback>
                  <p:oleObj name="Формула" r:id="rId20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5" y="2679"/>
                          <a:ext cx="12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1837" name="Object 61"/>
            <p:cNvGraphicFramePr>
              <a:graphicFrameLocks noChangeAspect="1"/>
            </p:cNvGraphicFramePr>
            <p:nvPr/>
          </p:nvGraphicFramePr>
          <p:xfrm>
            <a:off x="4720" y="2516"/>
            <a:ext cx="96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24" name="Формула" r:id="rId22" imgW="152280" imgH="139680" progId="Equation.3">
                    <p:embed/>
                  </p:oleObj>
                </mc:Choice>
                <mc:Fallback>
                  <p:oleObj name="Формула" r:id="rId22" imgW="1522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0" y="2516"/>
                          <a:ext cx="96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1838" name="Oval 62"/>
            <p:cNvSpPr>
              <a:spLocks noChangeArrowheads="1"/>
            </p:cNvSpPr>
            <p:nvPr/>
          </p:nvSpPr>
          <p:spPr bwMode="auto">
            <a:xfrm>
              <a:off x="4351" y="2503"/>
              <a:ext cx="38" cy="38"/>
            </a:xfrm>
            <a:prstGeom prst="ellipse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rgbClr val="FF0000"/>
                </a:solidFill>
              </a:endParaRPr>
            </a:p>
          </p:txBody>
        </p:sp>
        <p:sp>
          <p:nvSpPr>
            <p:cNvPr id="331839" name="Oval 63"/>
            <p:cNvSpPr>
              <a:spLocks noChangeArrowheads="1"/>
            </p:cNvSpPr>
            <p:nvPr/>
          </p:nvSpPr>
          <p:spPr bwMode="auto">
            <a:xfrm>
              <a:off x="4674" y="2406"/>
              <a:ext cx="38" cy="38"/>
            </a:xfrm>
            <a:prstGeom prst="ellipse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rgbClr val="FF0000"/>
                </a:solidFill>
              </a:endParaRPr>
            </a:p>
          </p:txBody>
        </p:sp>
        <p:sp>
          <p:nvSpPr>
            <p:cNvPr id="331840" name="Text Box 64"/>
            <p:cNvSpPr txBox="1">
              <a:spLocks noChangeArrowheads="1"/>
            </p:cNvSpPr>
            <p:nvPr/>
          </p:nvSpPr>
          <p:spPr bwMode="auto">
            <a:xfrm>
              <a:off x="4552" y="2297"/>
              <a:ext cx="17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ru-RU" sz="1000" b="1" i="1">
                  <a:solidFill>
                    <a:srgbClr val="FF0000"/>
                  </a:solidFill>
                </a:rPr>
                <a:t>P</a:t>
              </a:r>
              <a:endParaRPr lang="ru-RU" altLang="ru-RU" sz="1000" b="1" i="1">
                <a:solidFill>
                  <a:srgbClr val="FF0000"/>
                </a:solidFill>
              </a:endParaRPr>
            </a:p>
          </p:txBody>
        </p:sp>
        <p:sp>
          <p:nvSpPr>
            <p:cNvPr id="331844" name="Line 68"/>
            <p:cNvSpPr>
              <a:spLocks noChangeShapeType="1"/>
            </p:cNvSpPr>
            <p:nvPr/>
          </p:nvSpPr>
          <p:spPr bwMode="auto">
            <a:xfrm flipV="1">
              <a:off x="4380" y="2436"/>
              <a:ext cx="306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rgbClr val="FF0000"/>
                </a:solidFill>
              </a:endParaRPr>
            </a:p>
          </p:txBody>
        </p:sp>
        <p:sp>
          <p:nvSpPr>
            <p:cNvPr id="331845" name="Text Box 69"/>
            <p:cNvSpPr txBox="1">
              <a:spLocks noChangeArrowheads="1"/>
            </p:cNvSpPr>
            <p:nvPr/>
          </p:nvSpPr>
          <p:spPr bwMode="auto">
            <a:xfrm>
              <a:off x="4288" y="2779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>
                  <a:solidFill>
                    <a:srgbClr val="FF0000"/>
                  </a:solidFill>
                </a:rPr>
                <a:t>C</a:t>
              </a:r>
              <a:endParaRPr lang="ru-RU" altLang="ru-RU" sz="1000" b="1" i="1">
                <a:solidFill>
                  <a:srgbClr val="FF0000"/>
                </a:solidFill>
              </a:endParaRPr>
            </a:p>
          </p:txBody>
        </p:sp>
        <p:sp>
          <p:nvSpPr>
            <p:cNvPr id="331846" name="AutoShape 70"/>
            <p:cNvSpPr>
              <a:spLocks noChangeArrowheads="1"/>
            </p:cNvSpPr>
            <p:nvPr/>
          </p:nvSpPr>
          <p:spPr bwMode="auto">
            <a:xfrm rot="1623262">
              <a:off x="4472" y="2879"/>
              <a:ext cx="304" cy="67"/>
            </a:xfrm>
            <a:prstGeom prst="rightArrow">
              <a:avLst>
                <a:gd name="adj1" fmla="val 50000"/>
                <a:gd name="adj2" fmla="val 113433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rgbClr val="FF0000"/>
                </a:solidFill>
              </a:endParaRPr>
            </a:p>
          </p:txBody>
        </p:sp>
        <p:sp>
          <p:nvSpPr>
            <p:cNvPr id="331847" name="Oval 71"/>
            <p:cNvSpPr>
              <a:spLocks noChangeArrowheads="1"/>
            </p:cNvSpPr>
            <p:nvPr/>
          </p:nvSpPr>
          <p:spPr bwMode="auto">
            <a:xfrm>
              <a:off x="4452" y="2810"/>
              <a:ext cx="38" cy="38"/>
            </a:xfrm>
            <a:prstGeom prst="ellipse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rgbClr val="FF0000"/>
                </a:solidFill>
              </a:endParaRPr>
            </a:p>
          </p:txBody>
        </p:sp>
        <p:sp>
          <p:nvSpPr>
            <p:cNvPr id="331848" name="Line 72"/>
            <p:cNvSpPr>
              <a:spLocks noChangeShapeType="1"/>
            </p:cNvSpPr>
            <p:nvPr/>
          </p:nvSpPr>
          <p:spPr bwMode="auto">
            <a:xfrm flipV="1">
              <a:off x="4469" y="2425"/>
              <a:ext cx="222" cy="4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rgbClr val="FF0000"/>
                </a:solidFill>
              </a:endParaRPr>
            </a:p>
          </p:txBody>
        </p:sp>
        <p:graphicFrame>
          <p:nvGraphicFramePr>
            <p:cNvPr id="331849" name="Object 73"/>
            <p:cNvGraphicFramePr>
              <a:graphicFrameLocks noChangeAspect="1"/>
            </p:cNvGraphicFramePr>
            <p:nvPr/>
          </p:nvGraphicFramePr>
          <p:xfrm>
            <a:off x="4732" y="2796"/>
            <a:ext cx="12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25" name="Формула" r:id="rId23" imgW="190440" imgH="228600" progId="Equation.3">
                    <p:embed/>
                  </p:oleObj>
                </mc:Choice>
                <mc:Fallback>
                  <p:oleObj name="Формула" r:id="rId23" imgW="1904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2" y="2796"/>
                          <a:ext cx="120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1857" name="Oval 81"/>
          <p:cNvSpPr>
            <a:spLocks noChangeArrowheads="1"/>
          </p:cNvSpPr>
          <p:nvPr/>
        </p:nvSpPr>
        <p:spPr bwMode="auto">
          <a:xfrm>
            <a:off x="8696325" y="6391275"/>
            <a:ext cx="333375" cy="3333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ru-RU" sz="1000" b="1" dirty="0" smtClean="0">
                <a:solidFill>
                  <a:schemeClr val="bg1"/>
                </a:solidFill>
              </a:rPr>
              <a:t>1</a:t>
            </a:r>
            <a:r>
              <a:rPr lang="ru-RU" altLang="ru-RU" sz="1000" b="1" dirty="0" smtClean="0">
                <a:solidFill>
                  <a:schemeClr val="bg1"/>
                </a:solidFill>
              </a:rPr>
              <a:t>3</a:t>
            </a:r>
            <a:endParaRPr lang="ru-RU" altLang="ru-RU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29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1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31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85" grpId="0"/>
      <p:bldP spid="331795" grpId="0"/>
      <p:bldP spid="331797" grpId="0"/>
      <p:bldP spid="331799" grpId="0"/>
      <p:bldP spid="331801" grpId="0"/>
      <p:bldP spid="331814" grpId="0"/>
      <p:bldP spid="331828" grpId="0"/>
      <p:bldP spid="3318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6" name="Rectangle 8"/>
          <p:cNvSpPr>
            <a:spLocks noChangeArrowheads="1"/>
          </p:cNvSpPr>
          <p:nvPr/>
        </p:nvSpPr>
        <p:spPr bwMode="auto">
          <a:xfrm>
            <a:off x="209550" y="868363"/>
            <a:ext cx="893445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 dirty="0">
                <a:solidFill>
                  <a:schemeClr val="accent1"/>
                </a:solidFill>
                <a:latin typeface="+mn-lt"/>
              </a:rPr>
              <a:t>Примеры использования МЦС для определения скоростей точек плоской фигуры –</a:t>
            </a:r>
            <a:r>
              <a:rPr lang="ru-RU" altLang="ru-RU" sz="1000" dirty="0">
                <a:solidFill>
                  <a:schemeClr val="accent1"/>
                </a:solidFill>
                <a:latin typeface="+mn-lt"/>
              </a:rPr>
              <a:t> Поскольку при движении плоской фигуры в каждый момент времени существует точка (МЦС), жестко связанная с плоской фигурой, скорость которой в этот момент равна нулю, то при определении скоростей эту точку и следует выбирать в качестве полюса, играющего роль центра вращения в данный момент времени.</a:t>
            </a:r>
          </a:p>
          <a:p>
            <a:r>
              <a:rPr lang="ru-RU" altLang="ru-RU" sz="1000" dirty="0">
                <a:solidFill>
                  <a:schemeClr val="accent1"/>
                </a:solidFill>
                <a:latin typeface="+mn-lt"/>
              </a:rPr>
              <a:t>Ниже рассмотрим процедуру определения скоростей на примерах</a:t>
            </a:r>
            <a:r>
              <a:rPr lang="en-US" altLang="ru-RU" sz="1000" dirty="0">
                <a:solidFill>
                  <a:schemeClr val="accent1"/>
                </a:solidFill>
                <a:latin typeface="+mn-lt"/>
              </a:rPr>
              <a:t>:</a:t>
            </a:r>
            <a:endParaRPr lang="ru-RU" altLang="ru-RU" sz="10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34857" name="Oval 9"/>
          <p:cNvSpPr>
            <a:spLocks noChangeArrowheads="1"/>
          </p:cNvSpPr>
          <p:nvPr/>
        </p:nvSpPr>
        <p:spPr bwMode="auto">
          <a:xfrm>
            <a:off x="571500" y="1657350"/>
            <a:ext cx="219075" cy="219075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 sz="1000">
                <a:solidFill>
                  <a:schemeClr val="accent1"/>
                </a:solidFill>
              </a:rPr>
              <a:t>1</a:t>
            </a:r>
            <a:endParaRPr lang="ru-RU" altLang="ru-RU" sz="1000">
              <a:solidFill>
                <a:schemeClr val="accent1"/>
              </a:solidFill>
            </a:endParaRPr>
          </a:p>
        </p:txBody>
      </p:sp>
      <p:sp>
        <p:nvSpPr>
          <p:cNvPr id="334858" name="Text Box 10"/>
          <p:cNvSpPr txBox="1">
            <a:spLocks noChangeArrowheads="1"/>
          </p:cNvSpPr>
          <p:nvPr/>
        </p:nvSpPr>
        <p:spPr bwMode="auto">
          <a:xfrm>
            <a:off x="841375" y="1592263"/>
            <a:ext cx="37753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Дано</a:t>
            </a:r>
            <a:r>
              <a:rPr lang="en-US" altLang="ru-RU" sz="1000">
                <a:solidFill>
                  <a:schemeClr val="accent1"/>
                </a:solidFill>
              </a:rPr>
              <a:t>: </a:t>
            </a:r>
            <a:r>
              <a:rPr lang="en-US" altLang="ru-RU" sz="1000" b="1" i="1">
                <a:solidFill>
                  <a:schemeClr val="accent1"/>
                </a:solidFill>
              </a:rPr>
              <a:t>v</a:t>
            </a:r>
            <a:r>
              <a:rPr lang="en-US" altLang="ru-RU" sz="1000" i="1" baseline="-25000">
                <a:solidFill>
                  <a:schemeClr val="accent1"/>
                </a:solidFill>
              </a:rPr>
              <a:t>A</a:t>
            </a:r>
            <a:r>
              <a:rPr lang="ru-RU" altLang="ru-RU" sz="1000">
                <a:solidFill>
                  <a:schemeClr val="accent1"/>
                </a:solidFill>
              </a:rPr>
              <a:t>, положения точек </a:t>
            </a:r>
            <a:r>
              <a:rPr lang="en-US" altLang="ru-RU" sz="1000" i="1">
                <a:solidFill>
                  <a:schemeClr val="accent1"/>
                </a:solidFill>
              </a:rPr>
              <a:t>A</a:t>
            </a:r>
            <a:r>
              <a:rPr lang="en-US" altLang="ru-RU" sz="1000">
                <a:solidFill>
                  <a:schemeClr val="accent1"/>
                </a:solidFill>
              </a:rPr>
              <a:t>, </a:t>
            </a:r>
            <a:r>
              <a:rPr lang="en-US" altLang="ru-RU" sz="1000" i="1">
                <a:solidFill>
                  <a:schemeClr val="accent1"/>
                </a:solidFill>
              </a:rPr>
              <a:t>B</a:t>
            </a:r>
            <a:r>
              <a:rPr lang="en-US" altLang="ru-RU" sz="1000">
                <a:solidFill>
                  <a:schemeClr val="accent1"/>
                </a:solidFill>
              </a:rPr>
              <a:t>, </a:t>
            </a:r>
            <a:r>
              <a:rPr lang="en-US" altLang="ru-RU" sz="1000" i="1">
                <a:solidFill>
                  <a:schemeClr val="accent1"/>
                </a:solidFill>
              </a:rPr>
              <a:t>C</a:t>
            </a:r>
            <a:r>
              <a:rPr lang="en-US" altLang="ru-RU" sz="1000">
                <a:solidFill>
                  <a:schemeClr val="accent1"/>
                </a:solidFill>
              </a:rPr>
              <a:t>,</a:t>
            </a:r>
            <a:r>
              <a:rPr lang="ru-RU" altLang="ru-RU" sz="1000">
                <a:solidFill>
                  <a:schemeClr val="accent1"/>
                </a:solidFill>
              </a:rPr>
              <a:t>проскальзывание отсутствует.</a:t>
            </a:r>
            <a:endParaRPr lang="en-US" altLang="ru-RU" sz="1000">
              <a:solidFill>
                <a:schemeClr val="accent1"/>
              </a:solidFill>
            </a:endParaRPr>
          </a:p>
          <a:p>
            <a:r>
              <a:rPr lang="ru-RU" altLang="ru-RU" sz="1000">
                <a:solidFill>
                  <a:schemeClr val="accent1"/>
                </a:solidFill>
              </a:rPr>
              <a:t>Найти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r>
              <a:rPr lang="en-US" altLang="ru-RU" sz="1000" b="1">
                <a:solidFill>
                  <a:schemeClr val="accent1"/>
                </a:solidFill>
              </a:rPr>
              <a:t> </a:t>
            </a:r>
            <a:r>
              <a:rPr lang="en-US" altLang="ru-RU" sz="1000" b="1" i="1">
                <a:solidFill>
                  <a:schemeClr val="accent1"/>
                </a:solidFill>
              </a:rPr>
              <a:t>v</a:t>
            </a:r>
            <a:r>
              <a:rPr lang="en-US" altLang="ru-RU" sz="1000" i="1" baseline="-25000">
                <a:solidFill>
                  <a:schemeClr val="accent1"/>
                </a:solidFill>
              </a:rPr>
              <a:t>B</a:t>
            </a:r>
            <a:r>
              <a:rPr lang="en-US" altLang="ru-RU" sz="1000">
                <a:solidFill>
                  <a:schemeClr val="accent1"/>
                </a:solidFill>
              </a:rPr>
              <a:t>, </a:t>
            </a:r>
            <a:r>
              <a:rPr lang="en-US" altLang="ru-RU" sz="1000" b="1" i="1">
                <a:solidFill>
                  <a:schemeClr val="accent1"/>
                </a:solidFill>
              </a:rPr>
              <a:t>v</a:t>
            </a:r>
            <a:r>
              <a:rPr lang="en-US" altLang="ru-RU" sz="1000" i="1" baseline="-25000">
                <a:solidFill>
                  <a:schemeClr val="accent1"/>
                </a:solidFill>
              </a:rPr>
              <a:t>C</a:t>
            </a:r>
            <a:endParaRPr lang="ru-RU" altLang="ru-RU" sz="1000" i="1" baseline="-25000">
              <a:solidFill>
                <a:schemeClr val="accent1"/>
              </a:solidFill>
            </a:endParaRPr>
          </a:p>
        </p:txBody>
      </p:sp>
      <p:grpSp>
        <p:nvGrpSpPr>
          <p:cNvPr id="334889" name="Group 41"/>
          <p:cNvGrpSpPr>
            <a:grpSpLocks/>
          </p:cNvGrpSpPr>
          <p:nvPr/>
        </p:nvGrpSpPr>
        <p:grpSpPr bwMode="auto">
          <a:xfrm>
            <a:off x="487363" y="2209800"/>
            <a:ext cx="1177925" cy="914400"/>
            <a:chOff x="307" y="1392"/>
            <a:chExt cx="742" cy="576"/>
          </a:xfrm>
        </p:grpSpPr>
        <p:sp>
          <p:nvSpPr>
            <p:cNvPr id="334870" name="Text Box 22"/>
            <p:cNvSpPr txBox="1">
              <a:spLocks noChangeArrowheads="1"/>
            </p:cNvSpPr>
            <p:nvPr/>
          </p:nvSpPr>
          <p:spPr bwMode="auto">
            <a:xfrm>
              <a:off x="407" y="1392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>
                  <a:solidFill>
                    <a:schemeClr val="accent1"/>
                  </a:solidFill>
                </a:rPr>
                <a:t>B</a:t>
              </a:r>
              <a:endParaRPr lang="ru-RU" altLang="ru-RU" sz="1000" b="1" i="1">
                <a:solidFill>
                  <a:schemeClr val="accent1"/>
                </a:solidFill>
              </a:endParaRPr>
            </a:p>
          </p:txBody>
        </p:sp>
        <p:sp>
          <p:nvSpPr>
            <p:cNvPr id="334859" name="Oval 11"/>
            <p:cNvSpPr>
              <a:spLocks noChangeArrowheads="1"/>
            </p:cNvSpPr>
            <p:nvPr/>
          </p:nvSpPr>
          <p:spPr bwMode="auto">
            <a:xfrm>
              <a:off x="506" y="1422"/>
              <a:ext cx="408" cy="408"/>
            </a:xfrm>
            <a:prstGeom prst="ellipse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4860" name="Rectangle 12"/>
            <p:cNvSpPr>
              <a:spLocks noChangeArrowheads="1"/>
            </p:cNvSpPr>
            <p:nvPr/>
          </p:nvSpPr>
          <p:spPr bwMode="auto">
            <a:xfrm rot="1800000">
              <a:off x="307" y="1814"/>
              <a:ext cx="612" cy="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4863" name="Line 15"/>
            <p:cNvSpPr>
              <a:spLocks noChangeShapeType="1"/>
            </p:cNvSpPr>
            <p:nvPr/>
          </p:nvSpPr>
          <p:spPr bwMode="auto">
            <a:xfrm>
              <a:off x="371" y="1668"/>
              <a:ext cx="525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4864" name="Oval 16"/>
            <p:cNvSpPr>
              <a:spLocks noChangeArrowheads="1"/>
            </p:cNvSpPr>
            <p:nvPr/>
          </p:nvSpPr>
          <p:spPr bwMode="auto">
            <a:xfrm>
              <a:off x="692" y="1602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4865" name="Line 17"/>
            <p:cNvSpPr>
              <a:spLocks noChangeShapeType="1"/>
            </p:cNvSpPr>
            <p:nvPr/>
          </p:nvSpPr>
          <p:spPr bwMode="auto">
            <a:xfrm rot="-5400000">
              <a:off x="542" y="1524"/>
              <a:ext cx="342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4866" name="Line 18"/>
            <p:cNvSpPr>
              <a:spLocks noChangeShapeType="1"/>
            </p:cNvSpPr>
            <p:nvPr/>
          </p:nvSpPr>
          <p:spPr bwMode="auto">
            <a:xfrm>
              <a:off x="535" y="1517"/>
              <a:ext cx="342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4867" name="Oval 19"/>
            <p:cNvSpPr>
              <a:spLocks noChangeArrowheads="1"/>
            </p:cNvSpPr>
            <p:nvPr/>
          </p:nvSpPr>
          <p:spPr bwMode="auto">
            <a:xfrm>
              <a:off x="523" y="1499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4868" name="Oval 20"/>
            <p:cNvSpPr>
              <a:spLocks noChangeArrowheads="1"/>
            </p:cNvSpPr>
            <p:nvPr/>
          </p:nvSpPr>
          <p:spPr bwMode="auto">
            <a:xfrm>
              <a:off x="876" y="1702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4869" name="AutoShape 21"/>
            <p:cNvSpPr>
              <a:spLocks noChangeArrowheads="1"/>
            </p:cNvSpPr>
            <p:nvPr/>
          </p:nvSpPr>
          <p:spPr bwMode="auto">
            <a:xfrm rot="1800000">
              <a:off x="723" y="1639"/>
              <a:ext cx="136" cy="47"/>
            </a:xfrm>
            <a:prstGeom prst="rightArrow">
              <a:avLst>
                <a:gd name="adj1" fmla="val 50000"/>
                <a:gd name="adj2" fmla="val 72340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4871" name="Text Box 23"/>
            <p:cNvSpPr txBox="1">
              <a:spLocks noChangeArrowheads="1"/>
            </p:cNvSpPr>
            <p:nvPr/>
          </p:nvSpPr>
          <p:spPr bwMode="auto">
            <a:xfrm>
              <a:off x="882" y="1601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>
                  <a:solidFill>
                    <a:schemeClr val="accent1"/>
                  </a:solidFill>
                </a:rPr>
                <a:t>C</a:t>
              </a:r>
              <a:endParaRPr lang="ru-RU" altLang="ru-RU" sz="1000" b="1" i="1">
                <a:solidFill>
                  <a:schemeClr val="accent1"/>
                </a:solidFill>
              </a:endParaRPr>
            </a:p>
          </p:txBody>
        </p:sp>
        <p:sp>
          <p:nvSpPr>
            <p:cNvPr id="334872" name="Text Box 24"/>
            <p:cNvSpPr txBox="1">
              <a:spLocks noChangeArrowheads="1"/>
            </p:cNvSpPr>
            <p:nvPr/>
          </p:nvSpPr>
          <p:spPr bwMode="auto">
            <a:xfrm>
              <a:off x="617" y="1444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>
                  <a:solidFill>
                    <a:schemeClr val="accent1"/>
                  </a:solidFill>
                </a:rPr>
                <a:t>A</a:t>
              </a:r>
              <a:endParaRPr lang="ru-RU" altLang="ru-RU" sz="1000" b="1" i="1">
                <a:solidFill>
                  <a:schemeClr val="accent1"/>
                </a:solidFill>
              </a:endParaRPr>
            </a:p>
          </p:txBody>
        </p:sp>
        <p:graphicFrame>
          <p:nvGraphicFramePr>
            <p:cNvPr id="334873" name="Object 25"/>
            <p:cNvGraphicFramePr>
              <a:graphicFrameLocks noChangeAspect="1"/>
            </p:cNvGraphicFramePr>
            <p:nvPr/>
          </p:nvGraphicFramePr>
          <p:xfrm>
            <a:off x="750" y="1516"/>
            <a:ext cx="12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22" name="Формула" r:id="rId3" imgW="190440" imgH="215640" progId="Equation.3">
                    <p:embed/>
                  </p:oleObj>
                </mc:Choice>
                <mc:Fallback>
                  <p:oleObj name="Формула" r:id="rId3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0" y="1516"/>
                          <a:ext cx="12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4874" name="Text Box 26"/>
          <p:cNvSpPr txBox="1">
            <a:spLocks noChangeArrowheads="1"/>
          </p:cNvSpPr>
          <p:nvPr/>
        </p:nvSpPr>
        <p:spPr bwMode="auto">
          <a:xfrm>
            <a:off x="1554163" y="1914525"/>
            <a:ext cx="32337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>
                <a:solidFill>
                  <a:schemeClr val="accent1"/>
                </a:solidFill>
              </a:rPr>
              <a:t>1) </a:t>
            </a:r>
            <a:r>
              <a:rPr lang="ru-RU" altLang="ru-RU" sz="1000">
                <a:solidFill>
                  <a:schemeClr val="accent1"/>
                </a:solidFill>
              </a:rPr>
              <a:t>МЦС находится на перпендикуляре к вектору</a:t>
            </a:r>
            <a:r>
              <a:rPr lang="en-US" altLang="ru-RU" sz="1000">
                <a:solidFill>
                  <a:schemeClr val="accent1"/>
                </a:solidFill>
              </a:rPr>
              <a:t> </a:t>
            </a:r>
            <a:r>
              <a:rPr lang="en-US" altLang="ru-RU" sz="1000" b="1" i="1">
                <a:solidFill>
                  <a:schemeClr val="accent1"/>
                </a:solidFill>
              </a:rPr>
              <a:t>v</a:t>
            </a:r>
            <a:r>
              <a:rPr lang="en-US" altLang="ru-RU" sz="1000" i="1" baseline="-25000">
                <a:solidFill>
                  <a:schemeClr val="accent1"/>
                </a:solidFill>
              </a:rPr>
              <a:t>A</a:t>
            </a:r>
            <a:endParaRPr lang="ru-RU" altLang="ru-RU" sz="1000">
              <a:solidFill>
                <a:schemeClr val="accent1"/>
              </a:solidFill>
            </a:endParaRPr>
          </a:p>
          <a:p>
            <a:r>
              <a:rPr lang="ru-RU" altLang="ru-RU" sz="1000">
                <a:solidFill>
                  <a:schemeClr val="accent1"/>
                </a:solidFill>
              </a:rPr>
              <a:t>(нет проскальзывания и точка с нулевой скоростью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совпадает с точкой контакта колеса и неподвижной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поверхностью качения).</a:t>
            </a:r>
            <a:endParaRPr lang="ru-RU" altLang="ru-RU" sz="1000" i="1" baseline="-25000">
              <a:solidFill>
                <a:schemeClr val="accent1"/>
              </a:solidFill>
            </a:endParaRPr>
          </a:p>
        </p:txBody>
      </p:sp>
      <p:sp>
        <p:nvSpPr>
          <p:cNvPr id="334879" name="Text Box 31"/>
          <p:cNvSpPr txBox="1">
            <a:spLocks noChangeArrowheads="1"/>
          </p:cNvSpPr>
          <p:nvPr/>
        </p:nvSpPr>
        <p:spPr bwMode="auto">
          <a:xfrm>
            <a:off x="1704975" y="2598738"/>
            <a:ext cx="205857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>
                <a:solidFill>
                  <a:schemeClr val="accent1"/>
                </a:solidFill>
              </a:rPr>
              <a:t>2) </a:t>
            </a:r>
            <a:r>
              <a:rPr lang="ru-RU" altLang="ru-RU" sz="1000">
                <a:solidFill>
                  <a:schemeClr val="accent1"/>
                </a:solidFill>
              </a:rPr>
              <a:t>Определяем угловую скорость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endParaRPr lang="ru-RU" altLang="ru-RU" sz="1000" i="1" baseline="-25000">
              <a:solidFill>
                <a:schemeClr val="accent1"/>
              </a:solidFill>
            </a:endParaRPr>
          </a:p>
        </p:txBody>
      </p:sp>
      <p:graphicFrame>
        <p:nvGraphicFramePr>
          <p:cNvPr id="334880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8032123"/>
              </p:ext>
            </p:extLst>
          </p:nvPr>
        </p:nvGraphicFramePr>
        <p:xfrm>
          <a:off x="503238" y="3471863"/>
          <a:ext cx="787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3" name="Формула" r:id="rId5" imgW="787320" imgH="457200" progId="Equation.3">
                  <p:embed/>
                </p:oleObj>
              </mc:Choice>
              <mc:Fallback>
                <p:oleObj name="Формула" r:id="rId5" imgW="7873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8" y="3471863"/>
                        <a:ext cx="787400" cy="457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81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1312483"/>
              </p:ext>
            </p:extLst>
          </p:nvPr>
        </p:nvGraphicFramePr>
        <p:xfrm>
          <a:off x="3889375" y="2511425"/>
          <a:ext cx="584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4" name="Формула" r:id="rId7" imgW="583920" imgH="406080" progId="Equation.3">
                  <p:embed/>
                </p:oleObj>
              </mc:Choice>
              <mc:Fallback>
                <p:oleObj name="Формула" r:id="rId7" imgW="58392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375" y="2511425"/>
                        <a:ext cx="584200" cy="406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4894" name="Group 46"/>
          <p:cNvGrpSpPr>
            <a:grpSpLocks/>
          </p:cNvGrpSpPr>
          <p:nvPr/>
        </p:nvGrpSpPr>
        <p:grpSpPr bwMode="auto">
          <a:xfrm>
            <a:off x="866775" y="2579688"/>
            <a:ext cx="231775" cy="363537"/>
            <a:chOff x="555" y="1628"/>
            <a:chExt cx="146" cy="229"/>
          </a:xfrm>
        </p:grpSpPr>
        <p:sp>
          <p:nvSpPr>
            <p:cNvPr id="334882" name="AutoShape 34"/>
            <p:cNvSpPr>
              <a:spLocks noChangeArrowheads="1"/>
            </p:cNvSpPr>
            <p:nvPr/>
          </p:nvSpPr>
          <p:spPr bwMode="auto">
            <a:xfrm rot="-10084241" flipH="1" flipV="1">
              <a:off x="555" y="1711"/>
              <a:ext cx="146" cy="146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0799 w 21600"/>
                <a:gd name="T5" fmla="*/ 0 h 21600"/>
                <a:gd name="T6" fmla="*/ 2700 w 21600"/>
                <a:gd name="T7" fmla="*/ 10800 h 21600"/>
                <a:gd name="T8" fmla="*/ 10799 w 21600"/>
                <a:gd name="T9" fmla="*/ 5400 h 21600"/>
                <a:gd name="T10" fmla="*/ 24300 w 21600"/>
                <a:gd name="T11" fmla="*/ 10800 h 21600"/>
                <a:gd name="T12" fmla="*/ 18900 w 21600"/>
                <a:gd name="T13" fmla="*/ 16200 h 21600"/>
                <a:gd name="T14" fmla="*/ 13500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graphicFrame>
          <p:nvGraphicFramePr>
            <p:cNvPr id="334883" name="Object 35"/>
            <p:cNvGraphicFramePr>
              <a:graphicFrameLocks noChangeAspect="1"/>
            </p:cNvGraphicFramePr>
            <p:nvPr/>
          </p:nvGraphicFramePr>
          <p:xfrm>
            <a:off x="580" y="1628"/>
            <a:ext cx="96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25" name="Формула" r:id="rId9" imgW="152280" imgH="139680" progId="Equation.3">
                    <p:embed/>
                  </p:oleObj>
                </mc:Choice>
                <mc:Fallback>
                  <p:oleObj name="Формула" r:id="rId9" imgW="1522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0" y="1628"/>
                          <a:ext cx="96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4890" name="Group 42"/>
          <p:cNvGrpSpPr>
            <a:grpSpLocks/>
          </p:cNvGrpSpPr>
          <p:nvPr/>
        </p:nvGrpSpPr>
        <p:grpSpPr bwMode="auto">
          <a:xfrm>
            <a:off x="831850" y="2176463"/>
            <a:ext cx="528638" cy="939800"/>
            <a:chOff x="528" y="1374"/>
            <a:chExt cx="333" cy="592"/>
          </a:xfrm>
        </p:grpSpPr>
        <p:sp>
          <p:nvSpPr>
            <p:cNvPr id="334891" name="Line 43"/>
            <p:cNvSpPr>
              <a:spLocks noChangeShapeType="1"/>
            </p:cNvSpPr>
            <p:nvPr/>
          </p:nvSpPr>
          <p:spPr bwMode="auto">
            <a:xfrm flipV="1">
              <a:off x="528" y="1374"/>
              <a:ext cx="333" cy="57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4892" name="Oval 44"/>
            <p:cNvSpPr>
              <a:spLocks noChangeArrowheads="1"/>
            </p:cNvSpPr>
            <p:nvPr/>
          </p:nvSpPr>
          <p:spPr bwMode="auto">
            <a:xfrm>
              <a:off x="589" y="1783"/>
              <a:ext cx="38" cy="38"/>
            </a:xfrm>
            <a:prstGeom prst="ellipse">
              <a:avLst/>
            </a:prstGeom>
            <a:solidFill>
              <a:srgbClr val="FF3300"/>
            </a:solidFill>
            <a:ln w="9525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4893" name="Text Box 45"/>
            <p:cNvSpPr txBox="1">
              <a:spLocks noChangeArrowheads="1"/>
            </p:cNvSpPr>
            <p:nvPr/>
          </p:nvSpPr>
          <p:spPr bwMode="auto">
            <a:xfrm>
              <a:off x="545" y="1812"/>
              <a:ext cx="169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>
                  <a:solidFill>
                    <a:schemeClr val="accent1"/>
                  </a:solidFill>
                </a:rPr>
                <a:t>P</a:t>
              </a:r>
              <a:endParaRPr lang="ru-RU" altLang="ru-RU" sz="1000" b="1" i="1">
                <a:solidFill>
                  <a:schemeClr val="accent1"/>
                </a:solidFill>
              </a:endParaRPr>
            </a:p>
          </p:txBody>
        </p:sp>
      </p:grpSp>
      <p:sp>
        <p:nvSpPr>
          <p:cNvPr id="334895" name="Text Box 47"/>
          <p:cNvSpPr txBox="1">
            <a:spLocks noChangeArrowheads="1"/>
          </p:cNvSpPr>
          <p:nvPr/>
        </p:nvSpPr>
        <p:spPr bwMode="auto">
          <a:xfrm>
            <a:off x="217488" y="3206750"/>
            <a:ext cx="398378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>
                <a:solidFill>
                  <a:schemeClr val="accent1"/>
                </a:solidFill>
              </a:rPr>
              <a:t>3) </a:t>
            </a:r>
            <a:r>
              <a:rPr lang="ru-RU" altLang="ru-RU" sz="1000">
                <a:solidFill>
                  <a:schemeClr val="accent1"/>
                </a:solidFill>
              </a:rPr>
              <a:t>Соединяем точки </a:t>
            </a:r>
            <a:r>
              <a:rPr lang="en-US" altLang="ru-RU" sz="1000" i="1">
                <a:solidFill>
                  <a:schemeClr val="accent1"/>
                </a:solidFill>
              </a:rPr>
              <a:t>B</a:t>
            </a:r>
            <a:r>
              <a:rPr lang="ru-RU" altLang="ru-RU" sz="1000" i="1">
                <a:solidFill>
                  <a:schemeClr val="accent1"/>
                </a:solidFill>
              </a:rPr>
              <a:t> </a:t>
            </a:r>
            <a:r>
              <a:rPr lang="ru-RU" altLang="ru-RU" sz="1000">
                <a:solidFill>
                  <a:schemeClr val="accent1"/>
                </a:solidFill>
              </a:rPr>
              <a:t>и </a:t>
            </a:r>
            <a:r>
              <a:rPr lang="en-US" altLang="ru-RU" sz="1000" i="1">
                <a:solidFill>
                  <a:schemeClr val="accent1"/>
                </a:solidFill>
              </a:rPr>
              <a:t>C</a:t>
            </a:r>
            <a:r>
              <a:rPr lang="en-US" altLang="ru-RU" sz="1000">
                <a:solidFill>
                  <a:schemeClr val="accent1"/>
                </a:solidFill>
              </a:rPr>
              <a:t> </a:t>
            </a:r>
            <a:r>
              <a:rPr lang="ru-RU" altLang="ru-RU" sz="1000">
                <a:solidFill>
                  <a:schemeClr val="accent1"/>
                </a:solidFill>
              </a:rPr>
              <a:t>с МЦС и определяем скорости этих точек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endParaRPr lang="ru-RU" altLang="ru-RU" sz="1000" i="1" baseline="-25000">
              <a:solidFill>
                <a:schemeClr val="accent1"/>
              </a:solidFill>
            </a:endParaRPr>
          </a:p>
        </p:txBody>
      </p:sp>
      <p:sp>
        <p:nvSpPr>
          <p:cNvPr id="334899" name="AutoShape 51"/>
          <p:cNvSpPr>
            <a:spLocks noChangeArrowheads="1"/>
          </p:cNvSpPr>
          <p:nvPr/>
        </p:nvSpPr>
        <p:spPr bwMode="auto">
          <a:xfrm rot="4534965">
            <a:off x="1330325" y="2843213"/>
            <a:ext cx="271463" cy="90487"/>
          </a:xfrm>
          <a:prstGeom prst="rightArrow">
            <a:avLst>
              <a:gd name="adj1" fmla="val 50000"/>
              <a:gd name="adj2" fmla="val 75001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grpSp>
        <p:nvGrpSpPr>
          <p:cNvPr id="334902" name="Group 54"/>
          <p:cNvGrpSpPr>
            <a:grpSpLocks/>
          </p:cNvGrpSpPr>
          <p:nvPr/>
        </p:nvGrpSpPr>
        <p:grpSpPr bwMode="auto">
          <a:xfrm>
            <a:off x="866775" y="2052638"/>
            <a:ext cx="882650" cy="966787"/>
            <a:chOff x="546" y="1293"/>
            <a:chExt cx="556" cy="609"/>
          </a:xfrm>
        </p:grpSpPr>
        <p:sp>
          <p:nvSpPr>
            <p:cNvPr id="334896" name="Line 48"/>
            <p:cNvSpPr>
              <a:spLocks noChangeShapeType="1"/>
            </p:cNvSpPr>
            <p:nvPr/>
          </p:nvSpPr>
          <p:spPr bwMode="auto">
            <a:xfrm flipH="1" flipV="1">
              <a:off x="546" y="1524"/>
              <a:ext cx="57" cy="285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4897" name="Line 49"/>
            <p:cNvSpPr>
              <a:spLocks noChangeShapeType="1"/>
            </p:cNvSpPr>
            <p:nvPr/>
          </p:nvSpPr>
          <p:spPr bwMode="auto">
            <a:xfrm rot="5400000" flipH="1" flipV="1">
              <a:off x="716" y="1616"/>
              <a:ext cx="69" cy="285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4898" name="AutoShape 50"/>
            <p:cNvSpPr>
              <a:spLocks noChangeArrowheads="1"/>
            </p:cNvSpPr>
            <p:nvPr/>
          </p:nvSpPr>
          <p:spPr bwMode="auto">
            <a:xfrm rot="-607348">
              <a:off x="559" y="1466"/>
              <a:ext cx="171" cy="57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graphicFrame>
          <p:nvGraphicFramePr>
            <p:cNvPr id="334900" name="Object 52"/>
            <p:cNvGraphicFramePr>
              <a:graphicFrameLocks noChangeAspect="1"/>
            </p:cNvGraphicFramePr>
            <p:nvPr/>
          </p:nvGraphicFramePr>
          <p:xfrm>
            <a:off x="982" y="1758"/>
            <a:ext cx="12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26" name="Формула" r:id="rId11" imgW="190440" imgH="228600" progId="Equation.3">
                    <p:embed/>
                  </p:oleObj>
                </mc:Choice>
                <mc:Fallback>
                  <p:oleObj name="Формула" r:id="rId11" imgW="1904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2" y="1758"/>
                          <a:ext cx="120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4901" name="Object 53"/>
            <p:cNvGraphicFramePr>
              <a:graphicFrameLocks noChangeAspect="1"/>
            </p:cNvGraphicFramePr>
            <p:nvPr/>
          </p:nvGraphicFramePr>
          <p:xfrm>
            <a:off x="567" y="1293"/>
            <a:ext cx="12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27" name="Формула" r:id="rId13" imgW="190440" imgH="215640" progId="Equation.3">
                    <p:embed/>
                  </p:oleObj>
                </mc:Choice>
                <mc:Fallback>
                  <p:oleObj name="Формула" r:id="rId13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1293"/>
                          <a:ext cx="12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4903" name="Text Box 55"/>
          <p:cNvSpPr txBox="1">
            <a:spLocks noChangeArrowheads="1"/>
          </p:cNvSpPr>
          <p:nvPr/>
        </p:nvSpPr>
        <p:spPr bwMode="auto">
          <a:xfrm>
            <a:off x="1755775" y="2878138"/>
            <a:ext cx="282000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Дуговая стрелка угловой скорости направлена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в сторону вектора линейной скорости </a:t>
            </a:r>
            <a:r>
              <a:rPr lang="en-US" altLang="ru-RU" sz="1000" b="1" i="1">
                <a:solidFill>
                  <a:schemeClr val="accent1"/>
                </a:solidFill>
              </a:rPr>
              <a:t>v</a:t>
            </a:r>
            <a:r>
              <a:rPr lang="en-US" altLang="ru-RU" sz="1000" b="1" i="1" baseline="-25000">
                <a:solidFill>
                  <a:schemeClr val="accent1"/>
                </a:solidFill>
              </a:rPr>
              <a:t>A</a:t>
            </a:r>
            <a:r>
              <a:rPr lang="en-US" altLang="ru-RU" sz="1000">
                <a:solidFill>
                  <a:schemeClr val="accent1"/>
                </a:solidFill>
              </a:rPr>
              <a:t>.</a:t>
            </a:r>
            <a:endParaRPr lang="ru-RU" altLang="ru-RU" sz="1000">
              <a:solidFill>
                <a:schemeClr val="accent1"/>
              </a:solidFill>
            </a:endParaRPr>
          </a:p>
        </p:txBody>
      </p:sp>
      <p:sp>
        <p:nvSpPr>
          <p:cNvPr id="334904" name="Text Box 56"/>
          <p:cNvSpPr txBox="1">
            <a:spLocks noChangeArrowheads="1"/>
          </p:cNvSpPr>
          <p:nvPr/>
        </p:nvSpPr>
        <p:spPr bwMode="auto">
          <a:xfrm>
            <a:off x="1449388" y="3476625"/>
            <a:ext cx="292259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Векторы линейных скоростей </a:t>
            </a:r>
            <a:r>
              <a:rPr lang="en-US" altLang="ru-RU" sz="1000" b="1" i="1">
                <a:solidFill>
                  <a:schemeClr val="accent1"/>
                </a:solidFill>
              </a:rPr>
              <a:t>v</a:t>
            </a:r>
            <a:r>
              <a:rPr lang="en-US" altLang="ru-RU" sz="1000" b="1" i="1" baseline="-25000">
                <a:solidFill>
                  <a:schemeClr val="accent1"/>
                </a:solidFill>
              </a:rPr>
              <a:t>B</a:t>
            </a:r>
            <a:r>
              <a:rPr lang="ru-RU" altLang="ru-RU" sz="1000" b="1" i="1" baseline="-25000">
                <a:solidFill>
                  <a:schemeClr val="accent1"/>
                </a:solidFill>
              </a:rPr>
              <a:t> </a:t>
            </a:r>
            <a:r>
              <a:rPr lang="ru-RU" altLang="ru-RU" sz="1000">
                <a:solidFill>
                  <a:schemeClr val="accent1"/>
                </a:solidFill>
              </a:rPr>
              <a:t>и </a:t>
            </a:r>
            <a:r>
              <a:rPr lang="en-US" altLang="ru-RU" sz="1000" b="1" i="1">
                <a:solidFill>
                  <a:schemeClr val="accent1"/>
                </a:solidFill>
              </a:rPr>
              <a:t>v</a:t>
            </a:r>
            <a:r>
              <a:rPr lang="en-US" altLang="ru-RU" sz="1000" b="1" i="1" baseline="-25000">
                <a:solidFill>
                  <a:schemeClr val="accent1"/>
                </a:solidFill>
              </a:rPr>
              <a:t>C</a:t>
            </a:r>
            <a:r>
              <a:rPr lang="ru-RU" altLang="ru-RU" sz="1000">
                <a:solidFill>
                  <a:schemeClr val="accent1"/>
                </a:solidFill>
              </a:rPr>
              <a:t> направлены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в сторону дуговой стрелки угловой скорости</a:t>
            </a:r>
            <a:r>
              <a:rPr lang="en-US" altLang="ru-RU" sz="1000">
                <a:solidFill>
                  <a:schemeClr val="accent1"/>
                </a:solidFill>
              </a:rPr>
              <a:t>.</a:t>
            </a:r>
            <a:endParaRPr lang="ru-RU" altLang="ru-RU" sz="1000">
              <a:solidFill>
                <a:schemeClr val="accent1"/>
              </a:solidFill>
            </a:endParaRPr>
          </a:p>
        </p:txBody>
      </p:sp>
      <p:sp>
        <p:nvSpPr>
          <p:cNvPr id="334905" name="Oval 57"/>
          <p:cNvSpPr>
            <a:spLocks noChangeArrowheads="1"/>
          </p:cNvSpPr>
          <p:nvPr/>
        </p:nvSpPr>
        <p:spPr bwMode="auto">
          <a:xfrm>
            <a:off x="4857750" y="1598613"/>
            <a:ext cx="219075" cy="219075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 sz="1000">
                <a:solidFill>
                  <a:schemeClr val="accent1"/>
                </a:solidFill>
              </a:rPr>
              <a:t>2</a:t>
            </a:r>
            <a:endParaRPr lang="ru-RU" altLang="ru-RU" sz="1000">
              <a:solidFill>
                <a:schemeClr val="accent1"/>
              </a:solidFill>
            </a:endParaRPr>
          </a:p>
        </p:txBody>
      </p:sp>
      <p:sp>
        <p:nvSpPr>
          <p:cNvPr id="334906" name="Text Box 58"/>
          <p:cNvSpPr txBox="1">
            <a:spLocks noChangeArrowheads="1"/>
          </p:cNvSpPr>
          <p:nvPr/>
        </p:nvSpPr>
        <p:spPr bwMode="auto">
          <a:xfrm>
            <a:off x="5127625" y="1533525"/>
            <a:ext cx="220124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Дано</a:t>
            </a:r>
            <a:r>
              <a:rPr lang="en-US" altLang="ru-RU" sz="1000">
                <a:solidFill>
                  <a:schemeClr val="accent1"/>
                </a:solidFill>
              </a:rPr>
              <a:t>: </a:t>
            </a:r>
            <a:r>
              <a:rPr lang="en-US" altLang="ru-RU" sz="1000" b="1" i="1">
                <a:solidFill>
                  <a:schemeClr val="accent1"/>
                </a:solidFill>
              </a:rPr>
              <a:t>v</a:t>
            </a:r>
            <a:r>
              <a:rPr lang="en-US" altLang="ru-RU" sz="1000" i="1" baseline="-25000">
                <a:solidFill>
                  <a:schemeClr val="accent1"/>
                </a:solidFill>
              </a:rPr>
              <a:t>A</a:t>
            </a:r>
            <a:r>
              <a:rPr lang="ru-RU" altLang="ru-RU" sz="1000">
                <a:solidFill>
                  <a:schemeClr val="accent1"/>
                </a:solidFill>
              </a:rPr>
              <a:t>, </a:t>
            </a:r>
            <a:r>
              <a:rPr lang="el-GR" altLang="ru-RU" sz="1000" b="1" i="1">
                <a:solidFill>
                  <a:schemeClr val="accent1"/>
                </a:solidFill>
                <a:cs typeface="Times New Roman" pitchFamily="18" charset="0"/>
              </a:rPr>
              <a:t>ω</a:t>
            </a:r>
            <a:r>
              <a:rPr lang="ru-RU" altLang="ru-RU" sz="1000">
                <a:solidFill>
                  <a:schemeClr val="accent1"/>
                </a:solidFill>
                <a:cs typeface="Times New Roman" pitchFamily="18" charset="0"/>
              </a:rPr>
              <a:t> ,</a:t>
            </a:r>
            <a:r>
              <a:rPr lang="ru-RU" altLang="ru-RU" sz="1000">
                <a:solidFill>
                  <a:schemeClr val="accent1"/>
                </a:solidFill>
              </a:rPr>
              <a:t>положения точек </a:t>
            </a:r>
            <a:r>
              <a:rPr lang="en-US" altLang="ru-RU" sz="1000" i="1">
                <a:solidFill>
                  <a:schemeClr val="accent1"/>
                </a:solidFill>
              </a:rPr>
              <a:t>A</a:t>
            </a:r>
            <a:r>
              <a:rPr lang="en-US" altLang="ru-RU" sz="1000">
                <a:solidFill>
                  <a:schemeClr val="accent1"/>
                </a:solidFill>
              </a:rPr>
              <a:t>, </a:t>
            </a:r>
            <a:r>
              <a:rPr lang="en-US" altLang="ru-RU" sz="1000" i="1">
                <a:solidFill>
                  <a:schemeClr val="accent1"/>
                </a:solidFill>
              </a:rPr>
              <a:t>B</a:t>
            </a:r>
            <a:r>
              <a:rPr lang="en-US" altLang="ru-RU" sz="1000">
                <a:solidFill>
                  <a:schemeClr val="accent1"/>
                </a:solidFill>
              </a:rPr>
              <a:t>, </a:t>
            </a:r>
            <a:r>
              <a:rPr lang="en-US" altLang="ru-RU" sz="1000" i="1">
                <a:solidFill>
                  <a:schemeClr val="accent1"/>
                </a:solidFill>
              </a:rPr>
              <a:t>C</a:t>
            </a:r>
            <a:r>
              <a:rPr lang="ru-RU" altLang="ru-RU" sz="1000">
                <a:solidFill>
                  <a:schemeClr val="accent1"/>
                </a:solidFill>
              </a:rPr>
              <a:t>.</a:t>
            </a:r>
            <a:endParaRPr lang="en-US" altLang="ru-RU" sz="1000">
              <a:solidFill>
                <a:schemeClr val="accent1"/>
              </a:solidFill>
            </a:endParaRPr>
          </a:p>
          <a:p>
            <a:r>
              <a:rPr lang="ru-RU" altLang="ru-RU" sz="1000">
                <a:solidFill>
                  <a:schemeClr val="accent1"/>
                </a:solidFill>
              </a:rPr>
              <a:t>Найти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r>
              <a:rPr lang="en-US" altLang="ru-RU" sz="1000" b="1">
                <a:solidFill>
                  <a:schemeClr val="accent1"/>
                </a:solidFill>
              </a:rPr>
              <a:t> </a:t>
            </a:r>
            <a:r>
              <a:rPr lang="en-US" altLang="ru-RU" sz="1000" b="1" i="1">
                <a:solidFill>
                  <a:schemeClr val="accent1"/>
                </a:solidFill>
              </a:rPr>
              <a:t>v</a:t>
            </a:r>
            <a:r>
              <a:rPr lang="en-US" altLang="ru-RU" sz="1000" i="1" baseline="-25000">
                <a:solidFill>
                  <a:schemeClr val="accent1"/>
                </a:solidFill>
              </a:rPr>
              <a:t>B</a:t>
            </a:r>
            <a:r>
              <a:rPr lang="en-US" altLang="ru-RU" sz="1000">
                <a:solidFill>
                  <a:schemeClr val="accent1"/>
                </a:solidFill>
              </a:rPr>
              <a:t>, </a:t>
            </a:r>
            <a:r>
              <a:rPr lang="en-US" altLang="ru-RU" sz="1000" b="1" i="1">
                <a:solidFill>
                  <a:schemeClr val="accent1"/>
                </a:solidFill>
              </a:rPr>
              <a:t>v</a:t>
            </a:r>
            <a:r>
              <a:rPr lang="en-US" altLang="ru-RU" sz="1000" i="1" baseline="-25000">
                <a:solidFill>
                  <a:schemeClr val="accent1"/>
                </a:solidFill>
              </a:rPr>
              <a:t>C</a:t>
            </a:r>
            <a:endParaRPr lang="ru-RU" altLang="ru-RU" sz="1000" i="1" baseline="-25000">
              <a:solidFill>
                <a:schemeClr val="accent1"/>
              </a:solidFill>
            </a:endParaRPr>
          </a:p>
        </p:txBody>
      </p:sp>
      <p:sp>
        <p:nvSpPr>
          <p:cNvPr id="334921" name="Text Box 73"/>
          <p:cNvSpPr txBox="1">
            <a:spLocks noChangeArrowheads="1"/>
          </p:cNvSpPr>
          <p:nvPr/>
        </p:nvSpPr>
        <p:spPr bwMode="auto">
          <a:xfrm>
            <a:off x="5840413" y="1855788"/>
            <a:ext cx="298190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>
                <a:solidFill>
                  <a:schemeClr val="accent1"/>
                </a:solidFill>
              </a:rPr>
              <a:t>1) </a:t>
            </a:r>
            <a:r>
              <a:rPr lang="ru-RU" altLang="ru-RU" sz="1000">
                <a:solidFill>
                  <a:schemeClr val="accent1"/>
                </a:solidFill>
              </a:rPr>
              <a:t>МЦС находится на перпендикуляре к вектору</a:t>
            </a:r>
            <a:r>
              <a:rPr lang="en-US" altLang="ru-RU" sz="1000">
                <a:solidFill>
                  <a:schemeClr val="accent1"/>
                </a:solidFill>
              </a:rPr>
              <a:t> </a:t>
            </a:r>
            <a:r>
              <a:rPr lang="en-US" altLang="ru-RU" sz="1000" b="1" i="1">
                <a:solidFill>
                  <a:schemeClr val="accent1"/>
                </a:solidFill>
              </a:rPr>
              <a:t>v</a:t>
            </a:r>
            <a:r>
              <a:rPr lang="en-US" altLang="ru-RU" sz="1000" i="1" baseline="-25000">
                <a:solidFill>
                  <a:schemeClr val="accent1"/>
                </a:solidFill>
              </a:rPr>
              <a:t>A</a:t>
            </a:r>
            <a:endParaRPr lang="ru-RU" altLang="ru-RU" sz="1000" i="1" baseline="-25000">
              <a:solidFill>
                <a:schemeClr val="accent1"/>
              </a:solidFill>
            </a:endParaRPr>
          </a:p>
        </p:txBody>
      </p:sp>
      <p:sp>
        <p:nvSpPr>
          <p:cNvPr id="334922" name="Text Box 74"/>
          <p:cNvSpPr txBox="1">
            <a:spLocks noChangeArrowheads="1"/>
          </p:cNvSpPr>
          <p:nvPr/>
        </p:nvSpPr>
        <p:spPr bwMode="auto">
          <a:xfrm>
            <a:off x="5848350" y="2044700"/>
            <a:ext cx="218200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>
                <a:solidFill>
                  <a:schemeClr val="accent1"/>
                </a:solidFill>
              </a:rPr>
              <a:t>2) </a:t>
            </a:r>
            <a:r>
              <a:rPr lang="ru-RU" altLang="ru-RU" sz="1000">
                <a:solidFill>
                  <a:schemeClr val="accent1"/>
                </a:solidFill>
              </a:rPr>
              <a:t>Определяем расстояние до МЦС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endParaRPr lang="ru-RU" altLang="ru-RU" sz="1000" i="1" baseline="-25000">
              <a:solidFill>
                <a:schemeClr val="accent1"/>
              </a:solidFill>
            </a:endParaRPr>
          </a:p>
        </p:txBody>
      </p:sp>
      <p:graphicFrame>
        <p:nvGraphicFramePr>
          <p:cNvPr id="334923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3499176"/>
              </p:ext>
            </p:extLst>
          </p:nvPr>
        </p:nvGraphicFramePr>
        <p:xfrm>
          <a:off x="4789488" y="3413125"/>
          <a:ext cx="787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8" name="Формула" r:id="rId15" imgW="787320" imgH="457200" progId="Equation.3">
                  <p:embed/>
                </p:oleObj>
              </mc:Choice>
              <mc:Fallback>
                <p:oleObj name="Формула" r:id="rId15" imgW="7873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9488" y="3413125"/>
                        <a:ext cx="787400" cy="457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924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235216"/>
              </p:ext>
            </p:extLst>
          </p:nvPr>
        </p:nvGraphicFramePr>
        <p:xfrm>
          <a:off x="8169275" y="2090738"/>
          <a:ext cx="635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9" name="Формула" r:id="rId16" imgW="634680" imgH="406080" progId="Equation.3">
                  <p:embed/>
                </p:oleObj>
              </mc:Choice>
              <mc:Fallback>
                <p:oleObj name="Формула" r:id="rId16" imgW="6346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9275" y="2090738"/>
                        <a:ext cx="635000" cy="406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4932" name="Text Box 84"/>
          <p:cNvSpPr txBox="1">
            <a:spLocks noChangeArrowheads="1"/>
          </p:cNvSpPr>
          <p:nvPr/>
        </p:nvSpPr>
        <p:spPr bwMode="auto">
          <a:xfrm>
            <a:off x="4503738" y="3148013"/>
            <a:ext cx="398378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>
                <a:solidFill>
                  <a:schemeClr val="accent1"/>
                </a:solidFill>
              </a:rPr>
              <a:t>3) </a:t>
            </a:r>
            <a:r>
              <a:rPr lang="ru-RU" altLang="ru-RU" sz="1000">
                <a:solidFill>
                  <a:schemeClr val="accent1"/>
                </a:solidFill>
              </a:rPr>
              <a:t>Соединяем точки </a:t>
            </a:r>
            <a:r>
              <a:rPr lang="en-US" altLang="ru-RU" sz="1000" i="1">
                <a:solidFill>
                  <a:schemeClr val="accent1"/>
                </a:solidFill>
              </a:rPr>
              <a:t>B</a:t>
            </a:r>
            <a:r>
              <a:rPr lang="ru-RU" altLang="ru-RU" sz="1000" i="1">
                <a:solidFill>
                  <a:schemeClr val="accent1"/>
                </a:solidFill>
              </a:rPr>
              <a:t> </a:t>
            </a:r>
            <a:r>
              <a:rPr lang="ru-RU" altLang="ru-RU" sz="1000">
                <a:solidFill>
                  <a:schemeClr val="accent1"/>
                </a:solidFill>
              </a:rPr>
              <a:t>и </a:t>
            </a:r>
            <a:r>
              <a:rPr lang="en-US" altLang="ru-RU" sz="1000" i="1">
                <a:solidFill>
                  <a:schemeClr val="accent1"/>
                </a:solidFill>
              </a:rPr>
              <a:t>C</a:t>
            </a:r>
            <a:r>
              <a:rPr lang="en-US" altLang="ru-RU" sz="1000">
                <a:solidFill>
                  <a:schemeClr val="accent1"/>
                </a:solidFill>
              </a:rPr>
              <a:t> </a:t>
            </a:r>
            <a:r>
              <a:rPr lang="ru-RU" altLang="ru-RU" sz="1000">
                <a:solidFill>
                  <a:schemeClr val="accent1"/>
                </a:solidFill>
              </a:rPr>
              <a:t>с МЦС и определяем скорости этих точек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endParaRPr lang="ru-RU" altLang="ru-RU" sz="1000" i="1" baseline="-25000">
              <a:solidFill>
                <a:schemeClr val="accent1"/>
              </a:solidFill>
            </a:endParaRPr>
          </a:p>
        </p:txBody>
      </p:sp>
      <p:sp>
        <p:nvSpPr>
          <p:cNvPr id="334940" name="Text Box 92"/>
          <p:cNvSpPr txBox="1">
            <a:spLocks noChangeArrowheads="1"/>
          </p:cNvSpPr>
          <p:nvPr/>
        </p:nvSpPr>
        <p:spPr bwMode="auto">
          <a:xfrm>
            <a:off x="6003925" y="2524125"/>
            <a:ext cx="283443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Расстояние </a:t>
            </a:r>
            <a:r>
              <a:rPr lang="en-US" altLang="ru-RU" sz="1000" i="1">
                <a:solidFill>
                  <a:schemeClr val="accent1"/>
                </a:solidFill>
              </a:rPr>
              <a:t>AP</a:t>
            </a:r>
            <a:r>
              <a:rPr lang="en-US" altLang="ru-RU" sz="1000">
                <a:solidFill>
                  <a:schemeClr val="accent1"/>
                </a:solidFill>
              </a:rPr>
              <a:t> </a:t>
            </a:r>
            <a:r>
              <a:rPr lang="ru-RU" altLang="ru-RU" sz="1000">
                <a:solidFill>
                  <a:schemeClr val="accent1"/>
                </a:solidFill>
              </a:rPr>
              <a:t>откладываем в сторону дуговой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стрелки угловой скорости</a:t>
            </a:r>
            <a:r>
              <a:rPr lang="en-US" altLang="ru-RU" sz="1000">
                <a:solidFill>
                  <a:schemeClr val="accent1"/>
                </a:solidFill>
              </a:rPr>
              <a:t>. </a:t>
            </a:r>
            <a:r>
              <a:rPr lang="ru-RU" altLang="ru-RU" sz="1000">
                <a:solidFill>
                  <a:schemeClr val="accent1"/>
                </a:solidFill>
              </a:rPr>
              <a:t>Дуговую стрелку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угловой скорости изображаем вокруг МЦС.</a:t>
            </a:r>
          </a:p>
        </p:txBody>
      </p:sp>
      <p:sp>
        <p:nvSpPr>
          <p:cNvPr id="334941" name="Text Box 93"/>
          <p:cNvSpPr txBox="1">
            <a:spLocks noChangeArrowheads="1"/>
          </p:cNvSpPr>
          <p:nvPr/>
        </p:nvSpPr>
        <p:spPr bwMode="auto">
          <a:xfrm>
            <a:off x="5735638" y="3417888"/>
            <a:ext cx="292259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Векторы линейных скоростей </a:t>
            </a:r>
            <a:r>
              <a:rPr lang="en-US" altLang="ru-RU" sz="1000" b="1" i="1">
                <a:solidFill>
                  <a:schemeClr val="accent1"/>
                </a:solidFill>
              </a:rPr>
              <a:t>v</a:t>
            </a:r>
            <a:r>
              <a:rPr lang="en-US" altLang="ru-RU" sz="1000" b="1" i="1" baseline="-25000">
                <a:solidFill>
                  <a:schemeClr val="accent1"/>
                </a:solidFill>
              </a:rPr>
              <a:t>B</a:t>
            </a:r>
            <a:r>
              <a:rPr lang="ru-RU" altLang="ru-RU" sz="1000" b="1" i="1" baseline="-25000">
                <a:solidFill>
                  <a:schemeClr val="accent1"/>
                </a:solidFill>
              </a:rPr>
              <a:t> </a:t>
            </a:r>
            <a:r>
              <a:rPr lang="ru-RU" altLang="ru-RU" sz="1000">
                <a:solidFill>
                  <a:schemeClr val="accent1"/>
                </a:solidFill>
              </a:rPr>
              <a:t>и </a:t>
            </a:r>
            <a:r>
              <a:rPr lang="en-US" altLang="ru-RU" sz="1000" b="1" i="1">
                <a:solidFill>
                  <a:schemeClr val="accent1"/>
                </a:solidFill>
              </a:rPr>
              <a:t>v</a:t>
            </a:r>
            <a:r>
              <a:rPr lang="en-US" altLang="ru-RU" sz="1000" b="1" i="1" baseline="-25000">
                <a:solidFill>
                  <a:schemeClr val="accent1"/>
                </a:solidFill>
              </a:rPr>
              <a:t>C</a:t>
            </a:r>
            <a:r>
              <a:rPr lang="ru-RU" altLang="ru-RU" sz="1000">
                <a:solidFill>
                  <a:schemeClr val="accent1"/>
                </a:solidFill>
              </a:rPr>
              <a:t> направлены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в сторону дуговой стрелки угловой скорости</a:t>
            </a:r>
            <a:r>
              <a:rPr lang="en-US" altLang="ru-RU" sz="1000">
                <a:solidFill>
                  <a:schemeClr val="accent1"/>
                </a:solidFill>
              </a:rPr>
              <a:t>.</a:t>
            </a:r>
            <a:endParaRPr lang="ru-RU" altLang="ru-RU" sz="1000">
              <a:solidFill>
                <a:schemeClr val="accent1"/>
              </a:solidFill>
            </a:endParaRPr>
          </a:p>
        </p:txBody>
      </p:sp>
      <p:grpSp>
        <p:nvGrpSpPr>
          <p:cNvPr id="334943" name="Group 95"/>
          <p:cNvGrpSpPr>
            <a:grpSpLocks/>
          </p:cNvGrpSpPr>
          <p:nvPr/>
        </p:nvGrpSpPr>
        <p:grpSpPr bwMode="auto">
          <a:xfrm>
            <a:off x="4856163" y="1930400"/>
            <a:ext cx="1001712" cy="1135063"/>
            <a:chOff x="1643" y="2968"/>
            <a:chExt cx="631" cy="715"/>
          </a:xfrm>
        </p:grpSpPr>
        <p:sp>
          <p:nvSpPr>
            <p:cNvPr id="334909" name="Oval 61"/>
            <p:cNvSpPr>
              <a:spLocks noChangeArrowheads="1"/>
            </p:cNvSpPr>
            <p:nvPr/>
          </p:nvSpPr>
          <p:spPr bwMode="auto">
            <a:xfrm rot="2634871">
              <a:off x="1676" y="3011"/>
              <a:ext cx="576" cy="672"/>
            </a:xfrm>
            <a:prstGeom prst="ellipse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grpSp>
          <p:nvGrpSpPr>
            <p:cNvPr id="334925" name="Group 77"/>
            <p:cNvGrpSpPr>
              <a:grpSpLocks/>
            </p:cNvGrpSpPr>
            <p:nvPr/>
          </p:nvGrpSpPr>
          <p:grpSpPr bwMode="auto">
            <a:xfrm>
              <a:off x="1998" y="2968"/>
              <a:ext cx="146" cy="229"/>
              <a:chOff x="555" y="1628"/>
              <a:chExt cx="146" cy="229"/>
            </a:xfrm>
          </p:grpSpPr>
          <p:sp>
            <p:nvSpPr>
              <p:cNvPr id="334926" name="AutoShape 78"/>
              <p:cNvSpPr>
                <a:spLocks noChangeArrowheads="1"/>
              </p:cNvSpPr>
              <p:nvPr/>
            </p:nvSpPr>
            <p:spPr bwMode="auto">
              <a:xfrm rot="-10084241" flipH="1" flipV="1">
                <a:off x="555" y="1711"/>
                <a:ext cx="146" cy="146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10799 w 21600"/>
                  <a:gd name="T5" fmla="*/ 0 h 21600"/>
                  <a:gd name="T6" fmla="*/ 2700 w 21600"/>
                  <a:gd name="T7" fmla="*/ 10800 h 21600"/>
                  <a:gd name="T8" fmla="*/ 10799 w 21600"/>
                  <a:gd name="T9" fmla="*/ 5400 h 21600"/>
                  <a:gd name="T10" fmla="*/ 24300 w 21600"/>
                  <a:gd name="T11" fmla="*/ 10800 h 21600"/>
                  <a:gd name="T12" fmla="*/ 18900 w 21600"/>
                  <a:gd name="T13" fmla="*/ 16200 h 21600"/>
                  <a:gd name="T14" fmla="*/ 13500 w 21600"/>
                  <a:gd name="T15" fmla="*/ 10800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6200" y="10800"/>
                    </a:moveTo>
                    <a:cubicBezTo>
                      <a:pt x="16200" y="7817"/>
                      <a:pt x="13782" y="5400"/>
                      <a:pt x="10800" y="5400"/>
                    </a:cubicBezTo>
                    <a:cubicBezTo>
                      <a:pt x="7817" y="5400"/>
                      <a:pt x="5400" y="7817"/>
                      <a:pt x="5400" y="10800"/>
                    </a:cubicBezTo>
                    <a:lnTo>
                      <a:pt x="0" y="10800"/>
                    </a:ln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4" y="0"/>
                      <a:pt x="21599" y="4835"/>
                      <a:pt x="21600" y="10799"/>
                    </a:cubicBezTo>
                    <a:lnTo>
                      <a:pt x="21600" y="10800"/>
                    </a:lnTo>
                    <a:lnTo>
                      <a:pt x="24300" y="10800"/>
                    </a:lnTo>
                    <a:lnTo>
                      <a:pt x="18900" y="16200"/>
                    </a:lnTo>
                    <a:lnTo>
                      <a:pt x="13500" y="10800"/>
                    </a:lnTo>
                    <a:lnTo>
                      <a:pt x="16200" y="10800"/>
                    </a:lnTo>
                    <a:close/>
                  </a:path>
                </a:pathLst>
              </a:custGeom>
              <a:solidFill>
                <a:srgbClr val="0000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>
                  <a:solidFill>
                    <a:schemeClr val="accent1"/>
                  </a:solidFill>
                </a:endParaRPr>
              </a:p>
            </p:txBody>
          </p:sp>
          <p:graphicFrame>
            <p:nvGraphicFramePr>
              <p:cNvPr id="334927" name="Object 79"/>
              <p:cNvGraphicFramePr>
                <a:graphicFrameLocks noChangeAspect="1"/>
              </p:cNvGraphicFramePr>
              <p:nvPr/>
            </p:nvGraphicFramePr>
            <p:xfrm>
              <a:off x="580" y="1628"/>
              <a:ext cx="96" cy="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730" name="Формула" r:id="rId18" imgW="152280" imgH="139680" progId="Equation.3">
                      <p:embed/>
                    </p:oleObj>
                  </mc:Choice>
                  <mc:Fallback>
                    <p:oleObj name="Формула" r:id="rId18" imgW="15228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80" y="1628"/>
                            <a:ext cx="96" cy="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34908" name="Text Box 60"/>
            <p:cNvSpPr txBox="1">
              <a:spLocks noChangeArrowheads="1"/>
            </p:cNvSpPr>
            <p:nvPr/>
          </p:nvSpPr>
          <p:spPr bwMode="auto">
            <a:xfrm>
              <a:off x="1643" y="3173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>
                  <a:solidFill>
                    <a:schemeClr val="accent1"/>
                  </a:solidFill>
                </a:rPr>
                <a:t>B</a:t>
              </a:r>
              <a:endParaRPr lang="ru-RU" altLang="ru-RU" sz="1000" b="1" i="1">
                <a:solidFill>
                  <a:schemeClr val="accent1"/>
                </a:solidFill>
              </a:endParaRPr>
            </a:p>
          </p:txBody>
        </p:sp>
        <p:sp>
          <p:nvSpPr>
            <p:cNvPr id="334912" name="Oval 64"/>
            <p:cNvSpPr>
              <a:spLocks noChangeArrowheads="1"/>
            </p:cNvSpPr>
            <p:nvPr/>
          </p:nvSpPr>
          <p:spPr bwMode="auto">
            <a:xfrm>
              <a:off x="2036" y="3125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4915" name="Oval 67"/>
            <p:cNvSpPr>
              <a:spLocks noChangeArrowheads="1"/>
            </p:cNvSpPr>
            <p:nvPr/>
          </p:nvSpPr>
          <p:spPr bwMode="auto">
            <a:xfrm>
              <a:off x="1789" y="3190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4916" name="Oval 68"/>
            <p:cNvSpPr>
              <a:spLocks noChangeArrowheads="1"/>
            </p:cNvSpPr>
            <p:nvPr/>
          </p:nvSpPr>
          <p:spPr bwMode="auto">
            <a:xfrm>
              <a:off x="2076" y="3447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4917" name="AutoShape 69"/>
            <p:cNvSpPr>
              <a:spLocks noChangeArrowheads="1"/>
            </p:cNvSpPr>
            <p:nvPr/>
          </p:nvSpPr>
          <p:spPr bwMode="auto">
            <a:xfrm rot="1800000">
              <a:off x="2067" y="3162"/>
              <a:ext cx="136" cy="47"/>
            </a:xfrm>
            <a:prstGeom prst="rightArrow">
              <a:avLst>
                <a:gd name="adj1" fmla="val 50000"/>
                <a:gd name="adj2" fmla="val 72340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4918" name="Text Box 70"/>
            <p:cNvSpPr txBox="1">
              <a:spLocks noChangeArrowheads="1"/>
            </p:cNvSpPr>
            <p:nvPr/>
          </p:nvSpPr>
          <p:spPr bwMode="auto">
            <a:xfrm>
              <a:off x="1980" y="3460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>
                  <a:solidFill>
                    <a:schemeClr val="accent1"/>
                  </a:solidFill>
                </a:rPr>
                <a:t>C</a:t>
              </a:r>
              <a:endParaRPr lang="ru-RU" altLang="ru-RU" sz="1000" b="1" i="1">
                <a:solidFill>
                  <a:schemeClr val="accent1"/>
                </a:solidFill>
              </a:endParaRPr>
            </a:p>
          </p:txBody>
        </p:sp>
        <p:sp>
          <p:nvSpPr>
            <p:cNvPr id="334919" name="Text Box 71"/>
            <p:cNvSpPr txBox="1">
              <a:spLocks noChangeArrowheads="1"/>
            </p:cNvSpPr>
            <p:nvPr/>
          </p:nvSpPr>
          <p:spPr bwMode="auto">
            <a:xfrm>
              <a:off x="1973" y="3165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>
                  <a:solidFill>
                    <a:schemeClr val="accent1"/>
                  </a:solidFill>
                </a:rPr>
                <a:t>A</a:t>
              </a:r>
              <a:endParaRPr lang="ru-RU" altLang="ru-RU" sz="1000" b="1" i="1">
                <a:solidFill>
                  <a:schemeClr val="accent1"/>
                </a:solidFill>
              </a:endParaRPr>
            </a:p>
          </p:txBody>
        </p:sp>
        <p:graphicFrame>
          <p:nvGraphicFramePr>
            <p:cNvPr id="334920" name="Object 72"/>
            <p:cNvGraphicFramePr>
              <a:graphicFrameLocks noChangeAspect="1"/>
            </p:cNvGraphicFramePr>
            <p:nvPr/>
          </p:nvGraphicFramePr>
          <p:xfrm>
            <a:off x="2154" y="3219"/>
            <a:ext cx="12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31" name="Формула" r:id="rId19" imgW="190440" imgH="215640" progId="Equation.3">
                    <p:embed/>
                  </p:oleObj>
                </mc:Choice>
                <mc:Fallback>
                  <p:oleObj name="Формула" r:id="rId19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3219"/>
                          <a:ext cx="12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4928" name="Group 80"/>
          <p:cNvGrpSpPr>
            <a:grpSpLocks/>
          </p:cNvGrpSpPr>
          <p:nvPr/>
        </p:nvGrpSpPr>
        <p:grpSpPr bwMode="auto">
          <a:xfrm>
            <a:off x="5060950" y="2079625"/>
            <a:ext cx="528638" cy="939800"/>
            <a:chOff x="528" y="1374"/>
            <a:chExt cx="333" cy="592"/>
          </a:xfrm>
        </p:grpSpPr>
        <p:sp>
          <p:nvSpPr>
            <p:cNvPr id="334929" name="Line 81"/>
            <p:cNvSpPr>
              <a:spLocks noChangeShapeType="1"/>
            </p:cNvSpPr>
            <p:nvPr/>
          </p:nvSpPr>
          <p:spPr bwMode="auto">
            <a:xfrm flipV="1">
              <a:off x="528" y="1374"/>
              <a:ext cx="333" cy="57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4930" name="Oval 82"/>
            <p:cNvSpPr>
              <a:spLocks noChangeArrowheads="1"/>
            </p:cNvSpPr>
            <p:nvPr/>
          </p:nvSpPr>
          <p:spPr bwMode="auto">
            <a:xfrm>
              <a:off x="589" y="1783"/>
              <a:ext cx="38" cy="38"/>
            </a:xfrm>
            <a:prstGeom prst="ellipse">
              <a:avLst/>
            </a:prstGeom>
            <a:solidFill>
              <a:srgbClr val="FF3300"/>
            </a:solidFill>
            <a:ln w="9525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4931" name="Text Box 83"/>
            <p:cNvSpPr txBox="1">
              <a:spLocks noChangeArrowheads="1"/>
            </p:cNvSpPr>
            <p:nvPr/>
          </p:nvSpPr>
          <p:spPr bwMode="auto">
            <a:xfrm>
              <a:off x="545" y="1812"/>
              <a:ext cx="169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>
                  <a:solidFill>
                    <a:schemeClr val="accent1"/>
                  </a:solidFill>
                </a:rPr>
                <a:t>P</a:t>
              </a:r>
              <a:endParaRPr lang="ru-RU" altLang="ru-RU" sz="1000" b="1" i="1">
                <a:solidFill>
                  <a:schemeClr val="accent1"/>
                </a:solidFill>
              </a:endParaRPr>
            </a:p>
          </p:txBody>
        </p:sp>
      </p:grpSp>
      <p:sp>
        <p:nvSpPr>
          <p:cNvPr id="334933" name="AutoShape 85"/>
          <p:cNvSpPr>
            <a:spLocks noChangeArrowheads="1"/>
          </p:cNvSpPr>
          <p:nvPr/>
        </p:nvSpPr>
        <p:spPr bwMode="auto">
          <a:xfrm rot="4534965">
            <a:off x="5492751" y="2832100"/>
            <a:ext cx="271462" cy="90487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34935" name="Line 87"/>
          <p:cNvSpPr>
            <a:spLocks noChangeShapeType="1"/>
          </p:cNvSpPr>
          <p:nvPr/>
        </p:nvSpPr>
        <p:spPr bwMode="auto">
          <a:xfrm flipH="1" flipV="1">
            <a:off x="5124450" y="2303463"/>
            <a:ext cx="61913" cy="452437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34936" name="Line 88"/>
          <p:cNvSpPr>
            <a:spLocks noChangeShapeType="1"/>
          </p:cNvSpPr>
          <p:nvPr/>
        </p:nvSpPr>
        <p:spPr bwMode="auto">
          <a:xfrm rot="5400000" flipH="1" flipV="1">
            <a:off x="5356225" y="2582863"/>
            <a:ext cx="52387" cy="319088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34937" name="AutoShape 89"/>
          <p:cNvSpPr>
            <a:spLocks noChangeArrowheads="1"/>
          </p:cNvSpPr>
          <p:nvPr/>
        </p:nvSpPr>
        <p:spPr bwMode="auto">
          <a:xfrm rot="-582866">
            <a:off x="5126038" y="2239963"/>
            <a:ext cx="271462" cy="90487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graphicFrame>
        <p:nvGraphicFramePr>
          <p:cNvPr id="334938" name="Object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4262963"/>
              </p:ext>
            </p:extLst>
          </p:nvPr>
        </p:nvGraphicFramePr>
        <p:xfrm>
          <a:off x="5721350" y="2789238"/>
          <a:ext cx="190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2" name="Формула" r:id="rId20" imgW="190440" imgH="228600" progId="Equation.3">
                  <p:embed/>
                </p:oleObj>
              </mc:Choice>
              <mc:Fallback>
                <p:oleObj name="Формула" r:id="rId20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1350" y="2789238"/>
                        <a:ext cx="1905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939" name="Object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886720"/>
              </p:ext>
            </p:extLst>
          </p:nvPr>
        </p:nvGraphicFramePr>
        <p:xfrm>
          <a:off x="5157788" y="2041525"/>
          <a:ext cx="1905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3" name="Формула" r:id="rId21" imgW="190440" imgH="215640" progId="Equation.3">
                  <p:embed/>
                </p:oleObj>
              </mc:Choice>
              <mc:Fallback>
                <p:oleObj name="Формула" r:id="rId21" imgW="190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7788" y="2041525"/>
                        <a:ext cx="1905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4944" name="Oval 96"/>
          <p:cNvSpPr>
            <a:spLocks noChangeArrowheads="1"/>
          </p:cNvSpPr>
          <p:nvPr/>
        </p:nvSpPr>
        <p:spPr bwMode="auto">
          <a:xfrm>
            <a:off x="417513" y="4130675"/>
            <a:ext cx="219075" cy="219075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 sz="1000">
                <a:solidFill>
                  <a:schemeClr val="accent1"/>
                </a:solidFill>
              </a:rPr>
              <a:t>3</a:t>
            </a:r>
            <a:endParaRPr lang="ru-RU" altLang="ru-RU" sz="1000">
              <a:solidFill>
                <a:schemeClr val="accent1"/>
              </a:solidFill>
            </a:endParaRPr>
          </a:p>
        </p:txBody>
      </p:sp>
      <p:sp>
        <p:nvSpPr>
          <p:cNvPr id="334945" name="Text Box 97"/>
          <p:cNvSpPr txBox="1">
            <a:spLocks noChangeArrowheads="1"/>
          </p:cNvSpPr>
          <p:nvPr/>
        </p:nvSpPr>
        <p:spPr bwMode="auto">
          <a:xfrm>
            <a:off x="687388" y="4065588"/>
            <a:ext cx="2236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Дано</a:t>
            </a:r>
            <a:r>
              <a:rPr lang="en-US" altLang="ru-RU" sz="1000">
                <a:solidFill>
                  <a:schemeClr val="accent1"/>
                </a:solidFill>
              </a:rPr>
              <a:t>: </a:t>
            </a:r>
            <a:r>
              <a:rPr lang="en-US" altLang="ru-RU" sz="1000" b="1" i="1">
                <a:solidFill>
                  <a:schemeClr val="accent1"/>
                </a:solidFill>
              </a:rPr>
              <a:t>v</a:t>
            </a:r>
            <a:r>
              <a:rPr lang="en-US" altLang="ru-RU" sz="1000" i="1" baseline="-25000">
                <a:solidFill>
                  <a:schemeClr val="accent1"/>
                </a:solidFill>
              </a:rPr>
              <a:t>A</a:t>
            </a:r>
            <a:r>
              <a:rPr lang="ru-RU" altLang="ru-RU" sz="1000">
                <a:solidFill>
                  <a:schemeClr val="accent1"/>
                </a:solidFill>
              </a:rPr>
              <a:t>, </a:t>
            </a:r>
            <a:r>
              <a:rPr lang="en-US" altLang="ru-RU" sz="1000" b="1" i="1">
                <a:solidFill>
                  <a:schemeClr val="accent1"/>
                </a:solidFill>
              </a:rPr>
              <a:t>v</a:t>
            </a:r>
            <a:r>
              <a:rPr lang="en-US" altLang="ru-RU" sz="1000" i="1" baseline="-25000">
                <a:solidFill>
                  <a:schemeClr val="accent1"/>
                </a:solidFill>
              </a:rPr>
              <a:t>B</a:t>
            </a:r>
            <a:r>
              <a:rPr lang="ru-RU" altLang="ru-RU" sz="1000">
                <a:solidFill>
                  <a:schemeClr val="accent1"/>
                </a:solidFill>
                <a:cs typeface="Times New Roman" pitchFamily="18" charset="0"/>
              </a:rPr>
              <a:t>, </a:t>
            </a:r>
            <a:r>
              <a:rPr lang="ru-RU" altLang="ru-RU" sz="1000">
                <a:solidFill>
                  <a:schemeClr val="accent1"/>
                </a:solidFill>
              </a:rPr>
              <a:t>положения точек </a:t>
            </a:r>
            <a:r>
              <a:rPr lang="en-US" altLang="ru-RU" sz="1000" i="1">
                <a:solidFill>
                  <a:schemeClr val="accent1"/>
                </a:solidFill>
              </a:rPr>
              <a:t>A</a:t>
            </a:r>
            <a:r>
              <a:rPr lang="en-US" altLang="ru-RU" sz="1000">
                <a:solidFill>
                  <a:schemeClr val="accent1"/>
                </a:solidFill>
              </a:rPr>
              <a:t>, </a:t>
            </a:r>
            <a:r>
              <a:rPr lang="en-US" altLang="ru-RU" sz="1000" i="1">
                <a:solidFill>
                  <a:schemeClr val="accent1"/>
                </a:solidFill>
              </a:rPr>
              <a:t>B</a:t>
            </a:r>
            <a:r>
              <a:rPr lang="en-US" altLang="ru-RU" sz="1000">
                <a:solidFill>
                  <a:schemeClr val="accent1"/>
                </a:solidFill>
              </a:rPr>
              <a:t>, </a:t>
            </a:r>
            <a:r>
              <a:rPr lang="en-US" altLang="ru-RU" sz="1000" i="1">
                <a:solidFill>
                  <a:schemeClr val="accent1"/>
                </a:solidFill>
              </a:rPr>
              <a:t>C</a:t>
            </a:r>
            <a:r>
              <a:rPr lang="ru-RU" altLang="ru-RU" sz="1000">
                <a:solidFill>
                  <a:schemeClr val="accent1"/>
                </a:solidFill>
              </a:rPr>
              <a:t>.</a:t>
            </a:r>
            <a:endParaRPr lang="en-US" altLang="ru-RU" sz="1000">
              <a:solidFill>
                <a:schemeClr val="accent1"/>
              </a:solidFill>
            </a:endParaRPr>
          </a:p>
          <a:p>
            <a:r>
              <a:rPr lang="ru-RU" altLang="ru-RU" sz="1000">
                <a:solidFill>
                  <a:schemeClr val="accent1"/>
                </a:solidFill>
              </a:rPr>
              <a:t>Найти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r>
              <a:rPr lang="en-US" altLang="ru-RU" sz="1000" b="1">
                <a:solidFill>
                  <a:schemeClr val="accent1"/>
                </a:solidFill>
              </a:rPr>
              <a:t> </a:t>
            </a:r>
            <a:r>
              <a:rPr lang="en-US" altLang="ru-RU" sz="1000" b="1" i="1">
                <a:solidFill>
                  <a:schemeClr val="accent1"/>
                </a:solidFill>
              </a:rPr>
              <a:t>v</a:t>
            </a:r>
            <a:r>
              <a:rPr lang="en-US" altLang="ru-RU" sz="1000" i="1" baseline="-25000">
                <a:solidFill>
                  <a:schemeClr val="accent1"/>
                </a:solidFill>
              </a:rPr>
              <a:t>C</a:t>
            </a:r>
            <a:endParaRPr lang="ru-RU" altLang="ru-RU" sz="1000" i="1" baseline="-25000">
              <a:solidFill>
                <a:schemeClr val="accent1"/>
              </a:solidFill>
            </a:endParaRPr>
          </a:p>
        </p:txBody>
      </p:sp>
      <p:sp>
        <p:nvSpPr>
          <p:cNvPr id="334946" name="Text Box 98"/>
          <p:cNvSpPr txBox="1">
            <a:spLocks noChangeArrowheads="1"/>
          </p:cNvSpPr>
          <p:nvPr/>
        </p:nvSpPr>
        <p:spPr bwMode="auto">
          <a:xfrm>
            <a:off x="1276350" y="4406900"/>
            <a:ext cx="334097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rabicParenR"/>
            </a:pPr>
            <a:r>
              <a:rPr lang="ru-RU" altLang="ru-RU" sz="1000">
                <a:solidFill>
                  <a:schemeClr val="accent1"/>
                </a:solidFill>
                <a:latin typeface="+mn-lt"/>
              </a:rPr>
              <a:t>МЦС находится на пересечении перпендикуляров</a:t>
            </a:r>
          </a:p>
          <a:p>
            <a:r>
              <a:rPr lang="ru-RU" altLang="ru-RU" sz="1000">
                <a:solidFill>
                  <a:schemeClr val="accent1"/>
                </a:solidFill>
                <a:latin typeface="+mn-lt"/>
              </a:rPr>
              <a:t>к векторам</a:t>
            </a:r>
            <a:r>
              <a:rPr lang="en-US" altLang="ru-RU" sz="1000">
                <a:solidFill>
                  <a:schemeClr val="accent1"/>
                </a:solidFill>
                <a:latin typeface="+mn-lt"/>
              </a:rPr>
              <a:t> </a:t>
            </a:r>
            <a:r>
              <a:rPr lang="en-US" altLang="ru-RU" sz="1000" b="1" i="1">
                <a:solidFill>
                  <a:schemeClr val="accent1"/>
                </a:solidFill>
                <a:latin typeface="+mn-lt"/>
              </a:rPr>
              <a:t>v</a:t>
            </a:r>
            <a:r>
              <a:rPr lang="en-US" altLang="ru-RU" sz="1000" i="1" baseline="-25000">
                <a:solidFill>
                  <a:schemeClr val="accent1"/>
                </a:solidFill>
                <a:latin typeface="+mn-lt"/>
              </a:rPr>
              <a:t>A</a:t>
            </a:r>
            <a:r>
              <a:rPr lang="en-US" altLang="ru-RU" sz="1000" i="1">
                <a:solidFill>
                  <a:schemeClr val="accent1"/>
                </a:solidFill>
                <a:latin typeface="+mn-lt"/>
              </a:rPr>
              <a:t> </a:t>
            </a:r>
            <a:r>
              <a:rPr lang="ru-RU" altLang="ru-RU" sz="1000" i="1">
                <a:solidFill>
                  <a:schemeClr val="accent1"/>
                </a:solidFill>
                <a:latin typeface="+mn-lt"/>
              </a:rPr>
              <a:t>,</a:t>
            </a:r>
            <a:r>
              <a:rPr lang="en-US" altLang="ru-RU" sz="1000" b="1" i="1">
                <a:solidFill>
                  <a:schemeClr val="accent1"/>
                </a:solidFill>
                <a:latin typeface="+mn-lt"/>
              </a:rPr>
              <a:t>v</a:t>
            </a:r>
            <a:r>
              <a:rPr lang="en-US" altLang="ru-RU" sz="1000" i="1" baseline="-25000">
                <a:solidFill>
                  <a:schemeClr val="accent1"/>
                </a:solidFill>
                <a:latin typeface="+mn-lt"/>
              </a:rPr>
              <a:t>B</a:t>
            </a:r>
            <a:r>
              <a:rPr lang="en-US" altLang="ru-RU" sz="1000" i="1">
                <a:solidFill>
                  <a:schemeClr val="accent1"/>
                </a:solidFill>
                <a:latin typeface="+mn-lt"/>
              </a:rPr>
              <a:t>,</a:t>
            </a:r>
            <a:endParaRPr lang="ru-RU" altLang="ru-RU" sz="1000" i="1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34947" name="Text Box 99"/>
          <p:cNvSpPr txBox="1">
            <a:spLocks noChangeArrowheads="1"/>
          </p:cNvSpPr>
          <p:nvPr/>
        </p:nvSpPr>
        <p:spPr bwMode="auto">
          <a:xfrm>
            <a:off x="1274763" y="4786313"/>
            <a:ext cx="205857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>
                <a:solidFill>
                  <a:schemeClr val="accent1"/>
                </a:solidFill>
              </a:rPr>
              <a:t>2) </a:t>
            </a:r>
            <a:r>
              <a:rPr lang="ru-RU" altLang="ru-RU" sz="1000">
                <a:solidFill>
                  <a:schemeClr val="accent1"/>
                </a:solidFill>
              </a:rPr>
              <a:t>Определяем</a:t>
            </a:r>
            <a:r>
              <a:rPr lang="en-US" altLang="ru-RU" sz="1000">
                <a:solidFill>
                  <a:schemeClr val="accent1"/>
                </a:solidFill>
              </a:rPr>
              <a:t> </a:t>
            </a:r>
            <a:r>
              <a:rPr lang="ru-RU" altLang="ru-RU" sz="1000">
                <a:solidFill>
                  <a:schemeClr val="accent1"/>
                </a:solidFill>
              </a:rPr>
              <a:t>угловую скорость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endParaRPr lang="ru-RU" altLang="ru-RU" sz="1000" i="1" baseline="-25000">
              <a:solidFill>
                <a:schemeClr val="accent1"/>
              </a:solidFill>
            </a:endParaRPr>
          </a:p>
        </p:txBody>
      </p:sp>
      <p:graphicFrame>
        <p:nvGraphicFramePr>
          <p:cNvPr id="334948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6907709"/>
              </p:ext>
            </p:extLst>
          </p:nvPr>
        </p:nvGraphicFramePr>
        <p:xfrm>
          <a:off x="2473325" y="5773738"/>
          <a:ext cx="749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4" name="Формула" r:id="rId22" imgW="749160" imgH="228600" progId="Equation.3">
                  <p:embed/>
                </p:oleObj>
              </mc:Choice>
              <mc:Fallback>
                <p:oleObj name="Формула" r:id="rId22" imgW="749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3325" y="5773738"/>
                        <a:ext cx="749300" cy="228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4951" name="Text Box 103"/>
          <p:cNvSpPr txBox="1">
            <a:spLocks noChangeArrowheads="1"/>
          </p:cNvSpPr>
          <p:nvPr/>
        </p:nvSpPr>
        <p:spPr bwMode="auto">
          <a:xfrm>
            <a:off x="1295400" y="6007100"/>
            <a:ext cx="2840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Вектор линейной скорости </a:t>
            </a:r>
            <a:r>
              <a:rPr lang="en-US" altLang="ru-RU" sz="1000" b="1" i="1">
                <a:solidFill>
                  <a:schemeClr val="accent1"/>
                </a:solidFill>
              </a:rPr>
              <a:t>v</a:t>
            </a:r>
            <a:r>
              <a:rPr lang="en-US" altLang="ru-RU" sz="1000" b="1" i="1" baseline="-25000">
                <a:solidFill>
                  <a:schemeClr val="accent1"/>
                </a:solidFill>
              </a:rPr>
              <a:t>C</a:t>
            </a:r>
            <a:r>
              <a:rPr lang="ru-RU" altLang="ru-RU" sz="1000">
                <a:solidFill>
                  <a:schemeClr val="accent1"/>
                </a:solidFill>
              </a:rPr>
              <a:t> направлен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в сторону дуговой стрелки угловой скорости</a:t>
            </a:r>
            <a:r>
              <a:rPr lang="en-US" altLang="ru-RU" sz="1000">
                <a:solidFill>
                  <a:schemeClr val="accent1"/>
                </a:solidFill>
              </a:rPr>
              <a:t>.</a:t>
            </a:r>
            <a:endParaRPr lang="ru-RU" altLang="ru-RU" sz="1000">
              <a:solidFill>
                <a:schemeClr val="accent1"/>
              </a:solidFill>
            </a:endParaRPr>
          </a:p>
        </p:txBody>
      </p:sp>
      <p:grpSp>
        <p:nvGrpSpPr>
          <p:cNvPr id="334954" name="Group 106"/>
          <p:cNvGrpSpPr>
            <a:grpSpLocks/>
          </p:cNvGrpSpPr>
          <p:nvPr/>
        </p:nvGrpSpPr>
        <p:grpSpPr bwMode="auto">
          <a:xfrm>
            <a:off x="398463" y="5529263"/>
            <a:ext cx="231775" cy="363537"/>
            <a:chOff x="555" y="1628"/>
            <a:chExt cx="146" cy="229"/>
          </a:xfrm>
        </p:grpSpPr>
        <p:sp>
          <p:nvSpPr>
            <p:cNvPr id="334955" name="AutoShape 107"/>
            <p:cNvSpPr>
              <a:spLocks noChangeArrowheads="1"/>
            </p:cNvSpPr>
            <p:nvPr/>
          </p:nvSpPr>
          <p:spPr bwMode="auto">
            <a:xfrm rot="-10084241" flipH="1" flipV="1">
              <a:off x="555" y="1711"/>
              <a:ext cx="146" cy="146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0799 w 21600"/>
                <a:gd name="T5" fmla="*/ 0 h 21600"/>
                <a:gd name="T6" fmla="*/ 2700 w 21600"/>
                <a:gd name="T7" fmla="*/ 10800 h 21600"/>
                <a:gd name="T8" fmla="*/ 10799 w 21600"/>
                <a:gd name="T9" fmla="*/ 5400 h 21600"/>
                <a:gd name="T10" fmla="*/ 24300 w 21600"/>
                <a:gd name="T11" fmla="*/ 10800 h 21600"/>
                <a:gd name="T12" fmla="*/ 18900 w 21600"/>
                <a:gd name="T13" fmla="*/ 16200 h 21600"/>
                <a:gd name="T14" fmla="*/ 13500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graphicFrame>
          <p:nvGraphicFramePr>
            <p:cNvPr id="334956" name="Object 108"/>
            <p:cNvGraphicFramePr>
              <a:graphicFrameLocks noChangeAspect="1"/>
            </p:cNvGraphicFramePr>
            <p:nvPr/>
          </p:nvGraphicFramePr>
          <p:xfrm>
            <a:off x="580" y="1628"/>
            <a:ext cx="96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35" name="Формула" r:id="rId24" imgW="152280" imgH="139680" progId="Equation.3">
                    <p:embed/>
                  </p:oleObj>
                </mc:Choice>
                <mc:Fallback>
                  <p:oleObj name="Формула" r:id="rId24" imgW="1522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0" y="1628"/>
                          <a:ext cx="96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4973" name="Object 1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881830"/>
              </p:ext>
            </p:extLst>
          </p:nvPr>
        </p:nvGraphicFramePr>
        <p:xfrm>
          <a:off x="1185863" y="5340350"/>
          <a:ext cx="190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6" name="Формула" r:id="rId25" imgW="190440" imgH="228600" progId="Equation.3">
                  <p:embed/>
                </p:oleObj>
              </mc:Choice>
              <mc:Fallback>
                <p:oleObj name="Формула" r:id="rId25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63" y="5340350"/>
                        <a:ext cx="1905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4977" name="Group 129"/>
          <p:cNvGrpSpPr>
            <a:grpSpLocks/>
          </p:cNvGrpSpPr>
          <p:nvPr/>
        </p:nvGrpSpPr>
        <p:grpSpPr bwMode="auto">
          <a:xfrm>
            <a:off x="246063" y="4546600"/>
            <a:ext cx="1144587" cy="1066800"/>
            <a:chOff x="155" y="2862"/>
            <a:chExt cx="721" cy="672"/>
          </a:xfrm>
        </p:grpSpPr>
        <p:sp>
          <p:nvSpPr>
            <p:cNvPr id="334953" name="Oval 105"/>
            <p:cNvSpPr>
              <a:spLocks noChangeArrowheads="1"/>
            </p:cNvSpPr>
            <p:nvPr/>
          </p:nvSpPr>
          <p:spPr bwMode="auto">
            <a:xfrm rot="2634871">
              <a:off x="155" y="2862"/>
              <a:ext cx="576" cy="672"/>
            </a:xfrm>
            <a:prstGeom prst="ellipse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4957" name="Text Box 109"/>
            <p:cNvSpPr txBox="1">
              <a:spLocks noChangeArrowheads="1"/>
            </p:cNvSpPr>
            <p:nvPr/>
          </p:nvSpPr>
          <p:spPr bwMode="auto">
            <a:xfrm>
              <a:off x="496" y="2980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>
                  <a:solidFill>
                    <a:schemeClr val="accent1"/>
                  </a:solidFill>
                </a:rPr>
                <a:t>B</a:t>
              </a:r>
              <a:endParaRPr lang="ru-RU" altLang="ru-RU" sz="1000" b="1" i="1">
                <a:solidFill>
                  <a:schemeClr val="accent1"/>
                </a:solidFill>
              </a:endParaRPr>
            </a:p>
          </p:txBody>
        </p:sp>
        <p:sp>
          <p:nvSpPr>
            <p:cNvPr id="334959" name="Oval 111"/>
            <p:cNvSpPr>
              <a:spLocks noChangeArrowheads="1"/>
            </p:cNvSpPr>
            <p:nvPr/>
          </p:nvSpPr>
          <p:spPr bwMode="auto">
            <a:xfrm>
              <a:off x="600" y="3129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4960" name="Oval 112"/>
            <p:cNvSpPr>
              <a:spLocks noChangeArrowheads="1"/>
            </p:cNvSpPr>
            <p:nvPr/>
          </p:nvSpPr>
          <p:spPr bwMode="auto">
            <a:xfrm>
              <a:off x="593" y="3338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4961" name="AutoShape 113"/>
            <p:cNvSpPr>
              <a:spLocks noChangeArrowheads="1"/>
            </p:cNvSpPr>
            <p:nvPr/>
          </p:nvSpPr>
          <p:spPr bwMode="auto">
            <a:xfrm rot="1800000">
              <a:off x="615" y="3171"/>
              <a:ext cx="162" cy="57"/>
            </a:xfrm>
            <a:prstGeom prst="rightArrow">
              <a:avLst>
                <a:gd name="adj1" fmla="val 50000"/>
                <a:gd name="adj2" fmla="val 71053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4962" name="Text Box 114"/>
            <p:cNvSpPr txBox="1">
              <a:spLocks noChangeArrowheads="1"/>
            </p:cNvSpPr>
            <p:nvPr/>
          </p:nvSpPr>
          <p:spPr bwMode="auto">
            <a:xfrm>
              <a:off x="547" y="3207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>
                  <a:solidFill>
                    <a:schemeClr val="accent1"/>
                  </a:solidFill>
                </a:rPr>
                <a:t>C</a:t>
              </a:r>
              <a:endParaRPr lang="ru-RU" altLang="ru-RU" sz="1000" b="1" i="1">
                <a:solidFill>
                  <a:schemeClr val="accent1"/>
                </a:solidFill>
              </a:endParaRPr>
            </a:p>
          </p:txBody>
        </p:sp>
        <p:sp>
          <p:nvSpPr>
            <p:cNvPr id="334963" name="Text Box 115"/>
            <p:cNvSpPr txBox="1">
              <a:spLocks noChangeArrowheads="1"/>
            </p:cNvSpPr>
            <p:nvPr/>
          </p:nvSpPr>
          <p:spPr bwMode="auto">
            <a:xfrm>
              <a:off x="158" y="2948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>
                  <a:solidFill>
                    <a:schemeClr val="accent1"/>
                  </a:solidFill>
                </a:rPr>
                <a:t>A</a:t>
              </a:r>
              <a:endParaRPr lang="ru-RU" altLang="ru-RU" sz="1000" b="1" i="1">
                <a:solidFill>
                  <a:schemeClr val="accent1"/>
                </a:solidFill>
              </a:endParaRPr>
            </a:p>
          </p:txBody>
        </p:sp>
        <p:graphicFrame>
          <p:nvGraphicFramePr>
            <p:cNvPr id="334964" name="Object 116"/>
            <p:cNvGraphicFramePr>
              <a:graphicFrameLocks noChangeAspect="1"/>
            </p:cNvGraphicFramePr>
            <p:nvPr/>
          </p:nvGraphicFramePr>
          <p:xfrm>
            <a:off x="315" y="2914"/>
            <a:ext cx="12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37" name="Формула" r:id="rId26" imgW="190440" imgH="215640" progId="Equation.3">
                    <p:embed/>
                  </p:oleObj>
                </mc:Choice>
                <mc:Fallback>
                  <p:oleObj name="Формула" r:id="rId26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" y="2914"/>
                          <a:ext cx="12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4972" name="AutoShape 124"/>
            <p:cNvSpPr>
              <a:spLocks noChangeArrowheads="1"/>
            </p:cNvSpPr>
            <p:nvPr/>
          </p:nvSpPr>
          <p:spPr bwMode="auto">
            <a:xfrm rot="-582866">
              <a:off x="252" y="3072"/>
              <a:ext cx="171" cy="57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graphicFrame>
          <p:nvGraphicFramePr>
            <p:cNvPr id="334974" name="Object 126"/>
            <p:cNvGraphicFramePr>
              <a:graphicFrameLocks noChangeAspect="1"/>
            </p:cNvGraphicFramePr>
            <p:nvPr/>
          </p:nvGraphicFramePr>
          <p:xfrm>
            <a:off x="756" y="3101"/>
            <a:ext cx="12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38" name="Формула" r:id="rId27" imgW="190440" imgH="215640" progId="Equation.3">
                    <p:embed/>
                  </p:oleObj>
                </mc:Choice>
                <mc:Fallback>
                  <p:oleObj name="Формула" r:id="rId27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6" y="3101"/>
                          <a:ext cx="12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4958" name="Oval 110"/>
            <p:cNvSpPr>
              <a:spLocks noChangeArrowheads="1"/>
            </p:cNvSpPr>
            <p:nvPr/>
          </p:nvSpPr>
          <p:spPr bwMode="auto">
            <a:xfrm>
              <a:off x="221" y="3098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</p:grpSp>
      <p:grpSp>
        <p:nvGrpSpPr>
          <p:cNvPr id="334982" name="Group 134"/>
          <p:cNvGrpSpPr>
            <a:grpSpLocks/>
          </p:cNvGrpSpPr>
          <p:nvPr/>
        </p:nvGrpSpPr>
        <p:grpSpPr bwMode="auto">
          <a:xfrm>
            <a:off x="190500" y="4959350"/>
            <a:ext cx="784225" cy="1027113"/>
            <a:chOff x="4374" y="2608"/>
            <a:chExt cx="494" cy="647"/>
          </a:xfrm>
        </p:grpSpPr>
        <p:sp>
          <p:nvSpPr>
            <p:cNvPr id="334967" name="Oval 119"/>
            <p:cNvSpPr>
              <a:spLocks noChangeArrowheads="1"/>
            </p:cNvSpPr>
            <p:nvPr/>
          </p:nvSpPr>
          <p:spPr bwMode="auto">
            <a:xfrm>
              <a:off x="4546" y="3120"/>
              <a:ext cx="38" cy="38"/>
            </a:xfrm>
            <a:prstGeom prst="ellipse">
              <a:avLst/>
            </a:prstGeom>
            <a:solidFill>
              <a:srgbClr val="FF3300"/>
            </a:solidFill>
            <a:ln w="9525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4968" name="Text Box 120"/>
            <p:cNvSpPr txBox="1">
              <a:spLocks noChangeArrowheads="1"/>
            </p:cNvSpPr>
            <p:nvPr/>
          </p:nvSpPr>
          <p:spPr bwMode="auto">
            <a:xfrm>
              <a:off x="4374" y="3101"/>
              <a:ext cx="169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>
                  <a:solidFill>
                    <a:schemeClr val="accent1"/>
                  </a:solidFill>
                </a:rPr>
                <a:t>P</a:t>
              </a:r>
              <a:endParaRPr lang="ru-RU" altLang="ru-RU" sz="1000" b="1" i="1">
                <a:solidFill>
                  <a:schemeClr val="accent1"/>
                </a:solidFill>
              </a:endParaRPr>
            </a:p>
          </p:txBody>
        </p:sp>
        <p:sp>
          <p:nvSpPr>
            <p:cNvPr id="334978" name="Line 130"/>
            <p:cNvSpPr>
              <a:spLocks noChangeShapeType="1"/>
            </p:cNvSpPr>
            <p:nvPr/>
          </p:nvSpPr>
          <p:spPr bwMode="auto">
            <a:xfrm flipH="1" flipV="1">
              <a:off x="4487" y="2608"/>
              <a:ext cx="83" cy="577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4979" name="Line 131"/>
            <p:cNvSpPr>
              <a:spLocks noChangeShapeType="1"/>
            </p:cNvSpPr>
            <p:nvPr/>
          </p:nvSpPr>
          <p:spPr bwMode="auto">
            <a:xfrm flipV="1">
              <a:off x="4535" y="2615"/>
              <a:ext cx="333" cy="57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</p:grpSp>
      <p:graphicFrame>
        <p:nvGraphicFramePr>
          <p:cNvPr id="334981" name="Object 1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8377296"/>
              </p:ext>
            </p:extLst>
          </p:nvPr>
        </p:nvGraphicFramePr>
        <p:xfrm>
          <a:off x="3433763" y="4725988"/>
          <a:ext cx="939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9" name="Формула" r:id="rId28" imgW="939600" imgH="393480" progId="Equation.3">
                  <p:embed/>
                </p:oleObj>
              </mc:Choice>
              <mc:Fallback>
                <p:oleObj name="Формула" r:id="rId28" imgW="9396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3763" y="4725988"/>
                        <a:ext cx="939800" cy="3937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4983" name="Text Box 135"/>
          <p:cNvSpPr txBox="1">
            <a:spLocks noChangeArrowheads="1"/>
          </p:cNvSpPr>
          <p:nvPr/>
        </p:nvSpPr>
        <p:spPr bwMode="auto">
          <a:xfrm>
            <a:off x="1363663" y="5143500"/>
            <a:ext cx="282000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Дуговая стрелка угловой скорости направлена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в сторону векторов линейных скоростей </a:t>
            </a:r>
            <a:r>
              <a:rPr lang="en-US" altLang="ru-RU" sz="1000" b="1" i="1">
                <a:solidFill>
                  <a:schemeClr val="accent1"/>
                </a:solidFill>
              </a:rPr>
              <a:t>v</a:t>
            </a:r>
            <a:r>
              <a:rPr lang="en-US" altLang="ru-RU" sz="1000" b="1" i="1" baseline="-25000">
                <a:solidFill>
                  <a:schemeClr val="accent1"/>
                </a:solidFill>
              </a:rPr>
              <a:t>A </a:t>
            </a:r>
            <a:r>
              <a:rPr lang="ru-RU" altLang="ru-RU" sz="1000" b="1" i="1" baseline="-25000">
                <a:solidFill>
                  <a:schemeClr val="accent1"/>
                </a:solidFill>
              </a:rPr>
              <a:t>,</a:t>
            </a:r>
            <a:r>
              <a:rPr lang="en-US" altLang="ru-RU" sz="1000" b="1" i="1">
                <a:solidFill>
                  <a:schemeClr val="accent1"/>
                </a:solidFill>
              </a:rPr>
              <a:t>v</a:t>
            </a:r>
            <a:r>
              <a:rPr lang="en-US" altLang="ru-RU" sz="1000" b="1" i="1" baseline="-25000">
                <a:solidFill>
                  <a:schemeClr val="accent1"/>
                </a:solidFill>
              </a:rPr>
              <a:t>B</a:t>
            </a:r>
            <a:r>
              <a:rPr lang="en-US" altLang="ru-RU" sz="1000">
                <a:solidFill>
                  <a:schemeClr val="accent1"/>
                </a:solidFill>
              </a:rPr>
              <a:t>.</a:t>
            </a:r>
            <a:endParaRPr lang="ru-RU" altLang="ru-RU" sz="1000">
              <a:solidFill>
                <a:schemeClr val="accent1"/>
              </a:solidFill>
            </a:endParaRPr>
          </a:p>
        </p:txBody>
      </p:sp>
      <p:sp>
        <p:nvSpPr>
          <p:cNvPr id="334985" name="Text Box 137"/>
          <p:cNvSpPr txBox="1">
            <a:spLocks noChangeArrowheads="1"/>
          </p:cNvSpPr>
          <p:nvPr/>
        </p:nvSpPr>
        <p:spPr bwMode="auto">
          <a:xfrm>
            <a:off x="1358900" y="5556250"/>
            <a:ext cx="310694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>
                <a:solidFill>
                  <a:schemeClr val="accent1"/>
                </a:solidFill>
              </a:rPr>
              <a:t>3) </a:t>
            </a:r>
            <a:r>
              <a:rPr lang="ru-RU" altLang="ru-RU" sz="1000">
                <a:solidFill>
                  <a:schemeClr val="accent1"/>
                </a:solidFill>
              </a:rPr>
              <a:t>Соединяем точку </a:t>
            </a:r>
            <a:r>
              <a:rPr lang="en-US" altLang="ru-RU" sz="1000" i="1">
                <a:solidFill>
                  <a:schemeClr val="accent1"/>
                </a:solidFill>
              </a:rPr>
              <a:t>C</a:t>
            </a:r>
            <a:r>
              <a:rPr lang="en-US" altLang="ru-RU" sz="1000">
                <a:solidFill>
                  <a:schemeClr val="accent1"/>
                </a:solidFill>
              </a:rPr>
              <a:t> </a:t>
            </a:r>
            <a:r>
              <a:rPr lang="ru-RU" altLang="ru-RU" sz="1000">
                <a:solidFill>
                  <a:schemeClr val="accent1"/>
                </a:solidFill>
              </a:rPr>
              <a:t>с МЦС и определяем скорость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этой точки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endParaRPr lang="ru-RU" altLang="ru-RU" sz="1000" i="1" baseline="-25000">
              <a:solidFill>
                <a:schemeClr val="accent1"/>
              </a:solidFill>
            </a:endParaRPr>
          </a:p>
        </p:txBody>
      </p:sp>
      <p:sp>
        <p:nvSpPr>
          <p:cNvPr id="334971" name="Line 123"/>
          <p:cNvSpPr>
            <a:spLocks noChangeShapeType="1"/>
          </p:cNvSpPr>
          <p:nvPr/>
        </p:nvSpPr>
        <p:spPr bwMode="auto">
          <a:xfrm rot="5400000" flipH="1" flipV="1">
            <a:off x="496887" y="5343526"/>
            <a:ext cx="461963" cy="461962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34969" name="AutoShape 121"/>
          <p:cNvSpPr>
            <a:spLocks noChangeArrowheads="1"/>
          </p:cNvSpPr>
          <p:nvPr/>
        </p:nvSpPr>
        <p:spPr bwMode="auto">
          <a:xfrm rot="2993304">
            <a:off x="957262" y="5421313"/>
            <a:ext cx="271463" cy="90488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34986" name="Oval 138"/>
          <p:cNvSpPr>
            <a:spLocks noChangeArrowheads="1"/>
          </p:cNvSpPr>
          <p:nvPr/>
        </p:nvSpPr>
        <p:spPr bwMode="auto">
          <a:xfrm>
            <a:off x="4730750" y="4138613"/>
            <a:ext cx="219075" cy="219075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00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334987" name="Text Box 139"/>
          <p:cNvSpPr txBox="1">
            <a:spLocks noChangeArrowheads="1"/>
          </p:cNvSpPr>
          <p:nvPr/>
        </p:nvSpPr>
        <p:spPr bwMode="auto">
          <a:xfrm>
            <a:off x="5000625" y="4073525"/>
            <a:ext cx="32175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Дано</a:t>
            </a:r>
            <a:r>
              <a:rPr lang="en-US" altLang="ru-RU" sz="1000">
                <a:solidFill>
                  <a:schemeClr val="accent1"/>
                </a:solidFill>
              </a:rPr>
              <a:t>: </a:t>
            </a:r>
            <a:r>
              <a:rPr lang="en-US" altLang="ru-RU" sz="1000" b="1" i="1">
                <a:solidFill>
                  <a:schemeClr val="accent1"/>
                </a:solidFill>
              </a:rPr>
              <a:t>v</a:t>
            </a:r>
            <a:r>
              <a:rPr lang="en-US" altLang="ru-RU" sz="1000" i="1" baseline="-25000">
                <a:solidFill>
                  <a:schemeClr val="accent1"/>
                </a:solidFill>
              </a:rPr>
              <a:t>A</a:t>
            </a:r>
            <a:r>
              <a:rPr lang="ru-RU" altLang="ru-RU" sz="1000">
                <a:solidFill>
                  <a:schemeClr val="accent1"/>
                </a:solidFill>
              </a:rPr>
              <a:t>, траектория точки </a:t>
            </a:r>
            <a:r>
              <a:rPr lang="en-US" altLang="ru-RU" sz="1000" i="1">
                <a:solidFill>
                  <a:schemeClr val="accent1"/>
                </a:solidFill>
              </a:rPr>
              <a:t>B</a:t>
            </a:r>
            <a:r>
              <a:rPr lang="ru-RU" altLang="ru-RU" sz="1000">
                <a:solidFill>
                  <a:schemeClr val="accent1"/>
                </a:solidFill>
                <a:cs typeface="Times New Roman" pitchFamily="18" charset="0"/>
              </a:rPr>
              <a:t>,</a:t>
            </a:r>
            <a:r>
              <a:rPr lang="en-US" altLang="ru-RU" sz="1000">
                <a:solidFill>
                  <a:schemeClr val="accent1"/>
                </a:solidFill>
                <a:cs typeface="Times New Roman" pitchFamily="18" charset="0"/>
              </a:rPr>
              <a:t> </a:t>
            </a:r>
            <a:r>
              <a:rPr lang="ru-RU" altLang="ru-RU" sz="1000">
                <a:solidFill>
                  <a:schemeClr val="accent1"/>
                </a:solidFill>
              </a:rPr>
              <a:t>положения точек </a:t>
            </a:r>
            <a:r>
              <a:rPr lang="en-US" altLang="ru-RU" sz="1000" i="1">
                <a:solidFill>
                  <a:schemeClr val="accent1"/>
                </a:solidFill>
              </a:rPr>
              <a:t>A</a:t>
            </a:r>
            <a:r>
              <a:rPr lang="en-US" altLang="ru-RU" sz="1000">
                <a:solidFill>
                  <a:schemeClr val="accent1"/>
                </a:solidFill>
              </a:rPr>
              <a:t>, </a:t>
            </a:r>
            <a:r>
              <a:rPr lang="en-US" altLang="ru-RU" sz="1000" i="1">
                <a:solidFill>
                  <a:schemeClr val="accent1"/>
                </a:solidFill>
              </a:rPr>
              <a:t>B</a:t>
            </a:r>
            <a:r>
              <a:rPr lang="en-US" altLang="ru-RU" sz="1000">
                <a:solidFill>
                  <a:schemeClr val="accent1"/>
                </a:solidFill>
              </a:rPr>
              <a:t>, </a:t>
            </a:r>
            <a:r>
              <a:rPr lang="en-US" altLang="ru-RU" sz="1000" i="1">
                <a:solidFill>
                  <a:schemeClr val="accent1"/>
                </a:solidFill>
              </a:rPr>
              <a:t>C</a:t>
            </a:r>
            <a:r>
              <a:rPr lang="ru-RU" altLang="ru-RU" sz="1000">
                <a:solidFill>
                  <a:schemeClr val="accent1"/>
                </a:solidFill>
              </a:rPr>
              <a:t>.</a:t>
            </a:r>
            <a:endParaRPr lang="en-US" altLang="ru-RU" sz="1000">
              <a:solidFill>
                <a:schemeClr val="accent1"/>
              </a:solidFill>
            </a:endParaRPr>
          </a:p>
          <a:p>
            <a:r>
              <a:rPr lang="ru-RU" altLang="ru-RU" sz="1000">
                <a:solidFill>
                  <a:schemeClr val="accent1"/>
                </a:solidFill>
              </a:rPr>
              <a:t>Найти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r>
              <a:rPr lang="en-US" altLang="ru-RU" sz="1000" b="1">
                <a:solidFill>
                  <a:schemeClr val="accent1"/>
                </a:solidFill>
              </a:rPr>
              <a:t> </a:t>
            </a:r>
            <a:r>
              <a:rPr lang="en-US" altLang="ru-RU" sz="1000" b="1" i="1">
                <a:solidFill>
                  <a:schemeClr val="accent1"/>
                </a:solidFill>
              </a:rPr>
              <a:t>v</a:t>
            </a:r>
            <a:r>
              <a:rPr lang="en-US" altLang="ru-RU" sz="1000" i="1" baseline="-25000">
                <a:solidFill>
                  <a:schemeClr val="accent1"/>
                </a:solidFill>
              </a:rPr>
              <a:t>C</a:t>
            </a:r>
            <a:r>
              <a:rPr lang="en-US" altLang="ru-RU" sz="1000" i="1">
                <a:solidFill>
                  <a:schemeClr val="accent1"/>
                </a:solidFill>
              </a:rPr>
              <a:t>, </a:t>
            </a:r>
            <a:endParaRPr lang="ru-RU" altLang="ru-RU" sz="1000" i="1">
              <a:solidFill>
                <a:schemeClr val="accent1"/>
              </a:solidFill>
            </a:endParaRPr>
          </a:p>
        </p:txBody>
      </p:sp>
      <p:sp>
        <p:nvSpPr>
          <p:cNvPr id="334988" name="Text Box 140"/>
          <p:cNvSpPr txBox="1">
            <a:spLocks noChangeArrowheads="1"/>
          </p:cNvSpPr>
          <p:nvPr/>
        </p:nvSpPr>
        <p:spPr bwMode="auto">
          <a:xfrm>
            <a:off x="5589588" y="4414838"/>
            <a:ext cx="334097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rabicParenR"/>
            </a:pPr>
            <a:r>
              <a:rPr lang="ru-RU" altLang="ru-RU" sz="1000">
                <a:solidFill>
                  <a:schemeClr val="accent1"/>
                </a:solidFill>
                <a:latin typeface="+mn-lt"/>
              </a:rPr>
              <a:t>МЦС находится на пересечении перпендикуляров</a:t>
            </a:r>
          </a:p>
          <a:p>
            <a:r>
              <a:rPr lang="ru-RU" altLang="ru-RU" sz="1000">
                <a:solidFill>
                  <a:schemeClr val="accent1"/>
                </a:solidFill>
                <a:latin typeface="+mn-lt"/>
              </a:rPr>
              <a:t>к вектору</a:t>
            </a:r>
            <a:r>
              <a:rPr lang="en-US" altLang="ru-RU" sz="1000">
                <a:solidFill>
                  <a:schemeClr val="accent1"/>
                </a:solidFill>
                <a:latin typeface="+mn-lt"/>
              </a:rPr>
              <a:t> </a:t>
            </a:r>
            <a:r>
              <a:rPr lang="en-US" altLang="ru-RU" sz="1000" b="1" i="1">
                <a:solidFill>
                  <a:schemeClr val="accent1"/>
                </a:solidFill>
                <a:latin typeface="+mn-lt"/>
              </a:rPr>
              <a:t>v</a:t>
            </a:r>
            <a:r>
              <a:rPr lang="en-US" altLang="ru-RU" sz="1000" i="1" baseline="-25000">
                <a:solidFill>
                  <a:schemeClr val="accent1"/>
                </a:solidFill>
                <a:latin typeface="+mn-lt"/>
              </a:rPr>
              <a:t>A</a:t>
            </a:r>
            <a:r>
              <a:rPr lang="en-US" altLang="ru-RU" sz="1000" i="1">
                <a:solidFill>
                  <a:schemeClr val="accent1"/>
                </a:solidFill>
                <a:latin typeface="+mn-lt"/>
              </a:rPr>
              <a:t> </a:t>
            </a:r>
            <a:r>
              <a:rPr lang="ru-RU" altLang="ru-RU" sz="1000">
                <a:solidFill>
                  <a:schemeClr val="accent1"/>
                </a:solidFill>
                <a:latin typeface="+mn-lt"/>
              </a:rPr>
              <a:t>и касательной к траектории точки </a:t>
            </a:r>
            <a:r>
              <a:rPr lang="en-US" altLang="ru-RU" sz="1000" i="1">
                <a:solidFill>
                  <a:schemeClr val="accent1"/>
                </a:solidFill>
                <a:latin typeface="+mn-lt"/>
              </a:rPr>
              <a:t>B</a:t>
            </a:r>
            <a:r>
              <a:rPr lang="en-US" altLang="ru-RU" sz="1000">
                <a:solidFill>
                  <a:schemeClr val="accent1"/>
                </a:solidFill>
                <a:latin typeface="+mn-lt"/>
              </a:rPr>
              <a:t>.</a:t>
            </a:r>
            <a:endParaRPr lang="ru-RU" altLang="ru-RU" sz="1000" i="1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34989" name="Text Box 141"/>
          <p:cNvSpPr txBox="1">
            <a:spLocks noChangeArrowheads="1"/>
          </p:cNvSpPr>
          <p:nvPr/>
        </p:nvSpPr>
        <p:spPr bwMode="auto">
          <a:xfrm>
            <a:off x="5683250" y="4794250"/>
            <a:ext cx="205857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>
                <a:solidFill>
                  <a:schemeClr val="accent1"/>
                </a:solidFill>
              </a:rPr>
              <a:t>2) </a:t>
            </a:r>
            <a:r>
              <a:rPr lang="ru-RU" altLang="ru-RU" sz="1000">
                <a:solidFill>
                  <a:schemeClr val="accent1"/>
                </a:solidFill>
              </a:rPr>
              <a:t>Определяем</a:t>
            </a:r>
            <a:r>
              <a:rPr lang="en-US" altLang="ru-RU" sz="1000">
                <a:solidFill>
                  <a:schemeClr val="accent1"/>
                </a:solidFill>
              </a:rPr>
              <a:t> </a:t>
            </a:r>
            <a:r>
              <a:rPr lang="ru-RU" altLang="ru-RU" sz="1000">
                <a:solidFill>
                  <a:schemeClr val="accent1"/>
                </a:solidFill>
              </a:rPr>
              <a:t>угловую скорость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endParaRPr lang="ru-RU" altLang="ru-RU" sz="1000" i="1" baseline="-25000">
              <a:solidFill>
                <a:schemeClr val="accent1"/>
              </a:solidFill>
            </a:endParaRPr>
          </a:p>
        </p:txBody>
      </p:sp>
      <p:graphicFrame>
        <p:nvGraphicFramePr>
          <p:cNvPr id="334990" name="Object 1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756758"/>
              </p:ext>
            </p:extLst>
          </p:nvPr>
        </p:nvGraphicFramePr>
        <p:xfrm>
          <a:off x="6786563" y="5781675"/>
          <a:ext cx="749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40" name="Формула" r:id="rId30" imgW="749160" imgH="228600" progId="Equation.3">
                  <p:embed/>
                </p:oleObj>
              </mc:Choice>
              <mc:Fallback>
                <p:oleObj name="Формула" r:id="rId30" imgW="749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6563" y="5781675"/>
                        <a:ext cx="749300" cy="228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4991" name="Text Box 143"/>
          <p:cNvSpPr txBox="1">
            <a:spLocks noChangeArrowheads="1"/>
          </p:cNvSpPr>
          <p:nvPr/>
        </p:nvSpPr>
        <p:spPr bwMode="auto">
          <a:xfrm>
            <a:off x="5608638" y="6024563"/>
            <a:ext cx="2840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Вектор линейной скорости </a:t>
            </a:r>
            <a:r>
              <a:rPr lang="en-US" altLang="ru-RU" sz="1000" b="1" i="1">
                <a:solidFill>
                  <a:schemeClr val="accent1"/>
                </a:solidFill>
              </a:rPr>
              <a:t>v</a:t>
            </a:r>
            <a:r>
              <a:rPr lang="en-US" altLang="ru-RU" sz="1000" b="1" i="1" baseline="-25000">
                <a:solidFill>
                  <a:schemeClr val="accent1"/>
                </a:solidFill>
              </a:rPr>
              <a:t>C</a:t>
            </a:r>
            <a:r>
              <a:rPr lang="ru-RU" altLang="ru-RU" sz="1000">
                <a:solidFill>
                  <a:schemeClr val="accent1"/>
                </a:solidFill>
              </a:rPr>
              <a:t> направлен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в сторону дуговой стрелки угловой скорости</a:t>
            </a:r>
            <a:r>
              <a:rPr lang="en-US" altLang="ru-RU" sz="1000">
                <a:solidFill>
                  <a:schemeClr val="accent1"/>
                </a:solidFill>
              </a:rPr>
              <a:t>.</a:t>
            </a:r>
            <a:endParaRPr lang="ru-RU" altLang="ru-RU" sz="1000">
              <a:solidFill>
                <a:schemeClr val="accent1"/>
              </a:solidFill>
            </a:endParaRPr>
          </a:p>
        </p:txBody>
      </p:sp>
      <p:grpSp>
        <p:nvGrpSpPr>
          <p:cNvPr id="334992" name="Group 144"/>
          <p:cNvGrpSpPr>
            <a:grpSpLocks/>
          </p:cNvGrpSpPr>
          <p:nvPr/>
        </p:nvGrpSpPr>
        <p:grpSpPr bwMode="auto">
          <a:xfrm>
            <a:off x="4806950" y="5446713"/>
            <a:ext cx="231775" cy="363537"/>
            <a:chOff x="555" y="1628"/>
            <a:chExt cx="146" cy="229"/>
          </a:xfrm>
        </p:grpSpPr>
        <p:sp>
          <p:nvSpPr>
            <p:cNvPr id="334993" name="AutoShape 145"/>
            <p:cNvSpPr>
              <a:spLocks noChangeArrowheads="1"/>
            </p:cNvSpPr>
            <p:nvPr/>
          </p:nvSpPr>
          <p:spPr bwMode="auto">
            <a:xfrm rot="-10084241" flipH="1" flipV="1">
              <a:off x="555" y="1711"/>
              <a:ext cx="146" cy="146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0799 w 21600"/>
                <a:gd name="T5" fmla="*/ 0 h 21600"/>
                <a:gd name="T6" fmla="*/ 2700 w 21600"/>
                <a:gd name="T7" fmla="*/ 10800 h 21600"/>
                <a:gd name="T8" fmla="*/ 10799 w 21600"/>
                <a:gd name="T9" fmla="*/ 5400 h 21600"/>
                <a:gd name="T10" fmla="*/ 24300 w 21600"/>
                <a:gd name="T11" fmla="*/ 10800 h 21600"/>
                <a:gd name="T12" fmla="*/ 18900 w 21600"/>
                <a:gd name="T13" fmla="*/ 16200 h 21600"/>
                <a:gd name="T14" fmla="*/ 13500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graphicFrame>
          <p:nvGraphicFramePr>
            <p:cNvPr id="334994" name="Object 146"/>
            <p:cNvGraphicFramePr>
              <a:graphicFrameLocks noChangeAspect="1"/>
            </p:cNvGraphicFramePr>
            <p:nvPr/>
          </p:nvGraphicFramePr>
          <p:xfrm>
            <a:off x="580" y="1628"/>
            <a:ext cx="96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41" name="Формула" r:id="rId31" imgW="152280" imgH="139680" progId="Equation.3">
                    <p:embed/>
                  </p:oleObj>
                </mc:Choice>
                <mc:Fallback>
                  <p:oleObj name="Формула" r:id="rId31" imgW="1522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0" y="1628"/>
                          <a:ext cx="96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4995" name="Object 1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4739658"/>
              </p:ext>
            </p:extLst>
          </p:nvPr>
        </p:nvGraphicFramePr>
        <p:xfrm>
          <a:off x="5546725" y="5202238"/>
          <a:ext cx="190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42" name="Формула" r:id="rId32" imgW="190440" imgH="228600" progId="Equation.3">
                  <p:embed/>
                </p:oleObj>
              </mc:Choice>
              <mc:Fallback>
                <p:oleObj name="Формула" r:id="rId32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6725" y="5202238"/>
                        <a:ext cx="1905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013" name="Object 1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185688"/>
              </p:ext>
            </p:extLst>
          </p:nvPr>
        </p:nvGraphicFramePr>
        <p:xfrm>
          <a:off x="8191500" y="4784725"/>
          <a:ext cx="584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43" name="Формула" r:id="rId33" imgW="583920" imgH="406080" progId="Equation.3">
                  <p:embed/>
                </p:oleObj>
              </mc:Choice>
              <mc:Fallback>
                <p:oleObj name="Формула" r:id="rId33" imgW="58392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0" y="4784725"/>
                        <a:ext cx="584200" cy="406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5014" name="Text Box 166"/>
          <p:cNvSpPr txBox="1">
            <a:spLocks noChangeArrowheads="1"/>
          </p:cNvSpPr>
          <p:nvPr/>
        </p:nvSpPr>
        <p:spPr bwMode="auto">
          <a:xfrm>
            <a:off x="5676900" y="5151438"/>
            <a:ext cx="282000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Дуговая стрелка угловой скорости направлена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в сторону векторов линейной скорости </a:t>
            </a:r>
            <a:r>
              <a:rPr lang="en-US" altLang="ru-RU" sz="1000" b="1" i="1">
                <a:solidFill>
                  <a:schemeClr val="accent1"/>
                </a:solidFill>
              </a:rPr>
              <a:t>v</a:t>
            </a:r>
            <a:r>
              <a:rPr lang="en-US" altLang="ru-RU" sz="1000" b="1" i="1" baseline="-25000">
                <a:solidFill>
                  <a:schemeClr val="accent1"/>
                </a:solidFill>
              </a:rPr>
              <a:t>A </a:t>
            </a:r>
            <a:r>
              <a:rPr lang="en-US" altLang="ru-RU" sz="1000">
                <a:solidFill>
                  <a:schemeClr val="accent1"/>
                </a:solidFill>
              </a:rPr>
              <a:t>.</a:t>
            </a:r>
            <a:endParaRPr lang="ru-RU" altLang="ru-RU" sz="1000">
              <a:solidFill>
                <a:schemeClr val="accent1"/>
              </a:solidFill>
            </a:endParaRPr>
          </a:p>
        </p:txBody>
      </p:sp>
      <p:sp>
        <p:nvSpPr>
          <p:cNvPr id="335015" name="Text Box 167"/>
          <p:cNvSpPr txBox="1">
            <a:spLocks noChangeArrowheads="1"/>
          </p:cNvSpPr>
          <p:nvPr/>
        </p:nvSpPr>
        <p:spPr bwMode="auto">
          <a:xfrm>
            <a:off x="5672138" y="5564188"/>
            <a:ext cx="310694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>
                <a:solidFill>
                  <a:schemeClr val="accent1"/>
                </a:solidFill>
              </a:rPr>
              <a:t>3) </a:t>
            </a:r>
            <a:r>
              <a:rPr lang="ru-RU" altLang="ru-RU" sz="1000">
                <a:solidFill>
                  <a:schemeClr val="accent1"/>
                </a:solidFill>
              </a:rPr>
              <a:t>Соединяем точку </a:t>
            </a:r>
            <a:r>
              <a:rPr lang="en-US" altLang="ru-RU" sz="1000" i="1">
                <a:solidFill>
                  <a:schemeClr val="accent1"/>
                </a:solidFill>
              </a:rPr>
              <a:t>C</a:t>
            </a:r>
            <a:r>
              <a:rPr lang="en-US" altLang="ru-RU" sz="1000">
                <a:solidFill>
                  <a:schemeClr val="accent1"/>
                </a:solidFill>
              </a:rPr>
              <a:t> </a:t>
            </a:r>
            <a:r>
              <a:rPr lang="ru-RU" altLang="ru-RU" sz="1000">
                <a:solidFill>
                  <a:schemeClr val="accent1"/>
                </a:solidFill>
              </a:rPr>
              <a:t>с МЦС и определяем скорость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этой точки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endParaRPr lang="ru-RU" altLang="ru-RU" sz="1000" i="1" baseline="-25000">
              <a:solidFill>
                <a:schemeClr val="accent1"/>
              </a:solidFill>
            </a:endParaRPr>
          </a:p>
        </p:txBody>
      </p:sp>
      <p:grpSp>
        <p:nvGrpSpPr>
          <p:cNvPr id="335019" name="Group 171"/>
          <p:cNvGrpSpPr>
            <a:grpSpLocks/>
          </p:cNvGrpSpPr>
          <p:nvPr/>
        </p:nvGrpSpPr>
        <p:grpSpPr bwMode="auto">
          <a:xfrm>
            <a:off x="4625975" y="4467225"/>
            <a:ext cx="914400" cy="1066800"/>
            <a:chOff x="2680" y="3984"/>
            <a:chExt cx="576" cy="672"/>
          </a:xfrm>
        </p:grpSpPr>
        <p:sp>
          <p:nvSpPr>
            <p:cNvPr id="334997" name="Oval 149"/>
            <p:cNvSpPr>
              <a:spLocks noChangeArrowheads="1"/>
            </p:cNvSpPr>
            <p:nvPr/>
          </p:nvSpPr>
          <p:spPr bwMode="auto">
            <a:xfrm rot="2634871">
              <a:off x="2680" y="3984"/>
              <a:ext cx="576" cy="672"/>
            </a:xfrm>
            <a:prstGeom prst="ellipse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4998" name="Text Box 150"/>
            <p:cNvSpPr txBox="1">
              <a:spLocks noChangeArrowheads="1"/>
            </p:cNvSpPr>
            <p:nvPr/>
          </p:nvSpPr>
          <p:spPr bwMode="auto">
            <a:xfrm>
              <a:off x="3021" y="4102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>
                  <a:solidFill>
                    <a:schemeClr val="accent1"/>
                  </a:solidFill>
                </a:rPr>
                <a:t>B</a:t>
              </a:r>
              <a:endParaRPr lang="ru-RU" altLang="ru-RU" sz="1000" b="1" i="1">
                <a:solidFill>
                  <a:schemeClr val="accent1"/>
                </a:solidFill>
              </a:endParaRPr>
            </a:p>
          </p:txBody>
        </p:sp>
        <p:sp>
          <p:nvSpPr>
            <p:cNvPr id="334999" name="Oval 151"/>
            <p:cNvSpPr>
              <a:spLocks noChangeArrowheads="1"/>
            </p:cNvSpPr>
            <p:nvPr/>
          </p:nvSpPr>
          <p:spPr bwMode="auto">
            <a:xfrm>
              <a:off x="3125" y="4251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5000" name="Oval 152"/>
            <p:cNvSpPr>
              <a:spLocks noChangeArrowheads="1"/>
            </p:cNvSpPr>
            <p:nvPr/>
          </p:nvSpPr>
          <p:spPr bwMode="auto">
            <a:xfrm>
              <a:off x="3118" y="4460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5002" name="Text Box 154"/>
            <p:cNvSpPr txBox="1">
              <a:spLocks noChangeArrowheads="1"/>
            </p:cNvSpPr>
            <p:nvPr/>
          </p:nvSpPr>
          <p:spPr bwMode="auto">
            <a:xfrm>
              <a:off x="3072" y="4329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>
                  <a:solidFill>
                    <a:schemeClr val="accent1"/>
                  </a:solidFill>
                </a:rPr>
                <a:t>C</a:t>
              </a:r>
              <a:endParaRPr lang="ru-RU" altLang="ru-RU" sz="1000" b="1" i="1">
                <a:solidFill>
                  <a:schemeClr val="accent1"/>
                </a:solidFill>
              </a:endParaRPr>
            </a:p>
          </p:txBody>
        </p:sp>
        <p:sp>
          <p:nvSpPr>
            <p:cNvPr id="335003" name="Text Box 155"/>
            <p:cNvSpPr txBox="1">
              <a:spLocks noChangeArrowheads="1"/>
            </p:cNvSpPr>
            <p:nvPr/>
          </p:nvSpPr>
          <p:spPr bwMode="auto">
            <a:xfrm>
              <a:off x="2683" y="4070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>
                  <a:solidFill>
                    <a:schemeClr val="accent1"/>
                  </a:solidFill>
                </a:rPr>
                <a:t>A</a:t>
              </a:r>
              <a:endParaRPr lang="ru-RU" altLang="ru-RU" sz="1000" b="1" i="1">
                <a:solidFill>
                  <a:schemeClr val="accent1"/>
                </a:solidFill>
              </a:endParaRPr>
            </a:p>
          </p:txBody>
        </p:sp>
        <p:graphicFrame>
          <p:nvGraphicFramePr>
            <p:cNvPr id="335004" name="Object 156"/>
            <p:cNvGraphicFramePr>
              <a:graphicFrameLocks noChangeAspect="1"/>
            </p:cNvGraphicFramePr>
            <p:nvPr/>
          </p:nvGraphicFramePr>
          <p:xfrm>
            <a:off x="2840" y="4036"/>
            <a:ext cx="12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44" name="Формула" r:id="rId34" imgW="190440" imgH="215640" progId="Equation.3">
                    <p:embed/>
                  </p:oleObj>
                </mc:Choice>
                <mc:Fallback>
                  <p:oleObj name="Формула" r:id="rId34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0" y="4036"/>
                          <a:ext cx="12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5005" name="AutoShape 157"/>
            <p:cNvSpPr>
              <a:spLocks noChangeArrowheads="1"/>
            </p:cNvSpPr>
            <p:nvPr/>
          </p:nvSpPr>
          <p:spPr bwMode="auto">
            <a:xfrm rot="-582866">
              <a:off x="2777" y="4194"/>
              <a:ext cx="171" cy="57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5007" name="Oval 159"/>
            <p:cNvSpPr>
              <a:spLocks noChangeArrowheads="1"/>
            </p:cNvSpPr>
            <p:nvPr/>
          </p:nvSpPr>
          <p:spPr bwMode="auto">
            <a:xfrm>
              <a:off x="2746" y="4220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5018" name="Freeform 170"/>
            <p:cNvSpPr>
              <a:spLocks/>
            </p:cNvSpPr>
            <p:nvPr/>
          </p:nvSpPr>
          <p:spPr bwMode="auto">
            <a:xfrm>
              <a:off x="2994" y="4164"/>
              <a:ext cx="234" cy="276"/>
            </a:xfrm>
            <a:custGeom>
              <a:avLst/>
              <a:gdLst>
                <a:gd name="T0" fmla="*/ 0 w 234"/>
                <a:gd name="T1" fmla="*/ 0 h 276"/>
                <a:gd name="T2" fmla="*/ 36 w 234"/>
                <a:gd name="T3" fmla="*/ 60 h 276"/>
                <a:gd name="T4" fmla="*/ 198 w 234"/>
                <a:gd name="T5" fmla="*/ 138 h 276"/>
                <a:gd name="T6" fmla="*/ 234 w 234"/>
                <a:gd name="T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4" h="276">
                  <a:moveTo>
                    <a:pt x="0" y="0"/>
                  </a:moveTo>
                  <a:cubicBezTo>
                    <a:pt x="1" y="18"/>
                    <a:pt x="3" y="37"/>
                    <a:pt x="36" y="60"/>
                  </a:cubicBezTo>
                  <a:cubicBezTo>
                    <a:pt x="69" y="83"/>
                    <a:pt x="165" y="102"/>
                    <a:pt x="198" y="138"/>
                  </a:cubicBezTo>
                  <a:cubicBezTo>
                    <a:pt x="231" y="174"/>
                    <a:pt x="228" y="253"/>
                    <a:pt x="234" y="27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</p:grpSp>
      <p:grpSp>
        <p:nvGrpSpPr>
          <p:cNvPr id="335021" name="Group 173"/>
          <p:cNvGrpSpPr>
            <a:grpSpLocks/>
          </p:cNvGrpSpPr>
          <p:nvPr/>
        </p:nvGrpSpPr>
        <p:grpSpPr bwMode="auto">
          <a:xfrm>
            <a:off x="4598988" y="4829175"/>
            <a:ext cx="1201737" cy="1089025"/>
            <a:chOff x="2597" y="4200"/>
            <a:chExt cx="757" cy="686"/>
          </a:xfrm>
        </p:grpSpPr>
        <p:grpSp>
          <p:nvGrpSpPr>
            <p:cNvPr id="335008" name="Group 160"/>
            <p:cNvGrpSpPr>
              <a:grpSpLocks/>
            </p:cNvGrpSpPr>
            <p:nvPr/>
          </p:nvGrpSpPr>
          <p:grpSpPr bwMode="auto">
            <a:xfrm>
              <a:off x="2597" y="4239"/>
              <a:ext cx="494" cy="647"/>
              <a:chOff x="4374" y="2608"/>
              <a:chExt cx="494" cy="647"/>
            </a:xfrm>
          </p:grpSpPr>
          <p:sp>
            <p:nvSpPr>
              <p:cNvPr id="335009" name="Oval 161"/>
              <p:cNvSpPr>
                <a:spLocks noChangeArrowheads="1"/>
              </p:cNvSpPr>
              <p:nvPr/>
            </p:nvSpPr>
            <p:spPr bwMode="auto">
              <a:xfrm>
                <a:off x="4546" y="3120"/>
                <a:ext cx="38" cy="38"/>
              </a:xfrm>
              <a:prstGeom prst="ellipse">
                <a:avLst/>
              </a:prstGeom>
              <a:solidFill>
                <a:srgbClr val="FF3300"/>
              </a:solidFill>
              <a:ln w="9525" algn="ctr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35010" name="Text Box 162"/>
              <p:cNvSpPr txBox="1">
                <a:spLocks noChangeArrowheads="1"/>
              </p:cNvSpPr>
              <p:nvPr/>
            </p:nvSpPr>
            <p:spPr bwMode="auto">
              <a:xfrm>
                <a:off x="4374" y="3101"/>
                <a:ext cx="169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ru-RU" sz="1000" b="1" i="1">
                    <a:solidFill>
                      <a:schemeClr val="accent1"/>
                    </a:solidFill>
                  </a:rPr>
                  <a:t>P</a:t>
                </a:r>
                <a:endParaRPr lang="ru-RU" altLang="ru-RU" sz="1000" b="1" i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35011" name="Line 163"/>
              <p:cNvSpPr>
                <a:spLocks noChangeShapeType="1"/>
              </p:cNvSpPr>
              <p:nvPr/>
            </p:nvSpPr>
            <p:spPr bwMode="auto">
              <a:xfrm flipH="1" flipV="1">
                <a:off x="4487" y="2608"/>
                <a:ext cx="83" cy="577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35012" name="Line 164"/>
              <p:cNvSpPr>
                <a:spLocks noChangeShapeType="1"/>
              </p:cNvSpPr>
              <p:nvPr/>
            </p:nvSpPr>
            <p:spPr bwMode="auto">
              <a:xfrm flipV="1">
                <a:off x="4535" y="2615"/>
                <a:ext cx="333" cy="57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335020" name="Line 172"/>
            <p:cNvSpPr>
              <a:spLocks noChangeShapeType="1"/>
            </p:cNvSpPr>
            <p:nvPr/>
          </p:nvSpPr>
          <p:spPr bwMode="auto">
            <a:xfrm>
              <a:off x="2970" y="4200"/>
              <a:ext cx="384" cy="19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</p:grpSp>
      <p:sp>
        <p:nvSpPr>
          <p:cNvPr id="335016" name="Line 168"/>
          <p:cNvSpPr>
            <a:spLocks noChangeShapeType="1"/>
          </p:cNvSpPr>
          <p:nvPr/>
        </p:nvSpPr>
        <p:spPr bwMode="auto">
          <a:xfrm rot="5400000" flipH="1" flipV="1">
            <a:off x="4886326" y="5253037"/>
            <a:ext cx="481012" cy="461963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35017" name="AutoShape 169"/>
          <p:cNvSpPr>
            <a:spLocks noChangeArrowheads="1"/>
          </p:cNvSpPr>
          <p:nvPr/>
        </p:nvSpPr>
        <p:spPr bwMode="auto">
          <a:xfrm rot="2735617">
            <a:off x="5337176" y="5321300"/>
            <a:ext cx="271462" cy="90487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grpSp>
        <p:nvGrpSpPr>
          <p:cNvPr id="335022" name="Group 174"/>
          <p:cNvGrpSpPr>
            <a:grpSpLocks/>
          </p:cNvGrpSpPr>
          <p:nvPr/>
        </p:nvGrpSpPr>
        <p:grpSpPr bwMode="auto">
          <a:xfrm>
            <a:off x="5091113" y="2492375"/>
            <a:ext cx="231775" cy="363538"/>
            <a:chOff x="555" y="1628"/>
            <a:chExt cx="146" cy="229"/>
          </a:xfrm>
        </p:grpSpPr>
        <p:sp>
          <p:nvSpPr>
            <p:cNvPr id="335023" name="AutoShape 175"/>
            <p:cNvSpPr>
              <a:spLocks noChangeArrowheads="1"/>
            </p:cNvSpPr>
            <p:nvPr/>
          </p:nvSpPr>
          <p:spPr bwMode="auto">
            <a:xfrm rot="-10084241" flipH="1" flipV="1">
              <a:off x="555" y="1711"/>
              <a:ext cx="146" cy="146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0799 w 21600"/>
                <a:gd name="T5" fmla="*/ 0 h 21600"/>
                <a:gd name="T6" fmla="*/ 2700 w 21600"/>
                <a:gd name="T7" fmla="*/ 10800 h 21600"/>
                <a:gd name="T8" fmla="*/ 10799 w 21600"/>
                <a:gd name="T9" fmla="*/ 5400 h 21600"/>
                <a:gd name="T10" fmla="*/ 24300 w 21600"/>
                <a:gd name="T11" fmla="*/ 10800 h 21600"/>
                <a:gd name="T12" fmla="*/ 18900 w 21600"/>
                <a:gd name="T13" fmla="*/ 16200 h 21600"/>
                <a:gd name="T14" fmla="*/ 13500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graphicFrame>
          <p:nvGraphicFramePr>
            <p:cNvPr id="335024" name="Object 176"/>
            <p:cNvGraphicFramePr>
              <a:graphicFrameLocks noChangeAspect="1"/>
            </p:cNvGraphicFramePr>
            <p:nvPr/>
          </p:nvGraphicFramePr>
          <p:xfrm>
            <a:off x="580" y="1628"/>
            <a:ext cx="96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45" name="Формула" r:id="rId35" imgW="152280" imgH="139680" progId="Equation.3">
                    <p:embed/>
                  </p:oleObj>
                </mc:Choice>
                <mc:Fallback>
                  <p:oleObj name="Формула" r:id="rId35" imgW="1522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0" y="1628"/>
                          <a:ext cx="96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5029" name="Oval 181"/>
          <p:cNvSpPr>
            <a:spLocks noChangeArrowheads="1"/>
          </p:cNvSpPr>
          <p:nvPr/>
        </p:nvSpPr>
        <p:spPr bwMode="auto">
          <a:xfrm>
            <a:off x="8696325" y="6391275"/>
            <a:ext cx="333375" cy="333375"/>
          </a:xfrm>
          <a:prstGeom prst="ellipse">
            <a:avLst/>
          </a:prstGeom>
          <a:solidFill>
            <a:srgbClr val="0070C0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ru-RU" sz="1000" b="1" dirty="0" smtClean="0">
                <a:solidFill>
                  <a:schemeClr val="accent1"/>
                </a:solidFill>
              </a:rPr>
              <a:t>1</a:t>
            </a:r>
            <a:r>
              <a:rPr lang="ru-RU" altLang="ru-RU" sz="1000" b="1" dirty="0" smtClean="0">
                <a:solidFill>
                  <a:schemeClr val="accent1"/>
                </a:solidFill>
              </a:rPr>
              <a:t>4</a:t>
            </a:r>
            <a:endParaRPr lang="ru-RU" altLang="ru-RU" sz="1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11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4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4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4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4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34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34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4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4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34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34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34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34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35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35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334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334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7" grpId="0" animBg="1"/>
      <p:bldP spid="334858" grpId="0"/>
      <p:bldP spid="334874" grpId="0"/>
      <p:bldP spid="334879" grpId="0"/>
      <p:bldP spid="334895" grpId="0"/>
      <p:bldP spid="334899" grpId="0" animBg="1"/>
      <p:bldP spid="334903" grpId="0"/>
      <p:bldP spid="334904" grpId="0"/>
      <p:bldP spid="334905" grpId="0" animBg="1"/>
      <p:bldP spid="334906" grpId="0"/>
      <p:bldP spid="334921" grpId="0"/>
      <p:bldP spid="334922" grpId="0"/>
      <p:bldP spid="334932" grpId="0"/>
      <p:bldP spid="334940" grpId="0"/>
      <p:bldP spid="334941" grpId="0"/>
      <p:bldP spid="334933" grpId="0" animBg="1"/>
      <p:bldP spid="334935" grpId="0" animBg="1"/>
      <p:bldP spid="334936" grpId="0" animBg="1"/>
      <p:bldP spid="334937" grpId="0" animBg="1"/>
      <p:bldP spid="334944" grpId="0" animBg="1"/>
      <p:bldP spid="334945" grpId="0"/>
      <p:bldP spid="334946" grpId="0"/>
      <p:bldP spid="334947" grpId="0"/>
      <p:bldP spid="334951" grpId="0"/>
      <p:bldP spid="334983" grpId="0"/>
      <p:bldP spid="334985" grpId="0"/>
      <p:bldP spid="334971" grpId="0" animBg="1"/>
      <p:bldP spid="334969" grpId="0" animBg="1"/>
      <p:bldP spid="334988" grpId="0"/>
      <p:bldP spid="334989" grpId="0"/>
      <p:bldP spid="334991" grpId="0"/>
      <p:bldP spid="335014" grpId="0"/>
      <p:bldP spid="335015" grpId="0"/>
      <p:bldP spid="335016" grpId="0" animBg="1"/>
      <p:bldP spid="3350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6" name="Rectangle 4"/>
          <p:cNvSpPr>
            <a:spLocks noChangeArrowheads="1"/>
          </p:cNvSpPr>
          <p:nvPr/>
        </p:nvSpPr>
        <p:spPr bwMode="auto">
          <a:xfrm>
            <a:off x="209550" y="792163"/>
            <a:ext cx="893445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>
                <a:solidFill>
                  <a:schemeClr val="accent1"/>
                </a:solidFill>
                <a:latin typeface="+mn-lt"/>
              </a:rPr>
              <a:t>Примеры использования МЦС для определения скоростей точек плоской фигуры</a:t>
            </a:r>
            <a:endParaRPr lang="ru-RU" altLang="ru-RU" sz="100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35877" name="Oval 5"/>
          <p:cNvSpPr>
            <a:spLocks noChangeArrowheads="1"/>
          </p:cNvSpPr>
          <p:nvPr/>
        </p:nvSpPr>
        <p:spPr bwMode="auto">
          <a:xfrm>
            <a:off x="495300" y="1228725"/>
            <a:ext cx="219075" cy="219075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00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335878" name="Text Box 6"/>
          <p:cNvSpPr txBox="1">
            <a:spLocks noChangeArrowheads="1"/>
          </p:cNvSpPr>
          <p:nvPr/>
        </p:nvSpPr>
        <p:spPr bwMode="auto">
          <a:xfrm>
            <a:off x="765175" y="1163638"/>
            <a:ext cx="25827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Дано</a:t>
            </a:r>
            <a:r>
              <a:rPr lang="en-US" altLang="ru-RU" sz="1000">
                <a:solidFill>
                  <a:schemeClr val="accent1"/>
                </a:solidFill>
              </a:rPr>
              <a:t>: </a:t>
            </a:r>
            <a:r>
              <a:rPr lang="en-US" altLang="ru-RU" sz="1000" b="1" i="1">
                <a:solidFill>
                  <a:schemeClr val="accent1"/>
                </a:solidFill>
              </a:rPr>
              <a:t>v</a:t>
            </a:r>
            <a:r>
              <a:rPr lang="en-US" altLang="ru-RU" sz="1000" i="1" baseline="-25000">
                <a:solidFill>
                  <a:schemeClr val="accent1"/>
                </a:solidFill>
              </a:rPr>
              <a:t>A</a:t>
            </a:r>
            <a:r>
              <a:rPr lang="ru-RU" altLang="ru-RU" sz="1000">
                <a:solidFill>
                  <a:schemeClr val="accent1"/>
                </a:solidFill>
              </a:rPr>
              <a:t>, </a:t>
            </a:r>
            <a:r>
              <a:rPr lang="en-US" altLang="ru-RU" sz="1000" b="1" i="1">
                <a:solidFill>
                  <a:schemeClr val="accent1"/>
                </a:solidFill>
              </a:rPr>
              <a:t>v</a:t>
            </a:r>
            <a:r>
              <a:rPr lang="en-US" altLang="ru-RU" sz="1000" i="1" baseline="-25000">
                <a:solidFill>
                  <a:schemeClr val="accent1"/>
                </a:solidFill>
              </a:rPr>
              <a:t>B</a:t>
            </a:r>
            <a:r>
              <a:rPr lang="ru-RU" altLang="ru-RU" sz="1000">
                <a:solidFill>
                  <a:schemeClr val="accent1"/>
                </a:solidFill>
                <a:cs typeface="Times New Roman" pitchFamily="18" charset="0"/>
              </a:rPr>
              <a:t>, </a:t>
            </a:r>
            <a:r>
              <a:rPr lang="en-US" altLang="ru-RU" sz="1000" b="1" i="1">
                <a:solidFill>
                  <a:schemeClr val="accent1"/>
                </a:solidFill>
              </a:rPr>
              <a:t>v</a:t>
            </a:r>
            <a:r>
              <a:rPr lang="en-US" altLang="ru-RU" sz="1000" i="1" baseline="-25000">
                <a:solidFill>
                  <a:schemeClr val="accent1"/>
                </a:solidFill>
              </a:rPr>
              <a:t>A</a:t>
            </a:r>
            <a:r>
              <a:rPr lang="ru-RU" altLang="ru-RU" sz="1000">
                <a:solidFill>
                  <a:schemeClr val="accent1"/>
                </a:solidFill>
                <a:cs typeface="Arial" charset="0"/>
              </a:rPr>
              <a:t>║</a:t>
            </a:r>
            <a:r>
              <a:rPr lang="en-US" altLang="ru-RU" sz="1000" b="1" i="1">
                <a:solidFill>
                  <a:schemeClr val="accent1"/>
                </a:solidFill>
              </a:rPr>
              <a:t>v</a:t>
            </a:r>
            <a:r>
              <a:rPr lang="en-US" altLang="ru-RU" sz="1000" i="1" baseline="-25000">
                <a:solidFill>
                  <a:schemeClr val="accent1"/>
                </a:solidFill>
              </a:rPr>
              <a:t>B</a:t>
            </a:r>
            <a:r>
              <a:rPr lang="ru-RU" altLang="ru-RU" sz="1000">
                <a:solidFill>
                  <a:schemeClr val="accent1"/>
                </a:solidFill>
                <a:cs typeface="Times New Roman" pitchFamily="18" charset="0"/>
              </a:rPr>
              <a:t>, </a:t>
            </a:r>
            <a:r>
              <a:rPr lang="ru-RU" altLang="ru-RU" sz="1000">
                <a:solidFill>
                  <a:schemeClr val="accent1"/>
                </a:solidFill>
              </a:rPr>
              <a:t>положения точек </a:t>
            </a:r>
            <a:r>
              <a:rPr lang="en-US" altLang="ru-RU" sz="1000" i="1">
                <a:solidFill>
                  <a:schemeClr val="accent1"/>
                </a:solidFill>
              </a:rPr>
              <a:t>A</a:t>
            </a:r>
            <a:r>
              <a:rPr lang="en-US" altLang="ru-RU" sz="1000">
                <a:solidFill>
                  <a:schemeClr val="accent1"/>
                </a:solidFill>
              </a:rPr>
              <a:t>, </a:t>
            </a:r>
            <a:r>
              <a:rPr lang="en-US" altLang="ru-RU" sz="1000" i="1">
                <a:solidFill>
                  <a:schemeClr val="accent1"/>
                </a:solidFill>
              </a:rPr>
              <a:t>B</a:t>
            </a:r>
            <a:r>
              <a:rPr lang="en-US" altLang="ru-RU" sz="1000">
                <a:solidFill>
                  <a:schemeClr val="accent1"/>
                </a:solidFill>
              </a:rPr>
              <a:t>, </a:t>
            </a:r>
            <a:r>
              <a:rPr lang="en-US" altLang="ru-RU" sz="1000" i="1">
                <a:solidFill>
                  <a:schemeClr val="accent1"/>
                </a:solidFill>
              </a:rPr>
              <a:t>C</a:t>
            </a:r>
            <a:r>
              <a:rPr lang="ru-RU" altLang="ru-RU" sz="1000">
                <a:solidFill>
                  <a:schemeClr val="accent1"/>
                </a:solidFill>
              </a:rPr>
              <a:t>.</a:t>
            </a:r>
            <a:endParaRPr lang="en-US" altLang="ru-RU" sz="1000">
              <a:solidFill>
                <a:schemeClr val="accent1"/>
              </a:solidFill>
            </a:endParaRPr>
          </a:p>
          <a:p>
            <a:r>
              <a:rPr lang="ru-RU" altLang="ru-RU" sz="1000">
                <a:solidFill>
                  <a:schemeClr val="accent1"/>
                </a:solidFill>
              </a:rPr>
              <a:t>Найти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r>
              <a:rPr lang="en-US" altLang="ru-RU" sz="1000" b="1">
                <a:solidFill>
                  <a:schemeClr val="accent1"/>
                </a:solidFill>
              </a:rPr>
              <a:t> </a:t>
            </a:r>
            <a:r>
              <a:rPr lang="en-US" altLang="ru-RU" sz="1000" b="1" i="1">
                <a:solidFill>
                  <a:schemeClr val="accent1"/>
                </a:solidFill>
              </a:rPr>
              <a:t>v</a:t>
            </a:r>
            <a:r>
              <a:rPr lang="en-US" altLang="ru-RU" sz="1000" i="1" baseline="-25000">
                <a:solidFill>
                  <a:schemeClr val="accent1"/>
                </a:solidFill>
              </a:rPr>
              <a:t>C</a:t>
            </a:r>
            <a:endParaRPr lang="ru-RU" altLang="ru-RU" sz="1000" i="1" baseline="-25000">
              <a:solidFill>
                <a:schemeClr val="accent1"/>
              </a:solidFill>
            </a:endParaRPr>
          </a:p>
        </p:txBody>
      </p:sp>
      <p:sp>
        <p:nvSpPr>
          <p:cNvPr id="335893" name="Text Box 21"/>
          <p:cNvSpPr txBox="1">
            <a:spLocks noChangeArrowheads="1"/>
          </p:cNvSpPr>
          <p:nvPr/>
        </p:nvSpPr>
        <p:spPr bwMode="auto">
          <a:xfrm>
            <a:off x="1363663" y="1485900"/>
            <a:ext cx="33698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>
                <a:solidFill>
                  <a:schemeClr val="accent1"/>
                </a:solidFill>
                <a:latin typeface="+mn-lt"/>
              </a:rPr>
              <a:t>1) МЦС находится на пересечении перпендикуляров</a:t>
            </a:r>
          </a:p>
          <a:p>
            <a:r>
              <a:rPr lang="ru-RU" altLang="ru-RU" sz="1000">
                <a:solidFill>
                  <a:schemeClr val="accent1"/>
                </a:solidFill>
                <a:latin typeface="+mn-lt"/>
              </a:rPr>
              <a:t>к векторам</a:t>
            </a:r>
            <a:r>
              <a:rPr lang="en-US" altLang="ru-RU" sz="1000">
                <a:solidFill>
                  <a:schemeClr val="accent1"/>
                </a:solidFill>
                <a:latin typeface="+mn-lt"/>
              </a:rPr>
              <a:t> </a:t>
            </a:r>
            <a:r>
              <a:rPr lang="en-US" altLang="ru-RU" sz="1000" b="1" i="1">
                <a:solidFill>
                  <a:schemeClr val="accent1"/>
                </a:solidFill>
                <a:latin typeface="+mn-lt"/>
              </a:rPr>
              <a:t>v</a:t>
            </a:r>
            <a:r>
              <a:rPr lang="en-US" altLang="ru-RU" sz="1000" i="1" baseline="-25000">
                <a:solidFill>
                  <a:schemeClr val="accent1"/>
                </a:solidFill>
                <a:latin typeface="+mn-lt"/>
              </a:rPr>
              <a:t>A</a:t>
            </a:r>
            <a:r>
              <a:rPr lang="ru-RU" altLang="ru-RU" sz="1000" i="1" baseline="-25000">
                <a:solidFill>
                  <a:schemeClr val="accent1"/>
                </a:solidFill>
                <a:latin typeface="+mn-lt"/>
              </a:rPr>
              <a:t> </a:t>
            </a:r>
            <a:r>
              <a:rPr lang="ru-RU" altLang="ru-RU" sz="1000">
                <a:solidFill>
                  <a:schemeClr val="accent1"/>
                </a:solidFill>
                <a:latin typeface="+mn-lt"/>
              </a:rPr>
              <a:t>и </a:t>
            </a:r>
            <a:r>
              <a:rPr lang="en-US" altLang="ru-RU" sz="1000" b="1" i="1">
                <a:solidFill>
                  <a:schemeClr val="accent1"/>
                </a:solidFill>
                <a:latin typeface="+mn-lt"/>
              </a:rPr>
              <a:t>v</a:t>
            </a:r>
            <a:r>
              <a:rPr lang="en-US" altLang="ru-RU" sz="1000" i="1" baseline="-25000">
                <a:solidFill>
                  <a:schemeClr val="accent1"/>
                </a:solidFill>
                <a:latin typeface="+mn-lt"/>
              </a:rPr>
              <a:t>B</a:t>
            </a:r>
            <a:r>
              <a:rPr lang="ru-RU" altLang="ru-RU" sz="1000">
                <a:solidFill>
                  <a:schemeClr val="accent1"/>
                </a:solidFill>
                <a:latin typeface="+mn-lt"/>
              </a:rPr>
              <a:t>. Эта точка находится в бесконечности.</a:t>
            </a:r>
          </a:p>
        </p:txBody>
      </p:sp>
      <p:sp>
        <p:nvSpPr>
          <p:cNvPr id="335894" name="Text Box 22"/>
          <p:cNvSpPr txBox="1">
            <a:spLocks noChangeArrowheads="1"/>
          </p:cNvSpPr>
          <p:nvPr/>
        </p:nvSpPr>
        <p:spPr bwMode="auto">
          <a:xfrm>
            <a:off x="1352550" y="1903413"/>
            <a:ext cx="30396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>
                <a:solidFill>
                  <a:schemeClr val="accent1"/>
                </a:solidFill>
                <a:latin typeface="+mn-lt"/>
              </a:rPr>
              <a:t>2) Угловая скорость обращается в нуль (мгновенно</a:t>
            </a:r>
          </a:p>
          <a:p>
            <a:r>
              <a:rPr lang="ru-RU" altLang="ru-RU" sz="1000">
                <a:solidFill>
                  <a:schemeClr val="accent1"/>
                </a:solidFill>
                <a:latin typeface="+mn-lt"/>
              </a:rPr>
              <a:t>поступательное движение)</a:t>
            </a:r>
            <a:r>
              <a:rPr lang="en-US" altLang="ru-RU" sz="1000">
                <a:solidFill>
                  <a:schemeClr val="accent1"/>
                </a:solidFill>
                <a:latin typeface="+mn-lt"/>
              </a:rPr>
              <a:t>:</a:t>
            </a:r>
            <a:endParaRPr lang="ru-RU" altLang="ru-RU" sz="1000" i="1" baseline="-25000">
              <a:solidFill>
                <a:schemeClr val="accent1"/>
              </a:solidFill>
              <a:latin typeface="+mn-lt"/>
            </a:endParaRPr>
          </a:p>
        </p:txBody>
      </p:sp>
      <p:graphicFrame>
        <p:nvGraphicFramePr>
          <p:cNvPr id="33589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611030"/>
              </p:ext>
            </p:extLst>
          </p:nvPr>
        </p:nvGraphicFramePr>
        <p:xfrm>
          <a:off x="3487738" y="2757488"/>
          <a:ext cx="876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8" name="Формула" r:id="rId3" imgW="876240" imgH="228600" progId="Equation.3">
                  <p:embed/>
                </p:oleObj>
              </mc:Choice>
              <mc:Fallback>
                <p:oleObj name="Формула" r:id="rId3" imgW="876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7738" y="2757488"/>
                        <a:ext cx="876300" cy="228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9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2819213"/>
              </p:ext>
            </p:extLst>
          </p:nvPr>
        </p:nvGraphicFramePr>
        <p:xfrm>
          <a:off x="3451225" y="2139950"/>
          <a:ext cx="1117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9" name="Формула" r:id="rId5" imgW="1117440" imgH="406080" progId="Equation.3">
                  <p:embed/>
                </p:oleObj>
              </mc:Choice>
              <mc:Fallback>
                <p:oleObj name="Формула" r:id="rId5" imgW="111744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1225" y="2139950"/>
                        <a:ext cx="1117600" cy="406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5904" name="Text Box 32"/>
          <p:cNvSpPr txBox="1">
            <a:spLocks noChangeArrowheads="1"/>
          </p:cNvSpPr>
          <p:nvPr/>
        </p:nvSpPr>
        <p:spPr bwMode="auto">
          <a:xfrm>
            <a:off x="1236663" y="2540000"/>
            <a:ext cx="346761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>
                <a:solidFill>
                  <a:schemeClr val="accent1"/>
                </a:solidFill>
              </a:rPr>
              <a:t>3) </a:t>
            </a:r>
            <a:r>
              <a:rPr lang="ru-RU" altLang="ru-RU" sz="1000">
                <a:solidFill>
                  <a:schemeClr val="accent1"/>
                </a:solidFill>
              </a:rPr>
              <a:t>Скорость точки </a:t>
            </a:r>
            <a:r>
              <a:rPr lang="en-US" altLang="ru-RU" sz="1000" i="1">
                <a:solidFill>
                  <a:schemeClr val="accent1"/>
                </a:solidFill>
              </a:rPr>
              <a:t>C</a:t>
            </a:r>
            <a:r>
              <a:rPr lang="en-US" altLang="ru-RU" sz="1000">
                <a:solidFill>
                  <a:schemeClr val="accent1"/>
                </a:solidFill>
              </a:rPr>
              <a:t> </a:t>
            </a:r>
            <a:r>
              <a:rPr lang="ru-RU" altLang="ru-RU" sz="1000">
                <a:solidFill>
                  <a:schemeClr val="accent1"/>
                </a:solidFill>
              </a:rPr>
              <a:t>равна геометрически скоростям точек</a:t>
            </a:r>
          </a:p>
          <a:p>
            <a:r>
              <a:rPr lang="en-US" altLang="ru-RU" sz="1000" i="1">
                <a:solidFill>
                  <a:schemeClr val="accent1"/>
                </a:solidFill>
              </a:rPr>
              <a:t>A</a:t>
            </a:r>
            <a:r>
              <a:rPr lang="en-US" altLang="ru-RU" sz="1000">
                <a:solidFill>
                  <a:schemeClr val="accent1"/>
                </a:solidFill>
              </a:rPr>
              <a:t> </a:t>
            </a:r>
            <a:r>
              <a:rPr lang="ru-RU" altLang="ru-RU" sz="1000">
                <a:solidFill>
                  <a:schemeClr val="accent1"/>
                </a:solidFill>
              </a:rPr>
              <a:t>и </a:t>
            </a:r>
            <a:r>
              <a:rPr lang="en-US" altLang="ru-RU" sz="1000" i="1">
                <a:solidFill>
                  <a:schemeClr val="accent1"/>
                </a:solidFill>
              </a:rPr>
              <a:t>B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endParaRPr lang="ru-RU" altLang="ru-RU" sz="1000" i="1" baseline="-25000">
              <a:solidFill>
                <a:schemeClr val="accent1"/>
              </a:solidFill>
            </a:endParaRPr>
          </a:p>
        </p:txBody>
      </p:sp>
      <p:sp>
        <p:nvSpPr>
          <p:cNvPr id="335913" name="Text Box 41"/>
          <p:cNvSpPr txBox="1">
            <a:spLocks noChangeArrowheads="1"/>
          </p:cNvSpPr>
          <p:nvPr/>
        </p:nvSpPr>
        <p:spPr bwMode="auto">
          <a:xfrm>
            <a:off x="382588" y="2952750"/>
            <a:ext cx="4102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Вектор скорости точки </a:t>
            </a:r>
            <a:r>
              <a:rPr lang="en-US" altLang="ru-RU" sz="1000" i="1">
                <a:solidFill>
                  <a:schemeClr val="accent1"/>
                </a:solidFill>
              </a:rPr>
              <a:t>C</a:t>
            </a:r>
            <a:r>
              <a:rPr lang="en-US" altLang="ru-RU" sz="1000">
                <a:solidFill>
                  <a:schemeClr val="accent1"/>
                </a:solidFill>
              </a:rPr>
              <a:t> </a:t>
            </a:r>
            <a:r>
              <a:rPr lang="ru-RU" altLang="ru-RU" sz="1000">
                <a:solidFill>
                  <a:schemeClr val="accent1"/>
                </a:solidFill>
              </a:rPr>
              <a:t>направлен параллельно векторам скоростей точек </a:t>
            </a:r>
            <a:r>
              <a:rPr lang="en-US" altLang="ru-RU" sz="1000" i="1">
                <a:solidFill>
                  <a:schemeClr val="accent1"/>
                </a:solidFill>
              </a:rPr>
              <a:t>A</a:t>
            </a:r>
            <a:r>
              <a:rPr lang="en-US" altLang="ru-RU" sz="1000">
                <a:solidFill>
                  <a:schemeClr val="accent1"/>
                </a:solidFill>
              </a:rPr>
              <a:t> </a:t>
            </a:r>
            <a:r>
              <a:rPr lang="ru-RU" altLang="ru-RU" sz="1000">
                <a:solidFill>
                  <a:schemeClr val="accent1"/>
                </a:solidFill>
              </a:rPr>
              <a:t>и </a:t>
            </a:r>
            <a:r>
              <a:rPr lang="en-US" altLang="ru-RU" sz="1000" i="1">
                <a:solidFill>
                  <a:schemeClr val="accent1"/>
                </a:solidFill>
              </a:rPr>
              <a:t>B</a:t>
            </a:r>
            <a:r>
              <a:rPr lang="ru-RU" altLang="ru-RU" sz="1000" i="1">
                <a:solidFill>
                  <a:schemeClr val="accent1"/>
                </a:solidFill>
              </a:rPr>
              <a:t> </a:t>
            </a:r>
            <a:r>
              <a:rPr lang="en-US" altLang="ru-RU" sz="1000">
                <a:solidFill>
                  <a:schemeClr val="accent1"/>
                </a:solidFill>
              </a:rPr>
              <a:t>(</a:t>
            </a:r>
            <a:r>
              <a:rPr lang="ru-RU" altLang="ru-RU" sz="1000">
                <a:solidFill>
                  <a:schemeClr val="accent1"/>
                </a:solidFill>
              </a:rPr>
              <a:t>в ту же сторону).</a:t>
            </a:r>
          </a:p>
        </p:txBody>
      </p:sp>
      <p:sp>
        <p:nvSpPr>
          <p:cNvPr id="335914" name="Oval 42"/>
          <p:cNvSpPr>
            <a:spLocks noChangeArrowheads="1"/>
          </p:cNvSpPr>
          <p:nvPr/>
        </p:nvSpPr>
        <p:spPr bwMode="auto">
          <a:xfrm>
            <a:off x="4857750" y="1087438"/>
            <a:ext cx="219075" cy="219075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00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335915" name="Text Box 43"/>
          <p:cNvSpPr txBox="1">
            <a:spLocks noChangeArrowheads="1"/>
          </p:cNvSpPr>
          <p:nvPr/>
        </p:nvSpPr>
        <p:spPr bwMode="auto">
          <a:xfrm>
            <a:off x="5153025" y="1035050"/>
            <a:ext cx="25827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Дано</a:t>
            </a:r>
            <a:r>
              <a:rPr lang="en-US" altLang="ru-RU" sz="1000">
                <a:solidFill>
                  <a:schemeClr val="accent1"/>
                </a:solidFill>
              </a:rPr>
              <a:t>: </a:t>
            </a:r>
            <a:r>
              <a:rPr lang="en-US" altLang="ru-RU" sz="1000" b="1" i="1">
                <a:solidFill>
                  <a:schemeClr val="accent1"/>
                </a:solidFill>
              </a:rPr>
              <a:t>v</a:t>
            </a:r>
            <a:r>
              <a:rPr lang="en-US" altLang="ru-RU" sz="1000" i="1" baseline="-25000">
                <a:solidFill>
                  <a:schemeClr val="accent1"/>
                </a:solidFill>
              </a:rPr>
              <a:t>A</a:t>
            </a:r>
            <a:r>
              <a:rPr lang="ru-RU" altLang="ru-RU" sz="1000">
                <a:solidFill>
                  <a:schemeClr val="accent1"/>
                </a:solidFill>
              </a:rPr>
              <a:t>, </a:t>
            </a:r>
            <a:r>
              <a:rPr lang="en-US" altLang="ru-RU" sz="1000" b="1" i="1">
                <a:solidFill>
                  <a:schemeClr val="accent1"/>
                </a:solidFill>
              </a:rPr>
              <a:t>v</a:t>
            </a:r>
            <a:r>
              <a:rPr lang="en-US" altLang="ru-RU" sz="1000" i="1" baseline="-25000">
                <a:solidFill>
                  <a:schemeClr val="accent1"/>
                </a:solidFill>
              </a:rPr>
              <a:t>B</a:t>
            </a:r>
            <a:r>
              <a:rPr lang="ru-RU" altLang="ru-RU" sz="1000">
                <a:solidFill>
                  <a:schemeClr val="accent1"/>
                </a:solidFill>
                <a:cs typeface="Times New Roman" pitchFamily="18" charset="0"/>
              </a:rPr>
              <a:t>, </a:t>
            </a:r>
            <a:r>
              <a:rPr lang="en-US" altLang="ru-RU" sz="1000" b="1" i="1">
                <a:solidFill>
                  <a:schemeClr val="accent1"/>
                </a:solidFill>
              </a:rPr>
              <a:t>v</a:t>
            </a:r>
            <a:r>
              <a:rPr lang="en-US" altLang="ru-RU" sz="1000" i="1" baseline="-25000">
                <a:solidFill>
                  <a:schemeClr val="accent1"/>
                </a:solidFill>
              </a:rPr>
              <a:t>A</a:t>
            </a:r>
            <a:r>
              <a:rPr lang="ru-RU" altLang="ru-RU" sz="1000">
                <a:solidFill>
                  <a:schemeClr val="accent1"/>
                </a:solidFill>
                <a:cs typeface="Arial" charset="0"/>
              </a:rPr>
              <a:t>║</a:t>
            </a:r>
            <a:r>
              <a:rPr lang="en-US" altLang="ru-RU" sz="1000" b="1" i="1">
                <a:solidFill>
                  <a:schemeClr val="accent1"/>
                </a:solidFill>
              </a:rPr>
              <a:t>v</a:t>
            </a:r>
            <a:r>
              <a:rPr lang="en-US" altLang="ru-RU" sz="1000" i="1" baseline="-25000">
                <a:solidFill>
                  <a:schemeClr val="accent1"/>
                </a:solidFill>
              </a:rPr>
              <a:t>B</a:t>
            </a:r>
            <a:r>
              <a:rPr lang="ru-RU" altLang="ru-RU" sz="1000">
                <a:solidFill>
                  <a:schemeClr val="accent1"/>
                </a:solidFill>
                <a:cs typeface="Times New Roman" pitchFamily="18" charset="0"/>
              </a:rPr>
              <a:t>, </a:t>
            </a:r>
            <a:r>
              <a:rPr lang="ru-RU" altLang="ru-RU" sz="1000">
                <a:solidFill>
                  <a:schemeClr val="accent1"/>
                </a:solidFill>
              </a:rPr>
              <a:t>положения точек </a:t>
            </a:r>
            <a:r>
              <a:rPr lang="en-US" altLang="ru-RU" sz="1000" i="1">
                <a:solidFill>
                  <a:schemeClr val="accent1"/>
                </a:solidFill>
              </a:rPr>
              <a:t>A</a:t>
            </a:r>
            <a:r>
              <a:rPr lang="en-US" altLang="ru-RU" sz="1000">
                <a:solidFill>
                  <a:schemeClr val="accent1"/>
                </a:solidFill>
              </a:rPr>
              <a:t>, </a:t>
            </a:r>
            <a:r>
              <a:rPr lang="en-US" altLang="ru-RU" sz="1000" i="1">
                <a:solidFill>
                  <a:schemeClr val="accent1"/>
                </a:solidFill>
              </a:rPr>
              <a:t>B</a:t>
            </a:r>
            <a:r>
              <a:rPr lang="en-US" altLang="ru-RU" sz="1000">
                <a:solidFill>
                  <a:schemeClr val="accent1"/>
                </a:solidFill>
              </a:rPr>
              <a:t>, </a:t>
            </a:r>
            <a:r>
              <a:rPr lang="en-US" altLang="ru-RU" sz="1000" i="1">
                <a:solidFill>
                  <a:schemeClr val="accent1"/>
                </a:solidFill>
              </a:rPr>
              <a:t>C</a:t>
            </a:r>
            <a:r>
              <a:rPr lang="ru-RU" altLang="ru-RU" sz="1000">
                <a:solidFill>
                  <a:schemeClr val="accent1"/>
                </a:solidFill>
              </a:rPr>
              <a:t>.</a:t>
            </a:r>
            <a:endParaRPr lang="en-US" altLang="ru-RU" sz="1000">
              <a:solidFill>
                <a:schemeClr val="accent1"/>
              </a:solidFill>
            </a:endParaRPr>
          </a:p>
          <a:p>
            <a:r>
              <a:rPr lang="ru-RU" altLang="ru-RU" sz="1000">
                <a:solidFill>
                  <a:schemeClr val="accent1"/>
                </a:solidFill>
              </a:rPr>
              <a:t>Найти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r>
              <a:rPr lang="en-US" altLang="ru-RU" sz="1000" b="1">
                <a:solidFill>
                  <a:schemeClr val="accent1"/>
                </a:solidFill>
              </a:rPr>
              <a:t> </a:t>
            </a:r>
            <a:r>
              <a:rPr lang="en-US" altLang="ru-RU" sz="1000" b="1" i="1">
                <a:solidFill>
                  <a:schemeClr val="accent1"/>
                </a:solidFill>
              </a:rPr>
              <a:t>v</a:t>
            </a:r>
            <a:r>
              <a:rPr lang="en-US" altLang="ru-RU" sz="1000" i="1" baseline="-25000">
                <a:solidFill>
                  <a:schemeClr val="accent1"/>
                </a:solidFill>
              </a:rPr>
              <a:t>C</a:t>
            </a:r>
            <a:endParaRPr lang="ru-RU" altLang="ru-RU" sz="1000" i="1" baseline="-25000">
              <a:solidFill>
                <a:schemeClr val="accent1"/>
              </a:solidFill>
            </a:endParaRPr>
          </a:p>
        </p:txBody>
      </p:sp>
      <p:sp>
        <p:nvSpPr>
          <p:cNvPr id="335916" name="Text Box 44"/>
          <p:cNvSpPr txBox="1">
            <a:spLocks noChangeArrowheads="1"/>
          </p:cNvSpPr>
          <p:nvPr/>
        </p:nvSpPr>
        <p:spPr bwMode="auto">
          <a:xfrm>
            <a:off x="5872163" y="1382713"/>
            <a:ext cx="35687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>
                <a:solidFill>
                  <a:schemeClr val="accent1"/>
                </a:solidFill>
                <a:latin typeface="+mn-lt"/>
              </a:rPr>
              <a:t>1) МЦС находится на пересечении перпендикуляров</a:t>
            </a:r>
          </a:p>
          <a:p>
            <a:r>
              <a:rPr lang="ru-RU" altLang="ru-RU" sz="1000">
                <a:solidFill>
                  <a:schemeClr val="accent1"/>
                </a:solidFill>
                <a:latin typeface="+mn-lt"/>
              </a:rPr>
              <a:t>к векторам</a:t>
            </a:r>
            <a:r>
              <a:rPr lang="en-US" altLang="ru-RU" sz="1000">
                <a:solidFill>
                  <a:schemeClr val="accent1"/>
                </a:solidFill>
                <a:latin typeface="+mn-lt"/>
              </a:rPr>
              <a:t> </a:t>
            </a:r>
            <a:r>
              <a:rPr lang="en-US" altLang="ru-RU" sz="1000" b="1" i="1">
                <a:solidFill>
                  <a:schemeClr val="accent1"/>
                </a:solidFill>
                <a:latin typeface="+mn-lt"/>
              </a:rPr>
              <a:t>v</a:t>
            </a:r>
            <a:r>
              <a:rPr lang="en-US" altLang="ru-RU" sz="1000" i="1" baseline="-25000">
                <a:solidFill>
                  <a:schemeClr val="accent1"/>
                </a:solidFill>
                <a:latin typeface="+mn-lt"/>
              </a:rPr>
              <a:t>A</a:t>
            </a:r>
            <a:r>
              <a:rPr lang="ru-RU" altLang="ru-RU" sz="1000" i="1" baseline="-25000">
                <a:solidFill>
                  <a:schemeClr val="accent1"/>
                </a:solidFill>
                <a:latin typeface="+mn-lt"/>
              </a:rPr>
              <a:t> </a:t>
            </a:r>
            <a:r>
              <a:rPr lang="ru-RU" altLang="ru-RU" sz="1000">
                <a:solidFill>
                  <a:schemeClr val="accent1"/>
                </a:solidFill>
                <a:latin typeface="+mn-lt"/>
              </a:rPr>
              <a:t>и </a:t>
            </a:r>
            <a:r>
              <a:rPr lang="en-US" altLang="ru-RU" sz="1000" b="1" i="1">
                <a:solidFill>
                  <a:schemeClr val="accent1"/>
                </a:solidFill>
                <a:latin typeface="+mn-lt"/>
              </a:rPr>
              <a:t>v</a:t>
            </a:r>
            <a:r>
              <a:rPr lang="en-US" altLang="ru-RU" sz="1000" i="1" baseline="-25000">
                <a:solidFill>
                  <a:schemeClr val="accent1"/>
                </a:solidFill>
                <a:latin typeface="+mn-lt"/>
              </a:rPr>
              <a:t>B</a:t>
            </a:r>
            <a:r>
              <a:rPr lang="ru-RU" altLang="ru-RU" sz="1000">
                <a:solidFill>
                  <a:schemeClr val="accent1"/>
                </a:solidFill>
                <a:latin typeface="+mn-lt"/>
              </a:rPr>
              <a:t>. Эти перпендикуляры сливаются</a:t>
            </a:r>
          </a:p>
          <a:p>
            <a:r>
              <a:rPr lang="ru-RU" altLang="ru-RU" sz="1000">
                <a:solidFill>
                  <a:schemeClr val="accent1"/>
                </a:solidFill>
                <a:latin typeface="+mn-lt"/>
              </a:rPr>
              <a:t>в одну линию.</a:t>
            </a:r>
          </a:p>
        </p:txBody>
      </p:sp>
      <p:sp>
        <p:nvSpPr>
          <p:cNvPr id="335917" name="Text Box 45"/>
          <p:cNvSpPr txBox="1">
            <a:spLocks noChangeArrowheads="1"/>
          </p:cNvSpPr>
          <p:nvPr/>
        </p:nvSpPr>
        <p:spPr bwMode="auto">
          <a:xfrm>
            <a:off x="5857875" y="1873250"/>
            <a:ext cx="196560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>
                <a:solidFill>
                  <a:schemeClr val="accent1"/>
                </a:solidFill>
              </a:rPr>
              <a:t>2) </a:t>
            </a:r>
            <a:r>
              <a:rPr lang="ru-RU" altLang="ru-RU" sz="1000">
                <a:solidFill>
                  <a:schemeClr val="accent1"/>
                </a:solidFill>
              </a:rPr>
              <a:t>Определяем положение МЦС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(проводим линию через концы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векторов </a:t>
            </a:r>
            <a:r>
              <a:rPr lang="en-US" altLang="ru-RU" sz="1000" b="1" i="1">
                <a:solidFill>
                  <a:schemeClr val="accent1"/>
                </a:solidFill>
              </a:rPr>
              <a:t>v</a:t>
            </a:r>
            <a:r>
              <a:rPr lang="en-US" altLang="ru-RU" sz="1000" i="1" baseline="-25000">
                <a:solidFill>
                  <a:schemeClr val="accent1"/>
                </a:solidFill>
              </a:rPr>
              <a:t>A</a:t>
            </a:r>
            <a:r>
              <a:rPr lang="ru-RU" altLang="ru-RU" sz="1000" i="1" baseline="-25000">
                <a:solidFill>
                  <a:schemeClr val="accent1"/>
                </a:solidFill>
              </a:rPr>
              <a:t> </a:t>
            </a:r>
            <a:r>
              <a:rPr lang="ru-RU" altLang="ru-RU" sz="1000">
                <a:solidFill>
                  <a:schemeClr val="accent1"/>
                </a:solidFill>
              </a:rPr>
              <a:t>и </a:t>
            </a:r>
            <a:r>
              <a:rPr lang="en-US" altLang="ru-RU" sz="1000" b="1" i="1">
                <a:solidFill>
                  <a:schemeClr val="accent1"/>
                </a:solidFill>
              </a:rPr>
              <a:t>v</a:t>
            </a:r>
            <a:r>
              <a:rPr lang="en-US" altLang="ru-RU" sz="1000" i="1" baseline="-25000">
                <a:solidFill>
                  <a:schemeClr val="accent1"/>
                </a:solidFill>
              </a:rPr>
              <a:t>B</a:t>
            </a:r>
            <a:r>
              <a:rPr lang="ru-RU" altLang="ru-RU" sz="1000">
                <a:solidFill>
                  <a:schemeClr val="accent1"/>
                </a:solidFill>
              </a:rPr>
              <a:t>)</a:t>
            </a:r>
            <a:r>
              <a:rPr lang="en-US" altLang="ru-RU" sz="1000">
                <a:solidFill>
                  <a:schemeClr val="accent1"/>
                </a:solidFill>
              </a:rPr>
              <a:t> </a:t>
            </a:r>
            <a:r>
              <a:rPr lang="ru-RU" altLang="ru-RU" sz="1000">
                <a:solidFill>
                  <a:schemeClr val="accent1"/>
                </a:solidFill>
              </a:rPr>
              <a:t>и угловую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скорость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endParaRPr lang="ru-RU" altLang="ru-RU" sz="1000">
              <a:solidFill>
                <a:schemeClr val="accent1"/>
              </a:solidFill>
            </a:endParaRPr>
          </a:p>
        </p:txBody>
      </p:sp>
      <p:graphicFrame>
        <p:nvGraphicFramePr>
          <p:cNvPr id="335918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0147835"/>
              </p:ext>
            </p:extLst>
          </p:nvPr>
        </p:nvGraphicFramePr>
        <p:xfrm>
          <a:off x="5281613" y="3155950"/>
          <a:ext cx="774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0" name="Формула" r:id="rId7" imgW="774360" imgH="228600" progId="Equation.3">
                  <p:embed/>
                </p:oleObj>
              </mc:Choice>
              <mc:Fallback>
                <p:oleObj name="Формула" r:id="rId7" imgW="774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1613" y="3155950"/>
                        <a:ext cx="774700" cy="228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919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8946627"/>
              </p:ext>
            </p:extLst>
          </p:nvPr>
        </p:nvGraphicFramePr>
        <p:xfrm>
          <a:off x="7940675" y="1801813"/>
          <a:ext cx="10541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1" name="Формула" r:id="rId9" imgW="1054080" imgH="812520" progId="Equation.3">
                  <p:embed/>
                </p:oleObj>
              </mc:Choice>
              <mc:Fallback>
                <p:oleObj name="Формула" r:id="rId9" imgW="105408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0675" y="1801813"/>
                        <a:ext cx="1054100" cy="8128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5920" name="Text Box 48"/>
          <p:cNvSpPr txBox="1">
            <a:spLocks noChangeArrowheads="1"/>
          </p:cNvSpPr>
          <p:nvPr/>
        </p:nvSpPr>
        <p:spPr bwMode="auto">
          <a:xfrm>
            <a:off x="4560888" y="2938463"/>
            <a:ext cx="380104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>
                <a:solidFill>
                  <a:schemeClr val="accent1"/>
                </a:solidFill>
              </a:rPr>
              <a:t>3) </a:t>
            </a:r>
            <a:r>
              <a:rPr lang="ru-RU" altLang="ru-RU" sz="1000">
                <a:solidFill>
                  <a:schemeClr val="accent1"/>
                </a:solidFill>
              </a:rPr>
              <a:t>Соединяем точку </a:t>
            </a:r>
            <a:r>
              <a:rPr lang="en-US" altLang="ru-RU" sz="1000" i="1">
                <a:solidFill>
                  <a:schemeClr val="accent1"/>
                </a:solidFill>
              </a:rPr>
              <a:t>C</a:t>
            </a:r>
            <a:r>
              <a:rPr lang="ru-RU" altLang="ru-RU" sz="1000" i="1">
                <a:solidFill>
                  <a:schemeClr val="accent1"/>
                </a:solidFill>
              </a:rPr>
              <a:t> </a:t>
            </a:r>
            <a:r>
              <a:rPr lang="en-US" altLang="ru-RU" sz="1000">
                <a:solidFill>
                  <a:schemeClr val="accent1"/>
                </a:solidFill>
              </a:rPr>
              <a:t> </a:t>
            </a:r>
            <a:r>
              <a:rPr lang="ru-RU" altLang="ru-RU" sz="1000">
                <a:solidFill>
                  <a:schemeClr val="accent1"/>
                </a:solidFill>
              </a:rPr>
              <a:t>с МЦС и определяем скорость этой точки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endParaRPr lang="ru-RU" altLang="ru-RU" sz="1000" i="1" baseline="-25000">
              <a:solidFill>
                <a:schemeClr val="accent1"/>
              </a:solidFill>
            </a:endParaRPr>
          </a:p>
        </p:txBody>
      </p:sp>
      <p:sp>
        <p:nvSpPr>
          <p:cNvPr id="335921" name="Text Box 49"/>
          <p:cNvSpPr txBox="1">
            <a:spLocks noChangeArrowheads="1"/>
          </p:cNvSpPr>
          <p:nvPr/>
        </p:nvSpPr>
        <p:spPr bwMode="auto">
          <a:xfrm>
            <a:off x="5756275" y="2609850"/>
            <a:ext cx="2982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Дуговую стрелку угловой скорости изображаем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в сторону векторов линейных скоростей </a:t>
            </a:r>
            <a:r>
              <a:rPr lang="en-US" altLang="ru-RU" sz="1000" b="1" i="1">
                <a:solidFill>
                  <a:schemeClr val="accent1"/>
                </a:solidFill>
              </a:rPr>
              <a:t>v</a:t>
            </a:r>
            <a:r>
              <a:rPr lang="en-US" altLang="ru-RU" sz="1000" b="1" i="1" baseline="-25000">
                <a:solidFill>
                  <a:schemeClr val="accent1"/>
                </a:solidFill>
              </a:rPr>
              <a:t>A </a:t>
            </a:r>
            <a:r>
              <a:rPr lang="ru-RU" altLang="ru-RU" sz="1000" b="1" i="1" baseline="-25000">
                <a:solidFill>
                  <a:schemeClr val="accent1"/>
                </a:solidFill>
              </a:rPr>
              <a:t>,</a:t>
            </a:r>
            <a:r>
              <a:rPr lang="en-US" altLang="ru-RU" sz="1000" b="1" i="1">
                <a:solidFill>
                  <a:schemeClr val="accent1"/>
                </a:solidFill>
              </a:rPr>
              <a:t>v</a:t>
            </a:r>
            <a:r>
              <a:rPr lang="en-US" altLang="ru-RU" sz="1000" b="1" i="1" baseline="-25000">
                <a:solidFill>
                  <a:schemeClr val="accent1"/>
                </a:solidFill>
              </a:rPr>
              <a:t>B</a:t>
            </a:r>
            <a:r>
              <a:rPr lang="ru-RU" altLang="ru-RU" sz="100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35922" name="Text Box 50"/>
          <p:cNvSpPr txBox="1">
            <a:spLocks noChangeArrowheads="1"/>
          </p:cNvSpPr>
          <p:nvPr/>
        </p:nvSpPr>
        <p:spPr bwMode="auto">
          <a:xfrm>
            <a:off x="6145213" y="3132138"/>
            <a:ext cx="2840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Вектор линейной скорости </a:t>
            </a:r>
            <a:r>
              <a:rPr lang="en-US" altLang="ru-RU" sz="1000" b="1" i="1">
                <a:solidFill>
                  <a:schemeClr val="accent1"/>
                </a:solidFill>
              </a:rPr>
              <a:t>v</a:t>
            </a:r>
            <a:r>
              <a:rPr lang="en-US" altLang="ru-RU" sz="1000" b="1" i="1" baseline="-25000">
                <a:solidFill>
                  <a:schemeClr val="accent1"/>
                </a:solidFill>
              </a:rPr>
              <a:t>C</a:t>
            </a:r>
            <a:r>
              <a:rPr lang="ru-RU" altLang="ru-RU" sz="1000">
                <a:solidFill>
                  <a:schemeClr val="accent1"/>
                </a:solidFill>
              </a:rPr>
              <a:t> направлен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в сторону дуговой стрелки угловой скорости</a:t>
            </a:r>
            <a:r>
              <a:rPr lang="en-US" altLang="ru-RU" sz="1000">
                <a:solidFill>
                  <a:schemeClr val="accent1"/>
                </a:solidFill>
              </a:rPr>
              <a:t>.</a:t>
            </a:r>
            <a:endParaRPr lang="ru-RU" altLang="ru-RU" sz="1000">
              <a:solidFill>
                <a:schemeClr val="accent1"/>
              </a:solidFill>
            </a:endParaRPr>
          </a:p>
        </p:txBody>
      </p:sp>
      <p:grpSp>
        <p:nvGrpSpPr>
          <p:cNvPr id="336011" name="Group 139"/>
          <p:cNvGrpSpPr>
            <a:grpSpLocks/>
          </p:cNvGrpSpPr>
          <p:nvPr/>
        </p:nvGrpSpPr>
        <p:grpSpPr bwMode="auto">
          <a:xfrm>
            <a:off x="5205413" y="2444750"/>
            <a:ext cx="231775" cy="363538"/>
            <a:chOff x="555" y="1628"/>
            <a:chExt cx="146" cy="229"/>
          </a:xfrm>
        </p:grpSpPr>
        <p:sp>
          <p:nvSpPr>
            <p:cNvPr id="336012" name="AutoShape 140"/>
            <p:cNvSpPr>
              <a:spLocks noChangeArrowheads="1"/>
            </p:cNvSpPr>
            <p:nvPr/>
          </p:nvSpPr>
          <p:spPr bwMode="auto">
            <a:xfrm rot="-10084241" flipH="1" flipV="1">
              <a:off x="555" y="1711"/>
              <a:ext cx="146" cy="146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0799 w 21600"/>
                <a:gd name="T5" fmla="*/ 0 h 21600"/>
                <a:gd name="T6" fmla="*/ 2700 w 21600"/>
                <a:gd name="T7" fmla="*/ 10800 h 21600"/>
                <a:gd name="T8" fmla="*/ 10799 w 21600"/>
                <a:gd name="T9" fmla="*/ 5400 h 21600"/>
                <a:gd name="T10" fmla="*/ 24300 w 21600"/>
                <a:gd name="T11" fmla="*/ 10800 h 21600"/>
                <a:gd name="T12" fmla="*/ 18900 w 21600"/>
                <a:gd name="T13" fmla="*/ 16200 h 21600"/>
                <a:gd name="T14" fmla="*/ 13500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graphicFrame>
          <p:nvGraphicFramePr>
            <p:cNvPr id="336013" name="Object 141"/>
            <p:cNvGraphicFramePr>
              <a:graphicFrameLocks noChangeAspect="1"/>
            </p:cNvGraphicFramePr>
            <p:nvPr/>
          </p:nvGraphicFramePr>
          <p:xfrm>
            <a:off x="580" y="1628"/>
            <a:ext cx="96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62" name="Формула" r:id="rId11" imgW="152280" imgH="139680" progId="Equation.3">
                    <p:embed/>
                  </p:oleObj>
                </mc:Choice>
                <mc:Fallback>
                  <p:oleObj name="Формула" r:id="rId11" imgW="1522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0" y="1628"/>
                          <a:ext cx="96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6017" name="Group 145"/>
          <p:cNvGrpSpPr>
            <a:grpSpLocks/>
          </p:cNvGrpSpPr>
          <p:nvPr/>
        </p:nvGrpSpPr>
        <p:grpSpPr bwMode="auto">
          <a:xfrm>
            <a:off x="361950" y="1558925"/>
            <a:ext cx="1066800" cy="1108075"/>
            <a:chOff x="4332" y="250"/>
            <a:chExt cx="672" cy="698"/>
          </a:xfrm>
        </p:grpSpPr>
        <p:sp>
          <p:nvSpPr>
            <p:cNvPr id="336014" name="Oval 142"/>
            <p:cNvSpPr>
              <a:spLocks noChangeArrowheads="1"/>
            </p:cNvSpPr>
            <p:nvPr/>
          </p:nvSpPr>
          <p:spPr bwMode="auto">
            <a:xfrm rot="2202316">
              <a:off x="4332" y="252"/>
              <a:ext cx="551" cy="696"/>
            </a:xfrm>
            <a:prstGeom prst="ellipse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5880" name="Text Box 8"/>
            <p:cNvSpPr txBox="1">
              <a:spLocks noChangeArrowheads="1"/>
            </p:cNvSpPr>
            <p:nvPr/>
          </p:nvSpPr>
          <p:spPr bwMode="auto">
            <a:xfrm>
              <a:off x="4379" y="342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>
                  <a:solidFill>
                    <a:schemeClr val="accent1"/>
                  </a:solidFill>
                </a:rPr>
                <a:t>B</a:t>
              </a:r>
              <a:endParaRPr lang="ru-RU" altLang="ru-RU" sz="1000" b="1" i="1">
                <a:solidFill>
                  <a:schemeClr val="accent1"/>
                </a:solidFill>
              </a:endParaRPr>
            </a:p>
          </p:txBody>
        </p:sp>
        <p:sp>
          <p:nvSpPr>
            <p:cNvPr id="335884" name="Oval 12"/>
            <p:cNvSpPr>
              <a:spLocks noChangeArrowheads="1"/>
            </p:cNvSpPr>
            <p:nvPr/>
          </p:nvSpPr>
          <p:spPr bwMode="auto">
            <a:xfrm>
              <a:off x="4670" y="372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5887" name="Oval 15"/>
            <p:cNvSpPr>
              <a:spLocks noChangeArrowheads="1"/>
            </p:cNvSpPr>
            <p:nvPr/>
          </p:nvSpPr>
          <p:spPr bwMode="auto">
            <a:xfrm>
              <a:off x="4423" y="485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5888" name="Oval 16"/>
            <p:cNvSpPr>
              <a:spLocks noChangeArrowheads="1"/>
            </p:cNvSpPr>
            <p:nvPr/>
          </p:nvSpPr>
          <p:spPr bwMode="auto">
            <a:xfrm>
              <a:off x="4752" y="658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5889" name="AutoShape 17"/>
            <p:cNvSpPr>
              <a:spLocks noChangeArrowheads="1"/>
            </p:cNvSpPr>
            <p:nvPr/>
          </p:nvSpPr>
          <p:spPr bwMode="auto">
            <a:xfrm>
              <a:off x="4707" y="367"/>
              <a:ext cx="154" cy="65"/>
            </a:xfrm>
            <a:prstGeom prst="rightArrow">
              <a:avLst>
                <a:gd name="adj1" fmla="val 50000"/>
                <a:gd name="adj2" fmla="val 59231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5890" name="Text Box 18"/>
            <p:cNvSpPr txBox="1">
              <a:spLocks noChangeArrowheads="1"/>
            </p:cNvSpPr>
            <p:nvPr/>
          </p:nvSpPr>
          <p:spPr bwMode="auto">
            <a:xfrm>
              <a:off x="4716" y="509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>
                  <a:solidFill>
                    <a:schemeClr val="accent1"/>
                  </a:solidFill>
                </a:rPr>
                <a:t>C</a:t>
              </a:r>
              <a:endParaRPr lang="ru-RU" altLang="ru-RU" sz="1000" b="1" i="1">
                <a:solidFill>
                  <a:schemeClr val="accent1"/>
                </a:solidFill>
              </a:endParaRPr>
            </a:p>
          </p:txBody>
        </p:sp>
        <p:sp>
          <p:nvSpPr>
            <p:cNvPr id="335891" name="Text Box 19"/>
            <p:cNvSpPr txBox="1">
              <a:spLocks noChangeArrowheads="1"/>
            </p:cNvSpPr>
            <p:nvPr/>
          </p:nvSpPr>
          <p:spPr bwMode="auto">
            <a:xfrm>
              <a:off x="4655" y="250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>
                  <a:solidFill>
                    <a:schemeClr val="accent1"/>
                  </a:solidFill>
                </a:rPr>
                <a:t>A</a:t>
              </a:r>
              <a:endParaRPr lang="ru-RU" altLang="ru-RU" sz="1000" b="1" i="1">
                <a:solidFill>
                  <a:schemeClr val="accent1"/>
                </a:solidFill>
              </a:endParaRPr>
            </a:p>
          </p:txBody>
        </p:sp>
        <p:graphicFrame>
          <p:nvGraphicFramePr>
            <p:cNvPr id="335892" name="Object 20"/>
            <p:cNvGraphicFramePr>
              <a:graphicFrameLocks noChangeAspect="1"/>
            </p:cNvGraphicFramePr>
            <p:nvPr/>
          </p:nvGraphicFramePr>
          <p:xfrm>
            <a:off x="4884" y="292"/>
            <a:ext cx="12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63" name="Формула" r:id="rId13" imgW="190440" imgH="215640" progId="Equation.3">
                    <p:embed/>
                  </p:oleObj>
                </mc:Choice>
                <mc:Fallback>
                  <p:oleObj name="Формула" r:id="rId13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4" y="292"/>
                          <a:ext cx="12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6015" name="AutoShape 143"/>
            <p:cNvSpPr>
              <a:spLocks noChangeArrowheads="1"/>
            </p:cNvSpPr>
            <p:nvPr/>
          </p:nvSpPr>
          <p:spPr bwMode="auto">
            <a:xfrm>
              <a:off x="4466" y="468"/>
              <a:ext cx="154" cy="65"/>
            </a:xfrm>
            <a:prstGeom prst="rightArrow">
              <a:avLst>
                <a:gd name="adj1" fmla="val 50000"/>
                <a:gd name="adj2" fmla="val 59231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graphicFrame>
          <p:nvGraphicFramePr>
            <p:cNvPr id="336016" name="Object 144"/>
            <p:cNvGraphicFramePr>
              <a:graphicFrameLocks noChangeAspect="1"/>
            </p:cNvGraphicFramePr>
            <p:nvPr/>
          </p:nvGraphicFramePr>
          <p:xfrm>
            <a:off x="4505" y="345"/>
            <a:ext cx="12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64" name="Формула" r:id="rId15" imgW="190440" imgH="215640" progId="Equation.3">
                    <p:embed/>
                  </p:oleObj>
                </mc:Choice>
                <mc:Fallback>
                  <p:oleObj name="Формула" r:id="rId15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5" y="345"/>
                          <a:ext cx="12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5901" name="Line 29"/>
          <p:cNvSpPr>
            <a:spLocks noChangeShapeType="1"/>
          </p:cNvSpPr>
          <p:nvPr/>
        </p:nvSpPr>
        <p:spPr bwMode="auto">
          <a:xfrm flipV="1">
            <a:off x="917575" y="1668463"/>
            <a:ext cx="4763" cy="1317625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36019" name="Line 147"/>
          <p:cNvSpPr>
            <a:spLocks noChangeShapeType="1"/>
          </p:cNvSpPr>
          <p:nvPr/>
        </p:nvSpPr>
        <p:spPr bwMode="auto">
          <a:xfrm flipV="1">
            <a:off x="538163" y="1955800"/>
            <a:ext cx="4762" cy="1009650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35905" name="AutoShape 33"/>
          <p:cNvSpPr>
            <a:spLocks noChangeArrowheads="1"/>
          </p:cNvSpPr>
          <p:nvPr/>
        </p:nvSpPr>
        <p:spPr bwMode="auto">
          <a:xfrm>
            <a:off x="1092200" y="2176463"/>
            <a:ext cx="271463" cy="119062"/>
          </a:xfrm>
          <a:prstGeom prst="rightArrow">
            <a:avLst>
              <a:gd name="adj1" fmla="val 50000"/>
              <a:gd name="adj2" fmla="val 57000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graphicFrame>
        <p:nvGraphicFramePr>
          <p:cNvPr id="336020" name="Object 1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1140176"/>
              </p:ext>
            </p:extLst>
          </p:nvPr>
        </p:nvGraphicFramePr>
        <p:xfrm>
          <a:off x="1289050" y="2252663"/>
          <a:ext cx="190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5" name="Формула" r:id="rId17" imgW="190440" imgH="228600" progId="Equation.3">
                  <p:embed/>
                </p:oleObj>
              </mc:Choice>
              <mc:Fallback>
                <p:oleObj name="Формула" r:id="rId17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050" y="2252663"/>
                        <a:ext cx="1905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6035" name="Group 163"/>
          <p:cNvGrpSpPr>
            <a:grpSpLocks/>
          </p:cNvGrpSpPr>
          <p:nvPr/>
        </p:nvGrpSpPr>
        <p:grpSpPr bwMode="auto">
          <a:xfrm>
            <a:off x="4822825" y="1409700"/>
            <a:ext cx="995363" cy="1066800"/>
            <a:chOff x="3040" y="-336"/>
            <a:chExt cx="627" cy="672"/>
          </a:xfrm>
        </p:grpSpPr>
        <p:sp>
          <p:nvSpPr>
            <p:cNvPr id="335924" name="Oval 52"/>
            <p:cNvSpPr>
              <a:spLocks noChangeArrowheads="1"/>
            </p:cNvSpPr>
            <p:nvPr/>
          </p:nvSpPr>
          <p:spPr bwMode="auto">
            <a:xfrm rot="2634871">
              <a:off x="3090" y="-336"/>
              <a:ext cx="576" cy="672"/>
            </a:xfrm>
            <a:prstGeom prst="ellipse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5928" name="Text Box 56"/>
            <p:cNvSpPr txBox="1">
              <a:spLocks noChangeArrowheads="1"/>
            </p:cNvSpPr>
            <p:nvPr/>
          </p:nvSpPr>
          <p:spPr bwMode="auto">
            <a:xfrm>
              <a:off x="3201" y="-18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>
                  <a:solidFill>
                    <a:schemeClr val="accent1"/>
                  </a:solidFill>
                </a:rPr>
                <a:t>B</a:t>
              </a:r>
              <a:endParaRPr lang="ru-RU" altLang="ru-RU" sz="1000" b="1" i="1">
                <a:solidFill>
                  <a:schemeClr val="accent1"/>
                </a:solidFill>
              </a:endParaRPr>
            </a:p>
          </p:txBody>
        </p:sp>
        <p:sp>
          <p:nvSpPr>
            <p:cNvPr id="335929" name="Oval 57"/>
            <p:cNvSpPr>
              <a:spLocks noChangeArrowheads="1"/>
            </p:cNvSpPr>
            <p:nvPr/>
          </p:nvSpPr>
          <p:spPr bwMode="auto">
            <a:xfrm>
              <a:off x="3338" y="-190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5930" name="Oval 58"/>
            <p:cNvSpPr>
              <a:spLocks noChangeArrowheads="1"/>
            </p:cNvSpPr>
            <p:nvPr/>
          </p:nvSpPr>
          <p:spPr bwMode="auto">
            <a:xfrm>
              <a:off x="3339" y="73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5931" name="Oval 59"/>
            <p:cNvSpPr>
              <a:spLocks noChangeArrowheads="1"/>
            </p:cNvSpPr>
            <p:nvPr/>
          </p:nvSpPr>
          <p:spPr bwMode="auto">
            <a:xfrm>
              <a:off x="3098" y="32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5932" name="AutoShape 60"/>
            <p:cNvSpPr>
              <a:spLocks noChangeArrowheads="1"/>
            </p:cNvSpPr>
            <p:nvPr/>
          </p:nvSpPr>
          <p:spPr bwMode="auto">
            <a:xfrm rot="-21600000">
              <a:off x="3379" y="-205"/>
              <a:ext cx="242" cy="61"/>
            </a:xfrm>
            <a:prstGeom prst="rightArrow">
              <a:avLst>
                <a:gd name="adj1" fmla="val 50000"/>
                <a:gd name="adj2" fmla="val 99180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5933" name="Text Box 61"/>
            <p:cNvSpPr txBox="1">
              <a:spLocks noChangeArrowheads="1"/>
            </p:cNvSpPr>
            <p:nvPr/>
          </p:nvSpPr>
          <p:spPr bwMode="auto">
            <a:xfrm>
              <a:off x="3040" y="53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>
                  <a:solidFill>
                    <a:schemeClr val="accent1"/>
                  </a:solidFill>
                </a:rPr>
                <a:t>C</a:t>
              </a:r>
              <a:endParaRPr lang="ru-RU" altLang="ru-RU" sz="1000" b="1" i="1">
                <a:solidFill>
                  <a:schemeClr val="accent1"/>
                </a:solidFill>
              </a:endParaRPr>
            </a:p>
          </p:txBody>
        </p:sp>
        <p:sp>
          <p:nvSpPr>
            <p:cNvPr id="335934" name="Text Box 62"/>
            <p:cNvSpPr txBox="1">
              <a:spLocks noChangeArrowheads="1"/>
            </p:cNvSpPr>
            <p:nvPr/>
          </p:nvSpPr>
          <p:spPr bwMode="auto">
            <a:xfrm>
              <a:off x="3179" y="-306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>
                  <a:solidFill>
                    <a:schemeClr val="accent1"/>
                  </a:solidFill>
                </a:rPr>
                <a:t>A</a:t>
              </a:r>
              <a:endParaRPr lang="ru-RU" altLang="ru-RU" sz="1000" b="1" i="1">
                <a:solidFill>
                  <a:schemeClr val="accent1"/>
                </a:solidFill>
              </a:endParaRPr>
            </a:p>
          </p:txBody>
        </p:sp>
        <p:graphicFrame>
          <p:nvGraphicFramePr>
            <p:cNvPr id="335935" name="Object 63"/>
            <p:cNvGraphicFramePr>
              <a:graphicFrameLocks noChangeAspect="1"/>
            </p:cNvGraphicFramePr>
            <p:nvPr/>
          </p:nvGraphicFramePr>
          <p:xfrm>
            <a:off x="3416" y="-332"/>
            <a:ext cx="12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66" name="Формула" r:id="rId19" imgW="190440" imgH="215640" progId="Equation.3">
                    <p:embed/>
                  </p:oleObj>
                </mc:Choice>
                <mc:Fallback>
                  <p:oleObj name="Формула" r:id="rId19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6" y="-332"/>
                          <a:ext cx="12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6021" name="AutoShape 149"/>
            <p:cNvSpPr>
              <a:spLocks noChangeArrowheads="1"/>
            </p:cNvSpPr>
            <p:nvPr/>
          </p:nvSpPr>
          <p:spPr bwMode="auto">
            <a:xfrm rot="-21600000">
              <a:off x="3380" y="56"/>
              <a:ext cx="134" cy="61"/>
            </a:xfrm>
            <a:prstGeom prst="rightArrow">
              <a:avLst>
                <a:gd name="adj1" fmla="val 50000"/>
                <a:gd name="adj2" fmla="val 54918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graphicFrame>
          <p:nvGraphicFramePr>
            <p:cNvPr id="336023" name="Object 151"/>
            <p:cNvGraphicFramePr>
              <a:graphicFrameLocks noChangeAspect="1"/>
            </p:cNvGraphicFramePr>
            <p:nvPr/>
          </p:nvGraphicFramePr>
          <p:xfrm>
            <a:off x="3547" y="-15"/>
            <a:ext cx="12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67" name="Формула" r:id="rId20" imgW="190440" imgH="215640" progId="Equation.3">
                    <p:embed/>
                  </p:oleObj>
                </mc:Choice>
                <mc:Fallback>
                  <p:oleObj name="Формула" r:id="rId20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7" y="-15"/>
                          <a:ext cx="12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6026" name="Line 154"/>
          <p:cNvSpPr>
            <a:spLocks noChangeShapeType="1"/>
          </p:cNvSpPr>
          <p:nvPr/>
        </p:nvSpPr>
        <p:spPr bwMode="auto">
          <a:xfrm flipH="1" flipV="1">
            <a:off x="5321300" y="1535113"/>
            <a:ext cx="4763" cy="1295400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grpSp>
        <p:nvGrpSpPr>
          <p:cNvPr id="336034" name="Group 162"/>
          <p:cNvGrpSpPr>
            <a:grpSpLocks/>
          </p:cNvGrpSpPr>
          <p:nvPr/>
        </p:nvGrpSpPr>
        <p:grpSpPr bwMode="auto">
          <a:xfrm>
            <a:off x="5281613" y="1631950"/>
            <a:ext cx="469900" cy="1341438"/>
            <a:chOff x="4689" y="-136"/>
            <a:chExt cx="296" cy="845"/>
          </a:xfrm>
        </p:grpSpPr>
        <p:sp>
          <p:nvSpPr>
            <p:cNvPr id="335903" name="Text Box 31"/>
            <p:cNvSpPr txBox="1">
              <a:spLocks noChangeArrowheads="1"/>
            </p:cNvSpPr>
            <p:nvPr/>
          </p:nvSpPr>
          <p:spPr bwMode="auto">
            <a:xfrm>
              <a:off x="4703" y="555"/>
              <a:ext cx="169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>
                  <a:solidFill>
                    <a:schemeClr val="accent1"/>
                  </a:solidFill>
                </a:rPr>
                <a:t>P</a:t>
              </a:r>
              <a:endParaRPr lang="ru-RU" altLang="ru-RU" sz="1000" b="1" i="1">
                <a:solidFill>
                  <a:schemeClr val="accent1"/>
                </a:solidFill>
              </a:endParaRPr>
            </a:p>
          </p:txBody>
        </p:sp>
        <p:grpSp>
          <p:nvGrpSpPr>
            <p:cNvPr id="336032" name="Group 160"/>
            <p:cNvGrpSpPr>
              <a:grpSpLocks/>
            </p:cNvGrpSpPr>
            <p:nvPr/>
          </p:nvGrpSpPr>
          <p:grpSpPr bwMode="auto">
            <a:xfrm>
              <a:off x="4689" y="-136"/>
              <a:ext cx="296" cy="738"/>
              <a:chOff x="4791" y="-76"/>
              <a:chExt cx="296" cy="738"/>
            </a:xfrm>
          </p:grpSpPr>
          <p:sp>
            <p:nvSpPr>
              <p:cNvPr id="335902" name="Oval 30"/>
              <p:cNvSpPr>
                <a:spLocks noChangeArrowheads="1"/>
              </p:cNvSpPr>
              <p:nvPr/>
            </p:nvSpPr>
            <p:spPr bwMode="auto">
              <a:xfrm>
                <a:off x="4791" y="604"/>
                <a:ext cx="38" cy="38"/>
              </a:xfrm>
              <a:prstGeom prst="ellipse">
                <a:avLst/>
              </a:prstGeom>
              <a:solidFill>
                <a:srgbClr val="FF3300"/>
              </a:solidFill>
              <a:ln w="9525" algn="ctr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36029" name="Line 157"/>
              <p:cNvSpPr>
                <a:spLocks noChangeShapeType="1"/>
              </p:cNvSpPr>
              <p:nvPr/>
            </p:nvSpPr>
            <p:spPr bwMode="auto">
              <a:xfrm flipV="1">
                <a:off x="4802" y="-76"/>
                <a:ext cx="285" cy="738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>
                  <a:solidFill>
                    <a:schemeClr val="accent1"/>
                  </a:solidFill>
                </a:endParaRPr>
              </a:p>
            </p:txBody>
          </p:sp>
        </p:grpSp>
      </p:grpSp>
      <p:sp>
        <p:nvSpPr>
          <p:cNvPr id="335941" name="Line 69"/>
          <p:cNvSpPr>
            <a:spLocks noChangeShapeType="1"/>
          </p:cNvSpPr>
          <p:nvPr/>
        </p:nvSpPr>
        <p:spPr bwMode="auto">
          <a:xfrm flipH="1" flipV="1">
            <a:off x="4937125" y="2008188"/>
            <a:ext cx="373063" cy="728662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35943" name="AutoShape 71"/>
          <p:cNvSpPr>
            <a:spLocks noChangeArrowheads="1"/>
          </p:cNvSpPr>
          <p:nvPr/>
        </p:nvSpPr>
        <p:spPr bwMode="auto">
          <a:xfrm rot="-1404018">
            <a:off x="4960938" y="1912938"/>
            <a:ext cx="271462" cy="90487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graphicFrame>
        <p:nvGraphicFramePr>
          <p:cNvPr id="335944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289621"/>
              </p:ext>
            </p:extLst>
          </p:nvPr>
        </p:nvGraphicFramePr>
        <p:xfrm>
          <a:off x="4946650" y="1700213"/>
          <a:ext cx="190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8" name="Формула" r:id="rId21" imgW="190440" imgH="228600" progId="Equation.3">
                  <p:embed/>
                </p:oleObj>
              </mc:Choice>
              <mc:Fallback>
                <p:oleObj name="Формула" r:id="rId21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6650" y="1700213"/>
                        <a:ext cx="1905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6036" name="Oval 164"/>
          <p:cNvSpPr>
            <a:spLocks noChangeArrowheads="1"/>
          </p:cNvSpPr>
          <p:nvPr/>
        </p:nvSpPr>
        <p:spPr bwMode="auto">
          <a:xfrm>
            <a:off x="436563" y="3400425"/>
            <a:ext cx="219075" cy="219075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00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336037" name="Text Box 165"/>
          <p:cNvSpPr txBox="1">
            <a:spLocks noChangeArrowheads="1"/>
          </p:cNvSpPr>
          <p:nvPr/>
        </p:nvSpPr>
        <p:spPr bwMode="auto">
          <a:xfrm>
            <a:off x="731838" y="3348038"/>
            <a:ext cx="25827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Дано</a:t>
            </a:r>
            <a:r>
              <a:rPr lang="en-US" altLang="ru-RU" sz="1000">
                <a:solidFill>
                  <a:schemeClr val="accent1"/>
                </a:solidFill>
              </a:rPr>
              <a:t>: </a:t>
            </a:r>
            <a:r>
              <a:rPr lang="en-US" altLang="ru-RU" sz="1000" b="1" i="1">
                <a:solidFill>
                  <a:schemeClr val="accent1"/>
                </a:solidFill>
              </a:rPr>
              <a:t>v</a:t>
            </a:r>
            <a:r>
              <a:rPr lang="en-US" altLang="ru-RU" sz="1000" i="1" baseline="-25000">
                <a:solidFill>
                  <a:schemeClr val="accent1"/>
                </a:solidFill>
              </a:rPr>
              <a:t>A</a:t>
            </a:r>
            <a:r>
              <a:rPr lang="ru-RU" altLang="ru-RU" sz="1000">
                <a:solidFill>
                  <a:schemeClr val="accent1"/>
                </a:solidFill>
              </a:rPr>
              <a:t>, </a:t>
            </a:r>
            <a:r>
              <a:rPr lang="en-US" altLang="ru-RU" sz="1000" b="1" i="1">
                <a:solidFill>
                  <a:schemeClr val="accent1"/>
                </a:solidFill>
              </a:rPr>
              <a:t>v</a:t>
            </a:r>
            <a:r>
              <a:rPr lang="en-US" altLang="ru-RU" sz="1000" i="1" baseline="-25000">
                <a:solidFill>
                  <a:schemeClr val="accent1"/>
                </a:solidFill>
              </a:rPr>
              <a:t>B</a:t>
            </a:r>
            <a:r>
              <a:rPr lang="ru-RU" altLang="ru-RU" sz="1000">
                <a:solidFill>
                  <a:schemeClr val="accent1"/>
                </a:solidFill>
                <a:cs typeface="Times New Roman" pitchFamily="18" charset="0"/>
              </a:rPr>
              <a:t>, </a:t>
            </a:r>
            <a:r>
              <a:rPr lang="en-US" altLang="ru-RU" sz="1000" b="1" i="1">
                <a:solidFill>
                  <a:schemeClr val="accent1"/>
                </a:solidFill>
              </a:rPr>
              <a:t>v</a:t>
            </a:r>
            <a:r>
              <a:rPr lang="en-US" altLang="ru-RU" sz="1000" i="1" baseline="-25000">
                <a:solidFill>
                  <a:schemeClr val="accent1"/>
                </a:solidFill>
              </a:rPr>
              <a:t>A</a:t>
            </a:r>
            <a:r>
              <a:rPr lang="ru-RU" altLang="ru-RU" sz="1000">
                <a:solidFill>
                  <a:schemeClr val="accent1"/>
                </a:solidFill>
                <a:cs typeface="Arial" charset="0"/>
              </a:rPr>
              <a:t>║</a:t>
            </a:r>
            <a:r>
              <a:rPr lang="en-US" altLang="ru-RU" sz="1000" b="1" i="1">
                <a:solidFill>
                  <a:schemeClr val="accent1"/>
                </a:solidFill>
              </a:rPr>
              <a:t>v</a:t>
            </a:r>
            <a:r>
              <a:rPr lang="en-US" altLang="ru-RU" sz="1000" i="1" baseline="-25000">
                <a:solidFill>
                  <a:schemeClr val="accent1"/>
                </a:solidFill>
              </a:rPr>
              <a:t>B</a:t>
            </a:r>
            <a:r>
              <a:rPr lang="ru-RU" altLang="ru-RU" sz="1000">
                <a:solidFill>
                  <a:schemeClr val="accent1"/>
                </a:solidFill>
                <a:cs typeface="Times New Roman" pitchFamily="18" charset="0"/>
              </a:rPr>
              <a:t>, </a:t>
            </a:r>
            <a:r>
              <a:rPr lang="ru-RU" altLang="ru-RU" sz="1000">
                <a:solidFill>
                  <a:schemeClr val="accent1"/>
                </a:solidFill>
              </a:rPr>
              <a:t>положения точек </a:t>
            </a:r>
            <a:r>
              <a:rPr lang="en-US" altLang="ru-RU" sz="1000" i="1">
                <a:solidFill>
                  <a:schemeClr val="accent1"/>
                </a:solidFill>
              </a:rPr>
              <a:t>A</a:t>
            </a:r>
            <a:r>
              <a:rPr lang="en-US" altLang="ru-RU" sz="1000">
                <a:solidFill>
                  <a:schemeClr val="accent1"/>
                </a:solidFill>
              </a:rPr>
              <a:t>, </a:t>
            </a:r>
            <a:r>
              <a:rPr lang="en-US" altLang="ru-RU" sz="1000" i="1">
                <a:solidFill>
                  <a:schemeClr val="accent1"/>
                </a:solidFill>
              </a:rPr>
              <a:t>B</a:t>
            </a:r>
            <a:r>
              <a:rPr lang="en-US" altLang="ru-RU" sz="1000">
                <a:solidFill>
                  <a:schemeClr val="accent1"/>
                </a:solidFill>
              </a:rPr>
              <a:t>, </a:t>
            </a:r>
            <a:r>
              <a:rPr lang="en-US" altLang="ru-RU" sz="1000" i="1">
                <a:solidFill>
                  <a:schemeClr val="accent1"/>
                </a:solidFill>
              </a:rPr>
              <a:t>C</a:t>
            </a:r>
            <a:r>
              <a:rPr lang="ru-RU" altLang="ru-RU" sz="1000">
                <a:solidFill>
                  <a:schemeClr val="accent1"/>
                </a:solidFill>
              </a:rPr>
              <a:t>.</a:t>
            </a:r>
            <a:endParaRPr lang="en-US" altLang="ru-RU" sz="1000">
              <a:solidFill>
                <a:schemeClr val="accent1"/>
              </a:solidFill>
            </a:endParaRPr>
          </a:p>
          <a:p>
            <a:r>
              <a:rPr lang="ru-RU" altLang="ru-RU" sz="1000">
                <a:solidFill>
                  <a:schemeClr val="accent1"/>
                </a:solidFill>
              </a:rPr>
              <a:t>Найти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r>
              <a:rPr lang="en-US" altLang="ru-RU" sz="1000" b="1">
                <a:solidFill>
                  <a:schemeClr val="accent1"/>
                </a:solidFill>
              </a:rPr>
              <a:t> </a:t>
            </a:r>
            <a:r>
              <a:rPr lang="en-US" altLang="ru-RU" sz="1000" b="1" i="1">
                <a:solidFill>
                  <a:schemeClr val="accent1"/>
                </a:solidFill>
              </a:rPr>
              <a:t>v</a:t>
            </a:r>
            <a:r>
              <a:rPr lang="en-US" altLang="ru-RU" sz="1000" i="1" baseline="-25000">
                <a:solidFill>
                  <a:schemeClr val="accent1"/>
                </a:solidFill>
              </a:rPr>
              <a:t>C</a:t>
            </a:r>
            <a:endParaRPr lang="ru-RU" altLang="ru-RU" sz="1000" i="1" baseline="-25000">
              <a:solidFill>
                <a:schemeClr val="accent1"/>
              </a:solidFill>
            </a:endParaRPr>
          </a:p>
        </p:txBody>
      </p:sp>
      <p:sp>
        <p:nvSpPr>
          <p:cNvPr id="336038" name="Text Box 166"/>
          <p:cNvSpPr txBox="1">
            <a:spLocks noChangeArrowheads="1"/>
          </p:cNvSpPr>
          <p:nvPr/>
        </p:nvSpPr>
        <p:spPr bwMode="auto">
          <a:xfrm>
            <a:off x="1450975" y="3695700"/>
            <a:ext cx="35687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>
                <a:solidFill>
                  <a:schemeClr val="accent1"/>
                </a:solidFill>
                <a:latin typeface="+mn-lt"/>
              </a:rPr>
              <a:t>1) МЦС находится на пересечении перпендикуляров</a:t>
            </a:r>
          </a:p>
          <a:p>
            <a:r>
              <a:rPr lang="ru-RU" altLang="ru-RU" sz="1000">
                <a:solidFill>
                  <a:schemeClr val="accent1"/>
                </a:solidFill>
                <a:latin typeface="+mn-lt"/>
              </a:rPr>
              <a:t>к векторам</a:t>
            </a:r>
            <a:r>
              <a:rPr lang="en-US" altLang="ru-RU" sz="1000">
                <a:solidFill>
                  <a:schemeClr val="accent1"/>
                </a:solidFill>
                <a:latin typeface="+mn-lt"/>
              </a:rPr>
              <a:t> </a:t>
            </a:r>
            <a:r>
              <a:rPr lang="en-US" altLang="ru-RU" sz="1000" b="1" i="1">
                <a:solidFill>
                  <a:schemeClr val="accent1"/>
                </a:solidFill>
                <a:latin typeface="+mn-lt"/>
              </a:rPr>
              <a:t>v</a:t>
            </a:r>
            <a:r>
              <a:rPr lang="en-US" altLang="ru-RU" sz="1000" i="1" baseline="-25000">
                <a:solidFill>
                  <a:schemeClr val="accent1"/>
                </a:solidFill>
                <a:latin typeface="+mn-lt"/>
              </a:rPr>
              <a:t>A</a:t>
            </a:r>
            <a:r>
              <a:rPr lang="ru-RU" altLang="ru-RU" sz="1000" i="1" baseline="-25000">
                <a:solidFill>
                  <a:schemeClr val="accent1"/>
                </a:solidFill>
                <a:latin typeface="+mn-lt"/>
              </a:rPr>
              <a:t> </a:t>
            </a:r>
            <a:r>
              <a:rPr lang="ru-RU" altLang="ru-RU" sz="1000">
                <a:solidFill>
                  <a:schemeClr val="accent1"/>
                </a:solidFill>
                <a:latin typeface="+mn-lt"/>
              </a:rPr>
              <a:t>и </a:t>
            </a:r>
            <a:r>
              <a:rPr lang="en-US" altLang="ru-RU" sz="1000" b="1" i="1">
                <a:solidFill>
                  <a:schemeClr val="accent1"/>
                </a:solidFill>
                <a:latin typeface="+mn-lt"/>
              </a:rPr>
              <a:t>v</a:t>
            </a:r>
            <a:r>
              <a:rPr lang="en-US" altLang="ru-RU" sz="1000" i="1" baseline="-25000">
                <a:solidFill>
                  <a:schemeClr val="accent1"/>
                </a:solidFill>
                <a:latin typeface="+mn-lt"/>
              </a:rPr>
              <a:t>B</a:t>
            </a:r>
            <a:r>
              <a:rPr lang="ru-RU" altLang="ru-RU" sz="1000">
                <a:solidFill>
                  <a:schemeClr val="accent1"/>
                </a:solidFill>
                <a:latin typeface="+mn-lt"/>
              </a:rPr>
              <a:t>. Эти перпендикуляры сливаются</a:t>
            </a:r>
          </a:p>
          <a:p>
            <a:r>
              <a:rPr lang="ru-RU" altLang="ru-RU" sz="1000">
                <a:solidFill>
                  <a:schemeClr val="accent1"/>
                </a:solidFill>
                <a:latin typeface="+mn-lt"/>
              </a:rPr>
              <a:t>в одну линию.</a:t>
            </a:r>
          </a:p>
        </p:txBody>
      </p:sp>
      <p:sp>
        <p:nvSpPr>
          <p:cNvPr id="336039" name="Text Box 167"/>
          <p:cNvSpPr txBox="1">
            <a:spLocks noChangeArrowheads="1"/>
          </p:cNvSpPr>
          <p:nvPr/>
        </p:nvSpPr>
        <p:spPr bwMode="auto">
          <a:xfrm>
            <a:off x="1427163" y="4233863"/>
            <a:ext cx="196560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>
                <a:solidFill>
                  <a:schemeClr val="accent1"/>
                </a:solidFill>
              </a:rPr>
              <a:t>2) </a:t>
            </a:r>
            <a:r>
              <a:rPr lang="ru-RU" altLang="ru-RU" sz="1000">
                <a:solidFill>
                  <a:schemeClr val="accent1"/>
                </a:solidFill>
              </a:rPr>
              <a:t>Определяем положение МЦС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(проводим линию через концы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векторов </a:t>
            </a:r>
            <a:r>
              <a:rPr lang="en-US" altLang="ru-RU" sz="1000" b="1" i="1">
                <a:solidFill>
                  <a:schemeClr val="accent1"/>
                </a:solidFill>
              </a:rPr>
              <a:t>v</a:t>
            </a:r>
            <a:r>
              <a:rPr lang="en-US" altLang="ru-RU" sz="1000" i="1" baseline="-25000">
                <a:solidFill>
                  <a:schemeClr val="accent1"/>
                </a:solidFill>
              </a:rPr>
              <a:t>A</a:t>
            </a:r>
            <a:r>
              <a:rPr lang="ru-RU" altLang="ru-RU" sz="1000" i="1" baseline="-25000">
                <a:solidFill>
                  <a:schemeClr val="accent1"/>
                </a:solidFill>
              </a:rPr>
              <a:t> </a:t>
            </a:r>
            <a:r>
              <a:rPr lang="ru-RU" altLang="ru-RU" sz="1000">
                <a:solidFill>
                  <a:schemeClr val="accent1"/>
                </a:solidFill>
              </a:rPr>
              <a:t>и </a:t>
            </a:r>
            <a:r>
              <a:rPr lang="en-US" altLang="ru-RU" sz="1000" b="1" i="1">
                <a:solidFill>
                  <a:schemeClr val="accent1"/>
                </a:solidFill>
              </a:rPr>
              <a:t>v</a:t>
            </a:r>
            <a:r>
              <a:rPr lang="en-US" altLang="ru-RU" sz="1000" i="1" baseline="-25000">
                <a:solidFill>
                  <a:schemeClr val="accent1"/>
                </a:solidFill>
              </a:rPr>
              <a:t>B</a:t>
            </a:r>
            <a:r>
              <a:rPr lang="ru-RU" altLang="ru-RU" sz="1000">
                <a:solidFill>
                  <a:schemeClr val="accent1"/>
                </a:solidFill>
              </a:rPr>
              <a:t>)</a:t>
            </a:r>
            <a:r>
              <a:rPr lang="en-US" altLang="ru-RU" sz="1000">
                <a:solidFill>
                  <a:schemeClr val="accent1"/>
                </a:solidFill>
              </a:rPr>
              <a:t> </a:t>
            </a:r>
            <a:r>
              <a:rPr lang="ru-RU" altLang="ru-RU" sz="1000">
                <a:solidFill>
                  <a:schemeClr val="accent1"/>
                </a:solidFill>
              </a:rPr>
              <a:t>и угловую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скорость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endParaRPr lang="ru-RU" altLang="ru-RU" sz="1000">
              <a:solidFill>
                <a:schemeClr val="accent1"/>
              </a:solidFill>
            </a:endParaRPr>
          </a:p>
        </p:txBody>
      </p:sp>
      <p:graphicFrame>
        <p:nvGraphicFramePr>
          <p:cNvPr id="336040" name="Object 1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8936676"/>
              </p:ext>
            </p:extLst>
          </p:nvPr>
        </p:nvGraphicFramePr>
        <p:xfrm>
          <a:off x="584200" y="5440363"/>
          <a:ext cx="774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9" name="Формула" r:id="rId22" imgW="774360" imgH="228600" progId="Equation.3">
                  <p:embed/>
                </p:oleObj>
              </mc:Choice>
              <mc:Fallback>
                <p:oleObj name="Формула" r:id="rId22" imgW="774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5440363"/>
                        <a:ext cx="774700" cy="228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041" name="Object 1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5864441"/>
              </p:ext>
            </p:extLst>
          </p:nvPr>
        </p:nvGraphicFramePr>
        <p:xfrm>
          <a:off x="3533775" y="4067175"/>
          <a:ext cx="10541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0" name="Формула" r:id="rId23" imgW="1054080" imgH="812520" progId="Equation.3">
                  <p:embed/>
                </p:oleObj>
              </mc:Choice>
              <mc:Fallback>
                <p:oleObj name="Формула" r:id="rId23" imgW="105408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3775" y="4067175"/>
                        <a:ext cx="1054100" cy="8128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6042" name="Text Box 170"/>
          <p:cNvSpPr txBox="1">
            <a:spLocks noChangeArrowheads="1"/>
          </p:cNvSpPr>
          <p:nvPr/>
        </p:nvSpPr>
        <p:spPr bwMode="auto">
          <a:xfrm>
            <a:off x="130175" y="5184775"/>
            <a:ext cx="380104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>
                <a:solidFill>
                  <a:schemeClr val="accent1"/>
                </a:solidFill>
              </a:rPr>
              <a:t>3) </a:t>
            </a:r>
            <a:r>
              <a:rPr lang="ru-RU" altLang="ru-RU" sz="1000">
                <a:solidFill>
                  <a:schemeClr val="accent1"/>
                </a:solidFill>
              </a:rPr>
              <a:t>Соединяем точку </a:t>
            </a:r>
            <a:r>
              <a:rPr lang="en-US" altLang="ru-RU" sz="1000" i="1">
                <a:solidFill>
                  <a:schemeClr val="accent1"/>
                </a:solidFill>
              </a:rPr>
              <a:t>C</a:t>
            </a:r>
            <a:r>
              <a:rPr lang="ru-RU" altLang="ru-RU" sz="1000" i="1">
                <a:solidFill>
                  <a:schemeClr val="accent1"/>
                </a:solidFill>
              </a:rPr>
              <a:t> </a:t>
            </a:r>
            <a:r>
              <a:rPr lang="en-US" altLang="ru-RU" sz="1000">
                <a:solidFill>
                  <a:schemeClr val="accent1"/>
                </a:solidFill>
              </a:rPr>
              <a:t> </a:t>
            </a:r>
            <a:r>
              <a:rPr lang="ru-RU" altLang="ru-RU" sz="1000">
                <a:solidFill>
                  <a:schemeClr val="accent1"/>
                </a:solidFill>
              </a:rPr>
              <a:t>с МЦС и определяем скорость этой точки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endParaRPr lang="ru-RU" altLang="ru-RU" sz="1000" i="1" baseline="-25000">
              <a:solidFill>
                <a:schemeClr val="accent1"/>
              </a:solidFill>
            </a:endParaRPr>
          </a:p>
        </p:txBody>
      </p:sp>
      <p:sp>
        <p:nvSpPr>
          <p:cNvPr id="336043" name="Text Box 171"/>
          <p:cNvSpPr txBox="1">
            <a:spLocks noChangeArrowheads="1"/>
          </p:cNvSpPr>
          <p:nvPr/>
        </p:nvSpPr>
        <p:spPr bwMode="auto">
          <a:xfrm>
            <a:off x="1430338" y="4856163"/>
            <a:ext cx="29829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Дуговую стрелку угловой скорости изображаем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в сторону векторов линейных скоростей </a:t>
            </a:r>
            <a:r>
              <a:rPr lang="en-US" altLang="ru-RU" sz="1000" b="1" i="1">
                <a:solidFill>
                  <a:schemeClr val="accent1"/>
                </a:solidFill>
              </a:rPr>
              <a:t>v</a:t>
            </a:r>
            <a:r>
              <a:rPr lang="en-US" altLang="ru-RU" sz="1000" b="1" i="1" baseline="-25000">
                <a:solidFill>
                  <a:schemeClr val="accent1"/>
                </a:solidFill>
              </a:rPr>
              <a:t>A </a:t>
            </a:r>
            <a:r>
              <a:rPr lang="ru-RU" altLang="ru-RU" sz="1000" b="1" i="1" baseline="-25000">
                <a:solidFill>
                  <a:schemeClr val="accent1"/>
                </a:solidFill>
              </a:rPr>
              <a:t>,</a:t>
            </a:r>
            <a:r>
              <a:rPr lang="en-US" altLang="ru-RU" sz="1000" b="1" i="1">
                <a:solidFill>
                  <a:schemeClr val="accent1"/>
                </a:solidFill>
              </a:rPr>
              <a:t>v</a:t>
            </a:r>
            <a:r>
              <a:rPr lang="en-US" altLang="ru-RU" sz="1000" b="1" i="1" baseline="-25000">
                <a:solidFill>
                  <a:schemeClr val="accent1"/>
                </a:solidFill>
              </a:rPr>
              <a:t>B</a:t>
            </a:r>
            <a:r>
              <a:rPr lang="ru-RU" altLang="ru-RU" sz="100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36044" name="Text Box 172"/>
          <p:cNvSpPr txBox="1">
            <a:spLocks noChangeArrowheads="1"/>
          </p:cNvSpPr>
          <p:nvPr/>
        </p:nvSpPr>
        <p:spPr bwMode="auto">
          <a:xfrm>
            <a:off x="1447800" y="5368925"/>
            <a:ext cx="2840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Вектор линейной скорости </a:t>
            </a:r>
            <a:r>
              <a:rPr lang="en-US" altLang="ru-RU" sz="1000" b="1" i="1">
                <a:solidFill>
                  <a:schemeClr val="accent1"/>
                </a:solidFill>
              </a:rPr>
              <a:t>v</a:t>
            </a:r>
            <a:r>
              <a:rPr lang="en-US" altLang="ru-RU" sz="1000" b="1" i="1" baseline="-25000">
                <a:solidFill>
                  <a:schemeClr val="accent1"/>
                </a:solidFill>
              </a:rPr>
              <a:t>C</a:t>
            </a:r>
            <a:r>
              <a:rPr lang="ru-RU" altLang="ru-RU" sz="1000">
                <a:solidFill>
                  <a:schemeClr val="accent1"/>
                </a:solidFill>
              </a:rPr>
              <a:t> направлен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в сторону дуговой стрелки угловой скорости</a:t>
            </a:r>
            <a:r>
              <a:rPr lang="en-US" altLang="ru-RU" sz="1000">
                <a:solidFill>
                  <a:schemeClr val="accent1"/>
                </a:solidFill>
              </a:rPr>
              <a:t>.</a:t>
            </a:r>
            <a:endParaRPr lang="ru-RU" altLang="ru-RU" sz="1000">
              <a:solidFill>
                <a:schemeClr val="accent1"/>
              </a:solidFill>
            </a:endParaRPr>
          </a:p>
        </p:txBody>
      </p:sp>
      <p:grpSp>
        <p:nvGrpSpPr>
          <p:cNvPr id="336069" name="Group 197"/>
          <p:cNvGrpSpPr>
            <a:grpSpLocks/>
          </p:cNvGrpSpPr>
          <p:nvPr/>
        </p:nvGrpSpPr>
        <p:grpSpPr bwMode="auto">
          <a:xfrm>
            <a:off x="131763" y="3879850"/>
            <a:ext cx="1012825" cy="1066800"/>
            <a:chOff x="4463" y="2633"/>
            <a:chExt cx="638" cy="672"/>
          </a:xfrm>
        </p:grpSpPr>
        <p:sp>
          <p:nvSpPr>
            <p:cNvPr id="336049" name="Oval 177"/>
            <p:cNvSpPr>
              <a:spLocks noChangeArrowheads="1"/>
            </p:cNvSpPr>
            <p:nvPr/>
          </p:nvSpPr>
          <p:spPr bwMode="auto">
            <a:xfrm rot="2634871">
              <a:off x="4525" y="2633"/>
              <a:ext cx="576" cy="672"/>
            </a:xfrm>
            <a:prstGeom prst="ellipse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6050" name="Text Box 178"/>
            <p:cNvSpPr txBox="1">
              <a:spLocks noChangeArrowheads="1"/>
            </p:cNvSpPr>
            <p:nvPr/>
          </p:nvSpPr>
          <p:spPr bwMode="auto">
            <a:xfrm>
              <a:off x="4800" y="3101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>
                  <a:solidFill>
                    <a:schemeClr val="accent1"/>
                  </a:solidFill>
                </a:rPr>
                <a:t>B</a:t>
              </a:r>
              <a:endParaRPr lang="ru-RU" altLang="ru-RU" sz="1000" b="1" i="1">
                <a:solidFill>
                  <a:schemeClr val="accent1"/>
                </a:solidFill>
              </a:endParaRPr>
            </a:p>
          </p:txBody>
        </p:sp>
        <p:sp>
          <p:nvSpPr>
            <p:cNvPr id="336051" name="Oval 179"/>
            <p:cNvSpPr>
              <a:spLocks noChangeArrowheads="1"/>
            </p:cNvSpPr>
            <p:nvPr/>
          </p:nvSpPr>
          <p:spPr bwMode="auto">
            <a:xfrm>
              <a:off x="4773" y="2779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6052" name="Oval 180"/>
            <p:cNvSpPr>
              <a:spLocks noChangeArrowheads="1"/>
            </p:cNvSpPr>
            <p:nvPr/>
          </p:nvSpPr>
          <p:spPr bwMode="auto">
            <a:xfrm flipH="1">
              <a:off x="4780" y="3132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6053" name="Oval 181"/>
            <p:cNvSpPr>
              <a:spLocks noChangeArrowheads="1"/>
            </p:cNvSpPr>
            <p:nvPr/>
          </p:nvSpPr>
          <p:spPr bwMode="auto">
            <a:xfrm>
              <a:off x="4533" y="2921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6054" name="AutoShape 182"/>
            <p:cNvSpPr>
              <a:spLocks noChangeArrowheads="1"/>
            </p:cNvSpPr>
            <p:nvPr/>
          </p:nvSpPr>
          <p:spPr bwMode="auto">
            <a:xfrm rot="-21600000">
              <a:off x="4814" y="2764"/>
              <a:ext cx="242" cy="61"/>
            </a:xfrm>
            <a:prstGeom prst="rightArrow">
              <a:avLst>
                <a:gd name="adj1" fmla="val 50000"/>
                <a:gd name="adj2" fmla="val 99180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6055" name="Text Box 183"/>
            <p:cNvSpPr txBox="1">
              <a:spLocks noChangeArrowheads="1"/>
            </p:cNvSpPr>
            <p:nvPr/>
          </p:nvSpPr>
          <p:spPr bwMode="auto">
            <a:xfrm>
              <a:off x="4463" y="2958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>
                  <a:solidFill>
                    <a:schemeClr val="accent1"/>
                  </a:solidFill>
                </a:rPr>
                <a:t>C</a:t>
              </a:r>
              <a:endParaRPr lang="ru-RU" altLang="ru-RU" sz="1000" b="1" i="1">
                <a:solidFill>
                  <a:schemeClr val="accent1"/>
                </a:solidFill>
              </a:endParaRPr>
            </a:p>
          </p:txBody>
        </p:sp>
        <p:sp>
          <p:nvSpPr>
            <p:cNvPr id="336056" name="Text Box 184"/>
            <p:cNvSpPr txBox="1">
              <a:spLocks noChangeArrowheads="1"/>
            </p:cNvSpPr>
            <p:nvPr/>
          </p:nvSpPr>
          <p:spPr bwMode="auto">
            <a:xfrm>
              <a:off x="4614" y="2663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>
                  <a:solidFill>
                    <a:schemeClr val="accent1"/>
                  </a:solidFill>
                </a:rPr>
                <a:t>A</a:t>
              </a:r>
              <a:endParaRPr lang="ru-RU" altLang="ru-RU" sz="1000" b="1" i="1">
                <a:solidFill>
                  <a:schemeClr val="accent1"/>
                </a:solidFill>
              </a:endParaRPr>
            </a:p>
          </p:txBody>
        </p:sp>
        <p:graphicFrame>
          <p:nvGraphicFramePr>
            <p:cNvPr id="336057" name="Object 185"/>
            <p:cNvGraphicFramePr>
              <a:graphicFrameLocks noChangeAspect="1"/>
            </p:cNvGraphicFramePr>
            <p:nvPr/>
          </p:nvGraphicFramePr>
          <p:xfrm>
            <a:off x="4851" y="2637"/>
            <a:ext cx="12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71" name="Формула" r:id="rId25" imgW="190440" imgH="215640" progId="Equation.3">
                    <p:embed/>
                  </p:oleObj>
                </mc:Choice>
                <mc:Fallback>
                  <p:oleObj name="Формула" r:id="rId25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1" y="2637"/>
                          <a:ext cx="12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6058" name="AutoShape 186"/>
            <p:cNvSpPr>
              <a:spLocks noChangeArrowheads="1"/>
            </p:cNvSpPr>
            <p:nvPr/>
          </p:nvSpPr>
          <p:spPr bwMode="auto">
            <a:xfrm flipH="1">
              <a:off x="4641" y="3121"/>
              <a:ext cx="134" cy="61"/>
            </a:xfrm>
            <a:prstGeom prst="rightArrow">
              <a:avLst>
                <a:gd name="adj1" fmla="val 50000"/>
                <a:gd name="adj2" fmla="val 54918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graphicFrame>
          <p:nvGraphicFramePr>
            <p:cNvPr id="336059" name="Object 187"/>
            <p:cNvGraphicFramePr>
              <a:graphicFrameLocks noChangeAspect="1"/>
            </p:cNvGraphicFramePr>
            <p:nvPr/>
          </p:nvGraphicFramePr>
          <p:xfrm>
            <a:off x="4686" y="3154"/>
            <a:ext cx="12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72" name="Формула" r:id="rId26" imgW="190440" imgH="215640" progId="Equation.3">
                    <p:embed/>
                  </p:oleObj>
                </mc:Choice>
                <mc:Fallback>
                  <p:oleObj name="Формула" r:id="rId26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6" y="3154"/>
                          <a:ext cx="12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6060" name="Line 188"/>
          <p:cNvSpPr>
            <a:spLocks noChangeShapeType="1"/>
          </p:cNvSpPr>
          <p:nvPr/>
        </p:nvSpPr>
        <p:spPr bwMode="auto">
          <a:xfrm flipH="1" flipV="1">
            <a:off x="655638" y="3829050"/>
            <a:ext cx="4762" cy="1295400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grpSp>
        <p:nvGrpSpPr>
          <p:cNvPr id="336071" name="Group 199"/>
          <p:cNvGrpSpPr>
            <a:grpSpLocks/>
          </p:cNvGrpSpPr>
          <p:nvPr/>
        </p:nvGrpSpPr>
        <p:grpSpPr bwMode="auto">
          <a:xfrm>
            <a:off x="122238" y="3930650"/>
            <a:ext cx="522287" cy="554038"/>
            <a:chOff x="3755" y="2672"/>
            <a:chExt cx="329" cy="349"/>
          </a:xfrm>
        </p:grpSpPr>
        <p:sp>
          <p:nvSpPr>
            <p:cNvPr id="336066" name="Line 194"/>
            <p:cNvSpPr>
              <a:spLocks noChangeShapeType="1"/>
            </p:cNvSpPr>
            <p:nvPr/>
          </p:nvSpPr>
          <p:spPr bwMode="auto">
            <a:xfrm flipH="1" flipV="1">
              <a:off x="3853" y="2946"/>
              <a:ext cx="231" cy="75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6067" name="AutoShape 195"/>
            <p:cNvSpPr>
              <a:spLocks noChangeArrowheads="1"/>
            </p:cNvSpPr>
            <p:nvPr/>
          </p:nvSpPr>
          <p:spPr bwMode="auto">
            <a:xfrm rot="38953726">
              <a:off x="3800" y="2814"/>
              <a:ext cx="171" cy="57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graphicFrame>
          <p:nvGraphicFramePr>
            <p:cNvPr id="336068" name="Object 196"/>
            <p:cNvGraphicFramePr>
              <a:graphicFrameLocks noChangeAspect="1"/>
            </p:cNvGraphicFramePr>
            <p:nvPr/>
          </p:nvGraphicFramePr>
          <p:xfrm>
            <a:off x="3755" y="2672"/>
            <a:ext cx="12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73" name="Формула" r:id="rId27" imgW="190440" imgH="228600" progId="Equation.3">
                    <p:embed/>
                  </p:oleObj>
                </mc:Choice>
                <mc:Fallback>
                  <p:oleObj name="Формула" r:id="rId27" imgW="1904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5" y="2672"/>
                          <a:ext cx="120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6070" name="Group 198"/>
          <p:cNvGrpSpPr>
            <a:grpSpLocks/>
          </p:cNvGrpSpPr>
          <p:nvPr/>
        </p:nvGrpSpPr>
        <p:grpSpPr bwMode="auto">
          <a:xfrm>
            <a:off x="300038" y="4030663"/>
            <a:ext cx="871537" cy="771525"/>
            <a:chOff x="3861" y="2737"/>
            <a:chExt cx="549" cy="486"/>
          </a:xfrm>
        </p:grpSpPr>
        <p:sp>
          <p:nvSpPr>
            <p:cNvPr id="336062" name="Text Box 190"/>
            <p:cNvSpPr txBox="1">
              <a:spLocks noChangeArrowheads="1"/>
            </p:cNvSpPr>
            <p:nvPr/>
          </p:nvSpPr>
          <p:spPr bwMode="auto">
            <a:xfrm>
              <a:off x="4092" y="3000"/>
              <a:ext cx="169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>
                  <a:solidFill>
                    <a:schemeClr val="accent1"/>
                  </a:solidFill>
                </a:rPr>
                <a:t>P</a:t>
              </a:r>
              <a:endParaRPr lang="ru-RU" altLang="ru-RU" sz="1000" b="1" i="1">
                <a:solidFill>
                  <a:schemeClr val="accent1"/>
                </a:solidFill>
              </a:endParaRPr>
            </a:p>
          </p:txBody>
        </p:sp>
        <p:sp>
          <p:nvSpPr>
            <p:cNvPr id="336064" name="Oval 192"/>
            <p:cNvSpPr>
              <a:spLocks noChangeArrowheads="1"/>
            </p:cNvSpPr>
            <p:nvPr/>
          </p:nvSpPr>
          <p:spPr bwMode="auto">
            <a:xfrm>
              <a:off x="4074" y="3001"/>
              <a:ext cx="38" cy="38"/>
            </a:xfrm>
            <a:prstGeom prst="ellipse">
              <a:avLst/>
            </a:prstGeom>
            <a:solidFill>
              <a:srgbClr val="FF3300"/>
            </a:solidFill>
            <a:ln w="9525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6065" name="Line 193"/>
            <p:cNvSpPr>
              <a:spLocks noChangeShapeType="1"/>
            </p:cNvSpPr>
            <p:nvPr/>
          </p:nvSpPr>
          <p:spPr bwMode="auto">
            <a:xfrm flipV="1">
              <a:off x="3861" y="2737"/>
              <a:ext cx="549" cy="48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grpSp>
          <p:nvGrpSpPr>
            <p:cNvPr id="336045" name="Group 173"/>
            <p:cNvGrpSpPr>
              <a:grpSpLocks/>
            </p:cNvGrpSpPr>
            <p:nvPr/>
          </p:nvGrpSpPr>
          <p:grpSpPr bwMode="auto">
            <a:xfrm>
              <a:off x="4034" y="2841"/>
              <a:ext cx="146" cy="229"/>
              <a:chOff x="555" y="1628"/>
              <a:chExt cx="146" cy="229"/>
            </a:xfrm>
          </p:grpSpPr>
          <p:sp>
            <p:nvSpPr>
              <p:cNvPr id="336046" name="AutoShape 174"/>
              <p:cNvSpPr>
                <a:spLocks noChangeArrowheads="1"/>
              </p:cNvSpPr>
              <p:nvPr/>
            </p:nvSpPr>
            <p:spPr bwMode="auto">
              <a:xfrm rot="-10084241" flipH="1" flipV="1">
                <a:off x="555" y="1711"/>
                <a:ext cx="146" cy="146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10799 w 21600"/>
                  <a:gd name="T5" fmla="*/ 0 h 21600"/>
                  <a:gd name="T6" fmla="*/ 2700 w 21600"/>
                  <a:gd name="T7" fmla="*/ 10800 h 21600"/>
                  <a:gd name="T8" fmla="*/ 10799 w 21600"/>
                  <a:gd name="T9" fmla="*/ 5400 h 21600"/>
                  <a:gd name="T10" fmla="*/ 24300 w 21600"/>
                  <a:gd name="T11" fmla="*/ 10800 h 21600"/>
                  <a:gd name="T12" fmla="*/ 18900 w 21600"/>
                  <a:gd name="T13" fmla="*/ 16200 h 21600"/>
                  <a:gd name="T14" fmla="*/ 13500 w 21600"/>
                  <a:gd name="T15" fmla="*/ 10800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6200" y="10800"/>
                    </a:moveTo>
                    <a:cubicBezTo>
                      <a:pt x="16200" y="7817"/>
                      <a:pt x="13782" y="5400"/>
                      <a:pt x="10800" y="5400"/>
                    </a:cubicBezTo>
                    <a:cubicBezTo>
                      <a:pt x="7817" y="5400"/>
                      <a:pt x="5400" y="7817"/>
                      <a:pt x="5400" y="10800"/>
                    </a:cubicBezTo>
                    <a:lnTo>
                      <a:pt x="0" y="10800"/>
                    </a:ln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4" y="0"/>
                      <a:pt x="21599" y="4835"/>
                      <a:pt x="21600" y="10799"/>
                    </a:cubicBezTo>
                    <a:lnTo>
                      <a:pt x="21600" y="10800"/>
                    </a:lnTo>
                    <a:lnTo>
                      <a:pt x="24300" y="10800"/>
                    </a:lnTo>
                    <a:lnTo>
                      <a:pt x="18900" y="16200"/>
                    </a:lnTo>
                    <a:lnTo>
                      <a:pt x="13500" y="10800"/>
                    </a:lnTo>
                    <a:lnTo>
                      <a:pt x="16200" y="10800"/>
                    </a:lnTo>
                    <a:close/>
                  </a:path>
                </a:pathLst>
              </a:custGeom>
              <a:solidFill>
                <a:srgbClr val="FF33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>
                  <a:solidFill>
                    <a:schemeClr val="accent1"/>
                  </a:solidFill>
                </a:endParaRPr>
              </a:p>
            </p:txBody>
          </p:sp>
          <p:graphicFrame>
            <p:nvGraphicFramePr>
              <p:cNvPr id="336047" name="Object 175"/>
              <p:cNvGraphicFramePr>
                <a:graphicFrameLocks noChangeAspect="1"/>
              </p:cNvGraphicFramePr>
              <p:nvPr/>
            </p:nvGraphicFramePr>
            <p:xfrm>
              <a:off x="580" y="1628"/>
              <a:ext cx="96" cy="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774" name="Формула" r:id="rId28" imgW="152280" imgH="139680" progId="Equation.3">
                      <p:embed/>
                    </p:oleObj>
                  </mc:Choice>
                  <mc:Fallback>
                    <p:oleObj name="Формула" r:id="rId28" imgW="15228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80" y="1628"/>
                            <a:ext cx="96" cy="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36072" name="Rectangle 200"/>
          <p:cNvSpPr>
            <a:spLocks noChangeArrowheads="1"/>
          </p:cNvSpPr>
          <p:nvPr/>
        </p:nvSpPr>
        <p:spPr bwMode="auto">
          <a:xfrm>
            <a:off x="104775" y="5878513"/>
            <a:ext cx="494347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75000"/>
              </a:lnSpc>
            </a:pPr>
            <a:r>
              <a:rPr lang="ru-RU" altLang="ru-RU" sz="1000" b="1">
                <a:solidFill>
                  <a:schemeClr val="accent1"/>
                </a:solidFill>
                <a:latin typeface="+mn-lt"/>
              </a:rPr>
              <a:t>Пример использования МЦС при исследовании работы</a:t>
            </a:r>
          </a:p>
          <a:p>
            <a:pPr>
              <a:lnSpc>
                <a:spcPct val="75000"/>
              </a:lnSpc>
              <a:buFont typeface="Wingdings" pitchFamily="2" charset="2"/>
              <a:buNone/>
            </a:pPr>
            <a:r>
              <a:rPr lang="ru-RU" altLang="ru-RU" sz="1000" b="1">
                <a:solidFill>
                  <a:schemeClr val="accent1"/>
                </a:solidFill>
                <a:latin typeface="+mn-lt"/>
              </a:rPr>
              <a:t>кривошипно-шатунного механизма</a:t>
            </a:r>
            <a:r>
              <a:rPr lang="ru-RU" altLang="ru-RU" sz="1000">
                <a:solidFill>
                  <a:schemeClr val="accent1"/>
                </a:solidFill>
                <a:latin typeface="+mn-lt"/>
              </a:rPr>
              <a:t> – См. решение задачи М.16.28</a:t>
            </a:r>
          </a:p>
          <a:p>
            <a:pPr>
              <a:lnSpc>
                <a:spcPct val="75000"/>
              </a:lnSpc>
              <a:buFont typeface="Wingdings" pitchFamily="2" charset="2"/>
              <a:buNone/>
            </a:pPr>
            <a:r>
              <a:rPr lang="en-US" altLang="ru-RU" sz="1000">
                <a:solidFill>
                  <a:schemeClr val="accent1"/>
                </a:solidFill>
                <a:latin typeface="+mn-lt"/>
              </a:rPr>
              <a:t>“</a:t>
            </a:r>
            <a:r>
              <a:rPr lang="ru-RU" altLang="ru-RU" sz="1000">
                <a:solidFill>
                  <a:schemeClr val="accent1"/>
                </a:solidFill>
                <a:latin typeface="+mn-lt"/>
              </a:rPr>
              <a:t>Теоретическая механика в примерах и задачах. Кинематика”  (электронное</a:t>
            </a:r>
          </a:p>
          <a:p>
            <a:pPr>
              <a:lnSpc>
                <a:spcPct val="75000"/>
              </a:lnSpc>
              <a:buFont typeface="Wingdings" pitchFamily="2" charset="2"/>
              <a:buNone/>
            </a:pPr>
            <a:r>
              <a:rPr lang="ru-RU" altLang="ru-RU" sz="1000">
                <a:solidFill>
                  <a:schemeClr val="accent1"/>
                </a:solidFill>
                <a:latin typeface="+mn-lt"/>
              </a:rPr>
              <a:t>пособие автора  </a:t>
            </a:r>
            <a:r>
              <a:rPr lang="ru-RU" altLang="ru-RU" sz="1000">
                <a:solidFill>
                  <a:schemeClr val="accent1"/>
                </a:solidFill>
                <a:latin typeface="+mn-lt"/>
                <a:hlinkClick r:id="rId29"/>
              </a:rPr>
              <a:t>www.miit.ru/institut/ipss/faculties/trm/main.htm</a:t>
            </a:r>
            <a:r>
              <a:rPr lang="ru-RU" altLang="ru-RU" sz="1000">
                <a:solidFill>
                  <a:schemeClr val="accent1"/>
                </a:solidFill>
                <a:latin typeface="+mn-lt"/>
              </a:rPr>
              <a:t> ),</a:t>
            </a:r>
            <a:r>
              <a:rPr lang="ru-RU" altLang="ru-RU" sz="1200">
                <a:solidFill>
                  <a:schemeClr val="accent1"/>
                </a:solidFill>
                <a:latin typeface="+mn-lt"/>
              </a:rPr>
              <a:t> </a:t>
            </a:r>
          </a:p>
        </p:txBody>
      </p:sp>
      <p:sp>
        <p:nvSpPr>
          <p:cNvPr id="336082" name="Rectangle 210"/>
          <p:cNvSpPr>
            <a:spLocks noChangeArrowheads="1"/>
          </p:cNvSpPr>
          <p:nvPr/>
        </p:nvSpPr>
        <p:spPr bwMode="auto">
          <a:xfrm>
            <a:off x="114300" y="3324225"/>
            <a:ext cx="4695825" cy="325755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36073" name="Rectangle 201"/>
          <p:cNvSpPr>
            <a:spLocks noChangeArrowheads="1"/>
          </p:cNvSpPr>
          <p:nvPr/>
        </p:nvSpPr>
        <p:spPr bwMode="auto">
          <a:xfrm>
            <a:off x="198438" y="3390900"/>
            <a:ext cx="4354512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>
                <a:solidFill>
                  <a:schemeClr val="accent1"/>
                </a:solidFill>
                <a:latin typeface="+mn-lt"/>
              </a:rPr>
              <a:t>Теорема о сложении ускорений – Ускорение любой точки</a:t>
            </a:r>
          </a:p>
          <a:p>
            <a:pPr>
              <a:buFont typeface="Wingdings" pitchFamily="2" charset="2"/>
              <a:buNone/>
            </a:pPr>
            <a:r>
              <a:rPr lang="ru-RU" altLang="ru-RU" sz="1000" b="1">
                <a:solidFill>
                  <a:schemeClr val="accent1"/>
                </a:solidFill>
                <a:latin typeface="+mn-lt"/>
              </a:rPr>
              <a:t>плоской фигуры равна геометрической сумме ускорения полюса</a:t>
            </a:r>
          </a:p>
          <a:p>
            <a:pPr>
              <a:buFont typeface="Wingdings" pitchFamily="2" charset="2"/>
              <a:buNone/>
            </a:pPr>
            <a:r>
              <a:rPr lang="ru-RU" altLang="ru-RU" sz="1000" b="1">
                <a:solidFill>
                  <a:schemeClr val="accent1"/>
                </a:solidFill>
                <a:latin typeface="+mn-lt"/>
              </a:rPr>
              <a:t>и ускорения этой точки вокруг полюса</a:t>
            </a:r>
            <a:r>
              <a:rPr lang="ru-RU" altLang="ru-RU" sz="1000">
                <a:solidFill>
                  <a:schemeClr val="accent1"/>
                </a:solidFill>
                <a:latin typeface="+mn-lt"/>
              </a:rPr>
              <a:t>. </a:t>
            </a:r>
          </a:p>
        </p:txBody>
      </p:sp>
      <p:sp>
        <p:nvSpPr>
          <p:cNvPr id="336074" name="Text Box 202"/>
          <p:cNvSpPr txBox="1">
            <a:spLocks noChangeArrowheads="1"/>
          </p:cNvSpPr>
          <p:nvPr/>
        </p:nvSpPr>
        <p:spPr bwMode="auto">
          <a:xfrm>
            <a:off x="144463" y="3924300"/>
            <a:ext cx="41132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Скорости точек </a:t>
            </a:r>
            <a:r>
              <a:rPr lang="en-US" altLang="ru-RU" sz="1000" i="1">
                <a:solidFill>
                  <a:schemeClr val="accent1"/>
                </a:solidFill>
              </a:rPr>
              <a:t>A</a:t>
            </a:r>
            <a:r>
              <a:rPr lang="en-US" altLang="ru-RU" sz="1000">
                <a:solidFill>
                  <a:schemeClr val="accent1"/>
                </a:solidFill>
              </a:rPr>
              <a:t> </a:t>
            </a:r>
            <a:r>
              <a:rPr lang="ru-RU" altLang="ru-RU" sz="1000">
                <a:solidFill>
                  <a:schemeClr val="accent1"/>
                </a:solidFill>
              </a:rPr>
              <a:t>и </a:t>
            </a:r>
            <a:r>
              <a:rPr lang="en-US" altLang="ru-RU" sz="1000" i="1">
                <a:solidFill>
                  <a:schemeClr val="accent1"/>
                </a:solidFill>
              </a:rPr>
              <a:t>B</a:t>
            </a:r>
            <a:r>
              <a:rPr lang="ru-RU" altLang="ru-RU" sz="1000">
                <a:solidFill>
                  <a:schemeClr val="accent1"/>
                </a:solidFill>
              </a:rPr>
              <a:t> связаны между собой соотношением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endParaRPr lang="ru-RU" altLang="ru-RU" sz="1000">
              <a:solidFill>
                <a:schemeClr val="accent1"/>
              </a:solidFill>
            </a:endParaRPr>
          </a:p>
        </p:txBody>
      </p:sp>
      <p:graphicFrame>
        <p:nvGraphicFramePr>
          <p:cNvPr id="336075" name="Object 2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0324113"/>
              </p:ext>
            </p:extLst>
          </p:nvPr>
        </p:nvGraphicFramePr>
        <p:xfrm>
          <a:off x="1444625" y="4184650"/>
          <a:ext cx="18415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5" name="Формула" r:id="rId30" imgW="1841400" imgH="215640" progId="Equation.3">
                  <p:embed/>
                </p:oleObj>
              </mc:Choice>
              <mc:Fallback>
                <p:oleObj name="Формула" r:id="rId30" imgW="1841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25" y="4184650"/>
                        <a:ext cx="1841500" cy="2159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6076" name="Text Box 204"/>
          <p:cNvSpPr txBox="1">
            <a:spLocks noChangeArrowheads="1"/>
          </p:cNvSpPr>
          <p:nvPr/>
        </p:nvSpPr>
        <p:spPr bwMode="auto">
          <a:xfrm>
            <a:off x="209550" y="4408488"/>
            <a:ext cx="312136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Продифференцируем это соотношение по времени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endParaRPr lang="ru-RU" altLang="ru-RU" sz="1000">
              <a:solidFill>
                <a:schemeClr val="accent1"/>
              </a:solidFill>
            </a:endParaRPr>
          </a:p>
        </p:txBody>
      </p:sp>
      <p:graphicFrame>
        <p:nvGraphicFramePr>
          <p:cNvPr id="336077" name="Object 2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723768"/>
              </p:ext>
            </p:extLst>
          </p:nvPr>
        </p:nvGraphicFramePr>
        <p:xfrm>
          <a:off x="1082675" y="4632325"/>
          <a:ext cx="2451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6" name="Формула" r:id="rId32" imgW="2450880" imgH="406080" progId="Equation.3">
                  <p:embed/>
                </p:oleObj>
              </mc:Choice>
              <mc:Fallback>
                <p:oleObj name="Формула" r:id="rId32" imgW="24508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675" y="4632325"/>
                        <a:ext cx="2451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6078" name="Text Box 206"/>
          <p:cNvSpPr txBox="1">
            <a:spLocks noChangeArrowheads="1"/>
          </p:cNvSpPr>
          <p:nvPr/>
        </p:nvSpPr>
        <p:spPr bwMode="auto">
          <a:xfrm>
            <a:off x="133350" y="5016500"/>
            <a:ext cx="408316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Второе слагаемое дифференцируем как произведение двух функций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endParaRPr lang="ru-RU" altLang="ru-RU" sz="1000">
              <a:solidFill>
                <a:schemeClr val="accent1"/>
              </a:solidFill>
            </a:endParaRPr>
          </a:p>
        </p:txBody>
      </p:sp>
      <p:graphicFrame>
        <p:nvGraphicFramePr>
          <p:cNvPr id="336079" name="Object 2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404016"/>
              </p:ext>
            </p:extLst>
          </p:nvPr>
        </p:nvGraphicFramePr>
        <p:xfrm>
          <a:off x="557213" y="5202238"/>
          <a:ext cx="3441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7" name="Формула" r:id="rId34" imgW="3441600" imgH="406080" progId="Equation.3">
                  <p:embed/>
                </p:oleObj>
              </mc:Choice>
              <mc:Fallback>
                <p:oleObj name="Формула" r:id="rId34" imgW="34416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" y="5202238"/>
                        <a:ext cx="3441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6080" name="Text Box 208"/>
          <p:cNvSpPr txBox="1">
            <a:spLocks noChangeArrowheads="1"/>
          </p:cNvSpPr>
          <p:nvPr/>
        </p:nvSpPr>
        <p:spPr bwMode="auto">
          <a:xfrm>
            <a:off x="152400" y="5586413"/>
            <a:ext cx="38475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Получили сумму вращательного и осестремительного ускорений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рассматриваемой точки относительно полюса. Таким образом,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ускорение точки плоской фигуры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endParaRPr lang="ru-RU" altLang="ru-RU" sz="1000">
              <a:solidFill>
                <a:schemeClr val="accent1"/>
              </a:solidFill>
            </a:endParaRPr>
          </a:p>
        </p:txBody>
      </p:sp>
      <p:graphicFrame>
        <p:nvGraphicFramePr>
          <p:cNvPr id="336081" name="Object 2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696546"/>
              </p:ext>
            </p:extLst>
          </p:nvPr>
        </p:nvGraphicFramePr>
        <p:xfrm>
          <a:off x="1422400" y="6172200"/>
          <a:ext cx="2032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8" name="Формула" r:id="rId36" imgW="2031840" imgH="253800" progId="Equation.3">
                  <p:embed/>
                </p:oleObj>
              </mc:Choice>
              <mc:Fallback>
                <p:oleObj name="Формула" r:id="rId36" imgW="20318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6172200"/>
                        <a:ext cx="2032000" cy="2540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6083" name="Rectangle 211"/>
          <p:cNvSpPr>
            <a:spLocks noChangeArrowheads="1"/>
          </p:cNvSpPr>
          <p:nvPr/>
        </p:nvSpPr>
        <p:spPr bwMode="auto">
          <a:xfrm>
            <a:off x="4930775" y="3494088"/>
            <a:ext cx="435451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>
                <a:solidFill>
                  <a:schemeClr val="accent1"/>
                </a:solidFill>
                <a:latin typeface="+mn-lt"/>
              </a:rPr>
              <a:t>Следствие – Концы векторов ускорений точек плоской</a:t>
            </a:r>
          </a:p>
          <a:p>
            <a:pPr>
              <a:buFont typeface="Wingdings" pitchFamily="2" charset="2"/>
              <a:buNone/>
            </a:pPr>
            <a:r>
              <a:rPr lang="ru-RU" altLang="ru-RU" sz="1000" b="1">
                <a:solidFill>
                  <a:schemeClr val="accent1"/>
                </a:solidFill>
                <a:latin typeface="+mn-lt"/>
              </a:rPr>
              <a:t>фигуры, лежащих на одной прямой, также лежат на одной</a:t>
            </a:r>
          </a:p>
          <a:p>
            <a:pPr>
              <a:buFont typeface="Wingdings" pitchFamily="2" charset="2"/>
              <a:buNone/>
            </a:pPr>
            <a:r>
              <a:rPr lang="ru-RU" altLang="ru-RU" sz="1000" b="1">
                <a:solidFill>
                  <a:schemeClr val="accent1"/>
                </a:solidFill>
                <a:latin typeface="+mn-lt"/>
              </a:rPr>
              <a:t>прямой и делят ее на отрезки, пропорциональные расстояниям</a:t>
            </a:r>
          </a:p>
          <a:p>
            <a:pPr>
              <a:lnSpc>
                <a:spcPct val="85000"/>
              </a:lnSpc>
              <a:buFont typeface="Wingdings" pitchFamily="2" charset="2"/>
              <a:buNone/>
            </a:pPr>
            <a:r>
              <a:rPr lang="ru-RU" altLang="ru-RU" sz="1000" b="1">
                <a:solidFill>
                  <a:schemeClr val="accent1"/>
                </a:solidFill>
                <a:latin typeface="+mn-lt"/>
              </a:rPr>
              <a:t>между точками</a:t>
            </a:r>
            <a:r>
              <a:rPr lang="en-US" altLang="ru-RU" sz="1000" b="1">
                <a:solidFill>
                  <a:schemeClr val="accent1"/>
                </a:solidFill>
                <a:latin typeface="+mn-lt"/>
              </a:rPr>
              <a:t>.</a:t>
            </a:r>
            <a:endParaRPr lang="ru-RU" altLang="ru-RU" sz="1000">
              <a:solidFill>
                <a:schemeClr val="accent1"/>
              </a:solidFill>
              <a:latin typeface="+mn-lt"/>
            </a:endParaRPr>
          </a:p>
        </p:txBody>
      </p:sp>
      <p:grpSp>
        <p:nvGrpSpPr>
          <p:cNvPr id="336160" name="Group 288"/>
          <p:cNvGrpSpPr>
            <a:grpSpLocks/>
          </p:cNvGrpSpPr>
          <p:nvPr/>
        </p:nvGrpSpPr>
        <p:grpSpPr bwMode="auto">
          <a:xfrm>
            <a:off x="4851400" y="4876800"/>
            <a:ext cx="1435100" cy="762000"/>
            <a:chOff x="3224" y="3942"/>
            <a:chExt cx="904" cy="480"/>
          </a:xfrm>
        </p:grpSpPr>
        <p:sp>
          <p:nvSpPr>
            <p:cNvPr id="336116" name="Oval 244"/>
            <p:cNvSpPr>
              <a:spLocks noChangeArrowheads="1"/>
            </p:cNvSpPr>
            <p:nvPr/>
          </p:nvSpPr>
          <p:spPr bwMode="auto">
            <a:xfrm>
              <a:off x="3246" y="3942"/>
              <a:ext cx="882" cy="480"/>
            </a:xfrm>
            <a:prstGeom prst="ellipse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6117" name="Line 245"/>
            <p:cNvSpPr>
              <a:spLocks noChangeShapeType="1"/>
            </p:cNvSpPr>
            <p:nvPr/>
          </p:nvSpPr>
          <p:spPr bwMode="auto">
            <a:xfrm>
              <a:off x="3342" y="4182"/>
              <a:ext cx="6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6118" name="Oval 246"/>
            <p:cNvSpPr>
              <a:spLocks noChangeArrowheads="1"/>
            </p:cNvSpPr>
            <p:nvPr/>
          </p:nvSpPr>
          <p:spPr bwMode="auto">
            <a:xfrm>
              <a:off x="3336" y="4164"/>
              <a:ext cx="44" cy="44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6119" name="Oval 247"/>
            <p:cNvSpPr>
              <a:spLocks noChangeArrowheads="1"/>
            </p:cNvSpPr>
            <p:nvPr/>
          </p:nvSpPr>
          <p:spPr bwMode="auto">
            <a:xfrm>
              <a:off x="3659" y="4163"/>
              <a:ext cx="44" cy="44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6120" name="Oval 248"/>
            <p:cNvSpPr>
              <a:spLocks noChangeArrowheads="1"/>
            </p:cNvSpPr>
            <p:nvPr/>
          </p:nvSpPr>
          <p:spPr bwMode="auto">
            <a:xfrm>
              <a:off x="3994" y="4162"/>
              <a:ext cx="44" cy="44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6121" name="Text Box 249"/>
            <p:cNvSpPr txBox="1">
              <a:spLocks noChangeArrowheads="1"/>
            </p:cNvSpPr>
            <p:nvPr/>
          </p:nvSpPr>
          <p:spPr bwMode="auto">
            <a:xfrm>
              <a:off x="3224" y="4045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>
                  <a:solidFill>
                    <a:schemeClr val="accent1"/>
                  </a:solidFill>
                </a:rPr>
                <a:t>A</a:t>
              </a:r>
              <a:endParaRPr lang="ru-RU" altLang="ru-RU" sz="1000" b="1" i="1">
                <a:solidFill>
                  <a:schemeClr val="accent1"/>
                </a:solidFill>
              </a:endParaRPr>
            </a:p>
          </p:txBody>
        </p:sp>
        <p:sp>
          <p:nvSpPr>
            <p:cNvPr id="336122" name="Text Box 250"/>
            <p:cNvSpPr txBox="1">
              <a:spLocks noChangeArrowheads="1"/>
            </p:cNvSpPr>
            <p:nvPr/>
          </p:nvSpPr>
          <p:spPr bwMode="auto">
            <a:xfrm>
              <a:off x="3541" y="4170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>
                  <a:solidFill>
                    <a:schemeClr val="accent1"/>
                  </a:solidFill>
                </a:rPr>
                <a:t>B</a:t>
              </a:r>
              <a:endParaRPr lang="ru-RU" altLang="ru-RU" sz="1000" b="1" i="1">
                <a:solidFill>
                  <a:schemeClr val="accent1"/>
                </a:solidFill>
              </a:endParaRPr>
            </a:p>
          </p:txBody>
        </p:sp>
        <p:sp>
          <p:nvSpPr>
            <p:cNvPr id="336123" name="Text Box 251"/>
            <p:cNvSpPr txBox="1">
              <a:spLocks noChangeArrowheads="1"/>
            </p:cNvSpPr>
            <p:nvPr/>
          </p:nvSpPr>
          <p:spPr bwMode="auto">
            <a:xfrm>
              <a:off x="3846" y="4163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>
                  <a:solidFill>
                    <a:schemeClr val="accent1"/>
                  </a:solidFill>
                </a:rPr>
                <a:t>C</a:t>
              </a:r>
              <a:endParaRPr lang="ru-RU" altLang="ru-RU" sz="1000" b="1" i="1">
                <a:solidFill>
                  <a:schemeClr val="accent1"/>
                </a:solidFill>
              </a:endParaRPr>
            </a:p>
          </p:txBody>
        </p:sp>
      </p:grpSp>
      <p:grpSp>
        <p:nvGrpSpPr>
          <p:cNvPr id="336162" name="Group 290"/>
          <p:cNvGrpSpPr>
            <a:grpSpLocks/>
          </p:cNvGrpSpPr>
          <p:nvPr/>
        </p:nvGrpSpPr>
        <p:grpSpPr bwMode="auto">
          <a:xfrm>
            <a:off x="4989513" y="5122863"/>
            <a:ext cx="531812" cy="519112"/>
            <a:chOff x="3191" y="4559"/>
            <a:chExt cx="335" cy="327"/>
          </a:xfrm>
        </p:grpSpPr>
        <p:sp>
          <p:nvSpPr>
            <p:cNvPr id="336124" name="AutoShape 252"/>
            <p:cNvSpPr>
              <a:spLocks noChangeArrowheads="1"/>
            </p:cNvSpPr>
            <p:nvPr/>
          </p:nvSpPr>
          <p:spPr bwMode="auto">
            <a:xfrm rot="5400000" flipH="1">
              <a:off x="3191" y="4559"/>
              <a:ext cx="168" cy="168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0799 w 21600"/>
                <a:gd name="T5" fmla="*/ 0 h 21600"/>
                <a:gd name="T6" fmla="*/ 2700 w 21600"/>
                <a:gd name="T7" fmla="*/ 10800 h 21600"/>
                <a:gd name="T8" fmla="*/ 10799 w 21600"/>
                <a:gd name="T9" fmla="*/ 5400 h 21600"/>
                <a:gd name="T10" fmla="*/ 24300 w 21600"/>
                <a:gd name="T11" fmla="*/ 10800 h 21600"/>
                <a:gd name="T12" fmla="*/ 18900 w 21600"/>
                <a:gd name="T13" fmla="*/ 16200 h 21600"/>
                <a:gd name="T14" fmla="*/ 13500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grpSp>
          <p:nvGrpSpPr>
            <p:cNvPr id="336157" name="Group 285"/>
            <p:cNvGrpSpPr>
              <a:grpSpLocks/>
            </p:cNvGrpSpPr>
            <p:nvPr/>
          </p:nvGrpSpPr>
          <p:grpSpPr bwMode="auto">
            <a:xfrm>
              <a:off x="3241" y="4675"/>
              <a:ext cx="285" cy="211"/>
              <a:chOff x="2467" y="4633"/>
              <a:chExt cx="285" cy="211"/>
            </a:xfrm>
          </p:grpSpPr>
          <p:sp>
            <p:nvSpPr>
              <p:cNvPr id="336126" name="AutoShape 254"/>
              <p:cNvSpPr>
                <a:spLocks noChangeArrowheads="1"/>
              </p:cNvSpPr>
              <p:nvPr/>
            </p:nvSpPr>
            <p:spPr bwMode="auto">
              <a:xfrm rot="-19411846">
                <a:off x="2467" y="4633"/>
                <a:ext cx="162" cy="83"/>
              </a:xfrm>
              <a:prstGeom prst="rightArrow">
                <a:avLst>
                  <a:gd name="adj1" fmla="val 50000"/>
                  <a:gd name="adj2" fmla="val 48795"/>
                </a:avLst>
              </a:prstGeom>
              <a:solidFill>
                <a:srgbClr val="FF33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>
                  <a:solidFill>
                    <a:schemeClr val="accent1"/>
                  </a:solidFill>
                </a:endParaRPr>
              </a:p>
            </p:txBody>
          </p:sp>
          <p:graphicFrame>
            <p:nvGraphicFramePr>
              <p:cNvPr id="336127" name="Object 255"/>
              <p:cNvGraphicFramePr>
                <a:graphicFrameLocks noChangeAspect="1"/>
              </p:cNvGraphicFramePr>
              <p:nvPr/>
            </p:nvGraphicFramePr>
            <p:xfrm>
              <a:off x="2624" y="4708"/>
              <a:ext cx="128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779" name="Формула" r:id="rId38" imgW="203040" imgH="215640" progId="Equation.3">
                      <p:embed/>
                    </p:oleObj>
                  </mc:Choice>
                  <mc:Fallback>
                    <p:oleObj name="Формула" r:id="rId38" imgW="20304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24" y="4708"/>
                            <a:ext cx="128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36158" name="Group 286"/>
          <p:cNvGrpSpPr>
            <a:grpSpLocks/>
          </p:cNvGrpSpPr>
          <p:nvPr/>
        </p:nvGrpSpPr>
        <p:grpSpPr bwMode="auto">
          <a:xfrm>
            <a:off x="5286375" y="5291138"/>
            <a:ext cx="1308100" cy="339725"/>
            <a:chOff x="1446" y="4539"/>
            <a:chExt cx="824" cy="214"/>
          </a:xfrm>
        </p:grpSpPr>
        <p:sp>
          <p:nvSpPr>
            <p:cNvPr id="336129" name="AutoShape 257"/>
            <p:cNvSpPr>
              <a:spLocks noChangeArrowheads="1"/>
            </p:cNvSpPr>
            <p:nvPr/>
          </p:nvSpPr>
          <p:spPr bwMode="auto">
            <a:xfrm rot="-19411846">
              <a:off x="1638" y="4542"/>
              <a:ext cx="162" cy="83"/>
            </a:xfrm>
            <a:prstGeom prst="rightArrow">
              <a:avLst>
                <a:gd name="adj1" fmla="val 50000"/>
                <a:gd name="adj2" fmla="val 48795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6130" name="AutoShape 258"/>
            <p:cNvSpPr>
              <a:spLocks noChangeArrowheads="1"/>
            </p:cNvSpPr>
            <p:nvPr/>
          </p:nvSpPr>
          <p:spPr bwMode="auto">
            <a:xfrm rot="-19411846">
              <a:off x="1971" y="4539"/>
              <a:ext cx="162" cy="83"/>
            </a:xfrm>
            <a:prstGeom prst="rightArrow">
              <a:avLst>
                <a:gd name="adj1" fmla="val 50000"/>
                <a:gd name="adj2" fmla="val 48795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6131" name="Line 259"/>
            <p:cNvSpPr>
              <a:spLocks noChangeShapeType="1"/>
            </p:cNvSpPr>
            <p:nvPr/>
          </p:nvSpPr>
          <p:spPr bwMode="auto">
            <a:xfrm>
              <a:off x="1446" y="4638"/>
              <a:ext cx="6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graphicFrame>
          <p:nvGraphicFramePr>
            <p:cNvPr id="336132" name="Object 260"/>
            <p:cNvGraphicFramePr>
              <a:graphicFrameLocks noChangeAspect="1"/>
            </p:cNvGraphicFramePr>
            <p:nvPr/>
          </p:nvGraphicFramePr>
          <p:xfrm>
            <a:off x="1705" y="4617"/>
            <a:ext cx="128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80" name="Формула" r:id="rId40" imgW="203040" imgH="215640" progId="Equation.3">
                    <p:embed/>
                  </p:oleObj>
                </mc:Choice>
                <mc:Fallback>
                  <p:oleObj name="Формула" r:id="rId40" imgW="2030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5" y="4617"/>
                          <a:ext cx="128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6133" name="Object 261"/>
            <p:cNvGraphicFramePr>
              <a:graphicFrameLocks noChangeAspect="1"/>
            </p:cNvGraphicFramePr>
            <p:nvPr/>
          </p:nvGraphicFramePr>
          <p:xfrm>
            <a:off x="2142" y="4586"/>
            <a:ext cx="128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81" name="Формула" r:id="rId41" imgW="203040" imgH="215640" progId="Equation.3">
                    <p:embed/>
                  </p:oleObj>
                </mc:Choice>
                <mc:Fallback>
                  <p:oleObj name="Формула" r:id="rId41" imgW="2030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2" y="4586"/>
                          <a:ext cx="128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6161" name="Group 289"/>
          <p:cNvGrpSpPr>
            <a:grpSpLocks/>
          </p:cNvGrpSpPr>
          <p:nvPr/>
        </p:nvGrpSpPr>
        <p:grpSpPr bwMode="auto">
          <a:xfrm>
            <a:off x="5057775" y="4295775"/>
            <a:ext cx="930275" cy="958850"/>
            <a:chOff x="3528" y="2970"/>
            <a:chExt cx="586" cy="604"/>
          </a:xfrm>
        </p:grpSpPr>
        <p:sp>
          <p:nvSpPr>
            <p:cNvPr id="336135" name="AutoShape 263"/>
            <p:cNvSpPr>
              <a:spLocks noChangeArrowheads="1"/>
            </p:cNvSpPr>
            <p:nvPr/>
          </p:nvSpPr>
          <p:spPr bwMode="auto">
            <a:xfrm rot="-6706143">
              <a:off x="3794" y="3255"/>
              <a:ext cx="563" cy="76"/>
            </a:xfrm>
            <a:prstGeom prst="rightArrow">
              <a:avLst>
                <a:gd name="adj1" fmla="val 50000"/>
                <a:gd name="adj2" fmla="val 185197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6136" name="AutoShape 264"/>
            <p:cNvSpPr>
              <a:spLocks noChangeArrowheads="1"/>
            </p:cNvSpPr>
            <p:nvPr/>
          </p:nvSpPr>
          <p:spPr bwMode="auto">
            <a:xfrm rot="-28230276">
              <a:off x="3650" y="3395"/>
              <a:ext cx="288" cy="68"/>
            </a:xfrm>
            <a:prstGeom prst="rightArrow">
              <a:avLst>
                <a:gd name="adj1" fmla="val 50000"/>
                <a:gd name="adj2" fmla="val 105882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6137" name="Line 265"/>
            <p:cNvSpPr>
              <a:spLocks noChangeShapeType="1"/>
            </p:cNvSpPr>
            <p:nvPr/>
          </p:nvSpPr>
          <p:spPr bwMode="auto">
            <a:xfrm flipV="1">
              <a:off x="3528" y="3018"/>
              <a:ext cx="444" cy="5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graphicFrame>
          <p:nvGraphicFramePr>
            <p:cNvPr id="336138" name="Object 266"/>
            <p:cNvGraphicFramePr>
              <a:graphicFrameLocks noChangeAspect="1"/>
            </p:cNvGraphicFramePr>
            <p:nvPr/>
          </p:nvGraphicFramePr>
          <p:xfrm>
            <a:off x="3553" y="3175"/>
            <a:ext cx="16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82" name="Формула" r:id="rId42" imgW="253800" imgH="215640" progId="Equation.3">
                    <p:embed/>
                  </p:oleObj>
                </mc:Choice>
                <mc:Fallback>
                  <p:oleObj name="Формула" r:id="rId42" imgW="2538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3" y="3175"/>
                          <a:ext cx="16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6139" name="Object 267"/>
            <p:cNvGraphicFramePr>
              <a:graphicFrameLocks noChangeAspect="1"/>
            </p:cNvGraphicFramePr>
            <p:nvPr/>
          </p:nvGraphicFramePr>
          <p:xfrm>
            <a:off x="3738" y="2970"/>
            <a:ext cx="16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83" name="Формула" r:id="rId44" imgW="253800" imgH="228600" progId="Equation.3">
                    <p:embed/>
                  </p:oleObj>
                </mc:Choice>
                <mc:Fallback>
                  <p:oleObj name="Формула" r:id="rId44" imgW="2538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8" y="2970"/>
                          <a:ext cx="160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6140" name="Text Box 268"/>
          <p:cNvSpPr txBox="1">
            <a:spLocks noChangeArrowheads="1"/>
          </p:cNvSpPr>
          <p:nvPr/>
        </p:nvSpPr>
        <p:spPr bwMode="auto">
          <a:xfrm>
            <a:off x="6335713" y="4129088"/>
            <a:ext cx="254909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Концы векторов ускорений точек </a:t>
            </a:r>
            <a:r>
              <a:rPr lang="en-US" altLang="ru-RU" sz="1000" b="1" i="1">
                <a:solidFill>
                  <a:schemeClr val="accent1"/>
                </a:solidFill>
              </a:rPr>
              <a:t>a</a:t>
            </a:r>
            <a:r>
              <a:rPr lang="en-US" altLang="ru-RU" sz="1000" b="1" i="1" baseline="-25000">
                <a:solidFill>
                  <a:schemeClr val="accent1"/>
                </a:solidFill>
              </a:rPr>
              <a:t>BA</a:t>
            </a:r>
            <a:r>
              <a:rPr lang="en-US" altLang="ru-RU" sz="1000">
                <a:solidFill>
                  <a:schemeClr val="accent1"/>
                </a:solidFill>
              </a:rPr>
              <a:t> </a:t>
            </a:r>
            <a:r>
              <a:rPr lang="ru-RU" altLang="ru-RU" sz="1000">
                <a:solidFill>
                  <a:schemeClr val="accent1"/>
                </a:solidFill>
              </a:rPr>
              <a:t>и </a:t>
            </a:r>
            <a:r>
              <a:rPr lang="en-US" altLang="ru-RU" sz="1000" b="1" i="1">
                <a:solidFill>
                  <a:schemeClr val="accent1"/>
                </a:solidFill>
              </a:rPr>
              <a:t>a</a:t>
            </a:r>
            <a:r>
              <a:rPr lang="ru-RU" altLang="ru-RU" sz="1000" b="1" i="1" baseline="-25000">
                <a:solidFill>
                  <a:schemeClr val="accent1"/>
                </a:solidFill>
              </a:rPr>
              <a:t>С</a:t>
            </a:r>
            <a:r>
              <a:rPr lang="en-US" altLang="ru-RU" sz="1000" b="1" i="1" baseline="-25000">
                <a:solidFill>
                  <a:schemeClr val="accent1"/>
                </a:solidFill>
              </a:rPr>
              <a:t>A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лежат на одной прямой </a:t>
            </a:r>
            <a:r>
              <a:rPr lang="en-US" altLang="ru-RU" sz="1000" i="1">
                <a:solidFill>
                  <a:schemeClr val="accent1"/>
                </a:solidFill>
              </a:rPr>
              <a:t>Abc</a:t>
            </a:r>
            <a:r>
              <a:rPr lang="en-US" altLang="ru-RU" sz="1000">
                <a:solidFill>
                  <a:schemeClr val="accent1"/>
                </a:solidFill>
              </a:rPr>
              <a:t> </a:t>
            </a:r>
            <a:r>
              <a:rPr lang="ru-RU" altLang="ru-RU" sz="1000">
                <a:solidFill>
                  <a:schemeClr val="accent1"/>
                </a:solidFill>
              </a:rPr>
              <a:t>и делят ее</a:t>
            </a:r>
            <a:r>
              <a:rPr lang="en-US" altLang="ru-RU" sz="1000">
                <a:solidFill>
                  <a:schemeClr val="accent1"/>
                </a:solidFill>
              </a:rPr>
              <a:t> </a:t>
            </a:r>
            <a:r>
              <a:rPr lang="ru-RU" altLang="ru-RU" sz="1000">
                <a:solidFill>
                  <a:schemeClr val="accent1"/>
                </a:solidFill>
              </a:rPr>
              <a:t>на</a:t>
            </a:r>
            <a:endParaRPr lang="en-US" altLang="ru-RU" sz="1000">
              <a:solidFill>
                <a:schemeClr val="accent1"/>
              </a:solidFill>
            </a:endParaRPr>
          </a:p>
          <a:p>
            <a:r>
              <a:rPr lang="ru-RU" altLang="ru-RU" sz="1000">
                <a:solidFill>
                  <a:schemeClr val="accent1"/>
                </a:solidFill>
              </a:rPr>
              <a:t>отрезки</a:t>
            </a:r>
            <a:r>
              <a:rPr lang="en-US" altLang="ru-RU" sz="1000">
                <a:solidFill>
                  <a:schemeClr val="accent1"/>
                </a:solidFill>
              </a:rPr>
              <a:t> </a:t>
            </a:r>
            <a:r>
              <a:rPr lang="ru-RU" altLang="ru-RU" sz="1000">
                <a:solidFill>
                  <a:schemeClr val="accent1"/>
                </a:solidFill>
              </a:rPr>
              <a:t>пропорциональные расстояниям</a:t>
            </a:r>
            <a:endParaRPr lang="en-US" altLang="ru-RU" sz="1000">
              <a:solidFill>
                <a:schemeClr val="accent1"/>
              </a:solidFill>
            </a:endParaRPr>
          </a:p>
          <a:p>
            <a:r>
              <a:rPr lang="ru-RU" altLang="ru-RU" sz="1000">
                <a:solidFill>
                  <a:schemeClr val="accent1"/>
                </a:solidFill>
              </a:rPr>
              <a:t>между точками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endParaRPr lang="ru-RU" altLang="ru-RU" sz="1000">
              <a:solidFill>
                <a:schemeClr val="accent1"/>
              </a:solidFill>
            </a:endParaRPr>
          </a:p>
        </p:txBody>
      </p:sp>
      <p:graphicFrame>
        <p:nvGraphicFramePr>
          <p:cNvPr id="336144" name="Object 2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806363"/>
              </p:ext>
            </p:extLst>
          </p:nvPr>
        </p:nvGraphicFramePr>
        <p:xfrm>
          <a:off x="7604125" y="4660900"/>
          <a:ext cx="12827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4" name="Формула" r:id="rId46" imgW="1282680" imgH="583920" progId="Equation.3">
                  <p:embed/>
                </p:oleObj>
              </mc:Choice>
              <mc:Fallback>
                <p:oleObj name="Формула" r:id="rId46" imgW="128268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25" y="4660900"/>
                        <a:ext cx="12827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6145" name="Text Box 273"/>
          <p:cNvSpPr txBox="1">
            <a:spLocks noChangeArrowheads="1"/>
          </p:cNvSpPr>
          <p:nvPr/>
        </p:nvSpPr>
        <p:spPr bwMode="auto">
          <a:xfrm>
            <a:off x="6710363" y="5356225"/>
            <a:ext cx="232307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Концы векторов ускорений полюса </a:t>
            </a:r>
            <a:r>
              <a:rPr lang="en-US" altLang="ru-RU" sz="1000" i="1">
                <a:solidFill>
                  <a:schemeClr val="accent1"/>
                </a:solidFill>
              </a:rPr>
              <a:t>A</a:t>
            </a:r>
            <a:r>
              <a:rPr lang="ru-RU" altLang="ru-RU" sz="1000">
                <a:solidFill>
                  <a:schemeClr val="accent1"/>
                </a:solidFill>
              </a:rPr>
              <a:t>, </a:t>
            </a:r>
            <a:endParaRPr lang="en-US" altLang="ru-RU" sz="1000">
              <a:solidFill>
                <a:schemeClr val="accent1"/>
              </a:solidFill>
            </a:endParaRPr>
          </a:p>
          <a:p>
            <a:r>
              <a:rPr lang="ru-RU" altLang="ru-RU" sz="1000">
                <a:solidFill>
                  <a:schemeClr val="accent1"/>
                </a:solidFill>
              </a:rPr>
              <a:t>изображенных</a:t>
            </a:r>
            <a:r>
              <a:rPr lang="en-US" altLang="ru-RU" sz="1000">
                <a:solidFill>
                  <a:schemeClr val="accent1"/>
                </a:solidFill>
              </a:rPr>
              <a:t> </a:t>
            </a:r>
            <a:r>
              <a:rPr lang="ru-RU" altLang="ru-RU" sz="1000">
                <a:solidFill>
                  <a:schemeClr val="accent1"/>
                </a:solidFill>
              </a:rPr>
              <a:t>в точках </a:t>
            </a:r>
            <a:r>
              <a:rPr lang="en-US" altLang="ru-RU" sz="1000" i="1">
                <a:solidFill>
                  <a:schemeClr val="accent1"/>
                </a:solidFill>
              </a:rPr>
              <a:t>B</a:t>
            </a:r>
            <a:r>
              <a:rPr lang="en-US" altLang="ru-RU" sz="1000">
                <a:solidFill>
                  <a:schemeClr val="accent1"/>
                </a:solidFill>
              </a:rPr>
              <a:t> </a:t>
            </a:r>
            <a:r>
              <a:rPr lang="ru-RU" altLang="ru-RU" sz="1000">
                <a:solidFill>
                  <a:schemeClr val="accent1"/>
                </a:solidFill>
              </a:rPr>
              <a:t>и </a:t>
            </a:r>
            <a:r>
              <a:rPr lang="en-US" altLang="ru-RU" sz="1000" i="1">
                <a:solidFill>
                  <a:schemeClr val="accent1"/>
                </a:solidFill>
              </a:rPr>
              <a:t>C</a:t>
            </a:r>
            <a:r>
              <a:rPr lang="ru-RU" altLang="ru-RU" sz="1000">
                <a:solidFill>
                  <a:schemeClr val="accent1"/>
                </a:solidFill>
              </a:rPr>
              <a:t>, лежат</a:t>
            </a:r>
            <a:endParaRPr lang="en-US" altLang="ru-RU" sz="1000">
              <a:solidFill>
                <a:schemeClr val="accent1"/>
              </a:solidFill>
            </a:endParaRPr>
          </a:p>
          <a:p>
            <a:r>
              <a:rPr lang="ru-RU" altLang="ru-RU" sz="1000">
                <a:solidFill>
                  <a:schemeClr val="accent1"/>
                </a:solidFill>
              </a:rPr>
              <a:t>также лежат на одной прямой.</a:t>
            </a:r>
          </a:p>
        </p:txBody>
      </p:sp>
      <p:sp>
        <p:nvSpPr>
          <p:cNvPr id="336151" name="Line 279"/>
          <p:cNvSpPr>
            <a:spLocks noChangeShapeType="1"/>
          </p:cNvSpPr>
          <p:nvPr/>
        </p:nvSpPr>
        <p:spPr bwMode="auto">
          <a:xfrm>
            <a:off x="10561638" y="1812925"/>
            <a:ext cx="200025" cy="1714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grpSp>
        <p:nvGrpSpPr>
          <p:cNvPr id="336173" name="Group 301"/>
          <p:cNvGrpSpPr>
            <a:grpSpLocks/>
          </p:cNvGrpSpPr>
          <p:nvPr/>
        </p:nvGrpSpPr>
        <p:grpSpPr bwMode="auto">
          <a:xfrm>
            <a:off x="5311775" y="4383088"/>
            <a:ext cx="1058863" cy="1065212"/>
            <a:chOff x="3346" y="2959"/>
            <a:chExt cx="667" cy="671"/>
          </a:xfrm>
        </p:grpSpPr>
        <p:sp>
          <p:nvSpPr>
            <p:cNvPr id="336147" name="Line 275"/>
            <p:cNvSpPr>
              <a:spLocks noChangeShapeType="1"/>
            </p:cNvSpPr>
            <p:nvPr/>
          </p:nvSpPr>
          <p:spPr bwMode="auto">
            <a:xfrm flipH="1" flipV="1">
              <a:off x="3552" y="3342"/>
              <a:ext cx="126" cy="2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6148" name="Line 276"/>
            <p:cNvSpPr>
              <a:spLocks noChangeShapeType="1"/>
            </p:cNvSpPr>
            <p:nvPr/>
          </p:nvSpPr>
          <p:spPr bwMode="auto">
            <a:xfrm flipV="1">
              <a:off x="3346" y="3087"/>
              <a:ext cx="456" cy="5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6149" name="Line 277"/>
            <p:cNvSpPr>
              <a:spLocks noChangeShapeType="1"/>
            </p:cNvSpPr>
            <p:nvPr/>
          </p:nvSpPr>
          <p:spPr bwMode="auto">
            <a:xfrm flipH="1" flipV="1">
              <a:off x="3803" y="3077"/>
              <a:ext cx="210" cy="5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6150" name="Line 278"/>
            <p:cNvSpPr>
              <a:spLocks noChangeShapeType="1"/>
            </p:cNvSpPr>
            <p:nvPr/>
          </p:nvSpPr>
          <p:spPr bwMode="auto">
            <a:xfrm>
              <a:off x="3414" y="3240"/>
              <a:ext cx="15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6152" name="AutoShape 280"/>
            <p:cNvSpPr>
              <a:spLocks noChangeArrowheads="1"/>
            </p:cNvSpPr>
            <p:nvPr/>
          </p:nvSpPr>
          <p:spPr bwMode="auto">
            <a:xfrm rot="103630510">
              <a:off x="3477" y="3398"/>
              <a:ext cx="145" cy="67"/>
            </a:xfrm>
            <a:prstGeom prst="rightArrow">
              <a:avLst>
                <a:gd name="adj1" fmla="val 50000"/>
                <a:gd name="adj2" fmla="val 54104"/>
              </a:avLst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6153" name="AutoShape 281"/>
            <p:cNvSpPr>
              <a:spLocks noChangeArrowheads="1"/>
            </p:cNvSpPr>
            <p:nvPr/>
          </p:nvSpPr>
          <p:spPr bwMode="auto">
            <a:xfrm rot="102228896">
              <a:off x="3615" y="3252"/>
              <a:ext cx="417" cy="79"/>
            </a:xfrm>
            <a:prstGeom prst="rightArrow">
              <a:avLst>
                <a:gd name="adj1" fmla="val 50000"/>
                <a:gd name="adj2" fmla="val 131962"/>
              </a:avLst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graphicFrame>
          <p:nvGraphicFramePr>
            <p:cNvPr id="336154" name="Object 282"/>
            <p:cNvGraphicFramePr>
              <a:graphicFrameLocks noChangeAspect="1"/>
            </p:cNvGraphicFramePr>
            <p:nvPr/>
          </p:nvGraphicFramePr>
          <p:xfrm>
            <a:off x="3629" y="3331"/>
            <a:ext cx="128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85" name="Формула" r:id="rId48" imgW="203040" imgH="215640" progId="Equation.3">
                    <p:embed/>
                  </p:oleObj>
                </mc:Choice>
                <mc:Fallback>
                  <p:oleObj name="Формула" r:id="rId48" imgW="2030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9" y="3331"/>
                          <a:ext cx="128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6155" name="Object 283"/>
            <p:cNvGraphicFramePr>
              <a:graphicFrameLocks noChangeAspect="1"/>
            </p:cNvGraphicFramePr>
            <p:nvPr/>
          </p:nvGraphicFramePr>
          <p:xfrm>
            <a:off x="3850" y="3008"/>
            <a:ext cx="12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86" name="Формула" r:id="rId50" imgW="203040" imgH="228600" progId="Equation.3">
                    <p:embed/>
                  </p:oleObj>
                </mc:Choice>
                <mc:Fallback>
                  <p:oleObj name="Формула" r:id="rId50" imgW="2030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0" y="3008"/>
                          <a:ext cx="128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6163" name="Line 291"/>
            <p:cNvSpPr>
              <a:spLocks noChangeShapeType="1"/>
            </p:cNvSpPr>
            <p:nvPr/>
          </p:nvSpPr>
          <p:spPr bwMode="auto">
            <a:xfrm>
              <a:off x="3635" y="2959"/>
              <a:ext cx="163" cy="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</p:grpSp>
      <p:graphicFrame>
        <p:nvGraphicFramePr>
          <p:cNvPr id="336164" name="Object 2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3266389"/>
              </p:ext>
            </p:extLst>
          </p:nvPr>
        </p:nvGraphicFramePr>
        <p:xfrm>
          <a:off x="5205413" y="5046663"/>
          <a:ext cx="1270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7" name="Формула" r:id="rId52" imgW="126720" imgH="139680" progId="Equation.3">
                  <p:embed/>
                </p:oleObj>
              </mc:Choice>
              <mc:Fallback>
                <p:oleObj name="Формула" r:id="rId52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5413" y="5046663"/>
                        <a:ext cx="1270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6174" name="Text Box 302"/>
          <p:cNvSpPr txBox="1">
            <a:spLocks noChangeArrowheads="1"/>
          </p:cNvSpPr>
          <p:nvPr/>
        </p:nvSpPr>
        <p:spPr bwMode="auto">
          <a:xfrm>
            <a:off x="4870450" y="5926138"/>
            <a:ext cx="3945311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Нетрудно доказать из подобия треугольников, что концы векторов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суммарных ускорений точек </a:t>
            </a:r>
            <a:r>
              <a:rPr lang="en-US" altLang="ru-RU" sz="1000" i="1">
                <a:solidFill>
                  <a:schemeClr val="accent1"/>
                </a:solidFill>
              </a:rPr>
              <a:t>B</a:t>
            </a:r>
            <a:r>
              <a:rPr lang="en-US" altLang="ru-RU" sz="1000">
                <a:solidFill>
                  <a:schemeClr val="accent1"/>
                </a:solidFill>
              </a:rPr>
              <a:t> </a:t>
            </a:r>
            <a:r>
              <a:rPr lang="ru-RU" altLang="ru-RU" sz="1000">
                <a:solidFill>
                  <a:schemeClr val="accent1"/>
                </a:solidFill>
              </a:rPr>
              <a:t>и </a:t>
            </a:r>
            <a:r>
              <a:rPr lang="en-US" altLang="ru-RU" sz="1000" i="1">
                <a:solidFill>
                  <a:schemeClr val="accent1"/>
                </a:solidFill>
              </a:rPr>
              <a:t>C</a:t>
            </a:r>
            <a:r>
              <a:rPr lang="en-US" altLang="ru-RU" sz="1000">
                <a:solidFill>
                  <a:schemeClr val="accent1"/>
                </a:solidFill>
              </a:rPr>
              <a:t> </a:t>
            </a:r>
            <a:r>
              <a:rPr lang="ru-RU" altLang="ru-RU" sz="1000">
                <a:solidFill>
                  <a:schemeClr val="accent1"/>
                </a:solidFill>
              </a:rPr>
              <a:t>также лежат на одной прямой,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и делят эту прямую на части, пропорциональные расстояниям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между точками.</a:t>
            </a:r>
          </a:p>
          <a:p>
            <a:endParaRPr lang="ru-RU" altLang="ru-RU" sz="1000">
              <a:solidFill>
                <a:schemeClr val="accent1"/>
              </a:solidFill>
            </a:endParaRPr>
          </a:p>
        </p:txBody>
      </p:sp>
      <p:grpSp>
        <p:nvGrpSpPr>
          <p:cNvPr id="336177" name="Group 305"/>
          <p:cNvGrpSpPr>
            <a:grpSpLocks/>
          </p:cNvGrpSpPr>
          <p:nvPr/>
        </p:nvGrpSpPr>
        <p:grpSpPr bwMode="auto">
          <a:xfrm>
            <a:off x="5375275" y="4210050"/>
            <a:ext cx="614363" cy="684213"/>
            <a:chOff x="3386" y="2652"/>
            <a:chExt cx="387" cy="431"/>
          </a:xfrm>
        </p:grpSpPr>
        <p:sp>
          <p:nvSpPr>
            <p:cNvPr id="336175" name="Text Box 303"/>
            <p:cNvSpPr txBox="1">
              <a:spLocks noChangeArrowheads="1"/>
            </p:cNvSpPr>
            <p:nvPr/>
          </p:nvSpPr>
          <p:spPr bwMode="auto">
            <a:xfrm>
              <a:off x="3386" y="2929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>
                  <a:solidFill>
                    <a:schemeClr val="accent1"/>
                  </a:solidFill>
                </a:rPr>
                <a:t>a</a:t>
              </a:r>
              <a:endParaRPr lang="ru-RU" altLang="ru-RU" sz="1000" i="1">
                <a:solidFill>
                  <a:schemeClr val="accent1"/>
                </a:solidFill>
              </a:endParaRPr>
            </a:p>
          </p:txBody>
        </p:sp>
        <p:sp>
          <p:nvSpPr>
            <p:cNvPr id="336176" name="Text Box 304"/>
            <p:cNvSpPr txBox="1">
              <a:spLocks noChangeArrowheads="1"/>
            </p:cNvSpPr>
            <p:nvPr/>
          </p:nvSpPr>
          <p:spPr bwMode="auto">
            <a:xfrm>
              <a:off x="3613" y="2652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>
                  <a:solidFill>
                    <a:schemeClr val="accent1"/>
                  </a:solidFill>
                </a:rPr>
                <a:t>b</a:t>
              </a:r>
              <a:endParaRPr lang="ru-RU" altLang="ru-RU" sz="1000" i="1">
                <a:solidFill>
                  <a:schemeClr val="accent1"/>
                </a:solidFill>
              </a:endParaRPr>
            </a:p>
          </p:txBody>
        </p:sp>
      </p:grpSp>
      <p:sp>
        <p:nvSpPr>
          <p:cNvPr id="336182" name="Oval 310"/>
          <p:cNvSpPr>
            <a:spLocks noChangeArrowheads="1"/>
          </p:cNvSpPr>
          <p:nvPr/>
        </p:nvSpPr>
        <p:spPr bwMode="auto">
          <a:xfrm>
            <a:off x="8696325" y="6391275"/>
            <a:ext cx="333375" cy="333375"/>
          </a:xfrm>
          <a:prstGeom prst="ellipse">
            <a:avLst/>
          </a:prstGeom>
          <a:solidFill>
            <a:srgbClr val="0070C0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ru-RU" sz="1000" b="1" dirty="0" smtClean="0">
                <a:solidFill>
                  <a:schemeClr val="accent1"/>
                </a:solidFill>
              </a:rPr>
              <a:t>1</a:t>
            </a:r>
            <a:r>
              <a:rPr lang="ru-RU" altLang="ru-RU" sz="1000" b="1" dirty="0" smtClean="0">
                <a:solidFill>
                  <a:schemeClr val="accent1"/>
                </a:solidFill>
              </a:rPr>
              <a:t>5</a:t>
            </a:r>
            <a:endParaRPr lang="ru-RU" altLang="ru-RU" sz="1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37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5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5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35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35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35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35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36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36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36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36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36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36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36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36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36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36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7" grpId="0" animBg="1"/>
      <p:bldP spid="335878" grpId="0"/>
      <p:bldP spid="335893" grpId="0"/>
      <p:bldP spid="335894" grpId="0"/>
      <p:bldP spid="335904" grpId="0"/>
      <p:bldP spid="335913" grpId="0"/>
      <p:bldP spid="335914" grpId="0" animBg="1"/>
      <p:bldP spid="335915" grpId="0"/>
      <p:bldP spid="335916" grpId="0"/>
      <p:bldP spid="335917" grpId="0"/>
      <p:bldP spid="335920" grpId="0"/>
      <p:bldP spid="335921" grpId="0"/>
      <p:bldP spid="335922" grpId="0"/>
      <p:bldP spid="335901" grpId="0" animBg="1"/>
      <p:bldP spid="336019" grpId="0" animBg="1"/>
      <p:bldP spid="335905" grpId="0" animBg="1"/>
      <p:bldP spid="336026" grpId="0" animBg="1"/>
      <p:bldP spid="335941" grpId="0" animBg="1"/>
      <p:bldP spid="335943" grpId="0" animBg="1"/>
      <p:bldP spid="336036" grpId="0" animBg="1"/>
      <p:bldP spid="336037" grpId="0"/>
      <p:bldP spid="336038" grpId="0"/>
      <p:bldP spid="336039" grpId="0"/>
      <p:bldP spid="336042" grpId="0"/>
      <p:bldP spid="336043" grpId="0"/>
      <p:bldP spid="336044" grpId="0"/>
      <p:bldP spid="336060" grpId="0" animBg="1"/>
      <p:bldP spid="336072" grpId="0"/>
      <p:bldP spid="336082" grpId="0" animBg="1"/>
      <p:bldP spid="336073" grpId="0"/>
      <p:bldP spid="336074" grpId="0"/>
      <p:bldP spid="336076" grpId="0"/>
      <p:bldP spid="336078" grpId="0"/>
      <p:bldP spid="336080" grpId="0"/>
      <p:bldP spid="336083" grpId="0"/>
      <p:bldP spid="336140" grpId="0"/>
      <p:bldP spid="336145" grpId="0"/>
      <p:bldP spid="33617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907" name="Rectangle 11"/>
          <p:cNvSpPr>
            <a:spLocks noChangeArrowheads="1"/>
          </p:cNvSpPr>
          <p:nvPr/>
        </p:nvSpPr>
        <p:spPr bwMode="auto">
          <a:xfrm>
            <a:off x="209550" y="868363"/>
            <a:ext cx="893445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 dirty="0">
                <a:solidFill>
                  <a:schemeClr val="accent1"/>
                </a:solidFill>
                <a:latin typeface="+mn-lt"/>
              </a:rPr>
              <a:t>Мгновенный центр ускорений (МЦУ) – При движении плоской фигуры в каждый момент времени существует точка, жестко связанная с плоской фигурой, ускорение которого в этот момент равна нулю</a:t>
            </a:r>
            <a:r>
              <a:rPr lang="ru-RU" altLang="ru-RU" sz="1000" dirty="0">
                <a:solidFill>
                  <a:schemeClr val="accent1"/>
                </a:solidFill>
                <a:latin typeface="+mn-lt"/>
              </a:rPr>
              <a:t>.</a:t>
            </a:r>
          </a:p>
        </p:txBody>
      </p:sp>
      <p:sp>
        <p:nvSpPr>
          <p:cNvPr id="336908" name="Text Box 12"/>
          <p:cNvSpPr txBox="1">
            <a:spLocks noChangeArrowheads="1"/>
          </p:cNvSpPr>
          <p:nvPr/>
        </p:nvSpPr>
        <p:spPr bwMode="auto">
          <a:xfrm>
            <a:off x="2019300" y="1289050"/>
            <a:ext cx="625523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Пусть известно ускорение одной из точек фигуры, угловая скорость и угловое ускорение вокруг этой точки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endParaRPr lang="ru-RU" altLang="ru-RU" sz="1000">
              <a:solidFill>
                <a:schemeClr val="accent1"/>
              </a:solidFill>
            </a:endParaRPr>
          </a:p>
        </p:txBody>
      </p:sp>
      <p:sp>
        <p:nvSpPr>
          <p:cNvPr id="336917" name="Text Box 21"/>
          <p:cNvSpPr txBox="1">
            <a:spLocks noChangeArrowheads="1"/>
          </p:cNvSpPr>
          <p:nvPr/>
        </p:nvSpPr>
        <p:spPr bwMode="auto">
          <a:xfrm>
            <a:off x="2017713" y="1506538"/>
            <a:ext cx="642515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Запишем векторное соотношение для ускорения некоторой точки </a:t>
            </a:r>
            <a:r>
              <a:rPr lang="en-US" altLang="ru-RU" sz="1000" i="1">
                <a:solidFill>
                  <a:schemeClr val="accent1"/>
                </a:solidFill>
              </a:rPr>
              <a:t>Q</a:t>
            </a:r>
            <a:r>
              <a:rPr lang="en-US" altLang="ru-RU" sz="1000">
                <a:solidFill>
                  <a:schemeClr val="accent1"/>
                </a:solidFill>
              </a:rPr>
              <a:t> </a:t>
            </a:r>
            <a:r>
              <a:rPr lang="ru-RU" altLang="ru-RU" sz="1000">
                <a:solidFill>
                  <a:schemeClr val="accent1"/>
                </a:solidFill>
              </a:rPr>
              <a:t>согласно теоремы о сложении ускорений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endParaRPr lang="ru-RU" altLang="ru-RU" sz="1000">
              <a:solidFill>
                <a:schemeClr val="accent1"/>
              </a:solidFill>
            </a:endParaRPr>
          </a:p>
        </p:txBody>
      </p:sp>
      <p:graphicFrame>
        <p:nvGraphicFramePr>
          <p:cNvPr id="33691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7872264"/>
              </p:ext>
            </p:extLst>
          </p:nvPr>
        </p:nvGraphicFramePr>
        <p:xfrm>
          <a:off x="1758950" y="1776413"/>
          <a:ext cx="2489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5" name="Формула" r:id="rId3" imgW="2489040" imgH="241200" progId="Equation.3">
                  <p:embed/>
                </p:oleObj>
              </mc:Choice>
              <mc:Fallback>
                <p:oleObj name="Формула" r:id="rId3" imgW="24890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950" y="1776413"/>
                        <a:ext cx="2489200" cy="2413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6919" name="Text Box 23"/>
          <p:cNvSpPr txBox="1">
            <a:spLocks noChangeArrowheads="1"/>
          </p:cNvSpPr>
          <p:nvPr/>
        </p:nvSpPr>
        <p:spPr bwMode="auto">
          <a:xfrm>
            <a:off x="4360863" y="1790700"/>
            <a:ext cx="36401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Зададим значение ускорения этой точки </a:t>
            </a:r>
            <a:r>
              <a:rPr lang="en-US" altLang="ru-RU" sz="1000" i="1">
                <a:solidFill>
                  <a:schemeClr val="accent1"/>
                </a:solidFill>
              </a:rPr>
              <a:t>Q</a:t>
            </a:r>
            <a:r>
              <a:rPr lang="en-US" altLang="ru-RU" sz="1000">
                <a:solidFill>
                  <a:schemeClr val="accent1"/>
                </a:solidFill>
              </a:rPr>
              <a:t> </a:t>
            </a:r>
            <a:r>
              <a:rPr lang="ru-RU" altLang="ru-RU" sz="1000">
                <a:solidFill>
                  <a:schemeClr val="accent1"/>
                </a:solidFill>
              </a:rPr>
              <a:t>равной нулю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endParaRPr lang="ru-RU" altLang="ru-RU" sz="1000">
              <a:solidFill>
                <a:schemeClr val="accent1"/>
              </a:solidFill>
            </a:endParaRPr>
          </a:p>
        </p:txBody>
      </p:sp>
      <p:graphicFrame>
        <p:nvGraphicFramePr>
          <p:cNvPr id="33692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311677"/>
              </p:ext>
            </p:extLst>
          </p:nvPr>
        </p:nvGraphicFramePr>
        <p:xfrm>
          <a:off x="8135938" y="1774825"/>
          <a:ext cx="495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6" name="Формула" r:id="rId5" imgW="495000" imgH="241200" progId="Equation.3">
                  <p:embed/>
                </p:oleObj>
              </mc:Choice>
              <mc:Fallback>
                <p:oleObj name="Формула" r:id="rId5" imgW="4950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5938" y="1774825"/>
                        <a:ext cx="495300" cy="2413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6921" name="Text Box 25"/>
          <p:cNvSpPr txBox="1">
            <a:spLocks noChangeArrowheads="1"/>
          </p:cNvSpPr>
          <p:nvPr/>
        </p:nvSpPr>
        <p:spPr bwMode="auto">
          <a:xfrm>
            <a:off x="2016125" y="2055813"/>
            <a:ext cx="1211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Тогда получаем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endParaRPr lang="ru-RU" altLang="ru-RU" sz="1000">
              <a:solidFill>
                <a:schemeClr val="accent1"/>
              </a:solidFill>
            </a:endParaRPr>
          </a:p>
        </p:txBody>
      </p:sp>
      <p:graphicFrame>
        <p:nvGraphicFramePr>
          <p:cNvPr id="33692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477359"/>
              </p:ext>
            </p:extLst>
          </p:nvPr>
        </p:nvGraphicFramePr>
        <p:xfrm>
          <a:off x="3535363" y="2060575"/>
          <a:ext cx="723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7" name="Формула" r:id="rId7" imgW="723600" imgH="241200" progId="Equation.3">
                  <p:embed/>
                </p:oleObj>
              </mc:Choice>
              <mc:Fallback>
                <p:oleObj name="Формула" r:id="rId7" imgW="723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5363" y="2060575"/>
                        <a:ext cx="7239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6923" name="Text Box 27"/>
          <p:cNvSpPr txBox="1">
            <a:spLocks noChangeArrowheads="1"/>
          </p:cNvSpPr>
          <p:nvPr/>
        </p:nvSpPr>
        <p:spPr bwMode="auto">
          <a:xfrm>
            <a:off x="442913" y="2854325"/>
            <a:ext cx="67643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Это позволяет найти положение МЦУ (точки </a:t>
            </a:r>
            <a:r>
              <a:rPr lang="en-US" altLang="ru-RU" sz="1000" i="1">
                <a:solidFill>
                  <a:schemeClr val="accent1"/>
                </a:solidFill>
              </a:rPr>
              <a:t>Q</a:t>
            </a:r>
            <a:r>
              <a:rPr lang="ru-RU" altLang="ru-RU" sz="1000" i="1">
                <a:solidFill>
                  <a:schemeClr val="accent1"/>
                </a:solidFill>
              </a:rPr>
              <a:t>)</a:t>
            </a:r>
            <a:r>
              <a:rPr lang="ru-RU" altLang="ru-RU" sz="1000">
                <a:solidFill>
                  <a:schemeClr val="accent1"/>
                </a:solidFill>
              </a:rPr>
              <a:t>, а именно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r>
              <a:rPr lang="ru-RU" altLang="ru-RU" sz="1000">
                <a:solidFill>
                  <a:schemeClr val="accent1"/>
                </a:solidFill>
              </a:rPr>
              <a:t> МЦУ</a:t>
            </a:r>
            <a:r>
              <a:rPr lang="en-US" altLang="ru-RU" sz="1000">
                <a:solidFill>
                  <a:schemeClr val="accent1"/>
                </a:solidFill>
              </a:rPr>
              <a:t> </a:t>
            </a:r>
            <a:r>
              <a:rPr lang="ru-RU" altLang="ru-RU" sz="1000">
                <a:solidFill>
                  <a:schemeClr val="accent1"/>
                </a:solidFill>
              </a:rPr>
              <a:t>должен находиться прямой, составляющей угол </a:t>
            </a:r>
            <a:r>
              <a:rPr lang="ru-RU" altLang="ru-RU" sz="1000">
                <a:solidFill>
                  <a:schemeClr val="accent1"/>
                </a:solidFill>
                <a:sym typeface="Symbol" pitchFamily="18" charset="2"/>
              </a:rPr>
              <a:t></a:t>
            </a:r>
            <a:r>
              <a:rPr lang="ru-RU" altLang="ru-RU" sz="1000">
                <a:solidFill>
                  <a:schemeClr val="accent1"/>
                </a:solidFill>
              </a:rPr>
              <a:t> к вектору ускорения точки </a:t>
            </a:r>
            <a:r>
              <a:rPr lang="en-US" altLang="ru-RU" sz="1000" i="1">
                <a:solidFill>
                  <a:schemeClr val="accent1"/>
                </a:solidFill>
              </a:rPr>
              <a:t>A</a:t>
            </a:r>
            <a:r>
              <a:rPr lang="ru-RU" altLang="ru-RU" sz="1000" i="1">
                <a:solidFill>
                  <a:schemeClr val="accent1"/>
                </a:solidFill>
              </a:rPr>
              <a:t>, </a:t>
            </a:r>
            <a:r>
              <a:rPr lang="ru-RU" altLang="ru-RU" sz="1000">
                <a:solidFill>
                  <a:schemeClr val="accent1"/>
                </a:solidFill>
              </a:rPr>
              <a:t>проведенной в сторону углового ускорения, на расстоянии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endParaRPr lang="ru-RU" altLang="ru-RU" sz="1000">
              <a:solidFill>
                <a:schemeClr val="accent1"/>
              </a:solidFill>
            </a:endParaRPr>
          </a:p>
        </p:txBody>
      </p:sp>
      <p:graphicFrame>
        <p:nvGraphicFramePr>
          <p:cNvPr id="33692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064020"/>
              </p:ext>
            </p:extLst>
          </p:nvPr>
        </p:nvGraphicFramePr>
        <p:xfrm>
          <a:off x="7038975" y="2773363"/>
          <a:ext cx="1104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8" name="Формула" r:id="rId9" imgW="1104840" imgH="469800" progId="Equation.3">
                  <p:embed/>
                </p:oleObj>
              </mc:Choice>
              <mc:Fallback>
                <p:oleObj name="Формула" r:id="rId9" imgW="11048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8975" y="2773363"/>
                        <a:ext cx="1104900" cy="4699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6935" name="Text Box 39"/>
          <p:cNvSpPr txBox="1">
            <a:spLocks noChangeArrowheads="1"/>
          </p:cNvSpPr>
          <p:nvPr/>
        </p:nvSpPr>
        <p:spPr bwMode="auto">
          <a:xfrm>
            <a:off x="4548188" y="2044700"/>
            <a:ext cx="429736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Т.е.</a:t>
            </a:r>
            <a:r>
              <a:rPr lang="en-US" altLang="ru-RU" sz="1000">
                <a:solidFill>
                  <a:schemeClr val="accent1"/>
                </a:solidFill>
              </a:rPr>
              <a:t> </a:t>
            </a:r>
            <a:r>
              <a:rPr lang="ru-RU" altLang="ru-RU" sz="1000">
                <a:solidFill>
                  <a:schemeClr val="accent1"/>
                </a:solidFill>
              </a:rPr>
              <a:t> ускорение искомой точки при вращении вокруг полюса должно быть равно по модулю ускорению точки </a:t>
            </a:r>
            <a:r>
              <a:rPr lang="en-US" altLang="ru-RU" sz="1000">
                <a:solidFill>
                  <a:schemeClr val="accent1"/>
                </a:solidFill>
              </a:rPr>
              <a:t>A</a:t>
            </a:r>
            <a:r>
              <a:rPr lang="ru-RU" altLang="ru-RU" sz="1000">
                <a:solidFill>
                  <a:schemeClr val="accent1"/>
                </a:solidFill>
              </a:rPr>
              <a:t>, параллельно этому ускорению и направлено в противоположную сторону.</a:t>
            </a:r>
          </a:p>
        </p:txBody>
      </p:sp>
      <p:sp>
        <p:nvSpPr>
          <p:cNvPr id="336936" name="Text Box 40"/>
          <p:cNvSpPr txBox="1">
            <a:spLocks noChangeArrowheads="1"/>
          </p:cNvSpPr>
          <p:nvPr/>
        </p:nvSpPr>
        <p:spPr bwMode="auto">
          <a:xfrm>
            <a:off x="441325" y="3195638"/>
            <a:ext cx="83454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Если положение МЦУ найдено, ускорение любой точки плоской фигуры может быть легко определено посредством выбора полюса в МСУ . В этом случае векторное выражение теоремы о сложении ускорений вырождается в известную зависимость полного ускорения от расстояния до центра вращения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</a:p>
        </p:txBody>
      </p:sp>
      <p:graphicFrame>
        <p:nvGraphicFramePr>
          <p:cNvPr id="336937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4452741"/>
              </p:ext>
            </p:extLst>
          </p:nvPr>
        </p:nvGraphicFramePr>
        <p:xfrm>
          <a:off x="2560638" y="3603625"/>
          <a:ext cx="429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9" name="Формула" r:id="rId11" imgW="4292280" imgH="583920" progId="Equation.3">
                  <p:embed/>
                </p:oleObj>
              </mc:Choice>
              <mc:Fallback>
                <p:oleObj name="Формула" r:id="rId11" imgW="429228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0638" y="3603625"/>
                        <a:ext cx="4292600" cy="584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6938" name="Text Box 42"/>
          <p:cNvSpPr txBox="1">
            <a:spLocks noChangeArrowheads="1"/>
          </p:cNvSpPr>
          <p:nvPr/>
        </p:nvSpPr>
        <p:spPr bwMode="auto">
          <a:xfrm>
            <a:off x="441325" y="4168775"/>
            <a:ext cx="553549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Таким образом, </a:t>
            </a:r>
            <a:r>
              <a:rPr lang="ru-RU" altLang="ru-RU" sz="1000" b="1">
                <a:solidFill>
                  <a:schemeClr val="accent1"/>
                </a:solidFill>
              </a:rPr>
              <a:t>при определении ускорений точек плоской фигуры в данный момент времени</a:t>
            </a:r>
          </a:p>
          <a:p>
            <a:r>
              <a:rPr lang="ru-RU" altLang="ru-RU" sz="1000" b="1">
                <a:solidFill>
                  <a:schemeClr val="accent1"/>
                </a:solidFill>
              </a:rPr>
              <a:t>можно считать, что тело совершает вращательное движение вокруг МЦУ</a:t>
            </a:r>
            <a:r>
              <a:rPr lang="ru-RU" altLang="ru-RU" sz="1000">
                <a:solidFill>
                  <a:schemeClr val="accent1"/>
                </a:solidFill>
              </a:rPr>
              <a:t>.</a:t>
            </a:r>
          </a:p>
          <a:p>
            <a:r>
              <a:rPr lang="ru-RU" altLang="ru-RU" sz="1000" b="1">
                <a:solidFill>
                  <a:schemeClr val="accent1"/>
                </a:solidFill>
              </a:rPr>
              <a:t>Внимание</a:t>
            </a:r>
            <a:r>
              <a:rPr lang="en-US" altLang="ru-RU" sz="1000" b="1">
                <a:solidFill>
                  <a:schemeClr val="accent1"/>
                </a:solidFill>
              </a:rPr>
              <a:t>:</a:t>
            </a:r>
            <a:r>
              <a:rPr lang="en-US" altLang="ru-RU" sz="1000">
                <a:solidFill>
                  <a:schemeClr val="accent1"/>
                </a:solidFill>
              </a:rPr>
              <a:t> </a:t>
            </a:r>
            <a:r>
              <a:rPr lang="ru-RU" altLang="ru-RU" sz="1000">
                <a:solidFill>
                  <a:schemeClr val="accent1"/>
                </a:solidFill>
              </a:rPr>
              <a:t>На самом деле в данный момент тело вращается вокруг МЦС, 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положение которого в общем случае не совпадает с положением МЦУ.</a:t>
            </a:r>
          </a:p>
        </p:txBody>
      </p:sp>
      <p:grpSp>
        <p:nvGrpSpPr>
          <p:cNvPr id="336967" name="Group 71"/>
          <p:cNvGrpSpPr>
            <a:grpSpLocks/>
          </p:cNvGrpSpPr>
          <p:nvPr/>
        </p:nvGrpSpPr>
        <p:grpSpPr bwMode="auto">
          <a:xfrm>
            <a:off x="203200" y="1401763"/>
            <a:ext cx="1304925" cy="1022350"/>
            <a:chOff x="696" y="3171"/>
            <a:chExt cx="822" cy="644"/>
          </a:xfrm>
        </p:grpSpPr>
        <p:sp>
          <p:nvSpPr>
            <p:cNvPr id="336910" name="Oval 14"/>
            <p:cNvSpPr>
              <a:spLocks noChangeArrowheads="1"/>
            </p:cNvSpPr>
            <p:nvPr/>
          </p:nvSpPr>
          <p:spPr bwMode="auto">
            <a:xfrm rot="-2058906">
              <a:off x="696" y="3171"/>
              <a:ext cx="822" cy="456"/>
            </a:xfrm>
            <a:prstGeom prst="ellipse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6911" name="Text Box 15"/>
            <p:cNvSpPr txBox="1">
              <a:spLocks noChangeArrowheads="1"/>
            </p:cNvSpPr>
            <p:nvPr/>
          </p:nvSpPr>
          <p:spPr bwMode="auto">
            <a:xfrm>
              <a:off x="750" y="3442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>
                  <a:solidFill>
                    <a:schemeClr val="accent1"/>
                  </a:solidFill>
                </a:rPr>
                <a:t>A</a:t>
              </a:r>
              <a:endParaRPr lang="ru-RU" altLang="ru-RU" sz="1000" b="1" i="1">
                <a:solidFill>
                  <a:schemeClr val="accent1"/>
                </a:solidFill>
              </a:endParaRPr>
            </a:p>
          </p:txBody>
        </p:sp>
        <p:sp>
          <p:nvSpPr>
            <p:cNvPr id="336912" name="AutoShape 16"/>
            <p:cNvSpPr>
              <a:spLocks noChangeArrowheads="1"/>
            </p:cNvSpPr>
            <p:nvPr/>
          </p:nvSpPr>
          <p:spPr bwMode="auto">
            <a:xfrm rot="2700000">
              <a:off x="880" y="3651"/>
              <a:ext cx="244" cy="56"/>
            </a:xfrm>
            <a:prstGeom prst="rightArrow">
              <a:avLst>
                <a:gd name="adj1" fmla="val 50000"/>
                <a:gd name="adj2" fmla="val 108929"/>
              </a:avLst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6913" name="AutoShape 17"/>
            <p:cNvSpPr>
              <a:spLocks noChangeArrowheads="1"/>
            </p:cNvSpPr>
            <p:nvPr/>
          </p:nvSpPr>
          <p:spPr bwMode="auto">
            <a:xfrm rot="10084241" flipH="1">
              <a:off x="844" y="3521"/>
              <a:ext cx="146" cy="146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0799 w 21600"/>
                <a:gd name="T5" fmla="*/ 0 h 21600"/>
                <a:gd name="T6" fmla="*/ 2700 w 21600"/>
                <a:gd name="T7" fmla="*/ 10800 h 21600"/>
                <a:gd name="T8" fmla="*/ 10799 w 21600"/>
                <a:gd name="T9" fmla="*/ 5400 h 21600"/>
                <a:gd name="T10" fmla="*/ 24300 w 21600"/>
                <a:gd name="T11" fmla="*/ 10800 h 21600"/>
                <a:gd name="T12" fmla="*/ 18900 w 21600"/>
                <a:gd name="T13" fmla="*/ 16200 h 21600"/>
                <a:gd name="T14" fmla="*/ 13500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graphicFrame>
          <p:nvGraphicFramePr>
            <p:cNvPr id="336914" name="Object 18"/>
            <p:cNvGraphicFramePr>
              <a:graphicFrameLocks noChangeAspect="1"/>
            </p:cNvGraphicFramePr>
            <p:nvPr/>
          </p:nvGraphicFramePr>
          <p:xfrm>
            <a:off x="1100" y="3679"/>
            <a:ext cx="128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10" name="Формула" r:id="rId13" imgW="203040" imgH="215640" progId="Equation.3">
                    <p:embed/>
                  </p:oleObj>
                </mc:Choice>
                <mc:Fallback>
                  <p:oleObj name="Формула" r:id="rId13" imgW="2030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0" y="3679"/>
                          <a:ext cx="128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6915" name="Object 19"/>
            <p:cNvGraphicFramePr>
              <a:graphicFrameLocks noChangeAspect="1"/>
            </p:cNvGraphicFramePr>
            <p:nvPr/>
          </p:nvGraphicFramePr>
          <p:xfrm>
            <a:off x="997" y="3516"/>
            <a:ext cx="80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11" name="Формула" r:id="rId15" imgW="126720" imgH="139680" progId="Equation.3">
                    <p:embed/>
                  </p:oleObj>
                </mc:Choice>
                <mc:Fallback>
                  <p:oleObj name="Формула" r:id="rId15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7" y="3516"/>
                          <a:ext cx="80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6916" name="Oval 20"/>
            <p:cNvSpPr>
              <a:spLocks noChangeArrowheads="1"/>
            </p:cNvSpPr>
            <p:nvPr/>
          </p:nvSpPr>
          <p:spPr bwMode="auto">
            <a:xfrm>
              <a:off x="884" y="3557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graphicFrame>
          <p:nvGraphicFramePr>
            <p:cNvPr id="336955" name="Object 59"/>
            <p:cNvGraphicFramePr>
              <a:graphicFrameLocks noChangeAspect="1"/>
            </p:cNvGraphicFramePr>
            <p:nvPr/>
          </p:nvGraphicFramePr>
          <p:xfrm>
            <a:off x="886" y="3407"/>
            <a:ext cx="96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12" name="Формула" r:id="rId17" imgW="152280" imgH="139680" progId="Equation.3">
                    <p:embed/>
                  </p:oleObj>
                </mc:Choice>
                <mc:Fallback>
                  <p:oleObj name="Формула" r:id="rId17" imgW="1522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6" y="3407"/>
                          <a:ext cx="96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6968" name="Text Box 72"/>
          <p:cNvSpPr txBox="1">
            <a:spLocks noChangeArrowheads="1"/>
          </p:cNvSpPr>
          <p:nvPr/>
        </p:nvSpPr>
        <p:spPr bwMode="auto">
          <a:xfrm>
            <a:off x="473075" y="2436813"/>
            <a:ext cx="3078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Угол между вектором полного ускорения точки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при вращении относительно центра равен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endParaRPr lang="ru-RU" altLang="ru-RU" sz="1000">
              <a:solidFill>
                <a:schemeClr val="accent1"/>
              </a:solidFill>
            </a:endParaRPr>
          </a:p>
        </p:txBody>
      </p:sp>
      <p:graphicFrame>
        <p:nvGraphicFramePr>
          <p:cNvPr id="336969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357637"/>
              </p:ext>
            </p:extLst>
          </p:nvPr>
        </p:nvGraphicFramePr>
        <p:xfrm>
          <a:off x="3516313" y="2441575"/>
          <a:ext cx="927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3" name="Формула" r:id="rId19" imgW="927000" imgH="406080" progId="Equation.3">
                  <p:embed/>
                </p:oleObj>
              </mc:Choice>
              <mc:Fallback>
                <p:oleObj name="Формула" r:id="rId19" imgW="9270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6313" y="2441575"/>
                        <a:ext cx="927100" cy="406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6970" name="Group 74"/>
          <p:cNvGrpSpPr>
            <a:grpSpLocks/>
          </p:cNvGrpSpPr>
          <p:nvPr/>
        </p:nvGrpSpPr>
        <p:grpSpPr bwMode="auto">
          <a:xfrm>
            <a:off x="561975" y="1262063"/>
            <a:ext cx="1147763" cy="752475"/>
            <a:chOff x="918" y="3333"/>
            <a:chExt cx="723" cy="474"/>
          </a:xfrm>
        </p:grpSpPr>
        <p:sp>
          <p:nvSpPr>
            <p:cNvPr id="336926" name="Line 30"/>
            <p:cNvSpPr>
              <a:spLocks noChangeShapeType="1"/>
            </p:cNvSpPr>
            <p:nvPr/>
          </p:nvSpPr>
          <p:spPr bwMode="auto">
            <a:xfrm flipV="1">
              <a:off x="918" y="3549"/>
              <a:ext cx="498" cy="2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6927" name="Text Box 31"/>
            <p:cNvSpPr txBox="1">
              <a:spLocks noChangeArrowheads="1"/>
            </p:cNvSpPr>
            <p:nvPr/>
          </p:nvSpPr>
          <p:spPr bwMode="auto">
            <a:xfrm>
              <a:off x="1322" y="3394"/>
              <a:ext cx="17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>
                  <a:solidFill>
                    <a:schemeClr val="accent1"/>
                  </a:solidFill>
                </a:rPr>
                <a:t>Q</a:t>
              </a:r>
              <a:endParaRPr lang="ru-RU" altLang="ru-RU" sz="1000" b="1" i="1">
                <a:solidFill>
                  <a:schemeClr val="accent1"/>
                </a:solidFill>
              </a:endParaRPr>
            </a:p>
          </p:txBody>
        </p:sp>
        <p:sp>
          <p:nvSpPr>
            <p:cNvPr id="336928" name="Oval 32"/>
            <p:cNvSpPr>
              <a:spLocks noChangeArrowheads="1"/>
            </p:cNvSpPr>
            <p:nvPr/>
          </p:nvSpPr>
          <p:spPr bwMode="auto">
            <a:xfrm>
              <a:off x="1380" y="3543"/>
              <a:ext cx="35" cy="37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6929" name="AutoShape 33"/>
            <p:cNvSpPr>
              <a:spLocks noChangeArrowheads="1"/>
            </p:cNvSpPr>
            <p:nvPr/>
          </p:nvSpPr>
          <p:spPr bwMode="auto">
            <a:xfrm rot="2700000">
              <a:off x="1383" y="3638"/>
              <a:ext cx="244" cy="56"/>
            </a:xfrm>
            <a:prstGeom prst="rightArrow">
              <a:avLst>
                <a:gd name="adj1" fmla="val 50000"/>
                <a:gd name="adj2" fmla="val 108929"/>
              </a:avLst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graphicFrame>
          <p:nvGraphicFramePr>
            <p:cNvPr id="336930" name="Object 34"/>
            <p:cNvGraphicFramePr>
              <a:graphicFrameLocks noChangeAspect="1"/>
            </p:cNvGraphicFramePr>
            <p:nvPr/>
          </p:nvGraphicFramePr>
          <p:xfrm>
            <a:off x="1513" y="3540"/>
            <a:ext cx="128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14" name="Формула" r:id="rId21" imgW="203040" imgH="215640" progId="Equation.3">
                    <p:embed/>
                  </p:oleObj>
                </mc:Choice>
                <mc:Fallback>
                  <p:oleObj name="Формула" r:id="rId21" imgW="2030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3" y="3540"/>
                          <a:ext cx="128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6931" name="AutoShape 35"/>
            <p:cNvSpPr>
              <a:spLocks noChangeArrowheads="1"/>
            </p:cNvSpPr>
            <p:nvPr/>
          </p:nvSpPr>
          <p:spPr bwMode="auto">
            <a:xfrm rot="-8100000">
              <a:off x="1172" y="3427"/>
              <a:ext cx="244" cy="56"/>
            </a:xfrm>
            <a:prstGeom prst="rightArrow">
              <a:avLst>
                <a:gd name="adj1" fmla="val 50000"/>
                <a:gd name="adj2" fmla="val 108929"/>
              </a:avLst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graphicFrame>
          <p:nvGraphicFramePr>
            <p:cNvPr id="336932" name="Object 36"/>
            <p:cNvGraphicFramePr>
              <a:graphicFrameLocks noChangeAspect="1"/>
            </p:cNvGraphicFramePr>
            <p:nvPr/>
          </p:nvGraphicFramePr>
          <p:xfrm>
            <a:off x="1094" y="3395"/>
            <a:ext cx="16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15" name="Формула" r:id="rId23" imgW="253800" imgH="215640" progId="Equation.3">
                    <p:embed/>
                  </p:oleObj>
                </mc:Choice>
                <mc:Fallback>
                  <p:oleObj name="Формула" r:id="rId23" imgW="2538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4" y="3395"/>
                          <a:ext cx="16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6984" name="Group 88"/>
          <p:cNvGrpSpPr>
            <a:grpSpLocks/>
          </p:cNvGrpSpPr>
          <p:nvPr/>
        </p:nvGrpSpPr>
        <p:grpSpPr bwMode="auto">
          <a:xfrm>
            <a:off x="669925" y="1500188"/>
            <a:ext cx="596900" cy="773112"/>
            <a:chOff x="-124" y="1407"/>
            <a:chExt cx="376" cy="487"/>
          </a:xfrm>
        </p:grpSpPr>
        <p:sp>
          <p:nvSpPr>
            <p:cNvPr id="336971" name="Arc 75"/>
            <p:cNvSpPr>
              <a:spLocks/>
            </p:cNvSpPr>
            <p:nvPr/>
          </p:nvSpPr>
          <p:spPr bwMode="auto">
            <a:xfrm rot="1955555">
              <a:off x="-124" y="1685"/>
              <a:ext cx="146" cy="20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6973" name="Arc 77"/>
            <p:cNvSpPr>
              <a:spLocks/>
            </p:cNvSpPr>
            <p:nvPr/>
          </p:nvSpPr>
          <p:spPr bwMode="auto">
            <a:xfrm rot="-8844445">
              <a:off x="160" y="1407"/>
              <a:ext cx="92" cy="9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graphicFrame>
          <p:nvGraphicFramePr>
            <p:cNvPr id="336974" name="Object 78"/>
            <p:cNvGraphicFramePr>
              <a:graphicFrameLocks noChangeAspect="1"/>
            </p:cNvGraphicFramePr>
            <p:nvPr/>
          </p:nvGraphicFramePr>
          <p:xfrm>
            <a:off x="4" y="1703"/>
            <a:ext cx="80" cy="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16" name="Формула" r:id="rId25" imgW="152280" imgH="203040" progId="Equation.3">
                    <p:embed/>
                  </p:oleObj>
                </mc:Choice>
                <mc:Fallback>
                  <p:oleObj name="Формула" r:id="rId25" imgW="1522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" y="1703"/>
                          <a:ext cx="80" cy="1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6975" name="Object 79"/>
            <p:cNvGraphicFramePr>
              <a:graphicFrameLocks noChangeAspect="1"/>
            </p:cNvGraphicFramePr>
            <p:nvPr/>
          </p:nvGraphicFramePr>
          <p:xfrm>
            <a:off x="89" y="1450"/>
            <a:ext cx="72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17" name="Формула" r:id="rId27" imgW="152280" imgH="203040" progId="Equation.3">
                    <p:embed/>
                  </p:oleObj>
                </mc:Choice>
                <mc:Fallback>
                  <p:oleObj name="Формула" r:id="rId27" imgW="1522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" y="1450"/>
                          <a:ext cx="72" cy="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6983" name="Group 87"/>
          <p:cNvGrpSpPr>
            <a:grpSpLocks/>
          </p:cNvGrpSpPr>
          <p:nvPr/>
        </p:nvGrpSpPr>
        <p:grpSpPr bwMode="auto">
          <a:xfrm>
            <a:off x="6732588" y="4137027"/>
            <a:ext cx="1357312" cy="1011238"/>
            <a:chOff x="4271" y="2960"/>
            <a:chExt cx="855" cy="637"/>
          </a:xfrm>
        </p:grpSpPr>
        <p:sp>
          <p:nvSpPr>
            <p:cNvPr id="336940" name="Oval 44"/>
            <p:cNvSpPr>
              <a:spLocks noChangeArrowheads="1"/>
            </p:cNvSpPr>
            <p:nvPr/>
          </p:nvSpPr>
          <p:spPr bwMode="auto">
            <a:xfrm rot="-2058906">
              <a:off x="4271" y="3044"/>
              <a:ext cx="822" cy="456"/>
            </a:xfrm>
            <a:prstGeom prst="ellipse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6941" name="Text Box 45"/>
            <p:cNvSpPr txBox="1">
              <a:spLocks noChangeArrowheads="1"/>
            </p:cNvSpPr>
            <p:nvPr/>
          </p:nvSpPr>
          <p:spPr bwMode="auto">
            <a:xfrm>
              <a:off x="4367" y="3141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>
                  <a:solidFill>
                    <a:schemeClr val="accent1"/>
                  </a:solidFill>
                </a:rPr>
                <a:t>B</a:t>
              </a:r>
              <a:endParaRPr lang="ru-RU" altLang="ru-RU" sz="1000" b="1" i="1">
                <a:solidFill>
                  <a:schemeClr val="accent1"/>
                </a:solidFill>
              </a:endParaRPr>
            </a:p>
          </p:txBody>
        </p:sp>
        <p:sp>
          <p:nvSpPr>
            <p:cNvPr id="336942" name="AutoShape 46"/>
            <p:cNvSpPr>
              <a:spLocks noChangeArrowheads="1"/>
            </p:cNvSpPr>
            <p:nvPr/>
          </p:nvSpPr>
          <p:spPr bwMode="auto">
            <a:xfrm rot="2035371">
              <a:off x="4545" y="3236"/>
              <a:ext cx="244" cy="56"/>
            </a:xfrm>
            <a:prstGeom prst="rightArrow">
              <a:avLst>
                <a:gd name="adj1" fmla="val 50000"/>
                <a:gd name="adj2" fmla="val 108929"/>
              </a:avLst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6943" name="AutoShape 47"/>
            <p:cNvSpPr>
              <a:spLocks noChangeArrowheads="1"/>
            </p:cNvSpPr>
            <p:nvPr/>
          </p:nvSpPr>
          <p:spPr bwMode="auto">
            <a:xfrm rot="10084241" flipH="1">
              <a:off x="4821" y="3040"/>
              <a:ext cx="146" cy="146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0799 w 21600"/>
                <a:gd name="T5" fmla="*/ 0 h 21600"/>
                <a:gd name="T6" fmla="*/ 2700 w 21600"/>
                <a:gd name="T7" fmla="*/ 10800 h 21600"/>
                <a:gd name="T8" fmla="*/ 10799 w 21600"/>
                <a:gd name="T9" fmla="*/ 5400 h 21600"/>
                <a:gd name="T10" fmla="*/ 24300 w 21600"/>
                <a:gd name="T11" fmla="*/ 10800 h 21600"/>
                <a:gd name="T12" fmla="*/ 18900 w 21600"/>
                <a:gd name="T13" fmla="*/ 16200 h 21600"/>
                <a:gd name="T14" fmla="*/ 13500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graphicFrame>
          <p:nvGraphicFramePr>
            <p:cNvPr id="336944" name="Object 48"/>
            <p:cNvGraphicFramePr>
              <a:graphicFrameLocks noChangeAspect="1"/>
            </p:cNvGraphicFramePr>
            <p:nvPr/>
          </p:nvGraphicFramePr>
          <p:xfrm>
            <a:off x="4777" y="3198"/>
            <a:ext cx="128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18" name="Формула" r:id="rId29" imgW="203040" imgH="215640" progId="Equation.3">
                    <p:embed/>
                  </p:oleObj>
                </mc:Choice>
                <mc:Fallback>
                  <p:oleObj name="Формула" r:id="rId29" imgW="2030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7" y="3198"/>
                          <a:ext cx="128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6945" name="Object 49"/>
            <p:cNvGraphicFramePr>
              <a:graphicFrameLocks noChangeAspect="1"/>
            </p:cNvGraphicFramePr>
            <p:nvPr/>
          </p:nvGraphicFramePr>
          <p:xfrm>
            <a:off x="4902" y="3179"/>
            <a:ext cx="80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19" name="Формула" r:id="rId31" imgW="126720" imgH="139680" progId="Equation.3">
                    <p:embed/>
                  </p:oleObj>
                </mc:Choice>
                <mc:Fallback>
                  <p:oleObj name="Формула" r:id="rId31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2" y="3179"/>
                          <a:ext cx="80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6946" name="Oval 50"/>
            <p:cNvSpPr>
              <a:spLocks noChangeArrowheads="1"/>
            </p:cNvSpPr>
            <p:nvPr/>
          </p:nvSpPr>
          <p:spPr bwMode="auto">
            <a:xfrm>
              <a:off x="4525" y="3166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6947" name="Oval 51"/>
            <p:cNvSpPr>
              <a:spLocks noChangeArrowheads="1"/>
            </p:cNvSpPr>
            <p:nvPr/>
          </p:nvSpPr>
          <p:spPr bwMode="auto">
            <a:xfrm>
              <a:off x="4848" y="3069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6948" name="Text Box 52"/>
            <p:cNvSpPr txBox="1">
              <a:spLocks noChangeArrowheads="1"/>
            </p:cNvSpPr>
            <p:nvPr/>
          </p:nvSpPr>
          <p:spPr bwMode="auto">
            <a:xfrm>
              <a:off x="4726" y="2960"/>
              <a:ext cx="17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ru-RU" sz="1000" b="1" i="1">
                  <a:solidFill>
                    <a:schemeClr val="accent1"/>
                  </a:solidFill>
                </a:rPr>
                <a:t>Q</a:t>
              </a:r>
              <a:endParaRPr lang="ru-RU" altLang="ru-RU" sz="1000" b="1" i="1">
                <a:solidFill>
                  <a:schemeClr val="accent1"/>
                </a:solidFill>
              </a:endParaRPr>
            </a:p>
          </p:txBody>
        </p:sp>
        <p:sp>
          <p:nvSpPr>
            <p:cNvPr id="336949" name="Line 53"/>
            <p:cNvSpPr>
              <a:spLocks noChangeShapeType="1"/>
            </p:cNvSpPr>
            <p:nvPr/>
          </p:nvSpPr>
          <p:spPr bwMode="auto">
            <a:xfrm flipV="1">
              <a:off x="4554" y="3099"/>
              <a:ext cx="306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6950" name="Text Box 54"/>
            <p:cNvSpPr txBox="1">
              <a:spLocks noChangeArrowheads="1"/>
            </p:cNvSpPr>
            <p:nvPr/>
          </p:nvSpPr>
          <p:spPr bwMode="auto">
            <a:xfrm>
              <a:off x="4462" y="3442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>
                  <a:solidFill>
                    <a:schemeClr val="accent1"/>
                  </a:solidFill>
                </a:rPr>
                <a:t>C</a:t>
              </a:r>
              <a:endParaRPr lang="ru-RU" altLang="ru-RU" sz="1000" b="1" i="1">
                <a:solidFill>
                  <a:schemeClr val="accent1"/>
                </a:solidFill>
              </a:endParaRPr>
            </a:p>
          </p:txBody>
        </p:sp>
        <p:sp>
          <p:nvSpPr>
            <p:cNvPr id="336951" name="AutoShape 55"/>
            <p:cNvSpPr>
              <a:spLocks noChangeArrowheads="1"/>
            </p:cNvSpPr>
            <p:nvPr/>
          </p:nvSpPr>
          <p:spPr bwMode="auto">
            <a:xfrm rot="-588932">
              <a:off x="4670" y="3428"/>
              <a:ext cx="304" cy="67"/>
            </a:xfrm>
            <a:prstGeom prst="rightArrow">
              <a:avLst>
                <a:gd name="adj1" fmla="val 50000"/>
                <a:gd name="adj2" fmla="val 113433"/>
              </a:avLst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6952" name="Oval 56"/>
            <p:cNvSpPr>
              <a:spLocks noChangeArrowheads="1"/>
            </p:cNvSpPr>
            <p:nvPr/>
          </p:nvSpPr>
          <p:spPr bwMode="auto">
            <a:xfrm>
              <a:off x="4626" y="3473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6953" name="Line 57"/>
            <p:cNvSpPr>
              <a:spLocks noChangeShapeType="1"/>
            </p:cNvSpPr>
            <p:nvPr/>
          </p:nvSpPr>
          <p:spPr bwMode="auto">
            <a:xfrm flipV="1">
              <a:off x="4643" y="3088"/>
              <a:ext cx="222" cy="4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graphicFrame>
          <p:nvGraphicFramePr>
            <p:cNvPr id="336954" name="Object 58"/>
            <p:cNvGraphicFramePr>
              <a:graphicFrameLocks noChangeAspect="1"/>
            </p:cNvGraphicFramePr>
            <p:nvPr/>
          </p:nvGraphicFramePr>
          <p:xfrm>
            <a:off x="4998" y="3345"/>
            <a:ext cx="12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20" name="Формула" r:id="rId33" imgW="203040" imgH="228600" progId="Equation.3">
                    <p:embed/>
                  </p:oleObj>
                </mc:Choice>
                <mc:Fallback>
                  <p:oleObj name="Формула" r:id="rId33" imgW="2030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8" y="3345"/>
                          <a:ext cx="128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6979" name="Arc 83"/>
            <p:cNvSpPr>
              <a:spLocks/>
            </p:cNvSpPr>
            <p:nvPr/>
          </p:nvSpPr>
          <p:spPr bwMode="auto">
            <a:xfrm rot="8844445" flipH="1">
              <a:off x="4623" y="3161"/>
              <a:ext cx="92" cy="9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graphicFrame>
          <p:nvGraphicFramePr>
            <p:cNvPr id="336980" name="Object 84"/>
            <p:cNvGraphicFramePr>
              <a:graphicFrameLocks noChangeAspect="1"/>
            </p:cNvGraphicFramePr>
            <p:nvPr/>
          </p:nvGraphicFramePr>
          <p:xfrm>
            <a:off x="4775" y="3322"/>
            <a:ext cx="75" cy="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21" name="Формула" r:id="rId35" imgW="152280" imgH="203040" progId="Equation.3">
                    <p:embed/>
                  </p:oleObj>
                </mc:Choice>
                <mc:Fallback>
                  <p:oleObj name="Формула" r:id="rId35" imgW="1522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5" y="3322"/>
                          <a:ext cx="75" cy="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6981" name="Object 85"/>
            <p:cNvGraphicFramePr>
              <a:graphicFrameLocks noChangeAspect="1"/>
            </p:cNvGraphicFramePr>
            <p:nvPr/>
          </p:nvGraphicFramePr>
          <p:xfrm>
            <a:off x="4699" y="3156"/>
            <a:ext cx="74" cy="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22" name="Формула" r:id="rId36" imgW="152280" imgH="203040" progId="Equation.3">
                    <p:embed/>
                  </p:oleObj>
                </mc:Choice>
                <mc:Fallback>
                  <p:oleObj name="Формула" r:id="rId36" imgW="1522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9" y="3156"/>
                          <a:ext cx="74" cy="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6982" name="Arc 86"/>
            <p:cNvSpPr>
              <a:spLocks/>
            </p:cNvSpPr>
            <p:nvPr/>
          </p:nvSpPr>
          <p:spPr bwMode="auto">
            <a:xfrm rot="-9589827" flipH="1" flipV="1">
              <a:off x="4701" y="3375"/>
              <a:ext cx="112" cy="8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</p:grpSp>
      <p:sp>
        <p:nvSpPr>
          <p:cNvPr id="336985" name="Rectangle 89"/>
          <p:cNvSpPr>
            <a:spLocks noChangeArrowheads="1"/>
          </p:cNvSpPr>
          <p:nvPr/>
        </p:nvSpPr>
        <p:spPr bwMode="auto">
          <a:xfrm>
            <a:off x="0" y="4878388"/>
            <a:ext cx="5838825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>
                <a:solidFill>
                  <a:schemeClr val="accent1"/>
                </a:solidFill>
                <a:latin typeface="+mn-lt"/>
              </a:rPr>
              <a:t>Примеры использования МЦУ для определения ускорений точек плоской фигуры</a:t>
            </a:r>
            <a:endParaRPr lang="ru-RU" altLang="ru-RU" sz="100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36986" name="Oval 90"/>
          <p:cNvSpPr>
            <a:spLocks noChangeArrowheads="1"/>
          </p:cNvSpPr>
          <p:nvPr/>
        </p:nvSpPr>
        <p:spPr bwMode="auto">
          <a:xfrm>
            <a:off x="304800" y="5191125"/>
            <a:ext cx="219075" cy="219075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00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336987" name="Text Box 91"/>
          <p:cNvSpPr txBox="1">
            <a:spLocks noChangeArrowheads="1"/>
          </p:cNvSpPr>
          <p:nvPr/>
        </p:nvSpPr>
        <p:spPr bwMode="auto">
          <a:xfrm>
            <a:off x="574675" y="5116513"/>
            <a:ext cx="21932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Дано</a:t>
            </a:r>
            <a:r>
              <a:rPr lang="en-US" altLang="ru-RU" sz="1000">
                <a:solidFill>
                  <a:schemeClr val="accent1"/>
                </a:solidFill>
              </a:rPr>
              <a:t>: </a:t>
            </a:r>
            <a:r>
              <a:rPr lang="en-US" altLang="ru-RU" sz="1000" b="1" i="1">
                <a:solidFill>
                  <a:schemeClr val="accent1"/>
                </a:solidFill>
              </a:rPr>
              <a:t>a</a:t>
            </a:r>
            <a:r>
              <a:rPr lang="en-US" altLang="ru-RU" sz="1000" i="1" baseline="-25000">
                <a:solidFill>
                  <a:schemeClr val="accent1"/>
                </a:solidFill>
              </a:rPr>
              <a:t>A</a:t>
            </a:r>
            <a:r>
              <a:rPr lang="ru-RU" altLang="ru-RU" sz="1000">
                <a:solidFill>
                  <a:schemeClr val="accent1"/>
                </a:solidFill>
              </a:rPr>
              <a:t>,</a:t>
            </a:r>
            <a:r>
              <a:rPr lang="en-US" altLang="ru-RU" sz="1000">
                <a:solidFill>
                  <a:schemeClr val="accent1"/>
                </a:solidFill>
              </a:rPr>
              <a:t> </a:t>
            </a:r>
            <a:r>
              <a:rPr lang="en-US" altLang="ru-RU" sz="1000">
                <a:solidFill>
                  <a:schemeClr val="accent1"/>
                </a:solidFill>
                <a:sym typeface="Symbol" pitchFamily="18" charset="2"/>
              </a:rPr>
              <a:t>, </a:t>
            </a:r>
            <a:r>
              <a:rPr lang="ru-RU" altLang="ru-RU" sz="1000">
                <a:solidFill>
                  <a:schemeClr val="accent1"/>
                </a:solidFill>
                <a:cs typeface="Times New Roman" pitchFamily="18" charset="0"/>
              </a:rPr>
              <a:t>, </a:t>
            </a:r>
            <a:r>
              <a:rPr lang="ru-RU" altLang="ru-RU" sz="1000">
                <a:solidFill>
                  <a:schemeClr val="accent1"/>
                </a:solidFill>
              </a:rPr>
              <a:t>положения точек </a:t>
            </a:r>
            <a:r>
              <a:rPr lang="en-US" altLang="ru-RU" sz="1000" i="1">
                <a:solidFill>
                  <a:schemeClr val="accent1"/>
                </a:solidFill>
              </a:rPr>
              <a:t>A</a:t>
            </a:r>
            <a:r>
              <a:rPr lang="en-US" altLang="ru-RU" sz="1000">
                <a:solidFill>
                  <a:schemeClr val="accent1"/>
                </a:solidFill>
              </a:rPr>
              <a:t>, </a:t>
            </a:r>
            <a:r>
              <a:rPr lang="en-US" altLang="ru-RU" sz="1000" i="1">
                <a:solidFill>
                  <a:schemeClr val="accent1"/>
                </a:solidFill>
              </a:rPr>
              <a:t>B</a:t>
            </a:r>
            <a:r>
              <a:rPr lang="ru-RU" altLang="ru-RU" sz="1000">
                <a:solidFill>
                  <a:schemeClr val="accent1"/>
                </a:solidFill>
              </a:rPr>
              <a:t>.</a:t>
            </a:r>
            <a:endParaRPr lang="en-US" altLang="ru-RU" sz="1000">
              <a:solidFill>
                <a:schemeClr val="accent1"/>
              </a:solidFill>
            </a:endParaRPr>
          </a:p>
          <a:p>
            <a:r>
              <a:rPr lang="ru-RU" altLang="ru-RU" sz="1000">
                <a:solidFill>
                  <a:schemeClr val="accent1"/>
                </a:solidFill>
              </a:rPr>
              <a:t>Найти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r>
              <a:rPr lang="en-US" altLang="ru-RU" sz="1000" b="1">
                <a:solidFill>
                  <a:schemeClr val="accent1"/>
                </a:solidFill>
              </a:rPr>
              <a:t> </a:t>
            </a:r>
            <a:r>
              <a:rPr lang="en-US" altLang="ru-RU" sz="1000" b="1" i="1">
                <a:solidFill>
                  <a:schemeClr val="accent1"/>
                </a:solidFill>
              </a:rPr>
              <a:t>a</a:t>
            </a:r>
            <a:r>
              <a:rPr lang="en-US" altLang="ru-RU" sz="1000" i="1" baseline="-25000">
                <a:solidFill>
                  <a:schemeClr val="accent1"/>
                </a:solidFill>
              </a:rPr>
              <a:t>B</a:t>
            </a:r>
            <a:endParaRPr lang="ru-RU" altLang="ru-RU" sz="1000" i="1" baseline="-25000">
              <a:solidFill>
                <a:schemeClr val="accent1"/>
              </a:solidFill>
            </a:endParaRPr>
          </a:p>
        </p:txBody>
      </p:sp>
      <p:grpSp>
        <p:nvGrpSpPr>
          <p:cNvPr id="337010" name="Group 114"/>
          <p:cNvGrpSpPr>
            <a:grpSpLocks/>
          </p:cNvGrpSpPr>
          <p:nvPr/>
        </p:nvGrpSpPr>
        <p:grpSpPr bwMode="auto">
          <a:xfrm>
            <a:off x="196850" y="5749925"/>
            <a:ext cx="1304925" cy="850900"/>
            <a:chOff x="124" y="3664"/>
            <a:chExt cx="822" cy="536"/>
          </a:xfrm>
        </p:grpSpPr>
        <p:sp>
          <p:nvSpPr>
            <p:cNvPr id="336989" name="Oval 93"/>
            <p:cNvSpPr>
              <a:spLocks noChangeArrowheads="1"/>
            </p:cNvSpPr>
            <p:nvPr/>
          </p:nvSpPr>
          <p:spPr bwMode="auto">
            <a:xfrm rot="-2058906">
              <a:off x="124" y="3679"/>
              <a:ext cx="822" cy="521"/>
            </a:xfrm>
            <a:prstGeom prst="ellipse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6990" name="Text Box 94"/>
            <p:cNvSpPr txBox="1">
              <a:spLocks noChangeArrowheads="1"/>
            </p:cNvSpPr>
            <p:nvPr/>
          </p:nvSpPr>
          <p:spPr bwMode="auto">
            <a:xfrm>
              <a:off x="379" y="4016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>
                  <a:solidFill>
                    <a:schemeClr val="accent1"/>
                  </a:solidFill>
                </a:rPr>
                <a:t>B</a:t>
              </a:r>
              <a:endParaRPr lang="ru-RU" altLang="ru-RU" sz="1000" b="1" i="1">
                <a:solidFill>
                  <a:schemeClr val="accent1"/>
                </a:solidFill>
              </a:endParaRPr>
            </a:p>
          </p:txBody>
        </p:sp>
        <p:sp>
          <p:nvSpPr>
            <p:cNvPr id="336991" name="AutoShape 95"/>
            <p:cNvSpPr>
              <a:spLocks noChangeArrowheads="1"/>
            </p:cNvSpPr>
            <p:nvPr/>
          </p:nvSpPr>
          <p:spPr bwMode="auto">
            <a:xfrm rot="2035371">
              <a:off x="434" y="3874"/>
              <a:ext cx="244" cy="56"/>
            </a:xfrm>
            <a:prstGeom prst="rightArrow">
              <a:avLst>
                <a:gd name="adj1" fmla="val 50000"/>
                <a:gd name="adj2" fmla="val 108929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6992" name="AutoShape 96"/>
            <p:cNvSpPr>
              <a:spLocks noChangeArrowheads="1"/>
            </p:cNvSpPr>
            <p:nvPr/>
          </p:nvSpPr>
          <p:spPr bwMode="auto">
            <a:xfrm rot="20884241" flipH="1">
              <a:off x="359" y="3729"/>
              <a:ext cx="146" cy="146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0799 w 21600"/>
                <a:gd name="T5" fmla="*/ 0 h 21600"/>
                <a:gd name="T6" fmla="*/ 2700 w 21600"/>
                <a:gd name="T7" fmla="*/ 10800 h 21600"/>
                <a:gd name="T8" fmla="*/ 10799 w 21600"/>
                <a:gd name="T9" fmla="*/ 5400 h 21600"/>
                <a:gd name="T10" fmla="*/ 24300 w 21600"/>
                <a:gd name="T11" fmla="*/ 10800 h 21600"/>
                <a:gd name="T12" fmla="*/ 18900 w 21600"/>
                <a:gd name="T13" fmla="*/ 16200 h 21600"/>
                <a:gd name="T14" fmla="*/ 13500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graphicFrame>
          <p:nvGraphicFramePr>
            <p:cNvPr id="336993" name="Object 97"/>
            <p:cNvGraphicFramePr>
              <a:graphicFrameLocks noChangeAspect="1"/>
            </p:cNvGraphicFramePr>
            <p:nvPr/>
          </p:nvGraphicFramePr>
          <p:xfrm>
            <a:off x="478" y="3893"/>
            <a:ext cx="12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23" name="Формула" r:id="rId37" imgW="190440" imgH="215640" progId="Equation.3">
                    <p:embed/>
                  </p:oleObj>
                </mc:Choice>
                <mc:Fallback>
                  <p:oleObj name="Формула" r:id="rId37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" y="3893"/>
                          <a:ext cx="12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6994" name="Object 98"/>
            <p:cNvGraphicFramePr>
              <a:graphicFrameLocks noChangeAspect="1"/>
            </p:cNvGraphicFramePr>
            <p:nvPr/>
          </p:nvGraphicFramePr>
          <p:xfrm>
            <a:off x="302" y="3664"/>
            <a:ext cx="80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24" name="Формула" r:id="rId39" imgW="126720" imgH="139680" progId="Equation.3">
                    <p:embed/>
                  </p:oleObj>
                </mc:Choice>
                <mc:Fallback>
                  <p:oleObj name="Формула" r:id="rId39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" y="3664"/>
                          <a:ext cx="80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6995" name="Oval 99"/>
            <p:cNvSpPr>
              <a:spLocks noChangeArrowheads="1"/>
            </p:cNvSpPr>
            <p:nvPr/>
          </p:nvSpPr>
          <p:spPr bwMode="auto">
            <a:xfrm>
              <a:off x="426" y="3801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6999" name="Text Box 103"/>
            <p:cNvSpPr txBox="1">
              <a:spLocks noChangeArrowheads="1"/>
            </p:cNvSpPr>
            <p:nvPr/>
          </p:nvSpPr>
          <p:spPr bwMode="auto">
            <a:xfrm>
              <a:off x="321" y="3816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>
                  <a:solidFill>
                    <a:schemeClr val="accent1"/>
                  </a:solidFill>
                </a:rPr>
                <a:t>A</a:t>
              </a:r>
              <a:endParaRPr lang="ru-RU" altLang="ru-RU" sz="1000" b="1" i="1">
                <a:solidFill>
                  <a:schemeClr val="accent1"/>
                </a:solidFill>
              </a:endParaRPr>
            </a:p>
          </p:txBody>
        </p:sp>
        <p:sp>
          <p:nvSpPr>
            <p:cNvPr id="337001" name="Oval 105"/>
            <p:cNvSpPr>
              <a:spLocks noChangeArrowheads="1"/>
            </p:cNvSpPr>
            <p:nvPr/>
          </p:nvSpPr>
          <p:spPr bwMode="auto">
            <a:xfrm>
              <a:off x="569" y="4072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</p:grpSp>
      <p:grpSp>
        <p:nvGrpSpPr>
          <p:cNvPr id="337016" name="Group 120"/>
          <p:cNvGrpSpPr>
            <a:grpSpLocks/>
          </p:cNvGrpSpPr>
          <p:nvPr/>
        </p:nvGrpSpPr>
        <p:grpSpPr bwMode="auto">
          <a:xfrm>
            <a:off x="920750" y="5495925"/>
            <a:ext cx="760413" cy="976313"/>
            <a:chOff x="4120" y="3294"/>
            <a:chExt cx="479" cy="615"/>
          </a:xfrm>
        </p:grpSpPr>
        <p:sp>
          <p:nvSpPr>
            <p:cNvPr id="337000" name="AutoShape 104"/>
            <p:cNvSpPr>
              <a:spLocks noChangeArrowheads="1"/>
            </p:cNvSpPr>
            <p:nvPr/>
          </p:nvSpPr>
          <p:spPr bwMode="auto">
            <a:xfrm rot="-464014">
              <a:off x="4138" y="3832"/>
              <a:ext cx="304" cy="67"/>
            </a:xfrm>
            <a:prstGeom prst="rightArrow">
              <a:avLst>
                <a:gd name="adj1" fmla="val 50000"/>
                <a:gd name="adj2" fmla="val 113433"/>
              </a:avLst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7002" name="Line 106"/>
            <p:cNvSpPr>
              <a:spLocks noChangeShapeType="1"/>
            </p:cNvSpPr>
            <p:nvPr/>
          </p:nvSpPr>
          <p:spPr bwMode="auto">
            <a:xfrm flipV="1">
              <a:off x="4120" y="3483"/>
              <a:ext cx="222" cy="42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graphicFrame>
          <p:nvGraphicFramePr>
            <p:cNvPr id="337003" name="Object 107"/>
            <p:cNvGraphicFramePr>
              <a:graphicFrameLocks noChangeAspect="1"/>
            </p:cNvGraphicFramePr>
            <p:nvPr/>
          </p:nvGraphicFramePr>
          <p:xfrm>
            <a:off x="4479" y="3744"/>
            <a:ext cx="12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25" name="Формула" r:id="rId40" imgW="190440" imgH="215640" progId="Equation.3">
                    <p:embed/>
                  </p:oleObj>
                </mc:Choice>
                <mc:Fallback>
                  <p:oleObj name="Формула" r:id="rId40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9" y="3744"/>
                          <a:ext cx="12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7005" name="Object 109"/>
            <p:cNvGraphicFramePr>
              <a:graphicFrameLocks noChangeAspect="1"/>
            </p:cNvGraphicFramePr>
            <p:nvPr/>
          </p:nvGraphicFramePr>
          <p:xfrm>
            <a:off x="4252" y="3717"/>
            <a:ext cx="75" cy="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26" name="Формула" r:id="rId42" imgW="152280" imgH="203040" progId="Equation.3">
                    <p:embed/>
                  </p:oleObj>
                </mc:Choice>
                <mc:Fallback>
                  <p:oleObj name="Формула" r:id="rId42" imgW="1522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2" y="3717"/>
                          <a:ext cx="75" cy="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7007" name="Arc 111"/>
            <p:cNvSpPr>
              <a:spLocks/>
            </p:cNvSpPr>
            <p:nvPr/>
          </p:nvSpPr>
          <p:spPr bwMode="auto">
            <a:xfrm rot="-9589827" flipH="1" flipV="1">
              <a:off x="4178" y="3770"/>
              <a:ext cx="112" cy="8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7008" name="AutoShape 112"/>
            <p:cNvSpPr>
              <a:spLocks noChangeArrowheads="1"/>
            </p:cNvSpPr>
            <p:nvPr/>
          </p:nvSpPr>
          <p:spPr bwMode="auto">
            <a:xfrm rot="20884241" flipH="1">
              <a:off x="4237" y="3365"/>
              <a:ext cx="146" cy="146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0799 w 21600"/>
                <a:gd name="T5" fmla="*/ 0 h 21600"/>
                <a:gd name="T6" fmla="*/ 2700 w 21600"/>
                <a:gd name="T7" fmla="*/ 10800 h 21600"/>
                <a:gd name="T8" fmla="*/ 10799 w 21600"/>
                <a:gd name="T9" fmla="*/ 5400 h 21600"/>
                <a:gd name="T10" fmla="*/ 24300 w 21600"/>
                <a:gd name="T11" fmla="*/ 10800 h 21600"/>
                <a:gd name="T12" fmla="*/ 18900 w 21600"/>
                <a:gd name="T13" fmla="*/ 16200 h 21600"/>
                <a:gd name="T14" fmla="*/ 13500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graphicFrame>
          <p:nvGraphicFramePr>
            <p:cNvPr id="337009" name="Object 113"/>
            <p:cNvGraphicFramePr>
              <a:graphicFrameLocks noChangeAspect="1"/>
            </p:cNvGraphicFramePr>
            <p:nvPr/>
          </p:nvGraphicFramePr>
          <p:xfrm>
            <a:off x="4201" y="3294"/>
            <a:ext cx="80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27" name="Формула" r:id="rId43" imgW="126720" imgH="139680" progId="Equation.3">
                    <p:embed/>
                  </p:oleObj>
                </mc:Choice>
                <mc:Fallback>
                  <p:oleObj name="Формула" r:id="rId43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1" y="3294"/>
                          <a:ext cx="80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7011" name="Text Box 115"/>
          <p:cNvSpPr txBox="1">
            <a:spLocks noChangeArrowheads="1"/>
          </p:cNvSpPr>
          <p:nvPr/>
        </p:nvSpPr>
        <p:spPr bwMode="auto">
          <a:xfrm>
            <a:off x="1506538" y="5372100"/>
            <a:ext cx="315983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>
                <a:solidFill>
                  <a:schemeClr val="accent1"/>
                </a:solidFill>
                <a:latin typeface="+mn-lt"/>
              </a:rPr>
              <a:t>1) МЦУ находится на прямой , составляющей угол </a:t>
            </a:r>
            <a:r>
              <a:rPr lang="ru-RU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</a:t>
            </a:r>
          </a:p>
          <a:p>
            <a:r>
              <a:rPr lang="ru-RU" altLang="ru-RU" sz="1000">
                <a:solidFill>
                  <a:schemeClr val="accent1"/>
                </a:solidFill>
                <a:latin typeface="+mn-lt"/>
              </a:rPr>
              <a:t>к вектору ускорения точки </a:t>
            </a:r>
            <a:r>
              <a:rPr lang="en-US" altLang="ru-RU" sz="1000" i="1">
                <a:solidFill>
                  <a:schemeClr val="accent1"/>
                </a:solidFill>
                <a:latin typeface="+mn-lt"/>
              </a:rPr>
              <a:t>A</a:t>
            </a:r>
            <a:r>
              <a:rPr lang="ru-RU" altLang="ru-RU" sz="1000" i="1">
                <a:solidFill>
                  <a:schemeClr val="accent1"/>
                </a:solidFill>
                <a:latin typeface="+mn-lt"/>
              </a:rPr>
              <a:t>, </a:t>
            </a:r>
            <a:r>
              <a:rPr lang="ru-RU" altLang="ru-RU" sz="1000">
                <a:solidFill>
                  <a:schemeClr val="accent1"/>
                </a:solidFill>
                <a:latin typeface="+mn-lt"/>
              </a:rPr>
              <a:t>проведенной в сторону</a:t>
            </a:r>
          </a:p>
          <a:p>
            <a:r>
              <a:rPr lang="ru-RU" altLang="ru-RU" sz="1000">
                <a:solidFill>
                  <a:schemeClr val="accent1"/>
                </a:solidFill>
                <a:latin typeface="+mn-lt"/>
              </a:rPr>
              <a:t>углового ускорения, на расстоянии</a:t>
            </a:r>
            <a:r>
              <a:rPr lang="en-US" altLang="ru-RU" sz="1000">
                <a:solidFill>
                  <a:schemeClr val="accent1"/>
                </a:solidFill>
                <a:latin typeface="+mn-lt"/>
              </a:rPr>
              <a:t>:</a:t>
            </a:r>
            <a:endParaRPr lang="ru-RU" altLang="ru-RU" sz="1000">
              <a:solidFill>
                <a:schemeClr val="accent1"/>
              </a:solidFill>
              <a:latin typeface="+mn-lt"/>
            </a:endParaRPr>
          </a:p>
        </p:txBody>
      </p:sp>
      <p:graphicFrame>
        <p:nvGraphicFramePr>
          <p:cNvPr id="337012" name="Object 1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631878"/>
              </p:ext>
            </p:extLst>
          </p:nvPr>
        </p:nvGraphicFramePr>
        <p:xfrm>
          <a:off x="4800600" y="5287963"/>
          <a:ext cx="927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8" name="Формула" r:id="rId44" imgW="927000" imgH="406080" progId="Equation.3">
                  <p:embed/>
                </p:oleObj>
              </mc:Choice>
              <mc:Fallback>
                <p:oleObj name="Формула" r:id="rId44" imgW="9270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287963"/>
                        <a:ext cx="927100" cy="406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013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722502"/>
              </p:ext>
            </p:extLst>
          </p:nvPr>
        </p:nvGraphicFramePr>
        <p:xfrm>
          <a:off x="3989388" y="5772150"/>
          <a:ext cx="1104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9" name="Формула" r:id="rId45" imgW="1104840" imgH="469800" progId="Equation.3">
                  <p:embed/>
                </p:oleObj>
              </mc:Choice>
              <mc:Fallback>
                <p:oleObj name="Формула" r:id="rId45" imgW="11048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9388" y="5772150"/>
                        <a:ext cx="1104900" cy="4699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7014" name="Group 118"/>
          <p:cNvGrpSpPr>
            <a:grpSpLocks/>
          </p:cNvGrpSpPr>
          <p:nvPr/>
        </p:nvGrpSpPr>
        <p:grpSpPr bwMode="auto">
          <a:xfrm>
            <a:off x="722313" y="5778500"/>
            <a:ext cx="735012" cy="325438"/>
            <a:chOff x="455" y="3682"/>
            <a:chExt cx="463" cy="205"/>
          </a:xfrm>
        </p:grpSpPr>
        <p:sp>
          <p:nvSpPr>
            <p:cNvPr id="337004" name="Arc 108"/>
            <p:cNvSpPr>
              <a:spLocks/>
            </p:cNvSpPr>
            <p:nvPr/>
          </p:nvSpPr>
          <p:spPr bwMode="auto">
            <a:xfrm rot="8844445" flipH="1">
              <a:off x="524" y="3793"/>
              <a:ext cx="92" cy="9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graphicFrame>
          <p:nvGraphicFramePr>
            <p:cNvPr id="337006" name="Object 110"/>
            <p:cNvGraphicFramePr>
              <a:graphicFrameLocks noChangeAspect="1"/>
            </p:cNvGraphicFramePr>
            <p:nvPr/>
          </p:nvGraphicFramePr>
          <p:xfrm>
            <a:off x="600" y="3785"/>
            <a:ext cx="74" cy="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30" name="Формула" r:id="rId46" imgW="152280" imgH="203040" progId="Equation.3">
                    <p:embed/>
                  </p:oleObj>
                </mc:Choice>
                <mc:Fallback>
                  <p:oleObj name="Формула" r:id="rId46" imgW="1522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0" y="3785"/>
                          <a:ext cx="74" cy="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6998" name="Line 102"/>
            <p:cNvSpPr>
              <a:spLocks noChangeShapeType="1"/>
            </p:cNvSpPr>
            <p:nvPr/>
          </p:nvSpPr>
          <p:spPr bwMode="auto">
            <a:xfrm flipV="1">
              <a:off x="455" y="3728"/>
              <a:ext cx="306" cy="8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6997" name="Text Box 101"/>
            <p:cNvSpPr txBox="1">
              <a:spLocks noChangeArrowheads="1"/>
            </p:cNvSpPr>
            <p:nvPr/>
          </p:nvSpPr>
          <p:spPr bwMode="auto">
            <a:xfrm>
              <a:off x="744" y="3682"/>
              <a:ext cx="17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ru-RU" sz="1000" b="1" i="1">
                  <a:solidFill>
                    <a:schemeClr val="accent1"/>
                  </a:solidFill>
                </a:rPr>
                <a:t>Q</a:t>
              </a:r>
              <a:endParaRPr lang="ru-RU" altLang="ru-RU" sz="1000" b="1" i="1">
                <a:solidFill>
                  <a:schemeClr val="accent1"/>
                </a:solidFill>
              </a:endParaRPr>
            </a:p>
          </p:txBody>
        </p:sp>
        <p:sp>
          <p:nvSpPr>
            <p:cNvPr id="336996" name="Oval 100"/>
            <p:cNvSpPr>
              <a:spLocks noChangeArrowheads="1"/>
            </p:cNvSpPr>
            <p:nvPr/>
          </p:nvSpPr>
          <p:spPr bwMode="auto">
            <a:xfrm>
              <a:off x="755" y="3710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</p:grpSp>
      <p:sp>
        <p:nvSpPr>
          <p:cNvPr id="337015" name="Text Box 119"/>
          <p:cNvSpPr txBox="1">
            <a:spLocks noChangeArrowheads="1"/>
          </p:cNvSpPr>
          <p:nvPr/>
        </p:nvSpPr>
        <p:spPr bwMode="auto">
          <a:xfrm>
            <a:off x="1617663" y="6073775"/>
            <a:ext cx="22637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2</a:t>
            </a:r>
            <a:r>
              <a:rPr lang="en-US" altLang="ru-RU" sz="1000">
                <a:solidFill>
                  <a:schemeClr val="accent1"/>
                </a:solidFill>
              </a:rPr>
              <a:t>) </a:t>
            </a:r>
            <a:r>
              <a:rPr lang="ru-RU" altLang="ru-RU" sz="1000">
                <a:solidFill>
                  <a:schemeClr val="accent1"/>
                </a:solidFill>
              </a:rPr>
              <a:t>Соединяем точку </a:t>
            </a:r>
            <a:r>
              <a:rPr lang="en-US" altLang="ru-RU" sz="1000" i="1">
                <a:solidFill>
                  <a:schemeClr val="accent1"/>
                </a:solidFill>
              </a:rPr>
              <a:t>B</a:t>
            </a:r>
            <a:r>
              <a:rPr lang="ru-RU" altLang="ru-RU" sz="1000" i="1">
                <a:solidFill>
                  <a:schemeClr val="accent1"/>
                </a:solidFill>
              </a:rPr>
              <a:t> </a:t>
            </a:r>
            <a:r>
              <a:rPr lang="ru-RU" altLang="ru-RU" sz="1000">
                <a:solidFill>
                  <a:schemeClr val="accent1"/>
                </a:solidFill>
              </a:rPr>
              <a:t>с МЦУ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 и определяем ускорение этой точки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endParaRPr lang="ru-RU" altLang="ru-RU" sz="1000" i="1" baseline="-25000">
              <a:solidFill>
                <a:schemeClr val="accent1"/>
              </a:solidFill>
            </a:endParaRPr>
          </a:p>
        </p:txBody>
      </p:sp>
      <p:graphicFrame>
        <p:nvGraphicFramePr>
          <p:cNvPr id="337017" name="Object 1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308438"/>
              </p:ext>
            </p:extLst>
          </p:nvPr>
        </p:nvGraphicFramePr>
        <p:xfrm>
          <a:off x="3968750" y="6324600"/>
          <a:ext cx="11430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1" name="Формула" r:id="rId47" imgW="1143000" imgH="266400" progId="Equation.3">
                  <p:embed/>
                </p:oleObj>
              </mc:Choice>
              <mc:Fallback>
                <p:oleObj name="Формула" r:id="rId47" imgW="114300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6324600"/>
                        <a:ext cx="1143000" cy="2667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7020" name="Group 124"/>
          <p:cNvGrpSpPr>
            <a:grpSpLocks/>
          </p:cNvGrpSpPr>
          <p:nvPr/>
        </p:nvGrpSpPr>
        <p:grpSpPr bwMode="auto">
          <a:xfrm>
            <a:off x="5902325" y="5160967"/>
            <a:ext cx="2463800" cy="636588"/>
            <a:chOff x="3718" y="3317"/>
            <a:chExt cx="1552" cy="401"/>
          </a:xfrm>
        </p:grpSpPr>
        <p:sp>
          <p:nvSpPr>
            <p:cNvPr id="337018" name="Text Box 122"/>
            <p:cNvSpPr txBox="1">
              <a:spLocks noChangeArrowheads="1"/>
            </p:cNvSpPr>
            <p:nvPr/>
          </p:nvSpPr>
          <p:spPr bwMode="auto">
            <a:xfrm>
              <a:off x="3718" y="3369"/>
              <a:ext cx="1373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altLang="ru-RU" sz="1000">
                  <a:solidFill>
                    <a:schemeClr val="accent1"/>
                  </a:solidFill>
                </a:rPr>
                <a:t>Если </a:t>
              </a:r>
              <a:r>
                <a:rPr lang="ru-RU" altLang="ru-RU" sz="1000" i="1">
                  <a:solidFill>
                    <a:schemeClr val="accent1"/>
                  </a:solidFill>
                  <a:sym typeface="Symbol" pitchFamily="18" charset="2"/>
                </a:rPr>
                <a:t> </a:t>
              </a:r>
              <a:r>
                <a:rPr lang="ru-RU" altLang="ru-RU" sz="1000">
                  <a:solidFill>
                    <a:schemeClr val="accent1"/>
                  </a:solidFill>
                  <a:sym typeface="Symbol" pitchFamily="18" charset="2"/>
                </a:rPr>
                <a:t>= 0 и </a:t>
              </a:r>
              <a:r>
                <a:rPr lang="ru-RU" altLang="ru-RU" sz="1000" i="1">
                  <a:solidFill>
                    <a:schemeClr val="accent1"/>
                  </a:solidFill>
                  <a:sym typeface="Symbol" pitchFamily="18" charset="2"/>
                </a:rPr>
                <a:t></a:t>
              </a:r>
              <a:r>
                <a:rPr lang="ru-RU" altLang="ru-RU" sz="1000">
                  <a:solidFill>
                    <a:schemeClr val="accent1"/>
                  </a:solidFill>
                  <a:sym typeface="Symbol" pitchFamily="18" charset="2"/>
                </a:rPr>
                <a:t>  0</a:t>
              </a:r>
              <a:r>
                <a:rPr lang="ru-RU" altLang="ru-RU" sz="1000">
                  <a:solidFill>
                    <a:schemeClr val="accent1"/>
                  </a:solidFill>
                </a:rPr>
                <a:t>, то </a:t>
              </a:r>
              <a:r>
                <a:rPr lang="ru-RU" altLang="ru-RU" sz="1000" i="1">
                  <a:solidFill>
                    <a:schemeClr val="accent1"/>
                  </a:solidFill>
                  <a:sym typeface="Symbol" pitchFamily="18" charset="2"/>
                </a:rPr>
                <a:t></a:t>
              </a:r>
              <a:r>
                <a:rPr lang="ru-RU" altLang="ru-RU" sz="1000">
                  <a:solidFill>
                    <a:schemeClr val="accent1"/>
                  </a:solidFill>
                  <a:sym typeface="Symbol" pitchFamily="18" charset="2"/>
                </a:rPr>
                <a:t> = 0 и</a:t>
              </a:r>
            </a:p>
            <a:p>
              <a:r>
                <a:rPr lang="ru-RU" altLang="ru-RU" sz="1000">
                  <a:solidFill>
                    <a:schemeClr val="accent1"/>
                  </a:solidFill>
                  <a:sym typeface="Symbol" pitchFamily="18" charset="2"/>
                </a:rPr>
                <a:t>Ускорения всех точек</a:t>
              </a:r>
            </a:p>
            <a:p>
              <a:r>
                <a:rPr lang="ru-RU" altLang="ru-RU" sz="1000">
                  <a:solidFill>
                    <a:schemeClr val="accent1"/>
                  </a:solidFill>
                  <a:sym typeface="Symbol" pitchFamily="18" charset="2"/>
                </a:rPr>
                <a:t>будут направлены в точку </a:t>
              </a:r>
              <a:r>
                <a:rPr lang="en-US" altLang="ru-RU" sz="1000">
                  <a:solidFill>
                    <a:schemeClr val="accent1"/>
                  </a:solidFill>
                  <a:sym typeface="Symbol" pitchFamily="18" charset="2"/>
                </a:rPr>
                <a:t>Q (</a:t>
              </a:r>
              <a:r>
                <a:rPr lang="ru-RU" altLang="ru-RU" sz="1000">
                  <a:solidFill>
                    <a:schemeClr val="accent1"/>
                  </a:solidFill>
                  <a:sym typeface="Symbol" pitchFamily="18" charset="2"/>
                </a:rPr>
                <a:t>МЦУ).</a:t>
              </a:r>
              <a:r>
                <a:rPr lang="ru-RU" altLang="ru-RU" sz="1000">
                  <a:solidFill>
                    <a:schemeClr val="accent1"/>
                  </a:solidFill>
                </a:rPr>
                <a:t> </a:t>
              </a:r>
              <a:endParaRPr lang="ru-RU" altLang="ru-RU" sz="1000" i="1" baseline="-25000">
                <a:solidFill>
                  <a:schemeClr val="accent1"/>
                </a:solidFill>
              </a:endParaRPr>
            </a:p>
          </p:txBody>
        </p:sp>
        <p:graphicFrame>
          <p:nvGraphicFramePr>
            <p:cNvPr id="337019" name="Object 123"/>
            <p:cNvGraphicFramePr>
              <a:graphicFrameLocks noChangeAspect="1"/>
            </p:cNvGraphicFramePr>
            <p:nvPr/>
          </p:nvGraphicFramePr>
          <p:xfrm>
            <a:off x="4854" y="3317"/>
            <a:ext cx="41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32" name="Формула" r:id="rId49" imgW="660240" imgH="393480" progId="Equation.3">
                    <p:embed/>
                  </p:oleObj>
                </mc:Choice>
                <mc:Fallback>
                  <p:oleObj name="Формула" r:id="rId49" imgW="66024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4" y="3317"/>
                          <a:ext cx="41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7024" name="Group 128"/>
          <p:cNvGrpSpPr>
            <a:grpSpLocks/>
          </p:cNvGrpSpPr>
          <p:nvPr/>
        </p:nvGrpSpPr>
        <p:grpSpPr bwMode="auto">
          <a:xfrm>
            <a:off x="5767388" y="5721353"/>
            <a:ext cx="2933700" cy="935038"/>
            <a:chOff x="3717" y="3604"/>
            <a:chExt cx="1848" cy="589"/>
          </a:xfrm>
        </p:grpSpPr>
        <p:sp>
          <p:nvSpPr>
            <p:cNvPr id="337022" name="Text Box 126"/>
            <p:cNvSpPr txBox="1">
              <a:spLocks noChangeArrowheads="1"/>
            </p:cNvSpPr>
            <p:nvPr/>
          </p:nvSpPr>
          <p:spPr bwMode="auto">
            <a:xfrm>
              <a:off x="3717" y="3650"/>
              <a:ext cx="1848" cy="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altLang="ru-RU" sz="1000">
                  <a:solidFill>
                    <a:schemeClr val="accent1"/>
                  </a:solidFill>
                </a:rPr>
                <a:t>Если </a:t>
              </a:r>
              <a:r>
                <a:rPr lang="ru-RU" altLang="ru-RU" sz="1000" i="1">
                  <a:solidFill>
                    <a:schemeClr val="accent1"/>
                  </a:solidFill>
                  <a:sym typeface="Symbol" pitchFamily="18" charset="2"/>
                </a:rPr>
                <a:t></a:t>
              </a:r>
              <a:r>
                <a:rPr lang="ru-RU" altLang="ru-RU" sz="1000">
                  <a:solidFill>
                    <a:schemeClr val="accent1"/>
                  </a:solidFill>
                  <a:sym typeface="Symbol" pitchFamily="18" charset="2"/>
                </a:rPr>
                <a:t>  0 и </a:t>
              </a:r>
              <a:r>
                <a:rPr lang="ru-RU" altLang="ru-RU" sz="1000" i="1">
                  <a:solidFill>
                    <a:schemeClr val="accent1"/>
                  </a:solidFill>
                  <a:sym typeface="Symbol" pitchFamily="18" charset="2"/>
                </a:rPr>
                <a:t></a:t>
              </a:r>
              <a:r>
                <a:rPr lang="ru-RU" altLang="ru-RU" sz="1000">
                  <a:solidFill>
                    <a:schemeClr val="accent1"/>
                  </a:solidFill>
                  <a:sym typeface="Symbol" pitchFamily="18" charset="2"/>
                </a:rPr>
                <a:t> = 0</a:t>
              </a:r>
              <a:r>
                <a:rPr lang="ru-RU" altLang="ru-RU" sz="1000">
                  <a:solidFill>
                    <a:schemeClr val="accent1"/>
                  </a:solidFill>
                </a:rPr>
                <a:t>, то </a:t>
              </a:r>
              <a:r>
                <a:rPr lang="ru-RU" altLang="ru-RU" sz="1000" i="1">
                  <a:solidFill>
                    <a:schemeClr val="accent1"/>
                  </a:solidFill>
                  <a:sym typeface="Symbol" pitchFamily="18" charset="2"/>
                </a:rPr>
                <a:t></a:t>
              </a:r>
              <a:r>
                <a:rPr lang="ru-RU" altLang="ru-RU" sz="1000">
                  <a:solidFill>
                    <a:schemeClr val="accent1"/>
                  </a:solidFill>
                  <a:sym typeface="Symbol" pitchFamily="18" charset="2"/>
                </a:rPr>
                <a:t> = 90</a:t>
              </a:r>
              <a:r>
                <a:rPr lang="ru-RU" altLang="ru-RU" sz="1000" baseline="30000">
                  <a:solidFill>
                    <a:schemeClr val="accent1"/>
                  </a:solidFill>
                  <a:sym typeface="Symbol" pitchFamily="18" charset="2"/>
                </a:rPr>
                <a:t>о</a:t>
              </a:r>
              <a:r>
                <a:rPr lang="ru-RU" altLang="ru-RU" sz="1000">
                  <a:solidFill>
                    <a:schemeClr val="accent1"/>
                  </a:solidFill>
                  <a:sym typeface="Symbol" pitchFamily="18" charset="2"/>
                </a:rPr>
                <a:t> и</a:t>
              </a:r>
            </a:p>
            <a:p>
              <a:r>
                <a:rPr lang="ru-RU" altLang="ru-RU" sz="1000">
                  <a:solidFill>
                    <a:schemeClr val="accent1"/>
                  </a:solidFill>
                  <a:sym typeface="Symbol" pitchFamily="18" charset="2"/>
                </a:rPr>
                <a:t>Ускорения всех точек</a:t>
              </a:r>
            </a:p>
            <a:p>
              <a:r>
                <a:rPr lang="ru-RU" altLang="ru-RU" sz="1000">
                  <a:solidFill>
                    <a:schemeClr val="accent1"/>
                  </a:solidFill>
                  <a:sym typeface="Symbol" pitchFamily="18" charset="2"/>
                </a:rPr>
                <a:t>будут перпендикулярны отрезкам, соединяющим</a:t>
              </a:r>
            </a:p>
            <a:p>
              <a:r>
                <a:rPr lang="ru-RU" altLang="ru-RU" sz="1000">
                  <a:solidFill>
                    <a:schemeClr val="accent1"/>
                  </a:solidFill>
                  <a:sym typeface="Symbol" pitchFamily="18" charset="2"/>
                </a:rPr>
                <a:t>точки с МЦУ, и направлены в сторону углового</a:t>
              </a:r>
            </a:p>
            <a:p>
              <a:r>
                <a:rPr lang="ru-RU" altLang="ru-RU" sz="1000">
                  <a:solidFill>
                    <a:schemeClr val="accent1"/>
                  </a:solidFill>
                  <a:sym typeface="Symbol" pitchFamily="18" charset="2"/>
                </a:rPr>
                <a:t>ускорения.</a:t>
              </a:r>
              <a:r>
                <a:rPr lang="ru-RU" altLang="ru-RU" sz="1000">
                  <a:solidFill>
                    <a:schemeClr val="accent1"/>
                  </a:solidFill>
                </a:rPr>
                <a:t> </a:t>
              </a:r>
            </a:p>
          </p:txBody>
        </p:sp>
        <p:graphicFrame>
          <p:nvGraphicFramePr>
            <p:cNvPr id="337023" name="Object 127"/>
            <p:cNvGraphicFramePr>
              <a:graphicFrameLocks noChangeAspect="1"/>
            </p:cNvGraphicFramePr>
            <p:nvPr/>
          </p:nvGraphicFramePr>
          <p:xfrm>
            <a:off x="4951" y="3604"/>
            <a:ext cx="40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33" name="Формула" r:id="rId51" imgW="634680" imgH="393480" progId="Equation.3">
                    <p:embed/>
                  </p:oleObj>
                </mc:Choice>
                <mc:Fallback>
                  <p:oleObj name="Формула" r:id="rId51" imgW="63468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1" y="3604"/>
                          <a:ext cx="40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7029" name="Oval 133"/>
          <p:cNvSpPr>
            <a:spLocks noChangeArrowheads="1"/>
          </p:cNvSpPr>
          <p:nvPr/>
        </p:nvSpPr>
        <p:spPr bwMode="auto">
          <a:xfrm>
            <a:off x="8696325" y="6391275"/>
            <a:ext cx="333375" cy="333375"/>
          </a:xfrm>
          <a:prstGeom prst="ellipse">
            <a:avLst/>
          </a:prstGeom>
          <a:solidFill>
            <a:srgbClr val="0070C0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ru-RU" sz="1000" b="1" dirty="0" smtClean="0">
                <a:solidFill>
                  <a:schemeClr val="accent1"/>
                </a:solidFill>
              </a:rPr>
              <a:t>1</a:t>
            </a:r>
            <a:r>
              <a:rPr lang="ru-RU" altLang="ru-RU" sz="1000" b="1" dirty="0" smtClean="0">
                <a:solidFill>
                  <a:schemeClr val="accent1"/>
                </a:solidFill>
              </a:rPr>
              <a:t>6</a:t>
            </a:r>
            <a:endParaRPr lang="ru-RU" altLang="ru-RU" sz="1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8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36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6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36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36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37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37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37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37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908" grpId="0"/>
      <p:bldP spid="336917" grpId="0"/>
      <p:bldP spid="336919" grpId="0"/>
      <p:bldP spid="336921" grpId="0"/>
      <p:bldP spid="336923" grpId="0"/>
      <p:bldP spid="336935" grpId="0"/>
      <p:bldP spid="336936" grpId="0"/>
      <p:bldP spid="336938" grpId="0"/>
      <p:bldP spid="336968" grpId="0"/>
      <p:bldP spid="336985" grpId="0"/>
      <p:bldP spid="336986" grpId="0" animBg="1"/>
      <p:bldP spid="336987" grpId="0"/>
      <p:bldP spid="337011" grpId="0"/>
      <p:bldP spid="3370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014" name="Group 94"/>
          <p:cNvGrpSpPr>
            <a:grpSpLocks/>
          </p:cNvGrpSpPr>
          <p:nvPr/>
        </p:nvGrpSpPr>
        <p:grpSpPr bwMode="auto">
          <a:xfrm>
            <a:off x="244475" y="1574800"/>
            <a:ext cx="1304925" cy="1104900"/>
            <a:chOff x="301" y="956"/>
            <a:chExt cx="822" cy="696"/>
          </a:xfrm>
        </p:grpSpPr>
        <p:sp>
          <p:nvSpPr>
            <p:cNvPr id="337933" name="Oval 13"/>
            <p:cNvSpPr>
              <a:spLocks noChangeArrowheads="1"/>
            </p:cNvSpPr>
            <p:nvPr/>
          </p:nvSpPr>
          <p:spPr bwMode="auto">
            <a:xfrm rot="-2058906">
              <a:off x="301" y="1010"/>
              <a:ext cx="822" cy="642"/>
            </a:xfrm>
            <a:prstGeom prst="ellipse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graphicFrame>
          <p:nvGraphicFramePr>
            <p:cNvPr id="337962" name="Object 42"/>
            <p:cNvGraphicFramePr>
              <a:graphicFrameLocks noChangeAspect="1"/>
            </p:cNvGraphicFramePr>
            <p:nvPr/>
          </p:nvGraphicFramePr>
          <p:xfrm>
            <a:off x="359" y="1441"/>
            <a:ext cx="128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87" name="Формула" r:id="rId3" imgW="203040" imgH="215640" progId="Equation.3">
                    <p:embed/>
                  </p:oleObj>
                </mc:Choice>
                <mc:Fallback>
                  <p:oleObj name="Формула" r:id="rId3" imgW="2030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" y="1441"/>
                          <a:ext cx="128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7934" name="Text Box 14"/>
            <p:cNvSpPr txBox="1">
              <a:spLocks noChangeArrowheads="1"/>
            </p:cNvSpPr>
            <p:nvPr/>
          </p:nvSpPr>
          <p:spPr bwMode="auto">
            <a:xfrm>
              <a:off x="421" y="1076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>
                  <a:solidFill>
                    <a:schemeClr val="accent1"/>
                  </a:solidFill>
                </a:rPr>
                <a:t>B</a:t>
              </a:r>
              <a:endParaRPr lang="ru-RU" altLang="ru-RU" sz="1000" b="1" i="1">
                <a:solidFill>
                  <a:schemeClr val="accent1"/>
                </a:solidFill>
              </a:endParaRPr>
            </a:p>
          </p:txBody>
        </p:sp>
        <p:sp>
          <p:nvSpPr>
            <p:cNvPr id="337935" name="AutoShape 15"/>
            <p:cNvSpPr>
              <a:spLocks noChangeArrowheads="1"/>
            </p:cNvSpPr>
            <p:nvPr/>
          </p:nvSpPr>
          <p:spPr bwMode="auto">
            <a:xfrm rot="6683643">
              <a:off x="260" y="1318"/>
              <a:ext cx="244" cy="56"/>
            </a:xfrm>
            <a:prstGeom prst="rightArrow">
              <a:avLst>
                <a:gd name="adj1" fmla="val 50000"/>
                <a:gd name="adj2" fmla="val 108929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graphicFrame>
          <p:nvGraphicFramePr>
            <p:cNvPr id="337937" name="Object 17"/>
            <p:cNvGraphicFramePr>
              <a:graphicFrameLocks noChangeAspect="1"/>
            </p:cNvGraphicFramePr>
            <p:nvPr/>
          </p:nvGraphicFramePr>
          <p:xfrm>
            <a:off x="736" y="956"/>
            <a:ext cx="12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88" name="Формула" r:id="rId5" imgW="190440" imgH="215640" progId="Equation.3">
                    <p:embed/>
                  </p:oleObj>
                </mc:Choice>
                <mc:Fallback>
                  <p:oleObj name="Формула" r:id="rId5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6" y="956"/>
                          <a:ext cx="12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7939" name="Oval 19"/>
            <p:cNvSpPr>
              <a:spLocks noChangeArrowheads="1"/>
            </p:cNvSpPr>
            <p:nvPr/>
          </p:nvSpPr>
          <p:spPr bwMode="auto">
            <a:xfrm>
              <a:off x="414" y="1197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7940" name="Text Box 20"/>
            <p:cNvSpPr txBox="1">
              <a:spLocks noChangeArrowheads="1"/>
            </p:cNvSpPr>
            <p:nvPr/>
          </p:nvSpPr>
          <p:spPr bwMode="auto">
            <a:xfrm>
              <a:off x="831" y="960"/>
              <a:ext cx="17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ru-RU" sz="1000" b="1" i="1">
                  <a:solidFill>
                    <a:schemeClr val="accent1"/>
                  </a:solidFill>
                </a:rPr>
                <a:t>A</a:t>
              </a:r>
              <a:endParaRPr lang="ru-RU" altLang="ru-RU" sz="1000" b="1" i="1">
                <a:solidFill>
                  <a:schemeClr val="accent1"/>
                </a:solidFill>
              </a:endParaRPr>
            </a:p>
          </p:txBody>
        </p:sp>
        <p:sp>
          <p:nvSpPr>
            <p:cNvPr id="337941" name="Oval 21"/>
            <p:cNvSpPr>
              <a:spLocks noChangeArrowheads="1"/>
            </p:cNvSpPr>
            <p:nvPr/>
          </p:nvSpPr>
          <p:spPr bwMode="auto">
            <a:xfrm>
              <a:off x="929" y="1096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7961" name="AutoShape 41"/>
            <p:cNvSpPr>
              <a:spLocks noChangeArrowheads="1"/>
            </p:cNvSpPr>
            <p:nvPr/>
          </p:nvSpPr>
          <p:spPr bwMode="auto">
            <a:xfrm rot="10800000">
              <a:off x="683" y="1089"/>
              <a:ext cx="244" cy="56"/>
            </a:xfrm>
            <a:prstGeom prst="rightArrow">
              <a:avLst>
                <a:gd name="adj1" fmla="val 50000"/>
                <a:gd name="adj2" fmla="val 108929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7963" name="Text Box 43"/>
            <p:cNvSpPr txBox="1">
              <a:spLocks noChangeArrowheads="1"/>
            </p:cNvSpPr>
            <p:nvPr/>
          </p:nvSpPr>
          <p:spPr bwMode="auto">
            <a:xfrm>
              <a:off x="902" y="1235"/>
              <a:ext cx="17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ru-RU" sz="1000" b="1" i="1">
                  <a:solidFill>
                    <a:schemeClr val="accent1"/>
                  </a:solidFill>
                </a:rPr>
                <a:t>C</a:t>
              </a:r>
              <a:endParaRPr lang="ru-RU" altLang="ru-RU" sz="1000" b="1" i="1">
                <a:solidFill>
                  <a:schemeClr val="accent1"/>
                </a:solidFill>
              </a:endParaRPr>
            </a:p>
          </p:txBody>
        </p:sp>
        <p:sp>
          <p:nvSpPr>
            <p:cNvPr id="337964" name="Oval 44"/>
            <p:cNvSpPr>
              <a:spLocks noChangeArrowheads="1"/>
            </p:cNvSpPr>
            <p:nvPr/>
          </p:nvSpPr>
          <p:spPr bwMode="auto">
            <a:xfrm>
              <a:off x="923" y="1391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</p:grpSp>
      <p:sp>
        <p:nvSpPr>
          <p:cNvPr id="337929" name="Rectangle 9"/>
          <p:cNvSpPr>
            <a:spLocks noChangeArrowheads="1"/>
          </p:cNvSpPr>
          <p:nvPr/>
        </p:nvSpPr>
        <p:spPr bwMode="auto">
          <a:xfrm>
            <a:off x="228600" y="830263"/>
            <a:ext cx="5838825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>
                <a:solidFill>
                  <a:schemeClr val="accent1"/>
                </a:solidFill>
                <a:latin typeface="+mn-lt"/>
              </a:rPr>
              <a:t>Примеры использования МЦУ для определения ускорений точек плоской фигуры</a:t>
            </a:r>
            <a:endParaRPr lang="ru-RU" altLang="ru-RU" sz="100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37930" name="Oval 10"/>
          <p:cNvSpPr>
            <a:spLocks noChangeArrowheads="1"/>
          </p:cNvSpPr>
          <p:nvPr/>
        </p:nvSpPr>
        <p:spPr bwMode="auto">
          <a:xfrm>
            <a:off x="333375" y="1181100"/>
            <a:ext cx="219075" cy="219075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 sz="1000">
                <a:solidFill>
                  <a:schemeClr val="accent1"/>
                </a:solidFill>
              </a:rPr>
              <a:t>2</a:t>
            </a:r>
            <a:endParaRPr lang="ru-RU" altLang="ru-RU" sz="1000">
              <a:solidFill>
                <a:schemeClr val="accent1"/>
              </a:solidFill>
            </a:endParaRPr>
          </a:p>
        </p:txBody>
      </p:sp>
      <p:sp>
        <p:nvSpPr>
          <p:cNvPr id="337931" name="Text Box 11"/>
          <p:cNvSpPr txBox="1">
            <a:spLocks noChangeArrowheads="1"/>
          </p:cNvSpPr>
          <p:nvPr/>
        </p:nvSpPr>
        <p:spPr bwMode="auto">
          <a:xfrm>
            <a:off x="603250" y="1106488"/>
            <a:ext cx="22461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Дано</a:t>
            </a:r>
            <a:r>
              <a:rPr lang="en-US" altLang="ru-RU" sz="1000">
                <a:solidFill>
                  <a:schemeClr val="accent1"/>
                </a:solidFill>
              </a:rPr>
              <a:t>: </a:t>
            </a:r>
            <a:r>
              <a:rPr lang="en-US" altLang="ru-RU" sz="1000" b="1" i="1">
                <a:solidFill>
                  <a:schemeClr val="accent1"/>
                </a:solidFill>
              </a:rPr>
              <a:t>a</a:t>
            </a:r>
            <a:r>
              <a:rPr lang="en-US" altLang="ru-RU" sz="1000" i="1" baseline="-25000">
                <a:solidFill>
                  <a:schemeClr val="accent1"/>
                </a:solidFill>
              </a:rPr>
              <a:t>A</a:t>
            </a:r>
            <a:r>
              <a:rPr lang="ru-RU" altLang="ru-RU" sz="1000">
                <a:solidFill>
                  <a:schemeClr val="accent1"/>
                </a:solidFill>
              </a:rPr>
              <a:t>, </a:t>
            </a:r>
            <a:r>
              <a:rPr lang="en-US" altLang="ru-RU" sz="1000" b="1" i="1">
                <a:solidFill>
                  <a:schemeClr val="accent1"/>
                </a:solidFill>
              </a:rPr>
              <a:t>a</a:t>
            </a:r>
            <a:r>
              <a:rPr lang="en-US" altLang="ru-RU" sz="1000" i="1" baseline="-25000">
                <a:solidFill>
                  <a:schemeClr val="accent1"/>
                </a:solidFill>
              </a:rPr>
              <a:t>B</a:t>
            </a:r>
            <a:r>
              <a:rPr lang="en-US" altLang="ru-RU" sz="1000">
                <a:solidFill>
                  <a:schemeClr val="accent1"/>
                </a:solidFill>
                <a:sym typeface="Symbol" pitchFamily="18" charset="2"/>
              </a:rPr>
              <a:t>, </a:t>
            </a:r>
            <a:r>
              <a:rPr lang="ru-RU" altLang="ru-RU" sz="1000">
                <a:solidFill>
                  <a:schemeClr val="accent1"/>
                </a:solidFill>
              </a:rPr>
              <a:t>положения точек </a:t>
            </a:r>
            <a:r>
              <a:rPr lang="en-US" altLang="ru-RU" sz="1000" i="1">
                <a:solidFill>
                  <a:schemeClr val="accent1"/>
                </a:solidFill>
              </a:rPr>
              <a:t>A</a:t>
            </a:r>
            <a:r>
              <a:rPr lang="en-US" altLang="ru-RU" sz="1000">
                <a:solidFill>
                  <a:schemeClr val="accent1"/>
                </a:solidFill>
              </a:rPr>
              <a:t>, </a:t>
            </a:r>
            <a:r>
              <a:rPr lang="en-US" altLang="ru-RU" sz="1000" i="1">
                <a:solidFill>
                  <a:schemeClr val="accent1"/>
                </a:solidFill>
              </a:rPr>
              <a:t>B, C</a:t>
            </a:r>
            <a:r>
              <a:rPr lang="ru-RU" altLang="ru-RU" sz="1000">
                <a:solidFill>
                  <a:schemeClr val="accent1"/>
                </a:solidFill>
              </a:rPr>
              <a:t>.</a:t>
            </a:r>
            <a:endParaRPr lang="en-US" altLang="ru-RU" sz="1000">
              <a:solidFill>
                <a:schemeClr val="accent1"/>
              </a:solidFill>
            </a:endParaRPr>
          </a:p>
          <a:p>
            <a:r>
              <a:rPr lang="ru-RU" altLang="ru-RU" sz="1000">
                <a:solidFill>
                  <a:schemeClr val="accent1"/>
                </a:solidFill>
              </a:rPr>
              <a:t>Найти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r>
              <a:rPr lang="en-US" altLang="ru-RU" sz="1000" b="1">
                <a:solidFill>
                  <a:schemeClr val="accent1"/>
                </a:solidFill>
              </a:rPr>
              <a:t> </a:t>
            </a:r>
            <a:r>
              <a:rPr lang="en-US" altLang="ru-RU" sz="1000" b="1" i="1">
                <a:solidFill>
                  <a:schemeClr val="accent1"/>
                </a:solidFill>
              </a:rPr>
              <a:t>a</a:t>
            </a:r>
            <a:r>
              <a:rPr lang="en-US" altLang="ru-RU" sz="1000" i="1" baseline="-25000">
                <a:solidFill>
                  <a:schemeClr val="accent1"/>
                </a:solidFill>
              </a:rPr>
              <a:t>C</a:t>
            </a:r>
            <a:endParaRPr lang="ru-RU" altLang="ru-RU" sz="1000" i="1" baseline="-25000">
              <a:solidFill>
                <a:schemeClr val="accent1"/>
              </a:solidFill>
            </a:endParaRPr>
          </a:p>
        </p:txBody>
      </p:sp>
      <p:sp>
        <p:nvSpPr>
          <p:cNvPr id="337950" name="Text Box 30"/>
          <p:cNvSpPr txBox="1">
            <a:spLocks noChangeArrowheads="1"/>
          </p:cNvSpPr>
          <p:nvPr/>
        </p:nvSpPr>
        <p:spPr bwMode="auto">
          <a:xfrm>
            <a:off x="1765300" y="2328863"/>
            <a:ext cx="326082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ru-RU" sz="1000">
                <a:solidFill>
                  <a:schemeClr val="accent1"/>
                </a:solidFill>
                <a:latin typeface="+mn-lt"/>
              </a:rPr>
              <a:t>3</a:t>
            </a:r>
            <a:r>
              <a:rPr lang="ru-RU" altLang="ru-RU" sz="1000">
                <a:solidFill>
                  <a:schemeClr val="accent1"/>
                </a:solidFill>
                <a:latin typeface="+mn-lt"/>
              </a:rPr>
              <a:t>) МЦУ находится на пересечении прямых, повернутых</a:t>
            </a:r>
          </a:p>
          <a:p>
            <a:r>
              <a:rPr lang="ru-RU" altLang="ru-RU" sz="1000">
                <a:solidFill>
                  <a:schemeClr val="accent1"/>
                </a:solidFill>
                <a:latin typeface="+mn-lt"/>
              </a:rPr>
              <a:t>на угол </a:t>
            </a:r>
            <a:r>
              <a:rPr lang="ru-RU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 </a:t>
            </a:r>
            <a:r>
              <a:rPr lang="ru-RU" altLang="ru-RU" sz="1000">
                <a:solidFill>
                  <a:schemeClr val="accent1"/>
                </a:solidFill>
                <a:latin typeface="+mn-lt"/>
              </a:rPr>
              <a:t>от векторов ускорений точек </a:t>
            </a:r>
            <a:r>
              <a:rPr lang="en-US" altLang="ru-RU" sz="1000" i="1">
                <a:solidFill>
                  <a:schemeClr val="accent1"/>
                </a:solidFill>
                <a:latin typeface="+mn-lt"/>
              </a:rPr>
              <a:t>A</a:t>
            </a:r>
            <a:r>
              <a:rPr lang="ru-RU" altLang="ru-RU" sz="1000" i="1">
                <a:solidFill>
                  <a:schemeClr val="accent1"/>
                </a:solidFill>
                <a:latin typeface="+mn-lt"/>
              </a:rPr>
              <a:t> </a:t>
            </a:r>
            <a:r>
              <a:rPr lang="ru-RU" altLang="ru-RU" sz="1000">
                <a:solidFill>
                  <a:schemeClr val="accent1"/>
                </a:solidFill>
                <a:latin typeface="+mn-lt"/>
              </a:rPr>
              <a:t>и</a:t>
            </a:r>
            <a:r>
              <a:rPr lang="ru-RU" altLang="ru-RU" sz="1000" i="1">
                <a:solidFill>
                  <a:schemeClr val="accent1"/>
                </a:solidFill>
                <a:latin typeface="+mn-lt"/>
              </a:rPr>
              <a:t> </a:t>
            </a:r>
            <a:r>
              <a:rPr lang="en-US" altLang="ru-RU" sz="1000" i="1">
                <a:solidFill>
                  <a:schemeClr val="accent1"/>
                </a:solidFill>
                <a:latin typeface="+mn-lt"/>
              </a:rPr>
              <a:t>B</a:t>
            </a:r>
            <a:r>
              <a:rPr lang="ru-RU" altLang="ru-RU" sz="1000" i="1">
                <a:solidFill>
                  <a:schemeClr val="accent1"/>
                </a:solidFill>
                <a:latin typeface="+mn-lt"/>
              </a:rPr>
              <a:t> </a:t>
            </a:r>
            <a:r>
              <a:rPr lang="ru-RU" altLang="ru-RU" sz="1000">
                <a:solidFill>
                  <a:schemeClr val="accent1"/>
                </a:solidFill>
                <a:latin typeface="+mn-lt"/>
              </a:rPr>
              <a:t>в сторону</a:t>
            </a:r>
          </a:p>
          <a:p>
            <a:r>
              <a:rPr lang="ru-RU" altLang="ru-RU" sz="1000">
                <a:solidFill>
                  <a:schemeClr val="accent1"/>
                </a:solidFill>
                <a:latin typeface="+mn-lt"/>
              </a:rPr>
              <a:t>дуговой стрелки углового ускорения</a:t>
            </a:r>
            <a:r>
              <a:rPr lang="en-US" altLang="ru-RU" sz="1000">
                <a:solidFill>
                  <a:schemeClr val="accent1"/>
                </a:solidFill>
                <a:latin typeface="+mn-lt"/>
              </a:rPr>
              <a:t>:</a:t>
            </a:r>
            <a:endParaRPr lang="ru-RU" altLang="ru-RU" sz="1000">
              <a:solidFill>
                <a:schemeClr val="accent1"/>
              </a:solidFill>
              <a:latin typeface="+mn-lt"/>
            </a:endParaRPr>
          </a:p>
        </p:txBody>
      </p:sp>
      <p:graphicFrame>
        <p:nvGraphicFramePr>
          <p:cNvPr id="33795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1149774"/>
              </p:ext>
            </p:extLst>
          </p:nvPr>
        </p:nvGraphicFramePr>
        <p:xfrm>
          <a:off x="3363913" y="3084513"/>
          <a:ext cx="1130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9" name="Формула" r:id="rId7" imgW="1130040" imgH="431640" progId="Equation.3">
                  <p:embed/>
                </p:oleObj>
              </mc:Choice>
              <mc:Fallback>
                <p:oleObj name="Формула" r:id="rId7" imgW="11300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3913" y="3084513"/>
                        <a:ext cx="1130300" cy="4318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59" name="Text Box 39"/>
          <p:cNvSpPr txBox="1">
            <a:spLocks noChangeArrowheads="1"/>
          </p:cNvSpPr>
          <p:nvPr/>
        </p:nvSpPr>
        <p:spPr bwMode="auto">
          <a:xfrm>
            <a:off x="931863" y="2836863"/>
            <a:ext cx="3214341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>
                <a:solidFill>
                  <a:schemeClr val="accent1"/>
                </a:solidFill>
              </a:rPr>
              <a:t>4) </a:t>
            </a:r>
            <a:r>
              <a:rPr lang="ru-RU" altLang="ru-RU" sz="1000">
                <a:solidFill>
                  <a:schemeClr val="accent1"/>
                </a:solidFill>
              </a:rPr>
              <a:t>Соединяем точку </a:t>
            </a:r>
            <a:r>
              <a:rPr lang="en-US" altLang="ru-RU" sz="1000" i="1">
                <a:solidFill>
                  <a:schemeClr val="accent1"/>
                </a:solidFill>
              </a:rPr>
              <a:t>C </a:t>
            </a:r>
            <a:r>
              <a:rPr lang="ru-RU" altLang="ru-RU" sz="1000">
                <a:solidFill>
                  <a:schemeClr val="accent1"/>
                </a:solidFill>
              </a:rPr>
              <a:t>с МЦУ  и определяем ускорение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этой точки из одного из соотношений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endParaRPr lang="ru-RU" altLang="ru-RU" sz="1000">
              <a:solidFill>
                <a:schemeClr val="accent1"/>
              </a:solidFill>
            </a:endParaRPr>
          </a:p>
          <a:p>
            <a:r>
              <a:rPr lang="ru-RU" altLang="ru-RU" sz="1000">
                <a:solidFill>
                  <a:schemeClr val="accent1"/>
                </a:solidFill>
              </a:rPr>
              <a:t>и направляем вектор ускорения под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углом </a:t>
            </a:r>
            <a:r>
              <a:rPr lang="ru-RU" altLang="ru-RU" sz="1000" i="1">
                <a:solidFill>
                  <a:schemeClr val="accent1"/>
                </a:solidFill>
                <a:sym typeface="Symbol" pitchFamily="18" charset="2"/>
              </a:rPr>
              <a:t></a:t>
            </a:r>
            <a:r>
              <a:rPr lang="en-US" altLang="ru-RU" sz="1000">
                <a:solidFill>
                  <a:schemeClr val="accent1"/>
                </a:solidFill>
                <a:sym typeface="Symbol" pitchFamily="18" charset="2"/>
              </a:rPr>
              <a:t> </a:t>
            </a:r>
            <a:r>
              <a:rPr lang="ru-RU" altLang="ru-RU" sz="1000">
                <a:solidFill>
                  <a:schemeClr val="accent1"/>
                </a:solidFill>
                <a:sym typeface="Symbol" pitchFamily="18" charset="2"/>
              </a:rPr>
              <a:t>к отрезку </a:t>
            </a:r>
            <a:r>
              <a:rPr lang="en-US" altLang="ru-RU" sz="1000">
                <a:solidFill>
                  <a:schemeClr val="accent1"/>
                </a:solidFill>
                <a:sym typeface="Symbol" pitchFamily="18" charset="2"/>
              </a:rPr>
              <a:t>QC </a:t>
            </a:r>
            <a:r>
              <a:rPr lang="ru-RU" altLang="ru-RU" sz="1000">
                <a:solidFill>
                  <a:schemeClr val="accent1"/>
                </a:solidFill>
              </a:rPr>
              <a:t>в сторону</a:t>
            </a:r>
            <a:endParaRPr lang="en-US" altLang="ru-RU" sz="1000">
              <a:solidFill>
                <a:schemeClr val="accent1"/>
              </a:solidFill>
            </a:endParaRPr>
          </a:p>
          <a:p>
            <a:r>
              <a:rPr lang="ru-RU" altLang="ru-RU" sz="1000">
                <a:solidFill>
                  <a:schemeClr val="accent1"/>
                </a:solidFill>
              </a:rPr>
              <a:t>дуговой стрелки углового ускорения. </a:t>
            </a:r>
          </a:p>
        </p:txBody>
      </p:sp>
      <p:sp>
        <p:nvSpPr>
          <p:cNvPr id="337965" name="Text Box 45"/>
          <p:cNvSpPr txBox="1">
            <a:spLocks noChangeArrowheads="1"/>
          </p:cNvSpPr>
          <p:nvPr/>
        </p:nvSpPr>
        <p:spPr bwMode="auto">
          <a:xfrm>
            <a:off x="1809750" y="1322388"/>
            <a:ext cx="291778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ru-RU" sz="1000">
                <a:solidFill>
                  <a:schemeClr val="accent1"/>
                </a:solidFill>
                <a:latin typeface="+mn-lt"/>
              </a:rPr>
              <a:t>1) </a:t>
            </a:r>
            <a:r>
              <a:rPr lang="ru-RU" altLang="ru-RU" sz="1000">
                <a:solidFill>
                  <a:schemeClr val="accent1"/>
                </a:solidFill>
                <a:latin typeface="+mn-lt"/>
              </a:rPr>
              <a:t>Запишем теорему о сложении ускорений</a:t>
            </a:r>
          </a:p>
          <a:p>
            <a:r>
              <a:rPr lang="ru-RU" altLang="ru-RU" sz="1000">
                <a:solidFill>
                  <a:schemeClr val="accent1"/>
                </a:solidFill>
                <a:latin typeface="+mn-lt"/>
              </a:rPr>
              <a:t>и найдем ускорение точки </a:t>
            </a:r>
            <a:r>
              <a:rPr lang="en-US" altLang="ru-RU" sz="1000" i="1">
                <a:solidFill>
                  <a:schemeClr val="accent1"/>
                </a:solidFill>
                <a:latin typeface="+mn-lt"/>
              </a:rPr>
              <a:t>B</a:t>
            </a:r>
            <a:r>
              <a:rPr lang="en-US" altLang="ru-RU" sz="1000">
                <a:solidFill>
                  <a:schemeClr val="accent1"/>
                </a:solidFill>
                <a:latin typeface="+mn-lt"/>
              </a:rPr>
              <a:t> </a:t>
            </a:r>
            <a:r>
              <a:rPr lang="ru-RU" altLang="ru-RU" sz="1000">
                <a:solidFill>
                  <a:schemeClr val="accent1"/>
                </a:solidFill>
                <a:latin typeface="+mn-lt"/>
              </a:rPr>
              <a:t>во вращении вокруг</a:t>
            </a:r>
          </a:p>
          <a:p>
            <a:r>
              <a:rPr lang="ru-RU" altLang="ru-RU" sz="1000">
                <a:solidFill>
                  <a:schemeClr val="accent1"/>
                </a:solidFill>
                <a:latin typeface="+mn-lt"/>
              </a:rPr>
              <a:t>полюса </a:t>
            </a:r>
            <a:r>
              <a:rPr lang="en-US" altLang="ru-RU" sz="1000" i="1">
                <a:solidFill>
                  <a:schemeClr val="accent1"/>
                </a:solidFill>
                <a:latin typeface="+mn-lt"/>
              </a:rPr>
              <a:t>A</a:t>
            </a:r>
            <a:r>
              <a:rPr lang="en-US" altLang="ru-RU" sz="1000">
                <a:solidFill>
                  <a:schemeClr val="accent1"/>
                </a:solidFill>
                <a:latin typeface="+mn-lt"/>
              </a:rPr>
              <a:t>:</a:t>
            </a:r>
            <a:endParaRPr lang="ru-RU" altLang="ru-RU" sz="1000">
              <a:solidFill>
                <a:schemeClr val="accent1"/>
              </a:solidFill>
              <a:latin typeface="+mn-lt"/>
            </a:endParaRPr>
          </a:p>
        </p:txBody>
      </p:sp>
      <p:graphicFrame>
        <p:nvGraphicFramePr>
          <p:cNvPr id="337966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3445173"/>
              </p:ext>
            </p:extLst>
          </p:nvPr>
        </p:nvGraphicFramePr>
        <p:xfrm>
          <a:off x="2870200" y="1722438"/>
          <a:ext cx="9525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0" name="Формула" r:id="rId9" imgW="952200" imgH="215640" progId="Equation.3">
                  <p:embed/>
                </p:oleObj>
              </mc:Choice>
              <mc:Fallback>
                <p:oleObj name="Формула" r:id="rId9" imgW="9522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0200" y="1722438"/>
                        <a:ext cx="952500" cy="2159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1" name="Text Box 61"/>
          <p:cNvSpPr txBox="1">
            <a:spLocks noChangeArrowheads="1"/>
          </p:cNvSpPr>
          <p:nvPr/>
        </p:nvSpPr>
        <p:spPr bwMode="auto">
          <a:xfrm>
            <a:off x="1765300" y="1951038"/>
            <a:ext cx="33185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>
                <a:solidFill>
                  <a:schemeClr val="accent1"/>
                </a:solidFill>
                <a:latin typeface="+mn-lt"/>
              </a:rPr>
              <a:t>2) Определим угол </a:t>
            </a:r>
            <a:r>
              <a:rPr lang="ru-RU" altLang="ru-RU" sz="1000" i="1">
                <a:solidFill>
                  <a:schemeClr val="accent1"/>
                </a:solidFill>
                <a:latin typeface="+mn-lt"/>
                <a:sym typeface="Symbol" pitchFamily="18" charset="2"/>
              </a:rPr>
              <a:t></a:t>
            </a:r>
            <a:r>
              <a:rPr lang="en-US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 </a:t>
            </a:r>
            <a:r>
              <a:rPr lang="ru-RU" altLang="ru-RU" sz="1000">
                <a:solidFill>
                  <a:schemeClr val="accent1"/>
                </a:solidFill>
                <a:latin typeface="+mn-lt"/>
              </a:rPr>
              <a:t>между вектором </a:t>
            </a:r>
            <a:r>
              <a:rPr lang="en-US" altLang="ru-RU" sz="1000" b="1" i="1">
                <a:solidFill>
                  <a:schemeClr val="accent1"/>
                </a:solidFill>
                <a:latin typeface="+mn-lt"/>
              </a:rPr>
              <a:t>a</a:t>
            </a:r>
            <a:r>
              <a:rPr lang="en-US" altLang="ru-RU" sz="1000" i="1" baseline="-25000">
                <a:solidFill>
                  <a:schemeClr val="accent1"/>
                </a:solidFill>
                <a:latin typeface="+mn-lt"/>
              </a:rPr>
              <a:t>BA</a:t>
            </a:r>
            <a:r>
              <a:rPr lang="ru-RU" altLang="ru-RU" sz="1000">
                <a:solidFill>
                  <a:schemeClr val="accent1"/>
                </a:solidFill>
                <a:latin typeface="+mn-lt"/>
              </a:rPr>
              <a:t> и прямой</a:t>
            </a:r>
          </a:p>
          <a:p>
            <a:r>
              <a:rPr lang="en-US" altLang="ru-RU" sz="1000" i="1">
                <a:solidFill>
                  <a:schemeClr val="accent1"/>
                </a:solidFill>
                <a:latin typeface="+mn-lt"/>
              </a:rPr>
              <a:t>AB</a:t>
            </a:r>
            <a:r>
              <a:rPr lang="ru-RU" altLang="ru-RU" sz="1000" i="1">
                <a:solidFill>
                  <a:schemeClr val="accent1"/>
                </a:solidFill>
                <a:latin typeface="+mn-lt"/>
              </a:rPr>
              <a:t> </a:t>
            </a:r>
            <a:r>
              <a:rPr lang="ru-RU" altLang="ru-RU" sz="1000">
                <a:solidFill>
                  <a:schemeClr val="accent1"/>
                </a:solidFill>
                <a:latin typeface="+mn-lt"/>
              </a:rPr>
              <a:t>и направление дуговой стрелки углового ускорения</a:t>
            </a:r>
            <a:r>
              <a:rPr lang="en-US" altLang="ru-RU" sz="1000">
                <a:solidFill>
                  <a:schemeClr val="accent1"/>
                </a:solidFill>
                <a:latin typeface="+mn-lt"/>
              </a:rPr>
              <a:t>:</a:t>
            </a:r>
            <a:endParaRPr lang="ru-RU" altLang="ru-RU" sz="1000">
              <a:solidFill>
                <a:schemeClr val="accent1"/>
              </a:solidFill>
              <a:latin typeface="+mn-lt"/>
            </a:endParaRPr>
          </a:p>
        </p:txBody>
      </p:sp>
      <p:grpSp>
        <p:nvGrpSpPr>
          <p:cNvPr id="338022" name="Group 102"/>
          <p:cNvGrpSpPr>
            <a:grpSpLocks/>
          </p:cNvGrpSpPr>
          <p:nvPr/>
        </p:nvGrpSpPr>
        <p:grpSpPr bwMode="auto">
          <a:xfrm>
            <a:off x="28575" y="1716088"/>
            <a:ext cx="971550" cy="701675"/>
            <a:chOff x="169" y="1042"/>
            <a:chExt cx="612" cy="442"/>
          </a:xfrm>
        </p:grpSpPr>
        <p:sp>
          <p:nvSpPr>
            <p:cNvPr id="337976" name="AutoShape 56"/>
            <p:cNvSpPr>
              <a:spLocks noChangeArrowheads="1"/>
            </p:cNvSpPr>
            <p:nvPr/>
          </p:nvSpPr>
          <p:spPr bwMode="auto">
            <a:xfrm rot="10800000">
              <a:off x="169" y="1185"/>
              <a:ext cx="244" cy="61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graphicFrame>
          <p:nvGraphicFramePr>
            <p:cNvPr id="337977" name="Object 57"/>
            <p:cNvGraphicFramePr>
              <a:graphicFrameLocks noChangeAspect="1"/>
            </p:cNvGraphicFramePr>
            <p:nvPr/>
          </p:nvGraphicFramePr>
          <p:xfrm>
            <a:off x="621" y="1308"/>
            <a:ext cx="16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91" name="Формула" r:id="rId11" imgW="253800" imgH="215640" progId="Equation.3">
                    <p:embed/>
                  </p:oleObj>
                </mc:Choice>
                <mc:Fallback>
                  <p:oleObj name="Формула" r:id="rId11" imgW="2538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1" y="1308"/>
                          <a:ext cx="16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7956" name="Line 36"/>
            <p:cNvSpPr>
              <a:spLocks noChangeShapeType="1"/>
            </p:cNvSpPr>
            <p:nvPr/>
          </p:nvSpPr>
          <p:spPr bwMode="auto">
            <a:xfrm>
              <a:off x="171" y="1214"/>
              <a:ext cx="166" cy="24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7980" name="Line 60"/>
            <p:cNvSpPr>
              <a:spLocks noChangeShapeType="1"/>
            </p:cNvSpPr>
            <p:nvPr/>
          </p:nvSpPr>
          <p:spPr bwMode="auto">
            <a:xfrm flipV="1">
              <a:off x="340" y="1453"/>
              <a:ext cx="280" cy="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7943" name="AutoShape 23"/>
            <p:cNvSpPr>
              <a:spLocks noChangeArrowheads="1"/>
            </p:cNvSpPr>
            <p:nvPr/>
          </p:nvSpPr>
          <p:spPr bwMode="auto">
            <a:xfrm rot="3128129">
              <a:off x="394" y="1309"/>
              <a:ext cx="291" cy="60"/>
            </a:xfrm>
            <a:prstGeom prst="rightArrow">
              <a:avLst>
                <a:gd name="adj1" fmla="val 50000"/>
                <a:gd name="adj2" fmla="val 121250"/>
              </a:avLst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graphicFrame>
          <p:nvGraphicFramePr>
            <p:cNvPr id="337972" name="Object 52"/>
            <p:cNvGraphicFramePr>
              <a:graphicFrameLocks noChangeAspect="1"/>
            </p:cNvGraphicFramePr>
            <p:nvPr/>
          </p:nvGraphicFramePr>
          <p:xfrm>
            <a:off x="213" y="1042"/>
            <a:ext cx="12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92" name="Формула" r:id="rId13" imgW="190440" imgH="215640" progId="Equation.3">
                    <p:embed/>
                  </p:oleObj>
                </mc:Choice>
                <mc:Fallback>
                  <p:oleObj name="Формула" r:id="rId13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" y="1042"/>
                          <a:ext cx="12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8046" name="Group 126"/>
          <p:cNvGrpSpPr>
            <a:grpSpLocks/>
          </p:cNvGrpSpPr>
          <p:nvPr/>
        </p:nvGrpSpPr>
        <p:grpSpPr bwMode="auto">
          <a:xfrm>
            <a:off x="793750" y="1879600"/>
            <a:ext cx="474663" cy="812800"/>
            <a:chOff x="644" y="1145"/>
            <a:chExt cx="299" cy="512"/>
          </a:xfrm>
        </p:grpSpPr>
        <p:sp>
          <p:nvSpPr>
            <p:cNvPr id="337988" name="Line 68"/>
            <p:cNvSpPr>
              <a:spLocks noChangeShapeType="1"/>
            </p:cNvSpPr>
            <p:nvPr/>
          </p:nvSpPr>
          <p:spPr bwMode="auto">
            <a:xfrm flipV="1">
              <a:off x="644" y="1419"/>
              <a:ext cx="280" cy="23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7989" name="Arc 69"/>
            <p:cNvSpPr>
              <a:spLocks/>
            </p:cNvSpPr>
            <p:nvPr/>
          </p:nvSpPr>
          <p:spPr bwMode="auto">
            <a:xfrm rot="18647543" flipH="1">
              <a:off x="788" y="1379"/>
              <a:ext cx="92" cy="9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7990" name="AutoShape 70"/>
            <p:cNvSpPr>
              <a:spLocks noChangeArrowheads="1"/>
            </p:cNvSpPr>
            <p:nvPr/>
          </p:nvSpPr>
          <p:spPr bwMode="auto">
            <a:xfrm rot="12598899">
              <a:off x="699" y="1310"/>
              <a:ext cx="244" cy="61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graphicFrame>
          <p:nvGraphicFramePr>
            <p:cNvPr id="337991" name="Object 71"/>
            <p:cNvGraphicFramePr>
              <a:graphicFrameLocks noChangeAspect="1"/>
            </p:cNvGraphicFramePr>
            <p:nvPr/>
          </p:nvGraphicFramePr>
          <p:xfrm>
            <a:off x="815" y="1376"/>
            <a:ext cx="74" cy="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93" name="Формула" r:id="rId14" imgW="152280" imgH="203040" progId="Equation.3">
                    <p:embed/>
                  </p:oleObj>
                </mc:Choice>
                <mc:Fallback>
                  <p:oleObj name="Формула" r:id="rId14" imgW="1522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5" y="1376"/>
                          <a:ext cx="74" cy="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7992" name="Object 72"/>
            <p:cNvGraphicFramePr>
              <a:graphicFrameLocks noChangeAspect="1"/>
            </p:cNvGraphicFramePr>
            <p:nvPr/>
          </p:nvGraphicFramePr>
          <p:xfrm>
            <a:off x="670" y="1145"/>
            <a:ext cx="12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94" name="Формула" r:id="rId16" imgW="203040" imgH="228600" progId="Equation.3">
                    <p:embed/>
                  </p:oleObj>
                </mc:Choice>
                <mc:Fallback>
                  <p:oleObj name="Формула" r:id="rId16" imgW="2030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0" y="1145"/>
                          <a:ext cx="128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7944" name="Line 24"/>
          <p:cNvSpPr>
            <a:spLocks noChangeShapeType="1"/>
          </p:cNvSpPr>
          <p:nvPr/>
        </p:nvSpPr>
        <p:spPr bwMode="auto">
          <a:xfrm flipV="1">
            <a:off x="477838" y="1838325"/>
            <a:ext cx="800100" cy="142875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grpSp>
        <p:nvGrpSpPr>
          <p:cNvPr id="338047" name="Group 127"/>
          <p:cNvGrpSpPr>
            <a:grpSpLocks/>
          </p:cNvGrpSpPr>
          <p:nvPr/>
        </p:nvGrpSpPr>
        <p:grpSpPr bwMode="auto">
          <a:xfrm>
            <a:off x="558800" y="1643063"/>
            <a:ext cx="984250" cy="498475"/>
            <a:chOff x="1363" y="2379"/>
            <a:chExt cx="620" cy="314"/>
          </a:xfrm>
        </p:grpSpPr>
        <p:graphicFrame>
          <p:nvGraphicFramePr>
            <p:cNvPr id="337987" name="Object 67"/>
            <p:cNvGraphicFramePr>
              <a:graphicFrameLocks noChangeAspect="1"/>
            </p:cNvGraphicFramePr>
            <p:nvPr/>
          </p:nvGraphicFramePr>
          <p:xfrm>
            <a:off x="1363" y="2595"/>
            <a:ext cx="74" cy="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95" name="Формула" r:id="rId18" imgW="152280" imgH="203040" progId="Equation.3">
                    <p:embed/>
                  </p:oleObj>
                </mc:Choice>
                <mc:Fallback>
                  <p:oleObj name="Формула" r:id="rId18" imgW="1522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3" y="2595"/>
                          <a:ext cx="74" cy="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7949" name="Object 29"/>
            <p:cNvGraphicFramePr>
              <a:graphicFrameLocks noChangeAspect="1"/>
            </p:cNvGraphicFramePr>
            <p:nvPr/>
          </p:nvGraphicFramePr>
          <p:xfrm>
            <a:off x="1903" y="2379"/>
            <a:ext cx="80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96" name="Формула" r:id="rId19" imgW="126720" imgH="139680" progId="Equation.3">
                    <p:embed/>
                  </p:oleObj>
                </mc:Choice>
                <mc:Fallback>
                  <p:oleObj name="Формула" r:id="rId19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3" y="2379"/>
                          <a:ext cx="80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7954" name="Arc 34"/>
            <p:cNvSpPr>
              <a:spLocks/>
            </p:cNvSpPr>
            <p:nvPr/>
          </p:nvSpPr>
          <p:spPr bwMode="auto">
            <a:xfrm rot="8844445" flipH="1">
              <a:off x="1364" y="2590"/>
              <a:ext cx="92" cy="9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7948" name="AutoShape 28"/>
            <p:cNvSpPr>
              <a:spLocks noChangeArrowheads="1"/>
            </p:cNvSpPr>
            <p:nvPr/>
          </p:nvSpPr>
          <p:spPr bwMode="auto">
            <a:xfrm rot="5698975" flipH="1">
              <a:off x="1779" y="2422"/>
              <a:ext cx="146" cy="146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0799 w 21600"/>
                <a:gd name="T5" fmla="*/ 0 h 21600"/>
                <a:gd name="T6" fmla="*/ 2700 w 21600"/>
                <a:gd name="T7" fmla="*/ 10800 h 21600"/>
                <a:gd name="T8" fmla="*/ 10799 w 21600"/>
                <a:gd name="T9" fmla="*/ 5400 h 21600"/>
                <a:gd name="T10" fmla="*/ 24300 w 21600"/>
                <a:gd name="T11" fmla="*/ 10800 h 21600"/>
                <a:gd name="T12" fmla="*/ 18900 w 21600"/>
                <a:gd name="T13" fmla="*/ 16200 h 21600"/>
                <a:gd name="T14" fmla="*/ 13500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</p:grpSp>
      <p:grpSp>
        <p:nvGrpSpPr>
          <p:cNvPr id="338030" name="Group 110"/>
          <p:cNvGrpSpPr>
            <a:grpSpLocks/>
          </p:cNvGrpSpPr>
          <p:nvPr/>
        </p:nvGrpSpPr>
        <p:grpSpPr bwMode="auto">
          <a:xfrm>
            <a:off x="390525" y="1849438"/>
            <a:ext cx="882650" cy="1233487"/>
            <a:chOff x="393" y="1120"/>
            <a:chExt cx="556" cy="777"/>
          </a:xfrm>
        </p:grpSpPr>
        <p:sp>
          <p:nvSpPr>
            <p:cNvPr id="337985" name="Arc 65"/>
            <p:cNvSpPr>
              <a:spLocks/>
            </p:cNvSpPr>
            <p:nvPr/>
          </p:nvSpPr>
          <p:spPr bwMode="auto">
            <a:xfrm rot="16606382" flipH="1">
              <a:off x="810" y="1119"/>
              <a:ext cx="92" cy="9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7957" name="Text Box 37"/>
            <p:cNvSpPr txBox="1">
              <a:spLocks noChangeArrowheads="1"/>
            </p:cNvSpPr>
            <p:nvPr/>
          </p:nvSpPr>
          <p:spPr bwMode="auto">
            <a:xfrm>
              <a:off x="462" y="1540"/>
              <a:ext cx="17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ru-RU" sz="1000" b="1" i="1">
                  <a:solidFill>
                    <a:schemeClr val="accent1"/>
                  </a:solidFill>
                </a:rPr>
                <a:t>Q</a:t>
              </a:r>
              <a:endParaRPr lang="ru-RU" altLang="ru-RU" sz="1000" b="1" i="1">
                <a:solidFill>
                  <a:schemeClr val="accent1"/>
                </a:solidFill>
              </a:endParaRPr>
            </a:p>
          </p:txBody>
        </p:sp>
        <p:sp>
          <p:nvSpPr>
            <p:cNvPr id="337958" name="Oval 38"/>
            <p:cNvSpPr>
              <a:spLocks noChangeArrowheads="1"/>
            </p:cNvSpPr>
            <p:nvPr/>
          </p:nvSpPr>
          <p:spPr bwMode="auto">
            <a:xfrm>
              <a:off x="617" y="1640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7993" name="AutoShape 73"/>
            <p:cNvSpPr>
              <a:spLocks noChangeArrowheads="1"/>
            </p:cNvSpPr>
            <p:nvPr/>
          </p:nvSpPr>
          <p:spPr bwMode="auto">
            <a:xfrm rot="4833728" flipH="1">
              <a:off x="590" y="1566"/>
              <a:ext cx="146" cy="146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0799 w 21600"/>
                <a:gd name="T5" fmla="*/ 0 h 21600"/>
                <a:gd name="T6" fmla="*/ 2700 w 21600"/>
                <a:gd name="T7" fmla="*/ 10800 h 21600"/>
                <a:gd name="T8" fmla="*/ 10799 w 21600"/>
                <a:gd name="T9" fmla="*/ 5400 h 21600"/>
                <a:gd name="T10" fmla="*/ 24300 w 21600"/>
                <a:gd name="T11" fmla="*/ 10800 h 21600"/>
                <a:gd name="T12" fmla="*/ 18900 w 21600"/>
                <a:gd name="T13" fmla="*/ 16200 h 21600"/>
                <a:gd name="T14" fmla="*/ 13500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graphicFrame>
          <p:nvGraphicFramePr>
            <p:cNvPr id="337994" name="Object 74"/>
            <p:cNvGraphicFramePr>
              <a:graphicFrameLocks noChangeAspect="1"/>
            </p:cNvGraphicFramePr>
            <p:nvPr/>
          </p:nvGraphicFramePr>
          <p:xfrm>
            <a:off x="746" y="1563"/>
            <a:ext cx="80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97" name="Формула" r:id="rId21" imgW="126720" imgH="139680" progId="Equation.3">
                    <p:embed/>
                  </p:oleObj>
                </mc:Choice>
                <mc:Fallback>
                  <p:oleObj name="Формула" r:id="rId21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6" y="1563"/>
                          <a:ext cx="80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25" name="Line 105"/>
            <p:cNvSpPr>
              <a:spLocks noChangeShapeType="1"/>
            </p:cNvSpPr>
            <p:nvPr/>
          </p:nvSpPr>
          <p:spPr bwMode="auto">
            <a:xfrm flipV="1">
              <a:off x="561" y="1120"/>
              <a:ext cx="388" cy="6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8026" name="Line 106"/>
            <p:cNvSpPr>
              <a:spLocks noChangeShapeType="1"/>
            </p:cNvSpPr>
            <p:nvPr/>
          </p:nvSpPr>
          <p:spPr bwMode="auto">
            <a:xfrm flipH="1" flipV="1">
              <a:off x="442" y="1217"/>
              <a:ext cx="300" cy="68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8027" name="Arc 107"/>
            <p:cNvSpPr>
              <a:spLocks/>
            </p:cNvSpPr>
            <p:nvPr/>
          </p:nvSpPr>
          <p:spPr bwMode="auto">
            <a:xfrm rot="13389444" flipH="1">
              <a:off x="393" y="1312"/>
              <a:ext cx="92" cy="9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graphicFrame>
          <p:nvGraphicFramePr>
            <p:cNvPr id="338028" name="Object 108"/>
            <p:cNvGraphicFramePr>
              <a:graphicFrameLocks noChangeAspect="1"/>
            </p:cNvGraphicFramePr>
            <p:nvPr/>
          </p:nvGraphicFramePr>
          <p:xfrm>
            <a:off x="840" y="1122"/>
            <a:ext cx="74" cy="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98" name="Формула" r:id="rId22" imgW="152280" imgH="203040" progId="Equation.3">
                    <p:embed/>
                  </p:oleObj>
                </mc:Choice>
                <mc:Fallback>
                  <p:oleObj name="Формула" r:id="rId22" imgW="1522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0" y="1122"/>
                          <a:ext cx="74" cy="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29" name="Object 109"/>
            <p:cNvGraphicFramePr>
              <a:graphicFrameLocks noChangeAspect="1"/>
            </p:cNvGraphicFramePr>
            <p:nvPr/>
          </p:nvGraphicFramePr>
          <p:xfrm>
            <a:off x="406" y="1290"/>
            <a:ext cx="74" cy="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99" name="Формула" r:id="rId23" imgW="152280" imgH="203040" progId="Equation.3">
                    <p:embed/>
                  </p:oleObj>
                </mc:Choice>
                <mc:Fallback>
                  <p:oleObj name="Формула" r:id="rId23" imgW="1522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" y="1290"/>
                          <a:ext cx="74" cy="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8048" name="Text Box 128"/>
          <p:cNvSpPr txBox="1">
            <a:spLocks noChangeArrowheads="1"/>
          </p:cNvSpPr>
          <p:nvPr/>
        </p:nvSpPr>
        <p:spPr bwMode="auto">
          <a:xfrm>
            <a:off x="5035550" y="1139825"/>
            <a:ext cx="378821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Использование МЦУ связано с геометрическим построениями и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решениями косоугольных треугольников, что не совсем удобно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в общем случае. Можно решить эту задачу алгебраически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с помощью проекций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endParaRPr lang="ru-RU" altLang="ru-RU" sz="1000">
              <a:solidFill>
                <a:schemeClr val="accent1"/>
              </a:solidFill>
            </a:endParaRPr>
          </a:p>
        </p:txBody>
      </p:sp>
      <p:grpSp>
        <p:nvGrpSpPr>
          <p:cNvPr id="338049" name="Group 129"/>
          <p:cNvGrpSpPr>
            <a:grpSpLocks/>
          </p:cNvGrpSpPr>
          <p:nvPr/>
        </p:nvGrpSpPr>
        <p:grpSpPr bwMode="auto">
          <a:xfrm>
            <a:off x="5310188" y="1906588"/>
            <a:ext cx="1304925" cy="1104900"/>
            <a:chOff x="301" y="956"/>
            <a:chExt cx="822" cy="696"/>
          </a:xfrm>
        </p:grpSpPr>
        <p:sp>
          <p:nvSpPr>
            <p:cNvPr id="338050" name="Oval 130"/>
            <p:cNvSpPr>
              <a:spLocks noChangeArrowheads="1"/>
            </p:cNvSpPr>
            <p:nvPr/>
          </p:nvSpPr>
          <p:spPr bwMode="auto">
            <a:xfrm rot="-2058906">
              <a:off x="301" y="1010"/>
              <a:ext cx="822" cy="642"/>
            </a:xfrm>
            <a:prstGeom prst="ellipse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graphicFrame>
          <p:nvGraphicFramePr>
            <p:cNvPr id="338051" name="Object 131"/>
            <p:cNvGraphicFramePr>
              <a:graphicFrameLocks noChangeAspect="1"/>
            </p:cNvGraphicFramePr>
            <p:nvPr/>
          </p:nvGraphicFramePr>
          <p:xfrm>
            <a:off x="359" y="1441"/>
            <a:ext cx="128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00" name="Формула" r:id="rId24" imgW="203040" imgH="215640" progId="Equation.3">
                    <p:embed/>
                  </p:oleObj>
                </mc:Choice>
                <mc:Fallback>
                  <p:oleObj name="Формула" r:id="rId24" imgW="2030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" y="1441"/>
                          <a:ext cx="128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52" name="Text Box 132"/>
            <p:cNvSpPr txBox="1">
              <a:spLocks noChangeArrowheads="1"/>
            </p:cNvSpPr>
            <p:nvPr/>
          </p:nvSpPr>
          <p:spPr bwMode="auto">
            <a:xfrm>
              <a:off x="421" y="1076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>
                  <a:solidFill>
                    <a:schemeClr val="accent1"/>
                  </a:solidFill>
                </a:rPr>
                <a:t>B</a:t>
              </a:r>
              <a:endParaRPr lang="ru-RU" altLang="ru-RU" sz="1000" b="1" i="1">
                <a:solidFill>
                  <a:schemeClr val="accent1"/>
                </a:solidFill>
              </a:endParaRPr>
            </a:p>
          </p:txBody>
        </p:sp>
        <p:sp>
          <p:nvSpPr>
            <p:cNvPr id="338053" name="AutoShape 133"/>
            <p:cNvSpPr>
              <a:spLocks noChangeArrowheads="1"/>
            </p:cNvSpPr>
            <p:nvPr/>
          </p:nvSpPr>
          <p:spPr bwMode="auto">
            <a:xfrm rot="6683643">
              <a:off x="260" y="1318"/>
              <a:ext cx="244" cy="56"/>
            </a:xfrm>
            <a:prstGeom prst="rightArrow">
              <a:avLst>
                <a:gd name="adj1" fmla="val 50000"/>
                <a:gd name="adj2" fmla="val 108929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graphicFrame>
          <p:nvGraphicFramePr>
            <p:cNvPr id="338054" name="Object 134"/>
            <p:cNvGraphicFramePr>
              <a:graphicFrameLocks noChangeAspect="1"/>
            </p:cNvGraphicFramePr>
            <p:nvPr/>
          </p:nvGraphicFramePr>
          <p:xfrm>
            <a:off x="736" y="956"/>
            <a:ext cx="12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01" name="Формула" r:id="rId25" imgW="190440" imgH="215640" progId="Equation.3">
                    <p:embed/>
                  </p:oleObj>
                </mc:Choice>
                <mc:Fallback>
                  <p:oleObj name="Формула" r:id="rId25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6" y="956"/>
                          <a:ext cx="12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55" name="Oval 135"/>
            <p:cNvSpPr>
              <a:spLocks noChangeArrowheads="1"/>
            </p:cNvSpPr>
            <p:nvPr/>
          </p:nvSpPr>
          <p:spPr bwMode="auto">
            <a:xfrm>
              <a:off x="414" y="1197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8056" name="Text Box 136"/>
            <p:cNvSpPr txBox="1">
              <a:spLocks noChangeArrowheads="1"/>
            </p:cNvSpPr>
            <p:nvPr/>
          </p:nvSpPr>
          <p:spPr bwMode="auto">
            <a:xfrm>
              <a:off x="831" y="960"/>
              <a:ext cx="17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ru-RU" sz="1000" b="1" i="1">
                  <a:solidFill>
                    <a:schemeClr val="accent1"/>
                  </a:solidFill>
                </a:rPr>
                <a:t>A</a:t>
              </a:r>
              <a:endParaRPr lang="ru-RU" altLang="ru-RU" sz="1000" b="1" i="1">
                <a:solidFill>
                  <a:schemeClr val="accent1"/>
                </a:solidFill>
              </a:endParaRPr>
            </a:p>
          </p:txBody>
        </p:sp>
        <p:sp>
          <p:nvSpPr>
            <p:cNvPr id="338057" name="Oval 137"/>
            <p:cNvSpPr>
              <a:spLocks noChangeArrowheads="1"/>
            </p:cNvSpPr>
            <p:nvPr/>
          </p:nvSpPr>
          <p:spPr bwMode="auto">
            <a:xfrm>
              <a:off x="929" y="1096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8058" name="AutoShape 138"/>
            <p:cNvSpPr>
              <a:spLocks noChangeArrowheads="1"/>
            </p:cNvSpPr>
            <p:nvPr/>
          </p:nvSpPr>
          <p:spPr bwMode="auto">
            <a:xfrm rot="10800000">
              <a:off x="683" y="1089"/>
              <a:ext cx="244" cy="56"/>
            </a:xfrm>
            <a:prstGeom prst="rightArrow">
              <a:avLst>
                <a:gd name="adj1" fmla="val 50000"/>
                <a:gd name="adj2" fmla="val 108929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8059" name="Text Box 139"/>
            <p:cNvSpPr txBox="1">
              <a:spLocks noChangeArrowheads="1"/>
            </p:cNvSpPr>
            <p:nvPr/>
          </p:nvSpPr>
          <p:spPr bwMode="auto">
            <a:xfrm>
              <a:off x="902" y="1235"/>
              <a:ext cx="17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ru-RU" sz="1000" b="1" i="1">
                  <a:solidFill>
                    <a:schemeClr val="accent1"/>
                  </a:solidFill>
                </a:rPr>
                <a:t>C</a:t>
              </a:r>
              <a:endParaRPr lang="ru-RU" altLang="ru-RU" sz="1000" b="1" i="1">
                <a:solidFill>
                  <a:schemeClr val="accent1"/>
                </a:solidFill>
              </a:endParaRPr>
            </a:p>
          </p:txBody>
        </p:sp>
        <p:sp>
          <p:nvSpPr>
            <p:cNvPr id="338060" name="Oval 140"/>
            <p:cNvSpPr>
              <a:spLocks noChangeArrowheads="1"/>
            </p:cNvSpPr>
            <p:nvPr/>
          </p:nvSpPr>
          <p:spPr bwMode="auto">
            <a:xfrm>
              <a:off x="923" y="1391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</p:grpSp>
      <p:sp>
        <p:nvSpPr>
          <p:cNvPr id="338061" name="Text Box 141"/>
          <p:cNvSpPr txBox="1">
            <a:spLocks noChangeArrowheads="1"/>
          </p:cNvSpPr>
          <p:nvPr/>
        </p:nvSpPr>
        <p:spPr bwMode="auto">
          <a:xfrm>
            <a:off x="6684963" y="1720850"/>
            <a:ext cx="2341562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ru-RU" sz="1000">
                <a:solidFill>
                  <a:schemeClr val="accent1"/>
                </a:solidFill>
                <a:latin typeface="+mn-lt"/>
              </a:rPr>
              <a:t>1) </a:t>
            </a:r>
            <a:r>
              <a:rPr lang="ru-RU" altLang="ru-RU" sz="1000">
                <a:solidFill>
                  <a:schemeClr val="accent1"/>
                </a:solidFill>
                <a:latin typeface="+mn-lt"/>
              </a:rPr>
              <a:t>Запишем теорему о сложении</a:t>
            </a:r>
            <a:endParaRPr lang="en-US" altLang="ru-RU" sz="1000">
              <a:solidFill>
                <a:schemeClr val="accent1"/>
              </a:solidFill>
              <a:latin typeface="+mn-lt"/>
            </a:endParaRPr>
          </a:p>
          <a:p>
            <a:r>
              <a:rPr lang="ru-RU" altLang="ru-RU" sz="1000">
                <a:solidFill>
                  <a:schemeClr val="accent1"/>
                </a:solidFill>
                <a:latin typeface="+mn-lt"/>
              </a:rPr>
              <a:t>ускорений</a:t>
            </a:r>
            <a:r>
              <a:rPr lang="en-US" altLang="ru-RU" sz="1000">
                <a:solidFill>
                  <a:schemeClr val="accent1"/>
                </a:solidFill>
                <a:latin typeface="+mn-lt"/>
              </a:rPr>
              <a:t> </a:t>
            </a:r>
            <a:r>
              <a:rPr lang="ru-RU" altLang="ru-RU" sz="1000">
                <a:solidFill>
                  <a:schemeClr val="accent1"/>
                </a:solidFill>
                <a:latin typeface="+mn-lt"/>
              </a:rPr>
              <a:t>для точек </a:t>
            </a:r>
            <a:r>
              <a:rPr lang="en-US" altLang="ru-RU" sz="1000" i="1">
                <a:solidFill>
                  <a:schemeClr val="accent1"/>
                </a:solidFill>
                <a:latin typeface="+mn-lt"/>
              </a:rPr>
              <a:t>B</a:t>
            </a:r>
            <a:r>
              <a:rPr lang="en-US" altLang="ru-RU" sz="1000">
                <a:solidFill>
                  <a:schemeClr val="accent1"/>
                </a:solidFill>
                <a:latin typeface="+mn-lt"/>
              </a:rPr>
              <a:t> </a:t>
            </a:r>
            <a:r>
              <a:rPr lang="ru-RU" altLang="ru-RU" sz="1000">
                <a:solidFill>
                  <a:schemeClr val="accent1"/>
                </a:solidFill>
                <a:latin typeface="+mn-lt"/>
              </a:rPr>
              <a:t>и </a:t>
            </a:r>
            <a:r>
              <a:rPr lang="en-US" altLang="ru-RU" sz="1000" i="1">
                <a:solidFill>
                  <a:schemeClr val="accent1"/>
                </a:solidFill>
                <a:latin typeface="+mn-lt"/>
              </a:rPr>
              <a:t>A</a:t>
            </a:r>
            <a:r>
              <a:rPr lang="en-US" altLang="ru-RU" sz="1000">
                <a:solidFill>
                  <a:schemeClr val="accent1"/>
                </a:solidFill>
                <a:latin typeface="+mn-lt"/>
              </a:rPr>
              <a:t>:</a:t>
            </a:r>
            <a:endParaRPr lang="ru-RU" altLang="ru-RU" sz="1000">
              <a:solidFill>
                <a:schemeClr val="accent1"/>
              </a:solidFill>
              <a:latin typeface="+mn-lt"/>
            </a:endParaRPr>
          </a:p>
          <a:p>
            <a:endParaRPr lang="ru-RU" altLang="ru-RU" sz="1000">
              <a:solidFill>
                <a:schemeClr val="accent1"/>
              </a:solidFill>
              <a:latin typeface="+mn-lt"/>
            </a:endParaRPr>
          </a:p>
          <a:p>
            <a:endParaRPr lang="ru-RU" altLang="ru-RU" sz="1000">
              <a:solidFill>
                <a:schemeClr val="accent1"/>
              </a:solidFill>
              <a:latin typeface="+mn-lt"/>
            </a:endParaRPr>
          </a:p>
          <a:p>
            <a:r>
              <a:rPr lang="ru-RU" altLang="ru-RU" sz="1000">
                <a:solidFill>
                  <a:schemeClr val="accent1"/>
                </a:solidFill>
                <a:latin typeface="+mn-lt"/>
              </a:rPr>
              <a:t>и изобразим компоненты ускорений</a:t>
            </a:r>
            <a:r>
              <a:rPr lang="en-US" altLang="ru-RU" sz="1000">
                <a:solidFill>
                  <a:schemeClr val="accent1"/>
                </a:solidFill>
                <a:latin typeface="+mn-lt"/>
              </a:rPr>
              <a:t>:</a:t>
            </a:r>
            <a:endParaRPr lang="ru-RU" altLang="ru-RU" sz="1000">
              <a:solidFill>
                <a:schemeClr val="accent1"/>
              </a:solidFill>
              <a:latin typeface="+mn-lt"/>
            </a:endParaRPr>
          </a:p>
        </p:txBody>
      </p:sp>
      <p:graphicFrame>
        <p:nvGraphicFramePr>
          <p:cNvPr id="338062" name="Object 1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776549"/>
              </p:ext>
            </p:extLst>
          </p:nvPr>
        </p:nvGraphicFramePr>
        <p:xfrm>
          <a:off x="7199313" y="2139950"/>
          <a:ext cx="1320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02" name="Формула" r:id="rId26" imgW="1320480" imgH="253800" progId="Equation.3">
                  <p:embed/>
                </p:oleObj>
              </mc:Choice>
              <mc:Fallback>
                <p:oleObj name="Формула" r:id="rId26" imgW="13204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9313" y="2139950"/>
                        <a:ext cx="1320800" cy="2540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8068" name="Group 148"/>
          <p:cNvGrpSpPr>
            <a:grpSpLocks/>
          </p:cNvGrpSpPr>
          <p:nvPr/>
        </p:nvGrpSpPr>
        <p:grpSpPr bwMode="auto">
          <a:xfrm>
            <a:off x="5532438" y="2163763"/>
            <a:ext cx="793750" cy="747712"/>
            <a:chOff x="3485" y="1363"/>
            <a:chExt cx="500" cy="471"/>
          </a:xfrm>
        </p:grpSpPr>
        <p:sp>
          <p:nvSpPr>
            <p:cNvPr id="337982" name="Line 62"/>
            <p:cNvSpPr>
              <a:spLocks noChangeShapeType="1"/>
            </p:cNvSpPr>
            <p:nvPr/>
          </p:nvSpPr>
          <p:spPr bwMode="auto">
            <a:xfrm flipV="1">
              <a:off x="3495" y="1363"/>
              <a:ext cx="490" cy="9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7971" name="AutoShape 51"/>
            <p:cNvSpPr>
              <a:spLocks noChangeArrowheads="1"/>
            </p:cNvSpPr>
            <p:nvPr/>
          </p:nvSpPr>
          <p:spPr bwMode="auto">
            <a:xfrm rot="4627977">
              <a:off x="3391" y="1575"/>
              <a:ext cx="244" cy="56"/>
            </a:xfrm>
            <a:prstGeom prst="rightArrow">
              <a:avLst>
                <a:gd name="adj1" fmla="val 50000"/>
                <a:gd name="adj2" fmla="val 108929"/>
              </a:avLst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8063" name="AutoShape 143"/>
            <p:cNvSpPr>
              <a:spLocks noChangeArrowheads="1"/>
            </p:cNvSpPr>
            <p:nvPr/>
          </p:nvSpPr>
          <p:spPr bwMode="auto">
            <a:xfrm rot="-649298">
              <a:off x="3498" y="1406"/>
              <a:ext cx="244" cy="56"/>
            </a:xfrm>
            <a:prstGeom prst="rightArrow">
              <a:avLst>
                <a:gd name="adj1" fmla="val 50000"/>
                <a:gd name="adj2" fmla="val 108929"/>
              </a:avLst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graphicFrame>
          <p:nvGraphicFramePr>
            <p:cNvPr id="337945" name="Object 25"/>
            <p:cNvGraphicFramePr>
              <a:graphicFrameLocks noChangeAspect="1"/>
            </p:cNvGraphicFramePr>
            <p:nvPr/>
          </p:nvGraphicFramePr>
          <p:xfrm>
            <a:off x="3559" y="1674"/>
            <a:ext cx="160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03" name="Формула" r:id="rId28" imgW="253800" imgH="253800" progId="Equation.3">
                    <p:embed/>
                  </p:oleObj>
                </mc:Choice>
                <mc:Fallback>
                  <p:oleObj name="Формула" r:id="rId28" imgW="25380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9" y="1674"/>
                          <a:ext cx="160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64" name="Object 144"/>
            <p:cNvGraphicFramePr>
              <a:graphicFrameLocks noChangeAspect="1"/>
            </p:cNvGraphicFramePr>
            <p:nvPr/>
          </p:nvGraphicFramePr>
          <p:xfrm>
            <a:off x="3564" y="1419"/>
            <a:ext cx="16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04" name="Формула" r:id="rId30" imgW="253800" imgH="241200" progId="Equation.3">
                    <p:embed/>
                  </p:oleObj>
                </mc:Choice>
                <mc:Fallback>
                  <p:oleObj name="Формула" r:id="rId30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4" y="1419"/>
                          <a:ext cx="160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8073" name="Group 153"/>
          <p:cNvGrpSpPr>
            <a:grpSpLocks/>
          </p:cNvGrpSpPr>
          <p:nvPr/>
        </p:nvGrpSpPr>
        <p:grpSpPr bwMode="auto">
          <a:xfrm>
            <a:off x="5311775" y="1800225"/>
            <a:ext cx="1371600" cy="1214438"/>
            <a:chOff x="3346" y="1122"/>
            <a:chExt cx="864" cy="765"/>
          </a:xfrm>
        </p:grpSpPr>
        <p:sp>
          <p:nvSpPr>
            <p:cNvPr id="338069" name="Line 149"/>
            <p:cNvSpPr>
              <a:spLocks noChangeShapeType="1"/>
            </p:cNvSpPr>
            <p:nvPr/>
          </p:nvSpPr>
          <p:spPr bwMode="auto">
            <a:xfrm>
              <a:off x="3350" y="1878"/>
              <a:ext cx="842" cy="0"/>
            </a:xfrm>
            <a:prstGeom prst="line">
              <a:avLst/>
            </a:prstGeom>
            <a:noFill/>
            <a:ln w="9525">
              <a:solidFill>
                <a:srgbClr val="33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8070" name="Line 150"/>
            <p:cNvSpPr>
              <a:spLocks noChangeShapeType="1"/>
            </p:cNvSpPr>
            <p:nvPr/>
          </p:nvSpPr>
          <p:spPr bwMode="auto">
            <a:xfrm rot="-5400000">
              <a:off x="2992" y="1526"/>
              <a:ext cx="708" cy="0"/>
            </a:xfrm>
            <a:prstGeom prst="line">
              <a:avLst/>
            </a:prstGeom>
            <a:noFill/>
            <a:ln w="9525">
              <a:solidFill>
                <a:srgbClr val="33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8071" name="Text Box 151"/>
            <p:cNvSpPr txBox="1">
              <a:spLocks noChangeArrowheads="1"/>
            </p:cNvSpPr>
            <p:nvPr/>
          </p:nvSpPr>
          <p:spPr bwMode="auto">
            <a:xfrm>
              <a:off x="4050" y="173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>
                  <a:solidFill>
                    <a:schemeClr val="accent1"/>
                  </a:solidFill>
                </a:rPr>
                <a:t>x</a:t>
              </a:r>
              <a:endParaRPr lang="ru-RU" altLang="ru-RU" sz="1000" b="1" i="1">
                <a:solidFill>
                  <a:schemeClr val="accent1"/>
                </a:solidFill>
              </a:endParaRPr>
            </a:p>
          </p:txBody>
        </p:sp>
        <p:sp>
          <p:nvSpPr>
            <p:cNvPr id="338072" name="Text Box 152"/>
            <p:cNvSpPr txBox="1">
              <a:spLocks noChangeArrowheads="1"/>
            </p:cNvSpPr>
            <p:nvPr/>
          </p:nvSpPr>
          <p:spPr bwMode="auto">
            <a:xfrm>
              <a:off x="3347" y="1122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>
                  <a:solidFill>
                    <a:schemeClr val="accent1"/>
                  </a:solidFill>
                </a:rPr>
                <a:t>y</a:t>
              </a:r>
              <a:endParaRPr lang="ru-RU" altLang="ru-RU" sz="1000" b="1" i="1">
                <a:solidFill>
                  <a:schemeClr val="accent1"/>
                </a:solidFill>
              </a:endParaRPr>
            </a:p>
          </p:txBody>
        </p:sp>
      </p:grpSp>
      <p:sp>
        <p:nvSpPr>
          <p:cNvPr id="338074" name="Text Box 154"/>
          <p:cNvSpPr txBox="1">
            <a:spLocks noChangeArrowheads="1"/>
          </p:cNvSpPr>
          <p:nvPr/>
        </p:nvSpPr>
        <p:spPr bwMode="auto">
          <a:xfrm>
            <a:off x="6773863" y="2576513"/>
            <a:ext cx="18614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ru-RU" sz="1000">
                <a:solidFill>
                  <a:schemeClr val="accent1"/>
                </a:solidFill>
                <a:latin typeface="+mn-lt"/>
              </a:rPr>
              <a:t>2) </a:t>
            </a:r>
            <a:r>
              <a:rPr lang="ru-RU" altLang="ru-RU" sz="1000">
                <a:solidFill>
                  <a:schemeClr val="accent1"/>
                </a:solidFill>
                <a:latin typeface="+mn-lt"/>
              </a:rPr>
              <a:t>Спроецируем уравнение на</a:t>
            </a:r>
          </a:p>
          <a:p>
            <a:r>
              <a:rPr lang="ru-RU" altLang="ru-RU" sz="1000">
                <a:solidFill>
                  <a:schemeClr val="accent1"/>
                </a:solidFill>
                <a:latin typeface="+mn-lt"/>
              </a:rPr>
              <a:t>координатные оси</a:t>
            </a:r>
            <a:r>
              <a:rPr lang="en-US" altLang="ru-RU" sz="1000">
                <a:solidFill>
                  <a:schemeClr val="accent1"/>
                </a:solidFill>
                <a:latin typeface="+mn-lt"/>
              </a:rPr>
              <a:t>:</a:t>
            </a:r>
            <a:endParaRPr lang="ru-RU" altLang="ru-RU" sz="1000">
              <a:solidFill>
                <a:schemeClr val="accent1"/>
              </a:solidFill>
              <a:latin typeface="+mn-lt"/>
            </a:endParaRPr>
          </a:p>
        </p:txBody>
      </p:sp>
      <p:graphicFrame>
        <p:nvGraphicFramePr>
          <p:cNvPr id="338075" name="Object 1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905740"/>
              </p:ext>
            </p:extLst>
          </p:nvPr>
        </p:nvGraphicFramePr>
        <p:xfrm>
          <a:off x="4829175" y="3065463"/>
          <a:ext cx="4229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05" name="Формула" r:id="rId32" imgW="4228920" imgH="533160" progId="Equation.3">
                  <p:embed/>
                </p:oleObj>
              </mc:Choice>
              <mc:Fallback>
                <p:oleObj name="Формула" r:id="rId32" imgW="422892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9175" y="3065463"/>
                        <a:ext cx="42291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76" name="Text Box 156"/>
          <p:cNvSpPr txBox="1">
            <a:spLocks noChangeArrowheads="1"/>
          </p:cNvSpPr>
          <p:nvPr/>
        </p:nvSpPr>
        <p:spPr bwMode="auto">
          <a:xfrm>
            <a:off x="4705350" y="3584575"/>
            <a:ext cx="434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ru-RU" sz="1000">
                <a:solidFill>
                  <a:schemeClr val="accent1"/>
                </a:solidFill>
                <a:latin typeface="+mn-lt"/>
              </a:rPr>
              <a:t>3) </a:t>
            </a:r>
            <a:r>
              <a:rPr lang="ru-RU" altLang="ru-RU" sz="1000">
                <a:solidFill>
                  <a:schemeClr val="accent1"/>
                </a:solidFill>
                <a:latin typeface="+mn-lt"/>
              </a:rPr>
              <a:t>Из этих уравнений можно найти угловые скорость и ускорение.</a:t>
            </a:r>
          </a:p>
        </p:txBody>
      </p:sp>
      <p:sp>
        <p:nvSpPr>
          <p:cNvPr id="338077" name="Text Box 157"/>
          <p:cNvSpPr txBox="1">
            <a:spLocks noChangeArrowheads="1"/>
          </p:cNvSpPr>
          <p:nvPr/>
        </p:nvSpPr>
        <p:spPr bwMode="auto">
          <a:xfrm>
            <a:off x="4721225" y="3805238"/>
            <a:ext cx="4037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>
                <a:solidFill>
                  <a:schemeClr val="accent1"/>
                </a:solidFill>
                <a:latin typeface="+mn-lt"/>
              </a:rPr>
              <a:t>4</a:t>
            </a:r>
            <a:r>
              <a:rPr lang="en-US" altLang="ru-RU" sz="1000">
                <a:solidFill>
                  <a:schemeClr val="accent1"/>
                </a:solidFill>
                <a:latin typeface="+mn-lt"/>
              </a:rPr>
              <a:t>) </a:t>
            </a:r>
            <a:r>
              <a:rPr lang="ru-RU" altLang="ru-RU" sz="1000">
                <a:solidFill>
                  <a:schemeClr val="accent1"/>
                </a:solidFill>
                <a:latin typeface="+mn-lt"/>
              </a:rPr>
              <a:t>Запишем теорему о сложении ускорений</a:t>
            </a:r>
            <a:r>
              <a:rPr lang="en-US" altLang="ru-RU" sz="1000">
                <a:solidFill>
                  <a:schemeClr val="accent1"/>
                </a:solidFill>
                <a:latin typeface="+mn-lt"/>
              </a:rPr>
              <a:t> </a:t>
            </a:r>
            <a:r>
              <a:rPr lang="ru-RU" altLang="ru-RU" sz="1000">
                <a:solidFill>
                  <a:schemeClr val="accent1"/>
                </a:solidFill>
                <a:latin typeface="+mn-lt"/>
              </a:rPr>
              <a:t>для точек </a:t>
            </a:r>
            <a:r>
              <a:rPr lang="ru-RU" altLang="ru-RU" sz="1000" i="1">
                <a:solidFill>
                  <a:schemeClr val="accent1"/>
                </a:solidFill>
                <a:latin typeface="+mn-lt"/>
              </a:rPr>
              <a:t>С</a:t>
            </a:r>
            <a:r>
              <a:rPr lang="en-US" altLang="ru-RU" sz="1000">
                <a:solidFill>
                  <a:schemeClr val="accent1"/>
                </a:solidFill>
                <a:latin typeface="+mn-lt"/>
              </a:rPr>
              <a:t> </a:t>
            </a:r>
            <a:r>
              <a:rPr lang="ru-RU" altLang="ru-RU" sz="1000">
                <a:solidFill>
                  <a:schemeClr val="accent1"/>
                </a:solidFill>
                <a:latin typeface="+mn-lt"/>
              </a:rPr>
              <a:t>и </a:t>
            </a:r>
            <a:r>
              <a:rPr lang="en-US" altLang="ru-RU" sz="1000" i="1">
                <a:solidFill>
                  <a:schemeClr val="accent1"/>
                </a:solidFill>
                <a:latin typeface="+mn-lt"/>
              </a:rPr>
              <a:t>A</a:t>
            </a:r>
            <a:r>
              <a:rPr lang="en-US" altLang="ru-RU" sz="1000">
                <a:solidFill>
                  <a:schemeClr val="accent1"/>
                </a:solidFill>
                <a:latin typeface="+mn-lt"/>
              </a:rPr>
              <a:t>:</a:t>
            </a:r>
            <a:endParaRPr lang="ru-RU" altLang="ru-RU" sz="1000">
              <a:solidFill>
                <a:schemeClr val="accent1"/>
              </a:solidFill>
              <a:latin typeface="+mn-lt"/>
            </a:endParaRPr>
          </a:p>
          <a:p>
            <a:r>
              <a:rPr lang="ru-RU" altLang="ru-RU" sz="1000">
                <a:solidFill>
                  <a:schemeClr val="accent1"/>
                </a:solidFill>
                <a:latin typeface="+mn-lt"/>
              </a:rPr>
              <a:t>и изобразим компоненты ускорений</a:t>
            </a:r>
            <a:r>
              <a:rPr lang="en-US" altLang="ru-RU" sz="1000">
                <a:solidFill>
                  <a:schemeClr val="accent1"/>
                </a:solidFill>
                <a:latin typeface="+mn-lt"/>
              </a:rPr>
              <a:t>:</a:t>
            </a:r>
            <a:endParaRPr lang="ru-RU" altLang="ru-RU" sz="1000">
              <a:solidFill>
                <a:schemeClr val="accent1"/>
              </a:solidFill>
              <a:latin typeface="+mn-lt"/>
            </a:endParaRPr>
          </a:p>
        </p:txBody>
      </p:sp>
      <p:grpSp>
        <p:nvGrpSpPr>
          <p:cNvPr id="338088" name="Group 168"/>
          <p:cNvGrpSpPr>
            <a:grpSpLocks/>
          </p:cNvGrpSpPr>
          <p:nvPr/>
        </p:nvGrpSpPr>
        <p:grpSpPr bwMode="auto">
          <a:xfrm>
            <a:off x="6008688" y="2146300"/>
            <a:ext cx="750887" cy="725488"/>
            <a:chOff x="3785" y="1352"/>
            <a:chExt cx="473" cy="457"/>
          </a:xfrm>
        </p:grpSpPr>
        <p:sp>
          <p:nvSpPr>
            <p:cNvPr id="337983" name="Line 63"/>
            <p:cNvSpPr>
              <a:spLocks noChangeShapeType="1"/>
            </p:cNvSpPr>
            <p:nvPr/>
          </p:nvSpPr>
          <p:spPr bwMode="auto">
            <a:xfrm flipV="1">
              <a:off x="3985" y="1352"/>
              <a:ext cx="6" cy="29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8080" name="AutoShape 160"/>
            <p:cNvSpPr>
              <a:spLocks noChangeArrowheads="1"/>
            </p:cNvSpPr>
            <p:nvPr/>
          </p:nvSpPr>
          <p:spPr bwMode="auto">
            <a:xfrm>
              <a:off x="4014" y="1634"/>
              <a:ext cx="244" cy="56"/>
            </a:xfrm>
            <a:prstGeom prst="rightArrow">
              <a:avLst>
                <a:gd name="adj1" fmla="val 50000"/>
                <a:gd name="adj2" fmla="val 108929"/>
              </a:avLst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8081" name="AutoShape 161"/>
            <p:cNvSpPr>
              <a:spLocks noChangeArrowheads="1"/>
            </p:cNvSpPr>
            <p:nvPr/>
          </p:nvSpPr>
          <p:spPr bwMode="auto">
            <a:xfrm rot="16200000">
              <a:off x="3863" y="1489"/>
              <a:ext cx="244" cy="56"/>
            </a:xfrm>
            <a:prstGeom prst="rightArrow">
              <a:avLst>
                <a:gd name="adj1" fmla="val 50000"/>
                <a:gd name="adj2" fmla="val 108929"/>
              </a:avLst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graphicFrame>
          <p:nvGraphicFramePr>
            <p:cNvPr id="338082" name="Object 162"/>
            <p:cNvGraphicFramePr>
              <a:graphicFrameLocks noChangeAspect="1"/>
            </p:cNvGraphicFramePr>
            <p:nvPr/>
          </p:nvGraphicFramePr>
          <p:xfrm>
            <a:off x="4098" y="1649"/>
            <a:ext cx="160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06" name="Формула" r:id="rId34" imgW="253800" imgH="253800" progId="Equation.3">
                    <p:embed/>
                  </p:oleObj>
                </mc:Choice>
                <mc:Fallback>
                  <p:oleObj name="Формула" r:id="rId34" imgW="25380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8" y="1649"/>
                          <a:ext cx="160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83" name="Object 163"/>
            <p:cNvGraphicFramePr>
              <a:graphicFrameLocks noChangeAspect="1"/>
            </p:cNvGraphicFramePr>
            <p:nvPr/>
          </p:nvGraphicFramePr>
          <p:xfrm>
            <a:off x="3785" y="1426"/>
            <a:ext cx="160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07" name="Формула" r:id="rId36" imgW="253800" imgH="253800" progId="Equation.3">
                    <p:embed/>
                  </p:oleObj>
                </mc:Choice>
                <mc:Fallback>
                  <p:oleObj name="Формула" r:id="rId36" imgW="25380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5" y="1426"/>
                          <a:ext cx="160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8089" name="Object 1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413675"/>
              </p:ext>
            </p:extLst>
          </p:nvPr>
        </p:nvGraphicFramePr>
        <p:xfrm>
          <a:off x="7553325" y="4014788"/>
          <a:ext cx="1333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08" name="Формула" r:id="rId38" imgW="1333440" imgH="253800" progId="Equation.3">
                  <p:embed/>
                </p:oleObj>
              </mc:Choice>
              <mc:Fallback>
                <p:oleObj name="Формула" r:id="rId38" imgW="13334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3325" y="4014788"/>
                        <a:ext cx="1333500" cy="2540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90" name="Text Box 170"/>
          <p:cNvSpPr txBox="1">
            <a:spLocks noChangeArrowheads="1"/>
          </p:cNvSpPr>
          <p:nvPr/>
        </p:nvSpPr>
        <p:spPr bwMode="auto">
          <a:xfrm>
            <a:off x="4733925" y="4146550"/>
            <a:ext cx="185980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>
                <a:solidFill>
                  <a:schemeClr val="accent1"/>
                </a:solidFill>
                <a:latin typeface="+mn-lt"/>
              </a:rPr>
              <a:t>5</a:t>
            </a:r>
            <a:r>
              <a:rPr lang="en-US" altLang="ru-RU" sz="1000">
                <a:solidFill>
                  <a:schemeClr val="accent1"/>
                </a:solidFill>
                <a:latin typeface="+mn-lt"/>
              </a:rPr>
              <a:t>) </a:t>
            </a:r>
            <a:r>
              <a:rPr lang="ru-RU" altLang="ru-RU" sz="1000">
                <a:solidFill>
                  <a:schemeClr val="accent1"/>
                </a:solidFill>
                <a:latin typeface="+mn-lt"/>
              </a:rPr>
              <a:t>Спроецируем уравнение на</a:t>
            </a:r>
          </a:p>
          <a:p>
            <a:r>
              <a:rPr lang="ru-RU" altLang="ru-RU" sz="1000">
                <a:solidFill>
                  <a:schemeClr val="accent1"/>
                </a:solidFill>
                <a:latin typeface="+mn-lt"/>
              </a:rPr>
              <a:t>координатные оси</a:t>
            </a:r>
            <a:r>
              <a:rPr lang="en-US" altLang="ru-RU" sz="1000">
                <a:solidFill>
                  <a:schemeClr val="accent1"/>
                </a:solidFill>
                <a:latin typeface="+mn-lt"/>
              </a:rPr>
              <a:t>:</a:t>
            </a:r>
            <a:endParaRPr lang="ru-RU" altLang="ru-RU" sz="1000">
              <a:solidFill>
                <a:schemeClr val="accent1"/>
              </a:solidFill>
              <a:latin typeface="+mn-lt"/>
            </a:endParaRPr>
          </a:p>
        </p:txBody>
      </p:sp>
      <p:graphicFrame>
        <p:nvGraphicFramePr>
          <p:cNvPr id="338091" name="Object 1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9653810"/>
              </p:ext>
            </p:extLst>
          </p:nvPr>
        </p:nvGraphicFramePr>
        <p:xfrm>
          <a:off x="4738688" y="4530725"/>
          <a:ext cx="4254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09" name="Формула" r:id="rId40" imgW="4254480" imgH="533160" progId="Equation.3">
                  <p:embed/>
                </p:oleObj>
              </mc:Choice>
              <mc:Fallback>
                <p:oleObj name="Формула" r:id="rId40" imgW="425448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8688" y="4530725"/>
                        <a:ext cx="4254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98" name="Oval 178"/>
          <p:cNvSpPr>
            <a:spLocks noChangeArrowheads="1"/>
          </p:cNvSpPr>
          <p:nvPr/>
        </p:nvSpPr>
        <p:spPr bwMode="auto">
          <a:xfrm>
            <a:off x="8696325" y="6391275"/>
            <a:ext cx="333375" cy="333375"/>
          </a:xfrm>
          <a:prstGeom prst="ellipse">
            <a:avLst/>
          </a:prstGeom>
          <a:solidFill>
            <a:srgbClr val="0070C0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ru-RU" sz="1000" b="1" dirty="0" smtClean="0">
                <a:solidFill>
                  <a:schemeClr val="accent1"/>
                </a:solidFill>
              </a:rPr>
              <a:t>1</a:t>
            </a:r>
            <a:r>
              <a:rPr lang="ru-RU" altLang="ru-RU" sz="1000" b="1" dirty="0" smtClean="0">
                <a:solidFill>
                  <a:schemeClr val="accent1"/>
                </a:solidFill>
              </a:rPr>
              <a:t>7</a:t>
            </a:r>
            <a:endParaRPr lang="ru-RU" altLang="ru-RU" sz="1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56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8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8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30" grpId="0" animBg="1"/>
      <p:bldP spid="337931" grpId="0"/>
      <p:bldP spid="337950" grpId="0"/>
      <p:bldP spid="337959" grpId="0"/>
      <p:bldP spid="337965" grpId="0"/>
      <p:bldP spid="337981" grpId="0"/>
      <p:bldP spid="337944" grpId="0" animBg="1"/>
      <p:bldP spid="338048" grpId="0"/>
      <p:bldP spid="338061" grpId="0"/>
      <p:bldP spid="338074" grpId="0"/>
      <p:bldP spid="338076" grpId="0"/>
      <p:bldP spid="338077" grpId="0"/>
      <p:bldP spid="33809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018" name="Group 74"/>
          <p:cNvGrpSpPr>
            <a:grpSpLocks/>
          </p:cNvGrpSpPr>
          <p:nvPr/>
        </p:nvGrpSpPr>
        <p:grpSpPr bwMode="auto">
          <a:xfrm>
            <a:off x="2078038" y="4865688"/>
            <a:ext cx="714375" cy="257175"/>
            <a:chOff x="1897" y="2831"/>
            <a:chExt cx="450" cy="162"/>
          </a:xfrm>
        </p:grpSpPr>
        <p:sp>
          <p:nvSpPr>
            <p:cNvPr id="338997" name="AutoShape 53"/>
            <p:cNvSpPr>
              <a:spLocks noChangeArrowheads="1"/>
            </p:cNvSpPr>
            <p:nvPr/>
          </p:nvSpPr>
          <p:spPr bwMode="auto">
            <a:xfrm>
              <a:off x="1897" y="2864"/>
              <a:ext cx="450" cy="129"/>
            </a:xfrm>
            <a:prstGeom prst="parallelogram">
              <a:avLst>
                <a:gd name="adj" fmla="val 87209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8998" name="AutoShape 54"/>
            <p:cNvSpPr>
              <a:spLocks noChangeArrowheads="1"/>
            </p:cNvSpPr>
            <p:nvPr/>
          </p:nvSpPr>
          <p:spPr bwMode="auto">
            <a:xfrm>
              <a:off x="2031" y="2863"/>
              <a:ext cx="167" cy="82"/>
            </a:xfrm>
            <a:prstGeom prst="triangle">
              <a:avLst>
                <a:gd name="adj" fmla="val 50000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8999" name="Oval 55"/>
            <p:cNvSpPr>
              <a:spLocks noChangeArrowheads="1"/>
            </p:cNvSpPr>
            <p:nvPr/>
          </p:nvSpPr>
          <p:spPr bwMode="auto">
            <a:xfrm>
              <a:off x="2081" y="2831"/>
              <a:ext cx="66" cy="6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9000" name="Rectangle 56"/>
            <p:cNvSpPr>
              <a:spLocks noChangeArrowheads="1"/>
            </p:cNvSpPr>
            <p:nvPr/>
          </p:nvSpPr>
          <p:spPr bwMode="auto">
            <a:xfrm>
              <a:off x="2031" y="2945"/>
              <a:ext cx="166" cy="3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9001" name="Line 57"/>
            <p:cNvSpPr>
              <a:spLocks noChangeShapeType="1"/>
            </p:cNvSpPr>
            <p:nvPr/>
          </p:nvSpPr>
          <p:spPr bwMode="auto">
            <a:xfrm>
              <a:off x="2031" y="2945"/>
              <a:ext cx="1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9002" name="Line 58"/>
            <p:cNvSpPr>
              <a:spLocks noChangeShapeType="1"/>
            </p:cNvSpPr>
            <p:nvPr/>
          </p:nvSpPr>
          <p:spPr bwMode="auto">
            <a:xfrm flipV="1">
              <a:off x="2197" y="2913"/>
              <a:ext cx="33" cy="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9003" name="Line 59"/>
            <p:cNvSpPr>
              <a:spLocks noChangeShapeType="1"/>
            </p:cNvSpPr>
            <p:nvPr/>
          </p:nvSpPr>
          <p:spPr bwMode="auto">
            <a:xfrm flipH="1" flipV="1">
              <a:off x="2145" y="2876"/>
              <a:ext cx="85" cy="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</p:grpSp>
      <p:sp>
        <p:nvSpPr>
          <p:cNvPr id="338953" name="Rectangle 9"/>
          <p:cNvSpPr>
            <a:spLocks noChangeArrowheads="1"/>
          </p:cNvSpPr>
          <p:nvPr/>
        </p:nvSpPr>
        <p:spPr bwMode="auto">
          <a:xfrm>
            <a:off x="209550" y="868363"/>
            <a:ext cx="893445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>
                <a:solidFill>
                  <a:schemeClr val="accent1"/>
                </a:solidFill>
                <a:latin typeface="+mn-lt"/>
              </a:rPr>
              <a:t>Сферическое движение твердого тела –</a:t>
            </a:r>
            <a:r>
              <a:rPr lang="ru-RU" altLang="ru-RU" sz="1000">
                <a:solidFill>
                  <a:schemeClr val="accent1"/>
                </a:solidFill>
                <a:latin typeface="+mn-lt"/>
              </a:rPr>
              <a:t> одна из точек тела остается неподвижной во время движения. Остальные точки движутся по сферическим поверхностям, центры которых совпадают с неподвижной точкой.</a:t>
            </a:r>
          </a:p>
          <a:p>
            <a:r>
              <a:rPr lang="ru-RU" altLang="ru-RU" sz="1000" b="1">
                <a:solidFill>
                  <a:schemeClr val="accent1"/>
                </a:solidFill>
                <a:latin typeface="+mn-lt"/>
              </a:rPr>
              <a:t>Углы Эйлера</a:t>
            </a:r>
            <a:r>
              <a:rPr lang="ru-RU" altLang="ru-RU" sz="1000">
                <a:solidFill>
                  <a:schemeClr val="accent1"/>
                </a:solidFill>
                <a:latin typeface="+mn-lt"/>
              </a:rPr>
              <a:t> – используются для описания сферического движения твердого тела</a:t>
            </a:r>
            <a:r>
              <a:rPr lang="en-US" altLang="ru-RU" sz="1000">
                <a:solidFill>
                  <a:schemeClr val="accent1"/>
                </a:solidFill>
                <a:latin typeface="+mn-lt"/>
              </a:rPr>
              <a:t> </a:t>
            </a:r>
            <a:r>
              <a:rPr lang="ru-RU" altLang="ru-RU" sz="1000">
                <a:solidFill>
                  <a:schemeClr val="accent1"/>
                </a:solidFill>
                <a:latin typeface="+mn-lt"/>
              </a:rPr>
              <a:t>посредством ввода двух системы координат</a:t>
            </a:r>
            <a:r>
              <a:rPr lang="en-US" altLang="ru-RU" sz="1000">
                <a:solidFill>
                  <a:schemeClr val="accent1"/>
                </a:solidFill>
                <a:latin typeface="+mn-lt"/>
              </a:rPr>
              <a:t>:</a:t>
            </a:r>
            <a:endParaRPr lang="ru-RU" altLang="ru-RU" sz="1000">
              <a:solidFill>
                <a:schemeClr val="accent1"/>
              </a:solidFill>
              <a:latin typeface="+mn-lt"/>
            </a:endParaRPr>
          </a:p>
        </p:txBody>
      </p:sp>
      <p:grpSp>
        <p:nvGrpSpPr>
          <p:cNvPr id="338966" name="Group 22"/>
          <p:cNvGrpSpPr>
            <a:grpSpLocks/>
          </p:cNvGrpSpPr>
          <p:nvPr/>
        </p:nvGrpSpPr>
        <p:grpSpPr bwMode="auto">
          <a:xfrm>
            <a:off x="541338" y="1946275"/>
            <a:ext cx="2449512" cy="2347913"/>
            <a:chOff x="689" y="992"/>
            <a:chExt cx="1543" cy="1479"/>
          </a:xfrm>
        </p:grpSpPr>
        <p:sp>
          <p:nvSpPr>
            <p:cNvPr id="338954" name="Rectangle 10"/>
            <p:cNvSpPr>
              <a:spLocks noChangeArrowheads="1"/>
            </p:cNvSpPr>
            <p:nvPr/>
          </p:nvSpPr>
          <p:spPr bwMode="auto">
            <a:xfrm>
              <a:off x="1068" y="996"/>
              <a:ext cx="1158" cy="1098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8955" name="AutoShape 11"/>
            <p:cNvSpPr>
              <a:spLocks noChangeArrowheads="1"/>
            </p:cNvSpPr>
            <p:nvPr/>
          </p:nvSpPr>
          <p:spPr bwMode="auto">
            <a:xfrm>
              <a:off x="696" y="2094"/>
              <a:ext cx="1536" cy="366"/>
            </a:xfrm>
            <a:prstGeom prst="parallelogram">
              <a:avLst>
                <a:gd name="adj" fmla="val 104918"/>
              </a:avLst>
            </a:prstGeom>
            <a:solidFill>
              <a:srgbClr val="CCFFFF">
                <a:alpha val="2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8956" name="AutoShape 12"/>
            <p:cNvSpPr>
              <a:spLocks noChangeArrowheads="1"/>
            </p:cNvSpPr>
            <p:nvPr/>
          </p:nvSpPr>
          <p:spPr bwMode="auto">
            <a:xfrm rot="5400000" flipH="1">
              <a:off x="143" y="1547"/>
              <a:ext cx="1470" cy="378"/>
            </a:xfrm>
            <a:prstGeom prst="parallelogram">
              <a:avLst>
                <a:gd name="adj" fmla="val 97222"/>
              </a:avLst>
            </a:prstGeom>
            <a:solidFill>
              <a:srgbClr val="CCFFFF">
                <a:alpha val="2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8957" name="Line 13"/>
            <p:cNvSpPr>
              <a:spLocks noChangeShapeType="1"/>
            </p:cNvSpPr>
            <p:nvPr/>
          </p:nvSpPr>
          <p:spPr bwMode="auto">
            <a:xfrm>
              <a:off x="1080" y="2088"/>
              <a:ext cx="1122" cy="0"/>
            </a:xfrm>
            <a:prstGeom prst="line">
              <a:avLst/>
            </a:prstGeom>
            <a:noFill/>
            <a:ln w="9525">
              <a:solidFill>
                <a:srgbClr val="33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8958" name="Line 14"/>
            <p:cNvSpPr>
              <a:spLocks noChangeShapeType="1"/>
            </p:cNvSpPr>
            <p:nvPr/>
          </p:nvSpPr>
          <p:spPr bwMode="auto">
            <a:xfrm rot="-5400000">
              <a:off x="533" y="1541"/>
              <a:ext cx="1098" cy="0"/>
            </a:xfrm>
            <a:prstGeom prst="line">
              <a:avLst/>
            </a:prstGeom>
            <a:noFill/>
            <a:ln w="9525">
              <a:solidFill>
                <a:srgbClr val="33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8959" name="Line 15"/>
            <p:cNvSpPr>
              <a:spLocks noChangeShapeType="1"/>
            </p:cNvSpPr>
            <p:nvPr/>
          </p:nvSpPr>
          <p:spPr bwMode="auto">
            <a:xfrm flipH="1">
              <a:off x="701" y="2093"/>
              <a:ext cx="378" cy="372"/>
            </a:xfrm>
            <a:prstGeom prst="line">
              <a:avLst/>
            </a:prstGeom>
            <a:noFill/>
            <a:ln w="9525">
              <a:solidFill>
                <a:srgbClr val="33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</p:grpSp>
      <p:sp>
        <p:nvSpPr>
          <p:cNvPr id="338960" name="Rectangle 16"/>
          <p:cNvSpPr>
            <a:spLocks noChangeArrowheads="1"/>
          </p:cNvSpPr>
          <p:nvPr/>
        </p:nvSpPr>
        <p:spPr bwMode="auto">
          <a:xfrm rot="-1248583">
            <a:off x="769938" y="1665288"/>
            <a:ext cx="1838325" cy="1741487"/>
          </a:xfrm>
          <a:prstGeom prst="rect">
            <a:avLst/>
          </a:prstGeom>
          <a:solidFill>
            <a:srgbClr val="00FF00">
              <a:alpha val="6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38961" name="AutoShape 17"/>
          <p:cNvSpPr>
            <a:spLocks noChangeArrowheads="1"/>
          </p:cNvSpPr>
          <p:nvPr/>
        </p:nvSpPr>
        <p:spPr bwMode="auto">
          <a:xfrm rot="-1240280" flipH="1" flipV="1">
            <a:off x="617538" y="3436938"/>
            <a:ext cx="2438400" cy="581025"/>
          </a:xfrm>
          <a:prstGeom prst="parallelogram">
            <a:avLst>
              <a:gd name="adj" fmla="val 104918"/>
            </a:avLst>
          </a:prstGeom>
          <a:solidFill>
            <a:srgbClr val="CCFFCC">
              <a:alpha val="49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lang="ru-RU" altLang="ru-RU">
              <a:solidFill>
                <a:schemeClr val="accent1"/>
              </a:solidFill>
            </a:endParaRPr>
          </a:p>
        </p:txBody>
      </p:sp>
      <p:sp>
        <p:nvSpPr>
          <p:cNvPr id="338963" name="Line 19"/>
          <p:cNvSpPr>
            <a:spLocks noChangeShapeType="1"/>
          </p:cNvSpPr>
          <p:nvPr/>
        </p:nvSpPr>
        <p:spPr bwMode="auto">
          <a:xfrm flipV="1">
            <a:off x="1189038" y="3008313"/>
            <a:ext cx="1695450" cy="666750"/>
          </a:xfrm>
          <a:prstGeom prst="line">
            <a:avLst/>
          </a:prstGeom>
          <a:noFill/>
          <a:ln w="9525">
            <a:solidFill>
              <a:srgbClr val="33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38965" name="Line 21"/>
          <p:cNvSpPr>
            <a:spLocks noChangeShapeType="1"/>
          </p:cNvSpPr>
          <p:nvPr/>
        </p:nvSpPr>
        <p:spPr bwMode="auto">
          <a:xfrm flipH="1">
            <a:off x="825500" y="3654425"/>
            <a:ext cx="352425" cy="752475"/>
          </a:xfrm>
          <a:prstGeom prst="line">
            <a:avLst/>
          </a:prstGeom>
          <a:noFill/>
          <a:ln w="9525">
            <a:solidFill>
              <a:srgbClr val="33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38967" name="Oval 23"/>
          <p:cNvSpPr>
            <a:spLocks noChangeArrowheads="1"/>
          </p:cNvSpPr>
          <p:nvPr/>
        </p:nvSpPr>
        <p:spPr bwMode="auto">
          <a:xfrm rot="-1207247">
            <a:off x="561975" y="2257425"/>
            <a:ext cx="657225" cy="1466850"/>
          </a:xfrm>
          <a:prstGeom prst="ellipse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38968" name="Text Box 24"/>
          <p:cNvSpPr txBox="1">
            <a:spLocks noChangeArrowheads="1"/>
          </p:cNvSpPr>
          <p:nvPr/>
        </p:nvSpPr>
        <p:spPr bwMode="auto">
          <a:xfrm>
            <a:off x="374650" y="4211638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b="1" i="1">
                <a:solidFill>
                  <a:schemeClr val="accent1"/>
                </a:solidFill>
              </a:rPr>
              <a:t>x</a:t>
            </a:r>
            <a:endParaRPr lang="ru-RU" altLang="ru-RU" sz="1000" b="1" i="1">
              <a:solidFill>
                <a:schemeClr val="accent1"/>
              </a:solidFill>
            </a:endParaRPr>
          </a:p>
        </p:txBody>
      </p:sp>
      <p:sp>
        <p:nvSpPr>
          <p:cNvPr id="338969" name="Text Box 25"/>
          <p:cNvSpPr txBox="1">
            <a:spLocks noChangeArrowheads="1"/>
          </p:cNvSpPr>
          <p:nvPr/>
        </p:nvSpPr>
        <p:spPr bwMode="auto">
          <a:xfrm>
            <a:off x="2687638" y="3362325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b="1" i="1">
                <a:solidFill>
                  <a:schemeClr val="accent1"/>
                </a:solidFill>
              </a:rPr>
              <a:t>y</a:t>
            </a:r>
            <a:endParaRPr lang="ru-RU" altLang="ru-RU" sz="1000" b="1" i="1">
              <a:solidFill>
                <a:schemeClr val="accent1"/>
              </a:solidFill>
            </a:endParaRPr>
          </a:p>
        </p:txBody>
      </p:sp>
      <p:sp>
        <p:nvSpPr>
          <p:cNvPr id="338970" name="Text Box 26"/>
          <p:cNvSpPr txBox="1">
            <a:spLocks noChangeArrowheads="1"/>
          </p:cNvSpPr>
          <p:nvPr/>
        </p:nvSpPr>
        <p:spPr bwMode="auto">
          <a:xfrm>
            <a:off x="1238250" y="1865313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b="1" i="1">
                <a:solidFill>
                  <a:schemeClr val="accent1"/>
                </a:solidFill>
              </a:rPr>
              <a:t>z</a:t>
            </a:r>
            <a:endParaRPr lang="ru-RU" altLang="ru-RU" sz="1000" b="1" i="1">
              <a:solidFill>
                <a:schemeClr val="accent1"/>
              </a:solidFill>
            </a:endParaRPr>
          </a:p>
        </p:txBody>
      </p:sp>
      <p:sp>
        <p:nvSpPr>
          <p:cNvPr id="338964" name="Line 20"/>
          <p:cNvSpPr>
            <a:spLocks noChangeShapeType="1"/>
          </p:cNvSpPr>
          <p:nvPr/>
        </p:nvSpPr>
        <p:spPr bwMode="auto">
          <a:xfrm rot="5400000" flipH="1">
            <a:off x="-17462" y="2487613"/>
            <a:ext cx="1685925" cy="676275"/>
          </a:xfrm>
          <a:prstGeom prst="line">
            <a:avLst/>
          </a:prstGeom>
          <a:noFill/>
          <a:ln w="9525">
            <a:solidFill>
              <a:srgbClr val="33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38971" name="Line 27"/>
          <p:cNvSpPr>
            <a:spLocks noChangeShapeType="1"/>
          </p:cNvSpPr>
          <p:nvPr/>
        </p:nvSpPr>
        <p:spPr bwMode="auto">
          <a:xfrm flipH="1">
            <a:off x="1166813" y="3662363"/>
            <a:ext cx="9525" cy="742950"/>
          </a:xfrm>
          <a:prstGeom prst="line">
            <a:avLst/>
          </a:prstGeom>
          <a:noFill/>
          <a:ln w="9525">
            <a:solidFill>
              <a:srgbClr val="33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38962" name="AutoShape 18"/>
          <p:cNvSpPr>
            <a:spLocks noChangeArrowheads="1"/>
          </p:cNvSpPr>
          <p:nvPr/>
        </p:nvSpPr>
        <p:spPr bwMode="auto">
          <a:xfrm rot="4075014" flipH="1">
            <a:off x="-329406" y="3063081"/>
            <a:ext cx="2333625" cy="233363"/>
          </a:xfrm>
          <a:prstGeom prst="parallelogram">
            <a:avLst>
              <a:gd name="adj" fmla="val 249999"/>
            </a:avLst>
          </a:prstGeom>
          <a:solidFill>
            <a:srgbClr val="00FF00">
              <a:alpha val="12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38972" name="Text Box 28"/>
          <p:cNvSpPr txBox="1">
            <a:spLocks noChangeArrowheads="1"/>
          </p:cNvSpPr>
          <p:nvPr/>
        </p:nvSpPr>
        <p:spPr bwMode="auto">
          <a:xfrm>
            <a:off x="563563" y="4391025"/>
            <a:ext cx="23916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b="1" i="1">
                <a:solidFill>
                  <a:schemeClr val="accent1"/>
                </a:solidFill>
              </a:rPr>
              <a:t>J</a:t>
            </a:r>
            <a:endParaRPr lang="ru-RU" altLang="ru-RU" sz="1000" b="1" i="1">
              <a:solidFill>
                <a:schemeClr val="accent1"/>
              </a:solidFill>
            </a:endParaRPr>
          </a:p>
        </p:txBody>
      </p:sp>
      <p:sp>
        <p:nvSpPr>
          <p:cNvPr id="338973" name="Text Box 29"/>
          <p:cNvSpPr txBox="1">
            <a:spLocks noChangeArrowheads="1"/>
          </p:cNvSpPr>
          <p:nvPr/>
        </p:nvSpPr>
        <p:spPr bwMode="auto">
          <a:xfrm>
            <a:off x="1095375" y="4351338"/>
            <a:ext cx="2460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b="1" i="1">
                <a:solidFill>
                  <a:schemeClr val="accent1"/>
                </a:solidFill>
                <a:sym typeface="Symbol" pitchFamily="18" charset="2"/>
              </a:rPr>
              <a:t></a:t>
            </a:r>
          </a:p>
        </p:txBody>
      </p:sp>
      <p:sp>
        <p:nvSpPr>
          <p:cNvPr id="338974" name="Text Box 30"/>
          <p:cNvSpPr txBox="1">
            <a:spLocks noChangeArrowheads="1"/>
          </p:cNvSpPr>
          <p:nvPr/>
        </p:nvSpPr>
        <p:spPr bwMode="auto">
          <a:xfrm>
            <a:off x="2827338" y="2797175"/>
            <a:ext cx="2603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b="1" i="1">
                <a:solidFill>
                  <a:schemeClr val="accent1"/>
                </a:solidFill>
                <a:sym typeface="Symbol" pitchFamily="18" charset="2"/>
              </a:rPr>
              <a:t></a:t>
            </a:r>
          </a:p>
        </p:txBody>
      </p:sp>
      <p:sp>
        <p:nvSpPr>
          <p:cNvPr id="338975" name="Text Box 31"/>
          <p:cNvSpPr txBox="1">
            <a:spLocks noChangeArrowheads="1"/>
          </p:cNvSpPr>
          <p:nvPr/>
        </p:nvSpPr>
        <p:spPr bwMode="auto">
          <a:xfrm>
            <a:off x="492125" y="1766888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b="1" i="1">
                <a:solidFill>
                  <a:schemeClr val="accent1"/>
                </a:solidFill>
                <a:sym typeface="Symbol" pitchFamily="18" charset="2"/>
              </a:rPr>
              <a:t></a:t>
            </a:r>
          </a:p>
        </p:txBody>
      </p:sp>
      <p:sp>
        <p:nvSpPr>
          <p:cNvPr id="338976" name="Text Box 32"/>
          <p:cNvSpPr txBox="1">
            <a:spLocks noChangeArrowheads="1"/>
          </p:cNvSpPr>
          <p:nvPr/>
        </p:nvSpPr>
        <p:spPr bwMode="auto">
          <a:xfrm>
            <a:off x="3813175" y="1487488"/>
            <a:ext cx="18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ru-RU" altLang="ru-RU" sz="1000">
              <a:solidFill>
                <a:schemeClr val="accent1"/>
              </a:solidFill>
            </a:endParaRPr>
          </a:p>
        </p:txBody>
      </p:sp>
      <p:sp>
        <p:nvSpPr>
          <p:cNvPr id="338977" name="Text Box 33"/>
          <p:cNvSpPr txBox="1">
            <a:spLocks noChangeArrowheads="1"/>
          </p:cNvSpPr>
          <p:nvPr/>
        </p:nvSpPr>
        <p:spPr bwMode="auto">
          <a:xfrm>
            <a:off x="3013075" y="1420813"/>
            <a:ext cx="530465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i="1">
                <a:solidFill>
                  <a:schemeClr val="accent1"/>
                </a:solidFill>
              </a:rPr>
              <a:t>Oxyz</a:t>
            </a:r>
            <a:r>
              <a:rPr lang="en-US" altLang="ru-RU" sz="1000">
                <a:solidFill>
                  <a:schemeClr val="accent1"/>
                </a:solidFill>
              </a:rPr>
              <a:t> – </a:t>
            </a:r>
            <a:r>
              <a:rPr lang="ru-RU" altLang="ru-RU" sz="1000">
                <a:solidFill>
                  <a:schemeClr val="accent1"/>
                </a:solidFill>
              </a:rPr>
              <a:t>неподвижная система координат</a:t>
            </a:r>
            <a:r>
              <a:rPr lang="en-US" altLang="ru-RU" sz="1000">
                <a:solidFill>
                  <a:schemeClr val="accent1"/>
                </a:solidFill>
              </a:rPr>
              <a:t> </a:t>
            </a:r>
            <a:r>
              <a:rPr lang="ru-RU" altLang="ru-RU" sz="1000">
                <a:solidFill>
                  <a:schemeClr val="accent1"/>
                </a:solidFill>
              </a:rPr>
              <a:t>с началом в неподвижной точке,</a:t>
            </a:r>
          </a:p>
          <a:p>
            <a:r>
              <a:rPr lang="en-US" altLang="ru-RU" sz="1000">
                <a:solidFill>
                  <a:schemeClr val="accent1"/>
                </a:solidFill>
              </a:rPr>
              <a:t>O</a:t>
            </a:r>
            <a:r>
              <a:rPr lang="en-US" altLang="ru-RU" sz="1000">
                <a:solidFill>
                  <a:schemeClr val="accent1"/>
                </a:solidFill>
                <a:sym typeface="Symbol" pitchFamily="18" charset="2"/>
              </a:rPr>
              <a:t> - </a:t>
            </a:r>
            <a:r>
              <a:rPr lang="ru-RU" altLang="ru-RU" sz="1000">
                <a:solidFill>
                  <a:schemeClr val="accent1"/>
                </a:solidFill>
                <a:sym typeface="Symbol" pitchFamily="18" charset="2"/>
              </a:rPr>
              <a:t>подвижная система координат, жестко связанная с телом, с началом в той же точке.</a:t>
            </a:r>
            <a:endParaRPr lang="en-US" altLang="ru-RU" sz="1000">
              <a:solidFill>
                <a:schemeClr val="accent1"/>
              </a:solidFill>
              <a:sym typeface="Symbol" pitchFamily="18" charset="2"/>
            </a:endParaRPr>
          </a:p>
        </p:txBody>
      </p:sp>
      <p:sp>
        <p:nvSpPr>
          <p:cNvPr id="338978" name="Text Box 34"/>
          <p:cNvSpPr txBox="1">
            <a:spLocks noChangeArrowheads="1"/>
          </p:cNvSpPr>
          <p:nvPr/>
        </p:nvSpPr>
        <p:spPr bwMode="auto">
          <a:xfrm>
            <a:off x="1125538" y="3648075"/>
            <a:ext cx="282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b="1" i="1">
                <a:solidFill>
                  <a:schemeClr val="accent1"/>
                </a:solidFill>
              </a:rPr>
              <a:t>O</a:t>
            </a:r>
            <a:endParaRPr lang="ru-RU" altLang="ru-RU" sz="1000" b="1" i="1">
              <a:solidFill>
                <a:schemeClr val="accent1"/>
              </a:solidFill>
            </a:endParaRPr>
          </a:p>
        </p:txBody>
      </p:sp>
      <p:sp>
        <p:nvSpPr>
          <p:cNvPr id="338979" name="Text Box 35"/>
          <p:cNvSpPr txBox="1">
            <a:spLocks noChangeArrowheads="1"/>
          </p:cNvSpPr>
          <p:nvPr/>
        </p:nvSpPr>
        <p:spPr bwMode="auto">
          <a:xfrm>
            <a:off x="2211388" y="1809750"/>
            <a:ext cx="67802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>
                <a:solidFill>
                  <a:schemeClr val="accent1"/>
                </a:solidFill>
                <a:latin typeface="+mn-lt"/>
              </a:rPr>
              <a:t>Положение подвижной системы координат</a:t>
            </a:r>
            <a:r>
              <a:rPr lang="en-US" altLang="ru-RU" sz="1000">
                <a:solidFill>
                  <a:schemeClr val="accent1"/>
                </a:solidFill>
                <a:latin typeface="+mn-lt"/>
              </a:rPr>
              <a:t> </a:t>
            </a:r>
            <a:r>
              <a:rPr lang="ru-RU" altLang="ru-RU" sz="1000">
                <a:solidFill>
                  <a:schemeClr val="accent1"/>
                </a:solidFill>
                <a:latin typeface="+mn-lt"/>
              </a:rPr>
              <a:t>может быть однозначно задано тремя углами</a:t>
            </a:r>
            <a:r>
              <a:rPr lang="en-US" altLang="ru-RU" sz="1000">
                <a:solidFill>
                  <a:schemeClr val="accent1"/>
                </a:solidFill>
                <a:latin typeface="+mn-lt"/>
              </a:rPr>
              <a:t>:</a:t>
            </a:r>
          </a:p>
          <a:p>
            <a:pPr>
              <a:buFontTx/>
              <a:buAutoNum type="arabicParenR"/>
            </a:pPr>
            <a:r>
              <a:rPr lang="ru-RU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 -</a:t>
            </a:r>
            <a:r>
              <a:rPr lang="en-US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 </a:t>
            </a:r>
            <a:r>
              <a:rPr lang="ru-RU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угол поворота системы </a:t>
            </a:r>
            <a:r>
              <a:rPr lang="en-US" altLang="ru-RU" sz="1000">
                <a:solidFill>
                  <a:schemeClr val="accent1"/>
                </a:solidFill>
                <a:latin typeface="+mn-lt"/>
              </a:rPr>
              <a:t>O</a:t>
            </a:r>
            <a:r>
              <a:rPr lang="en-US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 </a:t>
            </a:r>
            <a:r>
              <a:rPr lang="ru-RU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вокруг оси </a:t>
            </a:r>
            <a:r>
              <a:rPr lang="en-US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z </a:t>
            </a:r>
            <a:r>
              <a:rPr lang="ru-RU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– </a:t>
            </a:r>
            <a:r>
              <a:rPr lang="ru-RU" altLang="ru-RU" sz="1000" b="1">
                <a:solidFill>
                  <a:schemeClr val="accent1"/>
                </a:solidFill>
                <a:latin typeface="+mn-lt"/>
                <a:sym typeface="Symbol" pitchFamily="18" charset="2"/>
              </a:rPr>
              <a:t>угол прецессии</a:t>
            </a:r>
            <a:r>
              <a:rPr lang="en-US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;</a:t>
            </a:r>
          </a:p>
        </p:txBody>
      </p:sp>
      <p:sp>
        <p:nvSpPr>
          <p:cNvPr id="338980" name="Text Box 36"/>
          <p:cNvSpPr txBox="1">
            <a:spLocks noChangeArrowheads="1"/>
          </p:cNvSpPr>
          <p:nvPr/>
        </p:nvSpPr>
        <p:spPr bwMode="auto">
          <a:xfrm>
            <a:off x="2212975" y="2192338"/>
            <a:ext cx="623760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>
                <a:solidFill>
                  <a:schemeClr val="accent1"/>
                </a:solidFill>
                <a:latin typeface="+mn-lt"/>
                <a:cs typeface="Arial" charset="0"/>
                <a:sym typeface="Symbol" pitchFamily="18" charset="2"/>
              </a:rPr>
              <a:t>2)	</a:t>
            </a:r>
            <a:r>
              <a:rPr lang="el-GR" altLang="ru-RU" sz="1000">
                <a:solidFill>
                  <a:schemeClr val="accent1"/>
                </a:solidFill>
                <a:latin typeface="+mn-lt"/>
                <a:cs typeface="Arial" charset="0"/>
                <a:sym typeface="Symbol" pitchFamily="18" charset="2"/>
              </a:rPr>
              <a:t>θ</a:t>
            </a:r>
            <a:r>
              <a:rPr lang="en-US" altLang="ru-RU" sz="1000">
                <a:solidFill>
                  <a:schemeClr val="accent1"/>
                </a:solidFill>
                <a:latin typeface="+mn-lt"/>
                <a:cs typeface="Arial" charset="0"/>
                <a:sym typeface="Symbol" pitchFamily="18" charset="2"/>
              </a:rPr>
              <a:t> – </a:t>
            </a:r>
            <a:r>
              <a:rPr lang="ru-RU" altLang="ru-RU" sz="1000">
                <a:solidFill>
                  <a:schemeClr val="accent1"/>
                </a:solidFill>
                <a:latin typeface="+mn-lt"/>
                <a:cs typeface="Arial" charset="0"/>
                <a:sym typeface="Symbol" pitchFamily="18" charset="2"/>
              </a:rPr>
              <a:t>угол поворота </a:t>
            </a:r>
            <a:r>
              <a:rPr lang="ru-RU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системы </a:t>
            </a:r>
            <a:r>
              <a:rPr lang="en-US" altLang="ru-RU" sz="1000">
                <a:solidFill>
                  <a:schemeClr val="accent1"/>
                </a:solidFill>
                <a:latin typeface="+mn-lt"/>
              </a:rPr>
              <a:t>O</a:t>
            </a:r>
            <a:r>
              <a:rPr lang="en-US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 </a:t>
            </a:r>
            <a:r>
              <a:rPr lang="ru-RU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вокруг нового положения горизонтальной оси </a:t>
            </a:r>
            <a:r>
              <a:rPr lang="en-US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x (</a:t>
            </a:r>
            <a:r>
              <a:rPr lang="en-US" altLang="ru-RU" sz="1000" i="1">
                <a:solidFill>
                  <a:schemeClr val="accent1"/>
                </a:solidFill>
                <a:latin typeface="+mn-lt"/>
                <a:sym typeface="Symbol" pitchFamily="18" charset="2"/>
              </a:rPr>
              <a:t>OJ</a:t>
            </a:r>
            <a:r>
              <a:rPr lang="en-US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) – </a:t>
            </a:r>
            <a:r>
              <a:rPr lang="ru-RU" altLang="ru-RU" sz="1000" b="1">
                <a:solidFill>
                  <a:schemeClr val="accent1"/>
                </a:solidFill>
                <a:latin typeface="+mn-lt"/>
                <a:sym typeface="Symbol" pitchFamily="18" charset="2"/>
              </a:rPr>
              <a:t>угол нутации</a:t>
            </a:r>
            <a:r>
              <a:rPr lang="en-US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;</a:t>
            </a:r>
            <a:endParaRPr lang="ru-RU" altLang="ru-RU" sz="100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38981" name="Text Box 37"/>
          <p:cNvSpPr txBox="1">
            <a:spLocks noChangeArrowheads="1"/>
          </p:cNvSpPr>
          <p:nvPr/>
        </p:nvSpPr>
        <p:spPr bwMode="auto">
          <a:xfrm>
            <a:off x="2212975" y="2392363"/>
            <a:ext cx="639790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rabicParenR" startAt="3"/>
            </a:pPr>
            <a:r>
              <a:rPr lang="el-GR" altLang="ru-RU" sz="1000">
                <a:solidFill>
                  <a:schemeClr val="accent1"/>
                </a:solidFill>
                <a:latin typeface="+mn-lt"/>
                <a:cs typeface="Times New Roman" pitchFamily="18" charset="0"/>
                <a:sym typeface="Symbol" pitchFamily="18" charset="2"/>
              </a:rPr>
              <a:t>φ</a:t>
            </a:r>
            <a:r>
              <a:rPr lang="en-US" altLang="ru-RU" sz="1000">
                <a:solidFill>
                  <a:schemeClr val="accent1"/>
                </a:solidFill>
                <a:latin typeface="+mn-lt"/>
                <a:cs typeface="Times New Roman" pitchFamily="18" charset="0"/>
                <a:sym typeface="Symbol" pitchFamily="18" charset="2"/>
              </a:rPr>
              <a:t> -</a:t>
            </a:r>
            <a:r>
              <a:rPr lang="ru-RU" altLang="ru-RU" sz="1000">
                <a:solidFill>
                  <a:schemeClr val="accent1"/>
                </a:solidFill>
                <a:latin typeface="+mn-lt"/>
                <a:cs typeface="Times New Roman" pitchFamily="18" charset="0"/>
                <a:sym typeface="Symbol" pitchFamily="18" charset="2"/>
              </a:rPr>
              <a:t> </a:t>
            </a:r>
            <a:r>
              <a:rPr lang="ru-RU" altLang="ru-RU" sz="1000">
                <a:solidFill>
                  <a:schemeClr val="accent1"/>
                </a:solidFill>
                <a:latin typeface="+mn-lt"/>
                <a:cs typeface="Arial" charset="0"/>
                <a:sym typeface="Symbol" pitchFamily="18" charset="2"/>
              </a:rPr>
              <a:t>угол поворота </a:t>
            </a:r>
            <a:r>
              <a:rPr lang="ru-RU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системы </a:t>
            </a:r>
            <a:r>
              <a:rPr lang="en-US" altLang="ru-RU" sz="1000">
                <a:solidFill>
                  <a:schemeClr val="accent1"/>
                </a:solidFill>
                <a:latin typeface="+mn-lt"/>
              </a:rPr>
              <a:t>O</a:t>
            </a:r>
            <a:r>
              <a:rPr lang="en-US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 </a:t>
            </a:r>
            <a:r>
              <a:rPr lang="ru-RU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вокруг нового положения вертикальной оси </a:t>
            </a:r>
            <a:r>
              <a:rPr lang="en-US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z (</a:t>
            </a:r>
            <a:r>
              <a:rPr lang="en-US" altLang="ru-RU" sz="1000" i="1">
                <a:solidFill>
                  <a:schemeClr val="accent1"/>
                </a:solidFill>
                <a:latin typeface="+mn-lt"/>
                <a:sym typeface="Symbol" pitchFamily="18" charset="2"/>
              </a:rPr>
              <a:t>O</a:t>
            </a:r>
            <a:r>
              <a:rPr lang="en-US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) – </a:t>
            </a:r>
            <a:r>
              <a:rPr lang="ru-RU" altLang="ru-RU" sz="1000" b="1">
                <a:solidFill>
                  <a:schemeClr val="accent1"/>
                </a:solidFill>
                <a:latin typeface="+mn-lt"/>
                <a:sym typeface="Symbol" pitchFamily="18" charset="2"/>
              </a:rPr>
              <a:t>угол </a:t>
            </a:r>
            <a:r>
              <a:rPr lang="ru-RU" altLang="ru-RU" sz="1000" b="1">
                <a:solidFill>
                  <a:schemeClr val="accent1"/>
                </a:solidFill>
                <a:latin typeface="+mn-lt"/>
                <a:cs typeface="Arial" charset="0"/>
                <a:sym typeface="Symbol" pitchFamily="18" charset="2"/>
              </a:rPr>
              <a:t>собственного</a:t>
            </a:r>
          </a:p>
          <a:p>
            <a:r>
              <a:rPr lang="ru-RU" altLang="ru-RU" sz="1000" b="1">
                <a:solidFill>
                  <a:schemeClr val="accent1"/>
                </a:solidFill>
                <a:latin typeface="+mn-lt"/>
                <a:cs typeface="Arial" charset="0"/>
                <a:sym typeface="Symbol" pitchFamily="18" charset="2"/>
              </a:rPr>
              <a:t> вращения.</a:t>
            </a:r>
            <a:endParaRPr lang="el-GR" altLang="ru-RU" sz="1000" b="1">
              <a:solidFill>
                <a:schemeClr val="accent1"/>
              </a:solidFill>
              <a:latin typeface="+mn-lt"/>
              <a:cs typeface="Arial" charset="0"/>
              <a:sym typeface="Symbol" pitchFamily="18" charset="2"/>
            </a:endParaRPr>
          </a:p>
          <a:p>
            <a:endParaRPr lang="ru-RU" altLang="ru-RU" sz="1000">
              <a:solidFill>
                <a:schemeClr val="accent1"/>
              </a:solidFill>
              <a:latin typeface="+mn-lt"/>
            </a:endParaRPr>
          </a:p>
        </p:txBody>
      </p:sp>
      <p:grpSp>
        <p:nvGrpSpPr>
          <p:cNvPr id="338988" name="Group 44"/>
          <p:cNvGrpSpPr>
            <a:grpSpLocks/>
          </p:cNvGrpSpPr>
          <p:nvPr/>
        </p:nvGrpSpPr>
        <p:grpSpPr bwMode="auto">
          <a:xfrm>
            <a:off x="731838" y="3911600"/>
            <a:ext cx="271462" cy="276225"/>
            <a:chOff x="611" y="2464"/>
            <a:chExt cx="171" cy="174"/>
          </a:xfrm>
        </p:grpSpPr>
        <p:sp>
          <p:nvSpPr>
            <p:cNvPr id="338982" name="Arc 38"/>
            <p:cNvSpPr>
              <a:spLocks/>
            </p:cNvSpPr>
            <p:nvPr/>
          </p:nvSpPr>
          <p:spPr bwMode="auto">
            <a:xfrm rot="9561671">
              <a:off x="614" y="2570"/>
              <a:ext cx="124" cy="6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8983" name="Text Box 39"/>
            <p:cNvSpPr txBox="1">
              <a:spLocks noChangeArrowheads="1"/>
            </p:cNvSpPr>
            <p:nvPr/>
          </p:nvSpPr>
          <p:spPr bwMode="auto">
            <a:xfrm>
              <a:off x="611" y="2464"/>
              <a:ext cx="17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>
                  <a:solidFill>
                    <a:schemeClr val="accent1"/>
                  </a:solidFill>
                  <a:sym typeface="Symbol" pitchFamily="18" charset="2"/>
                </a:rPr>
                <a:t></a:t>
              </a:r>
            </a:p>
          </p:txBody>
        </p:sp>
      </p:grpSp>
      <p:grpSp>
        <p:nvGrpSpPr>
          <p:cNvPr id="338989" name="Group 45"/>
          <p:cNvGrpSpPr>
            <a:grpSpLocks/>
          </p:cNvGrpSpPr>
          <p:nvPr/>
        </p:nvGrpSpPr>
        <p:grpSpPr bwMode="auto">
          <a:xfrm>
            <a:off x="736600" y="2214563"/>
            <a:ext cx="417513" cy="358775"/>
            <a:chOff x="614" y="1395"/>
            <a:chExt cx="263" cy="226"/>
          </a:xfrm>
        </p:grpSpPr>
        <p:sp>
          <p:nvSpPr>
            <p:cNvPr id="338984" name="Arc 40"/>
            <p:cNvSpPr>
              <a:spLocks/>
            </p:cNvSpPr>
            <p:nvPr/>
          </p:nvSpPr>
          <p:spPr bwMode="auto">
            <a:xfrm rot="12038329" flipV="1">
              <a:off x="614" y="1395"/>
              <a:ext cx="247" cy="22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8985" name="Text Box 41"/>
            <p:cNvSpPr txBox="1">
              <a:spLocks noChangeArrowheads="1"/>
            </p:cNvSpPr>
            <p:nvPr/>
          </p:nvSpPr>
          <p:spPr bwMode="auto">
            <a:xfrm>
              <a:off x="712" y="1443"/>
              <a:ext cx="165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l-GR" altLang="ru-RU" sz="1000" b="1" i="1">
                  <a:solidFill>
                    <a:schemeClr val="accent1"/>
                  </a:solidFill>
                  <a:cs typeface="Arial" charset="0"/>
                  <a:sym typeface="Symbol" pitchFamily="18" charset="2"/>
                </a:rPr>
                <a:t>θ</a:t>
              </a:r>
            </a:p>
          </p:txBody>
        </p:sp>
      </p:grpSp>
      <p:grpSp>
        <p:nvGrpSpPr>
          <p:cNvPr id="338990" name="Group 46"/>
          <p:cNvGrpSpPr>
            <a:grpSpLocks/>
          </p:cNvGrpSpPr>
          <p:nvPr/>
        </p:nvGrpSpPr>
        <p:grpSpPr bwMode="auto">
          <a:xfrm>
            <a:off x="920752" y="3998913"/>
            <a:ext cx="284163" cy="311150"/>
            <a:chOff x="730" y="2519"/>
            <a:chExt cx="179" cy="196"/>
          </a:xfrm>
        </p:grpSpPr>
        <p:sp>
          <p:nvSpPr>
            <p:cNvPr id="338986" name="Arc 42"/>
            <p:cNvSpPr>
              <a:spLocks/>
            </p:cNvSpPr>
            <p:nvPr/>
          </p:nvSpPr>
          <p:spPr bwMode="auto">
            <a:xfrm rot="9561671">
              <a:off x="730" y="2647"/>
              <a:ext cx="143" cy="6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8987" name="Text Box 43"/>
            <p:cNvSpPr txBox="1">
              <a:spLocks noChangeArrowheads="1"/>
            </p:cNvSpPr>
            <p:nvPr/>
          </p:nvSpPr>
          <p:spPr bwMode="auto">
            <a:xfrm>
              <a:off x="734" y="2519"/>
              <a:ext cx="175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l-GR" altLang="ru-RU" sz="1200" b="1" i="1">
                  <a:solidFill>
                    <a:schemeClr val="accent1"/>
                  </a:solidFill>
                  <a:cs typeface="Times New Roman" pitchFamily="18" charset="0"/>
                  <a:sym typeface="Symbol" pitchFamily="18" charset="2"/>
                </a:rPr>
                <a:t>φ</a:t>
              </a:r>
            </a:p>
          </p:txBody>
        </p:sp>
      </p:grpSp>
      <p:sp>
        <p:nvSpPr>
          <p:cNvPr id="338991" name="Text Box 47"/>
          <p:cNvSpPr txBox="1">
            <a:spLocks noChangeArrowheads="1"/>
          </p:cNvSpPr>
          <p:nvPr/>
        </p:nvSpPr>
        <p:spPr bwMode="auto">
          <a:xfrm>
            <a:off x="4116388" y="2676525"/>
            <a:ext cx="307968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>
                <a:solidFill>
                  <a:schemeClr val="accent1"/>
                </a:solidFill>
                <a:latin typeface="+mn-lt"/>
                <a:cs typeface="Arial" charset="0"/>
                <a:sym typeface="Symbol" pitchFamily="18" charset="2"/>
              </a:rPr>
              <a:t>Уравнения сферического движения твердого тела</a:t>
            </a:r>
            <a:r>
              <a:rPr lang="en-US" altLang="ru-RU" sz="1000" b="1">
                <a:solidFill>
                  <a:schemeClr val="accent1"/>
                </a:solidFill>
                <a:latin typeface="+mn-lt"/>
                <a:cs typeface="Arial" charset="0"/>
                <a:sym typeface="Symbol" pitchFamily="18" charset="2"/>
              </a:rPr>
              <a:t>:</a:t>
            </a:r>
            <a:endParaRPr lang="el-GR" altLang="ru-RU" sz="1000" b="1">
              <a:solidFill>
                <a:schemeClr val="accent1"/>
              </a:solidFill>
              <a:latin typeface="+mn-lt"/>
              <a:cs typeface="Arial" charset="0"/>
              <a:sym typeface="Symbol" pitchFamily="18" charset="2"/>
            </a:endParaRPr>
          </a:p>
          <a:p>
            <a:endParaRPr lang="ru-RU" altLang="ru-RU" sz="1000">
              <a:solidFill>
                <a:schemeClr val="accent1"/>
              </a:solidFill>
              <a:latin typeface="+mn-lt"/>
            </a:endParaRPr>
          </a:p>
        </p:txBody>
      </p:sp>
      <p:graphicFrame>
        <p:nvGraphicFramePr>
          <p:cNvPr id="338992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0268811"/>
              </p:ext>
            </p:extLst>
          </p:nvPr>
        </p:nvGraphicFramePr>
        <p:xfrm>
          <a:off x="7718425" y="2632075"/>
          <a:ext cx="6223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Формула" r:id="rId3" imgW="622080" imgH="660240" progId="Equation.3">
                  <p:embed/>
                </p:oleObj>
              </mc:Choice>
              <mc:Fallback>
                <p:oleObj name="Формула" r:id="rId3" imgW="62208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8425" y="2632075"/>
                        <a:ext cx="622300" cy="660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993" name="Oval 49"/>
          <p:cNvSpPr>
            <a:spLocks noChangeArrowheads="1"/>
          </p:cNvSpPr>
          <p:nvPr/>
        </p:nvSpPr>
        <p:spPr bwMode="auto">
          <a:xfrm>
            <a:off x="1133475" y="3652838"/>
            <a:ext cx="65088" cy="65087"/>
          </a:xfrm>
          <a:prstGeom prst="ellipse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38994" name="Rectangle 50"/>
          <p:cNvSpPr>
            <a:spLocks noChangeArrowheads="1"/>
          </p:cNvSpPr>
          <p:nvPr/>
        </p:nvSpPr>
        <p:spPr bwMode="auto">
          <a:xfrm>
            <a:off x="2876550" y="3267075"/>
            <a:ext cx="62674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>
                <a:solidFill>
                  <a:schemeClr val="accent1"/>
                </a:solidFill>
                <a:latin typeface="+mn-lt"/>
              </a:rPr>
              <a:t>Теорема Эйлера –</a:t>
            </a:r>
            <a:r>
              <a:rPr lang="ru-RU" altLang="ru-RU" sz="1000">
                <a:solidFill>
                  <a:schemeClr val="accent1"/>
                </a:solidFill>
                <a:latin typeface="+mn-lt"/>
              </a:rPr>
              <a:t> Твердое тело, имеющее одну неподвижную точку, можно переместить</a:t>
            </a:r>
          </a:p>
          <a:p>
            <a:pPr>
              <a:buFont typeface="Wingdings" pitchFamily="2" charset="2"/>
              <a:buNone/>
            </a:pPr>
            <a:r>
              <a:rPr lang="ru-RU" altLang="ru-RU" sz="1000">
                <a:solidFill>
                  <a:schemeClr val="accent1"/>
                </a:solidFill>
                <a:latin typeface="+mn-lt"/>
              </a:rPr>
              <a:t>из одного положения в другое одним поворотом вокруг некоторой оси, проходящей через эту точку. </a:t>
            </a:r>
          </a:p>
        </p:txBody>
      </p:sp>
      <p:sp>
        <p:nvSpPr>
          <p:cNvPr id="338995" name="Oval 51"/>
          <p:cNvSpPr>
            <a:spLocks noChangeArrowheads="1"/>
          </p:cNvSpPr>
          <p:nvPr/>
        </p:nvSpPr>
        <p:spPr bwMode="auto">
          <a:xfrm>
            <a:off x="1333500" y="3827463"/>
            <a:ext cx="2209800" cy="2209800"/>
          </a:xfrm>
          <a:prstGeom prst="ellipse">
            <a:avLst/>
          </a:prstGeom>
          <a:solidFill>
            <a:srgbClr val="FFCC99">
              <a:alpha val="42999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grpSp>
        <p:nvGrpSpPr>
          <p:cNvPr id="339057" name="Group 113"/>
          <p:cNvGrpSpPr>
            <a:grpSpLocks/>
          </p:cNvGrpSpPr>
          <p:nvPr/>
        </p:nvGrpSpPr>
        <p:grpSpPr bwMode="auto">
          <a:xfrm>
            <a:off x="1647825" y="3790950"/>
            <a:ext cx="1601788" cy="1525588"/>
            <a:chOff x="1038" y="2388"/>
            <a:chExt cx="1009" cy="961"/>
          </a:xfrm>
        </p:grpSpPr>
        <p:sp>
          <p:nvSpPr>
            <p:cNvPr id="339019" name="Arc 75"/>
            <p:cNvSpPr>
              <a:spLocks/>
            </p:cNvSpPr>
            <p:nvPr/>
          </p:nvSpPr>
          <p:spPr bwMode="auto">
            <a:xfrm rot="-4390420">
              <a:off x="960" y="2466"/>
              <a:ext cx="672" cy="51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9020" name="Arc 76"/>
            <p:cNvSpPr>
              <a:spLocks/>
            </p:cNvSpPr>
            <p:nvPr/>
          </p:nvSpPr>
          <p:spPr bwMode="auto">
            <a:xfrm rot="-6330515">
              <a:off x="1082" y="2683"/>
              <a:ext cx="817" cy="51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9022" name="Arc 78"/>
            <p:cNvSpPr>
              <a:spLocks/>
            </p:cNvSpPr>
            <p:nvPr/>
          </p:nvSpPr>
          <p:spPr bwMode="auto">
            <a:xfrm rot="15840156">
              <a:off x="1079" y="2573"/>
              <a:ext cx="672" cy="51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9023" name="Arc 79"/>
            <p:cNvSpPr>
              <a:spLocks/>
            </p:cNvSpPr>
            <p:nvPr/>
          </p:nvSpPr>
          <p:spPr bwMode="auto">
            <a:xfrm rot="34949176">
              <a:off x="1376" y="2601"/>
              <a:ext cx="671" cy="56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</p:grpSp>
      <p:grpSp>
        <p:nvGrpSpPr>
          <p:cNvPr id="339055" name="Group 111"/>
          <p:cNvGrpSpPr>
            <a:grpSpLocks/>
          </p:cNvGrpSpPr>
          <p:nvPr/>
        </p:nvGrpSpPr>
        <p:grpSpPr bwMode="auto">
          <a:xfrm>
            <a:off x="1717675" y="3941763"/>
            <a:ext cx="1181100" cy="1319212"/>
            <a:chOff x="1082" y="2483"/>
            <a:chExt cx="744" cy="831"/>
          </a:xfrm>
        </p:grpSpPr>
        <p:sp>
          <p:nvSpPr>
            <p:cNvPr id="339021" name="Arc 77"/>
            <p:cNvSpPr>
              <a:spLocks/>
            </p:cNvSpPr>
            <p:nvPr/>
          </p:nvSpPr>
          <p:spPr bwMode="auto">
            <a:xfrm rot="16200000">
              <a:off x="931" y="2634"/>
              <a:ext cx="817" cy="51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9025" name="Arc 81"/>
            <p:cNvSpPr>
              <a:spLocks/>
            </p:cNvSpPr>
            <p:nvPr/>
          </p:nvSpPr>
          <p:spPr bwMode="auto">
            <a:xfrm rot="36715291">
              <a:off x="1169" y="2656"/>
              <a:ext cx="808" cy="50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</p:grpSp>
      <p:sp>
        <p:nvSpPr>
          <p:cNvPr id="339026" name="Text Box 82"/>
          <p:cNvSpPr txBox="1">
            <a:spLocks noChangeArrowheads="1"/>
          </p:cNvSpPr>
          <p:nvPr/>
        </p:nvSpPr>
        <p:spPr bwMode="auto">
          <a:xfrm>
            <a:off x="2238375" y="4637088"/>
            <a:ext cx="282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b="1" i="1">
                <a:solidFill>
                  <a:schemeClr val="accent1"/>
                </a:solidFill>
              </a:rPr>
              <a:t>O</a:t>
            </a:r>
            <a:endParaRPr lang="ru-RU" altLang="ru-RU" sz="1000" b="1" i="1">
              <a:solidFill>
                <a:schemeClr val="accent1"/>
              </a:solidFill>
            </a:endParaRPr>
          </a:p>
        </p:txBody>
      </p:sp>
      <p:grpSp>
        <p:nvGrpSpPr>
          <p:cNvPr id="339060" name="Group 116"/>
          <p:cNvGrpSpPr>
            <a:grpSpLocks/>
          </p:cNvGrpSpPr>
          <p:nvPr/>
        </p:nvGrpSpPr>
        <p:grpSpPr bwMode="auto">
          <a:xfrm>
            <a:off x="2266950" y="3771900"/>
            <a:ext cx="568325" cy="2047875"/>
            <a:chOff x="1428" y="2376"/>
            <a:chExt cx="358" cy="1290"/>
          </a:xfrm>
        </p:grpSpPr>
        <p:sp>
          <p:nvSpPr>
            <p:cNvPr id="339027" name="Text Box 83"/>
            <p:cNvSpPr txBox="1">
              <a:spLocks noChangeArrowheads="1"/>
            </p:cNvSpPr>
            <p:nvPr/>
          </p:nvSpPr>
          <p:spPr bwMode="auto">
            <a:xfrm>
              <a:off x="1589" y="2446"/>
              <a:ext cx="19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>
                  <a:solidFill>
                    <a:schemeClr val="accent1"/>
                  </a:solidFill>
                </a:rPr>
                <a:t>O</a:t>
              </a:r>
              <a:r>
                <a:rPr lang="en-US" altLang="ru-RU" sz="1000" b="1" baseline="-25000">
                  <a:solidFill>
                    <a:schemeClr val="accent1"/>
                  </a:solidFill>
                </a:rPr>
                <a:t>1</a:t>
              </a:r>
              <a:endParaRPr lang="ru-RU" altLang="ru-RU" sz="1000" b="1" baseline="-25000">
                <a:solidFill>
                  <a:schemeClr val="accent1"/>
                </a:solidFill>
              </a:endParaRPr>
            </a:p>
          </p:txBody>
        </p:sp>
        <p:sp>
          <p:nvSpPr>
            <p:cNvPr id="339028" name="Oval 84"/>
            <p:cNvSpPr>
              <a:spLocks noChangeArrowheads="1"/>
            </p:cNvSpPr>
            <p:nvPr/>
          </p:nvSpPr>
          <p:spPr bwMode="auto">
            <a:xfrm>
              <a:off x="1619" y="2456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9029" name="Line 85"/>
            <p:cNvSpPr>
              <a:spLocks noChangeShapeType="1"/>
            </p:cNvSpPr>
            <p:nvPr/>
          </p:nvSpPr>
          <p:spPr bwMode="auto">
            <a:xfrm flipV="1">
              <a:off x="1428" y="2376"/>
              <a:ext cx="228" cy="12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</p:grpSp>
      <p:grpSp>
        <p:nvGrpSpPr>
          <p:cNvPr id="339058" name="Group 114"/>
          <p:cNvGrpSpPr>
            <a:grpSpLocks/>
          </p:cNvGrpSpPr>
          <p:nvPr/>
        </p:nvGrpSpPr>
        <p:grpSpPr bwMode="auto">
          <a:xfrm>
            <a:off x="1538288" y="5173654"/>
            <a:ext cx="1011237" cy="282574"/>
            <a:chOff x="969" y="3259"/>
            <a:chExt cx="637" cy="178"/>
          </a:xfrm>
        </p:grpSpPr>
        <p:sp>
          <p:nvSpPr>
            <p:cNvPr id="339030" name="Text Box 86"/>
            <p:cNvSpPr txBox="1">
              <a:spLocks noChangeArrowheads="1"/>
            </p:cNvSpPr>
            <p:nvPr/>
          </p:nvSpPr>
          <p:spPr bwMode="auto">
            <a:xfrm>
              <a:off x="969" y="3282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>
                  <a:solidFill>
                    <a:schemeClr val="accent1"/>
                  </a:solidFill>
                </a:rPr>
                <a:t>C</a:t>
              </a:r>
              <a:endParaRPr lang="ru-RU" altLang="ru-RU" sz="1000" b="1" i="1">
                <a:solidFill>
                  <a:schemeClr val="accent1"/>
                </a:solidFill>
              </a:endParaRPr>
            </a:p>
          </p:txBody>
        </p:sp>
        <p:sp>
          <p:nvSpPr>
            <p:cNvPr id="339031" name="Text Box 87"/>
            <p:cNvSpPr txBox="1">
              <a:spLocks noChangeArrowheads="1"/>
            </p:cNvSpPr>
            <p:nvPr/>
          </p:nvSpPr>
          <p:spPr bwMode="auto">
            <a:xfrm>
              <a:off x="1432" y="3259"/>
              <a:ext cx="17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>
                  <a:solidFill>
                    <a:schemeClr val="accent1"/>
                  </a:solidFill>
                </a:rPr>
                <a:t>D</a:t>
              </a:r>
              <a:endParaRPr lang="ru-RU" altLang="ru-RU" sz="1000" b="1" i="1">
                <a:solidFill>
                  <a:schemeClr val="accent1"/>
                </a:solidFill>
              </a:endParaRPr>
            </a:p>
          </p:txBody>
        </p:sp>
      </p:grpSp>
      <p:sp>
        <p:nvSpPr>
          <p:cNvPr id="339033" name="Text Box 89"/>
          <p:cNvSpPr txBox="1">
            <a:spLocks noChangeArrowheads="1"/>
          </p:cNvSpPr>
          <p:nvPr/>
        </p:nvSpPr>
        <p:spPr bwMode="auto">
          <a:xfrm>
            <a:off x="3486150" y="3694113"/>
            <a:ext cx="53990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>
                <a:solidFill>
                  <a:schemeClr val="accent1"/>
                </a:solidFill>
                <a:latin typeface="+mn-lt"/>
              </a:rPr>
              <a:t>Рассмотрим дугу большого круга </a:t>
            </a:r>
            <a:r>
              <a:rPr lang="en-US" altLang="ru-RU" sz="1000">
                <a:solidFill>
                  <a:schemeClr val="accent1"/>
                </a:solidFill>
                <a:latin typeface="+mn-lt"/>
              </a:rPr>
              <a:t>AB</a:t>
            </a:r>
            <a:r>
              <a:rPr lang="ru-RU" altLang="ru-RU" sz="1000">
                <a:solidFill>
                  <a:schemeClr val="accent1"/>
                </a:solidFill>
                <a:latin typeface="+mn-lt"/>
              </a:rPr>
              <a:t>, находящейся на сферической поверхности</a:t>
            </a:r>
            <a:r>
              <a:rPr lang="en-US" altLang="ru-RU" sz="1000">
                <a:solidFill>
                  <a:schemeClr val="accent1"/>
                </a:solidFill>
                <a:latin typeface="+mn-lt"/>
              </a:rPr>
              <a:t>.</a:t>
            </a:r>
            <a:endParaRPr lang="ru-RU" altLang="ru-RU" sz="1000">
              <a:solidFill>
                <a:schemeClr val="accent1"/>
              </a:solidFill>
              <a:latin typeface="+mn-lt"/>
            </a:endParaRPr>
          </a:p>
          <a:p>
            <a:r>
              <a:rPr lang="ru-RU" altLang="ru-RU" sz="1000" b="1">
                <a:solidFill>
                  <a:schemeClr val="accent1"/>
                </a:solidFill>
                <a:latin typeface="+mn-lt"/>
              </a:rPr>
              <a:t>Дуга большого круга</a:t>
            </a:r>
            <a:r>
              <a:rPr lang="ru-RU" altLang="ru-RU" sz="1000">
                <a:solidFill>
                  <a:schemeClr val="accent1"/>
                </a:solidFill>
                <a:latin typeface="+mn-lt"/>
              </a:rPr>
              <a:t> – дуга наименьшей кривизны на поверхности (часть окружности,</a:t>
            </a:r>
          </a:p>
          <a:p>
            <a:r>
              <a:rPr lang="ru-RU" altLang="ru-RU" sz="1000">
                <a:solidFill>
                  <a:schemeClr val="accent1"/>
                </a:solidFill>
                <a:latin typeface="+mn-lt"/>
              </a:rPr>
              <a:t>полученной сечением плоскости, проходящей через центр). Далее будет</a:t>
            </a:r>
          </a:p>
          <a:p>
            <a:r>
              <a:rPr lang="ru-RU" altLang="ru-RU" sz="1000">
                <a:solidFill>
                  <a:schemeClr val="accent1"/>
                </a:solidFill>
                <a:latin typeface="+mn-lt"/>
              </a:rPr>
              <a:t>подразумеваться, что все дуги есть дуги большого круга.</a:t>
            </a:r>
            <a:endParaRPr lang="en-US" altLang="ru-RU" sz="1000">
              <a:solidFill>
                <a:schemeClr val="accent1"/>
              </a:solidFill>
              <a:latin typeface="+mn-lt"/>
            </a:endParaRPr>
          </a:p>
        </p:txBody>
      </p:sp>
      <p:grpSp>
        <p:nvGrpSpPr>
          <p:cNvPr id="339046" name="Group 102"/>
          <p:cNvGrpSpPr>
            <a:grpSpLocks/>
          </p:cNvGrpSpPr>
          <p:nvPr/>
        </p:nvGrpSpPr>
        <p:grpSpPr bwMode="auto">
          <a:xfrm>
            <a:off x="1412874" y="4516438"/>
            <a:ext cx="596900" cy="584200"/>
            <a:chOff x="938" y="2821"/>
            <a:chExt cx="376" cy="368"/>
          </a:xfrm>
        </p:grpSpPr>
        <p:sp>
          <p:nvSpPr>
            <p:cNvPr id="339014" name="Text Box 70"/>
            <p:cNvSpPr txBox="1">
              <a:spLocks noChangeArrowheads="1"/>
            </p:cNvSpPr>
            <p:nvPr/>
          </p:nvSpPr>
          <p:spPr bwMode="auto">
            <a:xfrm>
              <a:off x="938" y="2821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>
                  <a:solidFill>
                    <a:schemeClr val="accent1"/>
                  </a:solidFill>
                </a:rPr>
                <a:t>A</a:t>
              </a:r>
              <a:endParaRPr lang="ru-RU" altLang="ru-RU" sz="1000" b="1" i="1">
                <a:solidFill>
                  <a:schemeClr val="accent1"/>
                </a:solidFill>
              </a:endParaRPr>
            </a:p>
          </p:txBody>
        </p:sp>
        <p:sp>
          <p:nvSpPr>
            <p:cNvPr id="339015" name="Text Box 71"/>
            <p:cNvSpPr txBox="1">
              <a:spLocks noChangeArrowheads="1"/>
            </p:cNvSpPr>
            <p:nvPr/>
          </p:nvSpPr>
          <p:spPr bwMode="auto">
            <a:xfrm>
              <a:off x="1147" y="3000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>
                  <a:solidFill>
                    <a:schemeClr val="accent1"/>
                  </a:solidFill>
                </a:rPr>
                <a:t>B</a:t>
              </a:r>
              <a:endParaRPr lang="ru-RU" altLang="ru-RU" sz="1000" b="1" i="1">
                <a:solidFill>
                  <a:schemeClr val="accent1"/>
                </a:solidFill>
              </a:endParaRPr>
            </a:p>
          </p:txBody>
        </p:sp>
        <p:sp>
          <p:nvSpPr>
            <p:cNvPr id="339043" name="Arc 99"/>
            <p:cNvSpPr>
              <a:spLocks/>
            </p:cNvSpPr>
            <p:nvPr/>
          </p:nvSpPr>
          <p:spPr bwMode="auto">
            <a:xfrm rot="4548942" flipV="1">
              <a:off x="996" y="2970"/>
              <a:ext cx="252" cy="18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9044" name="Oval 100"/>
            <p:cNvSpPr>
              <a:spLocks noChangeArrowheads="1"/>
            </p:cNvSpPr>
            <p:nvPr/>
          </p:nvSpPr>
          <p:spPr bwMode="auto">
            <a:xfrm>
              <a:off x="1223" y="3146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9045" name="Oval 101"/>
            <p:cNvSpPr>
              <a:spLocks noChangeArrowheads="1"/>
            </p:cNvSpPr>
            <p:nvPr/>
          </p:nvSpPr>
          <p:spPr bwMode="auto">
            <a:xfrm>
              <a:off x="975" y="2958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</p:grpSp>
      <p:sp>
        <p:nvSpPr>
          <p:cNvPr id="339047" name="Text Box 103"/>
          <p:cNvSpPr txBox="1">
            <a:spLocks noChangeArrowheads="1"/>
          </p:cNvSpPr>
          <p:nvPr/>
        </p:nvSpPr>
        <p:spPr bwMode="auto">
          <a:xfrm>
            <a:off x="3484563" y="4387850"/>
            <a:ext cx="53990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>
                <a:solidFill>
                  <a:schemeClr val="accent1"/>
                </a:solidFill>
                <a:latin typeface="+mn-lt"/>
              </a:rPr>
              <a:t>Пусть </a:t>
            </a:r>
            <a:r>
              <a:rPr lang="ru-RU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</a:t>
            </a:r>
            <a:r>
              <a:rPr lang="en-US" altLang="ru-RU" sz="1000" i="1">
                <a:solidFill>
                  <a:schemeClr val="accent1"/>
                </a:solidFill>
                <a:latin typeface="+mn-lt"/>
                <a:sym typeface="Symbol" pitchFamily="18" charset="2"/>
              </a:rPr>
              <a:t>AB</a:t>
            </a:r>
            <a:r>
              <a:rPr lang="en-US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 </a:t>
            </a:r>
            <a:r>
              <a:rPr lang="ru-RU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переместилась в положение </a:t>
            </a:r>
            <a:r>
              <a:rPr lang="en-US" altLang="ru-RU" sz="1000" i="1">
                <a:solidFill>
                  <a:schemeClr val="accent1"/>
                </a:solidFill>
                <a:latin typeface="+mn-lt"/>
                <a:sym typeface="Symbol" pitchFamily="18" charset="2"/>
              </a:rPr>
              <a:t>A</a:t>
            </a:r>
            <a:r>
              <a:rPr lang="ru-RU" altLang="ru-RU" sz="1000" baseline="-25000">
                <a:solidFill>
                  <a:schemeClr val="accent1"/>
                </a:solidFill>
                <a:latin typeface="+mn-lt"/>
                <a:sym typeface="Symbol" pitchFamily="18" charset="2"/>
              </a:rPr>
              <a:t>1</a:t>
            </a:r>
            <a:r>
              <a:rPr lang="en-US" altLang="ru-RU" sz="1000" i="1">
                <a:solidFill>
                  <a:schemeClr val="accent1"/>
                </a:solidFill>
                <a:latin typeface="+mn-lt"/>
                <a:sym typeface="Symbol" pitchFamily="18" charset="2"/>
              </a:rPr>
              <a:t>B</a:t>
            </a:r>
            <a:r>
              <a:rPr lang="ru-RU" altLang="ru-RU" sz="1000" baseline="-25000">
                <a:solidFill>
                  <a:schemeClr val="accent1"/>
                </a:solidFill>
                <a:latin typeface="+mn-lt"/>
                <a:sym typeface="Symbol" pitchFamily="18" charset="2"/>
              </a:rPr>
              <a:t>1</a:t>
            </a:r>
            <a:r>
              <a:rPr lang="ru-RU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.</a:t>
            </a:r>
            <a:r>
              <a:rPr lang="en-US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 </a:t>
            </a:r>
            <a:r>
              <a:rPr lang="ru-RU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Проведем дуги </a:t>
            </a:r>
            <a:r>
              <a:rPr lang="en-US" altLang="ru-RU" sz="1000" i="1">
                <a:solidFill>
                  <a:schemeClr val="accent1"/>
                </a:solidFill>
                <a:latin typeface="+mn-lt"/>
                <a:sym typeface="Symbol" pitchFamily="18" charset="2"/>
              </a:rPr>
              <a:t>AA</a:t>
            </a:r>
            <a:r>
              <a:rPr lang="ru-RU" altLang="ru-RU" sz="1000" baseline="-25000">
                <a:solidFill>
                  <a:schemeClr val="accent1"/>
                </a:solidFill>
                <a:latin typeface="+mn-lt"/>
                <a:sym typeface="Symbol" pitchFamily="18" charset="2"/>
              </a:rPr>
              <a:t>1</a:t>
            </a:r>
            <a:r>
              <a:rPr lang="en-US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 </a:t>
            </a:r>
            <a:r>
              <a:rPr lang="ru-RU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и </a:t>
            </a:r>
            <a:r>
              <a:rPr lang="ru-RU" altLang="ru-RU" sz="1000" i="1">
                <a:solidFill>
                  <a:schemeClr val="accent1"/>
                </a:solidFill>
                <a:latin typeface="+mn-lt"/>
                <a:sym typeface="Symbol" pitchFamily="18" charset="2"/>
              </a:rPr>
              <a:t>В</a:t>
            </a:r>
            <a:r>
              <a:rPr lang="en-US" altLang="ru-RU" sz="1000" i="1">
                <a:solidFill>
                  <a:schemeClr val="accent1"/>
                </a:solidFill>
                <a:latin typeface="+mn-lt"/>
                <a:sym typeface="Symbol" pitchFamily="18" charset="2"/>
              </a:rPr>
              <a:t>B</a:t>
            </a:r>
            <a:r>
              <a:rPr lang="en-US" altLang="ru-RU" sz="1000" baseline="-25000">
                <a:solidFill>
                  <a:schemeClr val="accent1"/>
                </a:solidFill>
                <a:latin typeface="+mn-lt"/>
                <a:sym typeface="Symbol" pitchFamily="18" charset="2"/>
              </a:rPr>
              <a:t>1</a:t>
            </a:r>
            <a:r>
              <a:rPr lang="ru-RU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. </a:t>
            </a:r>
            <a:r>
              <a:rPr lang="en-US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 </a:t>
            </a:r>
            <a:endParaRPr lang="ru-RU" altLang="ru-RU" sz="1000">
              <a:solidFill>
                <a:schemeClr val="accent1"/>
              </a:solidFill>
              <a:latin typeface="+mn-lt"/>
              <a:sym typeface="Symbol" pitchFamily="18" charset="2"/>
            </a:endParaRPr>
          </a:p>
        </p:txBody>
      </p:sp>
      <p:grpSp>
        <p:nvGrpSpPr>
          <p:cNvPr id="339050" name="Group 106"/>
          <p:cNvGrpSpPr>
            <a:grpSpLocks/>
          </p:cNvGrpSpPr>
          <p:nvPr/>
        </p:nvGrpSpPr>
        <p:grpSpPr bwMode="auto">
          <a:xfrm>
            <a:off x="2001839" y="5118104"/>
            <a:ext cx="1135063" cy="581026"/>
            <a:chOff x="1315" y="3197"/>
            <a:chExt cx="715" cy="366"/>
          </a:xfrm>
        </p:grpSpPr>
        <p:sp>
          <p:nvSpPr>
            <p:cNvPr id="339010" name="Oval 66"/>
            <p:cNvSpPr>
              <a:spLocks noChangeArrowheads="1"/>
            </p:cNvSpPr>
            <p:nvPr/>
          </p:nvSpPr>
          <p:spPr bwMode="auto">
            <a:xfrm>
              <a:off x="1818" y="3279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9016" name="Text Box 72"/>
            <p:cNvSpPr txBox="1">
              <a:spLocks noChangeArrowheads="1"/>
            </p:cNvSpPr>
            <p:nvPr/>
          </p:nvSpPr>
          <p:spPr bwMode="auto">
            <a:xfrm>
              <a:off x="1842" y="3197"/>
              <a:ext cx="18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>
                  <a:solidFill>
                    <a:schemeClr val="accent1"/>
                  </a:solidFill>
                </a:rPr>
                <a:t>B</a:t>
              </a:r>
              <a:r>
                <a:rPr lang="en-US" altLang="ru-RU" sz="1000" b="1" baseline="-25000">
                  <a:solidFill>
                    <a:schemeClr val="accent1"/>
                  </a:solidFill>
                </a:rPr>
                <a:t>1</a:t>
              </a:r>
              <a:endParaRPr lang="ru-RU" altLang="ru-RU" sz="1000" b="1" baseline="-25000">
                <a:solidFill>
                  <a:schemeClr val="accent1"/>
                </a:solidFill>
              </a:endParaRPr>
            </a:p>
          </p:txBody>
        </p:sp>
        <p:sp>
          <p:nvSpPr>
            <p:cNvPr id="339017" name="Text Box 73"/>
            <p:cNvSpPr txBox="1">
              <a:spLocks noChangeArrowheads="1"/>
            </p:cNvSpPr>
            <p:nvPr/>
          </p:nvSpPr>
          <p:spPr bwMode="auto">
            <a:xfrm>
              <a:off x="1315" y="3408"/>
              <a:ext cx="18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>
                  <a:solidFill>
                    <a:schemeClr val="accent1"/>
                  </a:solidFill>
                </a:rPr>
                <a:t>A</a:t>
              </a:r>
              <a:r>
                <a:rPr lang="en-US" altLang="ru-RU" sz="1000" i="1" baseline="-25000">
                  <a:solidFill>
                    <a:schemeClr val="accent1"/>
                  </a:solidFill>
                </a:rPr>
                <a:t>1</a:t>
              </a:r>
              <a:endParaRPr lang="ru-RU" altLang="ru-RU" sz="1000" i="1" baseline="-25000">
                <a:solidFill>
                  <a:schemeClr val="accent1"/>
                </a:solidFill>
              </a:endParaRPr>
            </a:p>
          </p:txBody>
        </p:sp>
        <p:sp>
          <p:nvSpPr>
            <p:cNvPr id="339048" name="Arc 104"/>
            <p:cNvSpPr>
              <a:spLocks/>
            </p:cNvSpPr>
            <p:nvPr/>
          </p:nvSpPr>
          <p:spPr bwMode="auto">
            <a:xfrm rot="1560952" flipV="1">
              <a:off x="1450" y="3215"/>
              <a:ext cx="342" cy="26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9049" name="Oval 105"/>
            <p:cNvSpPr>
              <a:spLocks noChangeArrowheads="1"/>
            </p:cNvSpPr>
            <p:nvPr/>
          </p:nvSpPr>
          <p:spPr bwMode="auto">
            <a:xfrm>
              <a:off x="1396" y="3373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</p:grpSp>
      <p:grpSp>
        <p:nvGrpSpPr>
          <p:cNvPr id="339053" name="Group 109"/>
          <p:cNvGrpSpPr>
            <a:grpSpLocks/>
          </p:cNvGrpSpPr>
          <p:nvPr/>
        </p:nvGrpSpPr>
        <p:grpSpPr bwMode="auto">
          <a:xfrm>
            <a:off x="1466850" y="4829175"/>
            <a:ext cx="1235075" cy="674688"/>
            <a:chOff x="984" y="3012"/>
            <a:chExt cx="778" cy="425"/>
          </a:xfrm>
        </p:grpSpPr>
        <p:sp>
          <p:nvSpPr>
            <p:cNvPr id="339051" name="Arc 107"/>
            <p:cNvSpPr>
              <a:spLocks/>
            </p:cNvSpPr>
            <p:nvPr/>
          </p:nvSpPr>
          <p:spPr bwMode="auto">
            <a:xfrm rot="16445137" flipH="1">
              <a:off x="1014" y="2982"/>
              <a:ext cx="360" cy="4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9052" name="Arc 108"/>
            <p:cNvSpPr>
              <a:spLocks/>
            </p:cNvSpPr>
            <p:nvPr/>
          </p:nvSpPr>
          <p:spPr bwMode="auto">
            <a:xfrm rot="-1976235" flipH="1" flipV="1">
              <a:off x="1333" y="3017"/>
              <a:ext cx="429" cy="4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</p:grpSp>
      <p:sp>
        <p:nvSpPr>
          <p:cNvPr id="339054" name="Text Box 110"/>
          <p:cNvSpPr txBox="1">
            <a:spLocks noChangeArrowheads="1"/>
          </p:cNvSpPr>
          <p:nvPr/>
        </p:nvSpPr>
        <p:spPr bwMode="auto">
          <a:xfrm>
            <a:off x="3482975" y="4562475"/>
            <a:ext cx="566578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Из середин </a:t>
            </a:r>
            <a:r>
              <a:rPr lang="ru-RU" altLang="ru-RU" sz="1000" i="1">
                <a:solidFill>
                  <a:schemeClr val="accent1"/>
                </a:solidFill>
                <a:latin typeface="+mn-lt"/>
                <a:sym typeface="Symbol" pitchFamily="18" charset="2"/>
              </a:rPr>
              <a:t>С</a:t>
            </a:r>
            <a:r>
              <a:rPr lang="ru-RU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 и </a:t>
            </a:r>
            <a:r>
              <a:rPr lang="en-US" altLang="ru-RU" sz="1000" i="1">
                <a:solidFill>
                  <a:schemeClr val="accent1"/>
                </a:solidFill>
                <a:latin typeface="+mn-lt"/>
                <a:sym typeface="Symbol" pitchFamily="18" charset="2"/>
              </a:rPr>
              <a:t>D</a:t>
            </a:r>
            <a:r>
              <a:rPr lang="en-US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 </a:t>
            </a:r>
            <a:r>
              <a:rPr lang="ru-RU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д</a:t>
            </a:r>
            <a:r>
              <a:rPr lang="ru-RU" altLang="ru-RU" sz="1000">
                <a:solidFill>
                  <a:schemeClr val="accent1"/>
                </a:solidFill>
                <a:latin typeface="+mn-lt"/>
              </a:rPr>
              <a:t>уг </a:t>
            </a:r>
            <a:r>
              <a:rPr lang="ru-RU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</a:t>
            </a:r>
            <a:r>
              <a:rPr lang="en-US" altLang="ru-RU" sz="1000" i="1">
                <a:solidFill>
                  <a:schemeClr val="accent1"/>
                </a:solidFill>
                <a:latin typeface="+mn-lt"/>
                <a:sym typeface="Symbol" pitchFamily="18" charset="2"/>
              </a:rPr>
              <a:t>AA</a:t>
            </a:r>
            <a:r>
              <a:rPr lang="ru-RU" altLang="ru-RU" sz="1000" baseline="-25000">
                <a:solidFill>
                  <a:schemeClr val="accent1"/>
                </a:solidFill>
                <a:latin typeface="+mn-lt"/>
                <a:sym typeface="Symbol" pitchFamily="18" charset="2"/>
              </a:rPr>
              <a:t>1</a:t>
            </a:r>
            <a:r>
              <a:rPr lang="en-US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 </a:t>
            </a:r>
            <a:r>
              <a:rPr lang="ru-RU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и </a:t>
            </a:r>
            <a:r>
              <a:rPr lang="ru-RU" altLang="ru-RU" sz="1000" i="1">
                <a:solidFill>
                  <a:schemeClr val="accent1"/>
                </a:solidFill>
                <a:latin typeface="+mn-lt"/>
                <a:sym typeface="Symbol" pitchFamily="18" charset="2"/>
              </a:rPr>
              <a:t>В</a:t>
            </a:r>
            <a:r>
              <a:rPr lang="en-US" altLang="ru-RU" sz="1000" i="1">
                <a:solidFill>
                  <a:schemeClr val="accent1"/>
                </a:solidFill>
                <a:latin typeface="+mn-lt"/>
                <a:sym typeface="Symbol" pitchFamily="18" charset="2"/>
              </a:rPr>
              <a:t>B</a:t>
            </a:r>
            <a:r>
              <a:rPr lang="en-US" altLang="ru-RU" sz="1000" baseline="-25000">
                <a:solidFill>
                  <a:schemeClr val="accent1"/>
                </a:solidFill>
                <a:latin typeface="+mn-lt"/>
                <a:sym typeface="Symbol" pitchFamily="18" charset="2"/>
              </a:rPr>
              <a:t>1</a:t>
            </a:r>
            <a:r>
              <a:rPr lang="ru-RU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 проведем дуги, перпендикулярные к дугам </a:t>
            </a:r>
            <a:r>
              <a:rPr lang="en-US" altLang="ru-RU" sz="1000" i="1">
                <a:solidFill>
                  <a:schemeClr val="accent1"/>
                </a:solidFill>
                <a:latin typeface="+mn-lt"/>
                <a:sym typeface="Symbol" pitchFamily="18" charset="2"/>
              </a:rPr>
              <a:t>AA</a:t>
            </a:r>
            <a:r>
              <a:rPr lang="ru-RU" altLang="ru-RU" sz="1000" baseline="-25000">
                <a:solidFill>
                  <a:schemeClr val="accent1"/>
                </a:solidFill>
                <a:latin typeface="+mn-lt"/>
                <a:sym typeface="Symbol" pitchFamily="18" charset="2"/>
              </a:rPr>
              <a:t>1</a:t>
            </a:r>
            <a:r>
              <a:rPr lang="en-US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 </a:t>
            </a:r>
            <a:r>
              <a:rPr lang="ru-RU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и </a:t>
            </a:r>
            <a:r>
              <a:rPr lang="ru-RU" altLang="ru-RU" sz="1000" i="1">
                <a:solidFill>
                  <a:schemeClr val="accent1"/>
                </a:solidFill>
                <a:latin typeface="+mn-lt"/>
                <a:sym typeface="Symbol" pitchFamily="18" charset="2"/>
              </a:rPr>
              <a:t>В</a:t>
            </a:r>
            <a:r>
              <a:rPr lang="en-US" altLang="ru-RU" sz="1000" i="1">
                <a:solidFill>
                  <a:schemeClr val="accent1"/>
                </a:solidFill>
                <a:latin typeface="+mn-lt"/>
                <a:sym typeface="Symbol" pitchFamily="18" charset="2"/>
              </a:rPr>
              <a:t>B</a:t>
            </a:r>
            <a:r>
              <a:rPr lang="en-US" altLang="ru-RU" sz="1000" baseline="-25000">
                <a:solidFill>
                  <a:schemeClr val="accent1"/>
                </a:solidFill>
                <a:latin typeface="+mn-lt"/>
                <a:sym typeface="Symbol" pitchFamily="18" charset="2"/>
              </a:rPr>
              <a:t>1</a:t>
            </a:r>
            <a:r>
              <a:rPr lang="ru-RU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.</a:t>
            </a:r>
          </a:p>
        </p:txBody>
      </p:sp>
      <p:sp>
        <p:nvSpPr>
          <p:cNvPr id="339056" name="Text Box 112"/>
          <p:cNvSpPr txBox="1">
            <a:spLocks noChangeArrowheads="1"/>
          </p:cNvSpPr>
          <p:nvPr/>
        </p:nvSpPr>
        <p:spPr bwMode="auto">
          <a:xfrm>
            <a:off x="3478213" y="4765675"/>
            <a:ext cx="56657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Точка пересечения</a:t>
            </a:r>
            <a:r>
              <a:rPr lang="en-US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 </a:t>
            </a:r>
            <a:r>
              <a:rPr lang="ru-RU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д</a:t>
            </a:r>
            <a:r>
              <a:rPr lang="ru-RU" altLang="ru-RU" sz="1000">
                <a:solidFill>
                  <a:schemeClr val="accent1"/>
                </a:solidFill>
                <a:latin typeface="+mn-lt"/>
              </a:rPr>
              <a:t>уг </a:t>
            </a:r>
            <a:r>
              <a:rPr lang="ru-RU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</a:t>
            </a:r>
            <a:r>
              <a:rPr lang="en-US" altLang="ru-RU" sz="1000" i="1">
                <a:solidFill>
                  <a:schemeClr val="accent1"/>
                </a:solidFill>
                <a:latin typeface="+mn-lt"/>
                <a:sym typeface="Symbol" pitchFamily="18" charset="2"/>
              </a:rPr>
              <a:t>CO</a:t>
            </a:r>
            <a:r>
              <a:rPr lang="ru-RU" altLang="ru-RU" sz="1000" baseline="-25000">
                <a:solidFill>
                  <a:schemeClr val="accent1"/>
                </a:solidFill>
                <a:latin typeface="+mn-lt"/>
                <a:sym typeface="Symbol" pitchFamily="18" charset="2"/>
              </a:rPr>
              <a:t>1</a:t>
            </a:r>
            <a:r>
              <a:rPr lang="en-US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 </a:t>
            </a:r>
            <a:r>
              <a:rPr lang="ru-RU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и </a:t>
            </a:r>
            <a:r>
              <a:rPr lang="en-US" altLang="ru-RU" sz="1000" i="1">
                <a:solidFill>
                  <a:schemeClr val="accent1"/>
                </a:solidFill>
                <a:latin typeface="+mn-lt"/>
                <a:sym typeface="Symbol" pitchFamily="18" charset="2"/>
              </a:rPr>
              <a:t>DO</a:t>
            </a:r>
            <a:r>
              <a:rPr lang="en-US" altLang="ru-RU" sz="1000" baseline="-25000">
                <a:solidFill>
                  <a:schemeClr val="accent1"/>
                </a:solidFill>
                <a:latin typeface="+mn-lt"/>
                <a:sym typeface="Symbol" pitchFamily="18" charset="2"/>
              </a:rPr>
              <a:t>1</a:t>
            </a:r>
            <a:r>
              <a:rPr lang="ru-RU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 является неподвижной и определяет положение оси</a:t>
            </a:r>
          </a:p>
          <a:p>
            <a:r>
              <a:rPr lang="ru-RU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вращения. Эту точку соединим дугами с концами дуг </a:t>
            </a:r>
            <a:r>
              <a:rPr lang="en-US" altLang="ru-RU" sz="1000" i="1">
                <a:solidFill>
                  <a:schemeClr val="accent1"/>
                </a:solidFill>
                <a:latin typeface="+mn-lt"/>
                <a:sym typeface="Symbol" pitchFamily="18" charset="2"/>
              </a:rPr>
              <a:t>AA</a:t>
            </a:r>
            <a:r>
              <a:rPr lang="ru-RU" altLang="ru-RU" sz="1000" baseline="-25000">
                <a:solidFill>
                  <a:schemeClr val="accent1"/>
                </a:solidFill>
                <a:latin typeface="+mn-lt"/>
                <a:sym typeface="Symbol" pitchFamily="18" charset="2"/>
              </a:rPr>
              <a:t>1</a:t>
            </a:r>
            <a:r>
              <a:rPr lang="en-US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 </a:t>
            </a:r>
            <a:r>
              <a:rPr lang="ru-RU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и </a:t>
            </a:r>
            <a:r>
              <a:rPr lang="ru-RU" altLang="ru-RU" sz="1000" i="1">
                <a:solidFill>
                  <a:schemeClr val="accent1"/>
                </a:solidFill>
                <a:latin typeface="+mn-lt"/>
                <a:sym typeface="Symbol" pitchFamily="18" charset="2"/>
              </a:rPr>
              <a:t>В</a:t>
            </a:r>
            <a:r>
              <a:rPr lang="en-US" altLang="ru-RU" sz="1000" i="1">
                <a:solidFill>
                  <a:schemeClr val="accent1"/>
                </a:solidFill>
                <a:latin typeface="+mn-lt"/>
                <a:sym typeface="Symbol" pitchFamily="18" charset="2"/>
              </a:rPr>
              <a:t>B</a:t>
            </a:r>
            <a:r>
              <a:rPr lang="en-US" altLang="ru-RU" sz="1000" baseline="-25000">
                <a:solidFill>
                  <a:schemeClr val="accent1"/>
                </a:solidFill>
                <a:latin typeface="+mn-lt"/>
                <a:sym typeface="Symbol" pitchFamily="18" charset="2"/>
              </a:rPr>
              <a:t>1</a:t>
            </a:r>
            <a:r>
              <a:rPr lang="ru-RU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. </a:t>
            </a:r>
          </a:p>
        </p:txBody>
      </p:sp>
      <p:sp>
        <p:nvSpPr>
          <p:cNvPr id="339059" name="Text Box 115"/>
          <p:cNvSpPr txBox="1">
            <a:spLocks noChangeArrowheads="1"/>
          </p:cNvSpPr>
          <p:nvPr/>
        </p:nvSpPr>
        <p:spPr bwMode="auto">
          <a:xfrm>
            <a:off x="3468688" y="5164138"/>
            <a:ext cx="56657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Полученные криволинейные треугольники </a:t>
            </a:r>
            <a:r>
              <a:rPr lang="en-US" altLang="ru-RU" sz="1000" i="1">
                <a:solidFill>
                  <a:schemeClr val="accent1"/>
                </a:solidFill>
                <a:latin typeface="+mn-lt"/>
                <a:sym typeface="Symbol" pitchFamily="18" charset="2"/>
              </a:rPr>
              <a:t>AO</a:t>
            </a:r>
            <a:r>
              <a:rPr lang="en-US" altLang="ru-RU" sz="1000" baseline="-25000">
                <a:solidFill>
                  <a:schemeClr val="accent1"/>
                </a:solidFill>
                <a:latin typeface="+mn-lt"/>
                <a:sym typeface="Symbol" pitchFamily="18" charset="2"/>
              </a:rPr>
              <a:t>1</a:t>
            </a:r>
            <a:r>
              <a:rPr lang="en-US" altLang="ru-RU" sz="1000" i="1">
                <a:solidFill>
                  <a:schemeClr val="accent1"/>
                </a:solidFill>
                <a:latin typeface="+mn-lt"/>
                <a:sym typeface="Symbol" pitchFamily="18" charset="2"/>
              </a:rPr>
              <a:t>B</a:t>
            </a:r>
            <a:r>
              <a:rPr lang="en-US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 </a:t>
            </a:r>
            <a:r>
              <a:rPr lang="ru-RU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и </a:t>
            </a:r>
            <a:r>
              <a:rPr lang="en-US" altLang="ru-RU" sz="1000" i="1">
                <a:solidFill>
                  <a:schemeClr val="accent1"/>
                </a:solidFill>
                <a:latin typeface="+mn-lt"/>
                <a:sym typeface="Symbol" pitchFamily="18" charset="2"/>
              </a:rPr>
              <a:t>A</a:t>
            </a:r>
            <a:r>
              <a:rPr lang="ru-RU" altLang="ru-RU" sz="1000" baseline="-25000">
                <a:solidFill>
                  <a:schemeClr val="accent1"/>
                </a:solidFill>
                <a:latin typeface="+mn-lt"/>
                <a:sym typeface="Symbol" pitchFamily="18" charset="2"/>
              </a:rPr>
              <a:t>1</a:t>
            </a:r>
            <a:r>
              <a:rPr lang="en-US" altLang="ru-RU" sz="1000" i="1">
                <a:solidFill>
                  <a:schemeClr val="accent1"/>
                </a:solidFill>
                <a:latin typeface="+mn-lt"/>
                <a:sym typeface="Symbol" pitchFamily="18" charset="2"/>
              </a:rPr>
              <a:t>O</a:t>
            </a:r>
            <a:r>
              <a:rPr lang="en-US" altLang="ru-RU" sz="1000" baseline="-25000">
                <a:solidFill>
                  <a:schemeClr val="accent1"/>
                </a:solidFill>
                <a:latin typeface="+mn-lt"/>
                <a:sym typeface="Symbol" pitchFamily="18" charset="2"/>
              </a:rPr>
              <a:t>1</a:t>
            </a:r>
            <a:r>
              <a:rPr lang="en-US" altLang="ru-RU" sz="1000" i="1">
                <a:solidFill>
                  <a:schemeClr val="accent1"/>
                </a:solidFill>
                <a:latin typeface="+mn-lt"/>
                <a:sym typeface="Symbol" pitchFamily="18" charset="2"/>
              </a:rPr>
              <a:t>B</a:t>
            </a:r>
            <a:r>
              <a:rPr lang="ru-RU" altLang="ru-RU" sz="1000" baseline="-25000">
                <a:solidFill>
                  <a:schemeClr val="accent1"/>
                </a:solidFill>
                <a:latin typeface="+mn-lt"/>
                <a:sym typeface="Symbol" pitchFamily="18" charset="2"/>
              </a:rPr>
              <a:t>1</a:t>
            </a:r>
            <a:r>
              <a:rPr lang="en-US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 </a:t>
            </a:r>
            <a:r>
              <a:rPr lang="ru-RU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равны по равенству сторон и</a:t>
            </a:r>
          </a:p>
          <a:p>
            <a:r>
              <a:rPr lang="ru-RU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углы  </a:t>
            </a:r>
            <a:r>
              <a:rPr lang="en-US" altLang="ru-RU" sz="1000" i="1">
                <a:solidFill>
                  <a:schemeClr val="accent1"/>
                </a:solidFill>
                <a:latin typeface="+mn-lt"/>
                <a:sym typeface="Symbol" pitchFamily="18" charset="2"/>
              </a:rPr>
              <a:t>AO</a:t>
            </a:r>
            <a:r>
              <a:rPr lang="en-US" altLang="ru-RU" sz="1000" baseline="-25000">
                <a:solidFill>
                  <a:schemeClr val="accent1"/>
                </a:solidFill>
                <a:latin typeface="+mn-lt"/>
                <a:sym typeface="Symbol" pitchFamily="18" charset="2"/>
              </a:rPr>
              <a:t>1</a:t>
            </a:r>
            <a:r>
              <a:rPr lang="en-US" altLang="ru-RU" sz="1000" i="1">
                <a:solidFill>
                  <a:schemeClr val="accent1"/>
                </a:solidFill>
                <a:latin typeface="+mn-lt"/>
                <a:sym typeface="Symbol" pitchFamily="18" charset="2"/>
              </a:rPr>
              <a:t>B</a:t>
            </a:r>
            <a:r>
              <a:rPr lang="ru-RU" altLang="ru-RU" sz="1000" i="1">
                <a:solidFill>
                  <a:schemeClr val="accent1"/>
                </a:solidFill>
                <a:latin typeface="+mn-lt"/>
                <a:sym typeface="Symbol" pitchFamily="18" charset="2"/>
              </a:rPr>
              <a:t> = </a:t>
            </a:r>
            <a:r>
              <a:rPr lang="ru-RU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 </a:t>
            </a:r>
            <a:r>
              <a:rPr lang="en-US" altLang="ru-RU" sz="1000" i="1">
                <a:solidFill>
                  <a:schemeClr val="accent1"/>
                </a:solidFill>
                <a:latin typeface="+mn-lt"/>
                <a:sym typeface="Symbol" pitchFamily="18" charset="2"/>
              </a:rPr>
              <a:t>A</a:t>
            </a:r>
            <a:r>
              <a:rPr lang="ru-RU" altLang="ru-RU" sz="1000" baseline="-25000">
                <a:solidFill>
                  <a:schemeClr val="accent1"/>
                </a:solidFill>
                <a:latin typeface="+mn-lt"/>
                <a:sym typeface="Symbol" pitchFamily="18" charset="2"/>
              </a:rPr>
              <a:t>1</a:t>
            </a:r>
            <a:r>
              <a:rPr lang="en-US" altLang="ru-RU" sz="1000" i="1">
                <a:solidFill>
                  <a:schemeClr val="accent1"/>
                </a:solidFill>
                <a:latin typeface="+mn-lt"/>
                <a:sym typeface="Symbol" pitchFamily="18" charset="2"/>
              </a:rPr>
              <a:t>O</a:t>
            </a:r>
            <a:r>
              <a:rPr lang="en-US" altLang="ru-RU" sz="1000" baseline="-25000">
                <a:solidFill>
                  <a:schemeClr val="accent1"/>
                </a:solidFill>
                <a:latin typeface="+mn-lt"/>
                <a:sym typeface="Symbol" pitchFamily="18" charset="2"/>
              </a:rPr>
              <a:t>1</a:t>
            </a:r>
            <a:r>
              <a:rPr lang="en-US" altLang="ru-RU" sz="1000" i="1">
                <a:solidFill>
                  <a:schemeClr val="accent1"/>
                </a:solidFill>
                <a:latin typeface="+mn-lt"/>
                <a:sym typeface="Symbol" pitchFamily="18" charset="2"/>
              </a:rPr>
              <a:t>B</a:t>
            </a:r>
            <a:r>
              <a:rPr lang="ru-RU" altLang="ru-RU" sz="1000" baseline="-25000">
                <a:solidFill>
                  <a:schemeClr val="accent1"/>
                </a:solidFill>
                <a:latin typeface="+mn-lt"/>
                <a:sym typeface="Symbol" pitchFamily="18" charset="2"/>
              </a:rPr>
              <a:t>1</a:t>
            </a:r>
            <a:r>
              <a:rPr lang="ru-RU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. </a:t>
            </a:r>
          </a:p>
        </p:txBody>
      </p:sp>
      <p:sp>
        <p:nvSpPr>
          <p:cNvPr id="339061" name="Text Box 117"/>
          <p:cNvSpPr txBox="1">
            <a:spLocks noChangeArrowheads="1"/>
          </p:cNvSpPr>
          <p:nvPr/>
        </p:nvSpPr>
        <p:spPr bwMode="auto">
          <a:xfrm>
            <a:off x="3478213" y="5534025"/>
            <a:ext cx="5665787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Если к каждому из этих углов добавить один и тот же  </a:t>
            </a:r>
            <a:r>
              <a:rPr lang="en-US" altLang="ru-RU" sz="1000" i="1">
                <a:solidFill>
                  <a:schemeClr val="accent1"/>
                </a:solidFill>
                <a:latin typeface="+mn-lt"/>
                <a:sym typeface="Symbol" pitchFamily="18" charset="2"/>
              </a:rPr>
              <a:t>BO</a:t>
            </a:r>
            <a:r>
              <a:rPr lang="en-US" altLang="ru-RU" sz="1000" baseline="-25000">
                <a:solidFill>
                  <a:schemeClr val="accent1"/>
                </a:solidFill>
                <a:latin typeface="+mn-lt"/>
                <a:sym typeface="Symbol" pitchFamily="18" charset="2"/>
              </a:rPr>
              <a:t>1</a:t>
            </a:r>
            <a:r>
              <a:rPr lang="en-US" altLang="ru-RU" sz="1000" i="1">
                <a:solidFill>
                  <a:schemeClr val="accent1"/>
                </a:solidFill>
                <a:latin typeface="+mn-lt"/>
                <a:sym typeface="Symbol" pitchFamily="18" charset="2"/>
              </a:rPr>
              <a:t>A</a:t>
            </a:r>
            <a:r>
              <a:rPr lang="en-US" altLang="ru-RU" sz="1000" baseline="-25000">
                <a:solidFill>
                  <a:schemeClr val="accent1"/>
                </a:solidFill>
                <a:latin typeface="+mn-lt"/>
                <a:sym typeface="Symbol" pitchFamily="18" charset="2"/>
              </a:rPr>
              <a:t>1</a:t>
            </a:r>
            <a:r>
              <a:rPr lang="ru-RU" altLang="ru-RU" sz="1000" i="1">
                <a:solidFill>
                  <a:schemeClr val="accent1"/>
                </a:solidFill>
                <a:latin typeface="+mn-lt"/>
                <a:sym typeface="Symbol" pitchFamily="18" charset="2"/>
              </a:rPr>
              <a:t>,</a:t>
            </a:r>
            <a:r>
              <a:rPr lang="ru-RU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 то полученные углы</a:t>
            </a:r>
            <a:endParaRPr lang="en-US" altLang="ru-RU" sz="1000">
              <a:solidFill>
                <a:schemeClr val="accent1"/>
              </a:solidFill>
              <a:latin typeface="+mn-lt"/>
              <a:sym typeface="Symbol" pitchFamily="18" charset="2"/>
            </a:endParaRPr>
          </a:p>
          <a:p>
            <a:r>
              <a:rPr lang="ru-RU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 </a:t>
            </a:r>
            <a:r>
              <a:rPr lang="en-US" altLang="ru-RU" sz="1000" i="1">
                <a:solidFill>
                  <a:schemeClr val="accent1"/>
                </a:solidFill>
                <a:latin typeface="+mn-lt"/>
                <a:sym typeface="Symbol" pitchFamily="18" charset="2"/>
              </a:rPr>
              <a:t>AO</a:t>
            </a:r>
            <a:r>
              <a:rPr lang="en-US" altLang="ru-RU" sz="1000" baseline="-25000">
                <a:solidFill>
                  <a:schemeClr val="accent1"/>
                </a:solidFill>
                <a:latin typeface="+mn-lt"/>
                <a:sym typeface="Symbol" pitchFamily="18" charset="2"/>
              </a:rPr>
              <a:t>1</a:t>
            </a:r>
            <a:r>
              <a:rPr lang="en-US" altLang="ru-RU" sz="1000" i="1">
                <a:solidFill>
                  <a:schemeClr val="accent1"/>
                </a:solidFill>
                <a:latin typeface="+mn-lt"/>
                <a:sym typeface="Symbol" pitchFamily="18" charset="2"/>
              </a:rPr>
              <a:t>A</a:t>
            </a:r>
            <a:r>
              <a:rPr lang="en-US" altLang="ru-RU" sz="1000" baseline="-25000">
                <a:solidFill>
                  <a:schemeClr val="accent1"/>
                </a:solidFill>
                <a:latin typeface="+mn-lt"/>
                <a:sym typeface="Symbol" pitchFamily="18" charset="2"/>
              </a:rPr>
              <a:t>1</a:t>
            </a:r>
            <a:r>
              <a:rPr lang="ru-RU" altLang="ru-RU" sz="1000" i="1">
                <a:solidFill>
                  <a:schemeClr val="accent1"/>
                </a:solidFill>
                <a:latin typeface="+mn-lt"/>
                <a:sym typeface="Symbol" pitchFamily="18" charset="2"/>
              </a:rPr>
              <a:t> </a:t>
            </a:r>
            <a:r>
              <a:rPr lang="ru-RU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и  </a:t>
            </a:r>
            <a:r>
              <a:rPr lang="en-US" altLang="ru-RU" sz="1000" i="1">
                <a:solidFill>
                  <a:schemeClr val="accent1"/>
                </a:solidFill>
                <a:latin typeface="+mn-lt"/>
                <a:sym typeface="Symbol" pitchFamily="18" charset="2"/>
              </a:rPr>
              <a:t>BO</a:t>
            </a:r>
            <a:r>
              <a:rPr lang="en-US" altLang="ru-RU" sz="1000" baseline="-25000">
                <a:solidFill>
                  <a:schemeClr val="accent1"/>
                </a:solidFill>
                <a:latin typeface="+mn-lt"/>
                <a:sym typeface="Symbol" pitchFamily="18" charset="2"/>
              </a:rPr>
              <a:t>1</a:t>
            </a:r>
            <a:r>
              <a:rPr lang="en-US" altLang="ru-RU" sz="1000" i="1">
                <a:solidFill>
                  <a:schemeClr val="accent1"/>
                </a:solidFill>
                <a:latin typeface="+mn-lt"/>
                <a:sym typeface="Symbol" pitchFamily="18" charset="2"/>
              </a:rPr>
              <a:t>B</a:t>
            </a:r>
            <a:r>
              <a:rPr lang="en-US" altLang="ru-RU" sz="1000" baseline="-25000">
                <a:solidFill>
                  <a:schemeClr val="accent1"/>
                </a:solidFill>
                <a:latin typeface="+mn-lt"/>
                <a:sym typeface="Symbol" pitchFamily="18" charset="2"/>
              </a:rPr>
              <a:t>1</a:t>
            </a:r>
            <a:r>
              <a:rPr lang="ru-RU" altLang="ru-RU" sz="1000" i="1">
                <a:solidFill>
                  <a:schemeClr val="accent1"/>
                </a:solidFill>
                <a:latin typeface="+mn-lt"/>
                <a:sym typeface="Symbol" pitchFamily="18" charset="2"/>
              </a:rPr>
              <a:t> </a:t>
            </a:r>
            <a:r>
              <a:rPr lang="ru-RU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будут также равны между собой и будут являться углом поворота всех</a:t>
            </a:r>
            <a:endParaRPr lang="en-US" altLang="ru-RU" sz="1000">
              <a:solidFill>
                <a:schemeClr val="accent1"/>
              </a:solidFill>
              <a:latin typeface="+mn-lt"/>
              <a:sym typeface="Symbol" pitchFamily="18" charset="2"/>
            </a:endParaRPr>
          </a:p>
          <a:p>
            <a:r>
              <a:rPr lang="ru-RU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точек тела вокруг оси </a:t>
            </a:r>
            <a:r>
              <a:rPr lang="en-US" altLang="ru-RU" sz="1000" i="1">
                <a:solidFill>
                  <a:schemeClr val="accent1"/>
                </a:solidFill>
                <a:latin typeface="+mn-lt"/>
                <a:sym typeface="Symbol" pitchFamily="18" charset="2"/>
              </a:rPr>
              <a:t>OO</a:t>
            </a:r>
            <a:r>
              <a:rPr lang="en-US" altLang="ru-RU" sz="1000" baseline="-25000">
                <a:solidFill>
                  <a:schemeClr val="accent1"/>
                </a:solidFill>
                <a:latin typeface="+mn-lt"/>
                <a:sym typeface="Symbol" pitchFamily="18" charset="2"/>
              </a:rPr>
              <a:t>1</a:t>
            </a:r>
            <a:r>
              <a:rPr lang="en-US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.</a:t>
            </a:r>
            <a:endParaRPr lang="ru-RU" altLang="ru-RU" sz="1000">
              <a:solidFill>
                <a:schemeClr val="accent1"/>
              </a:solidFill>
              <a:latin typeface="+mn-lt"/>
              <a:sym typeface="Symbol" pitchFamily="18" charset="2"/>
            </a:endParaRPr>
          </a:p>
        </p:txBody>
      </p:sp>
      <p:grpSp>
        <p:nvGrpSpPr>
          <p:cNvPr id="339065" name="Group 121"/>
          <p:cNvGrpSpPr>
            <a:grpSpLocks/>
          </p:cNvGrpSpPr>
          <p:nvPr/>
        </p:nvGrpSpPr>
        <p:grpSpPr bwMode="auto">
          <a:xfrm>
            <a:off x="2105025" y="3994150"/>
            <a:ext cx="330200" cy="252413"/>
            <a:chOff x="1326" y="2516"/>
            <a:chExt cx="208" cy="159"/>
          </a:xfrm>
        </p:grpSpPr>
        <p:sp>
          <p:nvSpPr>
            <p:cNvPr id="339063" name="Arc 119"/>
            <p:cNvSpPr>
              <a:spLocks/>
            </p:cNvSpPr>
            <p:nvPr/>
          </p:nvSpPr>
          <p:spPr bwMode="auto">
            <a:xfrm rot="6384286" flipV="1">
              <a:off x="1347" y="2495"/>
              <a:ext cx="44" cy="8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9064" name="Arc 120"/>
            <p:cNvSpPr>
              <a:spLocks/>
            </p:cNvSpPr>
            <p:nvPr/>
          </p:nvSpPr>
          <p:spPr bwMode="auto">
            <a:xfrm rot="2620922" flipV="1">
              <a:off x="1446" y="2583"/>
              <a:ext cx="88" cy="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</p:grpSp>
      <p:grpSp>
        <p:nvGrpSpPr>
          <p:cNvPr id="339070" name="Group 126"/>
          <p:cNvGrpSpPr>
            <a:grpSpLocks/>
          </p:cNvGrpSpPr>
          <p:nvPr/>
        </p:nvGrpSpPr>
        <p:grpSpPr bwMode="auto">
          <a:xfrm>
            <a:off x="1957388" y="4041775"/>
            <a:ext cx="457200" cy="407988"/>
            <a:chOff x="1233" y="2546"/>
            <a:chExt cx="288" cy="257"/>
          </a:xfrm>
        </p:grpSpPr>
        <p:sp>
          <p:nvSpPr>
            <p:cNvPr id="339067" name="Arc 123"/>
            <p:cNvSpPr>
              <a:spLocks/>
            </p:cNvSpPr>
            <p:nvPr/>
          </p:nvSpPr>
          <p:spPr bwMode="auto">
            <a:xfrm flipH="1" flipV="1">
              <a:off x="1437" y="2546"/>
              <a:ext cx="39" cy="2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9068" name="Arc 124"/>
            <p:cNvSpPr>
              <a:spLocks/>
            </p:cNvSpPr>
            <p:nvPr/>
          </p:nvSpPr>
          <p:spPr bwMode="auto">
            <a:xfrm flipH="1" flipV="1">
              <a:off x="1233" y="2565"/>
              <a:ext cx="163" cy="11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39069" name="Arc 125"/>
            <p:cNvSpPr>
              <a:spLocks/>
            </p:cNvSpPr>
            <p:nvPr/>
          </p:nvSpPr>
          <p:spPr bwMode="auto">
            <a:xfrm flipH="1" flipV="1">
              <a:off x="1302" y="2692"/>
              <a:ext cx="219" cy="11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</p:grpSp>
      <p:sp>
        <p:nvSpPr>
          <p:cNvPr id="339071" name="Text Box 127"/>
          <p:cNvSpPr txBox="1">
            <a:spLocks noChangeArrowheads="1"/>
          </p:cNvSpPr>
          <p:nvPr/>
        </p:nvSpPr>
        <p:spPr bwMode="auto">
          <a:xfrm>
            <a:off x="266700" y="6075363"/>
            <a:ext cx="8686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Точки </a:t>
            </a:r>
            <a:r>
              <a:rPr lang="en-US" altLang="ru-RU" sz="1000" i="1">
                <a:solidFill>
                  <a:schemeClr val="accent1"/>
                </a:solidFill>
                <a:latin typeface="+mn-lt"/>
                <a:sym typeface="Symbol" pitchFamily="18" charset="2"/>
              </a:rPr>
              <a:t>A</a:t>
            </a:r>
            <a:r>
              <a:rPr lang="en-US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 </a:t>
            </a:r>
            <a:r>
              <a:rPr lang="ru-RU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и </a:t>
            </a:r>
            <a:r>
              <a:rPr lang="en-US" altLang="ru-RU" sz="1000" i="1">
                <a:solidFill>
                  <a:schemeClr val="accent1"/>
                </a:solidFill>
                <a:latin typeface="+mn-lt"/>
                <a:sym typeface="Symbol" pitchFamily="18" charset="2"/>
              </a:rPr>
              <a:t>B</a:t>
            </a:r>
            <a:r>
              <a:rPr lang="ru-RU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 при перемещении в положение</a:t>
            </a:r>
            <a:r>
              <a:rPr lang="en-US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 </a:t>
            </a:r>
            <a:r>
              <a:rPr lang="ru-RU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 </a:t>
            </a:r>
            <a:r>
              <a:rPr lang="en-US" altLang="ru-RU" sz="1000" i="1">
                <a:solidFill>
                  <a:schemeClr val="accent1"/>
                </a:solidFill>
                <a:latin typeface="+mn-lt"/>
                <a:sym typeface="Symbol" pitchFamily="18" charset="2"/>
              </a:rPr>
              <a:t>A</a:t>
            </a:r>
            <a:r>
              <a:rPr lang="en-US" altLang="ru-RU" sz="1000" baseline="-25000">
                <a:solidFill>
                  <a:schemeClr val="accent1"/>
                </a:solidFill>
                <a:latin typeface="+mn-lt"/>
                <a:sym typeface="Symbol" pitchFamily="18" charset="2"/>
              </a:rPr>
              <a:t>1</a:t>
            </a:r>
            <a:r>
              <a:rPr lang="ru-RU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, </a:t>
            </a:r>
            <a:r>
              <a:rPr lang="en-US" altLang="ru-RU" sz="1000" i="1">
                <a:solidFill>
                  <a:schemeClr val="accent1"/>
                </a:solidFill>
                <a:latin typeface="+mn-lt"/>
                <a:sym typeface="Symbol" pitchFamily="18" charset="2"/>
              </a:rPr>
              <a:t>B</a:t>
            </a:r>
            <a:r>
              <a:rPr lang="en-US" altLang="ru-RU" sz="1000" baseline="-25000">
                <a:solidFill>
                  <a:schemeClr val="accent1"/>
                </a:solidFill>
                <a:latin typeface="+mn-lt"/>
                <a:sym typeface="Symbol" pitchFamily="18" charset="2"/>
              </a:rPr>
              <a:t>1</a:t>
            </a:r>
            <a:r>
              <a:rPr lang="ru-RU" altLang="ru-RU" sz="1000" i="1">
                <a:solidFill>
                  <a:schemeClr val="accent1"/>
                </a:solidFill>
                <a:latin typeface="+mn-lt"/>
                <a:sym typeface="Symbol" pitchFamily="18" charset="2"/>
              </a:rPr>
              <a:t>,</a:t>
            </a:r>
            <a:r>
              <a:rPr lang="ru-RU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  в общем случае движутся не обязательно по дугам большого круга. За малый промежуток</a:t>
            </a:r>
          </a:p>
          <a:p>
            <a:r>
              <a:rPr lang="ru-RU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времени </a:t>
            </a:r>
            <a:r>
              <a:rPr lang="en-US" altLang="ru-RU" sz="1000" i="1">
                <a:solidFill>
                  <a:schemeClr val="accent1"/>
                </a:solidFill>
                <a:latin typeface="+mn-lt"/>
                <a:sym typeface="Symbol" pitchFamily="18" charset="2"/>
              </a:rPr>
              <a:t>t</a:t>
            </a:r>
            <a:r>
              <a:rPr lang="en-US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 </a:t>
            </a:r>
            <a:r>
              <a:rPr lang="ru-RU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переход точек из одного положения в другое происходит поворотом тела вокруг некоторой оси вращения</a:t>
            </a:r>
            <a:r>
              <a:rPr lang="en-US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 </a:t>
            </a:r>
            <a:r>
              <a:rPr lang="ru-RU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на угол </a:t>
            </a:r>
            <a:r>
              <a:rPr lang="el-GR" altLang="ru-RU" sz="1200" i="1">
                <a:solidFill>
                  <a:schemeClr val="accent1"/>
                </a:solidFill>
                <a:latin typeface="+mn-lt"/>
                <a:cs typeface="Times New Roman" pitchFamily="18" charset="0"/>
                <a:sym typeface="Symbol" pitchFamily="18" charset="2"/>
              </a:rPr>
              <a:t>φ</a:t>
            </a:r>
            <a:r>
              <a:rPr lang="ru-RU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. При</a:t>
            </a:r>
          </a:p>
          <a:p>
            <a:r>
              <a:rPr lang="ru-RU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устремлении </a:t>
            </a:r>
            <a:r>
              <a:rPr lang="en-US" altLang="ru-RU" sz="1000" i="1">
                <a:solidFill>
                  <a:schemeClr val="accent1"/>
                </a:solidFill>
                <a:latin typeface="+mn-lt"/>
                <a:sym typeface="Symbol" pitchFamily="18" charset="2"/>
              </a:rPr>
              <a:t>t</a:t>
            </a:r>
            <a:r>
              <a:rPr lang="en-US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 </a:t>
            </a:r>
            <a:r>
              <a:rPr lang="ru-RU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0  ось вращения занимает предельное положение и называется </a:t>
            </a:r>
            <a:r>
              <a:rPr lang="ru-RU" altLang="ru-RU" sz="1000" b="1">
                <a:solidFill>
                  <a:schemeClr val="accent1"/>
                </a:solidFill>
                <a:latin typeface="+mn-lt"/>
                <a:sym typeface="Symbol" pitchFamily="18" charset="2"/>
              </a:rPr>
              <a:t>мгновенной осью вращения тела в данный момент</a:t>
            </a:r>
            <a:r>
              <a:rPr lang="en-US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.</a:t>
            </a:r>
            <a:endParaRPr lang="ru-RU" altLang="ru-RU" sz="1000">
              <a:solidFill>
                <a:schemeClr val="accent1"/>
              </a:solidFill>
              <a:latin typeface="+mn-lt"/>
              <a:sym typeface="Symbol" pitchFamily="18" charset="2"/>
            </a:endParaRPr>
          </a:p>
        </p:txBody>
      </p:sp>
      <p:sp>
        <p:nvSpPr>
          <p:cNvPr id="339076" name="Oval 132"/>
          <p:cNvSpPr>
            <a:spLocks noChangeArrowheads="1"/>
          </p:cNvSpPr>
          <p:nvPr/>
        </p:nvSpPr>
        <p:spPr bwMode="auto">
          <a:xfrm>
            <a:off x="8696325" y="6391275"/>
            <a:ext cx="333375" cy="333375"/>
          </a:xfrm>
          <a:prstGeom prst="ellipse">
            <a:avLst/>
          </a:prstGeom>
          <a:solidFill>
            <a:srgbClr val="0070C0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ru-RU" sz="1000" b="1" dirty="0" smtClean="0">
                <a:solidFill>
                  <a:schemeClr val="accent1"/>
                </a:solidFill>
              </a:rPr>
              <a:t>1</a:t>
            </a:r>
            <a:r>
              <a:rPr lang="ru-RU" altLang="ru-RU" sz="1000" b="1" dirty="0" smtClean="0">
                <a:solidFill>
                  <a:schemeClr val="accent1"/>
                </a:solidFill>
              </a:rPr>
              <a:t>8</a:t>
            </a:r>
            <a:endParaRPr lang="ru-RU" altLang="ru-RU" sz="1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05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8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8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8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8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8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8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8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8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8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8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8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8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9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9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39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39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39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39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39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39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39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39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39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39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39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39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79" grpId="0"/>
      <p:bldP spid="338980" grpId="0"/>
      <p:bldP spid="338981" grpId="0"/>
      <p:bldP spid="338991" grpId="0"/>
      <p:bldP spid="338994" grpId="0"/>
      <p:bldP spid="338995" grpId="0" animBg="1"/>
      <p:bldP spid="339026" grpId="0"/>
      <p:bldP spid="339033" grpId="0"/>
      <p:bldP spid="339047" grpId="0"/>
      <p:bldP spid="339054" grpId="0"/>
      <p:bldP spid="339056" grpId="0"/>
      <p:bldP spid="339059" grpId="0"/>
      <p:bldP spid="339061" grpId="0"/>
      <p:bldP spid="33907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5910916" y="0"/>
            <a:ext cx="3225552" cy="668338"/>
          </a:xfrm>
        </p:spPr>
        <p:txBody>
          <a:bodyPr/>
          <a:lstStyle/>
          <a:p>
            <a:r>
              <a:rPr lang="ru-RU" altLang="ru-RU" sz="4000" dirty="0">
                <a:solidFill>
                  <a:schemeClr val="bg1"/>
                </a:solidFill>
              </a:rPr>
              <a:t>Содержание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496" y="814189"/>
            <a:ext cx="9036495" cy="3190875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ru-RU" altLang="ru-RU" sz="1500" b="1" dirty="0" smtClean="0"/>
              <a:t>Кинематика </a:t>
            </a:r>
            <a:r>
              <a:rPr lang="ru-RU" altLang="ru-RU" sz="1500" b="1" dirty="0"/>
              <a:t>точки. Способы задания движения. Уравнения движения. Траектория. Закон движения точки. Связь между тремя способами задания движения. Скорость точки</a:t>
            </a:r>
            <a:r>
              <a:rPr lang="ru-RU" altLang="ru-RU" sz="1500" b="1" dirty="0" smtClean="0"/>
              <a:t>.</a:t>
            </a:r>
          </a:p>
          <a:p>
            <a:pPr marL="0" indent="0" algn="just">
              <a:lnSpc>
                <a:spcPct val="80000"/>
              </a:lnSpc>
              <a:buNone/>
            </a:pPr>
            <a:endParaRPr lang="ru-RU" altLang="ru-RU" sz="1500" b="1" dirty="0"/>
          </a:p>
          <a:p>
            <a:pPr algn="just">
              <a:lnSpc>
                <a:spcPct val="80000"/>
              </a:lnSpc>
            </a:pPr>
            <a:r>
              <a:rPr lang="ru-RU" altLang="ru-RU" sz="1500" b="1" dirty="0" smtClean="0"/>
              <a:t>Ускорение </a:t>
            </a:r>
            <a:r>
              <a:rPr lang="ru-RU" altLang="ru-RU" sz="1500" b="1" dirty="0"/>
              <a:t>точки. Равнопеременное движение точки. Классификация движения точки. Пример решения задач на определение кинематических характеристик движения точки. Кинематика твердого тела. Виды движений. Поступательное движение. </a:t>
            </a:r>
            <a:endParaRPr lang="ru-RU" altLang="ru-RU" sz="1500" b="1" dirty="0" smtClean="0"/>
          </a:p>
          <a:p>
            <a:pPr marL="0" indent="0" algn="just">
              <a:lnSpc>
                <a:spcPct val="80000"/>
              </a:lnSpc>
              <a:buNone/>
            </a:pPr>
            <a:endParaRPr lang="ru-RU" altLang="ru-RU" sz="1500" b="1" dirty="0" smtClean="0"/>
          </a:p>
          <a:p>
            <a:pPr algn="just">
              <a:lnSpc>
                <a:spcPct val="80000"/>
              </a:lnSpc>
            </a:pPr>
            <a:r>
              <a:rPr lang="ru-RU" altLang="ru-RU" sz="1500" b="1" dirty="0" smtClean="0"/>
              <a:t>Вращательное движение. Угловая скорость и угловое ускорение. Равнопеременное вращение. Скорость и ускорение точки тела при вращательном движении. Скорость и ускорение точки вращающегося тела как векторные произведения. Формула Эйлера. Преобразование вращений.</a:t>
            </a:r>
          </a:p>
          <a:p>
            <a:pPr algn="just">
              <a:lnSpc>
                <a:spcPct val="80000"/>
              </a:lnSpc>
            </a:pPr>
            <a:endParaRPr lang="ru-RU" altLang="ru-RU" sz="1500" b="1" dirty="0" smtClean="0"/>
          </a:p>
          <a:p>
            <a:pPr algn="just">
              <a:lnSpc>
                <a:spcPct val="80000"/>
              </a:lnSpc>
            </a:pPr>
            <a:r>
              <a:rPr lang="ru-RU" altLang="ru-RU" sz="1500" b="1" dirty="0" smtClean="0"/>
              <a:t>Плоскопараллельное </a:t>
            </a:r>
            <a:r>
              <a:rPr lang="ru-RU" altLang="ru-RU" sz="1500" b="1" dirty="0"/>
              <a:t>движение твердого тела. Разложение плоского движения на поступательное и вращательное движения. Уравнения движения. Теорема о сложении скоростей. Следствия из теоремы. Мгновенный центр скоростей (МЦС).</a:t>
            </a:r>
          </a:p>
          <a:p>
            <a:pPr algn="just">
              <a:lnSpc>
                <a:spcPct val="80000"/>
              </a:lnSpc>
            </a:pPr>
            <a:endParaRPr lang="ru-RU" altLang="ru-RU" sz="1500" b="1" dirty="0" smtClean="0"/>
          </a:p>
          <a:p>
            <a:pPr algn="just">
              <a:lnSpc>
                <a:spcPct val="80000"/>
              </a:lnSpc>
            </a:pPr>
            <a:r>
              <a:rPr lang="ru-RU" altLang="ru-RU" sz="1500" b="1" dirty="0" smtClean="0"/>
              <a:t>Примеры </a:t>
            </a:r>
            <a:r>
              <a:rPr lang="ru-RU" altLang="ru-RU" sz="1500" b="1" dirty="0"/>
              <a:t>использования МЦС для определения скоростей. Теорема о сложении ускорений. Мгновенный центр ускорений (МЦУ). Примеры использования теоремы о сложении ускорений и МЦУ для определения ускорений</a:t>
            </a:r>
          </a:p>
          <a:p>
            <a:pPr algn="just">
              <a:lnSpc>
                <a:spcPct val="80000"/>
              </a:lnSpc>
            </a:pPr>
            <a:endParaRPr lang="ru-RU" altLang="ru-RU" sz="1500" b="1" dirty="0" smtClean="0"/>
          </a:p>
          <a:p>
            <a:pPr algn="just">
              <a:lnSpc>
                <a:spcPct val="80000"/>
              </a:lnSpc>
            </a:pPr>
            <a:r>
              <a:rPr lang="ru-RU" altLang="ru-RU" sz="1500" b="1" dirty="0" smtClean="0"/>
              <a:t>Сферическое </a:t>
            </a:r>
            <a:r>
              <a:rPr lang="ru-RU" altLang="ru-RU" sz="1500" b="1" dirty="0"/>
              <a:t>движение твердого тела. Теорема Эйлера. Угловая скорость и угловое ускорение. Скорость и ускорение точки тела во сферическом движении. Общий случай движения. Скорость точки свободного тела. Независимость векторов угловой скорости и углового ускорения от выбора полюса. ускорение точки свободного тела.</a:t>
            </a:r>
          </a:p>
          <a:p>
            <a:pPr algn="just">
              <a:lnSpc>
                <a:spcPct val="80000"/>
              </a:lnSpc>
            </a:pPr>
            <a:endParaRPr lang="ru-RU" altLang="ru-RU" sz="1500" b="1" dirty="0" smtClean="0"/>
          </a:p>
          <a:p>
            <a:pPr algn="just">
              <a:lnSpc>
                <a:spcPct val="80000"/>
              </a:lnSpc>
            </a:pPr>
            <a:r>
              <a:rPr lang="ru-RU" altLang="ru-RU" sz="1500" b="1" dirty="0" smtClean="0"/>
              <a:t>Сложное </a:t>
            </a:r>
            <a:r>
              <a:rPr lang="ru-RU" altLang="ru-RU" sz="1500" b="1" dirty="0"/>
              <a:t>движение точки. Теорема о сложении ускорений точки при сложном движении. Теорема о сложении ускорений при сложном движении точки. Ускорение Кориолиса. Причины возникновения ускорения </a:t>
            </a:r>
            <a:r>
              <a:rPr lang="ru-RU" altLang="ru-RU" sz="1500" b="1" dirty="0" smtClean="0"/>
              <a:t>Кориолиса. Сложное </a:t>
            </a:r>
            <a:r>
              <a:rPr lang="ru-RU" altLang="ru-RU" sz="1500" b="1" dirty="0"/>
              <a:t>движение твердого тела. Сложение поступательных движений. Сложение вращательных движений. Сложение поступательного и вращательного движений. Общий случай составного движения тела. Кинематические инварианты.</a:t>
            </a:r>
          </a:p>
        </p:txBody>
      </p:sp>
    </p:spTree>
    <p:extLst>
      <p:ext uri="{BB962C8B-B14F-4D97-AF65-F5344CB8AC3E}">
        <p14:creationId xmlns:p14="http://schemas.microsoft.com/office/powerpoint/2010/main" val="291439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000" name="Rectangle 8"/>
          <p:cNvSpPr>
            <a:spLocks noChangeArrowheads="1"/>
          </p:cNvSpPr>
          <p:nvPr/>
        </p:nvSpPr>
        <p:spPr bwMode="auto">
          <a:xfrm>
            <a:off x="209550" y="868363"/>
            <a:ext cx="893445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>
                <a:solidFill>
                  <a:schemeClr val="accent1"/>
                </a:solidFill>
                <a:latin typeface="+mn-lt"/>
              </a:rPr>
              <a:t>Угловая скорость сферического движения твердого тела – вектор, </a:t>
            </a:r>
          </a:p>
          <a:p>
            <a:pPr>
              <a:buFont typeface="Wingdings" pitchFamily="2" charset="2"/>
              <a:buNone/>
            </a:pPr>
            <a:r>
              <a:rPr lang="ru-RU" altLang="ru-RU" sz="1000" b="1">
                <a:solidFill>
                  <a:schemeClr val="accent1"/>
                </a:solidFill>
                <a:latin typeface="+mn-lt"/>
              </a:rPr>
              <a:t>направленный вдоль мгновенной оси вращения, модуль которого равен</a:t>
            </a:r>
            <a:r>
              <a:rPr lang="en-US" altLang="ru-RU" sz="1000">
                <a:solidFill>
                  <a:schemeClr val="accent1"/>
                </a:solidFill>
                <a:latin typeface="+mn-lt"/>
              </a:rPr>
              <a:t>:</a:t>
            </a:r>
          </a:p>
        </p:txBody>
      </p:sp>
      <p:graphicFrame>
        <p:nvGraphicFramePr>
          <p:cNvPr id="34100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1956224"/>
              </p:ext>
            </p:extLst>
          </p:nvPr>
        </p:nvGraphicFramePr>
        <p:xfrm>
          <a:off x="5235575" y="901700"/>
          <a:ext cx="13843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0" name="Формула" r:id="rId3" imgW="1384200" imgH="393480" progId="Equation.3">
                  <p:embed/>
                </p:oleObj>
              </mc:Choice>
              <mc:Fallback>
                <p:oleObj name="Формула" r:id="rId3" imgW="13842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5575" y="901700"/>
                        <a:ext cx="1384300" cy="4222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1003" name="Text Box 11"/>
          <p:cNvSpPr txBox="1">
            <a:spLocks noChangeArrowheads="1"/>
          </p:cNvSpPr>
          <p:nvPr/>
        </p:nvSpPr>
        <p:spPr bwMode="auto">
          <a:xfrm>
            <a:off x="222250" y="1106488"/>
            <a:ext cx="586570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ru-RU" altLang="ru-RU" sz="1000">
              <a:solidFill>
                <a:schemeClr val="accent1"/>
              </a:solidFill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altLang="ru-RU" sz="1000" b="1">
                <a:solidFill>
                  <a:schemeClr val="accent1"/>
                </a:solidFill>
              </a:rPr>
              <a:t>        </a:t>
            </a:r>
            <a:r>
              <a:rPr lang="ru-RU" altLang="ru-RU" sz="1000" b="1">
                <a:solidFill>
                  <a:schemeClr val="accent1"/>
                </a:solidFill>
              </a:rPr>
              <a:t>Угловое ускорение сферического движения твердого тела</a:t>
            </a:r>
            <a:r>
              <a:rPr lang="ru-RU" altLang="ru-RU" sz="1000">
                <a:solidFill>
                  <a:schemeClr val="accent1"/>
                </a:solidFill>
              </a:rPr>
              <a:t> – характеризует изменение вектора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ru-RU" altLang="ru-RU" sz="1000">
                <a:solidFill>
                  <a:schemeClr val="accent1"/>
                </a:solidFill>
              </a:rPr>
              <a:t>угловой скорости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endParaRPr lang="ru-RU" altLang="ru-RU" sz="1000">
              <a:solidFill>
                <a:schemeClr val="accent1"/>
              </a:solidFill>
            </a:endParaRPr>
          </a:p>
          <a:p>
            <a:endParaRPr lang="ru-RU" altLang="ru-RU" sz="1000">
              <a:solidFill>
                <a:schemeClr val="accent1"/>
              </a:solidFill>
            </a:endParaRPr>
          </a:p>
        </p:txBody>
      </p:sp>
      <p:graphicFrame>
        <p:nvGraphicFramePr>
          <p:cNvPr id="34100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98581"/>
              </p:ext>
            </p:extLst>
          </p:nvPr>
        </p:nvGraphicFramePr>
        <p:xfrm>
          <a:off x="4662488" y="1995488"/>
          <a:ext cx="14224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1" name="Формула" r:id="rId5" imgW="1422360" imgH="393480" progId="Equation.3">
                  <p:embed/>
                </p:oleObj>
              </mc:Choice>
              <mc:Fallback>
                <p:oleObj name="Формула" r:id="rId5" imgW="14223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2488" y="1995488"/>
                        <a:ext cx="1422400" cy="4127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1025" name="Text Box 33"/>
          <p:cNvSpPr txBox="1">
            <a:spLocks noChangeArrowheads="1"/>
          </p:cNvSpPr>
          <p:nvPr/>
        </p:nvSpPr>
        <p:spPr bwMode="auto">
          <a:xfrm>
            <a:off x="7821613" y="595313"/>
            <a:ext cx="3063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ru-RU" sz="1000" i="1">
                <a:solidFill>
                  <a:schemeClr val="accent1"/>
                </a:solidFill>
                <a:sym typeface="Symbol" pitchFamily="18" charset="2"/>
              </a:rPr>
              <a:t></a:t>
            </a:r>
          </a:p>
        </p:txBody>
      </p:sp>
      <p:grpSp>
        <p:nvGrpSpPr>
          <p:cNvPr id="341027" name="Group 35"/>
          <p:cNvGrpSpPr>
            <a:grpSpLocks/>
          </p:cNvGrpSpPr>
          <p:nvPr/>
        </p:nvGrpSpPr>
        <p:grpSpPr bwMode="auto">
          <a:xfrm>
            <a:off x="7288213" y="695325"/>
            <a:ext cx="836612" cy="1389063"/>
            <a:chOff x="4591" y="438"/>
            <a:chExt cx="527" cy="875"/>
          </a:xfrm>
        </p:grpSpPr>
        <p:grpSp>
          <p:nvGrpSpPr>
            <p:cNvPr id="341014" name="Group 22"/>
            <p:cNvGrpSpPr>
              <a:grpSpLocks/>
            </p:cNvGrpSpPr>
            <p:nvPr/>
          </p:nvGrpSpPr>
          <p:grpSpPr bwMode="auto">
            <a:xfrm>
              <a:off x="4591" y="1151"/>
              <a:ext cx="450" cy="162"/>
              <a:chOff x="1897" y="2831"/>
              <a:chExt cx="450" cy="162"/>
            </a:xfrm>
          </p:grpSpPr>
          <p:sp>
            <p:nvSpPr>
              <p:cNvPr id="341015" name="AutoShape 23"/>
              <p:cNvSpPr>
                <a:spLocks noChangeArrowheads="1"/>
              </p:cNvSpPr>
              <p:nvPr/>
            </p:nvSpPr>
            <p:spPr bwMode="auto">
              <a:xfrm>
                <a:off x="1897" y="2864"/>
                <a:ext cx="450" cy="129"/>
              </a:xfrm>
              <a:prstGeom prst="parallelogram">
                <a:avLst>
                  <a:gd name="adj" fmla="val 87209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41016" name="AutoShape 24"/>
              <p:cNvSpPr>
                <a:spLocks noChangeArrowheads="1"/>
              </p:cNvSpPr>
              <p:nvPr/>
            </p:nvSpPr>
            <p:spPr bwMode="auto">
              <a:xfrm>
                <a:off x="2031" y="2863"/>
                <a:ext cx="167" cy="82"/>
              </a:xfrm>
              <a:prstGeom prst="triangle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41017" name="Oval 25"/>
              <p:cNvSpPr>
                <a:spLocks noChangeArrowheads="1"/>
              </p:cNvSpPr>
              <p:nvPr/>
            </p:nvSpPr>
            <p:spPr bwMode="auto">
              <a:xfrm>
                <a:off x="2081" y="2831"/>
                <a:ext cx="66" cy="65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41018" name="Rectangle 26"/>
              <p:cNvSpPr>
                <a:spLocks noChangeArrowheads="1"/>
              </p:cNvSpPr>
              <p:nvPr/>
            </p:nvSpPr>
            <p:spPr bwMode="auto">
              <a:xfrm>
                <a:off x="2031" y="2945"/>
                <a:ext cx="166" cy="32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41019" name="Line 27"/>
              <p:cNvSpPr>
                <a:spLocks noChangeShapeType="1"/>
              </p:cNvSpPr>
              <p:nvPr/>
            </p:nvSpPr>
            <p:spPr bwMode="auto">
              <a:xfrm>
                <a:off x="2031" y="2945"/>
                <a:ext cx="1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41020" name="Line 28"/>
              <p:cNvSpPr>
                <a:spLocks noChangeShapeType="1"/>
              </p:cNvSpPr>
              <p:nvPr/>
            </p:nvSpPr>
            <p:spPr bwMode="auto">
              <a:xfrm flipV="1">
                <a:off x="2197" y="2913"/>
                <a:ext cx="33" cy="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41021" name="Line 29"/>
              <p:cNvSpPr>
                <a:spLocks noChangeShapeType="1"/>
              </p:cNvSpPr>
              <p:nvPr/>
            </p:nvSpPr>
            <p:spPr bwMode="auto">
              <a:xfrm flipH="1" flipV="1">
                <a:off x="2145" y="2876"/>
                <a:ext cx="85" cy="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341005" name="Oval 13"/>
            <p:cNvSpPr>
              <a:spLocks noChangeArrowheads="1"/>
            </p:cNvSpPr>
            <p:nvPr/>
          </p:nvSpPr>
          <p:spPr bwMode="auto">
            <a:xfrm rot="1384693">
              <a:off x="4668" y="552"/>
              <a:ext cx="450" cy="750"/>
            </a:xfrm>
            <a:prstGeom prst="ellipse">
              <a:avLst/>
            </a:prstGeom>
            <a:solidFill>
              <a:srgbClr val="FFCC99">
                <a:alpha val="46001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1022" name="Line 30"/>
            <p:cNvSpPr>
              <a:spLocks noChangeShapeType="1"/>
            </p:cNvSpPr>
            <p:nvPr/>
          </p:nvSpPr>
          <p:spPr bwMode="auto">
            <a:xfrm flipV="1">
              <a:off x="4806" y="438"/>
              <a:ext cx="288" cy="7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1023" name="AutoShape 31"/>
            <p:cNvSpPr>
              <a:spLocks noChangeArrowheads="1"/>
            </p:cNvSpPr>
            <p:nvPr/>
          </p:nvSpPr>
          <p:spPr bwMode="auto">
            <a:xfrm rot="-25725013">
              <a:off x="4749" y="1017"/>
              <a:ext cx="222" cy="56"/>
            </a:xfrm>
            <a:prstGeom prst="rightArrow">
              <a:avLst>
                <a:gd name="adj1" fmla="val 50000"/>
                <a:gd name="adj2" fmla="val 99107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1024" name="Text Box 32"/>
            <p:cNvSpPr txBox="1">
              <a:spLocks noChangeArrowheads="1"/>
            </p:cNvSpPr>
            <p:nvPr/>
          </p:nvSpPr>
          <p:spPr bwMode="auto">
            <a:xfrm>
              <a:off x="4658" y="1054"/>
              <a:ext cx="17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>
                  <a:solidFill>
                    <a:schemeClr val="accent1"/>
                  </a:solidFill>
                </a:rPr>
                <a:t>O</a:t>
              </a:r>
              <a:endParaRPr lang="ru-RU" altLang="ru-RU" sz="1000" i="1">
                <a:solidFill>
                  <a:schemeClr val="accent1"/>
                </a:solidFill>
              </a:endParaRPr>
            </a:p>
          </p:txBody>
        </p:sp>
        <p:graphicFrame>
          <p:nvGraphicFramePr>
            <p:cNvPr id="341026" name="Object 34"/>
            <p:cNvGraphicFramePr>
              <a:graphicFrameLocks noChangeAspect="1"/>
            </p:cNvGraphicFramePr>
            <p:nvPr/>
          </p:nvGraphicFramePr>
          <p:xfrm>
            <a:off x="4730" y="929"/>
            <a:ext cx="104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92" name="Формула" r:id="rId7" imgW="164880" imgH="164880" progId="Equation.3">
                    <p:embed/>
                  </p:oleObj>
                </mc:Choice>
                <mc:Fallback>
                  <p:oleObj name="Формула" r:id="rId7" imgW="1648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0" y="929"/>
                          <a:ext cx="104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1030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6594472"/>
              </p:ext>
            </p:extLst>
          </p:nvPr>
        </p:nvGraphicFramePr>
        <p:xfrm>
          <a:off x="1625600" y="1571625"/>
          <a:ext cx="1714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3" name="Формула" r:id="rId9" imgW="1714320" imgH="431640" progId="Equation.3">
                  <p:embed/>
                </p:oleObj>
              </mc:Choice>
              <mc:Fallback>
                <p:oleObj name="Формула" r:id="rId9" imgW="17143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1571625"/>
                        <a:ext cx="1714500" cy="431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1031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393674"/>
              </p:ext>
            </p:extLst>
          </p:nvPr>
        </p:nvGraphicFramePr>
        <p:xfrm>
          <a:off x="3529013" y="1589088"/>
          <a:ext cx="647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4" name="Формула" r:id="rId11" imgW="647640" imgH="393480" progId="Equation.3">
                  <p:embed/>
                </p:oleObj>
              </mc:Choice>
              <mc:Fallback>
                <p:oleObj name="Формула" r:id="rId11" imgW="6476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013" y="1589088"/>
                        <a:ext cx="647700" cy="393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1032" name="Text Box 40"/>
          <p:cNvSpPr txBox="1">
            <a:spLocks noChangeArrowheads="1"/>
          </p:cNvSpPr>
          <p:nvPr/>
        </p:nvSpPr>
        <p:spPr bwMode="auto">
          <a:xfrm>
            <a:off x="4392613" y="1590675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-"/>
            </a:pPr>
            <a:r>
              <a:rPr lang="en-US" altLang="ru-RU" sz="1000">
                <a:solidFill>
                  <a:schemeClr val="accent1"/>
                </a:solidFill>
              </a:rPr>
              <a:t> </a:t>
            </a:r>
            <a:r>
              <a:rPr lang="ru-RU" altLang="ru-RU" sz="1000">
                <a:solidFill>
                  <a:schemeClr val="accent1"/>
                </a:solidFill>
              </a:rPr>
              <a:t>среднее угловое ускорение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в интервале времени </a:t>
            </a:r>
            <a:r>
              <a:rPr lang="ru-RU" altLang="ru-RU" sz="1000" i="1">
                <a:solidFill>
                  <a:schemeClr val="accent1"/>
                </a:solidFill>
                <a:sym typeface="Symbol" pitchFamily="18" charset="2"/>
              </a:rPr>
              <a:t></a:t>
            </a:r>
            <a:r>
              <a:rPr lang="en-US" altLang="ru-RU" sz="1000" i="1">
                <a:solidFill>
                  <a:schemeClr val="accent1"/>
                </a:solidFill>
                <a:sym typeface="Symbol" pitchFamily="18" charset="2"/>
              </a:rPr>
              <a:t>t</a:t>
            </a:r>
            <a:r>
              <a:rPr lang="ru-RU" altLang="ru-RU" sz="1000" i="1">
                <a:solidFill>
                  <a:schemeClr val="accent1"/>
                </a:solidFill>
                <a:sym typeface="Symbol" pitchFamily="18" charset="2"/>
              </a:rPr>
              <a:t>,</a:t>
            </a:r>
          </a:p>
        </p:txBody>
      </p:sp>
      <p:grpSp>
        <p:nvGrpSpPr>
          <p:cNvPr id="341041" name="Group 49"/>
          <p:cNvGrpSpPr>
            <a:grpSpLocks/>
          </p:cNvGrpSpPr>
          <p:nvPr/>
        </p:nvGrpSpPr>
        <p:grpSpPr bwMode="auto">
          <a:xfrm>
            <a:off x="7615238" y="1282700"/>
            <a:ext cx="708025" cy="779463"/>
            <a:chOff x="4797" y="808"/>
            <a:chExt cx="446" cy="491"/>
          </a:xfrm>
        </p:grpSpPr>
        <p:sp>
          <p:nvSpPr>
            <p:cNvPr id="341028" name="AutoShape 36"/>
            <p:cNvSpPr>
              <a:spLocks noChangeArrowheads="1"/>
            </p:cNvSpPr>
            <p:nvPr/>
          </p:nvSpPr>
          <p:spPr bwMode="auto">
            <a:xfrm rot="-2326180">
              <a:off x="4797" y="1039"/>
              <a:ext cx="279" cy="56"/>
            </a:xfrm>
            <a:prstGeom prst="rightArrow">
              <a:avLst>
                <a:gd name="adj1" fmla="val 50000"/>
                <a:gd name="adj2" fmla="val 124554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1029" name="AutoShape 37"/>
            <p:cNvSpPr>
              <a:spLocks noChangeArrowheads="1"/>
            </p:cNvSpPr>
            <p:nvPr/>
          </p:nvSpPr>
          <p:spPr bwMode="auto">
            <a:xfrm rot="515278">
              <a:off x="4889" y="939"/>
              <a:ext cx="163" cy="48"/>
            </a:xfrm>
            <a:prstGeom prst="rightArrow">
              <a:avLst>
                <a:gd name="adj1" fmla="val 50000"/>
                <a:gd name="adj2" fmla="val 84896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graphicFrame>
          <p:nvGraphicFramePr>
            <p:cNvPr id="341033" name="Object 41"/>
            <p:cNvGraphicFramePr>
              <a:graphicFrameLocks noChangeAspect="1"/>
            </p:cNvGraphicFramePr>
            <p:nvPr/>
          </p:nvGraphicFramePr>
          <p:xfrm>
            <a:off x="4932" y="808"/>
            <a:ext cx="168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95" name="Формула" r:id="rId13" imgW="266400" imgH="177480" progId="Equation.3">
                    <p:embed/>
                  </p:oleObj>
                </mc:Choice>
                <mc:Fallback>
                  <p:oleObj name="Формула" r:id="rId13" imgW="26640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2" y="808"/>
                          <a:ext cx="168" cy="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1034" name="Object 42"/>
            <p:cNvGraphicFramePr>
              <a:graphicFrameLocks noChangeAspect="1"/>
            </p:cNvGraphicFramePr>
            <p:nvPr/>
          </p:nvGraphicFramePr>
          <p:xfrm>
            <a:off x="4925" y="1041"/>
            <a:ext cx="12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96" name="Формула" r:id="rId15" imgW="190440" imgH="215640" progId="Equation.3">
                    <p:embed/>
                  </p:oleObj>
                </mc:Choice>
                <mc:Fallback>
                  <p:oleObj name="Формула" r:id="rId15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5" y="1041"/>
                          <a:ext cx="12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1035" name="AutoShape 43"/>
            <p:cNvSpPr>
              <a:spLocks noChangeArrowheads="1"/>
            </p:cNvSpPr>
            <p:nvPr/>
          </p:nvSpPr>
          <p:spPr bwMode="auto">
            <a:xfrm rot="515278">
              <a:off x="4826" y="1159"/>
              <a:ext cx="246" cy="52"/>
            </a:xfrm>
            <a:prstGeom prst="rightArrow">
              <a:avLst>
                <a:gd name="adj1" fmla="val 50000"/>
                <a:gd name="adj2" fmla="val 118269"/>
              </a:avLst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graphicFrame>
          <p:nvGraphicFramePr>
            <p:cNvPr id="341036" name="Object 44"/>
            <p:cNvGraphicFramePr>
              <a:graphicFrameLocks noChangeAspect="1"/>
            </p:cNvGraphicFramePr>
            <p:nvPr/>
          </p:nvGraphicFramePr>
          <p:xfrm>
            <a:off x="5099" y="1147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97" name="Формула" r:id="rId17" imgW="228600" imgH="241200" progId="Equation.3">
                    <p:embed/>
                  </p:oleObj>
                </mc:Choice>
                <mc:Fallback>
                  <p:oleObj name="Формула" r:id="rId17" imgW="2286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9" y="1147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1042" name="Text Box 50"/>
          <p:cNvSpPr txBox="1">
            <a:spLocks noChangeArrowheads="1"/>
          </p:cNvSpPr>
          <p:nvPr/>
        </p:nvSpPr>
        <p:spPr bwMode="auto">
          <a:xfrm>
            <a:off x="2041525" y="2058988"/>
            <a:ext cx="242406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Угловое ускорение в момент времени </a:t>
            </a:r>
            <a:r>
              <a:rPr lang="en-US" altLang="ru-RU" sz="1000" i="1">
                <a:solidFill>
                  <a:schemeClr val="accent1"/>
                </a:solidFill>
              </a:rPr>
              <a:t>t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r>
              <a:rPr lang="ru-RU" altLang="ru-RU" sz="100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341043" name="Text Box 51"/>
          <p:cNvSpPr txBox="1">
            <a:spLocks noChangeArrowheads="1"/>
          </p:cNvSpPr>
          <p:nvPr/>
        </p:nvSpPr>
        <p:spPr bwMode="auto">
          <a:xfrm>
            <a:off x="239713" y="2362200"/>
            <a:ext cx="60420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Вектор угловой скорости с началом в</a:t>
            </a:r>
            <a:r>
              <a:rPr lang="en-US" altLang="ru-RU" sz="1000">
                <a:solidFill>
                  <a:schemeClr val="accent1"/>
                </a:solidFill>
              </a:rPr>
              <a:t> </a:t>
            </a:r>
            <a:r>
              <a:rPr lang="ru-RU" altLang="ru-RU" sz="1000">
                <a:solidFill>
                  <a:schemeClr val="accent1"/>
                </a:solidFill>
              </a:rPr>
              <a:t>неподвижной точке при движении тела</a:t>
            </a:r>
            <a:r>
              <a:rPr lang="en-US" altLang="ru-RU" sz="1000">
                <a:solidFill>
                  <a:schemeClr val="accent1"/>
                </a:solidFill>
              </a:rPr>
              <a:t> </a:t>
            </a:r>
            <a:r>
              <a:rPr lang="ru-RU" altLang="ru-RU" sz="1000">
                <a:solidFill>
                  <a:schemeClr val="accent1"/>
                </a:solidFill>
              </a:rPr>
              <a:t>изменяется</a:t>
            </a:r>
            <a:endParaRPr lang="en-US" altLang="ru-RU" sz="1000">
              <a:solidFill>
                <a:schemeClr val="accent1"/>
              </a:solidFill>
            </a:endParaRPr>
          </a:p>
          <a:p>
            <a:r>
              <a:rPr lang="ru-RU" altLang="ru-RU" sz="1000">
                <a:solidFill>
                  <a:schemeClr val="accent1"/>
                </a:solidFill>
              </a:rPr>
              <a:t>подобно радиусу-вектору</a:t>
            </a:r>
            <a:r>
              <a:rPr lang="en-US" altLang="ru-RU" sz="1000">
                <a:solidFill>
                  <a:schemeClr val="accent1"/>
                </a:solidFill>
              </a:rPr>
              <a:t> </a:t>
            </a:r>
            <a:r>
              <a:rPr lang="ru-RU" altLang="ru-RU" sz="1000">
                <a:solidFill>
                  <a:schemeClr val="accent1"/>
                </a:solidFill>
              </a:rPr>
              <a:t>точки, движущейся в пространстве по некоторой траектории.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Вектор скорости этой точки направлен по касательной к траектории и определяется</a:t>
            </a:r>
            <a:r>
              <a:rPr lang="en-US" altLang="ru-RU" sz="1000">
                <a:solidFill>
                  <a:schemeClr val="accent1"/>
                </a:solidFill>
              </a:rPr>
              <a:t> </a:t>
            </a:r>
            <a:r>
              <a:rPr lang="ru-RU" altLang="ru-RU" sz="1000">
                <a:solidFill>
                  <a:schemeClr val="accent1"/>
                </a:solidFill>
              </a:rPr>
              <a:t>выражением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endParaRPr lang="ru-RU" altLang="ru-RU" sz="1000">
              <a:solidFill>
                <a:schemeClr val="accent1"/>
              </a:solidFill>
            </a:endParaRPr>
          </a:p>
          <a:p>
            <a:endParaRPr lang="ru-RU" altLang="ru-RU" sz="1000">
              <a:solidFill>
                <a:schemeClr val="accent1"/>
              </a:solidFill>
            </a:endParaRPr>
          </a:p>
        </p:txBody>
      </p:sp>
      <p:graphicFrame>
        <p:nvGraphicFramePr>
          <p:cNvPr id="341044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7961644"/>
              </p:ext>
            </p:extLst>
          </p:nvPr>
        </p:nvGraphicFramePr>
        <p:xfrm>
          <a:off x="6337300" y="2473325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8" name="Формула" r:id="rId19" imgW="457200" imgH="393480" progId="Equation.3">
                  <p:embed/>
                </p:oleObj>
              </mc:Choice>
              <mc:Fallback>
                <p:oleObj name="Формула" r:id="rId19" imgW="4572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00" y="2473325"/>
                        <a:ext cx="457200" cy="3937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1045" name="Text Box 53"/>
          <p:cNvSpPr txBox="1">
            <a:spLocks noChangeArrowheads="1"/>
          </p:cNvSpPr>
          <p:nvPr/>
        </p:nvSpPr>
        <p:spPr bwMode="auto">
          <a:xfrm>
            <a:off x="885825" y="2884488"/>
            <a:ext cx="6365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Траектория конца вектора угловой скорости с началом в</a:t>
            </a:r>
            <a:r>
              <a:rPr lang="en-US" altLang="ru-RU" sz="1000">
                <a:solidFill>
                  <a:schemeClr val="accent1"/>
                </a:solidFill>
              </a:rPr>
              <a:t> </a:t>
            </a:r>
            <a:r>
              <a:rPr lang="ru-RU" altLang="ru-RU" sz="1000">
                <a:solidFill>
                  <a:schemeClr val="accent1"/>
                </a:solidFill>
              </a:rPr>
              <a:t>неподвижной точке при движении тела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описывает кривую, называемую </a:t>
            </a:r>
            <a:r>
              <a:rPr lang="ru-RU" altLang="ru-RU" sz="1000" b="1">
                <a:solidFill>
                  <a:schemeClr val="accent1"/>
                </a:solidFill>
              </a:rPr>
              <a:t>годографом вектора угловой скорости</a:t>
            </a:r>
            <a:r>
              <a:rPr lang="ru-RU" altLang="ru-RU" sz="1000">
                <a:solidFill>
                  <a:schemeClr val="accent1"/>
                </a:solidFill>
              </a:rPr>
              <a:t>.</a:t>
            </a:r>
          </a:p>
        </p:txBody>
      </p:sp>
      <p:grpSp>
        <p:nvGrpSpPr>
          <p:cNvPr id="341078" name="Group 86"/>
          <p:cNvGrpSpPr>
            <a:grpSpLocks/>
          </p:cNvGrpSpPr>
          <p:nvPr/>
        </p:nvGrpSpPr>
        <p:grpSpPr bwMode="auto">
          <a:xfrm>
            <a:off x="7315200" y="2012950"/>
            <a:ext cx="1093788" cy="1489075"/>
            <a:chOff x="4608" y="1268"/>
            <a:chExt cx="689" cy="938"/>
          </a:xfrm>
        </p:grpSpPr>
        <p:sp>
          <p:nvSpPr>
            <p:cNvPr id="341046" name="Text Box 54"/>
            <p:cNvSpPr txBox="1">
              <a:spLocks noChangeArrowheads="1"/>
            </p:cNvSpPr>
            <p:nvPr/>
          </p:nvSpPr>
          <p:spPr bwMode="auto">
            <a:xfrm>
              <a:off x="4944" y="1268"/>
              <a:ext cx="19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ru-RU" sz="1000" i="1">
                  <a:solidFill>
                    <a:schemeClr val="accent1"/>
                  </a:solidFill>
                  <a:sym typeface="Symbol" pitchFamily="18" charset="2"/>
                </a:rPr>
                <a:t></a:t>
              </a:r>
            </a:p>
          </p:txBody>
        </p:sp>
        <p:grpSp>
          <p:nvGrpSpPr>
            <p:cNvPr id="341048" name="Group 56"/>
            <p:cNvGrpSpPr>
              <a:grpSpLocks/>
            </p:cNvGrpSpPr>
            <p:nvPr/>
          </p:nvGrpSpPr>
          <p:grpSpPr bwMode="auto">
            <a:xfrm>
              <a:off x="4608" y="2044"/>
              <a:ext cx="450" cy="162"/>
              <a:chOff x="1897" y="2831"/>
              <a:chExt cx="450" cy="162"/>
            </a:xfrm>
          </p:grpSpPr>
          <p:sp>
            <p:nvSpPr>
              <p:cNvPr id="341049" name="AutoShape 57"/>
              <p:cNvSpPr>
                <a:spLocks noChangeArrowheads="1"/>
              </p:cNvSpPr>
              <p:nvPr/>
            </p:nvSpPr>
            <p:spPr bwMode="auto">
              <a:xfrm>
                <a:off x="1897" y="2864"/>
                <a:ext cx="450" cy="129"/>
              </a:xfrm>
              <a:prstGeom prst="parallelogram">
                <a:avLst>
                  <a:gd name="adj" fmla="val 87209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41050" name="AutoShape 58"/>
              <p:cNvSpPr>
                <a:spLocks noChangeArrowheads="1"/>
              </p:cNvSpPr>
              <p:nvPr/>
            </p:nvSpPr>
            <p:spPr bwMode="auto">
              <a:xfrm>
                <a:off x="2031" y="2863"/>
                <a:ext cx="167" cy="82"/>
              </a:xfrm>
              <a:prstGeom prst="triangle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41051" name="Oval 59"/>
              <p:cNvSpPr>
                <a:spLocks noChangeArrowheads="1"/>
              </p:cNvSpPr>
              <p:nvPr/>
            </p:nvSpPr>
            <p:spPr bwMode="auto">
              <a:xfrm>
                <a:off x="2081" y="2831"/>
                <a:ext cx="66" cy="65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41052" name="Rectangle 60"/>
              <p:cNvSpPr>
                <a:spLocks noChangeArrowheads="1"/>
              </p:cNvSpPr>
              <p:nvPr/>
            </p:nvSpPr>
            <p:spPr bwMode="auto">
              <a:xfrm>
                <a:off x="2031" y="2945"/>
                <a:ext cx="166" cy="32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41053" name="Line 61"/>
              <p:cNvSpPr>
                <a:spLocks noChangeShapeType="1"/>
              </p:cNvSpPr>
              <p:nvPr/>
            </p:nvSpPr>
            <p:spPr bwMode="auto">
              <a:xfrm>
                <a:off x="2031" y="2945"/>
                <a:ext cx="1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41054" name="Line 62"/>
              <p:cNvSpPr>
                <a:spLocks noChangeShapeType="1"/>
              </p:cNvSpPr>
              <p:nvPr/>
            </p:nvSpPr>
            <p:spPr bwMode="auto">
              <a:xfrm flipV="1">
                <a:off x="2197" y="2913"/>
                <a:ext cx="33" cy="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41055" name="Line 63"/>
              <p:cNvSpPr>
                <a:spLocks noChangeShapeType="1"/>
              </p:cNvSpPr>
              <p:nvPr/>
            </p:nvSpPr>
            <p:spPr bwMode="auto">
              <a:xfrm flipH="1" flipV="1">
                <a:off x="2145" y="2876"/>
                <a:ext cx="85" cy="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341056" name="Oval 64"/>
            <p:cNvSpPr>
              <a:spLocks noChangeArrowheads="1"/>
            </p:cNvSpPr>
            <p:nvPr/>
          </p:nvSpPr>
          <p:spPr bwMode="auto">
            <a:xfrm rot="1384693">
              <a:off x="4685" y="1445"/>
              <a:ext cx="450" cy="750"/>
            </a:xfrm>
            <a:prstGeom prst="ellipse">
              <a:avLst/>
            </a:prstGeom>
            <a:solidFill>
              <a:srgbClr val="FFCC99">
                <a:alpha val="46001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1057" name="Line 65"/>
            <p:cNvSpPr>
              <a:spLocks noChangeShapeType="1"/>
            </p:cNvSpPr>
            <p:nvPr/>
          </p:nvSpPr>
          <p:spPr bwMode="auto">
            <a:xfrm flipV="1">
              <a:off x="4823" y="1331"/>
              <a:ext cx="288" cy="7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1058" name="AutoShape 66"/>
            <p:cNvSpPr>
              <a:spLocks noChangeArrowheads="1"/>
            </p:cNvSpPr>
            <p:nvPr/>
          </p:nvSpPr>
          <p:spPr bwMode="auto">
            <a:xfrm rot="-25725013">
              <a:off x="4766" y="1910"/>
              <a:ext cx="222" cy="56"/>
            </a:xfrm>
            <a:prstGeom prst="rightArrow">
              <a:avLst>
                <a:gd name="adj1" fmla="val 50000"/>
                <a:gd name="adj2" fmla="val 99107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1059" name="Text Box 67"/>
            <p:cNvSpPr txBox="1">
              <a:spLocks noChangeArrowheads="1"/>
            </p:cNvSpPr>
            <p:nvPr/>
          </p:nvSpPr>
          <p:spPr bwMode="auto">
            <a:xfrm>
              <a:off x="4675" y="1947"/>
              <a:ext cx="17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>
                  <a:solidFill>
                    <a:schemeClr val="accent1"/>
                  </a:solidFill>
                </a:rPr>
                <a:t>O</a:t>
              </a:r>
              <a:endParaRPr lang="ru-RU" altLang="ru-RU" sz="1000" i="1">
                <a:solidFill>
                  <a:schemeClr val="accent1"/>
                </a:solidFill>
              </a:endParaRPr>
            </a:p>
          </p:txBody>
        </p:sp>
        <p:graphicFrame>
          <p:nvGraphicFramePr>
            <p:cNvPr id="341060" name="Object 68"/>
            <p:cNvGraphicFramePr>
              <a:graphicFrameLocks noChangeAspect="1"/>
            </p:cNvGraphicFramePr>
            <p:nvPr/>
          </p:nvGraphicFramePr>
          <p:xfrm>
            <a:off x="4747" y="1822"/>
            <a:ext cx="104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99" name="Формула" r:id="rId21" imgW="164880" imgH="164880" progId="Equation.3">
                    <p:embed/>
                  </p:oleObj>
                </mc:Choice>
                <mc:Fallback>
                  <p:oleObj name="Формула" r:id="rId21" imgW="1648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7" y="1822"/>
                          <a:ext cx="104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1062" name="AutoShape 70"/>
            <p:cNvSpPr>
              <a:spLocks noChangeArrowheads="1"/>
            </p:cNvSpPr>
            <p:nvPr/>
          </p:nvSpPr>
          <p:spPr bwMode="auto">
            <a:xfrm rot="-2326180">
              <a:off x="4814" y="1924"/>
              <a:ext cx="301" cy="66"/>
            </a:xfrm>
            <a:prstGeom prst="rightArrow">
              <a:avLst>
                <a:gd name="adj1" fmla="val 50000"/>
                <a:gd name="adj2" fmla="val 114015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1068" name="AutoShape 76"/>
            <p:cNvSpPr>
              <a:spLocks noChangeArrowheads="1"/>
            </p:cNvSpPr>
            <p:nvPr/>
          </p:nvSpPr>
          <p:spPr bwMode="auto">
            <a:xfrm rot="-245753">
              <a:off x="4863" y="2001"/>
              <a:ext cx="434" cy="57"/>
            </a:xfrm>
            <a:prstGeom prst="rightArrow">
              <a:avLst>
                <a:gd name="adj1" fmla="val 50000"/>
                <a:gd name="adj2" fmla="val 190351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</p:grpSp>
      <p:sp>
        <p:nvSpPr>
          <p:cNvPr id="341069" name="Arc 77"/>
          <p:cNvSpPr>
            <a:spLocks/>
          </p:cNvSpPr>
          <p:nvPr/>
        </p:nvSpPr>
        <p:spPr bwMode="auto">
          <a:xfrm rot="442083">
            <a:off x="7772400" y="2952750"/>
            <a:ext cx="723900" cy="3714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41072" name="Text Box 80"/>
          <p:cNvSpPr txBox="1">
            <a:spLocks noChangeArrowheads="1"/>
          </p:cNvSpPr>
          <p:nvPr/>
        </p:nvSpPr>
        <p:spPr bwMode="auto">
          <a:xfrm>
            <a:off x="8609013" y="3201988"/>
            <a:ext cx="3063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ru-RU" sz="1000" i="1">
                <a:solidFill>
                  <a:schemeClr val="accent1"/>
                </a:solidFill>
                <a:sym typeface="Symbol" pitchFamily="18" charset="2"/>
              </a:rPr>
              <a:t>E</a:t>
            </a:r>
          </a:p>
        </p:txBody>
      </p:sp>
      <p:graphicFrame>
        <p:nvGraphicFramePr>
          <p:cNvPr id="341073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6867780"/>
              </p:ext>
            </p:extLst>
          </p:nvPr>
        </p:nvGraphicFramePr>
        <p:xfrm>
          <a:off x="8061325" y="3376613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0" name="Формула" r:id="rId22" imgW="139680" imgH="164880" progId="Equation.3">
                  <p:embed/>
                </p:oleObj>
              </mc:Choice>
              <mc:Fallback>
                <p:oleObj name="Формула" r:id="rId22" imgW="139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1325" y="3376613"/>
                        <a:ext cx="1397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1075" name="Object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075243"/>
              </p:ext>
            </p:extLst>
          </p:nvPr>
        </p:nvGraphicFramePr>
        <p:xfrm>
          <a:off x="8239125" y="2651125"/>
          <a:ext cx="5715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1" name="Формула" r:id="rId24" imgW="571320" imgH="393480" progId="Equation.3">
                  <p:embed/>
                </p:oleObj>
              </mc:Choice>
              <mc:Fallback>
                <p:oleObj name="Формула" r:id="rId24" imgW="5713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25" y="2651125"/>
                        <a:ext cx="5715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1077" name="Group 85"/>
          <p:cNvGrpSpPr>
            <a:grpSpLocks/>
          </p:cNvGrpSpPr>
          <p:nvPr/>
        </p:nvGrpSpPr>
        <p:grpSpPr bwMode="auto">
          <a:xfrm>
            <a:off x="7658100" y="2874963"/>
            <a:ext cx="1152525" cy="573087"/>
            <a:chOff x="4824" y="1811"/>
            <a:chExt cx="726" cy="361"/>
          </a:xfrm>
        </p:grpSpPr>
        <p:sp>
          <p:nvSpPr>
            <p:cNvPr id="341070" name="AutoShape 78"/>
            <p:cNvSpPr>
              <a:spLocks noChangeArrowheads="1"/>
            </p:cNvSpPr>
            <p:nvPr/>
          </p:nvSpPr>
          <p:spPr bwMode="auto">
            <a:xfrm rot="515278">
              <a:off x="4926" y="1811"/>
              <a:ext cx="246" cy="52"/>
            </a:xfrm>
            <a:prstGeom prst="rightArrow">
              <a:avLst>
                <a:gd name="adj1" fmla="val 50000"/>
                <a:gd name="adj2" fmla="val 118269"/>
              </a:avLst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1071" name="Line 79"/>
            <p:cNvSpPr>
              <a:spLocks noChangeShapeType="1"/>
            </p:cNvSpPr>
            <p:nvPr/>
          </p:nvSpPr>
          <p:spPr bwMode="auto">
            <a:xfrm>
              <a:off x="4824" y="2052"/>
              <a:ext cx="726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1066" name="AutoShape 74"/>
            <p:cNvSpPr>
              <a:spLocks noChangeArrowheads="1"/>
            </p:cNvSpPr>
            <p:nvPr/>
          </p:nvSpPr>
          <p:spPr bwMode="auto">
            <a:xfrm rot="515278">
              <a:off x="4843" y="2052"/>
              <a:ext cx="246" cy="52"/>
            </a:xfrm>
            <a:prstGeom prst="rightArrow">
              <a:avLst>
                <a:gd name="adj1" fmla="val 50000"/>
                <a:gd name="adj2" fmla="val 118269"/>
              </a:avLst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</p:grpSp>
      <p:sp>
        <p:nvSpPr>
          <p:cNvPr id="341076" name="Text Box 84"/>
          <p:cNvSpPr txBox="1">
            <a:spLocks noChangeArrowheads="1"/>
          </p:cNvSpPr>
          <p:nvPr/>
        </p:nvSpPr>
        <p:spPr bwMode="auto">
          <a:xfrm>
            <a:off x="179388" y="3273425"/>
            <a:ext cx="71850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Сравнивая выражения для вектора углового ускорения тела и вектора скорости точки можно установить, что</a:t>
            </a:r>
          </a:p>
          <a:p>
            <a:r>
              <a:rPr lang="ru-RU" altLang="ru-RU" sz="1000" b="1">
                <a:solidFill>
                  <a:schemeClr val="accent1"/>
                </a:solidFill>
              </a:rPr>
              <a:t>угловое ускорение тела геометрически равно линейной скорости конца вектора угловой скорости</a:t>
            </a:r>
            <a:r>
              <a:rPr lang="ru-RU" altLang="ru-RU" sz="1000">
                <a:solidFill>
                  <a:schemeClr val="accent1"/>
                </a:solidFill>
              </a:rPr>
              <a:t>.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Прямая, по которой направлен вектор углового ускорения, называется </a:t>
            </a:r>
            <a:r>
              <a:rPr lang="ru-RU" altLang="ru-RU" sz="1000" b="1">
                <a:solidFill>
                  <a:schemeClr val="accent1"/>
                </a:solidFill>
              </a:rPr>
              <a:t>осью мгновенного углового ускорения (</a:t>
            </a:r>
            <a:r>
              <a:rPr lang="en-US" altLang="ru-RU" sz="1000" b="1" i="1">
                <a:solidFill>
                  <a:schemeClr val="accent1"/>
                </a:solidFill>
              </a:rPr>
              <a:t>E</a:t>
            </a:r>
            <a:r>
              <a:rPr lang="en-US" altLang="ru-RU" sz="1000" b="1">
                <a:solidFill>
                  <a:schemeClr val="accent1"/>
                </a:solidFill>
              </a:rPr>
              <a:t>)</a:t>
            </a:r>
            <a:r>
              <a:rPr lang="ru-RU" altLang="ru-RU" sz="1000" b="1">
                <a:solidFill>
                  <a:schemeClr val="accent1"/>
                </a:solidFill>
              </a:rPr>
              <a:t>.</a:t>
            </a:r>
            <a:r>
              <a:rPr lang="ru-RU" altLang="ru-RU" sz="100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341079" name="Rectangle 87"/>
          <p:cNvSpPr>
            <a:spLocks noChangeArrowheads="1"/>
          </p:cNvSpPr>
          <p:nvPr/>
        </p:nvSpPr>
        <p:spPr bwMode="auto">
          <a:xfrm>
            <a:off x="219075" y="3867150"/>
            <a:ext cx="74009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>
                <a:solidFill>
                  <a:schemeClr val="accent1"/>
                </a:solidFill>
                <a:latin typeface="+mn-lt"/>
              </a:rPr>
              <a:t>Скорость точки твердого тела при сферическом движении – </a:t>
            </a:r>
            <a:r>
              <a:rPr lang="ru-RU" altLang="ru-RU" sz="1000">
                <a:solidFill>
                  <a:schemeClr val="accent1"/>
                </a:solidFill>
                <a:latin typeface="+mn-lt"/>
              </a:rPr>
              <a:t>определяется как вращательная скорость</a:t>
            </a:r>
            <a:endParaRPr lang="en-US" altLang="ru-RU" sz="1000">
              <a:solidFill>
                <a:schemeClr val="accent1"/>
              </a:solidFill>
              <a:latin typeface="+mn-lt"/>
            </a:endParaRPr>
          </a:p>
          <a:p>
            <a:pPr>
              <a:buFont typeface="Wingdings" pitchFamily="2" charset="2"/>
              <a:buNone/>
            </a:pPr>
            <a:r>
              <a:rPr lang="ru-RU" altLang="ru-RU" sz="1000">
                <a:solidFill>
                  <a:schemeClr val="accent1"/>
                </a:solidFill>
                <a:latin typeface="+mn-lt"/>
              </a:rPr>
              <a:t>вокруг мгновенной оси</a:t>
            </a:r>
            <a:r>
              <a:rPr lang="en-US" altLang="ru-RU" sz="1000">
                <a:solidFill>
                  <a:schemeClr val="accent1"/>
                </a:solidFill>
                <a:latin typeface="+mn-lt"/>
              </a:rPr>
              <a:t>:</a:t>
            </a:r>
          </a:p>
        </p:txBody>
      </p:sp>
      <p:sp>
        <p:nvSpPr>
          <p:cNvPr id="341080" name="Text Box 88"/>
          <p:cNvSpPr txBox="1">
            <a:spLocks noChangeArrowheads="1"/>
          </p:cNvSpPr>
          <p:nvPr/>
        </p:nvSpPr>
        <p:spPr bwMode="auto">
          <a:xfrm>
            <a:off x="152400" y="5202238"/>
            <a:ext cx="488467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 b="1">
                <a:solidFill>
                  <a:schemeClr val="accent1"/>
                </a:solidFill>
              </a:rPr>
              <a:t>Мгновенная ось вращения</a:t>
            </a:r>
            <a:r>
              <a:rPr lang="ru-RU" altLang="ru-RU" sz="1000">
                <a:solidFill>
                  <a:schemeClr val="accent1"/>
                </a:solidFill>
              </a:rPr>
              <a:t> в данное мгновение</a:t>
            </a:r>
            <a:r>
              <a:rPr lang="en-US" altLang="ru-RU" sz="1000">
                <a:solidFill>
                  <a:schemeClr val="accent1"/>
                </a:solidFill>
              </a:rPr>
              <a:t> – </a:t>
            </a:r>
            <a:r>
              <a:rPr lang="ru-RU" altLang="ru-RU" sz="1000">
                <a:solidFill>
                  <a:schemeClr val="accent1"/>
                </a:solidFill>
              </a:rPr>
              <a:t>геометрическое место</a:t>
            </a:r>
            <a:r>
              <a:rPr lang="en-US" altLang="ru-RU" sz="1000">
                <a:solidFill>
                  <a:schemeClr val="accent1"/>
                </a:solidFill>
              </a:rPr>
              <a:t> </a:t>
            </a:r>
            <a:r>
              <a:rPr lang="ru-RU" altLang="ru-RU" sz="1000">
                <a:solidFill>
                  <a:schemeClr val="accent1"/>
                </a:solidFill>
              </a:rPr>
              <a:t>точек</a:t>
            </a:r>
            <a:endParaRPr lang="en-US" altLang="ru-RU" sz="1000">
              <a:solidFill>
                <a:schemeClr val="accent1"/>
              </a:solidFill>
            </a:endParaRPr>
          </a:p>
          <a:p>
            <a:r>
              <a:rPr lang="ru-RU" altLang="ru-RU" sz="1000">
                <a:solidFill>
                  <a:schemeClr val="accent1"/>
                </a:solidFill>
              </a:rPr>
              <a:t>с нулевой скоростью</a:t>
            </a:r>
            <a:r>
              <a:rPr lang="en-US" altLang="ru-RU" sz="1000">
                <a:solidFill>
                  <a:schemeClr val="accent1"/>
                </a:solidFill>
              </a:rPr>
              <a:t>.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Уравнение мгновенной оси получается приравниванием проекций скоростей нулю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endParaRPr lang="ru-RU" altLang="ru-RU" sz="1000">
              <a:solidFill>
                <a:schemeClr val="accent1"/>
              </a:solidFill>
            </a:endParaRPr>
          </a:p>
        </p:txBody>
      </p:sp>
      <p:graphicFrame>
        <p:nvGraphicFramePr>
          <p:cNvPr id="341081" name="Objec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892825"/>
              </p:ext>
            </p:extLst>
          </p:nvPr>
        </p:nvGraphicFramePr>
        <p:xfrm>
          <a:off x="1812925" y="4135438"/>
          <a:ext cx="709613" cy="18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2" name="Формула" r:id="rId26" imgW="634680" imgH="164880" progId="Equation.3">
                  <p:embed/>
                </p:oleObj>
              </mc:Choice>
              <mc:Fallback>
                <p:oleObj name="Формула" r:id="rId26" imgW="634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925" y="4135438"/>
                        <a:ext cx="709613" cy="1841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1107" name="Object 1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1477622"/>
              </p:ext>
            </p:extLst>
          </p:nvPr>
        </p:nvGraphicFramePr>
        <p:xfrm>
          <a:off x="2643188" y="4108450"/>
          <a:ext cx="1830387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3" name="Формула" r:id="rId28" imgW="1638000" imgH="228600" progId="Equation.3">
                  <p:embed/>
                </p:oleObj>
              </mc:Choice>
              <mc:Fallback>
                <p:oleObj name="Формула" r:id="rId28" imgW="1638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8" y="4108450"/>
                        <a:ext cx="1830387" cy="2555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1109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473878"/>
              </p:ext>
            </p:extLst>
          </p:nvPr>
        </p:nvGraphicFramePr>
        <p:xfrm>
          <a:off x="4049713" y="4113213"/>
          <a:ext cx="3038475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4" name="Формула" r:id="rId30" imgW="2717640" imgH="736560" progId="Equation.3">
                  <p:embed/>
                </p:oleObj>
              </mc:Choice>
              <mc:Fallback>
                <p:oleObj name="Формула" r:id="rId30" imgW="271764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9713" y="4113213"/>
                        <a:ext cx="3038475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1113" name="Text Box 121"/>
          <p:cNvSpPr txBox="1">
            <a:spLocks noChangeArrowheads="1"/>
          </p:cNvSpPr>
          <p:nvPr/>
        </p:nvSpPr>
        <p:spPr bwMode="auto">
          <a:xfrm>
            <a:off x="7670800" y="4987925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i="1">
                <a:solidFill>
                  <a:schemeClr val="accent1"/>
                </a:solidFill>
              </a:rPr>
              <a:t>x</a:t>
            </a:r>
            <a:endParaRPr lang="ru-RU" altLang="ru-RU" sz="1000" i="1">
              <a:solidFill>
                <a:schemeClr val="accent1"/>
              </a:solidFill>
            </a:endParaRPr>
          </a:p>
        </p:txBody>
      </p:sp>
      <p:graphicFrame>
        <p:nvGraphicFramePr>
          <p:cNvPr id="341117" name="Object 1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805659"/>
              </p:ext>
            </p:extLst>
          </p:nvPr>
        </p:nvGraphicFramePr>
        <p:xfrm>
          <a:off x="1790700" y="4408488"/>
          <a:ext cx="1208088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5" name="Формула" r:id="rId32" imgW="1079280" imgH="698400" progId="Equation.3">
                  <p:embed/>
                </p:oleObj>
              </mc:Choice>
              <mc:Fallback>
                <p:oleObj name="Формула" r:id="rId32" imgW="107928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4408488"/>
                        <a:ext cx="1208088" cy="7778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1118" name="Text Box 126"/>
          <p:cNvSpPr txBox="1">
            <a:spLocks noChangeArrowheads="1"/>
          </p:cNvSpPr>
          <p:nvPr/>
        </p:nvSpPr>
        <p:spPr bwMode="auto">
          <a:xfrm>
            <a:off x="3103563" y="4933950"/>
            <a:ext cx="416331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Проекции скоростей на подвижные оси </a:t>
            </a:r>
            <a:r>
              <a:rPr lang="ru-RU" altLang="ru-RU" sz="1000">
                <a:solidFill>
                  <a:schemeClr val="accent1"/>
                </a:solidFill>
                <a:sym typeface="Symbol" pitchFamily="18" charset="2"/>
              </a:rPr>
              <a:t>, ,  имеют аналогичный вид</a:t>
            </a:r>
            <a:r>
              <a:rPr lang="ru-RU" altLang="ru-RU" sz="1000">
                <a:solidFill>
                  <a:schemeClr val="accent1"/>
                </a:solidFill>
              </a:rPr>
              <a:t>.</a:t>
            </a:r>
          </a:p>
        </p:txBody>
      </p:sp>
      <p:graphicFrame>
        <p:nvGraphicFramePr>
          <p:cNvPr id="341119" name="Object 1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781738"/>
              </p:ext>
            </p:extLst>
          </p:nvPr>
        </p:nvGraphicFramePr>
        <p:xfrm>
          <a:off x="5249863" y="5159375"/>
          <a:ext cx="145097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6" name="Формула" r:id="rId34" imgW="1295280" imgH="698400" progId="Equation.3">
                  <p:embed/>
                </p:oleObj>
              </mc:Choice>
              <mc:Fallback>
                <p:oleObj name="Формула" r:id="rId34" imgW="129528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9863" y="5159375"/>
                        <a:ext cx="1450975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1120" name="Object 1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347506"/>
              </p:ext>
            </p:extLst>
          </p:nvPr>
        </p:nvGraphicFramePr>
        <p:xfrm>
          <a:off x="6788150" y="5214938"/>
          <a:ext cx="782638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7" name="Формула" r:id="rId36" imgW="698400" imgH="698400" progId="Equation.3">
                  <p:embed/>
                </p:oleObj>
              </mc:Choice>
              <mc:Fallback>
                <p:oleObj name="Формула" r:id="rId36" imgW="69840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8150" y="5214938"/>
                        <a:ext cx="782638" cy="7778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1121" name="Text Box 129"/>
          <p:cNvSpPr txBox="1">
            <a:spLocks noChangeArrowheads="1"/>
          </p:cNvSpPr>
          <p:nvPr/>
        </p:nvSpPr>
        <p:spPr bwMode="auto">
          <a:xfrm>
            <a:off x="215900" y="4475163"/>
            <a:ext cx="1384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Проекции скоростей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(формулы Эйлера)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endParaRPr lang="ru-RU" altLang="ru-RU" sz="1000">
              <a:solidFill>
                <a:schemeClr val="accent1"/>
              </a:solidFill>
            </a:endParaRPr>
          </a:p>
        </p:txBody>
      </p:sp>
      <p:graphicFrame>
        <p:nvGraphicFramePr>
          <p:cNvPr id="341122" name="Object 1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432348"/>
              </p:ext>
            </p:extLst>
          </p:nvPr>
        </p:nvGraphicFramePr>
        <p:xfrm>
          <a:off x="7686675" y="5530850"/>
          <a:ext cx="952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8" name="Формула" r:id="rId38" imgW="952200" imgH="444240" progId="Equation.3">
                  <p:embed/>
                </p:oleObj>
              </mc:Choice>
              <mc:Fallback>
                <p:oleObj name="Формула" r:id="rId38" imgW="9522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6675" y="5530850"/>
                        <a:ext cx="952500" cy="4445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1123" name="Rectangle 131"/>
          <p:cNvSpPr>
            <a:spLocks noChangeArrowheads="1"/>
          </p:cNvSpPr>
          <p:nvPr/>
        </p:nvSpPr>
        <p:spPr bwMode="auto">
          <a:xfrm>
            <a:off x="207963" y="5694363"/>
            <a:ext cx="44577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>
                <a:solidFill>
                  <a:schemeClr val="accent1"/>
                </a:solidFill>
                <a:latin typeface="+mn-lt"/>
              </a:rPr>
              <a:t>Ускорение точки твердого тела при сферическом движении</a:t>
            </a:r>
            <a:r>
              <a:rPr lang="en-US" altLang="ru-RU" sz="1000" b="1">
                <a:solidFill>
                  <a:schemeClr val="accent1"/>
                </a:solidFill>
                <a:latin typeface="+mn-lt"/>
              </a:rPr>
              <a:t>:</a:t>
            </a:r>
            <a:endParaRPr lang="en-US" altLang="ru-RU" sz="1000">
              <a:solidFill>
                <a:schemeClr val="accent1"/>
              </a:solidFill>
              <a:latin typeface="+mn-lt"/>
            </a:endParaRPr>
          </a:p>
        </p:txBody>
      </p:sp>
      <p:graphicFrame>
        <p:nvGraphicFramePr>
          <p:cNvPr id="341124" name="Object 1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090954"/>
              </p:ext>
            </p:extLst>
          </p:nvPr>
        </p:nvGraphicFramePr>
        <p:xfrm>
          <a:off x="384175" y="5930900"/>
          <a:ext cx="43846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9" name="Формула" r:id="rId40" imgW="3924000" imgH="393480" progId="Equation.3">
                  <p:embed/>
                </p:oleObj>
              </mc:Choice>
              <mc:Fallback>
                <p:oleObj name="Формула" r:id="rId40" imgW="39240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75" y="5930900"/>
                        <a:ext cx="4384675" cy="4381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1125" name="Text Box 133"/>
          <p:cNvSpPr txBox="1">
            <a:spLocks noChangeArrowheads="1"/>
          </p:cNvSpPr>
          <p:nvPr/>
        </p:nvSpPr>
        <p:spPr bwMode="auto">
          <a:xfrm>
            <a:off x="4910138" y="6054725"/>
            <a:ext cx="4079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ru-RU" sz="1000">
                <a:solidFill>
                  <a:schemeClr val="accent1"/>
                </a:solidFill>
              </a:rPr>
              <a:t>- </a:t>
            </a:r>
            <a:r>
              <a:rPr lang="ru-RU" altLang="ru-RU" sz="1000" b="1">
                <a:solidFill>
                  <a:schemeClr val="accent1"/>
                </a:solidFill>
              </a:rPr>
              <a:t>Ускорение точки равно геометрической сумме вращательного ускорения относительно оси мгновенного углового ускорения </a:t>
            </a:r>
            <a:r>
              <a:rPr lang="en-US" altLang="ru-RU" sz="1000" b="1">
                <a:solidFill>
                  <a:schemeClr val="accent1"/>
                </a:solidFill>
              </a:rPr>
              <a:t>(</a:t>
            </a:r>
            <a:r>
              <a:rPr lang="en-US" altLang="ru-RU" sz="1000" b="1" i="1">
                <a:solidFill>
                  <a:schemeClr val="accent1"/>
                </a:solidFill>
              </a:rPr>
              <a:t>E</a:t>
            </a:r>
            <a:r>
              <a:rPr lang="en-US" altLang="ru-RU" sz="1000" b="1">
                <a:solidFill>
                  <a:schemeClr val="accent1"/>
                </a:solidFill>
              </a:rPr>
              <a:t>)</a:t>
            </a:r>
            <a:r>
              <a:rPr lang="ru-RU" altLang="ru-RU" sz="1000" b="1">
                <a:solidFill>
                  <a:schemeClr val="accent1"/>
                </a:solidFill>
              </a:rPr>
              <a:t> и осестремительного ускорения относительно мгновенной оси вращения</a:t>
            </a:r>
            <a:r>
              <a:rPr lang="en-US" altLang="ru-RU" sz="1000" b="1">
                <a:solidFill>
                  <a:schemeClr val="accent1"/>
                </a:solidFill>
              </a:rPr>
              <a:t> (</a:t>
            </a:r>
            <a:r>
              <a:rPr lang="en-US" altLang="ru-RU" sz="1000" b="1" i="1">
                <a:solidFill>
                  <a:schemeClr val="accent1"/>
                </a:solidFill>
                <a:sym typeface="Symbol" pitchFamily="18" charset="2"/>
              </a:rPr>
              <a:t></a:t>
            </a:r>
            <a:r>
              <a:rPr lang="en-US" altLang="ru-RU" sz="1000" b="1">
                <a:solidFill>
                  <a:schemeClr val="accent1"/>
                </a:solidFill>
                <a:sym typeface="Symbol" pitchFamily="18" charset="2"/>
              </a:rPr>
              <a:t>)</a:t>
            </a:r>
            <a:r>
              <a:rPr lang="ru-RU" altLang="ru-RU" sz="100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41126" name="AutoShape 134"/>
          <p:cNvSpPr>
            <a:spLocks noChangeArrowheads="1"/>
          </p:cNvSpPr>
          <p:nvPr/>
        </p:nvSpPr>
        <p:spPr bwMode="auto">
          <a:xfrm rot="1222282">
            <a:off x="7905750" y="4024313"/>
            <a:ext cx="241300" cy="104775"/>
          </a:xfrm>
          <a:prstGeom prst="rightArrow">
            <a:avLst>
              <a:gd name="adj1" fmla="val 50000"/>
              <a:gd name="adj2" fmla="val 57576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41142" name="Rectangle 150"/>
          <p:cNvSpPr>
            <a:spLocks noChangeArrowheads="1"/>
          </p:cNvSpPr>
          <p:nvPr/>
        </p:nvSpPr>
        <p:spPr bwMode="auto">
          <a:xfrm>
            <a:off x="114300" y="2028825"/>
            <a:ext cx="7105650" cy="1781175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41144" name="Text Box 152"/>
          <p:cNvSpPr txBox="1">
            <a:spLocks noChangeArrowheads="1"/>
          </p:cNvSpPr>
          <p:nvPr/>
        </p:nvSpPr>
        <p:spPr bwMode="auto">
          <a:xfrm>
            <a:off x="222250" y="2135188"/>
            <a:ext cx="654538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 b="1">
                <a:solidFill>
                  <a:schemeClr val="accent1"/>
                </a:solidFill>
              </a:rPr>
              <a:t>Модуль вращательного ускорения</a:t>
            </a:r>
            <a:r>
              <a:rPr lang="ru-RU" altLang="ru-RU" sz="1000">
                <a:solidFill>
                  <a:schemeClr val="accent1"/>
                </a:solidFill>
              </a:rPr>
              <a:t> равен</a:t>
            </a:r>
            <a:r>
              <a:rPr lang="en-US" altLang="ru-RU" sz="1000">
                <a:solidFill>
                  <a:schemeClr val="accent1"/>
                </a:solidFill>
              </a:rPr>
              <a:t>:	                      </a:t>
            </a:r>
            <a:r>
              <a:rPr lang="ru-RU" altLang="ru-RU" sz="1000">
                <a:solidFill>
                  <a:schemeClr val="accent1"/>
                </a:solidFill>
              </a:rPr>
              <a:t>, где </a:t>
            </a:r>
            <a:r>
              <a:rPr lang="en-US" altLang="ru-RU" sz="1000" i="1">
                <a:solidFill>
                  <a:schemeClr val="accent1"/>
                </a:solidFill>
              </a:rPr>
              <a:t>h</a:t>
            </a:r>
            <a:r>
              <a:rPr lang="en-US" altLang="ru-RU" sz="1000" i="1" baseline="30000">
                <a:solidFill>
                  <a:schemeClr val="accent1"/>
                </a:solidFill>
              </a:rPr>
              <a:t>E</a:t>
            </a:r>
            <a:r>
              <a:rPr lang="en-US" altLang="ru-RU" sz="1000" i="1">
                <a:solidFill>
                  <a:schemeClr val="accent1"/>
                </a:solidFill>
              </a:rPr>
              <a:t> </a:t>
            </a:r>
            <a:r>
              <a:rPr lang="ru-RU" altLang="ru-RU" sz="1000">
                <a:solidFill>
                  <a:schemeClr val="accent1"/>
                </a:solidFill>
              </a:rPr>
              <a:t>– длина перпендикуляра, опущенного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				            на ось мгновенного ускорения </a:t>
            </a:r>
            <a:r>
              <a:rPr lang="en-US" altLang="ru-RU" sz="1000" i="1">
                <a:solidFill>
                  <a:schemeClr val="accent1"/>
                </a:solidFill>
              </a:rPr>
              <a:t>E</a:t>
            </a:r>
            <a:r>
              <a:rPr lang="en-US" altLang="ru-RU" sz="1000">
                <a:solidFill>
                  <a:schemeClr val="accent1"/>
                </a:solidFill>
              </a:rPr>
              <a:t>.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Вектор вращательного ускорения направлен перпендикулярно радиусу вращения (</a:t>
            </a:r>
            <a:r>
              <a:rPr lang="en-US" altLang="ru-RU" sz="1000" i="1">
                <a:solidFill>
                  <a:schemeClr val="accent1"/>
                </a:solidFill>
              </a:rPr>
              <a:t>h</a:t>
            </a:r>
            <a:r>
              <a:rPr lang="en-US" altLang="ru-RU" sz="1000" i="1" baseline="30000">
                <a:solidFill>
                  <a:schemeClr val="accent1"/>
                </a:solidFill>
              </a:rPr>
              <a:t>E</a:t>
            </a:r>
            <a:r>
              <a:rPr lang="ru-RU" altLang="ru-RU" sz="1000" i="1">
                <a:solidFill>
                  <a:schemeClr val="accent1"/>
                </a:solidFill>
              </a:rPr>
              <a:t>) </a:t>
            </a:r>
            <a:r>
              <a:rPr lang="ru-RU" altLang="ru-RU" sz="1000">
                <a:solidFill>
                  <a:schemeClr val="accent1"/>
                </a:solidFill>
              </a:rPr>
              <a:t>в сторону дуговой стрелки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углового ускорения.</a:t>
            </a:r>
          </a:p>
        </p:txBody>
      </p:sp>
      <p:graphicFrame>
        <p:nvGraphicFramePr>
          <p:cNvPr id="341136" name="Object 1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7603898"/>
              </p:ext>
            </p:extLst>
          </p:nvPr>
        </p:nvGraphicFramePr>
        <p:xfrm>
          <a:off x="2973388" y="2111375"/>
          <a:ext cx="823912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10" name="Формула" r:id="rId42" imgW="736560" imgH="266400" progId="Equation.3">
                  <p:embed/>
                </p:oleObj>
              </mc:Choice>
              <mc:Fallback>
                <p:oleObj name="Формула" r:id="rId42" imgW="73656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388" y="2111375"/>
                        <a:ext cx="823912" cy="2984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1145" name="Text Box 153"/>
          <p:cNvSpPr txBox="1">
            <a:spLocks noChangeArrowheads="1"/>
          </p:cNvSpPr>
          <p:nvPr/>
        </p:nvSpPr>
        <p:spPr bwMode="auto">
          <a:xfrm>
            <a:off x="230188" y="2809875"/>
            <a:ext cx="639469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 b="1">
                <a:solidFill>
                  <a:schemeClr val="accent1"/>
                </a:solidFill>
              </a:rPr>
              <a:t>Модуль осестремительного ускорения</a:t>
            </a:r>
            <a:r>
              <a:rPr lang="ru-RU" altLang="ru-RU" sz="1000">
                <a:solidFill>
                  <a:schemeClr val="accent1"/>
                </a:solidFill>
              </a:rPr>
              <a:t> равен</a:t>
            </a:r>
            <a:r>
              <a:rPr lang="en-US" altLang="ru-RU" sz="1000">
                <a:solidFill>
                  <a:schemeClr val="accent1"/>
                </a:solidFill>
              </a:rPr>
              <a:t>:	       </a:t>
            </a:r>
            <a:r>
              <a:rPr lang="ru-RU" altLang="ru-RU" sz="1000">
                <a:solidFill>
                  <a:schemeClr val="accent1"/>
                </a:solidFill>
              </a:rPr>
              <a:t>, где </a:t>
            </a:r>
            <a:r>
              <a:rPr lang="en-US" altLang="ru-RU" sz="1000" i="1">
                <a:solidFill>
                  <a:schemeClr val="accent1"/>
                </a:solidFill>
              </a:rPr>
              <a:t>h</a:t>
            </a:r>
            <a:r>
              <a:rPr lang="en-US" altLang="ru-RU" sz="1000" i="1" baseline="30000">
                <a:solidFill>
                  <a:schemeClr val="accent1"/>
                </a:solidFill>
                <a:sym typeface="Symbol" pitchFamily="18" charset="2"/>
              </a:rPr>
              <a:t></a:t>
            </a:r>
            <a:r>
              <a:rPr lang="en-US" altLang="ru-RU" sz="1000" i="1">
                <a:solidFill>
                  <a:schemeClr val="accent1"/>
                </a:solidFill>
              </a:rPr>
              <a:t> </a:t>
            </a:r>
            <a:r>
              <a:rPr lang="ru-RU" altLang="ru-RU" sz="1000">
                <a:solidFill>
                  <a:schemeClr val="accent1"/>
                </a:solidFill>
              </a:rPr>
              <a:t>– длина перпендикуляра, опущенного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				                        на мгновенную ось вращения </a:t>
            </a:r>
            <a:r>
              <a:rPr lang="ru-RU" altLang="ru-RU" sz="1000" i="1">
                <a:solidFill>
                  <a:schemeClr val="accent1"/>
                </a:solidFill>
                <a:sym typeface="Symbol" pitchFamily="18" charset="2"/>
              </a:rPr>
              <a:t></a:t>
            </a:r>
            <a:r>
              <a:rPr lang="ru-RU" altLang="ru-RU" sz="1000">
                <a:solidFill>
                  <a:schemeClr val="accent1"/>
                </a:solidFill>
              </a:rPr>
              <a:t> </a:t>
            </a:r>
            <a:r>
              <a:rPr lang="en-US" altLang="ru-RU" sz="1000">
                <a:solidFill>
                  <a:schemeClr val="accent1"/>
                </a:solidFill>
              </a:rPr>
              <a:t>.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Вектор осестремительного ускорения направлен по радиусу вращения (</a:t>
            </a:r>
            <a:r>
              <a:rPr lang="en-US" altLang="ru-RU" sz="1000" i="1">
                <a:solidFill>
                  <a:schemeClr val="accent1"/>
                </a:solidFill>
              </a:rPr>
              <a:t>h</a:t>
            </a:r>
            <a:r>
              <a:rPr lang="en-US" altLang="ru-RU" sz="1000" i="1" baseline="30000">
                <a:solidFill>
                  <a:schemeClr val="accent1"/>
                </a:solidFill>
                <a:sym typeface="Symbol" pitchFamily="18" charset="2"/>
              </a:rPr>
              <a:t></a:t>
            </a:r>
            <a:r>
              <a:rPr lang="ru-RU" altLang="ru-RU" sz="1000" i="1">
                <a:solidFill>
                  <a:schemeClr val="accent1"/>
                </a:solidFill>
              </a:rPr>
              <a:t>) </a:t>
            </a:r>
            <a:r>
              <a:rPr lang="ru-RU" altLang="ru-RU" sz="1000">
                <a:solidFill>
                  <a:schemeClr val="accent1"/>
                </a:solidFill>
              </a:rPr>
              <a:t>к мгновенной оси вращения.</a:t>
            </a:r>
          </a:p>
        </p:txBody>
      </p:sp>
      <p:graphicFrame>
        <p:nvGraphicFramePr>
          <p:cNvPr id="341137" name="Object 1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357063"/>
              </p:ext>
            </p:extLst>
          </p:nvPr>
        </p:nvGraphicFramePr>
        <p:xfrm>
          <a:off x="3232150" y="2773363"/>
          <a:ext cx="950913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11" name="Формула" r:id="rId44" imgW="850680" imgH="253800" progId="Equation.3">
                  <p:embed/>
                </p:oleObj>
              </mc:Choice>
              <mc:Fallback>
                <p:oleObj name="Формула" r:id="rId44" imgW="8506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2150" y="2773363"/>
                        <a:ext cx="950913" cy="2841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1146" name="Object 1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668481"/>
              </p:ext>
            </p:extLst>
          </p:nvPr>
        </p:nvGraphicFramePr>
        <p:xfrm>
          <a:off x="2433638" y="6411913"/>
          <a:ext cx="838200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12" name="Формула" r:id="rId46" imgW="749160" imgH="266400" progId="Equation.3">
                  <p:embed/>
                </p:oleObj>
              </mc:Choice>
              <mc:Fallback>
                <p:oleObj name="Формула" r:id="rId46" imgW="74916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3638" y="6411913"/>
                        <a:ext cx="838200" cy="2968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1147" name="Object 1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3484418"/>
              </p:ext>
            </p:extLst>
          </p:nvPr>
        </p:nvGraphicFramePr>
        <p:xfrm>
          <a:off x="3495675" y="6426200"/>
          <a:ext cx="126365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13" name="Формула" r:id="rId48" imgW="1130040" imgH="253800" progId="Equation.3">
                  <p:embed/>
                </p:oleObj>
              </mc:Choice>
              <mc:Fallback>
                <p:oleObj name="Формула" r:id="rId48" imgW="11300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5675" y="6426200"/>
                        <a:ext cx="1263650" cy="2825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1148" name="Text Box 156"/>
          <p:cNvSpPr txBox="1">
            <a:spLocks noChangeArrowheads="1"/>
          </p:cNvSpPr>
          <p:nvPr/>
        </p:nvSpPr>
        <p:spPr bwMode="auto">
          <a:xfrm>
            <a:off x="952500" y="3379788"/>
            <a:ext cx="25368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 b="1">
                <a:solidFill>
                  <a:schemeClr val="accent1"/>
                </a:solidFill>
              </a:rPr>
              <a:t>Модуль полного ускорения</a:t>
            </a:r>
            <a:r>
              <a:rPr lang="ru-RU" altLang="ru-RU" sz="1000">
                <a:solidFill>
                  <a:schemeClr val="accent1"/>
                </a:solidFill>
              </a:rPr>
              <a:t> равен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endParaRPr lang="ru-RU" altLang="ru-RU" sz="1000">
              <a:solidFill>
                <a:schemeClr val="accent1"/>
              </a:solidFill>
            </a:endParaRPr>
          </a:p>
        </p:txBody>
      </p:sp>
      <p:graphicFrame>
        <p:nvGraphicFramePr>
          <p:cNvPr id="341149" name="Object 1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5122742"/>
              </p:ext>
            </p:extLst>
          </p:nvPr>
        </p:nvGraphicFramePr>
        <p:xfrm>
          <a:off x="3362325" y="3355975"/>
          <a:ext cx="305435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14" name="Формула" r:id="rId50" imgW="2730240" imgH="304560" progId="Equation.3">
                  <p:embed/>
                </p:oleObj>
              </mc:Choice>
              <mc:Fallback>
                <p:oleObj name="Формула" r:id="rId50" imgW="273024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325" y="3355975"/>
                        <a:ext cx="3054350" cy="34131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1150" name="Object 1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941132"/>
              </p:ext>
            </p:extLst>
          </p:nvPr>
        </p:nvGraphicFramePr>
        <p:xfrm>
          <a:off x="1141413" y="6419850"/>
          <a:ext cx="923925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15" name="Формула" r:id="rId52" imgW="825480" imgH="266400" progId="Equation.3">
                  <p:embed/>
                </p:oleObj>
              </mc:Choice>
              <mc:Fallback>
                <p:oleObj name="Формула" r:id="rId52" imgW="82548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6419850"/>
                        <a:ext cx="923925" cy="2968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1177" name="Group 185"/>
          <p:cNvGrpSpPr>
            <a:grpSpLocks/>
          </p:cNvGrpSpPr>
          <p:nvPr/>
        </p:nvGrpSpPr>
        <p:grpSpPr bwMode="auto">
          <a:xfrm>
            <a:off x="7386638" y="3546475"/>
            <a:ext cx="1398587" cy="1612900"/>
            <a:chOff x="5679" y="2258"/>
            <a:chExt cx="881" cy="1016"/>
          </a:xfrm>
        </p:grpSpPr>
        <p:sp>
          <p:nvSpPr>
            <p:cNvPr id="341083" name="Text Box 91"/>
            <p:cNvSpPr txBox="1">
              <a:spLocks noChangeArrowheads="1"/>
            </p:cNvSpPr>
            <p:nvPr/>
          </p:nvSpPr>
          <p:spPr bwMode="auto">
            <a:xfrm>
              <a:off x="6257" y="2320"/>
              <a:ext cx="19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ru-RU" sz="1000" i="1">
                  <a:solidFill>
                    <a:schemeClr val="accent1"/>
                  </a:solidFill>
                  <a:sym typeface="Symbol" pitchFamily="18" charset="2"/>
                </a:rPr>
                <a:t></a:t>
              </a:r>
            </a:p>
          </p:txBody>
        </p:sp>
        <p:grpSp>
          <p:nvGrpSpPr>
            <p:cNvPr id="341084" name="Group 92"/>
            <p:cNvGrpSpPr>
              <a:grpSpLocks/>
            </p:cNvGrpSpPr>
            <p:nvPr/>
          </p:nvGrpSpPr>
          <p:grpSpPr bwMode="auto">
            <a:xfrm>
              <a:off x="5819" y="3024"/>
              <a:ext cx="450" cy="162"/>
              <a:chOff x="1897" y="2831"/>
              <a:chExt cx="450" cy="162"/>
            </a:xfrm>
          </p:grpSpPr>
          <p:sp>
            <p:nvSpPr>
              <p:cNvPr id="341085" name="AutoShape 93"/>
              <p:cNvSpPr>
                <a:spLocks noChangeArrowheads="1"/>
              </p:cNvSpPr>
              <p:nvPr/>
            </p:nvSpPr>
            <p:spPr bwMode="auto">
              <a:xfrm>
                <a:off x="1897" y="2864"/>
                <a:ext cx="450" cy="129"/>
              </a:xfrm>
              <a:prstGeom prst="parallelogram">
                <a:avLst>
                  <a:gd name="adj" fmla="val 87209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41086" name="AutoShape 94"/>
              <p:cNvSpPr>
                <a:spLocks noChangeArrowheads="1"/>
              </p:cNvSpPr>
              <p:nvPr/>
            </p:nvSpPr>
            <p:spPr bwMode="auto">
              <a:xfrm>
                <a:off x="2031" y="2863"/>
                <a:ext cx="167" cy="82"/>
              </a:xfrm>
              <a:prstGeom prst="triangle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41087" name="Oval 95"/>
              <p:cNvSpPr>
                <a:spLocks noChangeArrowheads="1"/>
              </p:cNvSpPr>
              <p:nvPr/>
            </p:nvSpPr>
            <p:spPr bwMode="auto">
              <a:xfrm>
                <a:off x="2081" y="2831"/>
                <a:ext cx="66" cy="65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41088" name="Rectangle 96"/>
              <p:cNvSpPr>
                <a:spLocks noChangeArrowheads="1"/>
              </p:cNvSpPr>
              <p:nvPr/>
            </p:nvSpPr>
            <p:spPr bwMode="auto">
              <a:xfrm>
                <a:off x="2031" y="2945"/>
                <a:ext cx="166" cy="32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41089" name="Line 97"/>
              <p:cNvSpPr>
                <a:spLocks noChangeShapeType="1"/>
              </p:cNvSpPr>
              <p:nvPr/>
            </p:nvSpPr>
            <p:spPr bwMode="auto">
              <a:xfrm>
                <a:off x="2031" y="2945"/>
                <a:ext cx="1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41090" name="Line 98"/>
              <p:cNvSpPr>
                <a:spLocks noChangeShapeType="1"/>
              </p:cNvSpPr>
              <p:nvPr/>
            </p:nvSpPr>
            <p:spPr bwMode="auto">
              <a:xfrm flipV="1">
                <a:off x="2197" y="2913"/>
                <a:ext cx="33" cy="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41091" name="Line 99"/>
              <p:cNvSpPr>
                <a:spLocks noChangeShapeType="1"/>
              </p:cNvSpPr>
              <p:nvPr/>
            </p:nvSpPr>
            <p:spPr bwMode="auto">
              <a:xfrm flipH="1" flipV="1">
                <a:off x="2145" y="2876"/>
                <a:ext cx="85" cy="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341092" name="Oval 100"/>
            <p:cNvSpPr>
              <a:spLocks noChangeArrowheads="1"/>
            </p:cNvSpPr>
            <p:nvPr/>
          </p:nvSpPr>
          <p:spPr bwMode="auto">
            <a:xfrm rot="1384693">
              <a:off x="5811" y="2258"/>
              <a:ext cx="684" cy="929"/>
            </a:xfrm>
            <a:prstGeom prst="ellipse">
              <a:avLst/>
            </a:prstGeom>
            <a:solidFill>
              <a:srgbClr val="FFCC99">
                <a:alpha val="46001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1095" name="Text Box 103"/>
            <p:cNvSpPr txBox="1">
              <a:spLocks noChangeArrowheads="1"/>
            </p:cNvSpPr>
            <p:nvPr/>
          </p:nvSpPr>
          <p:spPr bwMode="auto">
            <a:xfrm>
              <a:off x="5886" y="2927"/>
              <a:ext cx="17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>
                  <a:solidFill>
                    <a:schemeClr val="accent1"/>
                  </a:solidFill>
                </a:rPr>
                <a:t>O</a:t>
              </a:r>
              <a:endParaRPr lang="ru-RU" altLang="ru-RU" sz="1000" i="1">
                <a:solidFill>
                  <a:schemeClr val="accent1"/>
                </a:solidFill>
              </a:endParaRPr>
            </a:p>
          </p:txBody>
        </p:sp>
        <p:graphicFrame>
          <p:nvGraphicFramePr>
            <p:cNvPr id="341096" name="Object 104"/>
            <p:cNvGraphicFramePr>
              <a:graphicFrameLocks noChangeAspect="1"/>
            </p:cNvGraphicFramePr>
            <p:nvPr/>
          </p:nvGraphicFramePr>
          <p:xfrm>
            <a:off x="6114" y="2835"/>
            <a:ext cx="104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16" name="Формула" r:id="rId54" imgW="164880" imgH="164880" progId="Equation.3">
                    <p:embed/>
                  </p:oleObj>
                </mc:Choice>
                <mc:Fallback>
                  <p:oleObj name="Формула" r:id="rId54" imgW="1648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14" y="2835"/>
                          <a:ext cx="104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1098" name="AutoShape 106"/>
            <p:cNvSpPr>
              <a:spLocks noChangeArrowheads="1"/>
            </p:cNvSpPr>
            <p:nvPr/>
          </p:nvSpPr>
          <p:spPr bwMode="auto">
            <a:xfrm rot="8648828">
              <a:off x="5679" y="2625"/>
              <a:ext cx="317" cy="84"/>
            </a:xfrm>
            <a:prstGeom prst="rightArrow">
              <a:avLst>
                <a:gd name="adj1" fmla="val 50000"/>
                <a:gd name="adj2" fmla="val 94345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1099" name="Line 107"/>
            <p:cNvSpPr>
              <a:spLocks noChangeShapeType="1"/>
            </p:cNvSpPr>
            <p:nvPr/>
          </p:nvSpPr>
          <p:spPr bwMode="auto">
            <a:xfrm flipH="1" flipV="1">
              <a:off x="5988" y="2586"/>
              <a:ext cx="45" cy="4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1100" name="Oval 108"/>
            <p:cNvSpPr>
              <a:spLocks noChangeArrowheads="1"/>
            </p:cNvSpPr>
            <p:nvPr/>
          </p:nvSpPr>
          <p:spPr bwMode="auto">
            <a:xfrm>
              <a:off x="5967" y="2541"/>
              <a:ext cx="44" cy="44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graphicFrame>
          <p:nvGraphicFramePr>
            <p:cNvPr id="341101" name="Object 109"/>
            <p:cNvGraphicFramePr>
              <a:graphicFrameLocks noChangeAspect="1"/>
            </p:cNvGraphicFramePr>
            <p:nvPr/>
          </p:nvGraphicFramePr>
          <p:xfrm>
            <a:off x="5735" y="2561"/>
            <a:ext cx="80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17" name="Формула" r:id="rId55" imgW="126720" imgH="164880" progId="Equation.3">
                    <p:embed/>
                  </p:oleObj>
                </mc:Choice>
                <mc:Fallback>
                  <p:oleObj name="Формула" r:id="rId55" imgW="1267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35" y="2561"/>
                          <a:ext cx="80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1102" name="Object 110"/>
            <p:cNvGraphicFramePr>
              <a:graphicFrameLocks noChangeAspect="1"/>
            </p:cNvGraphicFramePr>
            <p:nvPr/>
          </p:nvGraphicFramePr>
          <p:xfrm>
            <a:off x="5951" y="2847"/>
            <a:ext cx="80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18" name="Формула" r:id="rId57" imgW="126720" imgH="152280" progId="Equation.3">
                    <p:embed/>
                  </p:oleObj>
                </mc:Choice>
                <mc:Fallback>
                  <p:oleObj name="Формула" r:id="rId57" imgW="12672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51" y="2847"/>
                          <a:ext cx="80" cy="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1103" name="Line 111"/>
            <p:cNvSpPr>
              <a:spLocks noChangeShapeType="1"/>
            </p:cNvSpPr>
            <p:nvPr/>
          </p:nvSpPr>
          <p:spPr bwMode="auto">
            <a:xfrm>
              <a:off x="6012" y="2563"/>
              <a:ext cx="193" cy="8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graphicFrame>
          <p:nvGraphicFramePr>
            <p:cNvPr id="341104" name="Object 112"/>
            <p:cNvGraphicFramePr>
              <a:graphicFrameLocks noChangeAspect="1"/>
            </p:cNvGraphicFramePr>
            <p:nvPr/>
          </p:nvGraphicFramePr>
          <p:xfrm>
            <a:off x="6061" y="2461"/>
            <a:ext cx="128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19" name="Формула" r:id="rId59" imgW="203040" imgH="203040" progId="Equation.3">
                    <p:embed/>
                  </p:oleObj>
                </mc:Choice>
                <mc:Fallback>
                  <p:oleObj name="Формула" r:id="rId59" imgW="2030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61" y="2461"/>
                          <a:ext cx="128" cy="1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1105" name="Line 113"/>
            <p:cNvSpPr>
              <a:spLocks noChangeShapeType="1"/>
            </p:cNvSpPr>
            <p:nvPr/>
          </p:nvSpPr>
          <p:spPr bwMode="auto">
            <a:xfrm>
              <a:off x="5902" y="2620"/>
              <a:ext cx="85" cy="39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1106" name="Line 114"/>
            <p:cNvSpPr>
              <a:spLocks noChangeShapeType="1"/>
            </p:cNvSpPr>
            <p:nvPr/>
          </p:nvSpPr>
          <p:spPr bwMode="auto">
            <a:xfrm flipV="1">
              <a:off x="6002" y="2589"/>
              <a:ext cx="72" cy="6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1110" name="Line 118"/>
            <p:cNvSpPr>
              <a:spLocks noChangeShapeType="1"/>
            </p:cNvSpPr>
            <p:nvPr/>
          </p:nvSpPr>
          <p:spPr bwMode="auto">
            <a:xfrm>
              <a:off x="6036" y="3051"/>
              <a:ext cx="510" cy="0"/>
            </a:xfrm>
            <a:prstGeom prst="line">
              <a:avLst/>
            </a:prstGeom>
            <a:noFill/>
            <a:ln w="9525">
              <a:solidFill>
                <a:srgbClr val="33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1111" name="Line 119"/>
            <p:cNvSpPr>
              <a:spLocks noChangeShapeType="1"/>
            </p:cNvSpPr>
            <p:nvPr/>
          </p:nvSpPr>
          <p:spPr bwMode="auto">
            <a:xfrm rot="-5400000">
              <a:off x="5691" y="2704"/>
              <a:ext cx="687" cy="0"/>
            </a:xfrm>
            <a:prstGeom prst="line">
              <a:avLst/>
            </a:prstGeom>
            <a:noFill/>
            <a:ln w="9525">
              <a:solidFill>
                <a:srgbClr val="33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1112" name="Line 120"/>
            <p:cNvSpPr>
              <a:spLocks noChangeShapeType="1"/>
            </p:cNvSpPr>
            <p:nvPr/>
          </p:nvSpPr>
          <p:spPr bwMode="auto">
            <a:xfrm rot="-5400000" flipH="1" flipV="1">
              <a:off x="5822" y="3051"/>
              <a:ext cx="231" cy="216"/>
            </a:xfrm>
            <a:prstGeom prst="line">
              <a:avLst/>
            </a:prstGeom>
            <a:noFill/>
            <a:ln w="9525">
              <a:solidFill>
                <a:srgbClr val="33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1114" name="Text Box 122"/>
            <p:cNvSpPr txBox="1">
              <a:spLocks noChangeArrowheads="1"/>
            </p:cNvSpPr>
            <p:nvPr/>
          </p:nvSpPr>
          <p:spPr bwMode="auto">
            <a:xfrm>
              <a:off x="6404" y="2859"/>
              <a:ext cx="1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>
                  <a:solidFill>
                    <a:schemeClr val="accent1"/>
                  </a:solidFill>
                </a:rPr>
                <a:t>y</a:t>
              </a:r>
              <a:endParaRPr lang="ru-RU" altLang="ru-RU" sz="1000" i="1">
                <a:solidFill>
                  <a:schemeClr val="accent1"/>
                </a:solidFill>
              </a:endParaRPr>
            </a:p>
          </p:txBody>
        </p:sp>
        <p:sp>
          <p:nvSpPr>
            <p:cNvPr id="341115" name="Text Box 123"/>
            <p:cNvSpPr txBox="1">
              <a:spLocks noChangeArrowheads="1"/>
            </p:cNvSpPr>
            <p:nvPr/>
          </p:nvSpPr>
          <p:spPr bwMode="auto">
            <a:xfrm>
              <a:off x="5878" y="2330"/>
              <a:ext cx="1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>
                  <a:solidFill>
                    <a:schemeClr val="accent1"/>
                  </a:solidFill>
                </a:rPr>
                <a:t>z</a:t>
              </a:r>
              <a:endParaRPr lang="ru-RU" altLang="ru-RU" sz="1000" i="1">
                <a:solidFill>
                  <a:schemeClr val="accent1"/>
                </a:solidFill>
              </a:endParaRPr>
            </a:p>
          </p:txBody>
        </p:sp>
        <p:sp>
          <p:nvSpPr>
            <p:cNvPr id="341130" name="Line 138"/>
            <p:cNvSpPr>
              <a:spLocks noChangeShapeType="1"/>
            </p:cNvSpPr>
            <p:nvPr/>
          </p:nvSpPr>
          <p:spPr bwMode="auto">
            <a:xfrm flipV="1">
              <a:off x="6103" y="2615"/>
              <a:ext cx="24" cy="5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1131" name="Line 139"/>
            <p:cNvSpPr>
              <a:spLocks noChangeShapeType="1"/>
            </p:cNvSpPr>
            <p:nvPr/>
          </p:nvSpPr>
          <p:spPr bwMode="auto">
            <a:xfrm>
              <a:off x="6102" y="2673"/>
              <a:ext cx="58" cy="2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1167" name="AutoShape 175"/>
            <p:cNvSpPr>
              <a:spLocks noChangeArrowheads="1"/>
            </p:cNvSpPr>
            <p:nvPr/>
          </p:nvSpPr>
          <p:spPr bwMode="auto">
            <a:xfrm rot="-15196512">
              <a:off x="6095" y="2763"/>
              <a:ext cx="81" cy="75"/>
            </a:xfrm>
            <a:prstGeom prst="curvedUpArrow">
              <a:avLst>
                <a:gd name="adj1" fmla="val 21600"/>
                <a:gd name="adj2" fmla="val 43200"/>
                <a:gd name="adj3" fmla="val 33333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1094" name="AutoShape 102"/>
            <p:cNvSpPr>
              <a:spLocks noChangeArrowheads="1"/>
            </p:cNvSpPr>
            <p:nvPr/>
          </p:nvSpPr>
          <p:spPr bwMode="auto">
            <a:xfrm rot="-25725013">
              <a:off x="5984" y="2902"/>
              <a:ext cx="197" cy="56"/>
            </a:xfrm>
            <a:prstGeom prst="rightArrow">
              <a:avLst>
                <a:gd name="adj1" fmla="val 50000"/>
                <a:gd name="adj2" fmla="val 87946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1093" name="Line 101"/>
            <p:cNvSpPr>
              <a:spLocks noChangeShapeType="1"/>
            </p:cNvSpPr>
            <p:nvPr/>
          </p:nvSpPr>
          <p:spPr bwMode="auto">
            <a:xfrm flipV="1">
              <a:off x="6034" y="2311"/>
              <a:ext cx="288" cy="7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graphicFrame>
          <p:nvGraphicFramePr>
            <p:cNvPr id="341168" name="Object 176"/>
            <p:cNvGraphicFramePr>
              <a:graphicFrameLocks noChangeAspect="1"/>
            </p:cNvGraphicFramePr>
            <p:nvPr/>
          </p:nvGraphicFramePr>
          <p:xfrm>
            <a:off x="6192" y="2752"/>
            <a:ext cx="96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20" name="Формула" r:id="rId61" imgW="152280" imgH="139680" progId="Equation.3">
                    <p:embed/>
                  </p:oleObj>
                </mc:Choice>
                <mc:Fallback>
                  <p:oleObj name="Формула" r:id="rId61" imgW="1522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92" y="2752"/>
                          <a:ext cx="96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1169" name="Object 1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67352"/>
              </p:ext>
            </p:extLst>
          </p:nvPr>
        </p:nvGraphicFramePr>
        <p:xfrm>
          <a:off x="8210550" y="3984625"/>
          <a:ext cx="228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21" name="Формула" r:id="rId63" imgW="228600" imgH="253800" progId="Equation.3">
                  <p:embed/>
                </p:oleObj>
              </mc:Choice>
              <mc:Fallback>
                <p:oleObj name="Формула" r:id="rId63" imgW="2286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0550" y="3984625"/>
                        <a:ext cx="2286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1176" name="Group 184"/>
          <p:cNvGrpSpPr>
            <a:grpSpLocks/>
          </p:cNvGrpSpPr>
          <p:nvPr/>
        </p:nvGrpSpPr>
        <p:grpSpPr bwMode="auto">
          <a:xfrm>
            <a:off x="7566025" y="4035425"/>
            <a:ext cx="1446213" cy="809625"/>
            <a:chOff x="4766" y="2542"/>
            <a:chExt cx="911" cy="510"/>
          </a:xfrm>
        </p:grpSpPr>
        <p:sp>
          <p:nvSpPr>
            <p:cNvPr id="341128" name="Text Box 136"/>
            <p:cNvSpPr txBox="1">
              <a:spLocks noChangeArrowheads="1"/>
            </p:cNvSpPr>
            <p:nvPr/>
          </p:nvSpPr>
          <p:spPr bwMode="auto">
            <a:xfrm>
              <a:off x="5516" y="2542"/>
              <a:ext cx="16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>
                  <a:solidFill>
                    <a:schemeClr val="accent1"/>
                  </a:solidFill>
                </a:rPr>
                <a:t>E</a:t>
              </a:r>
              <a:endParaRPr lang="ru-RU" altLang="ru-RU" sz="1000" i="1">
                <a:solidFill>
                  <a:schemeClr val="accent1"/>
                </a:solidFill>
              </a:endParaRPr>
            </a:p>
          </p:txBody>
        </p:sp>
        <p:sp>
          <p:nvSpPr>
            <p:cNvPr id="341132" name="AutoShape 140"/>
            <p:cNvSpPr>
              <a:spLocks noChangeArrowheads="1"/>
            </p:cNvSpPr>
            <p:nvPr/>
          </p:nvSpPr>
          <p:spPr bwMode="auto">
            <a:xfrm rot="-1930588">
              <a:off x="5030" y="2942"/>
              <a:ext cx="140" cy="54"/>
            </a:xfrm>
            <a:prstGeom prst="rightArrow">
              <a:avLst>
                <a:gd name="adj1" fmla="val 50000"/>
                <a:gd name="adj2" fmla="val 64815"/>
              </a:avLst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1133" name="AutoShape 141"/>
            <p:cNvSpPr>
              <a:spLocks noChangeArrowheads="1"/>
            </p:cNvSpPr>
            <p:nvPr/>
          </p:nvSpPr>
          <p:spPr bwMode="auto">
            <a:xfrm rot="5979946">
              <a:off x="4802" y="2669"/>
              <a:ext cx="274" cy="70"/>
            </a:xfrm>
            <a:prstGeom prst="rightArrow">
              <a:avLst>
                <a:gd name="adj1" fmla="val 50000"/>
                <a:gd name="adj2" fmla="val 97857"/>
              </a:avLst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1127" name="Line 135"/>
            <p:cNvSpPr>
              <a:spLocks noChangeShapeType="1"/>
            </p:cNvSpPr>
            <p:nvPr/>
          </p:nvSpPr>
          <p:spPr bwMode="auto">
            <a:xfrm flipV="1">
              <a:off x="5028" y="2685"/>
              <a:ext cx="566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1129" name="Line 137"/>
            <p:cNvSpPr>
              <a:spLocks noChangeShapeType="1"/>
            </p:cNvSpPr>
            <p:nvPr/>
          </p:nvSpPr>
          <p:spPr bwMode="auto">
            <a:xfrm>
              <a:off x="4971" y="2556"/>
              <a:ext cx="297" cy="33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1151" name="Line 159"/>
            <p:cNvSpPr>
              <a:spLocks noChangeShapeType="1"/>
            </p:cNvSpPr>
            <p:nvPr/>
          </p:nvSpPr>
          <p:spPr bwMode="auto">
            <a:xfrm>
              <a:off x="4952" y="2603"/>
              <a:ext cx="49" cy="5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1152" name="Line 160"/>
            <p:cNvSpPr>
              <a:spLocks noChangeShapeType="1"/>
            </p:cNvSpPr>
            <p:nvPr/>
          </p:nvSpPr>
          <p:spPr bwMode="auto">
            <a:xfrm>
              <a:off x="5178" y="2855"/>
              <a:ext cx="41" cy="4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1153" name="Line 161"/>
            <p:cNvSpPr>
              <a:spLocks noChangeShapeType="1"/>
            </p:cNvSpPr>
            <p:nvPr/>
          </p:nvSpPr>
          <p:spPr bwMode="auto">
            <a:xfrm flipH="1">
              <a:off x="5178" y="2836"/>
              <a:ext cx="47" cy="2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1154" name="Line 162"/>
            <p:cNvSpPr>
              <a:spLocks noChangeShapeType="1"/>
            </p:cNvSpPr>
            <p:nvPr/>
          </p:nvSpPr>
          <p:spPr bwMode="auto">
            <a:xfrm flipV="1">
              <a:off x="5001" y="2602"/>
              <a:ext cx="7" cy="5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graphicFrame>
          <p:nvGraphicFramePr>
            <p:cNvPr id="341155" name="Object 163"/>
            <p:cNvGraphicFramePr>
              <a:graphicFrameLocks noChangeAspect="1"/>
            </p:cNvGraphicFramePr>
            <p:nvPr/>
          </p:nvGraphicFramePr>
          <p:xfrm>
            <a:off x="4987" y="2644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22" name="Формула" r:id="rId65" imgW="215640" imgH="215640" progId="Equation.3">
                    <p:embed/>
                  </p:oleObj>
                </mc:Choice>
                <mc:Fallback>
                  <p:oleObj name="Формула" r:id="rId65" imgW="2156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7" y="2644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1156" name="Object 164"/>
            <p:cNvGraphicFramePr>
              <a:graphicFrameLocks noChangeAspect="1"/>
            </p:cNvGraphicFramePr>
            <p:nvPr/>
          </p:nvGraphicFramePr>
          <p:xfrm>
            <a:off x="4766" y="2753"/>
            <a:ext cx="144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23" name="Формула" r:id="rId67" imgW="228600" imgH="266400" progId="Equation.3">
                    <p:embed/>
                  </p:oleObj>
                </mc:Choice>
                <mc:Fallback>
                  <p:oleObj name="Формула" r:id="rId67" imgW="228600" imgH="266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6" y="2753"/>
                          <a:ext cx="144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1166" name="AutoShape 174"/>
            <p:cNvSpPr>
              <a:spLocks noChangeArrowheads="1"/>
            </p:cNvSpPr>
            <p:nvPr/>
          </p:nvSpPr>
          <p:spPr bwMode="auto">
            <a:xfrm rot="-12277011">
              <a:off x="5172" y="2869"/>
              <a:ext cx="81" cy="75"/>
            </a:xfrm>
            <a:prstGeom prst="curvedUpArrow">
              <a:avLst>
                <a:gd name="adj1" fmla="val 21600"/>
                <a:gd name="adj2" fmla="val 43200"/>
                <a:gd name="adj3" fmla="val 33333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graphicFrame>
          <p:nvGraphicFramePr>
            <p:cNvPr id="341170" name="Object 178"/>
            <p:cNvGraphicFramePr>
              <a:graphicFrameLocks noChangeAspect="1"/>
            </p:cNvGraphicFramePr>
            <p:nvPr/>
          </p:nvGraphicFramePr>
          <p:xfrm>
            <a:off x="5149" y="2948"/>
            <a:ext cx="88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24" name="Формула" r:id="rId69" imgW="139680" imgH="164880" progId="Equation.3">
                    <p:embed/>
                  </p:oleObj>
                </mc:Choice>
                <mc:Fallback>
                  <p:oleObj name="Формула" r:id="rId69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9" y="2948"/>
                          <a:ext cx="88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1171" name="Object 179"/>
            <p:cNvGraphicFramePr>
              <a:graphicFrameLocks noChangeAspect="1"/>
            </p:cNvGraphicFramePr>
            <p:nvPr/>
          </p:nvGraphicFramePr>
          <p:xfrm>
            <a:off x="5269" y="2856"/>
            <a:ext cx="80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25" name="Формула" r:id="rId70" imgW="126720" imgH="139680" progId="Equation.3">
                    <p:embed/>
                  </p:oleObj>
                </mc:Choice>
                <mc:Fallback>
                  <p:oleObj name="Формула" r:id="rId70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69" y="2856"/>
                          <a:ext cx="80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1182" name="Oval 190"/>
          <p:cNvSpPr>
            <a:spLocks noChangeArrowheads="1"/>
          </p:cNvSpPr>
          <p:nvPr/>
        </p:nvSpPr>
        <p:spPr bwMode="auto">
          <a:xfrm>
            <a:off x="8696325" y="6391275"/>
            <a:ext cx="333375" cy="333375"/>
          </a:xfrm>
          <a:prstGeom prst="ellipse">
            <a:avLst/>
          </a:prstGeom>
          <a:solidFill>
            <a:srgbClr val="0070C0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ru-RU" sz="1000" b="1" dirty="0" smtClean="0">
                <a:solidFill>
                  <a:schemeClr val="accent1"/>
                </a:solidFill>
              </a:rPr>
              <a:t>1</a:t>
            </a:r>
            <a:r>
              <a:rPr lang="ru-RU" altLang="ru-RU" sz="1000" b="1" dirty="0" smtClean="0">
                <a:solidFill>
                  <a:schemeClr val="accent1"/>
                </a:solidFill>
              </a:rPr>
              <a:t>9</a:t>
            </a:r>
            <a:endParaRPr lang="ru-RU" altLang="ru-RU" sz="1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70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1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1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1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1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41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41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41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41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41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41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41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41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41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41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41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41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41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41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41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41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41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41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41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41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41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41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41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341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003" grpId="0"/>
      <p:bldP spid="341032" grpId="0"/>
      <p:bldP spid="341042" grpId="0"/>
      <p:bldP spid="341043" grpId="0"/>
      <p:bldP spid="341045" grpId="0"/>
      <p:bldP spid="341069" grpId="0" animBg="1"/>
      <p:bldP spid="341072" grpId="0"/>
      <p:bldP spid="341076" grpId="0"/>
      <p:bldP spid="341079" grpId="0"/>
      <p:bldP spid="341080" grpId="0"/>
      <p:bldP spid="341113" grpId="0"/>
      <p:bldP spid="341118" grpId="0"/>
      <p:bldP spid="341121" grpId="0"/>
      <p:bldP spid="341123" grpId="0"/>
      <p:bldP spid="341125" grpId="0"/>
      <p:bldP spid="341126" grpId="0" animBg="1"/>
      <p:bldP spid="341142" grpId="0" animBg="1"/>
      <p:bldP spid="341144" grpId="0"/>
      <p:bldP spid="341145" grpId="0"/>
      <p:bldP spid="34114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243" name="Group 227"/>
          <p:cNvGrpSpPr>
            <a:grpSpLocks/>
          </p:cNvGrpSpPr>
          <p:nvPr/>
        </p:nvGrpSpPr>
        <p:grpSpPr bwMode="auto">
          <a:xfrm>
            <a:off x="720725" y="4840288"/>
            <a:ext cx="1698625" cy="1152525"/>
            <a:chOff x="892" y="3907"/>
            <a:chExt cx="1070" cy="726"/>
          </a:xfrm>
        </p:grpSpPr>
        <p:sp>
          <p:nvSpPr>
            <p:cNvPr id="342186" name="Oval 170"/>
            <p:cNvSpPr>
              <a:spLocks noChangeArrowheads="1"/>
            </p:cNvSpPr>
            <p:nvPr/>
          </p:nvSpPr>
          <p:spPr bwMode="auto">
            <a:xfrm rot="4951626">
              <a:off x="1096" y="3751"/>
              <a:ext cx="636" cy="948"/>
            </a:xfrm>
            <a:prstGeom prst="ellipse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2187" name="Line 171"/>
            <p:cNvSpPr>
              <a:spLocks noChangeShapeType="1"/>
            </p:cNvSpPr>
            <p:nvPr/>
          </p:nvSpPr>
          <p:spPr bwMode="auto">
            <a:xfrm>
              <a:off x="892" y="4633"/>
              <a:ext cx="1032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2188" name="Line 172"/>
            <p:cNvSpPr>
              <a:spLocks noChangeShapeType="1"/>
            </p:cNvSpPr>
            <p:nvPr/>
          </p:nvSpPr>
          <p:spPr bwMode="auto">
            <a:xfrm rot="-5400000">
              <a:off x="555" y="4290"/>
              <a:ext cx="684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2189" name="Oval 173"/>
            <p:cNvSpPr>
              <a:spLocks noChangeArrowheads="1"/>
            </p:cNvSpPr>
            <p:nvPr/>
          </p:nvSpPr>
          <p:spPr bwMode="auto">
            <a:xfrm>
              <a:off x="1342" y="4450"/>
              <a:ext cx="44" cy="44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2190" name="Oval 174"/>
            <p:cNvSpPr>
              <a:spLocks noChangeArrowheads="1"/>
            </p:cNvSpPr>
            <p:nvPr/>
          </p:nvSpPr>
          <p:spPr bwMode="auto">
            <a:xfrm>
              <a:off x="1365" y="4020"/>
              <a:ext cx="44" cy="44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2191" name="Text Box 175"/>
            <p:cNvSpPr txBox="1">
              <a:spLocks noChangeArrowheads="1"/>
            </p:cNvSpPr>
            <p:nvPr/>
          </p:nvSpPr>
          <p:spPr bwMode="auto">
            <a:xfrm>
              <a:off x="1356" y="4412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>
                  <a:solidFill>
                    <a:schemeClr val="accent1"/>
                  </a:solidFill>
                </a:rPr>
                <a:t>A</a:t>
              </a:r>
              <a:endParaRPr lang="ru-RU" altLang="ru-RU" sz="1000" b="1" i="1">
                <a:solidFill>
                  <a:schemeClr val="accent1"/>
                </a:solidFill>
              </a:endParaRPr>
            </a:p>
          </p:txBody>
        </p:sp>
        <p:sp>
          <p:nvSpPr>
            <p:cNvPr id="342192" name="Text Box 176"/>
            <p:cNvSpPr txBox="1">
              <a:spLocks noChangeArrowheads="1"/>
            </p:cNvSpPr>
            <p:nvPr/>
          </p:nvSpPr>
          <p:spPr bwMode="auto">
            <a:xfrm>
              <a:off x="1211" y="3907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>
                  <a:solidFill>
                    <a:schemeClr val="accent1"/>
                  </a:solidFill>
                </a:rPr>
                <a:t>B</a:t>
              </a:r>
              <a:endParaRPr lang="ru-RU" altLang="ru-RU" sz="1000" b="1" i="1">
                <a:solidFill>
                  <a:schemeClr val="accent1"/>
                </a:solidFill>
              </a:endParaRPr>
            </a:p>
          </p:txBody>
        </p:sp>
        <p:sp>
          <p:nvSpPr>
            <p:cNvPr id="342193" name="Freeform 177"/>
            <p:cNvSpPr>
              <a:spLocks/>
            </p:cNvSpPr>
            <p:nvPr/>
          </p:nvSpPr>
          <p:spPr bwMode="auto">
            <a:xfrm flipV="1">
              <a:off x="917" y="4218"/>
              <a:ext cx="1026" cy="382"/>
            </a:xfrm>
            <a:custGeom>
              <a:avLst/>
              <a:gdLst>
                <a:gd name="T0" fmla="*/ 0 w 924"/>
                <a:gd name="T1" fmla="*/ 116 h 268"/>
                <a:gd name="T2" fmla="*/ 294 w 924"/>
                <a:gd name="T3" fmla="*/ 20 h 268"/>
                <a:gd name="T4" fmla="*/ 606 w 924"/>
                <a:gd name="T5" fmla="*/ 236 h 268"/>
                <a:gd name="T6" fmla="*/ 924 w 924"/>
                <a:gd name="T7" fmla="*/ 212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4" h="268">
                  <a:moveTo>
                    <a:pt x="0" y="116"/>
                  </a:moveTo>
                  <a:cubicBezTo>
                    <a:pt x="96" y="58"/>
                    <a:pt x="193" y="0"/>
                    <a:pt x="294" y="20"/>
                  </a:cubicBezTo>
                  <a:cubicBezTo>
                    <a:pt x="395" y="40"/>
                    <a:pt x="501" y="204"/>
                    <a:pt x="606" y="236"/>
                  </a:cubicBezTo>
                  <a:cubicBezTo>
                    <a:pt x="711" y="268"/>
                    <a:pt x="871" y="216"/>
                    <a:pt x="924" y="21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2241" name="Text Box 225"/>
            <p:cNvSpPr txBox="1">
              <a:spLocks noChangeArrowheads="1"/>
            </p:cNvSpPr>
            <p:nvPr/>
          </p:nvSpPr>
          <p:spPr bwMode="auto">
            <a:xfrm>
              <a:off x="1802" y="4462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>
                  <a:solidFill>
                    <a:schemeClr val="accent1"/>
                  </a:solidFill>
                </a:rPr>
                <a:t>y</a:t>
              </a:r>
              <a:endParaRPr lang="ru-RU" altLang="ru-RU" sz="1000" b="1" i="1">
                <a:solidFill>
                  <a:schemeClr val="accent1"/>
                </a:solidFill>
              </a:endParaRPr>
            </a:p>
          </p:txBody>
        </p:sp>
        <p:sp>
          <p:nvSpPr>
            <p:cNvPr id="342242" name="Text Box 226"/>
            <p:cNvSpPr txBox="1">
              <a:spLocks noChangeArrowheads="1"/>
            </p:cNvSpPr>
            <p:nvPr/>
          </p:nvSpPr>
          <p:spPr bwMode="auto">
            <a:xfrm>
              <a:off x="916" y="3915"/>
              <a:ext cx="1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>
                  <a:solidFill>
                    <a:schemeClr val="accent1"/>
                  </a:solidFill>
                </a:rPr>
                <a:t>z</a:t>
              </a:r>
              <a:endParaRPr lang="ru-RU" altLang="ru-RU" sz="1000" b="1" i="1">
                <a:solidFill>
                  <a:schemeClr val="accent1"/>
                </a:solidFill>
              </a:endParaRPr>
            </a:p>
          </p:txBody>
        </p:sp>
      </p:grpSp>
      <p:grpSp>
        <p:nvGrpSpPr>
          <p:cNvPr id="342051" name="Group 35"/>
          <p:cNvGrpSpPr>
            <a:grpSpLocks/>
          </p:cNvGrpSpPr>
          <p:nvPr/>
        </p:nvGrpSpPr>
        <p:grpSpPr bwMode="auto">
          <a:xfrm>
            <a:off x="406400" y="2603500"/>
            <a:ext cx="1138238" cy="682625"/>
            <a:chOff x="683" y="1914"/>
            <a:chExt cx="717" cy="430"/>
          </a:xfrm>
        </p:grpSpPr>
        <p:sp>
          <p:nvSpPr>
            <p:cNvPr id="342052" name="AutoShape 36"/>
            <p:cNvSpPr>
              <a:spLocks noChangeArrowheads="1"/>
            </p:cNvSpPr>
            <p:nvPr/>
          </p:nvSpPr>
          <p:spPr bwMode="auto">
            <a:xfrm rot="-2044632">
              <a:off x="708" y="1914"/>
              <a:ext cx="684" cy="246"/>
            </a:xfrm>
            <a:prstGeom prst="rtTriangle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2053" name="Oval 37"/>
            <p:cNvSpPr>
              <a:spLocks noChangeArrowheads="1"/>
            </p:cNvSpPr>
            <p:nvPr/>
          </p:nvSpPr>
          <p:spPr bwMode="auto">
            <a:xfrm>
              <a:off x="1362" y="1938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2054" name="Oval 38"/>
            <p:cNvSpPr>
              <a:spLocks noChangeArrowheads="1"/>
            </p:cNvSpPr>
            <p:nvPr/>
          </p:nvSpPr>
          <p:spPr bwMode="auto">
            <a:xfrm>
              <a:off x="815" y="2306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2055" name="Oval 39"/>
            <p:cNvSpPr>
              <a:spLocks noChangeArrowheads="1"/>
            </p:cNvSpPr>
            <p:nvPr/>
          </p:nvSpPr>
          <p:spPr bwMode="auto">
            <a:xfrm>
              <a:off x="683" y="2108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</p:grpSp>
      <p:sp>
        <p:nvSpPr>
          <p:cNvPr id="342025" name="Rectangle 9"/>
          <p:cNvSpPr>
            <a:spLocks noChangeArrowheads="1"/>
          </p:cNvSpPr>
          <p:nvPr/>
        </p:nvSpPr>
        <p:spPr bwMode="auto">
          <a:xfrm>
            <a:off x="209550" y="868363"/>
            <a:ext cx="893445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>
                <a:solidFill>
                  <a:schemeClr val="accent1"/>
                </a:solidFill>
                <a:latin typeface="+mn-lt"/>
              </a:rPr>
              <a:t>Общий случай движения твердого тела – </a:t>
            </a:r>
            <a:r>
              <a:rPr lang="ru-RU" altLang="ru-RU" sz="1000">
                <a:solidFill>
                  <a:schemeClr val="accent1"/>
                </a:solidFill>
                <a:latin typeface="+mn-lt"/>
              </a:rPr>
              <a:t>Положение тела в пространстве однозначно определяется положением трех его точек, не лежащих на одной прямой. По трем точкам можно построить треугольник, который и будет далее представлять тело в пространстве.</a:t>
            </a:r>
          </a:p>
          <a:p>
            <a:r>
              <a:rPr lang="ru-RU" altLang="ru-RU" sz="1000" b="1">
                <a:solidFill>
                  <a:schemeClr val="accent1"/>
                </a:solidFill>
                <a:latin typeface="+mn-lt"/>
              </a:rPr>
              <a:t>Разложение движения свободного твердого тела</a:t>
            </a:r>
            <a:r>
              <a:rPr lang="ru-RU" altLang="ru-RU" sz="1000">
                <a:solidFill>
                  <a:schemeClr val="accent1"/>
                </a:solidFill>
                <a:latin typeface="+mn-lt"/>
              </a:rPr>
              <a:t> – Как и в случае плоского движения существует бесчисленное множество способов представления движения свободного тела в виде совокупности двух, более простых движений. Например, можно перевести тело из исходного положение, обозначенное треугольником </a:t>
            </a:r>
            <a:r>
              <a:rPr lang="ru-RU" altLang="ru-RU" sz="1000" i="1">
                <a:solidFill>
                  <a:schemeClr val="accent1"/>
                </a:solidFill>
                <a:latin typeface="+mn-lt"/>
                <a:sym typeface="Symbol" pitchFamily="18" charset="2"/>
              </a:rPr>
              <a:t></a:t>
            </a:r>
            <a:r>
              <a:rPr lang="en-US" altLang="ru-RU" sz="1000" i="1">
                <a:solidFill>
                  <a:schemeClr val="accent1"/>
                </a:solidFill>
                <a:latin typeface="+mn-lt"/>
                <a:sym typeface="Symbol" pitchFamily="18" charset="2"/>
              </a:rPr>
              <a:t>ABC</a:t>
            </a:r>
            <a:r>
              <a:rPr lang="ru-RU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, в другое положение, соответствующее треугольнику </a:t>
            </a:r>
            <a:r>
              <a:rPr lang="ru-RU" altLang="ru-RU" sz="1000" i="1">
                <a:solidFill>
                  <a:schemeClr val="accent1"/>
                </a:solidFill>
                <a:latin typeface="+mn-lt"/>
                <a:sym typeface="Symbol" pitchFamily="18" charset="2"/>
              </a:rPr>
              <a:t></a:t>
            </a:r>
            <a:r>
              <a:rPr lang="en-US" altLang="ru-RU" sz="1000" i="1">
                <a:solidFill>
                  <a:schemeClr val="accent1"/>
                </a:solidFill>
                <a:latin typeface="+mn-lt"/>
                <a:sym typeface="Symbol" pitchFamily="18" charset="2"/>
              </a:rPr>
              <a:t>A</a:t>
            </a:r>
            <a:r>
              <a:rPr lang="ru-RU" altLang="ru-RU" sz="1000" baseline="-25000">
                <a:solidFill>
                  <a:schemeClr val="accent1"/>
                </a:solidFill>
                <a:latin typeface="+mn-lt"/>
                <a:sym typeface="Symbol" pitchFamily="18" charset="2"/>
              </a:rPr>
              <a:t>1</a:t>
            </a:r>
            <a:r>
              <a:rPr lang="en-US" altLang="ru-RU" sz="1000" i="1">
                <a:solidFill>
                  <a:schemeClr val="accent1"/>
                </a:solidFill>
                <a:latin typeface="+mn-lt"/>
                <a:sym typeface="Symbol" pitchFamily="18" charset="2"/>
              </a:rPr>
              <a:t>B</a:t>
            </a:r>
            <a:r>
              <a:rPr lang="ru-RU" altLang="ru-RU" sz="1000" baseline="-25000">
                <a:solidFill>
                  <a:schemeClr val="accent1"/>
                </a:solidFill>
                <a:latin typeface="+mn-lt"/>
                <a:sym typeface="Symbol" pitchFamily="18" charset="2"/>
              </a:rPr>
              <a:t>1</a:t>
            </a:r>
            <a:r>
              <a:rPr lang="en-US" altLang="ru-RU" sz="1000" i="1">
                <a:solidFill>
                  <a:schemeClr val="accent1"/>
                </a:solidFill>
                <a:latin typeface="+mn-lt"/>
                <a:sym typeface="Symbol" pitchFamily="18" charset="2"/>
              </a:rPr>
              <a:t>C</a:t>
            </a:r>
            <a:r>
              <a:rPr lang="ru-RU" altLang="ru-RU" sz="1000" baseline="-25000">
                <a:solidFill>
                  <a:schemeClr val="accent1"/>
                </a:solidFill>
                <a:latin typeface="+mn-lt"/>
                <a:sym typeface="Symbol" pitchFamily="18" charset="2"/>
              </a:rPr>
              <a:t>1</a:t>
            </a:r>
            <a:r>
              <a:rPr lang="ru-RU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, поступательным перемещением в положение </a:t>
            </a:r>
            <a:r>
              <a:rPr lang="ru-RU" altLang="ru-RU" sz="1000" i="1">
                <a:solidFill>
                  <a:schemeClr val="accent1"/>
                </a:solidFill>
                <a:latin typeface="+mn-lt"/>
                <a:sym typeface="Symbol" pitchFamily="18" charset="2"/>
              </a:rPr>
              <a:t></a:t>
            </a:r>
            <a:r>
              <a:rPr lang="en-US" altLang="ru-RU" sz="1000" i="1">
                <a:solidFill>
                  <a:schemeClr val="accent1"/>
                </a:solidFill>
                <a:latin typeface="+mn-lt"/>
                <a:sym typeface="Symbol" pitchFamily="18" charset="2"/>
              </a:rPr>
              <a:t>A</a:t>
            </a:r>
            <a:r>
              <a:rPr lang="ru-RU" altLang="ru-RU" sz="1000" baseline="-25000">
                <a:solidFill>
                  <a:schemeClr val="accent1"/>
                </a:solidFill>
                <a:latin typeface="+mn-lt"/>
                <a:sym typeface="Symbol" pitchFamily="18" charset="2"/>
              </a:rPr>
              <a:t>1</a:t>
            </a:r>
            <a:r>
              <a:rPr lang="en-US" altLang="ru-RU" sz="1000" i="1">
                <a:solidFill>
                  <a:schemeClr val="accent1"/>
                </a:solidFill>
                <a:latin typeface="+mn-lt"/>
                <a:sym typeface="Symbol" pitchFamily="18" charset="2"/>
              </a:rPr>
              <a:t>B’C’</a:t>
            </a:r>
            <a:r>
              <a:rPr lang="ru-RU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,</a:t>
            </a:r>
            <a:r>
              <a:rPr lang="en-US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 </a:t>
            </a:r>
            <a:r>
              <a:rPr lang="ru-RU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а затем поворотом его вокруг некоторой оси, проходящей через точку, выбранной в качестве полюса, например, точку </a:t>
            </a:r>
            <a:r>
              <a:rPr lang="en-US" altLang="ru-RU" sz="1000" i="1">
                <a:solidFill>
                  <a:schemeClr val="accent1"/>
                </a:solidFill>
                <a:latin typeface="+mn-lt"/>
                <a:sym typeface="Symbol" pitchFamily="18" charset="2"/>
              </a:rPr>
              <a:t>A</a:t>
            </a:r>
            <a:r>
              <a:rPr lang="en-US" altLang="ru-RU" sz="1000" baseline="-25000">
                <a:solidFill>
                  <a:schemeClr val="accent1"/>
                </a:solidFill>
                <a:latin typeface="+mn-lt"/>
                <a:sym typeface="Symbol" pitchFamily="18" charset="2"/>
              </a:rPr>
              <a:t>1</a:t>
            </a:r>
            <a:r>
              <a:rPr lang="en-US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:</a:t>
            </a:r>
            <a:r>
              <a:rPr lang="ru-RU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 </a:t>
            </a:r>
            <a:endParaRPr lang="en-US" altLang="ru-RU" sz="1000">
              <a:solidFill>
                <a:schemeClr val="accent1"/>
              </a:solidFill>
              <a:latin typeface="+mn-lt"/>
              <a:sym typeface="Symbol" pitchFamily="18" charset="2"/>
            </a:endParaRPr>
          </a:p>
        </p:txBody>
      </p:sp>
      <p:sp>
        <p:nvSpPr>
          <p:cNvPr id="342028" name="Text Box 12"/>
          <p:cNvSpPr txBox="1">
            <a:spLocks noChangeArrowheads="1"/>
          </p:cNvSpPr>
          <p:nvPr/>
        </p:nvSpPr>
        <p:spPr bwMode="auto">
          <a:xfrm>
            <a:off x="2193925" y="2744788"/>
            <a:ext cx="26828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i="1">
                <a:solidFill>
                  <a:schemeClr val="accent1"/>
                </a:solidFill>
              </a:rPr>
              <a:t>A</a:t>
            </a:r>
            <a:endParaRPr lang="ru-RU" altLang="ru-RU" sz="1000" i="1">
              <a:solidFill>
                <a:schemeClr val="accent1"/>
              </a:solidFill>
            </a:endParaRPr>
          </a:p>
        </p:txBody>
      </p:sp>
      <p:sp>
        <p:nvSpPr>
          <p:cNvPr id="342029" name="Text Box 13"/>
          <p:cNvSpPr txBox="1">
            <a:spLocks noChangeArrowheads="1"/>
          </p:cNvSpPr>
          <p:nvPr/>
        </p:nvSpPr>
        <p:spPr bwMode="auto">
          <a:xfrm>
            <a:off x="1258888" y="3409950"/>
            <a:ext cx="2682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i="1">
                <a:solidFill>
                  <a:schemeClr val="accent1"/>
                </a:solidFill>
              </a:rPr>
              <a:t>B</a:t>
            </a:r>
            <a:endParaRPr lang="ru-RU" altLang="ru-RU" sz="1000" i="1">
              <a:solidFill>
                <a:schemeClr val="accent1"/>
              </a:solidFill>
            </a:endParaRPr>
          </a:p>
        </p:txBody>
      </p:sp>
      <p:sp>
        <p:nvSpPr>
          <p:cNvPr id="342030" name="Text Box 14"/>
          <p:cNvSpPr txBox="1">
            <a:spLocks noChangeArrowheads="1"/>
          </p:cNvSpPr>
          <p:nvPr/>
        </p:nvSpPr>
        <p:spPr bwMode="auto">
          <a:xfrm>
            <a:off x="904875" y="3084513"/>
            <a:ext cx="26481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i="1">
                <a:solidFill>
                  <a:schemeClr val="accent1"/>
                </a:solidFill>
              </a:rPr>
              <a:t>C</a:t>
            </a:r>
            <a:endParaRPr lang="ru-RU" altLang="ru-RU" sz="1000" i="1">
              <a:solidFill>
                <a:schemeClr val="accent1"/>
              </a:solidFill>
            </a:endParaRPr>
          </a:p>
        </p:txBody>
      </p:sp>
      <p:grpSp>
        <p:nvGrpSpPr>
          <p:cNvPr id="342056" name="Group 40"/>
          <p:cNvGrpSpPr>
            <a:grpSpLocks/>
          </p:cNvGrpSpPr>
          <p:nvPr/>
        </p:nvGrpSpPr>
        <p:grpSpPr bwMode="auto">
          <a:xfrm>
            <a:off x="447675" y="2665413"/>
            <a:ext cx="1779588" cy="733425"/>
            <a:chOff x="270" y="1865"/>
            <a:chExt cx="1121" cy="462"/>
          </a:xfrm>
        </p:grpSpPr>
        <p:sp>
          <p:nvSpPr>
            <p:cNvPr id="342037" name="Freeform 21"/>
            <p:cNvSpPr>
              <a:spLocks/>
            </p:cNvSpPr>
            <p:nvPr/>
          </p:nvSpPr>
          <p:spPr bwMode="auto">
            <a:xfrm>
              <a:off x="270" y="2046"/>
              <a:ext cx="432" cy="90"/>
            </a:xfrm>
            <a:custGeom>
              <a:avLst/>
              <a:gdLst>
                <a:gd name="T0" fmla="*/ 0 w 474"/>
                <a:gd name="T1" fmla="*/ 0 h 132"/>
                <a:gd name="T2" fmla="*/ 240 w 474"/>
                <a:gd name="T3" fmla="*/ 24 h 132"/>
                <a:gd name="T4" fmla="*/ 348 w 474"/>
                <a:gd name="T5" fmla="*/ 108 h 132"/>
                <a:gd name="T6" fmla="*/ 474 w 474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4" h="132">
                  <a:moveTo>
                    <a:pt x="0" y="0"/>
                  </a:moveTo>
                  <a:cubicBezTo>
                    <a:pt x="91" y="3"/>
                    <a:pt x="182" y="6"/>
                    <a:pt x="240" y="24"/>
                  </a:cubicBezTo>
                  <a:cubicBezTo>
                    <a:pt x="298" y="42"/>
                    <a:pt x="309" y="90"/>
                    <a:pt x="348" y="108"/>
                  </a:cubicBezTo>
                  <a:cubicBezTo>
                    <a:pt x="387" y="126"/>
                    <a:pt x="453" y="128"/>
                    <a:pt x="474" y="13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2038" name="Freeform 22"/>
            <p:cNvSpPr>
              <a:spLocks/>
            </p:cNvSpPr>
            <p:nvPr/>
          </p:nvSpPr>
          <p:spPr bwMode="auto">
            <a:xfrm>
              <a:off x="395" y="2237"/>
              <a:ext cx="432" cy="90"/>
            </a:xfrm>
            <a:custGeom>
              <a:avLst/>
              <a:gdLst>
                <a:gd name="T0" fmla="*/ 0 w 474"/>
                <a:gd name="T1" fmla="*/ 0 h 132"/>
                <a:gd name="T2" fmla="*/ 240 w 474"/>
                <a:gd name="T3" fmla="*/ 24 h 132"/>
                <a:gd name="T4" fmla="*/ 348 w 474"/>
                <a:gd name="T5" fmla="*/ 108 h 132"/>
                <a:gd name="T6" fmla="*/ 474 w 474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4" h="132">
                  <a:moveTo>
                    <a:pt x="0" y="0"/>
                  </a:moveTo>
                  <a:cubicBezTo>
                    <a:pt x="91" y="3"/>
                    <a:pt x="182" y="6"/>
                    <a:pt x="240" y="24"/>
                  </a:cubicBezTo>
                  <a:cubicBezTo>
                    <a:pt x="298" y="42"/>
                    <a:pt x="309" y="90"/>
                    <a:pt x="348" y="108"/>
                  </a:cubicBezTo>
                  <a:cubicBezTo>
                    <a:pt x="387" y="126"/>
                    <a:pt x="453" y="128"/>
                    <a:pt x="474" y="13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2039" name="Freeform 23"/>
            <p:cNvSpPr>
              <a:spLocks/>
            </p:cNvSpPr>
            <p:nvPr/>
          </p:nvSpPr>
          <p:spPr bwMode="auto">
            <a:xfrm>
              <a:off x="959" y="1865"/>
              <a:ext cx="432" cy="90"/>
            </a:xfrm>
            <a:custGeom>
              <a:avLst/>
              <a:gdLst>
                <a:gd name="T0" fmla="*/ 0 w 474"/>
                <a:gd name="T1" fmla="*/ 0 h 132"/>
                <a:gd name="T2" fmla="*/ 240 w 474"/>
                <a:gd name="T3" fmla="*/ 24 h 132"/>
                <a:gd name="T4" fmla="*/ 348 w 474"/>
                <a:gd name="T5" fmla="*/ 108 h 132"/>
                <a:gd name="T6" fmla="*/ 474 w 474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4" h="132">
                  <a:moveTo>
                    <a:pt x="0" y="0"/>
                  </a:moveTo>
                  <a:cubicBezTo>
                    <a:pt x="91" y="3"/>
                    <a:pt x="182" y="6"/>
                    <a:pt x="240" y="24"/>
                  </a:cubicBezTo>
                  <a:cubicBezTo>
                    <a:pt x="298" y="42"/>
                    <a:pt x="309" y="90"/>
                    <a:pt x="348" y="108"/>
                  </a:cubicBezTo>
                  <a:cubicBezTo>
                    <a:pt x="387" y="126"/>
                    <a:pt x="453" y="128"/>
                    <a:pt x="474" y="13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</p:grpSp>
      <p:sp>
        <p:nvSpPr>
          <p:cNvPr id="342040" name="Text Box 24"/>
          <p:cNvSpPr txBox="1">
            <a:spLocks noChangeArrowheads="1"/>
          </p:cNvSpPr>
          <p:nvPr/>
        </p:nvSpPr>
        <p:spPr bwMode="auto">
          <a:xfrm>
            <a:off x="1420813" y="2638425"/>
            <a:ext cx="29367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i="1">
                <a:solidFill>
                  <a:schemeClr val="accent1"/>
                </a:solidFill>
              </a:rPr>
              <a:t>A</a:t>
            </a:r>
            <a:r>
              <a:rPr lang="en-US" altLang="ru-RU" sz="1000" baseline="-25000">
                <a:solidFill>
                  <a:schemeClr val="accent1"/>
                </a:solidFill>
              </a:rPr>
              <a:t>1</a:t>
            </a:r>
            <a:endParaRPr lang="ru-RU" altLang="ru-RU" sz="1000" baseline="-25000">
              <a:solidFill>
                <a:schemeClr val="accent1"/>
              </a:solidFill>
            </a:endParaRPr>
          </a:p>
        </p:txBody>
      </p:sp>
      <p:grpSp>
        <p:nvGrpSpPr>
          <p:cNvPr id="342050" name="Group 34"/>
          <p:cNvGrpSpPr>
            <a:grpSpLocks/>
          </p:cNvGrpSpPr>
          <p:nvPr/>
        </p:nvGrpSpPr>
        <p:grpSpPr bwMode="auto">
          <a:xfrm>
            <a:off x="1084263" y="2752725"/>
            <a:ext cx="1138237" cy="682625"/>
            <a:chOff x="683" y="1914"/>
            <a:chExt cx="717" cy="430"/>
          </a:xfrm>
        </p:grpSpPr>
        <p:sp>
          <p:nvSpPr>
            <p:cNvPr id="342026" name="AutoShape 10"/>
            <p:cNvSpPr>
              <a:spLocks noChangeArrowheads="1"/>
            </p:cNvSpPr>
            <p:nvPr/>
          </p:nvSpPr>
          <p:spPr bwMode="auto">
            <a:xfrm rot="-2044632">
              <a:off x="708" y="1914"/>
              <a:ext cx="684" cy="246"/>
            </a:xfrm>
            <a:prstGeom prst="rtTriangle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2041" name="Oval 25"/>
            <p:cNvSpPr>
              <a:spLocks noChangeArrowheads="1"/>
            </p:cNvSpPr>
            <p:nvPr/>
          </p:nvSpPr>
          <p:spPr bwMode="auto">
            <a:xfrm>
              <a:off x="1362" y="1938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2042" name="Oval 26"/>
            <p:cNvSpPr>
              <a:spLocks noChangeArrowheads="1"/>
            </p:cNvSpPr>
            <p:nvPr/>
          </p:nvSpPr>
          <p:spPr bwMode="auto">
            <a:xfrm>
              <a:off x="815" y="2306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2043" name="Oval 27"/>
            <p:cNvSpPr>
              <a:spLocks noChangeArrowheads="1"/>
            </p:cNvSpPr>
            <p:nvPr/>
          </p:nvSpPr>
          <p:spPr bwMode="auto">
            <a:xfrm>
              <a:off x="683" y="2108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</p:grpSp>
      <p:sp>
        <p:nvSpPr>
          <p:cNvPr id="342047" name="Text Box 31"/>
          <p:cNvSpPr txBox="1">
            <a:spLocks noChangeArrowheads="1"/>
          </p:cNvSpPr>
          <p:nvPr/>
        </p:nvSpPr>
        <p:spPr bwMode="auto">
          <a:xfrm>
            <a:off x="538163" y="3246438"/>
            <a:ext cx="2968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i="1">
                <a:solidFill>
                  <a:schemeClr val="accent1"/>
                </a:solidFill>
              </a:rPr>
              <a:t>B’</a:t>
            </a:r>
            <a:endParaRPr lang="ru-RU" altLang="ru-RU" sz="1000" i="1">
              <a:solidFill>
                <a:schemeClr val="accent1"/>
              </a:solidFill>
            </a:endParaRPr>
          </a:p>
        </p:txBody>
      </p:sp>
      <p:sp>
        <p:nvSpPr>
          <p:cNvPr id="342048" name="Text Box 32"/>
          <p:cNvSpPr txBox="1">
            <a:spLocks noChangeArrowheads="1"/>
          </p:cNvSpPr>
          <p:nvPr/>
        </p:nvSpPr>
        <p:spPr bwMode="auto">
          <a:xfrm>
            <a:off x="169863" y="2906713"/>
            <a:ext cx="304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i="1">
                <a:solidFill>
                  <a:schemeClr val="accent1"/>
                </a:solidFill>
              </a:rPr>
              <a:t>C’</a:t>
            </a:r>
            <a:endParaRPr lang="ru-RU" altLang="ru-RU" sz="1000" i="1">
              <a:solidFill>
                <a:schemeClr val="accent1"/>
              </a:solidFill>
            </a:endParaRPr>
          </a:p>
        </p:txBody>
      </p:sp>
      <p:sp>
        <p:nvSpPr>
          <p:cNvPr id="342057" name="Line 41"/>
          <p:cNvSpPr>
            <a:spLocks noChangeShapeType="1"/>
          </p:cNvSpPr>
          <p:nvPr/>
        </p:nvSpPr>
        <p:spPr bwMode="auto">
          <a:xfrm flipH="1">
            <a:off x="1457325" y="2066925"/>
            <a:ext cx="166688" cy="89058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42058" name="Text Box 42"/>
          <p:cNvSpPr txBox="1">
            <a:spLocks noChangeArrowheads="1"/>
          </p:cNvSpPr>
          <p:nvPr/>
        </p:nvSpPr>
        <p:spPr bwMode="auto">
          <a:xfrm>
            <a:off x="1600200" y="1989138"/>
            <a:ext cx="28098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i="1">
                <a:solidFill>
                  <a:schemeClr val="accent1"/>
                </a:solidFill>
                <a:sym typeface="Symbol" pitchFamily="18" charset="2"/>
              </a:rPr>
              <a:t></a:t>
            </a:r>
            <a:endParaRPr lang="en-US" altLang="ru-RU" sz="1000" baseline="-25000">
              <a:solidFill>
                <a:schemeClr val="accent1"/>
              </a:solidFill>
              <a:sym typeface="Symbol" pitchFamily="18" charset="2"/>
            </a:endParaRPr>
          </a:p>
        </p:txBody>
      </p:sp>
      <p:grpSp>
        <p:nvGrpSpPr>
          <p:cNvPr id="342059" name="Group 43"/>
          <p:cNvGrpSpPr>
            <a:grpSpLocks/>
          </p:cNvGrpSpPr>
          <p:nvPr/>
        </p:nvGrpSpPr>
        <p:grpSpPr bwMode="auto">
          <a:xfrm rot="1667399">
            <a:off x="338138" y="2311400"/>
            <a:ext cx="1138237" cy="682625"/>
            <a:chOff x="683" y="1914"/>
            <a:chExt cx="717" cy="430"/>
          </a:xfrm>
        </p:grpSpPr>
        <p:sp>
          <p:nvSpPr>
            <p:cNvPr id="342060" name="AutoShape 44"/>
            <p:cNvSpPr>
              <a:spLocks noChangeArrowheads="1"/>
            </p:cNvSpPr>
            <p:nvPr/>
          </p:nvSpPr>
          <p:spPr bwMode="auto">
            <a:xfrm rot="-2044632">
              <a:off x="708" y="1914"/>
              <a:ext cx="684" cy="246"/>
            </a:xfrm>
            <a:prstGeom prst="rtTriangle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2061" name="Oval 45"/>
            <p:cNvSpPr>
              <a:spLocks noChangeArrowheads="1"/>
            </p:cNvSpPr>
            <p:nvPr/>
          </p:nvSpPr>
          <p:spPr bwMode="auto">
            <a:xfrm>
              <a:off x="1362" y="1938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2062" name="Oval 46"/>
            <p:cNvSpPr>
              <a:spLocks noChangeArrowheads="1"/>
            </p:cNvSpPr>
            <p:nvPr/>
          </p:nvSpPr>
          <p:spPr bwMode="auto">
            <a:xfrm>
              <a:off x="815" y="2306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2063" name="Oval 47"/>
            <p:cNvSpPr>
              <a:spLocks noChangeArrowheads="1"/>
            </p:cNvSpPr>
            <p:nvPr/>
          </p:nvSpPr>
          <p:spPr bwMode="auto">
            <a:xfrm>
              <a:off x="683" y="2108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</p:grpSp>
      <p:grpSp>
        <p:nvGrpSpPr>
          <p:cNvPr id="342070" name="Group 54"/>
          <p:cNvGrpSpPr>
            <a:grpSpLocks/>
          </p:cNvGrpSpPr>
          <p:nvPr/>
        </p:nvGrpSpPr>
        <p:grpSpPr bwMode="auto">
          <a:xfrm>
            <a:off x="246063" y="2484438"/>
            <a:ext cx="503237" cy="731837"/>
            <a:chOff x="155" y="1745"/>
            <a:chExt cx="317" cy="461"/>
          </a:xfrm>
        </p:grpSpPr>
        <p:sp>
          <p:nvSpPr>
            <p:cNvPr id="342066" name="Arc 50"/>
            <p:cNvSpPr>
              <a:spLocks/>
            </p:cNvSpPr>
            <p:nvPr/>
          </p:nvSpPr>
          <p:spPr bwMode="auto">
            <a:xfrm rot="17635246" flipH="1">
              <a:off x="234" y="1968"/>
              <a:ext cx="231" cy="24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2067" name="Arc 51"/>
            <p:cNvSpPr>
              <a:spLocks/>
            </p:cNvSpPr>
            <p:nvPr/>
          </p:nvSpPr>
          <p:spPr bwMode="auto">
            <a:xfrm rot="18901463" flipH="1">
              <a:off x="155" y="1745"/>
              <a:ext cx="231" cy="24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</p:grpSp>
      <p:grpSp>
        <p:nvGrpSpPr>
          <p:cNvPr id="342071" name="Group 55"/>
          <p:cNvGrpSpPr>
            <a:grpSpLocks/>
          </p:cNvGrpSpPr>
          <p:nvPr/>
        </p:nvGrpSpPr>
        <p:grpSpPr bwMode="auto">
          <a:xfrm>
            <a:off x="98425" y="2155827"/>
            <a:ext cx="392113" cy="725488"/>
            <a:chOff x="62" y="1538"/>
            <a:chExt cx="247" cy="457"/>
          </a:xfrm>
        </p:grpSpPr>
        <p:sp>
          <p:nvSpPr>
            <p:cNvPr id="342068" name="Text Box 52"/>
            <p:cNvSpPr txBox="1">
              <a:spLocks noChangeArrowheads="1"/>
            </p:cNvSpPr>
            <p:nvPr/>
          </p:nvSpPr>
          <p:spPr bwMode="auto">
            <a:xfrm>
              <a:off x="123" y="1538"/>
              <a:ext cx="18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>
                  <a:solidFill>
                    <a:schemeClr val="accent1"/>
                  </a:solidFill>
                </a:rPr>
                <a:t>C</a:t>
              </a:r>
              <a:r>
                <a:rPr lang="en-US" altLang="ru-RU" sz="1000" baseline="-25000">
                  <a:solidFill>
                    <a:schemeClr val="accent1"/>
                  </a:solidFill>
                </a:rPr>
                <a:t>1</a:t>
              </a:r>
              <a:endParaRPr lang="ru-RU" altLang="ru-RU" sz="1000" baseline="-25000">
                <a:solidFill>
                  <a:schemeClr val="accent1"/>
                </a:solidFill>
              </a:endParaRPr>
            </a:p>
          </p:txBody>
        </p:sp>
        <p:sp>
          <p:nvSpPr>
            <p:cNvPr id="342069" name="Text Box 53"/>
            <p:cNvSpPr txBox="1">
              <a:spLocks noChangeArrowheads="1"/>
            </p:cNvSpPr>
            <p:nvPr/>
          </p:nvSpPr>
          <p:spPr bwMode="auto">
            <a:xfrm>
              <a:off x="62" y="1840"/>
              <a:ext cx="184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>
                  <a:solidFill>
                    <a:schemeClr val="accent1"/>
                  </a:solidFill>
                </a:rPr>
                <a:t>B</a:t>
              </a:r>
              <a:r>
                <a:rPr lang="en-US" altLang="ru-RU" sz="1000" baseline="-25000">
                  <a:solidFill>
                    <a:schemeClr val="accent1"/>
                  </a:solidFill>
                </a:rPr>
                <a:t>1</a:t>
              </a:r>
              <a:endParaRPr lang="ru-RU" altLang="ru-RU" sz="1000" baseline="-25000">
                <a:solidFill>
                  <a:schemeClr val="accent1"/>
                </a:solidFill>
              </a:endParaRPr>
            </a:p>
          </p:txBody>
        </p:sp>
      </p:grpSp>
      <p:sp>
        <p:nvSpPr>
          <p:cNvPr id="342072" name="Text Box 56"/>
          <p:cNvSpPr txBox="1">
            <a:spLocks noChangeArrowheads="1"/>
          </p:cNvSpPr>
          <p:nvPr/>
        </p:nvSpPr>
        <p:spPr bwMode="auto">
          <a:xfrm>
            <a:off x="4694238" y="1954213"/>
            <a:ext cx="4201791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Или, напротив, вначале повернуть треугольник </a:t>
            </a:r>
            <a:r>
              <a:rPr lang="ru-RU" altLang="ru-RU" sz="1000" i="1">
                <a:solidFill>
                  <a:schemeClr val="accent1"/>
                </a:solidFill>
                <a:sym typeface="Symbol" pitchFamily="18" charset="2"/>
              </a:rPr>
              <a:t></a:t>
            </a:r>
            <a:r>
              <a:rPr lang="en-US" altLang="ru-RU" sz="1000" i="1">
                <a:solidFill>
                  <a:schemeClr val="accent1"/>
                </a:solidFill>
                <a:sym typeface="Symbol" pitchFamily="18" charset="2"/>
              </a:rPr>
              <a:t>ABC </a:t>
            </a:r>
            <a:r>
              <a:rPr lang="ru-RU" altLang="ru-RU" sz="1000">
                <a:solidFill>
                  <a:schemeClr val="accent1"/>
                </a:solidFill>
                <a:sym typeface="Symbol" pitchFamily="18" charset="2"/>
              </a:rPr>
              <a:t>вокруг некоторой</a:t>
            </a:r>
            <a:endParaRPr lang="en-US" altLang="ru-RU" sz="1000">
              <a:solidFill>
                <a:schemeClr val="accent1"/>
              </a:solidFill>
              <a:sym typeface="Symbol" pitchFamily="18" charset="2"/>
            </a:endParaRPr>
          </a:p>
          <a:p>
            <a:r>
              <a:rPr lang="ru-RU" altLang="ru-RU" sz="1000">
                <a:solidFill>
                  <a:schemeClr val="accent1"/>
                </a:solidFill>
                <a:sym typeface="Symbol" pitchFamily="18" charset="2"/>
              </a:rPr>
              <a:t>оси, проходящей через точку,</a:t>
            </a:r>
            <a:r>
              <a:rPr lang="en-US" altLang="ru-RU" sz="1000">
                <a:solidFill>
                  <a:schemeClr val="accent1"/>
                </a:solidFill>
                <a:sym typeface="Symbol" pitchFamily="18" charset="2"/>
              </a:rPr>
              <a:t> </a:t>
            </a:r>
            <a:r>
              <a:rPr lang="ru-RU" altLang="ru-RU" sz="1000">
                <a:solidFill>
                  <a:schemeClr val="accent1"/>
                </a:solidFill>
                <a:sym typeface="Symbol" pitchFamily="18" charset="2"/>
              </a:rPr>
              <a:t>выбранной в качестве полюса, например,</a:t>
            </a:r>
            <a:endParaRPr lang="en-US" altLang="ru-RU" sz="1000">
              <a:solidFill>
                <a:schemeClr val="accent1"/>
              </a:solidFill>
              <a:sym typeface="Symbol" pitchFamily="18" charset="2"/>
            </a:endParaRPr>
          </a:p>
          <a:p>
            <a:r>
              <a:rPr lang="ru-RU" altLang="ru-RU" sz="1000">
                <a:solidFill>
                  <a:schemeClr val="accent1"/>
                </a:solidFill>
                <a:sym typeface="Symbol" pitchFamily="18" charset="2"/>
              </a:rPr>
              <a:t>точку </a:t>
            </a:r>
            <a:r>
              <a:rPr lang="en-US" altLang="ru-RU" sz="1000" i="1">
                <a:solidFill>
                  <a:schemeClr val="accent1"/>
                </a:solidFill>
                <a:sym typeface="Symbol" pitchFamily="18" charset="2"/>
              </a:rPr>
              <a:t>A</a:t>
            </a:r>
            <a:r>
              <a:rPr lang="ru-RU" altLang="ru-RU" sz="1000">
                <a:solidFill>
                  <a:schemeClr val="accent1"/>
                </a:solidFill>
                <a:sym typeface="Symbol" pitchFamily="18" charset="2"/>
              </a:rPr>
              <a:t>, чтобы стороны </a:t>
            </a:r>
            <a:r>
              <a:rPr lang="ru-RU" altLang="ru-RU" sz="1000">
                <a:solidFill>
                  <a:schemeClr val="accent1"/>
                </a:solidFill>
              </a:rPr>
              <a:t>треугольника </a:t>
            </a:r>
            <a:r>
              <a:rPr lang="ru-RU" altLang="ru-RU" sz="1000" i="1">
                <a:solidFill>
                  <a:schemeClr val="accent1"/>
                </a:solidFill>
                <a:sym typeface="Symbol" pitchFamily="18" charset="2"/>
              </a:rPr>
              <a:t></a:t>
            </a:r>
            <a:r>
              <a:rPr lang="en-US" altLang="ru-RU" sz="1000" i="1">
                <a:solidFill>
                  <a:schemeClr val="accent1"/>
                </a:solidFill>
                <a:sym typeface="Symbol" pitchFamily="18" charset="2"/>
              </a:rPr>
              <a:t>ABC</a:t>
            </a:r>
            <a:r>
              <a:rPr lang="ru-RU" altLang="ru-RU" sz="1000" i="1">
                <a:solidFill>
                  <a:schemeClr val="accent1"/>
                </a:solidFill>
                <a:sym typeface="Symbol" pitchFamily="18" charset="2"/>
              </a:rPr>
              <a:t> </a:t>
            </a:r>
            <a:r>
              <a:rPr lang="ru-RU" altLang="ru-RU" sz="1000">
                <a:solidFill>
                  <a:schemeClr val="accent1"/>
                </a:solidFill>
                <a:sym typeface="Symbol" pitchFamily="18" charset="2"/>
              </a:rPr>
              <a:t>стали параллельными</a:t>
            </a:r>
          </a:p>
          <a:p>
            <a:r>
              <a:rPr lang="ru-RU" altLang="ru-RU" sz="1000">
                <a:solidFill>
                  <a:schemeClr val="accent1"/>
                </a:solidFill>
                <a:sym typeface="Symbol" pitchFamily="18" charset="2"/>
              </a:rPr>
              <a:t>сторонам треугольника </a:t>
            </a:r>
            <a:r>
              <a:rPr lang="ru-RU" altLang="ru-RU" sz="1000" i="1">
                <a:solidFill>
                  <a:schemeClr val="accent1"/>
                </a:solidFill>
                <a:sym typeface="Symbol" pitchFamily="18" charset="2"/>
              </a:rPr>
              <a:t></a:t>
            </a:r>
            <a:r>
              <a:rPr lang="en-US" altLang="ru-RU" sz="1000" i="1">
                <a:solidFill>
                  <a:schemeClr val="accent1"/>
                </a:solidFill>
                <a:sym typeface="Symbol" pitchFamily="18" charset="2"/>
              </a:rPr>
              <a:t>A</a:t>
            </a:r>
            <a:r>
              <a:rPr lang="ru-RU" altLang="ru-RU" sz="1000" baseline="-25000">
                <a:solidFill>
                  <a:schemeClr val="accent1"/>
                </a:solidFill>
                <a:sym typeface="Symbol" pitchFamily="18" charset="2"/>
              </a:rPr>
              <a:t>1</a:t>
            </a:r>
            <a:r>
              <a:rPr lang="en-US" altLang="ru-RU" sz="1000" i="1">
                <a:solidFill>
                  <a:schemeClr val="accent1"/>
                </a:solidFill>
                <a:sym typeface="Symbol" pitchFamily="18" charset="2"/>
              </a:rPr>
              <a:t>B</a:t>
            </a:r>
            <a:r>
              <a:rPr lang="ru-RU" altLang="ru-RU" sz="1000" baseline="-25000">
                <a:solidFill>
                  <a:schemeClr val="accent1"/>
                </a:solidFill>
                <a:sym typeface="Symbol" pitchFamily="18" charset="2"/>
              </a:rPr>
              <a:t>1</a:t>
            </a:r>
            <a:r>
              <a:rPr lang="en-US" altLang="ru-RU" sz="1000" i="1">
                <a:solidFill>
                  <a:schemeClr val="accent1"/>
                </a:solidFill>
                <a:sym typeface="Symbol" pitchFamily="18" charset="2"/>
              </a:rPr>
              <a:t>C</a:t>
            </a:r>
            <a:r>
              <a:rPr lang="ru-RU" altLang="ru-RU" sz="1000" baseline="-25000">
                <a:solidFill>
                  <a:schemeClr val="accent1"/>
                </a:solidFill>
                <a:sym typeface="Symbol" pitchFamily="18" charset="2"/>
              </a:rPr>
              <a:t>1</a:t>
            </a:r>
            <a:r>
              <a:rPr lang="ru-RU" altLang="ru-RU" sz="1000">
                <a:solidFill>
                  <a:schemeClr val="accent1"/>
                </a:solidFill>
                <a:sym typeface="Symbol" pitchFamily="18" charset="2"/>
              </a:rPr>
              <a:t>, а затем перевести треугольник</a:t>
            </a:r>
            <a:r>
              <a:rPr lang="ru-RU" altLang="ru-RU" sz="1000">
                <a:solidFill>
                  <a:schemeClr val="accent1"/>
                </a:solidFill>
              </a:rPr>
              <a:t> </a:t>
            </a:r>
            <a:r>
              <a:rPr lang="ru-RU" altLang="ru-RU" sz="1000" i="1">
                <a:solidFill>
                  <a:schemeClr val="accent1"/>
                </a:solidFill>
                <a:sym typeface="Symbol" pitchFamily="18" charset="2"/>
              </a:rPr>
              <a:t></a:t>
            </a:r>
            <a:r>
              <a:rPr lang="en-US" altLang="ru-RU" sz="1000" i="1">
                <a:solidFill>
                  <a:schemeClr val="accent1"/>
                </a:solidFill>
                <a:sym typeface="Symbol" pitchFamily="18" charset="2"/>
              </a:rPr>
              <a:t>AB’C</a:t>
            </a:r>
            <a:r>
              <a:rPr lang="ru-RU" altLang="ru-RU" sz="1000" i="1">
                <a:solidFill>
                  <a:schemeClr val="accent1"/>
                </a:solidFill>
                <a:sym typeface="Symbol" pitchFamily="18" charset="2"/>
              </a:rPr>
              <a:t> </a:t>
            </a:r>
            <a:endParaRPr lang="en-US" altLang="ru-RU" sz="1000" i="1">
              <a:solidFill>
                <a:schemeClr val="accent1"/>
              </a:solidFill>
              <a:sym typeface="Symbol" pitchFamily="18" charset="2"/>
            </a:endParaRPr>
          </a:p>
          <a:p>
            <a:r>
              <a:rPr lang="ru-RU" altLang="ru-RU" sz="1000">
                <a:solidFill>
                  <a:schemeClr val="accent1"/>
                </a:solidFill>
                <a:sym typeface="Symbol" pitchFamily="18" charset="2"/>
              </a:rPr>
              <a:t>поступательным движением в положение</a:t>
            </a:r>
            <a:r>
              <a:rPr lang="en-US" altLang="ru-RU" sz="1000">
                <a:solidFill>
                  <a:schemeClr val="accent1"/>
                </a:solidFill>
                <a:sym typeface="Symbol" pitchFamily="18" charset="2"/>
              </a:rPr>
              <a:t> </a:t>
            </a:r>
            <a:r>
              <a:rPr lang="ru-RU" altLang="ru-RU" sz="1000" i="1">
                <a:solidFill>
                  <a:schemeClr val="accent1"/>
                </a:solidFill>
                <a:sym typeface="Symbol" pitchFamily="18" charset="2"/>
              </a:rPr>
              <a:t></a:t>
            </a:r>
            <a:r>
              <a:rPr lang="en-US" altLang="ru-RU" sz="1000" i="1">
                <a:solidFill>
                  <a:schemeClr val="accent1"/>
                </a:solidFill>
                <a:sym typeface="Symbol" pitchFamily="18" charset="2"/>
              </a:rPr>
              <a:t>A</a:t>
            </a:r>
            <a:r>
              <a:rPr lang="ru-RU" altLang="ru-RU" sz="1000" baseline="-25000">
                <a:solidFill>
                  <a:schemeClr val="accent1"/>
                </a:solidFill>
                <a:sym typeface="Symbol" pitchFamily="18" charset="2"/>
              </a:rPr>
              <a:t>1</a:t>
            </a:r>
            <a:r>
              <a:rPr lang="en-US" altLang="ru-RU" sz="1000" i="1">
                <a:solidFill>
                  <a:schemeClr val="accent1"/>
                </a:solidFill>
                <a:sym typeface="Symbol" pitchFamily="18" charset="2"/>
              </a:rPr>
              <a:t>B</a:t>
            </a:r>
            <a:r>
              <a:rPr lang="ru-RU" altLang="ru-RU" sz="1000" baseline="-25000">
                <a:solidFill>
                  <a:schemeClr val="accent1"/>
                </a:solidFill>
                <a:sym typeface="Symbol" pitchFamily="18" charset="2"/>
              </a:rPr>
              <a:t>1</a:t>
            </a:r>
            <a:r>
              <a:rPr lang="en-US" altLang="ru-RU" sz="1000" i="1">
                <a:solidFill>
                  <a:schemeClr val="accent1"/>
                </a:solidFill>
                <a:sym typeface="Symbol" pitchFamily="18" charset="2"/>
              </a:rPr>
              <a:t>C</a:t>
            </a:r>
            <a:r>
              <a:rPr lang="ru-RU" altLang="ru-RU" sz="1000" baseline="-25000">
                <a:solidFill>
                  <a:schemeClr val="accent1"/>
                </a:solidFill>
                <a:sym typeface="Symbol" pitchFamily="18" charset="2"/>
              </a:rPr>
              <a:t>1</a:t>
            </a:r>
            <a:r>
              <a:rPr lang="en-US" altLang="ru-RU" sz="1000">
                <a:solidFill>
                  <a:schemeClr val="accent1"/>
                </a:solidFill>
                <a:sym typeface="Symbol" pitchFamily="18" charset="2"/>
              </a:rPr>
              <a:t>:</a:t>
            </a:r>
            <a:endParaRPr lang="ru-RU" altLang="ru-RU" sz="1000" baseline="-25000">
              <a:solidFill>
                <a:schemeClr val="accent1"/>
              </a:solidFill>
              <a:sym typeface="Symbol" pitchFamily="18" charset="2"/>
            </a:endParaRPr>
          </a:p>
        </p:txBody>
      </p:sp>
      <p:sp>
        <p:nvSpPr>
          <p:cNvPr id="342078" name="Text Box 62"/>
          <p:cNvSpPr txBox="1">
            <a:spLocks noChangeArrowheads="1"/>
          </p:cNvSpPr>
          <p:nvPr/>
        </p:nvSpPr>
        <p:spPr bwMode="auto">
          <a:xfrm>
            <a:off x="4230688" y="2638425"/>
            <a:ext cx="2682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i="1">
                <a:solidFill>
                  <a:schemeClr val="accent1"/>
                </a:solidFill>
              </a:rPr>
              <a:t>A</a:t>
            </a:r>
            <a:endParaRPr lang="ru-RU" altLang="ru-RU" sz="1000" i="1">
              <a:solidFill>
                <a:schemeClr val="accent1"/>
              </a:solidFill>
            </a:endParaRPr>
          </a:p>
        </p:txBody>
      </p:sp>
      <p:sp>
        <p:nvSpPr>
          <p:cNvPr id="342079" name="Text Box 63"/>
          <p:cNvSpPr txBox="1">
            <a:spLocks noChangeArrowheads="1"/>
          </p:cNvSpPr>
          <p:nvPr/>
        </p:nvSpPr>
        <p:spPr bwMode="auto">
          <a:xfrm>
            <a:off x="3295650" y="3303588"/>
            <a:ext cx="26828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i="1">
                <a:solidFill>
                  <a:schemeClr val="accent1"/>
                </a:solidFill>
              </a:rPr>
              <a:t>B</a:t>
            </a:r>
            <a:endParaRPr lang="ru-RU" altLang="ru-RU" sz="1000" i="1">
              <a:solidFill>
                <a:schemeClr val="accent1"/>
              </a:solidFill>
            </a:endParaRPr>
          </a:p>
        </p:txBody>
      </p:sp>
      <p:sp>
        <p:nvSpPr>
          <p:cNvPr id="342080" name="Text Box 64"/>
          <p:cNvSpPr txBox="1">
            <a:spLocks noChangeArrowheads="1"/>
          </p:cNvSpPr>
          <p:nvPr/>
        </p:nvSpPr>
        <p:spPr bwMode="auto">
          <a:xfrm>
            <a:off x="2941638" y="2978150"/>
            <a:ext cx="26481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i="1">
                <a:solidFill>
                  <a:schemeClr val="accent1"/>
                </a:solidFill>
              </a:rPr>
              <a:t>C</a:t>
            </a:r>
            <a:endParaRPr lang="ru-RU" altLang="ru-RU" sz="1000" i="1">
              <a:solidFill>
                <a:schemeClr val="accent1"/>
              </a:solidFill>
            </a:endParaRPr>
          </a:p>
        </p:txBody>
      </p:sp>
      <p:grpSp>
        <p:nvGrpSpPr>
          <p:cNvPr id="342086" name="Group 70"/>
          <p:cNvGrpSpPr>
            <a:grpSpLocks/>
          </p:cNvGrpSpPr>
          <p:nvPr/>
        </p:nvGrpSpPr>
        <p:grpSpPr bwMode="auto">
          <a:xfrm>
            <a:off x="3121025" y="2646363"/>
            <a:ext cx="1138238" cy="682625"/>
            <a:chOff x="683" y="1914"/>
            <a:chExt cx="717" cy="430"/>
          </a:xfrm>
        </p:grpSpPr>
        <p:sp>
          <p:nvSpPr>
            <p:cNvPr id="342087" name="AutoShape 71"/>
            <p:cNvSpPr>
              <a:spLocks noChangeArrowheads="1"/>
            </p:cNvSpPr>
            <p:nvPr/>
          </p:nvSpPr>
          <p:spPr bwMode="auto">
            <a:xfrm rot="-2044632">
              <a:off x="708" y="1914"/>
              <a:ext cx="684" cy="246"/>
            </a:xfrm>
            <a:prstGeom prst="rtTriangle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2088" name="Oval 72"/>
            <p:cNvSpPr>
              <a:spLocks noChangeArrowheads="1"/>
            </p:cNvSpPr>
            <p:nvPr/>
          </p:nvSpPr>
          <p:spPr bwMode="auto">
            <a:xfrm>
              <a:off x="1362" y="1938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2089" name="Oval 73"/>
            <p:cNvSpPr>
              <a:spLocks noChangeArrowheads="1"/>
            </p:cNvSpPr>
            <p:nvPr/>
          </p:nvSpPr>
          <p:spPr bwMode="auto">
            <a:xfrm>
              <a:off x="815" y="2306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2090" name="Oval 74"/>
            <p:cNvSpPr>
              <a:spLocks noChangeArrowheads="1"/>
            </p:cNvSpPr>
            <p:nvPr/>
          </p:nvSpPr>
          <p:spPr bwMode="auto">
            <a:xfrm>
              <a:off x="683" y="2108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</p:grpSp>
      <p:sp>
        <p:nvSpPr>
          <p:cNvPr id="342092" name="Text Box 76"/>
          <p:cNvSpPr txBox="1">
            <a:spLocks noChangeArrowheads="1"/>
          </p:cNvSpPr>
          <p:nvPr/>
        </p:nvSpPr>
        <p:spPr bwMode="auto">
          <a:xfrm>
            <a:off x="3092450" y="2262188"/>
            <a:ext cx="304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i="1">
                <a:solidFill>
                  <a:schemeClr val="accent1"/>
                </a:solidFill>
              </a:rPr>
              <a:t>C’</a:t>
            </a:r>
            <a:endParaRPr lang="ru-RU" altLang="ru-RU" sz="1000" i="1">
              <a:solidFill>
                <a:schemeClr val="accent1"/>
              </a:solidFill>
            </a:endParaRPr>
          </a:p>
        </p:txBody>
      </p:sp>
      <p:grpSp>
        <p:nvGrpSpPr>
          <p:cNvPr id="342107" name="Group 91"/>
          <p:cNvGrpSpPr>
            <a:grpSpLocks/>
          </p:cNvGrpSpPr>
          <p:nvPr/>
        </p:nvGrpSpPr>
        <p:grpSpPr bwMode="auto">
          <a:xfrm>
            <a:off x="2973388" y="2030413"/>
            <a:ext cx="1635125" cy="1231900"/>
            <a:chOff x="1870" y="1657"/>
            <a:chExt cx="1030" cy="776"/>
          </a:xfrm>
        </p:grpSpPr>
        <p:grpSp>
          <p:nvGrpSpPr>
            <p:cNvPr id="342095" name="Group 79"/>
            <p:cNvGrpSpPr>
              <a:grpSpLocks/>
            </p:cNvGrpSpPr>
            <p:nvPr/>
          </p:nvGrpSpPr>
          <p:grpSpPr bwMode="auto">
            <a:xfrm rot="1667399">
              <a:off x="1928" y="1869"/>
              <a:ext cx="717" cy="430"/>
              <a:chOff x="683" y="1914"/>
              <a:chExt cx="717" cy="430"/>
            </a:xfrm>
          </p:grpSpPr>
          <p:sp>
            <p:nvSpPr>
              <p:cNvPr id="342096" name="AutoShape 80"/>
              <p:cNvSpPr>
                <a:spLocks noChangeArrowheads="1"/>
              </p:cNvSpPr>
              <p:nvPr/>
            </p:nvSpPr>
            <p:spPr bwMode="auto">
              <a:xfrm rot="-2044632">
                <a:off x="708" y="1914"/>
                <a:ext cx="684" cy="246"/>
              </a:xfrm>
              <a:prstGeom prst="rtTriangle">
                <a:avLst/>
              </a:prstGeom>
              <a:solidFill>
                <a:srgbClr val="FFCC99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42097" name="Oval 81"/>
              <p:cNvSpPr>
                <a:spLocks noChangeArrowheads="1"/>
              </p:cNvSpPr>
              <p:nvPr/>
            </p:nvSpPr>
            <p:spPr bwMode="auto">
              <a:xfrm>
                <a:off x="1362" y="1938"/>
                <a:ext cx="38" cy="38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42098" name="Oval 82"/>
              <p:cNvSpPr>
                <a:spLocks noChangeArrowheads="1"/>
              </p:cNvSpPr>
              <p:nvPr/>
            </p:nvSpPr>
            <p:spPr bwMode="auto">
              <a:xfrm>
                <a:off x="815" y="2306"/>
                <a:ext cx="38" cy="38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42099" name="Oval 83"/>
              <p:cNvSpPr>
                <a:spLocks noChangeArrowheads="1"/>
              </p:cNvSpPr>
              <p:nvPr/>
            </p:nvSpPr>
            <p:spPr bwMode="auto">
              <a:xfrm>
                <a:off x="683" y="2108"/>
                <a:ext cx="38" cy="38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342093" name="Line 77"/>
            <p:cNvSpPr>
              <a:spLocks noChangeShapeType="1"/>
            </p:cNvSpPr>
            <p:nvPr/>
          </p:nvSpPr>
          <p:spPr bwMode="auto">
            <a:xfrm flipH="1">
              <a:off x="2633" y="1706"/>
              <a:ext cx="105" cy="56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2094" name="Text Box 78"/>
            <p:cNvSpPr txBox="1">
              <a:spLocks noChangeArrowheads="1"/>
            </p:cNvSpPr>
            <p:nvPr/>
          </p:nvSpPr>
          <p:spPr bwMode="auto">
            <a:xfrm>
              <a:off x="2723" y="1657"/>
              <a:ext cx="177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>
                  <a:solidFill>
                    <a:schemeClr val="accent1"/>
                  </a:solidFill>
                  <a:sym typeface="Symbol" pitchFamily="18" charset="2"/>
                </a:rPr>
                <a:t></a:t>
              </a:r>
              <a:endParaRPr lang="en-US" altLang="ru-RU" sz="1000" baseline="-25000">
                <a:solidFill>
                  <a:schemeClr val="accent1"/>
                </a:solidFill>
                <a:sym typeface="Symbol" pitchFamily="18" charset="2"/>
              </a:endParaRPr>
            </a:p>
          </p:txBody>
        </p:sp>
        <p:grpSp>
          <p:nvGrpSpPr>
            <p:cNvPr id="342100" name="Group 84"/>
            <p:cNvGrpSpPr>
              <a:grpSpLocks/>
            </p:cNvGrpSpPr>
            <p:nvPr/>
          </p:nvGrpSpPr>
          <p:grpSpPr bwMode="auto">
            <a:xfrm>
              <a:off x="1870" y="1972"/>
              <a:ext cx="317" cy="461"/>
              <a:chOff x="155" y="1745"/>
              <a:chExt cx="317" cy="461"/>
            </a:xfrm>
          </p:grpSpPr>
          <p:sp>
            <p:nvSpPr>
              <p:cNvPr id="342101" name="Arc 85"/>
              <p:cNvSpPr>
                <a:spLocks/>
              </p:cNvSpPr>
              <p:nvPr/>
            </p:nvSpPr>
            <p:spPr bwMode="auto">
              <a:xfrm rot="17635246" flipH="1">
                <a:off x="234" y="1968"/>
                <a:ext cx="231" cy="24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FF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42102" name="Arc 86"/>
              <p:cNvSpPr>
                <a:spLocks/>
              </p:cNvSpPr>
              <p:nvPr/>
            </p:nvSpPr>
            <p:spPr bwMode="auto">
              <a:xfrm rot="18901463" flipH="1">
                <a:off x="155" y="1745"/>
                <a:ext cx="231" cy="24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FF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>
                  <a:solidFill>
                    <a:schemeClr val="accent1"/>
                  </a:solidFill>
                </a:endParaRPr>
              </a:p>
            </p:txBody>
          </p:sp>
        </p:grpSp>
      </p:grpSp>
      <p:sp>
        <p:nvSpPr>
          <p:cNvPr id="342091" name="Text Box 75"/>
          <p:cNvSpPr txBox="1">
            <a:spLocks noChangeArrowheads="1"/>
          </p:cNvSpPr>
          <p:nvPr/>
        </p:nvSpPr>
        <p:spPr bwMode="auto">
          <a:xfrm>
            <a:off x="3141663" y="2768600"/>
            <a:ext cx="2968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i="1">
                <a:solidFill>
                  <a:schemeClr val="accent1"/>
                </a:solidFill>
              </a:rPr>
              <a:t>B’</a:t>
            </a:r>
            <a:endParaRPr lang="ru-RU" altLang="ru-RU" sz="1000" i="1">
              <a:solidFill>
                <a:schemeClr val="accent1"/>
              </a:solidFill>
            </a:endParaRPr>
          </a:p>
        </p:txBody>
      </p:sp>
      <p:grpSp>
        <p:nvGrpSpPr>
          <p:cNvPr id="342120" name="Group 104"/>
          <p:cNvGrpSpPr>
            <a:grpSpLocks/>
          </p:cNvGrpSpPr>
          <p:nvPr/>
        </p:nvGrpSpPr>
        <p:grpSpPr bwMode="auto">
          <a:xfrm>
            <a:off x="2117725" y="2192338"/>
            <a:ext cx="2098675" cy="708025"/>
            <a:chOff x="1766" y="1855"/>
            <a:chExt cx="1322" cy="446"/>
          </a:xfrm>
        </p:grpSpPr>
        <p:sp>
          <p:nvSpPr>
            <p:cNvPr id="342083" name="Freeform 67"/>
            <p:cNvSpPr>
              <a:spLocks/>
            </p:cNvSpPr>
            <p:nvPr/>
          </p:nvSpPr>
          <p:spPr bwMode="auto">
            <a:xfrm>
              <a:off x="2023" y="2164"/>
              <a:ext cx="432" cy="90"/>
            </a:xfrm>
            <a:custGeom>
              <a:avLst/>
              <a:gdLst>
                <a:gd name="T0" fmla="*/ 0 w 474"/>
                <a:gd name="T1" fmla="*/ 0 h 132"/>
                <a:gd name="T2" fmla="*/ 240 w 474"/>
                <a:gd name="T3" fmla="*/ 24 h 132"/>
                <a:gd name="T4" fmla="*/ 348 w 474"/>
                <a:gd name="T5" fmla="*/ 108 h 132"/>
                <a:gd name="T6" fmla="*/ 474 w 474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4" h="132">
                  <a:moveTo>
                    <a:pt x="0" y="0"/>
                  </a:moveTo>
                  <a:cubicBezTo>
                    <a:pt x="91" y="3"/>
                    <a:pt x="182" y="6"/>
                    <a:pt x="240" y="24"/>
                  </a:cubicBezTo>
                  <a:cubicBezTo>
                    <a:pt x="298" y="42"/>
                    <a:pt x="309" y="90"/>
                    <a:pt x="348" y="108"/>
                  </a:cubicBezTo>
                  <a:cubicBezTo>
                    <a:pt x="387" y="126"/>
                    <a:pt x="453" y="128"/>
                    <a:pt x="474" y="13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2084" name="Freeform 68"/>
            <p:cNvSpPr>
              <a:spLocks/>
            </p:cNvSpPr>
            <p:nvPr/>
          </p:nvSpPr>
          <p:spPr bwMode="auto">
            <a:xfrm>
              <a:off x="2656" y="2089"/>
              <a:ext cx="432" cy="90"/>
            </a:xfrm>
            <a:custGeom>
              <a:avLst/>
              <a:gdLst>
                <a:gd name="T0" fmla="*/ 0 w 474"/>
                <a:gd name="T1" fmla="*/ 0 h 132"/>
                <a:gd name="T2" fmla="*/ 240 w 474"/>
                <a:gd name="T3" fmla="*/ 24 h 132"/>
                <a:gd name="T4" fmla="*/ 348 w 474"/>
                <a:gd name="T5" fmla="*/ 108 h 132"/>
                <a:gd name="T6" fmla="*/ 474 w 474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4" h="132">
                  <a:moveTo>
                    <a:pt x="0" y="0"/>
                  </a:moveTo>
                  <a:cubicBezTo>
                    <a:pt x="91" y="3"/>
                    <a:pt x="182" y="6"/>
                    <a:pt x="240" y="24"/>
                  </a:cubicBezTo>
                  <a:cubicBezTo>
                    <a:pt x="298" y="42"/>
                    <a:pt x="309" y="90"/>
                    <a:pt x="348" y="108"/>
                  </a:cubicBezTo>
                  <a:cubicBezTo>
                    <a:pt x="387" y="126"/>
                    <a:pt x="453" y="128"/>
                    <a:pt x="474" y="13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2104" name="Text Box 88"/>
            <p:cNvSpPr txBox="1">
              <a:spLocks noChangeArrowheads="1"/>
            </p:cNvSpPr>
            <p:nvPr/>
          </p:nvSpPr>
          <p:spPr bwMode="auto">
            <a:xfrm>
              <a:off x="1766" y="1855"/>
              <a:ext cx="18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>
                  <a:solidFill>
                    <a:schemeClr val="accent1"/>
                  </a:solidFill>
                </a:rPr>
                <a:t>C</a:t>
              </a:r>
              <a:r>
                <a:rPr lang="en-US" altLang="ru-RU" sz="1000" baseline="-25000">
                  <a:solidFill>
                    <a:schemeClr val="accent1"/>
                  </a:solidFill>
                </a:rPr>
                <a:t>1</a:t>
              </a:r>
              <a:endParaRPr lang="ru-RU" altLang="ru-RU" sz="1000" baseline="-25000">
                <a:solidFill>
                  <a:schemeClr val="accent1"/>
                </a:solidFill>
              </a:endParaRPr>
            </a:p>
          </p:txBody>
        </p:sp>
        <p:sp>
          <p:nvSpPr>
            <p:cNvPr id="342105" name="Text Box 89"/>
            <p:cNvSpPr txBox="1">
              <a:spLocks noChangeArrowheads="1"/>
            </p:cNvSpPr>
            <p:nvPr/>
          </p:nvSpPr>
          <p:spPr bwMode="auto">
            <a:xfrm>
              <a:off x="1843" y="2124"/>
              <a:ext cx="20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ru-RU" sz="1000" i="1">
                  <a:solidFill>
                    <a:schemeClr val="accent1"/>
                  </a:solidFill>
                </a:rPr>
                <a:t>B</a:t>
              </a:r>
              <a:r>
                <a:rPr lang="en-US" altLang="ru-RU" sz="1000" baseline="-25000">
                  <a:solidFill>
                    <a:schemeClr val="accent1"/>
                  </a:solidFill>
                </a:rPr>
                <a:t>1</a:t>
              </a:r>
              <a:endParaRPr lang="ru-RU" altLang="ru-RU" sz="1000" baseline="-25000">
                <a:solidFill>
                  <a:schemeClr val="accent1"/>
                </a:solidFill>
              </a:endParaRPr>
            </a:p>
          </p:txBody>
        </p:sp>
        <p:sp>
          <p:nvSpPr>
            <p:cNvPr id="342085" name="Text Box 69"/>
            <p:cNvSpPr txBox="1">
              <a:spLocks noChangeArrowheads="1"/>
            </p:cNvSpPr>
            <p:nvPr/>
          </p:nvSpPr>
          <p:spPr bwMode="auto">
            <a:xfrm>
              <a:off x="2607" y="1910"/>
              <a:ext cx="185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>
                  <a:solidFill>
                    <a:schemeClr val="accent1"/>
                  </a:solidFill>
                </a:rPr>
                <a:t>A</a:t>
              </a:r>
              <a:r>
                <a:rPr lang="en-US" altLang="ru-RU" sz="1000" baseline="-25000">
                  <a:solidFill>
                    <a:schemeClr val="accent1"/>
                  </a:solidFill>
                </a:rPr>
                <a:t>1</a:t>
              </a:r>
              <a:endParaRPr lang="ru-RU" altLang="ru-RU" sz="1000" baseline="-25000">
                <a:solidFill>
                  <a:schemeClr val="accent1"/>
                </a:solidFill>
              </a:endParaRPr>
            </a:p>
          </p:txBody>
        </p:sp>
        <p:grpSp>
          <p:nvGrpSpPr>
            <p:cNvPr id="342110" name="Group 94"/>
            <p:cNvGrpSpPr>
              <a:grpSpLocks/>
            </p:cNvGrpSpPr>
            <p:nvPr/>
          </p:nvGrpSpPr>
          <p:grpSpPr bwMode="auto">
            <a:xfrm rot="1667399">
              <a:off x="1927" y="1871"/>
              <a:ext cx="717" cy="430"/>
              <a:chOff x="683" y="1914"/>
              <a:chExt cx="717" cy="430"/>
            </a:xfrm>
          </p:grpSpPr>
          <p:sp>
            <p:nvSpPr>
              <p:cNvPr id="342111" name="AutoShape 95"/>
              <p:cNvSpPr>
                <a:spLocks noChangeArrowheads="1"/>
              </p:cNvSpPr>
              <p:nvPr/>
            </p:nvSpPr>
            <p:spPr bwMode="auto">
              <a:xfrm rot="-2044632">
                <a:off x="708" y="1914"/>
                <a:ext cx="684" cy="246"/>
              </a:xfrm>
              <a:prstGeom prst="rtTriangle">
                <a:avLst/>
              </a:prstGeom>
              <a:solidFill>
                <a:srgbClr val="FFCC99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42112" name="Oval 96"/>
              <p:cNvSpPr>
                <a:spLocks noChangeArrowheads="1"/>
              </p:cNvSpPr>
              <p:nvPr/>
            </p:nvSpPr>
            <p:spPr bwMode="auto">
              <a:xfrm>
                <a:off x="1362" y="1938"/>
                <a:ext cx="38" cy="38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42113" name="Oval 97"/>
              <p:cNvSpPr>
                <a:spLocks noChangeArrowheads="1"/>
              </p:cNvSpPr>
              <p:nvPr/>
            </p:nvSpPr>
            <p:spPr bwMode="auto">
              <a:xfrm>
                <a:off x="815" y="2306"/>
                <a:ext cx="38" cy="38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42114" name="Oval 98"/>
              <p:cNvSpPr>
                <a:spLocks noChangeArrowheads="1"/>
              </p:cNvSpPr>
              <p:nvPr/>
            </p:nvSpPr>
            <p:spPr bwMode="auto">
              <a:xfrm>
                <a:off x="683" y="2108"/>
                <a:ext cx="38" cy="38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342082" name="Freeform 66"/>
            <p:cNvSpPr>
              <a:spLocks/>
            </p:cNvSpPr>
            <p:nvPr/>
          </p:nvSpPr>
          <p:spPr bwMode="auto">
            <a:xfrm>
              <a:off x="2003" y="1928"/>
              <a:ext cx="432" cy="90"/>
            </a:xfrm>
            <a:custGeom>
              <a:avLst/>
              <a:gdLst>
                <a:gd name="T0" fmla="*/ 0 w 474"/>
                <a:gd name="T1" fmla="*/ 0 h 132"/>
                <a:gd name="T2" fmla="*/ 240 w 474"/>
                <a:gd name="T3" fmla="*/ 24 h 132"/>
                <a:gd name="T4" fmla="*/ 348 w 474"/>
                <a:gd name="T5" fmla="*/ 108 h 132"/>
                <a:gd name="T6" fmla="*/ 474 w 474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4" h="132">
                  <a:moveTo>
                    <a:pt x="0" y="0"/>
                  </a:moveTo>
                  <a:cubicBezTo>
                    <a:pt x="91" y="3"/>
                    <a:pt x="182" y="6"/>
                    <a:pt x="240" y="24"/>
                  </a:cubicBezTo>
                  <a:cubicBezTo>
                    <a:pt x="298" y="42"/>
                    <a:pt x="309" y="90"/>
                    <a:pt x="348" y="108"/>
                  </a:cubicBezTo>
                  <a:cubicBezTo>
                    <a:pt x="387" y="126"/>
                    <a:pt x="453" y="128"/>
                    <a:pt x="474" y="13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</p:grpSp>
      <p:sp>
        <p:nvSpPr>
          <p:cNvPr id="342121" name="Text Box 105"/>
          <p:cNvSpPr txBox="1">
            <a:spLocks noChangeArrowheads="1"/>
          </p:cNvSpPr>
          <p:nvPr/>
        </p:nvSpPr>
        <p:spPr bwMode="auto">
          <a:xfrm>
            <a:off x="4694238" y="2809875"/>
            <a:ext cx="407194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  <a:sym typeface="Symbol" pitchFamily="18" charset="2"/>
              </a:rPr>
              <a:t>Таким образом, движение свободного тела можно представить как</a:t>
            </a:r>
          </a:p>
          <a:p>
            <a:r>
              <a:rPr lang="ru-RU" altLang="ru-RU" sz="1000">
                <a:solidFill>
                  <a:schemeClr val="accent1"/>
                </a:solidFill>
                <a:sym typeface="Symbol" pitchFamily="18" charset="2"/>
              </a:rPr>
              <a:t>совокупность поступательного движения и сферического движения</a:t>
            </a:r>
          </a:p>
          <a:p>
            <a:r>
              <a:rPr lang="ru-RU" altLang="ru-RU" sz="1000">
                <a:solidFill>
                  <a:schemeClr val="accent1"/>
                </a:solidFill>
                <a:sym typeface="Symbol" pitchFamily="18" charset="2"/>
              </a:rPr>
              <a:t>вокруг некоторой точки, принадлежащей телу, выбранной в качестве</a:t>
            </a:r>
          </a:p>
          <a:p>
            <a:r>
              <a:rPr lang="ru-RU" altLang="ru-RU" sz="1000">
                <a:solidFill>
                  <a:schemeClr val="accent1"/>
                </a:solidFill>
                <a:sym typeface="Symbol" pitchFamily="18" charset="2"/>
              </a:rPr>
              <a:t>полюса</a:t>
            </a:r>
            <a:r>
              <a:rPr lang="en-US" altLang="ru-RU" sz="1000">
                <a:solidFill>
                  <a:schemeClr val="accent1"/>
                </a:solidFill>
                <a:sym typeface="Symbol" pitchFamily="18" charset="2"/>
              </a:rPr>
              <a:t>:</a:t>
            </a:r>
            <a:endParaRPr lang="ru-RU" altLang="ru-RU" sz="1000" baseline="-25000">
              <a:solidFill>
                <a:schemeClr val="accent1"/>
              </a:solidFill>
              <a:sym typeface="Symbol" pitchFamily="18" charset="2"/>
            </a:endParaRPr>
          </a:p>
        </p:txBody>
      </p:sp>
      <p:grpSp>
        <p:nvGrpSpPr>
          <p:cNvPr id="342181" name="Group 165"/>
          <p:cNvGrpSpPr>
            <a:grpSpLocks/>
          </p:cNvGrpSpPr>
          <p:nvPr/>
        </p:nvGrpSpPr>
        <p:grpSpPr bwMode="auto">
          <a:xfrm>
            <a:off x="5991225" y="3417888"/>
            <a:ext cx="3152775" cy="2667000"/>
            <a:chOff x="1224" y="2453"/>
            <a:chExt cx="1986" cy="1680"/>
          </a:xfrm>
        </p:grpSpPr>
        <p:grpSp>
          <p:nvGrpSpPr>
            <p:cNvPr id="342168" name="Group 152"/>
            <p:cNvGrpSpPr>
              <a:grpSpLocks/>
            </p:cNvGrpSpPr>
            <p:nvPr/>
          </p:nvGrpSpPr>
          <p:grpSpPr bwMode="auto">
            <a:xfrm>
              <a:off x="1224" y="2453"/>
              <a:ext cx="1881" cy="1680"/>
              <a:chOff x="212" y="2357"/>
              <a:chExt cx="1881" cy="1680"/>
            </a:xfrm>
          </p:grpSpPr>
          <p:grpSp>
            <p:nvGrpSpPr>
              <p:cNvPr id="342163" name="Group 147"/>
              <p:cNvGrpSpPr>
                <a:grpSpLocks/>
              </p:cNvGrpSpPr>
              <p:nvPr/>
            </p:nvGrpSpPr>
            <p:grpSpPr bwMode="auto">
              <a:xfrm>
                <a:off x="212" y="2357"/>
                <a:ext cx="1881" cy="1680"/>
                <a:chOff x="2462" y="2387"/>
                <a:chExt cx="1881" cy="1680"/>
              </a:xfrm>
            </p:grpSpPr>
            <p:grpSp>
              <p:nvGrpSpPr>
                <p:cNvPr id="342122" name="Group 106"/>
                <p:cNvGrpSpPr>
                  <a:grpSpLocks/>
                </p:cNvGrpSpPr>
                <p:nvPr/>
              </p:nvGrpSpPr>
              <p:grpSpPr bwMode="auto">
                <a:xfrm>
                  <a:off x="2621" y="2438"/>
                  <a:ext cx="1543" cy="1479"/>
                  <a:chOff x="689" y="992"/>
                  <a:chExt cx="1543" cy="1479"/>
                </a:xfrm>
              </p:grpSpPr>
              <p:sp>
                <p:nvSpPr>
                  <p:cNvPr id="342123" name="Rectangle 107"/>
                  <p:cNvSpPr>
                    <a:spLocks noChangeArrowheads="1"/>
                  </p:cNvSpPr>
                  <p:nvPr/>
                </p:nvSpPr>
                <p:spPr bwMode="auto">
                  <a:xfrm>
                    <a:off x="1068" y="996"/>
                    <a:ext cx="1158" cy="1098"/>
                  </a:xfrm>
                  <a:prstGeom prst="rect">
                    <a:avLst/>
                  </a:prstGeom>
                  <a:solidFill>
                    <a:srgbClr val="CCFFFF">
                      <a:alpha val="25000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ru-RU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342124" name="AutoShape 108"/>
                  <p:cNvSpPr>
                    <a:spLocks noChangeArrowheads="1"/>
                  </p:cNvSpPr>
                  <p:nvPr/>
                </p:nvSpPr>
                <p:spPr bwMode="auto">
                  <a:xfrm>
                    <a:off x="696" y="2094"/>
                    <a:ext cx="1536" cy="366"/>
                  </a:xfrm>
                  <a:prstGeom prst="parallelogram">
                    <a:avLst>
                      <a:gd name="adj" fmla="val 104918"/>
                    </a:avLst>
                  </a:prstGeom>
                  <a:solidFill>
                    <a:srgbClr val="CCFFFF">
                      <a:alpha val="25000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ru-RU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342125" name="AutoShape 109"/>
                  <p:cNvSpPr>
                    <a:spLocks noChangeArrowheads="1"/>
                  </p:cNvSpPr>
                  <p:nvPr/>
                </p:nvSpPr>
                <p:spPr bwMode="auto">
                  <a:xfrm rot="5400000" flipH="1">
                    <a:off x="143" y="1547"/>
                    <a:ext cx="1470" cy="378"/>
                  </a:xfrm>
                  <a:prstGeom prst="parallelogram">
                    <a:avLst>
                      <a:gd name="adj" fmla="val 97222"/>
                    </a:avLst>
                  </a:prstGeom>
                  <a:solidFill>
                    <a:srgbClr val="CCFFFF">
                      <a:alpha val="25000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ru-RU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342126" name="Line 110"/>
                  <p:cNvSpPr>
                    <a:spLocks noChangeShapeType="1"/>
                  </p:cNvSpPr>
                  <p:nvPr/>
                </p:nvSpPr>
                <p:spPr bwMode="auto">
                  <a:xfrm>
                    <a:off x="1080" y="2088"/>
                    <a:ext cx="112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3366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endParaRPr lang="ru-RU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342127" name="Line 111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533" y="1541"/>
                    <a:ext cx="109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3366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endParaRPr lang="ru-RU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342128" name="Line 11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01" y="2093"/>
                    <a:ext cx="378" cy="372"/>
                  </a:xfrm>
                  <a:prstGeom prst="line">
                    <a:avLst/>
                  </a:prstGeom>
                  <a:noFill/>
                  <a:ln w="9525">
                    <a:solidFill>
                      <a:srgbClr val="3366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endParaRPr lang="ru-RU">
                      <a:solidFill>
                        <a:schemeClr val="accent1"/>
                      </a:solidFill>
                    </a:endParaRPr>
                  </a:p>
                </p:txBody>
              </p:sp>
            </p:grpSp>
            <p:sp>
              <p:nvSpPr>
                <p:cNvPr id="342134" name="Text Box 118"/>
                <p:cNvSpPr txBox="1">
                  <a:spLocks noChangeArrowheads="1"/>
                </p:cNvSpPr>
                <p:nvPr/>
              </p:nvSpPr>
              <p:spPr bwMode="auto">
                <a:xfrm>
                  <a:off x="2462" y="3913"/>
                  <a:ext cx="160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ru-RU" sz="1000" b="1" i="1">
                      <a:solidFill>
                        <a:schemeClr val="accent1"/>
                      </a:solidFill>
                    </a:rPr>
                    <a:t>x</a:t>
                  </a:r>
                  <a:endParaRPr lang="ru-RU" altLang="ru-RU" sz="1000" b="1" i="1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42135" name="Text Box 119"/>
                <p:cNvSpPr txBox="1">
                  <a:spLocks noChangeArrowheads="1"/>
                </p:cNvSpPr>
                <p:nvPr/>
              </p:nvSpPr>
              <p:spPr bwMode="auto">
                <a:xfrm>
                  <a:off x="4183" y="3480"/>
                  <a:ext cx="160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ru-RU" sz="1000" b="1" i="1">
                      <a:solidFill>
                        <a:schemeClr val="accent1"/>
                      </a:solidFill>
                    </a:rPr>
                    <a:t>y</a:t>
                  </a:r>
                  <a:endParaRPr lang="ru-RU" altLang="ru-RU" sz="1000" b="1" i="1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42136" name="Text Box 120"/>
                <p:cNvSpPr txBox="1">
                  <a:spLocks noChangeArrowheads="1"/>
                </p:cNvSpPr>
                <p:nvPr/>
              </p:nvSpPr>
              <p:spPr bwMode="auto">
                <a:xfrm>
                  <a:off x="2760" y="2387"/>
                  <a:ext cx="15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ru-RU" sz="1000" b="1" i="1">
                      <a:solidFill>
                        <a:schemeClr val="accent1"/>
                      </a:solidFill>
                    </a:rPr>
                    <a:t>z</a:t>
                  </a:r>
                  <a:endParaRPr lang="ru-RU" altLang="ru-RU" sz="1000" b="1" i="1">
                    <a:solidFill>
                      <a:schemeClr val="accent1"/>
                    </a:solidFill>
                  </a:endParaRPr>
                </a:p>
              </p:txBody>
            </p:sp>
          </p:grpSp>
          <p:sp>
            <p:nvSpPr>
              <p:cNvPr id="342167" name="Text Box 151"/>
              <p:cNvSpPr txBox="1">
                <a:spLocks noChangeArrowheads="1"/>
              </p:cNvSpPr>
              <p:nvPr/>
            </p:nvSpPr>
            <p:spPr bwMode="auto">
              <a:xfrm>
                <a:off x="698" y="3487"/>
                <a:ext cx="17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ru-RU" sz="1000" i="1">
                    <a:solidFill>
                      <a:schemeClr val="accent1"/>
                    </a:solidFill>
                  </a:rPr>
                  <a:t>O</a:t>
                </a:r>
                <a:endParaRPr lang="ru-RU" altLang="ru-RU" sz="1000" i="1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342179" name="Group 163"/>
            <p:cNvGrpSpPr>
              <a:grpSpLocks/>
            </p:cNvGrpSpPr>
            <p:nvPr/>
          </p:nvGrpSpPr>
          <p:grpSpPr bwMode="auto">
            <a:xfrm>
              <a:off x="1668" y="2496"/>
              <a:ext cx="1542" cy="1583"/>
              <a:chOff x="1662" y="2508"/>
              <a:chExt cx="1542" cy="1583"/>
            </a:xfrm>
          </p:grpSpPr>
          <p:grpSp>
            <p:nvGrpSpPr>
              <p:cNvPr id="342169" name="Group 153"/>
              <p:cNvGrpSpPr>
                <a:grpSpLocks/>
              </p:cNvGrpSpPr>
              <p:nvPr/>
            </p:nvGrpSpPr>
            <p:grpSpPr bwMode="auto">
              <a:xfrm>
                <a:off x="1698" y="2508"/>
                <a:ext cx="1506" cy="1583"/>
                <a:chOff x="797" y="2388"/>
                <a:chExt cx="1506" cy="1583"/>
              </a:xfrm>
            </p:grpSpPr>
            <p:sp>
              <p:nvSpPr>
                <p:cNvPr id="342129" name="Rectangle 113"/>
                <p:cNvSpPr>
                  <a:spLocks noChangeArrowheads="1"/>
                </p:cNvSpPr>
                <p:nvPr/>
              </p:nvSpPr>
              <p:spPr bwMode="auto">
                <a:xfrm rot="-1248583">
                  <a:off x="1077" y="2388"/>
                  <a:ext cx="996" cy="827"/>
                </a:xfrm>
                <a:prstGeom prst="rect">
                  <a:avLst/>
                </a:prstGeom>
                <a:solidFill>
                  <a:srgbClr val="00FF00">
                    <a:alpha val="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42130" name="AutoShape 114"/>
                <p:cNvSpPr>
                  <a:spLocks noChangeArrowheads="1"/>
                </p:cNvSpPr>
                <p:nvPr/>
              </p:nvSpPr>
              <p:spPr bwMode="auto">
                <a:xfrm rot="-1240280" flipH="1" flipV="1">
                  <a:off x="959" y="3248"/>
                  <a:ext cx="1344" cy="366"/>
                </a:xfrm>
                <a:prstGeom prst="parallelogram">
                  <a:avLst>
                    <a:gd name="adj" fmla="val 91803"/>
                  </a:avLst>
                </a:prstGeom>
                <a:solidFill>
                  <a:srgbClr val="CCFFCC">
                    <a:alpha val="49001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ot="10800000" wrap="none" anchor="ctr"/>
                <a:lstStyle/>
                <a:p>
                  <a:pPr algn="ctr"/>
                  <a:endParaRPr lang="ru-RU" altLang="ru-RU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42131" name="Line 115"/>
                <p:cNvSpPr>
                  <a:spLocks noChangeShapeType="1"/>
                </p:cNvSpPr>
                <p:nvPr/>
              </p:nvSpPr>
              <p:spPr bwMode="auto">
                <a:xfrm flipV="1">
                  <a:off x="1289" y="3011"/>
                  <a:ext cx="900" cy="354"/>
                </a:xfrm>
                <a:prstGeom prst="line">
                  <a:avLst/>
                </a:prstGeom>
                <a:noFill/>
                <a:ln w="9525">
                  <a:solidFill>
                    <a:srgbClr val="3366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ru-RU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42132" name="Line 116"/>
                <p:cNvSpPr>
                  <a:spLocks noChangeShapeType="1"/>
                </p:cNvSpPr>
                <p:nvPr/>
              </p:nvSpPr>
              <p:spPr bwMode="auto">
                <a:xfrm flipH="1">
                  <a:off x="1060" y="3352"/>
                  <a:ext cx="222" cy="474"/>
                </a:xfrm>
                <a:prstGeom prst="line">
                  <a:avLst/>
                </a:prstGeom>
                <a:noFill/>
                <a:ln w="9525">
                  <a:solidFill>
                    <a:srgbClr val="3366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ru-RU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42133" name="Oval 117"/>
                <p:cNvSpPr>
                  <a:spLocks noChangeArrowheads="1"/>
                </p:cNvSpPr>
                <p:nvPr/>
              </p:nvSpPr>
              <p:spPr bwMode="auto">
                <a:xfrm rot="-1207247">
                  <a:off x="966" y="2644"/>
                  <a:ext cx="346" cy="746"/>
                </a:xfrm>
                <a:prstGeom prst="ellipse">
                  <a:avLst/>
                </a:prstGeom>
                <a:solidFill>
                  <a:srgbClr val="FFCC99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42137" name="Line 121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688" y="2776"/>
                  <a:ext cx="834" cy="336"/>
                </a:xfrm>
                <a:prstGeom prst="line">
                  <a:avLst/>
                </a:prstGeom>
                <a:noFill/>
                <a:ln w="9525">
                  <a:solidFill>
                    <a:srgbClr val="3366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ru-RU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42138" name="Line 122"/>
                <p:cNvSpPr>
                  <a:spLocks noChangeShapeType="1"/>
                </p:cNvSpPr>
                <p:nvPr/>
              </p:nvSpPr>
              <p:spPr bwMode="auto">
                <a:xfrm>
                  <a:off x="1281" y="3357"/>
                  <a:ext cx="48" cy="462"/>
                </a:xfrm>
                <a:prstGeom prst="line">
                  <a:avLst/>
                </a:prstGeom>
                <a:noFill/>
                <a:ln w="9525">
                  <a:solidFill>
                    <a:srgbClr val="3366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ru-RU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42139" name="AutoShape 123"/>
                <p:cNvSpPr>
                  <a:spLocks noChangeArrowheads="1"/>
                </p:cNvSpPr>
                <p:nvPr/>
              </p:nvSpPr>
              <p:spPr bwMode="auto">
                <a:xfrm rot="4075014" flipH="1">
                  <a:off x="539" y="3118"/>
                  <a:ext cx="1199" cy="103"/>
                </a:xfrm>
                <a:prstGeom prst="parallelogram">
                  <a:avLst>
                    <a:gd name="adj" fmla="val 291019"/>
                  </a:avLst>
                </a:prstGeom>
                <a:solidFill>
                  <a:srgbClr val="00FF00">
                    <a:alpha val="12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42140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895" y="3816"/>
                  <a:ext cx="151" cy="1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ru-RU" sz="1000" b="1" i="1">
                      <a:solidFill>
                        <a:schemeClr val="accent1"/>
                      </a:solidFill>
                    </a:rPr>
                    <a:t>J</a:t>
                  </a:r>
                  <a:endParaRPr lang="ru-RU" altLang="ru-RU" sz="1000" b="1" i="1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42141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1230" y="3791"/>
                  <a:ext cx="15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ru-RU" sz="1000" b="1" i="1">
                      <a:solidFill>
                        <a:schemeClr val="accent1"/>
                      </a:solidFill>
                      <a:sym typeface="Symbol" pitchFamily="18" charset="2"/>
                    </a:rPr>
                    <a:t></a:t>
                  </a:r>
                </a:p>
              </p:txBody>
            </p:sp>
            <p:sp>
              <p:nvSpPr>
                <p:cNvPr id="342142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1943" y="2860"/>
                  <a:ext cx="164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ru-RU" sz="1000" b="1" i="1">
                      <a:solidFill>
                        <a:schemeClr val="accent1"/>
                      </a:solidFill>
                      <a:sym typeface="Symbol" pitchFamily="18" charset="2"/>
                    </a:rPr>
                    <a:t></a:t>
                  </a:r>
                </a:p>
              </p:txBody>
            </p:sp>
            <p:sp>
              <p:nvSpPr>
                <p:cNvPr id="342143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934" y="2427"/>
                  <a:ext cx="15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ru-RU" sz="1000" b="1" i="1">
                      <a:solidFill>
                        <a:schemeClr val="accent1"/>
                      </a:solidFill>
                      <a:sym typeface="Symbol" pitchFamily="18" charset="2"/>
                    </a:rPr>
                    <a:t></a:t>
                  </a:r>
                </a:p>
              </p:txBody>
            </p:sp>
            <p:sp>
              <p:nvSpPr>
                <p:cNvPr id="342144" name="Text Box 128"/>
                <p:cNvSpPr txBox="1">
                  <a:spLocks noChangeArrowheads="1"/>
                </p:cNvSpPr>
                <p:nvPr/>
              </p:nvSpPr>
              <p:spPr bwMode="auto">
                <a:xfrm>
                  <a:off x="1249" y="3348"/>
                  <a:ext cx="167" cy="1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ru-RU" sz="1000" b="1" i="1">
                      <a:solidFill>
                        <a:schemeClr val="accent1"/>
                      </a:solidFill>
                    </a:rPr>
                    <a:t>A</a:t>
                  </a:r>
                  <a:endParaRPr lang="ru-RU" altLang="ru-RU" sz="1000" b="1" i="1">
                    <a:solidFill>
                      <a:schemeClr val="accent1"/>
                    </a:solidFill>
                  </a:endParaRPr>
                </a:p>
              </p:txBody>
            </p:sp>
            <p:grpSp>
              <p:nvGrpSpPr>
                <p:cNvPr id="342145" name="Group 129"/>
                <p:cNvGrpSpPr>
                  <a:grpSpLocks/>
                </p:cNvGrpSpPr>
                <p:nvPr/>
              </p:nvGrpSpPr>
              <p:grpSpPr bwMode="auto">
                <a:xfrm>
                  <a:off x="1001" y="3514"/>
                  <a:ext cx="171" cy="174"/>
                  <a:chOff x="611" y="2464"/>
                  <a:chExt cx="171" cy="174"/>
                </a:xfrm>
              </p:grpSpPr>
              <p:sp>
                <p:nvSpPr>
                  <p:cNvPr id="342146" name="Arc 130"/>
                  <p:cNvSpPr>
                    <a:spLocks/>
                  </p:cNvSpPr>
                  <p:nvPr/>
                </p:nvSpPr>
                <p:spPr bwMode="auto">
                  <a:xfrm rot="9561671">
                    <a:off x="614" y="2570"/>
                    <a:ext cx="124" cy="6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ru-RU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342147" name="Text Box 1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11" y="2464"/>
                    <a:ext cx="171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ru-RU" sz="1000" b="1" i="1">
                        <a:solidFill>
                          <a:schemeClr val="accent1"/>
                        </a:solidFill>
                        <a:sym typeface="Symbol" pitchFamily="18" charset="2"/>
                      </a:rPr>
                      <a:t></a:t>
                    </a:r>
                  </a:p>
                </p:txBody>
              </p:sp>
            </p:grpSp>
            <p:grpSp>
              <p:nvGrpSpPr>
                <p:cNvPr id="342148" name="Group 132"/>
                <p:cNvGrpSpPr>
                  <a:grpSpLocks/>
                </p:cNvGrpSpPr>
                <p:nvPr/>
              </p:nvGrpSpPr>
              <p:grpSpPr bwMode="auto">
                <a:xfrm>
                  <a:off x="1021" y="2469"/>
                  <a:ext cx="247" cy="226"/>
                  <a:chOff x="614" y="1395"/>
                  <a:chExt cx="293" cy="226"/>
                </a:xfrm>
              </p:grpSpPr>
              <p:sp>
                <p:nvSpPr>
                  <p:cNvPr id="342149" name="Arc 133"/>
                  <p:cNvSpPr>
                    <a:spLocks/>
                  </p:cNvSpPr>
                  <p:nvPr/>
                </p:nvSpPr>
                <p:spPr bwMode="auto">
                  <a:xfrm rot="12038329" flipV="1">
                    <a:off x="614" y="1395"/>
                    <a:ext cx="247" cy="226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ru-RU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342150" name="Text Box 1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12" y="1443"/>
                    <a:ext cx="195" cy="15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l-GR" altLang="ru-RU" sz="1000" b="1" i="1">
                        <a:solidFill>
                          <a:schemeClr val="accent1"/>
                        </a:solidFill>
                        <a:cs typeface="Arial" charset="0"/>
                        <a:sym typeface="Symbol" pitchFamily="18" charset="2"/>
                      </a:rPr>
                      <a:t>θ</a:t>
                    </a:r>
                  </a:p>
                </p:txBody>
              </p:sp>
            </p:grpSp>
            <p:grpSp>
              <p:nvGrpSpPr>
                <p:cNvPr id="342151" name="Group 135"/>
                <p:cNvGrpSpPr>
                  <a:grpSpLocks/>
                </p:cNvGrpSpPr>
                <p:nvPr/>
              </p:nvGrpSpPr>
              <p:grpSpPr bwMode="auto">
                <a:xfrm>
                  <a:off x="1120" y="3569"/>
                  <a:ext cx="196" cy="190"/>
                  <a:chOff x="730" y="2519"/>
                  <a:chExt cx="143" cy="196"/>
                </a:xfrm>
              </p:grpSpPr>
              <p:sp>
                <p:nvSpPr>
                  <p:cNvPr id="342152" name="Arc 136"/>
                  <p:cNvSpPr>
                    <a:spLocks/>
                  </p:cNvSpPr>
                  <p:nvPr/>
                </p:nvSpPr>
                <p:spPr bwMode="auto">
                  <a:xfrm rot="9561671">
                    <a:off x="730" y="2647"/>
                    <a:ext cx="143" cy="6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ru-RU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342153" name="Text Box 1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4" y="2519"/>
                    <a:ext cx="128" cy="18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l-GR" altLang="ru-RU" sz="1200" b="1" i="1">
                        <a:solidFill>
                          <a:schemeClr val="accent1"/>
                        </a:solidFill>
                        <a:cs typeface="Times New Roman" pitchFamily="18" charset="0"/>
                        <a:sym typeface="Symbol" pitchFamily="18" charset="2"/>
                      </a:rPr>
                      <a:t>φ</a:t>
                    </a:r>
                  </a:p>
                </p:txBody>
              </p:sp>
            </p:grpSp>
            <p:sp>
              <p:nvSpPr>
                <p:cNvPr id="342154" name="Oval 138"/>
                <p:cNvSpPr>
                  <a:spLocks noChangeArrowheads="1"/>
                </p:cNvSpPr>
                <p:nvPr/>
              </p:nvSpPr>
              <p:spPr bwMode="auto">
                <a:xfrm>
                  <a:off x="1254" y="3351"/>
                  <a:ext cx="41" cy="41"/>
                </a:xfrm>
                <a:prstGeom prst="ellipse">
                  <a:avLst/>
                </a:prstGeom>
                <a:solidFill>
                  <a:srgbClr val="C0C0C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42164" name="Line 148"/>
                <p:cNvSpPr>
                  <a:spLocks noChangeShapeType="1"/>
                </p:cNvSpPr>
                <p:nvPr/>
              </p:nvSpPr>
              <p:spPr bwMode="auto">
                <a:xfrm flipV="1">
                  <a:off x="1278" y="2442"/>
                  <a:ext cx="0" cy="9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ru-RU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42165" name="Line 149"/>
                <p:cNvSpPr>
                  <a:spLocks noChangeShapeType="1"/>
                </p:cNvSpPr>
                <p:nvPr/>
              </p:nvSpPr>
              <p:spPr bwMode="auto">
                <a:xfrm flipV="1">
                  <a:off x="797" y="3365"/>
                  <a:ext cx="480" cy="4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ru-RU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342178" name="Group 162"/>
              <p:cNvGrpSpPr>
                <a:grpSpLocks/>
              </p:cNvGrpSpPr>
              <p:nvPr/>
            </p:nvGrpSpPr>
            <p:grpSpPr bwMode="auto">
              <a:xfrm>
                <a:off x="1662" y="3528"/>
                <a:ext cx="746" cy="190"/>
                <a:chOff x="4230" y="3186"/>
                <a:chExt cx="746" cy="190"/>
              </a:xfrm>
            </p:grpSpPr>
            <p:sp>
              <p:nvSpPr>
                <p:cNvPr id="342171" name="Line 155"/>
                <p:cNvSpPr>
                  <a:spLocks noChangeShapeType="1"/>
                </p:cNvSpPr>
                <p:nvPr/>
              </p:nvSpPr>
              <p:spPr bwMode="auto">
                <a:xfrm>
                  <a:off x="4734" y="3186"/>
                  <a:ext cx="0" cy="1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ru-RU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42172" name="Line 156"/>
                <p:cNvSpPr>
                  <a:spLocks noChangeShapeType="1"/>
                </p:cNvSpPr>
                <p:nvPr/>
              </p:nvSpPr>
              <p:spPr bwMode="auto">
                <a:xfrm flipV="1">
                  <a:off x="4734" y="3258"/>
                  <a:ext cx="120" cy="10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ru-RU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42173" name="Line 157"/>
                <p:cNvSpPr>
                  <a:spLocks noChangeShapeType="1"/>
                </p:cNvSpPr>
                <p:nvPr/>
              </p:nvSpPr>
              <p:spPr bwMode="auto">
                <a:xfrm flipH="1">
                  <a:off x="4230" y="3360"/>
                  <a:ext cx="5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ru-RU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42174" name="Text Box 158"/>
                <p:cNvSpPr txBox="1">
                  <a:spLocks noChangeArrowheads="1"/>
                </p:cNvSpPr>
                <p:nvPr/>
              </p:nvSpPr>
              <p:spPr bwMode="auto">
                <a:xfrm>
                  <a:off x="4388" y="3217"/>
                  <a:ext cx="193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ru-RU" sz="1000" i="1">
                      <a:solidFill>
                        <a:schemeClr val="accent1"/>
                      </a:solidFill>
                    </a:rPr>
                    <a:t>x</a:t>
                  </a:r>
                  <a:r>
                    <a:rPr lang="en-US" altLang="ru-RU" sz="1000" i="1" baseline="-25000">
                      <a:solidFill>
                        <a:schemeClr val="accent1"/>
                      </a:solidFill>
                    </a:rPr>
                    <a:t>A</a:t>
                  </a:r>
                  <a:endParaRPr lang="ru-RU" altLang="ru-RU" sz="1000" i="1" baseline="-250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42175" name="Text Box 159"/>
                <p:cNvSpPr txBox="1">
                  <a:spLocks noChangeArrowheads="1"/>
                </p:cNvSpPr>
                <p:nvPr/>
              </p:nvSpPr>
              <p:spPr bwMode="auto">
                <a:xfrm>
                  <a:off x="4783" y="3222"/>
                  <a:ext cx="193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ru-RU" sz="1000" i="1">
                      <a:solidFill>
                        <a:schemeClr val="accent1"/>
                      </a:solidFill>
                    </a:rPr>
                    <a:t>y</a:t>
                  </a:r>
                  <a:r>
                    <a:rPr lang="en-US" altLang="ru-RU" sz="1000" i="1" baseline="-25000">
                      <a:solidFill>
                        <a:schemeClr val="accent1"/>
                      </a:solidFill>
                    </a:rPr>
                    <a:t>A</a:t>
                  </a:r>
                  <a:endParaRPr lang="ru-RU" altLang="ru-RU" sz="1000" i="1" baseline="-250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42176" name="Text Box 160"/>
                <p:cNvSpPr txBox="1">
                  <a:spLocks noChangeArrowheads="1"/>
                </p:cNvSpPr>
                <p:nvPr/>
              </p:nvSpPr>
              <p:spPr bwMode="auto">
                <a:xfrm>
                  <a:off x="4602" y="3197"/>
                  <a:ext cx="193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ru-RU" sz="1000" i="1">
                      <a:solidFill>
                        <a:schemeClr val="accent1"/>
                      </a:solidFill>
                    </a:rPr>
                    <a:t>z</a:t>
                  </a:r>
                  <a:r>
                    <a:rPr lang="en-US" altLang="ru-RU" sz="1000" i="1" baseline="-25000">
                      <a:solidFill>
                        <a:schemeClr val="accent1"/>
                      </a:solidFill>
                    </a:rPr>
                    <a:t>A</a:t>
                  </a:r>
                  <a:endParaRPr lang="ru-RU" altLang="ru-RU" sz="1000" i="1" baseline="-25000">
                    <a:solidFill>
                      <a:schemeClr val="accent1"/>
                    </a:solidFill>
                  </a:endParaRPr>
                </a:p>
              </p:txBody>
            </p:sp>
          </p:grpSp>
        </p:grpSp>
      </p:grpSp>
      <p:graphicFrame>
        <p:nvGraphicFramePr>
          <p:cNvPr id="342182" name="Object 1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6055374"/>
              </p:ext>
            </p:extLst>
          </p:nvPr>
        </p:nvGraphicFramePr>
        <p:xfrm>
          <a:off x="5029200" y="3848100"/>
          <a:ext cx="1485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0" name="Формула" r:id="rId3" imgW="1485720" imgH="685800" progId="Equation.3">
                  <p:embed/>
                </p:oleObj>
              </mc:Choice>
              <mc:Fallback>
                <p:oleObj name="Формула" r:id="rId3" imgW="148572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848100"/>
                        <a:ext cx="1485900" cy="6858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2183" name="Text Box 167"/>
          <p:cNvSpPr txBox="1">
            <a:spLocks noChangeArrowheads="1"/>
          </p:cNvSpPr>
          <p:nvPr/>
        </p:nvSpPr>
        <p:spPr bwMode="auto">
          <a:xfrm>
            <a:off x="4997450" y="3446463"/>
            <a:ext cx="138531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 b="1">
                <a:solidFill>
                  <a:schemeClr val="accent1"/>
                </a:solidFill>
                <a:sym typeface="Symbol" pitchFamily="18" charset="2"/>
              </a:rPr>
              <a:t>Уравнения движения</a:t>
            </a:r>
          </a:p>
          <a:p>
            <a:r>
              <a:rPr lang="ru-RU" altLang="ru-RU" sz="1000" b="1">
                <a:solidFill>
                  <a:schemeClr val="accent1"/>
                </a:solidFill>
                <a:sym typeface="Symbol" pitchFamily="18" charset="2"/>
              </a:rPr>
              <a:t> свободного тела</a:t>
            </a:r>
            <a:r>
              <a:rPr lang="en-US" altLang="ru-RU" sz="1000" b="1">
                <a:solidFill>
                  <a:schemeClr val="accent1"/>
                </a:solidFill>
                <a:sym typeface="Symbol" pitchFamily="18" charset="2"/>
              </a:rPr>
              <a:t>:</a:t>
            </a:r>
            <a:endParaRPr lang="ru-RU" altLang="ru-RU" sz="1000" b="1" baseline="-25000">
              <a:solidFill>
                <a:schemeClr val="accent1"/>
              </a:solidFill>
              <a:sym typeface="Symbol" pitchFamily="18" charset="2"/>
            </a:endParaRPr>
          </a:p>
        </p:txBody>
      </p:sp>
      <p:sp>
        <p:nvSpPr>
          <p:cNvPr id="342184" name="Rectangle 168"/>
          <p:cNvSpPr>
            <a:spLocks noChangeArrowheads="1"/>
          </p:cNvSpPr>
          <p:nvPr/>
        </p:nvSpPr>
        <p:spPr bwMode="auto">
          <a:xfrm>
            <a:off x="209550" y="3638550"/>
            <a:ext cx="46863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ru-RU" altLang="ru-RU" sz="1000" b="1">
                <a:solidFill>
                  <a:schemeClr val="accent1"/>
                </a:solidFill>
                <a:latin typeface="+mn-lt"/>
              </a:rPr>
              <a:t>Скорость точки свободного тела – Скорость любой точки тела</a:t>
            </a:r>
          </a:p>
          <a:p>
            <a:pPr>
              <a:lnSpc>
                <a:spcPct val="85000"/>
              </a:lnSpc>
              <a:buFont typeface="Wingdings" pitchFamily="2" charset="2"/>
              <a:buNone/>
            </a:pPr>
            <a:r>
              <a:rPr lang="ru-RU" altLang="ru-RU" sz="1000" b="1">
                <a:solidFill>
                  <a:schemeClr val="accent1"/>
                </a:solidFill>
                <a:latin typeface="+mn-lt"/>
                <a:sym typeface="Symbol" pitchFamily="18" charset="2"/>
              </a:rPr>
              <a:t>равна геометрической сумме скорости полюса и скорости этой точки</a:t>
            </a:r>
          </a:p>
          <a:p>
            <a:pPr>
              <a:lnSpc>
                <a:spcPct val="85000"/>
              </a:lnSpc>
              <a:buFont typeface="Wingdings" pitchFamily="2" charset="2"/>
              <a:buNone/>
            </a:pPr>
            <a:r>
              <a:rPr lang="ru-RU" altLang="ru-RU" sz="1000" b="1">
                <a:solidFill>
                  <a:schemeClr val="accent1"/>
                </a:solidFill>
                <a:latin typeface="+mn-lt"/>
                <a:sym typeface="Symbol" pitchFamily="18" charset="2"/>
              </a:rPr>
              <a:t>в ее сферическом движении вокруг полюса.</a:t>
            </a:r>
            <a:endParaRPr lang="en-US" altLang="ru-RU" sz="1000" b="1">
              <a:solidFill>
                <a:schemeClr val="accent1"/>
              </a:solidFill>
              <a:latin typeface="+mn-lt"/>
              <a:sym typeface="Symbol" pitchFamily="18" charset="2"/>
            </a:endParaRPr>
          </a:p>
        </p:txBody>
      </p:sp>
      <p:grpSp>
        <p:nvGrpSpPr>
          <p:cNvPr id="342194" name="Group 178"/>
          <p:cNvGrpSpPr>
            <a:grpSpLocks/>
          </p:cNvGrpSpPr>
          <p:nvPr/>
        </p:nvGrpSpPr>
        <p:grpSpPr bwMode="auto">
          <a:xfrm>
            <a:off x="512763" y="5051425"/>
            <a:ext cx="1223962" cy="1176338"/>
            <a:chOff x="1818" y="2580"/>
            <a:chExt cx="771" cy="741"/>
          </a:xfrm>
        </p:grpSpPr>
        <p:sp>
          <p:nvSpPr>
            <p:cNvPr id="342195" name="Text Box 179"/>
            <p:cNvSpPr txBox="1">
              <a:spLocks noChangeArrowheads="1"/>
            </p:cNvSpPr>
            <p:nvPr/>
          </p:nvSpPr>
          <p:spPr bwMode="auto">
            <a:xfrm>
              <a:off x="1818" y="3167"/>
              <a:ext cx="17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>
                  <a:solidFill>
                    <a:schemeClr val="accent1"/>
                  </a:solidFill>
                </a:rPr>
                <a:t>O</a:t>
              </a:r>
              <a:endParaRPr lang="ru-RU" altLang="ru-RU" sz="1000" b="1" i="1">
                <a:solidFill>
                  <a:schemeClr val="accent1"/>
                </a:solidFill>
              </a:endParaRPr>
            </a:p>
          </p:txBody>
        </p:sp>
        <p:sp>
          <p:nvSpPr>
            <p:cNvPr id="342196" name="Line 180"/>
            <p:cNvSpPr>
              <a:spLocks noChangeShapeType="1"/>
            </p:cNvSpPr>
            <p:nvPr/>
          </p:nvSpPr>
          <p:spPr bwMode="auto">
            <a:xfrm flipV="1">
              <a:off x="2430" y="2592"/>
              <a:ext cx="18" cy="4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2197" name="Line 181"/>
            <p:cNvSpPr>
              <a:spLocks noChangeShapeType="1"/>
            </p:cNvSpPr>
            <p:nvPr/>
          </p:nvSpPr>
          <p:spPr bwMode="auto">
            <a:xfrm flipV="1">
              <a:off x="1944" y="3000"/>
              <a:ext cx="48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2198" name="Line 182"/>
            <p:cNvSpPr>
              <a:spLocks noChangeShapeType="1"/>
            </p:cNvSpPr>
            <p:nvPr/>
          </p:nvSpPr>
          <p:spPr bwMode="auto">
            <a:xfrm flipV="1">
              <a:off x="1962" y="2580"/>
              <a:ext cx="480" cy="5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graphicFrame>
          <p:nvGraphicFramePr>
            <p:cNvPr id="342199" name="Object 183"/>
            <p:cNvGraphicFramePr>
              <a:graphicFrameLocks noChangeAspect="1"/>
            </p:cNvGraphicFramePr>
            <p:nvPr/>
          </p:nvGraphicFramePr>
          <p:xfrm>
            <a:off x="2163" y="2655"/>
            <a:ext cx="9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01" name="Формула" r:id="rId5" imgW="152280" imgH="215640" progId="Equation.3">
                    <p:embed/>
                  </p:oleObj>
                </mc:Choice>
                <mc:Fallback>
                  <p:oleObj name="Формула" r:id="rId5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3" y="2655"/>
                          <a:ext cx="9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2200" name="Object 184"/>
            <p:cNvGraphicFramePr>
              <a:graphicFrameLocks noChangeAspect="1"/>
            </p:cNvGraphicFramePr>
            <p:nvPr/>
          </p:nvGraphicFramePr>
          <p:xfrm>
            <a:off x="2252" y="2888"/>
            <a:ext cx="9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02" name="Формула" r:id="rId7" imgW="152280" imgH="215640" progId="Equation.3">
                    <p:embed/>
                  </p:oleObj>
                </mc:Choice>
                <mc:Fallback>
                  <p:oleObj name="Формула" r:id="rId7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2" y="2888"/>
                          <a:ext cx="9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2201" name="Object 185"/>
            <p:cNvGraphicFramePr>
              <a:graphicFrameLocks noChangeAspect="1"/>
            </p:cNvGraphicFramePr>
            <p:nvPr/>
          </p:nvGraphicFramePr>
          <p:xfrm>
            <a:off x="2453" y="2641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03" name="Формула" r:id="rId9" imgW="215640" imgH="215640" progId="Equation.3">
                    <p:embed/>
                  </p:oleObj>
                </mc:Choice>
                <mc:Fallback>
                  <p:oleObj name="Формула" r:id="rId9" imgW="2156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3" y="2641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2202" name="AutoShape 186"/>
          <p:cNvSpPr>
            <a:spLocks noChangeArrowheads="1"/>
          </p:cNvSpPr>
          <p:nvPr/>
        </p:nvSpPr>
        <p:spPr bwMode="auto">
          <a:xfrm rot="-2909249">
            <a:off x="1382713" y="5402262"/>
            <a:ext cx="647700" cy="136525"/>
          </a:xfrm>
          <a:prstGeom prst="rightArrow">
            <a:avLst>
              <a:gd name="adj1" fmla="val 50000"/>
              <a:gd name="adj2" fmla="val 118605"/>
            </a:avLst>
          </a:prstGeom>
          <a:noFill/>
          <a:ln w="9525" algn="ctr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graphicFrame>
        <p:nvGraphicFramePr>
          <p:cNvPr id="342203" name="Object 1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2728192"/>
              </p:ext>
            </p:extLst>
          </p:nvPr>
        </p:nvGraphicFramePr>
        <p:xfrm>
          <a:off x="1985963" y="5103813"/>
          <a:ext cx="177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4" name="Формула" r:id="rId11" imgW="177480" imgH="215640" progId="Equation.3">
                  <p:embed/>
                </p:oleObj>
              </mc:Choice>
              <mc:Fallback>
                <p:oleObj name="Формула" r:id="rId11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5963" y="5103813"/>
                        <a:ext cx="1778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206" name="Object 1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746147"/>
              </p:ext>
            </p:extLst>
          </p:nvPr>
        </p:nvGraphicFramePr>
        <p:xfrm>
          <a:off x="1944688" y="5500688"/>
          <a:ext cx="2286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5" name="Формула" r:id="rId13" imgW="228600" imgH="215640" progId="Equation.3">
                  <p:embed/>
                </p:oleObj>
              </mc:Choice>
              <mc:Fallback>
                <p:oleObj name="Формула" r:id="rId13" imgW="2286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4688" y="5500688"/>
                        <a:ext cx="2286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207" name="Object 1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132064"/>
              </p:ext>
            </p:extLst>
          </p:nvPr>
        </p:nvGraphicFramePr>
        <p:xfrm>
          <a:off x="2066925" y="4748213"/>
          <a:ext cx="1524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6" name="Формула" r:id="rId15" imgW="152280" imgH="139680" progId="Equation.3">
                  <p:embed/>
                </p:oleObj>
              </mc:Choice>
              <mc:Fallback>
                <p:oleObj name="Формула" r:id="rId15" imgW="1522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925" y="4748213"/>
                        <a:ext cx="1524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2208" name="AutoShape 192"/>
          <p:cNvSpPr>
            <a:spLocks noChangeArrowheads="1"/>
          </p:cNvSpPr>
          <p:nvPr/>
        </p:nvSpPr>
        <p:spPr bwMode="auto">
          <a:xfrm rot="559734">
            <a:off x="1543050" y="5033963"/>
            <a:ext cx="706438" cy="136525"/>
          </a:xfrm>
          <a:prstGeom prst="rightArrow">
            <a:avLst>
              <a:gd name="adj1" fmla="val 50000"/>
              <a:gd name="adj2" fmla="val 129361"/>
            </a:avLst>
          </a:prstGeom>
          <a:solidFill>
            <a:srgbClr val="0000FF"/>
          </a:solidFill>
          <a:ln w="9525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42209" name="AutoShape 193"/>
          <p:cNvSpPr>
            <a:spLocks noChangeArrowheads="1"/>
          </p:cNvSpPr>
          <p:nvPr/>
        </p:nvSpPr>
        <p:spPr bwMode="auto">
          <a:xfrm rot="-2909249">
            <a:off x="1385888" y="5399087"/>
            <a:ext cx="647700" cy="136525"/>
          </a:xfrm>
          <a:prstGeom prst="rightArrow">
            <a:avLst>
              <a:gd name="adj1" fmla="val 50000"/>
              <a:gd name="adj2" fmla="val 118605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graphicFrame>
        <p:nvGraphicFramePr>
          <p:cNvPr id="342210" name="Object 1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2523294"/>
              </p:ext>
            </p:extLst>
          </p:nvPr>
        </p:nvGraphicFramePr>
        <p:xfrm>
          <a:off x="1965325" y="5140325"/>
          <a:ext cx="177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7" name="Формула" r:id="rId17" imgW="177480" imgH="215640" progId="Equation.3">
                  <p:embed/>
                </p:oleObj>
              </mc:Choice>
              <mc:Fallback>
                <p:oleObj name="Формула" r:id="rId17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5325" y="5140325"/>
                        <a:ext cx="1778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2211" name="Line 195"/>
          <p:cNvSpPr>
            <a:spLocks noChangeShapeType="1"/>
          </p:cNvSpPr>
          <p:nvPr/>
        </p:nvSpPr>
        <p:spPr bwMode="auto">
          <a:xfrm flipV="1">
            <a:off x="1912938" y="5122863"/>
            <a:ext cx="346075" cy="488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42212" name="Line 196"/>
          <p:cNvSpPr>
            <a:spLocks noChangeShapeType="1"/>
          </p:cNvSpPr>
          <p:nvPr/>
        </p:nvSpPr>
        <p:spPr bwMode="auto">
          <a:xfrm>
            <a:off x="1909763" y="4583113"/>
            <a:ext cx="338137" cy="5619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graphicFrame>
        <p:nvGraphicFramePr>
          <p:cNvPr id="342213" name="Object 1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9313693"/>
              </p:ext>
            </p:extLst>
          </p:nvPr>
        </p:nvGraphicFramePr>
        <p:xfrm>
          <a:off x="2254250" y="4913313"/>
          <a:ext cx="177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8" name="Формула" r:id="rId18" imgW="177480" imgH="215640" progId="Equation.3">
                  <p:embed/>
                </p:oleObj>
              </mc:Choice>
              <mc:Fallback>
                <p:oleObj name="Формула" r:id="rId18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0" y="4913313"/>
                        <a:ext cx="1778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2222" name="Line 206"/>
          <p:cNvSpPr>
            <a:spLocks noChangeShapeType="1"/>
          </p:cNvSpPr>
          <p:nvPr/>
        </p:nvSpPr>
        <p:spPr bwMode="auto">
          <a:xfrm flipH="1">
            <a:off x="295275" y="5991225"/>
            <a:ext cx="428625" cy="247650"/>
          </a:xfrm>
          <a:prstGeom prst="line">
            <a:avLst/>
          </a:prstGeom>
          <a:noFill/>
          <a:ln w="9525">
            <a:solidFill>
              <a:srgbClr val="33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42223" name="Text Box 207"/>
          <p:cNvSpPr txBox="1">
            <a:spLocks noChangeArrowheads="1"/>
          </p:cNvSpPr>
          <p:nvPr/>
        </p:nvSpPr>
        <p:spPr bwMode="auto">
          <a:xfrm>
            <a:off x="2154238" y="4143375"/>
            <a:ext cx="464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Радиусы-векторы точек </a:t>
            </a:r>
            <a:r>
              <a:rPr lang="en-US" altLang="ru-RU" sz="1000" i="1">
                <a:solidFill>
                  <a:schemeClr val="accent1"/>
                </a:solidFill>
              </a:rPr>
              <a:t>A</a:t>
            </a:r>
            <a:r>
              <a:rPr lang="en-US" altLang="ru-RU" sz="1000">
                <a:solidFill>
                  <a:schemeClr val="accent1"/>
                </a:solidFill>
              </a:rPr>
              <a:t> </a:t>
            </a:r>
            <a:r>
              <a:rPr lang="ru-RU" altLang="ru-RU" sz="1000">
                <a:solidFill>
                  <a:schemeClr val="accent1"/>
                </a:solidFill>
              </a:rPr>
              <a:t>и </a:t>
            </a:r>
            <a:r>
              <a:rPr lang="en-US" altLang="ru-RU" sz="1000" i="1">
                <a:solidFill>
                  <a:schemeClr val="accent1"/>
                </a:solidFill>
              </a:rPr>
              <a:t>B</a:t>
            </a:r>
            <a:r>
              <a:rPr lang="ru-RU" altLang="ru-RU" sz="1000">
                <a:solidFill>
                  <a:schemeClr val="accent1"/>
                </a:solidFill>
              </a:rPr>
              <a:t> связаны между</a:t>
            </a:r>
            <a:endParaRPr lang="en-US" altLang="ru-RU" sz="1000">
              <a:solidFill>
                <a:schemeClr val="accent1"/>
              </a:solidFill>
            </a:endParaRPr>
          </a:p>
          <a:p>
            <a:r>
              <a:rPr lang="ru-RU" altLang="ru-RU" sz="1000">
                <a:solidFill>
                  <a:schemeClr val="accent1"/>
                </a:solidFill>
              </a:rPr>
              <a:t>собой соотношением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endParaRPr lang="ru-RU" altLang="ru-RU" sz="1000">
              <a:solidFill>
                <a:schemeClr val="accent1"/>
              </a:solidFill>
            </a:endParaRPr>
          </a:p>
        </p:txBody>
      </p:sp>
      <p:sp>
        <p:nvSpPr>
          <p:cNvPr id="342224" name="Text Box 208"/>
          <p:cNvSpPr txBox="1">
            <a:spLocks noChangeArrowheads="1"/>
          </p:cNvSpPr>
          <p:nvPr/>
        </p:nvSpPr>
        <p:spPr bwMode="auto">
          <a:xfrm>
            <a:off x="2409825" y="4694238"/>
            <a:ext cx="244971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Продифференцируем это соотношение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endParaRPr lang="ru-RU" altLang="ru-RU" sz="1000">
              <a:solidFill>
                <a:schemeClr val="accent1"/>
              </a:solidFill>
            </a:endParaRPr>
          </a:p>
        </p:txBody>
      </p:sp>
      <p:graphicFrame>
        <p:nvGraphicFramePr>
          <p:cNvPr id="342225" name="Object 2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0302893"/>
              </p:ext>
            </p:extLst>
          </p:nvPr>
        </p:nvGraphicFramePr>
        <p:xfrm>
          <a:off x="3576638" y="4414838"/>
          <a:ext cx="1257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9" name="Формула" r:id="rId20" imgW="1257120" imgH="215640" progId="Equation.3">
                  <p:embed/>
                </p:oleObj>
              </mc:Choice>
              <mc:Fallback>
                <p:oleObj name="Формула" r:id="rId20" imgW="1257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638" y="4414838"/>
                        <a:ext cx="1257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226" name="Object 2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9635459"/>
              </p:ext>
            </p:extLst>
          </p:nvPr>
        </p:nvGraphicFramePr>
        <p:xfrm>
          <a:off x="5102225" y="4633913"/>
          <a:ext cx="1574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0" name="Формула" r:id="rId22" imgW="1574640" imgH="393480" progId="Equation.3">
                  <p:embed/>
                </p:oleObj>
              </mc:Choice>
              <mc:Fallback>
                <p:oleObj name="Формула" r:id="rId22" imgW="15746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2225" y="4633913"/>
                        <a:ext cx="1574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2227" name="AutoShape 211"/>
          <p:cNvSpPr>
            <a:spLocks noChangeArrowheads="1"/>
          </p:cNvSpPr>
          <p:nvPr/>
        </p:nvSpPr>
        <p:spPr bwMode="auto">
          <a:xfrm rot="5400000">
            <a:off x="5114926" y="5214937"/>
            <a:ext cx="361950" cy="18097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42228" name="AutoShape 212"/>
          <p:cNvSpPr>
            <a:spLocks noChangeArrowheads="1"/>
          </p:cNvSpPr>
          <p:nvPr/>
        </p:nvSpPr>
        <p:spPr bwMode="auto">
          <a:xfrm rot="5400000">
            <a:off x="5722938" y="5203825"/>
            <a:ext cx="361950" cy="18097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graphicFrame>
        <p:nvGraphicFramePr>
          <p:cNvPr id="342229" name="Object 2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9571171"/>
              </p:ext>
            </p:extLst>
          </p:nvPr>
        </p:nvGraphicFramePr>
        <p:xfrm>
          <a:off x="5127625" y="5522913"/>
          <a:ext cx="38100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1" name="Формула" r:id="rId24" imgW="342720" imgH="215640" progId="Equation.3">
                  <p:embed/>
                </p:oleObj>
              </mc:Choice>
              <mc:Fallback>
                <p:oleObj name="Формула" r:id="rId24" imgW="3427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625" y="5522913"/>
                        <a:ext cx="381000" cy="1968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230" name="Object 2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353859"/>
              </p:ext>
            </p:extLst>
          </p:nvPr>
        </p:nvGraphicFramePr>
        <p:xfrm>
          <a:off x="5745163" y="5516563"/>
          <a:ext cx="342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2" name="Формула" r:id="rId26" imgW="342720" imgH="215640" progId="Equation.3">
                  <p:embed/>
                </p:oleObj>
              </mc:Choice>
              <mc:Fallback>
                <p:oleObj name="Формула" r:id="rId26" imgW="3427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5163" y="5516563"/>
                        <a:ext cx="342900" cy="2159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2231" name="Text Box 215"/>
          <p:cNvSpPr txBox="1">
            <a:spLocks noChangeArrowheads="1"/>
          </p:cNvSpPr>
          <p:nvPr/>
        </p:nvSpPr>
        <p:spPr bwMode="auto">
          <a:xfrm>
            <a:off x="2408238" y="4902200"/>
            <a:ext cx="265649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Второе слагаемое есть скорость точки </a:t>
            </a:r>
            <a:r>
              <a:rPr lang="en-US" altLang="ru-RU" sz="1000" i="1">
                <a:solidFill>
                  <a:schemeClr val="accent1"/>
                </a:solidFill>
              </a:rPr>
              <a:t>B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во сферическом движении</a:t>
            </a:r>
            <a:r>
              <a:rPr lang="en-US" altLang="ru-RU" sz="1000">
                <a:solidFill>
                  <a:schemeClr val="accent1"/>
                </a:solidFill>
              </a:rPr>
              <a:t> </a:t>
            </a:r>
            <a:r>
              <a:rPr lang="ru-RU" altLang="ru-RU" sz="1000">
                <a:solidFill>
                  <a:schemeClr val="accent1"/>
                </a:solidFill>
              </a:rPr>
              <a:t>вокруг полюса </a:t>
            </a:r>
            <a:r>
              <a:rPr lang="en-US" altLang="ru-RU" sz="1000" i="1">
                <a:solidFill>
                  <a:schemeClr val="accent1"/>
                </a:solidFill>
              </a:rPr>
              <a:t>A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endParaRPr lang="ru-RU" altLang="ru-RU" sz="1000">
              <a:solidFill>
                <a:schemeClr val="accent1"/>
              </a:solidFill>
            </a:endParaRPr>
          </a:p>
        </p:txBody>
      </p:sp>
      <p:sp>
        <p:nvSpPr>
          <p:cNvPr id="342232" name="AutoShape 216"/>
          <p:cNvSpPr>
            <a:spLocks noChangeArrowheads="1"/>
          </p:cNvSpPr>
          <p:nvPr/>
        </p:nvSpPr>
        <p:spPr bwMode="auto">
          <a:xfrm rot="5400000">
            <a:off x="6292851" y="5197475"/>
            <a:ext cx="361950" cy="18097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graphicFrame>
        <p:nvGraphicFramePr>
          <p:cNvPr id="342233" name="Object 2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9520938"/>
              </p:ext>
            </p:extLst>
          </p:nvPr>
        </p:nvGraphicFramePr>
        <p:xfrm>
          <a:off x="6289675" y="5499100"/>
          <a:ext cx="393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3" name="Формула" r:id="rId28" imgW="393480" imgH="228600" progId="Equation.3">
                  <p:embed/>
                </p:oleObj>
              </mc:Choice>
              <mc:Fallback>
                <p:oleObj name="Формула" r:id="rId28" imgW="393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9675" y="5499100"/>
                        <a:ext cx="393700" cy="2286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234" name="Object 2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2274344"/>
              </p:ext>
            </p:extLst>
          </p:nvPr>
        </p:nvGraphicFramePr>
        <p:xfrm>
          <a:off x="2528888" y="5322888"/>
          <a:ext cx="2273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4" name="Формула" r:id="rId30" imgW="2273040" imgH="253800" progId="Equation.3">
                  <p:embed/>
                </p:oleObj>
              </mc:Choice>
              <mc:Fallback>
                <p:oleObj name="Формула" r:id="rId30" imgW="22730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888" y="5322888"/>
                        <a:ext cx="2273300" cy="254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2235" name="Text Box 219"/>
          <p:cNvSpPr txBox="1">
            <a:spLocks noChangeArrowheads="1"/>
          </p:cNvSpPr>
          <p:nvPr/>
        </p:nvSpPr>
        <p:spPr bwMode="auto">
          <a:xfrm>
            <a:off x="79375" y="6135688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b="1" i="1">
                <a:solidFill>
                  <a:schemeClr val="accent1"/>
                </a:solidFill>
              </a:rPr>
              <a:t>x</a:t>
            </a:r>
            <a:endParaRPr lang="ru-RU" altLang="ru-RU" sz="1000" b="1" i="1">
              <a:solidFill>
                <a:schemeClr val="accent1"/>
              </a:solidFill>
            </a:endParaRPr>
          </a:p>
        </p:txBody>
      </p:sp>
      <p:grpSp>
        <p:nvGrpSpPr>
          <p:cNvPr id="342238" name="Group 222"/>
          <p:cNvGrpSpPr>
            <a:grpSpLocks/>
          </p:cNvGrpSpPr>
          <p:nvPr/>
        </p:nvGrpSpPr>
        <p:grpSpPr bwMode="auto">
          <a:xfrm>
            <a:off x="1333500" y="4481513"/>
            <a:ext cx="808038" cy="1528762"/>
            <a:chOff x="882" y="2844"/>
            <a:chExt cx="416" cy="1032"/>
          </a:xfrm>
        </p:grpSpPr>
        <p:sp>
          <p:nvSpPr>
            <p:cNvPr id="342236" name="Line 220"/>
            <p:cNvSpPr>
              <a:spLocks noChangeShapeType="1"/>
            </p:cNvSpPr>
            <p:nvPr/>
          </p:nvSpPr>
          <p:spPr bwMode="auto">
            <a:xfrm flipV="1">
              <a:off x="882" y="2844"/>
              <a:ext cx="416" cy="103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2237" name="AutoShape 221"/>
            <p:cNvSpPr>
              <a:spLocks noChangeArrowheads="1"/>
            </p:cNvSpPr>
            <p:nvPr/>
          </p:nvSpPr>
          <p:spPr bwMode="auto">
            <a:xfrm rot="547810">
              <a:off x="1180" y="3000"/>
              <a:ext cx="72" cy="112"/>
            </a:xfrm>
            <a:prstGeom prst="curvedRightArrow">
              <a:avLst>
                <a:gd name="adj1" fmla="val 31111"/>
                <a:gd name="adj2" fmla="val 62222"/>
                <a:gd name="adj3" fmla="val 33333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</p:grpSp>
      <p:sp>
        <p:nvSpPr>
          <p:cNvPr id="342239" name="Text Box 223"/>
          <p:cNvSpPr txBox="1">
            <a:spLocks noChangeArrowheads="1"/>
          </p:cNvSpPr>
          <p:nvPr/>
        </p:nvSpPr>
        <p:spPr bwMode="auto">
          <a:xfrm>
            <a:off x="2098675" y="4487863"/>
            <a:ext cx="28098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ru-RU" sz="1000" i="1">
                <a:solidFill>
                  <a:schemeClr val="accent1"/>
                </a:solidFill>
                <a:sym typeface="Symbol" pitchFamily="18" charset="2"/>
              </a:rPr>
              <a:t></a:t>
            </a:r>
            <a:endParaRPr lang="en-US" altLang="ru-RU" sz="1000" baseline="-25000">
              <a:solidFill>
                <a:schemeClr val="accent1"/>
              </a:solidFill>
              <a:sym typeface="Symbol" pitchFamily="18" charset="2"/>
            </a:endParaRPr>
          </a:p>
        </p:txBody>
      </p:sp>
      <p:sp>
        <p:nvSpPr>
          <p:cNvPr id="342204" name="AutoShape 188"/>
          <p:cNvSpPr>
            <a:spLocks noChangeArrowheads="1"/>
          </p:cNvSpPr>
          <p:nvPr/>
        </p:nvSpPr>
        <p:spPr bwMode="auto">
          <a:xfrm rot="3400264">
            <a:off x="1397001" y="5278437"/>
            <a:ext cx="647700" cy="136525"/>
          </a:xfrm>
          <a:prstGeom prst="rightArrow">
            <a:avLst>
              <a:gd name="adj1" fmla="val 50000"/>
              <a:gd name="adj2" fmla="val 118605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42244" name="AutoShape 228"/>
          <p:cNvSpPr>
            <a:spLocks noChangeArrowheads="1"/>
          </p:cNvSpPr>
          <p:nvPr/>
        </p:nvSpPr>
        <p:spPr bwMode="auto">
          <a:xfrm rot="17869616">
            <a:off x="1400175" y="5546725"/>
            <a:ext cx="312738" cy="58738"/>
          </a:xfrm>
          <a:prstGeom prst="rightArrow">
            <a:avLst>
              <a:gd name="adj1" fmla="val 50000"/>
              <a:gd name="adj2" fmla="val 133107"/>
            </a:avLst>
          </a:prstGeom>
          <a:solidFill>
            <a:srgbClr val="00008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graphicFrame>
        <p:nvGraphicFramePr>
          <p:cNvPr id="342245" name="Object 2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601534"/>
              </p:ext>
            </p:extLst>
          </p:nvPr>
        </p:nvGraphicFramePr>
        <p:xfrm>
          <a:off x="1482725" y="5329238"/>
          <a:ext cx="1651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5" name="Формула" r:id="rId32" imgW="164880" imgH="164880" progId="Equation.3">
                  <p:embed/>
                </p:oleObj>
              </mc:Choice>
              <mc:Fallback>
                <p:oleObj name="Формула" r:id="rId32" imgW="1648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725" y="5329238"/>
                        <a:ext cx="1651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2246" name="Line 230"/>
          <p:cNvSpPr>
            <a:spLocks noChangeShapeType="1"/>
          </p:cNvSpPr>
          <p:nvPr/>
        </p:nvSpPr>
        <p:spPr bwMode="auto">
          <a:xfrm flipV="1">
            <a:off x="1538288" y="4924425"/>
            <a:ext cx="366712" cy="123825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42248" name="Line 232"/>
          <p:cNvSpPr>
            <a:spLocks noChangeShapeType="1"/>
          </p:cNvSpPr>
          <p:nvPr/>
        </p:nvSpPr>
        <p:spPr bwMode="auto">
          <a:xfrm flipV="1">
            <a:off x="1754188" y="5021263"/>
            <a:ext cx="100012" cy="33337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42249" name="Line 233"/>
          <p:cNvSpPr>
            <a:spLocks noChangeShapeType="1"/>
          </p:cNvSpPr>
          <p:nvPr/>
        </p:nvSpPr>
        <p:spPr bwMode="auto">
          <a:xfrm flipH="1">
            <a:off x="1752600" y="4964113"/>
            <a:ext cx="34925" cy="90487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42250" name="Line 234"/>
          <p:cNvSpPr>
            <a:spLocks noChangeShapeType="1"/>
          </p:cNvSpPr>
          <p:nvPr/>
        </p:nvSpPr>
        <p:spPr bwMode="auto">
          <a:xfrm flipH="1">
            <a:off x="1617663" y="5108575"/>
            <a:ext cx="88900" cy="36513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42251" name="Line 235"/>
          <p:cNvSpPr>
            <a:spLocks noChangeShapeType="1"/>
          </p:cNvSpPr>
          <p:nvPr/>
        </p:nvSpPr>
        <p:spPr bwMode="auto">
          <a:xfrm>
            <a:off x="1644650" y="5008563"/>
            <a:ext cx="73025" cy="103187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graphicFrame>
        <p:nvGraphicFramePr>
          <p:cNvPr id="342252" name="Object 2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418299"/>
              </p:ext>
            </p:extLst>
          </p:nvPr>
        </p:nvGraphicFramePr>
        <p:xfrm>
          <a:off x="2673350" y="5702300"/>
          <a:ext cx="1689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6" name="Формула" r:id="rId34" imgW="1688760" imgH="228600" progId="Equation.3">
                  <p:embed/>
                </p:oleObj>
              </mc:Choice>
              <mc:Fallback>
                <p:oleObj name="Формула" r:id="rId34" imgW="1688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350" y="5702300"/>
                        <a:ext cx="1689100" cy="228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2253" name="Text Box 237"/>
          <p:cNvSpPr txBox="1">
            <a:spLocks noChangeArrowheads="1"/>
          </p:cNvSpPr>
          <p:nvPr/>
        </p:nvSpPr>
        <p:spPr bwMode="auto">
          <a:xfrm>
            <a:off x="1081088" y="6072188"/>
            <a:ext cx="78914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Полученное соотношение полностью совпадает с теоремой о сложении скоростей для плоского движения. Разница состоит лишь в том, что используется не центр вращения, а ось мгновенного вращения </a:t>
            </a:r>
            <a:r>
              <a:rPr lang="ru-RU" altLang="ru-RU" sz="1000" i="1">
                <a:solidFill>
                  <a:schemeClr val="accent1"/>
                </a:solidFill>
                <a:sym typeface="Symbol" pitchFamily="18" charset="2"/>
              </a:rPr>
              <a:t></a:t>
            </a:r>
            <a:r>
              <a:rPr lang="ru-RU" altLang="ru-RU" sz="1000">
                <a:solidFill>
                  <a:schemeClr val="accent1"/>
                </a:solidFill>
                <a:sym typeface="Symbol" pitchFamily="18" charset="2"/>
              </a:rPr>
              <a:t>.</a:t>
            </a:r>
            <a:r>
              <a:rPr lang="ru-RU" altLang="ru-RU" sz="1000">
                <a:solidFill>
                  <a:schemeClr val="accent1"/>
                </a:solidFill>
              </a:rPr>
              <a:t> </a:t>
            </a:r>
            <a:endParaRPr lang="en-US" altLang="ru-RU" sz="1000">
              <a:solidFill>
                <a:schemeClr val="accent1"/>
              </a:solidFill>
            </a:endParaRPr>
          </a:p>
          <a:p>
            <a:r>
              <a:rPr lang="ru-RU" altLang="ru-RU" sz="1000">
                <a:solidFill>
                  <a:schemeClr val="accent1"/>
                </a:solidFill>
              </a:rPr>
              <a:t>Отсюда имеют место и аналогично доказываются </a:t>
            </a:r>
            <a:r>
              <a:rPr lang="ru-RU" altLang="ru-RU" sz="1000" b="1">
                <a:solidFill>
                  <a:schemeClr val="accent1"/>
                </a:solidFill>
              </a:rPr>
              <a:t>следствия о равенстве проекций скоростей точек на ось, проходящих через эти точки</a:t>
            </a:r>
            <a:r>
              <a:rPr lang="ru-RU" altLang="ru-RU" sz="1000">
                <a:solidFill>
                  <a:schemeClr val="accent1"/>
                </a:solidFill>
              </a:rPr>
              <a:t>, и о </a:t>
            </a:r>
            <a:r>
              <a:rPr lang="ru-RU" altLang="ru-RU" sz="1000" b="1">
                <a:solidFill>
                  <a:schemeClr val="accent1"/>
                </a:solidFill>
              </a:rPr>
              <a:t>пропорциональности отрезков линии, проходящей через концы векторов скоростей</a:t>
            </a:r>
            <a:r>
              <a:rPr lang="ru-RU" altLang="ru-RU" sz="1000">
                <a:solidFill>
                  <a:schemeClr val="accent1"/>
                </a:solidFill>
              </a:rPr>
              <a:t>. </a:t>
            </a:r>
          </a:p>
        </p:txBody>
      </p:sp>
      <p:sp>
        <p:nvSpPr>
          <p:cNvPr id="342256" name="Rectangle 240"/>
          <p:cNvSpPr>
            <a:spLocks noChangeArrowheads="1"/>
          </p:cNvSpPr>
          <p:nvPr/>
        </p:nvSpPr>
        <p:spPr bwMode="auto">
          <a:xfrm>
            <a:off x="5114925" y="5048250"/>
            <a:ext cx="3895725" cy="1200150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42257" name="Text Box 241"/>
          <p:cNvSpPr txBox="1">
            <a:spLocks noChangeArrowheads="1"/>
          </p:cNvSpPr>
          <p:nvPr/>
        </p:nvSpPr>
        <p:spPr bwMode="auto">
          <a:xfrm>
            <a:off x="5132388" y="5119688"/>
            <a:ext cx="370486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В дополнение к этим двум следствиям из теоремы о сложении</a:t>
            </a:r>
            <a:endParaRPr lang="en-US" altLang="ru-RU" sz="1000" i="1">
              <a:solidFill>
                <a:schemeClr val="accent1"/>
              </a:solidFill>
            </a:endParaRPr>
          </a:p>
          <a:p>
            <a:r>
              <a:rPr lang="ru-RU" altLang="ru-RU" sz="1000">
                <a:solidFill>
                  <a:schemeClr val="accent1"/>
                </a:solidFill>
              </a:rPr>
              <a:t>вытекает третье следствие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endParaRPr lang="ru-RU" altLang="ru-RU" sz="1000">
              <a:solidFill>
                <a:schemeClr val="accent1"/>
              </a:solidFill>
            </a:endParaRPr>
          </a:p>
          <a:p>
            <a:r>
              <a:rPr lang="ru-RU" altLang="ru-RU" sz="1000" b="1">
                <a:solidFill>
                  <a:schemeClr val="accent1"/>
                </a:solidFill>
              </a:rPr>
              <a:t>Скорости точек свободного тела, лежащих на прямой,</a:t>
            </a:r>
          </a:p>
          <a:p>
            <a:r>
              <a:rPr lang="ru-RU" altLang="ru-RU" sz="1000" b="1">
                <a:solidFill>
                  <a:schemeClr val="accent1"/>
                </a:solidFill>
              </a:rPr>
              <a:t>параллельной мгновенной оси, геометрически равны.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Справедливость утверждения следует из равенства скоростей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этих точек во вращении вокруг мгновенной оси.</a:t>
            </a:r>
          </a:p>
        </p:txBody>
      </p:sp>
      <p:sp>
        <p:nvSpPr>
          <p:cNvPr id="342258" name="Text Box 242"/>
          <p:cNvSpPr txBox="1">
            <a:spLocks noChangeArrowheads="1"/>
          </p:cNvSpPr>
          <p:nvPr/>
        </p:nvSpPr>
        <p:spPr bwMode="auto">
          <a:xfrm>
            <a:off x="1616075" y="4789488"/>
            <a:ext cx="322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i="1">
                <a:solidFill>
                  <a:schemeClr val="accent1"/>
                </a:solidFill>
              </a:rPr>
              <a:t>h</a:t>
            </a:r>
            <a:r>
              <a:rPr lang="en-US" altLang="ru-RU" sz="1000" i="1" baseline="30000">
                <a:solidFill>
                  <a:schemeClr val="accent1"/>
                </a:solidFill>
                <a:sym typeface="Symbol" pitchFamily="18" charset="2"/>
              </a:rPr>
              <a:t></a:t>
            </a:r>
          </a:p>
        </p:txBody>
      </p:sp>
      <p:sp>
        <p:nvSpPr>
          <p:cNvPr id="342263" name="Oval 247"/>
          <p:cNvSpPr>
            <a:spLocks noChangeArrowheads="1"/>
          </p:cNvSpPr>
          <p:nvPr/>
        </p:nvSpPr>
        <p:spPr bwMode="auto">
          <a:xfrm>
            <a:off x="8696325" y="6391275"/>
            <a:ext cx="333375" cy="333375"/>
          </a:xfrm>
          <a:prstGeom prst="ellipse">
            <a:avLst/>
          </a:prstGeom>
          <a:solidFill>
            <a:srgbClr val="0070C0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ru-RU" altLang="ru-RU" sz="1000" b="1" dirty="0" smtClean="0">
                <a:solidFill>
                  <a:schemeClr val="accent1"/>
                </a:solidFill>
              </a:rPr>
              <a:t>20</a:t>
            </a:r>
            <a:endParaRPr lang="ru-RU" altLang="ru-RU" sz="1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84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3420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18" dur="indefinite"/>
                                        <p:tgtEl>
                                          <p:spTgt spid="34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3420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25" dur="indefinite"/>
                                        <p:tgtEl>
                                          <p:spTgt spid="34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2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2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2" dur="indefinite"/>
                                        <p:tgtEl>
                                          <p:spTgt spid="34208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53" dur="indefinite"/>
                                        <p:tgtEl>
                                          <p:spTgt spid="342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3" dur="indefinite"/>
                                        <p:tgtEl>
                                          <p:spTgt spid="34210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64" dur="indefinite"/>
                                        <p:tgtEl>
                                          <p:spTgt spid="34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42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42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42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42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42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42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42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42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-0.00139 L 0.00312 -0.1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342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931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7037E-7 L -2.77778E-7 -0.09167 " pathEditMode="relative" ptsTypes="AA">
                                      <p:cBhvr>
                                        <p:cTn id="123" dur="2000" fill="hold"/>
                                        <p:tgtEl>
                                          <p:spTgt spid="342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1" dur="500"/>
                                        <p:tgtEl>
                                          <p:spTgt spid="342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342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342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342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342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40" grpId="0"/>
      <p:bldP spid="342047" grpId="0"/>
      <p:bldP spid="342048" grpId="0"/>
      <p:bldP spid="342057" grpId="0" animBg="1"/>
      <p:bldP spid="342072" grpId="0"/>
      <p:bldP spid="342078" grpId="0"/>
      <p:bldP spid="342079" grpId="0"/>
      <p:bldP spid="342080" grpId="0"/>
      <p:bldP spid="342092" grpId="0"/>
      <p:bldP spid="342091" grpId="0"/>
      <p:bldP spid="342121" grpId="0"/>
      <p:bldP spid="342183" grpId="0"/>
      <p:bldP spid="342184" grpId="0"/>
      <p:bldP spid="342202" grpId="0" animBg="1"/>
      <p:bldP spid="342208" grpId="0" animBg="1"/>
      <p:bldP spid="342209" grpId="0" animBg="1"/>
      <p:bldP spid="342209" grpId="1" animBg="1"/>
      <p:bldP spid="342211" grpId="0" animBg="1"/>
      <p:bldP spid="342212" grpId="0" animBg="1"/>
      <p:bldP spid="342222" grpId="0" animBg="1"/>
      <p:bldP spid="342223" grpId="0"/>
      <p:bldP spid="342224" grpId="0"/>
      <p:bldP spid="342227" grpId="0" animBg="1"/>
      <p:bldP spid="342228" grpId="0" animBg="1"/>
      <p:bldP spid="342231" grpId="0"/>
      <p:bldP spid="342232" grpId="0" animBg="1"/>
      <p:bldP spid="342235" grpId="0"/>
      <p:bldP spid="342239" grpId="0"/>
      <p:bldP spid="342204" grpId="0" animBg="1"/>
      <p:bldP spid="342244" grpId="0" animBg="1"/>
      <p:bldP spid="342246" grpId="0" animBg="1"/>
      <p:bldP spid="342248" grpId="0" animBg="1"/>
      <p:bldP spid="342249" grpId="0" animBg="1"/>
      <p:bldP spid="342250" grpId="0" animBg="1"/>
      <p:bldP spid="342251" grpId="0" animBg="1"/>
      <p:bldP spid="342253" grpId="0"/>
      <p:bldP spid="342256" grpId="0" animBg="1"/>
      <p:bldP spid="342257" grpId="0"/>
      <p:bldP spid="34225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8" name="Rectangle 8"/>
          <p:cNvSpPr>
            <a:spLocks noChangeArrowheads="1"/>
          </p:cNvSpPr>
          <p:nvPr/>
        </p:nvSpPr>
        <p:spPr bwMode="auto">
          <a:xfrm>
            <a:off x="209550" y="868363"/>
            <a:ext cx="893445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>
                <a:solidFill>
                  <a:schemeClr val="accent1"/>
                </a:solidFill>
                <a:latin typeface="+mn-lt"/>
              </a:rPr>
              <a:t>Независимость векторов угловой скорости и углового ускорения от выбор полюса. </a:t>
            </a:r>
            <a:r>
              <a:rPr lang="ru-RU" altLang="ru-RU" sz="1000">
                <a:solidFill>
                  <a:schemeClr val="accent1"/>
                </a:solidFill>
                <a:latin typeface="+mn-lt"/>
              </a:rPr>
              <a:t>Запишем теорему о сложении скоростей</a:t>
            </a:r>
            <a:endParaRPr lang="en-US" altLang="ru-RU" sz="1000">
              <a:solidFill>
                <a:schemeClr val="accent1"/>
              </a:solidFill>
              <a:latin typeface="+mn-lt"/>
            </a:endParaRPr>
          </a:p>
          <a:p>
            <a:pPr>
              <a:buFont typeface="Wingdings" pitchFamily="2" charset="2"/>
              <a:buNone/>
            </a:pPr>
            <a:r>
              <a:rPr lang="en-US" altLang="ru-RU" sz="1000">
                <a:solidFill>
                  <a:schemeClr val="accent1"/>
                </a:solidFill>
                <a:latin typeface="+mn-lt"/>
              </a:rPr>
              <a:t>		                </a:t>
            </a:r>
            <a:r>
              <a:rPr lang="ru-RU" altLang="ru-RU" sz="1000">
                <a:solidFill>
                  <a:schemeClr val="accent1"/>
                </a:solidFill>
                <a:latin typeface="+mn-lt"/>
              </a:rPr>
              <a:t>для одной и тоже точки </a:t>
            </a:r>
            <a:r>
              <a:rPr lang="en-US" altLang="ru-RU" sz="1000" i="1">
                <a:solidFill>
                  <a:schemeClr val="accent1"/>
                </a:solidFill>
                <a:latin typeface="+mn-lt"/>
              </a:rPr>
              <a:t>A</a:t>
            </a:r>
            <a:r>
              <a:rPr lang="ru-RU" altLang="ru-RU" sz="1000" i="1">
                <a:solidFill>
                  <a:schemeClr val="accent1"/>
                </a:solidFill>
                <a:latin typeface="+mn-lt"/>
              </a:rPr>
              <a:t> </a:t>
            </a:r>
            <a:r>
              <a:rPr lang="ru-RU" altLang="ru-RU" sz="1000">
                <a:solidFill>
                  <a:schemeClr val="accent1"/>
                </a:solidFill>
                <a:latin typeface="+mn-lt"/>
              </a:rPr>
              <a:t>с использованием различных полюсов </a:t>
            </a:r>
            <a:r>
              <a:rPr lang="en-US" altLang="ru-RU" sz="1000" i="1">
                <a:solidFill>
                  <a:schemeClr val="accent1"/>
                </a:solidFill>
                <a:latin typeface="+mn-lt"/>
              </a:rPr>
              <a:t>O</a:t>
            </a:r>
            <a:r>
              <a:rPr lang="en-US" altLang="ru-RU" sz="1000" baseline="-25000">
                <a:solidFill>
                  <a:schemeClr val="accent1"/>
                </a:solidFill>
                <a:latin typeface="+mn-lt"/>
              </a:rPr>
              <a:t>1</a:t>
            </a:r>
            <a:r>
              <a:rPr lang="en-US" altLang="ru-RU" sz="1000">
                <a:solidFill>
                  <a:schemeClr val="accent1"/>
                </a:solidFill>
                <a:latin typeface="+mn-lt"/>
              </a:rPr>
              <a:t> </a:t>
            </a:r>
            <a:r>
              <a:rPr lang="ru-RU" altLang="ru-RU" sz="1000">
                <a:solidFill>
                  <a:schemeClr val="accent1"/>
                </a:solidFill>
                <a:latin typeface="+mn-lt"/>
              </a:rPr>
              <a:t>и </a:t>
            </a:r>
            <a:r>
              <a:rPr lang="en-US" altLang="ru-RU" sz="1000" i="1">
                <a:solidFill>
                  <a:schemeClr val="accent1"/>
                </a:solidFill>
                <a:latin typeface="+mn-lt"/>
              </a:rPr>
              <a:t>O</a:t>
            </a:r>
            <a:r>
              <a:rPr lang="en-US" altLang="ru-RU" sz="1000" baseline="-25000">
                <a:solidFill>
                  <a:schemeClr val="accent1"/>
                </a:solidFill>
                <a:latin typeface="+mn-lt"/>
              </a:rPr>
              <a:t>2</a:t>
            </a:r>
            <a:r>
              <a:rPr lang="en-US" altLang="ru-RU" sz="1000">
                <a:solidFill>
                  <a:schemeClr val="accent1"/>
                </a:solidFill>
                <a:latin typeface="+mn-lt"/>
              </a:rPr>
              <a:t>:</a:t>
            </a:r>
            <a:endParaRPr lang="ru-RU" altLang="ru-RU" sz="1000">
              <a:solidFill>
                <a:schemeClr val="accent1"/>
              </a:solidFill>
              <a:latin typeface="+mn-lt"/>
            </a:endParaRPr>
          </a:p>
        </p:txBody>
      </p:sp>
      <p:grpSp>
        <p:nvGrpSpPr>
          <p:cNvPr id="343081" name="Group 41"/>
          <p:cNvGrpSpPr>
            <a:grpSpLocks/>
          </p:cNvGrpSpPr>
          <p:nvPr/>
        </p:nvGrpSpPr>
        <p:grpSpPr bwMode="auto">
          <a:xfrm>
            <a:off x="176213" y="1293813"/>
            <a:ext cx="1441450" cy="1725612"/>
            <a:chOff x="1713" y="2189"/>
            <a:chExt cx="908" cy="1087"/>
          </a:xfrm>
        </p:grpSpPr>
        <p:sp>
          <p:nvSpPr>
            <p:cNvPr id="343057" name="Text Box 17"/>
            <p:cNvSpPr txBox="1">
              <a:spLocks noChangeArrowheads="1"/>
            </p:cNvSpPr>
            <p:nvPr/>
          </p:nvSpPr>
          <p:spPr bwMode="auto">
            <a:xfrm>
              <a:off x="1844" y="2203"/>
              <a:ext cx="19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altLang="ru-RU" sz="1000" i="1">
                  <a:solidFill>
                    <a:schemeClr val="accent1"/>
                  </a:solidFill>
                  <a:sym typeface="Symbol" pitchFamily="18" charset="2"/>
                </a:rPr>
                <a:t></a:t>
              </a:r>
              <a:r>
                <a:rPr lang="en-US" altLang="ru-RU" sz="1000" baseline="-25000">
                  <a:solidFill>
                    <a:schemeClr val="accent1"/>
                  </a:solidFill>
                  <a:sym typeface="Symbol" pitchFamily="18" charset="2"/>
                </a:rPr>
                <a:t>1</a:t>
              </a:r>
              <a:endParaRPr lang="ru-RU" altLang="ru-RU" sz="1000" baseline="-25000">
                <a:solidFill>
                  <a:schemeClr val="accent1"/>
                </a:solidFill>
                <a:sym typeface="Symbol" pitchFamily="18" charset="2"/>
              </a:endParaRPr>
            </a:p>
          </p:txBody>
        </p:sp>
        <p:sp>
          <p:nvSpPr>
            <p:cNvPr id="343049" name="Oval 9"/>
            <p:cNvSpPr>
              <a:spLocks noChangeArrowheads="1"/>
            </p:cNvSpPr>
            <p:nvPr/>
          </p:nvSpPr>
          <p:spPr bwMode="auto">
            <a:xfrm>
              <a:off x="1890" y="2274"/>
              <a:ext cx="696" cy="876"/>
            </a:xfrm>
            <a:prstGeom prst="ellipse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3050" name="Line 10"/>
            <p:cNvSpPr>
              <a:spLocks noChangeShapeType="1"/>
            </p:cNvSpPr>
            <p:nvPr/>
          </p:nvSpPr>
          <p:spPr bwMode="auto">
            <a:xfrm>
              <a:off x="2064" y="2202"/>
              <a:ext cx="0" cy="107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3051" name="Line 11"/>
            <p:cNvSpPr>
              <a:spLocks noChangeShapeType="1"/>
            </p:cNvSpPr>
            <p:nvPr/>
          </p:nvSpPr>
          <p:spPr bwMode="auto">
            <a:xfrm>
              <a:off x="2435" y="2189"/>
              <a:ext cx="0" cy="107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3052" name="Oval 12"/>
            <p:cNvSpPr>
              <a:spLocks noChangeArrowheads="1"/>
            </p:cNvSpPr>
            <p:nvPr/>
          </p:nvSpPr>
          <p:spPr bwMode="auto">
            <a:xfrm>
              <a:off x="2052" y="2898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3053" name="Oval 13"/>
            <p:cNvSpPr>
              <a:spLocks noChangeArrowheads="1"/>
            </p:cNvSpPr>
            <p:nvPr/>
          </p:nvSpPr>
          <p:spPr bwMode="auto">
            <a:xfrm>
              <a:off x="2411" y="2891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3054" name="Oval 14"/>
            <p:cNvSpPr>
              <a:spLocks noChangeArrowheads="1"/>
            </p:cNvSpPr>
            <p:nvPr/>
          </p:nvSpPr>
          <p:spPr bwMode="auto">
            <a:xfrm>
              <a:off x="2242" y="2524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3055" name="AutoShape 15"/>
            <p:cNvSpPr>
              <a:spLocks noChangeArrowheads="1"/>
            </p:cNvSpPr>
            <p:nvPr/>
          </p:nvSpPr>
          <p:spPr bwMode="auto">
            <a:xfrm>
              <a:off x="2040" y="2652"/>
              <a:ext cx="60" cy="240"/>
            </a:xfrm>
            <a:prstGeom prst="upArrow">
              <a:avLst>
                <a:gd name="adj1" fmla="val 50000"/>
                <a:gd name="adj2" fmla="val 100000"/>
              </a:avLst>
            </a:prstGeom>
            <a:solidFill>
              <a:srgbClr val="00008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3056" name="AutoShape 16"/>
            <p:cNvSpPr>
              <a:spLocks noChangeArrowheads="1"/>
            </p:cNvSpPr>
            <p:nvPr/>
          </p:nvSpPr>
          <p:spPr bwMode="auto">
            <a:xfrm>
              <a:off x="2399" y="2645"/>
              <a:ext cx="60" cy="240"/>
            </a:xfrm>
            <a:prstGeom prst="upArrow">
              <a:avLst>
                <a:gd name="adj1" fmla="val 50000"/>
                <a:gd name="adj2" fmla="val 100000"/>
              </a:avLst>
            </a:prstGeom>
            <a:solidFill>
              <a:srgbClr val="00008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3058" name="Text Box 18"/>
            <p:cNvSpPr txBox="1">
              <a:spLocks noChangeArrowheads="1"/>
            </p:cNvSpPr>
            <p:nvPr/>
          </p:nvSpPr>
          <p:spPr bwMode="auto">
            <a:xfrm>
              <a:off x="2413" y="2202"/>
              <a:ext cx="20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altLang="ru-RU" sz="1000" i="1">
                  <a:solidFill>
                    <a:schemeClr val="accent1"/>
                  </a:solidFill>
                  <a:sym typeface="Symbol" pitchFamily="18" charset="2"/>
                </a:rPr>
                <a:t></a:t>
              </a:r>
              <a:r>
                <a:rPr lang="en-US" altLang="ru-RU" sz="1000" baseline="-25000">
                  <a:solidFill>
                    <a:schemeClr val="accent1"/>
                  </a:solidFill>
                  <a:sym typeface="Symbol" pitchFamily="18" charset="2"/>
                </a:rPr>
                <a:t>2</a:t>
              </a:r>
              <a:endParaRPr lang="ru-RU" altLang="ru-RU" sz="1000" baseline="-25000">
                <a:solidFill>
                  <a:schemeClr val="accent1"/>
                </a:solidFill>
                <a:sym typeface="Symbol" pitchFamily="18" charset="2"/>
              </a:endParaRPr>
            </a:p>
          </p:txBody>
        </p:sp>
        <p:graphicFrame>
          <p:nvGraphicFramePr>
            <p:cNvPr id="343059" name="Object 19"/>
            <p:cNvGraphicFramePr>
              <a:graphicFrameLocks noChangeAspect="1"/>
            </p:cNvGraphicFramePr>
            <p:nvPr/>
          </p:nvGraphicFramePr>
          <p:xfrm>
            <a:off x="1930" y="2728"/>
            <a:ext cx="11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6" name="Формула" r:id="rId3" imgW="177480" imgH="215640" progId="Equation.3">
                    <p:embed/>
                  </p:oleObj>
                </mc:Choice>
                <mc:Fallback>
                  <p:oleObj name="Формула" r:id="rId3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0" y="2728"/>
                          <a:ext cx="11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3060" name="Object 20"/>
            <p:cNvGraphicFramePr>
              <a:graphicFrameLocks noChangeAspect="1"/>
            </p:cNvGraphicFramePr>
            <p:nvPr/>
          </p:nvGraphicFramePr>
          <p:xfrm>
            <a:off x="2447" y="2715"/>
            <a:ext cx="12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7" name="Формула" r:id="rId5" imgW="190440" imgH="215640" progId="Equation.3">
                    <p:embed/>
                  </p:oleObj>
                </mc:Choice>
                <mc:Fallback>
                  <p:oleObj name="Формула" r:id="rId5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7" y="2715"/>
                          <a:ext cx="12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3061" name="Text Box 21"/>
            <p:cNvSpPr txBox="1">
              <a:spLocks noChangeArrowheads="1"/>
            </p:cNvSpPr>
            <p:nvPr/>
          </p:nvSpPr>
          <p:spPr bwMode="auto">
            <a:xfrm>
              <a:off x="2268" y="2909"/>
              <a:ext cx="209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>
                  <a:solidFill>
                    <a:schemeClr val="accent1"/>
                  </a:solidFill>
                  <a:sym typeface="Symbol" pitchFamily="18" charset="2"/>
                </a:rPr>
                <a:t>O</a:t>
              </a:r>
              <a:r>
                <a:rPr lang="en-US" altLang="ru-RU" sz="1000" baseline="-25000">
                  <a:solidFill>
                    <a:schemeClr val="accent1"/>
                  </a:solidFill>
                  <a:sym typeface="Symbol" pitchFamily="18" charset="2"/>
                </a:rPr>
                <a:t>2</a:t>
              </a:r>
              <a:endParaRPr lang="ru-RU" altLang="ru-RU" sz="1000" baseline="-25000">
                <a:solidFill>
                  <a:schemeClr val="accent1"/>
                </a:solidFill>
                <a:sym typeface="Symbol" pitchFamily="18" charset="2"/>
              </a:endParaRPr>
            </a:p>
          </p:txBody>
        </p:sp>
        <p:sp>
          <p:nvSpPr>
            <p:cNvPr id="343062" name="Text Box 22"/>
            <p:cNvSpPr txBox="1">
              <a:spLocks noChangeArrowheads="1"/>
            </p:cNvSpPr>
            <p:nvPr/>
          </p:nvSpPr>
          <p:spPr bwMode="auto">
            <a:xfrm>
              <a:off x="2021" y="2908"/>
              <a:ext cx="195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>
                  <a:solidFill>
                    <a:schemeClr val="accent1"/>
                  </a:solidFill>
                  <a:sym typeface="Symbol" pitchFamily="18" charset="2"/>
                </a:rPr>
                <a:t>O</a:t>
              </a:r>
              <a:r>
                <a:rPr lang="en-US" altLang="ru-RU" sz="1000" baseline="-25000">
                  <a:solidFill>
                    <a:schemeClr val="accent1"/>
                  </a:solidFill>
                  <a:sym typeface="Symbol" pitchFamily="18" charset="2"/>
                </a:rPr>
                <a:t>1</a:t>
              </a:r>
              <a:endParaRPr lang="ru-RU" altLang="ru-RU" sz="1000" baseline="-25000">
                <a:solidFill>
                  <a:schemeClr val="accent1"/>
                </a:solidFill>
                <a:sym typeface="Symbol" pitchFamily="18" charset="2"/>
              </a:endParaRPr>
            </a:p>
          </p:txBody>
        </p:sp>
        <p:sp>
          <p:nvSpPr>
            <p:cNvPr id="343063" name="Text Box 23"/>
            <p:cNvSpPr txBox="1">
              <a:spLocks noChangeArrowheads="1"/>
            </p:cNvSpPr>
            <p:nvPr/>
          </p:nvSpPr>
          <p:spPr bwMode="auto">
            <a:xfrm>
              <a:off x="2158" y="2361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>
                  <a:solidFill>
                    <a:schemeClr val="accent1"/>
                  </a:solidFill>
                  <a:sym typeface="Symbol" pitchFamily="18" charset="2"/>
                </a:rPr>
                <a:t>A</a:t>
              </a:r>
              <a:endParaRPr lang="ru-RU" altLang="ru-RU" sz="1000" b="1" baseline="-25000">
                <a:solidFill>
                  <a:schemeClr val="accent1"/>
                </a:solidFill>
                <a:sym typeface="Symbol" pitchFamily="18" charset="2"/>
              </a:endParaRPr>
            </a:p>
          </p:txBody>
        </p:sp>
        <p:sp>
          <p:nvSpPr>
            <p:cNvPr id="343064" name="Line 24"/>
            <p:cNvSpPr>
              <a:spLocks noChangeShapeType="1"/>
            </p:cNvSpPr>
            <p:nvPr/>
          </p:nvSpPr>
          <p:spPr bwMode="auto">
            <a:xfrm flipV="1">
              <a:off x="2076" y="2550"/>
              <a:ext cx="174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3065" name="Line 25"/>
            <p:cNvSpPr>
              <a:spLocks noChangeShapeType="1"/>
            </p:cNvSpPr>
            <p:nvPr/>
          </p:nvSpPr>
          <p:spPr bwMode="auto">
            <a:xfrm flipH="1" flipV="1">
              <a:off x="2267" y="2531"/>
              <a:ext cx="150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3067" name="AutoShape 27"/>
            <p:cNvSpPr>
              <a:spLocks noChangeArrowheads="1"/>
            </p:cNvSpPr>
            <p:nvPr/>
          </p:nvSpPr>
          <p:spPr bwMode="auto">
            <a:xfrm rot="16200000">
              <a:off x="2033" y="2369"/>
              <a:ext cx="78" cy="336"/>
            </a:xfrm>
            <a:prstGeom prst="upArrow">
              <a:avLst>
                <a:gd name="adj1" fmla="val 50000"/>
                <a:gd name="adj2" fmla="val 107692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graphicFrame>
          <p:nvGraphicFramePr>
            <p:cNvPr id="343068" name="Object 28"/>
            <p:cNvGraphicFramePr>
              <a:graphicFrameLocks noChangeAspect="1"/>
            </p:cNvGraphicFramePr>
            <p:nvPr/>
          </p:nvGraphicFramePr>
          <p:xfrm>
            <a:off x="2125" y="2553"/>
            <a:ext cx="8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8" name="Формула" r:id="rId7" imgW="126720" imgH="215640" progId="Equation.3">
                    <p:embed/>
                  </p:oleObj>
                </mc:Choice>
                <mc:Fallback>
                  <p:oleObj name="Формула" r:id="rId7" imgW="1267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5" y="2553"/>
                          <a:ext cx="8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3069" name="Object 29"/>
            <p:cNvGraphicFramePr>
              <a:graphicFrameLocks noChangeAspect="1"/>
            </p:cNvGraphicFramePr>
            <p:nvPr/>
          </p:nvGraphicFramePr>
          <p:xfrm>
            <a:off x="2318" y="2540"/>
            <a:ext cx="88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9" name="Формула" r:id="rId9" imgW="139680" imgH="215640" progId="Equation.3">
                    <p:embed/>
                  </p:oleObj>
                </mc:Choice>
                <mc:Fallback>
                  <p:oleObj name="Формула" r:id="rId9" imgW="1396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8" y="2540"/>
                          <a:ext cx="88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3070" name="AutoShape 30"/>
            <p:cNvSpPr>
              <a:spLocks noChangeArrowheads="1"/>
            </p:cNvSpPr>
            <p:nvPr/>
          </p:nvSpPr>
          <p:spPr bwMode="auto">
            <a:xfrm rot="15034751">
              <a:off x="1860" y="2809"/>
              <a:ext cx="75" cy="330"/>
            </a:xfrm>
            <a:prstGeom prst="upArrow">
              <a:avLst>
                <a:gd name="adj1" fmla="val 50000"/>
                <a:gd name="adj2" fmla="val 110000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3071" name="AutoShape 31"/>
            <p:cNvSpPr>
              <a:spLocks noChangeArrowheads="1"/>
            </p:cNvSpPr>
            <p:nvPr/>
          </p:nvSpPr>
          <p:spPr bwMode="auto">
            <a:xfrm rot="17670033">
              <a:off x="2230" y="2657"/>
              <a:ext cx="75" cy="330"/>
            </a:xfrm>
            <a:prstGeom prst="upArrow">
              <a:avLst>
                <a:gd name="adj1" fmla="val 50000"/>
                <a:gd name="adj2" fmla="val 110000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graphicFrame>
          <p:nvGraphicFramePr>
            <p:cNvPr id="343072" name="Object 32"/>
            <p:cNvGraphicFramePr>
              <a:graphicFrameLocks noChangeAspect="1"/>
            </p:cNvGraphicFramePr>
            <p:nvPr/>
          </p:nvGraphicFramePr>
          <p:xfrm>
            <a:off x="1713" y="2795"/>
            <a:ext cx="13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0" name="Формула" r:id="rId11" imgW="215640" imgH="228600" progId="Equation.3">
                    <p:embed/>
                  </p:oleObj>
                </mc:Choice>
                <mc:Fallback>
                  <p:oleObj name="Формула" r:id="rId11" imgW="2156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3" y="2795"/>
                          <a:ext cx="13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3073" name="Object 33"/>
            <p:cNvGraphicFramePr>
              <a:graphicFrameLocks noChangeAspect="1"/>
            </p:cNvGraphicFramePr>
            <p:nvPr/>
          </p:nvGraphicFramePr>
          <p:xfrm>
            <a:off x="2200" y="2644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1" name="Формула" r:id="rId13" imgW="228600" imgH="228600" progId="Equation.3">
                    <p:embed/>
                  </p:oleObj>
                </mc:Choice>
                <mc:Fallback>
                  <p:oleObj name="Формула" r:id="rId13" imgW="2286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2644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3074" name="Object 34"/>
            <p:cNvGraphicFramePr>
              <a:graphicFrameLocks noChangeAspect="1"/>
            </p:cNvGraphicFramePr>
            <p:nvPr/>
          </p:nvGraphicFramePr>
          <p:xfrm>
            <a:off x="1742" y="2456"/>
            <a:ext cx="11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2" name="Формула" r:id="rId15" imgW="177480" imgH="215640" progId="Equation.3">
                    <p:embed/>
                  </p:oleObj>
                </mc:Choice>
                <mc:Fallback>
                  <p:oleObj name="Формула" r:id="rId15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2" y="2456"/>
                          <a:ext cx="11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3076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064671"/>
              </p:ext>
            </p:extLst>
          </p:nvPr>
        </p:nvGraphicFramePr>
        <p:xfrm>
          <a:off x="6308725" y="1104900"/>
          <a:ext cx="1346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3" name="Формула" r:id="rId17" imgW="1346040" imgH="457200" progId="Equation.3">
                  <p:embed/>
                </p:oleObj>
              </mc:Choice>
              <mc:Fallback>
                <p:oleObj name="Формула" r:id="rId17" imgW="13460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8725" y="1104900"/>
                        <a:ext cx="1346200" cy="457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3077" name="Text Box 37"/>
          <p:cNvSpPr txBox="1">
            <a:spLocks noChangeArrowheads="1"/>
          </p:cNvSpPr>
          <p:nvPr/>
        </p:nvSpPr>
        <p:spPr bwMode="auto">
          <a:xfrm>
            <a:off x="2082800" y="1268413"/>
            <a:ext cx="259558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Свяжем между собой полюсы </a:t>
            </a:r>
            <a:r>
              <a:rPr lang="en-US" altLang="ru-RU" sz="1000" i="1">
                <a:solidFill>
                  <a:schemeClr val="accent1"/>
                </a:solidFill>
              </a:rPr>
              <a:t>O</a:t>
            </a:r>
            <a:r>
              <a:rPr lang="en-US" altLang="ru-RU" sz="1000" baseline="-25000">
                <a:solidFill>
                  <a:schemeClr val="accent1"/>
                </a:solidFill>
              </a:rPr>
              <a:t>1</a:t>
            </a:r>
            <a:r>
              <a:rPr lang="en-US" altLang="ru-RU" sz="1000">
                <a:solidFill>
                  <a:schemeClr val="accent1"/>
                </a:solidFill>
              </a:rPr>
              <a:t> </a:t>
            </a:r>
            <a:r>
              <a:rPr lang="ru-RU" altLang="ru-RU" sz="1000">
                <a:solidFill>
                  <a:schemeClr val="accent1"/>
                </a:solidFill>
              </a:rPr>
              <a:t>и </a:t>
            </a:r>
            <a:r>
              <a:rPr lang="en-US" altLang="ru-RU" sz="1000" i="1">
                <a:solidFill>
                  <a:schemeClr val="accent1"/>
                </a:solidFill>
              </a:rPr>
              <a:t>O</a:t>
            </a:r>
            <a:r>
              <a:rPr lang="en-US" altLang="ru-RU" sz="1000" baseline="-25000">
                <a:solidFill>
                  <a:schemeClr val="accent1"/>
                </a:solidFill>
              </a:rPr>
              <a:t>2</a:t>
            </a:r>
            <a:r>
              <a:rPr lang="en-US" altLang="ru-RU" sz="1000">
                <a:solidFill>
                  <a:schemeClr val="accent1"/>
                </a:solidFill>
              </a:rPr>
              <a:t> 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радиусом-вектором </a:t>
            </a:r>
            <a:r>
              <a:rPr lang="en-US" altLang="ru-RU" sz="1000" b="1" i="1">
                <a:solidFill>
                  <a:schemeClr val="accent1"/>
                </a:solidFill>
              </a:rPr>
              <a:t>r</a:t>
            </a:r>
            <a:r>
              <a:rPr lang="en-US" altLang="ru-RU" sz="1000" baseline="-25000">
                <a:solidFill>
                  <a:schemeClr val="accent1"/>
                </a:solidFill>
              </a:rPr>
              <a:t>12 </a:t>
            </a:r>
            <a:r>
              <a:rPr lang="ru-RU" altLang="ru-RU" sz="1000">
                <a:solidFill>
                  <a:schemeClr val="accent1"/>
                </a:solidFill>
              </a:rPr>
              <a:t>и выразим скорость</a:t>
            </a:r>
            <a:endParaRPr lang="en-US" altLang="ru-RU" sz="1000">
              <a:solidFill>
                <a:schemeClr val="accent1"/>
              </a:solidFill>
            </a:endParaRPr>
          </a:p>
          <a:p>
            <a:r>
              <a:rPr lang="ru-RU" altLang="ru-RU" sz="1000">
                <a:solidFill>
                  <a:schemeClr val="accent1"/>
                </a:solidFill>
              </a:rPr>
              <a:t>второго полюса через скорость первого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endParaRPr lang="ru-RU" altLang="ru-RU" sz="1000">
              <a:solidFill>
                <a:schemeClr val="accent1"/>
              </a:solidFill>
            </a:endParaRPr>
          </a:p>
        </p:txBody>
      </p:sp>
      <p:graphicFrame>
        <p:nvGraphicFramePr>
          <p:cNvPr id="343078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6495262"/>
              </p:ext>
            </p:extLst>
          </p:nvPr>
        </p:nvGraphicFramePr>
        <p:xfrm>
          <a:off x="5075238" y="1389063"/>
          <a:ext cx="1143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4" name="Формула" r:id="rId19" imgW="1143000" imgH="457200" progId="Equation.3">
                  <p:embed/>
                </p:oleObj>
              </mc:Choice>
              <mc:Fallback>
                <p:oleObj name="Формула" r:id="rId19" imgW="1143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238" y="1389063"/>
                        <a:ext cx="1143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3066" name="Line 26"/>
          <p:cNvSpPr>
            <a:spLocks noChangeShapeType="1"/>
          </p:cNvSpPr>
          <p:nvPr/>
        </p:nvSpPr>
        <p:spPr bwMode="auto">
          <a:xfrm flipV="1">
            <a:off x="741363" y="2455863"/>
            <a:ext cx="571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graphicFrame>
        <p:nvGraphicFramePr>
          <p:cNvPr id="343079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003864"/>
              </p:ext>
            </p:extLst>
          </p:nvPr>
        </p:nvGraphicFramePr>
        <p:xfrm>
          <a:off x="955675" y="2260600"/>
          <a:ext cx="177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5" name="Формула" r:id="rId21" imgW="177480" imgH="215640" progId="Equation.3">
                  <p:embed/>
                </p:oleObj>
              </mc:Choice>
              <mc:Fallback>
                <p:oleObj name="Формула" r:id="rId21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675" y="2260600"/>
                        <a:ext cx="1778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3080" name="Text Box 40"/>
          <p:cNvSpPr txBox="1">
            <a:spLocks noChangeArrowheads="1"/>
          </p:cNvSpPr>
          <p:nvPr/>
        </p:nvSpPr>
        <p:spPr bwMode="auto">
          <a:xfrm>
            <a:off x="2700338" y="1847850"/>
            <a:ext cx="248497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Подставим это выражение в формулу (</a:t>
            </a:r>
            <a:r>
              <a:rPr lang="en-US" altLang="ru-RU" sz="1000">
                <a:solidFill>
                  <a:schemeClr val="accent1"/>
                </a:solidFill>
              </a:rPr>
              <a:t>b):</a:t>
            </a:r>
            <a:endParaRPr lang="ru-RU" altLang="ru-RU" sz="1000">
              <a:solidFill>
                <a:schemeClr val="accent1"/>
              </a:solidFill>
            </a:endParaRPr>
          </a:p>
        </p:txBody>
      </p:sp>
      <p:graphicFrame>
        <p:nvGraphicFramePr>
          <p:cNvPr id="343082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5341138"/>
              </p:ext>
            </p:extLst>
          </p:nvPr>
        </p:nvGraphicFramePr>
        <p:xfrm>
          <a:off x="5505450" y="1863725"/>
          <a:ext cx="1993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6" name="Формула" r:id="rId23" imgW="1993680" imgH="228600" progId="Equation.3">
                  <p:embed/>
                </p:oleObj>
              </mc:Choice>
              <mc:Fallback>
                <p:oleObj name="Формула" r:id="rId23" imgW="1993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5450" y="1863725"/>
                        <a:ext cx="1993900" cy="228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3083" name="Text Box 43"/>
          <p:cNvSpPr txBox="1">
            <a:spLocks noChangeArrowheads="1"/>
          </p:cNvSpPr>
          <p:nvPr/>
        </p:nvSpPr>
        <p:spPr bwMode="auto">
          <a:xfrm>
            <a:off x="2260600" y="2103438"/>
            <a:ext cx="334097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Приравняем правые части (</a:t>
            </a:r>
            <a:r>
              <a:rPr lang="en-US" altLang="ru-RU" sz="1000">
                <a:solidFill>
                  <a:schemeClr val="accent1"/>
                </a:solidFill>
              </a:rPr>
              <a:t>a) </a:t>
            </a:r>
            <a:r>
              <a:rPr lang="ru-RU" altLang="ru-RU" sz="1000">
                <a:solidFill>
                  <a:schemeClr val="accent1"/>
                </a:solidFill>
              </a:rPr>
              <a:t>и (</a:t>
            </a:r>
            <a:r>
              <a:rPr lang="en-US" altLang="ru-RU" sz="1000">
                <a:solidFill>
                  <a:schemeClr val="accent1"/>
                </a:solidFill>
              </a:rPr>
              <a:t>c)</a:t>
            </a:r>
            <a:r>
              <a:rPr lang="ru-RU" altLang="ru-RU" sz="1000">
                <a:solidFill>
                  <a:schemeClr val="accent1"/>
                </a:solidFill>
              </a:rPr>
              <a:t>, и учтем соотношение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между радиусами-векторами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endParaRPr lang="ru-RU" altLang="ru-RU" sz="1000">
              <a:solidFill>
                <a:schemeClr val="accent1"/>
              </a:solidFill>
            </a:endParaRPr>
          </a:p>
        </p:txBody>
      </p:sp>
      <p:graphicFrame>
        <p:nvGraphicFramePr>
          <p:cNvPr id="343084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335276"/>
              </p:ext>
            </p:extLst>
          </p:nvPr>
        </p:nvGraphicFramePr>
        <p:xfrm>
          <a:off x="5929313" y="2195513"/>
          <a:ext cx="2438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7" name="Формула" r:id="rId25" imgW="2438280" imgH="228600" progId="Equation.3">
                  <p:embed/>
                </p:oleObj>
              </mc:Choice>
              <mc:Fallback>
                <p:oleObj name="Формула" r:id="rId25" imgW="2438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313" y="2195513"/>
                        <a:ext cx="24384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085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103053"/>
              </p:ext>
            </p:extLst>
          </p:nvPr>
        </p:nvGraphicFramePr>
        <p:xfrm>
          <a:off x="5902325" y="2505075"/>
          <a:ext cx="1955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8" name="Формула" r:id="rId27" imgW="1955520" imgH="215640" progId="Equation.3">
                  <p:embed/>
                </p:oleObj>
              </mc:Choice>
              <mc:Fallback>
                <p:oleObj name="Формула" r:id="rId27" imgW="19555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2505075"/>
                        <a:ext cx="19558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3086" name="Text Box 46"/>
          <p:cNvSpPr txBox="1">
            <a:spLocks noChangeArrowheads="1"/>
          </p:cNvSpPr>
          <p:nvPr/>
        </p:nvSpPr>
        <p:spPr bwMode="auto">
          <a:xfrm>
            <a:off x="2260600" y="2493963"/>
            <a:ext cx="354135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После некоторых сокращений и преобразований получаем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endParaRPr lang="ru-RU" altLang="ru-RU" sz="1000">
              <a:solidFill>
                <a:schemeClr val="accent1"/>
              </a:solidFill>
            </a:endParaRPr>
          </a:p>
        </p:txBody>
      </p:sp>
      <p:graphicFrame>
        <p:nvGraphicFramePr>
          <p:cNvPr id="343087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242057"/>
              </p:ext>
            </p:extLst>
          </p:nvPr>
        </p:nvGraphicFramePr>
        <p:xfrm>
          <a:off x="7932738" y="2493963"/>
          <a:ext cx="977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9" name="Формула" r:id="rId29" imgW="977760" imgH="215640" progId="Equation.3">
                  <p:embed/>
                </p:oleObj>
              </mc:Choice>
              <mc:Fallback>
                <p:oleObj name="Формула" r:id="rId29" imgW="9777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2738" y="2493963"/>
                        <a:ext cx="977900" cy="2159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3089" name="Text Box 49"/>
          <p:cNvSpPr txBox="1">
            <a:spLocks noChangeArrowheads="1"/>
          </p:cNvSpPr>
          <p:nvPr/>
        </p:nvSpPr>
        <p:spPr bwMode="auto">
          <a:xfrm>
            <a:off x="2182813" y="2835275"/>
            <a:ext cx="282160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Отсюда следует равенство угловых скоростей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endParaRPr lang="ru-RU" altLang="ru-RU" sz="1000">
              <a:solidFill>
                <a:schemeClr val="accent1"/>
              </a:solidFill>
            </a:endParaRPr>
          </a:p>
        </p:txBody>
      </p:sp>
      <p:graphicFrame>
        <p:nvGraphicFramePr>
          <p:cNvPr id="343090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9376062"/>
              </p:ext>
            </p:extLst>
          </p:nvPr>
        </p:nvGraphicFramePr>
        <p:xfrm>
          <a:off x="5181600" y="2825750"/>
          <a:ext cx="533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0" name="Формула" r:id="rId31" imgW="533160" imgH="215640" progId="Equation.3">
                  <p:embed/>
                </p:oleObj>
              </mc:Choice>
              <mc:Fallback>
                <p:oleObj name="Формула" r:id="rId31" imgW="5331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825750"/>
                        <a:ext cx="533400" cy="2159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3091" name="Rectangle 51"/>
          <p:cNvSpPr>
            <a:spLocks noChangeArrowheads="1"/>
          </p:cNvSpPr>
          <p:nvPr/>
        </p:nvSpPr>
        <p:spPr bwMode="auto">
          <a:xfrm>
            <a:off x="5886450" y="2200275"/>
            <a:ext cx="266700" cy="200025"/>
          </a:xfrm>
          <a:prstGeom prst="rect">
            <a:avLst/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43092" name="Rectangle 52"/>
          <p:cNvSpPr>
            <a:spLocks noChangeArrowheads="1"/>
          </p:cNvSpPr>
          <p:nvPr/>
        </p:nvSpPr>
        <p:spPr bwMode="auto">
          <a:xfrm>
            <a:off x="6723063" y="2208213"/>
            <a:ext cx="266700" cy="200025"/>
          </a:xfrm>
          <a:prstGeom prst="rect">
            <a:avLst/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43093" name="Rectangle 53"/>
          <p:cNvSpPr>
            <a:spLocks noChangeArrowheads="1"/>
          </p:cNvSpPr>
          <p:nvPr/>
        </p:nvSpPr>
        <p:spPr bwMode="auto">
          <a:xfrm>
            <a:off x="5902325" y="2501900"/>
            <a:ext cx="390525" cy="228600"/>
          </a:xfrm>
          <a:prstGeom prst="rect">
            <a:avLst/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43094" name="Rectangle 54"/>
          <p:cNvSpPr>
            <a:spLocks noChangeArrowheads="1"/>
          </p:cNvSpPr>
          <p:nvPr/>
        </p:nvSpPr>
        <p:spPr bwMode="auto">
          <a:xfrm>
            <a:off x="6415088" y="2500313"/>
            <a:ext cx="390525" cy="228600"/>
          </a:xfrm>
          <a:prstGeom prst="rect">
            <a:avLst/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43095" name="Text Box 55"/>
          <p:cNvSpPr txBox="1">
            <a:spLocks noChangeArrowheads="1"/>
          </p:cNvSpPr>
          <p:nvPr/>
        </p:nvSpPr>
        <p:spPr bwMode="auto">
          <a:xfrm>
            <a:off x="5810250" y="2776538"/>
            <a:ext cx="14847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Продифференцируем</a:t>
            </a:r>
            <a:endParaRPr lang="en-US" altLang="ru-RU" sz="1000">
              <a:solidFill>
                <a:schemeClr val="accent1"/>
              </a:solidFill>
            </a:endParaRPr>
          </a:p>
          <a:p>
            <a:r>
              <a:rPr lang="ru-RU" altLang="ru-RU" sz="1000">
                <a:solidFill>
                  <a:schemeClr val="accent1"/>
                </a:solidFill>
              </a:rPr>
              <a:t>полученное равенство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endParaRPr lang="ru-RU" altLang="ru-RU" sz="1000">
              <a:solidFill>
                <a:schemeClr val="accent1"/>
              </a:solidFill>
            </a:endParaRPr>
          </a:p>
        </p:txBody>
      </p:sp>
      <p:graphicFrame>
        <p:nvGraphicFramePr>
          <p:cNvPr id="343096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3303306"/>
              </p:ext>
            </p:extLst>
          </p:nvPr>
        </p:nvGraphicFramePr>
        <p:xfrm>
          <a:off x="7431088" y="2754313"/>
          <a:ext cx="774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1" name="Формула" r:id="rId33" imgW="774360" imgH="393480" progId="Equation.3">
                  <p:embed/>
                </p:oleObj>
              </mc:Choice>
              <mc:Fallback>
                <p:oleObj name="Формула" r:id="rId33" imgW="7743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1088" y="2754313"/>
                        <a:ext cx="774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097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3451653"/>
              </p:ext>
            </p:extLst>
          </p:nvPr>
        </p:nvGraphicFramePr>
        <p:xfrm>
          <a:off x="8291513" y="2814638"/>
          <a:ext cx="4826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2" name="Формула" r:id="rId35" imgW="482400" imgH="215640" progId="Equation.3">
                  <p:embed/>
                </p:oleObj>
              </mc:Choice>
              <mc:Fallback>
                <p:oleObj name="Формула" r:id="rId35" imgW="482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1513" y="2814638"/>
                        <a:ext cx="482600" cy="2159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3108" name="Group 68"/>
          <p:cNvGrpSpPr>
            <a:grpSpLocks/>
          </p:cNvGrpSpPr>
          <p:nvPr/>
        </p:nvGrpSpPr>
        <p:grpSpPr bwMode="auto">
          <a:xfrm>
            <a:off x="720725" y="2338390"/>
            <a:ext cx="1427163" cy="633413"/>
            <a:chOff x="454" y="1473"/>
            <a:chExt cx="899" cy="399"/>
          </a:xfrm>
        </p:grpSpPr>
        <p:sp>
          <p:nvSpPr>
            <p:cNvPr id="343100" name="Line 60"/>
            <p:cNvSpPr>
              <a:spLocks noChangeShapeType="1"/>
            </p:cNvSpPr>
            <p:nvPr/>
          </p:nvSpPr>
          <p:spPr bwMode="auto">
            <a:xfrm>
              <a:off x="821" y="1529"/>
              <a:ext cx="477" cy="30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3101" name="Line 61"/>
            <p:cNvSpPr>
              <a:spLocks noChangeShapeType="1"/>
            </p:cNvSpPr>
            <p:nvPr/>
          </p:nvSpPr>
          <p:spPr bwMode="auto">
            <a:xfrm>
              <a:off x="454" y="1528"/>
              <a:ext cx="505" cy="31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3102" name="Text Box 62"/>
            <p:cNvSpPr txBox="1">
              <a:spLocks noChangeArrowheads="1"/>
            </p:cNvSpPr>
            <p:nvPr/>
          </p:nvSpPr>
          <p:spPr bwMode="auto">
            <a:xfrm>
              <a:off x="914" y="1717"/>
              <a:ext cx="180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>
                  <a:solidFill>
                    <a:schemeClr val="accent1"/>
                  </a:solidFill>
                </a:rPr>
                <a:t>E</a:t>
              </a:r>
              <a:r>
                <a:rPr lang="en-US" altLang="ru-RU" sz="1000" baseline="-25000">
                  <a:solidFill>
                    <a:schemeClr val="accent1"/>
                  </a:solidFill>
                </a:rPr>
                <a:t>1</a:t>
              </a:r>
              <a:endParaRPr lang="ru-RU" altLang="ru-RU" sz="1000" baseline="-25000">
                <a:solidFill>
                  <a:schemeClr val="accent1"/>
                </a:solidFill>
              </a:endParaRPr>
            </a:p>
          </p:txBody>
        </p:sp>
        <p:sp>
          <p:nvSpPr>
            <p:cNvPr id="343103" name="Text Box 63"/>
            <p:cNvSpPr txBox="1">
              <a:spLocks noChangeArrowheads="1"/>
            </p:cNvSpPr>
            <p:nvPr/>
          </p:nvSpPr>
          <p:spPr bwMode="auto">
            <a:xfrm>
              <a:off x="1165" y="1578"/>
              <a:ext cx="18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>
                  <a:solidFill>
                    <a:schemeClr val="accent1"/>
                  </a:solidFill>
                </a:rPr>
                <a:t>E</a:t>
              </a:r>
              <a:r>
                <a:rPr lang="en-US" altLang="ru-RU" sz="1000" baseline="-25000">
                  <a:solidFill>
                    <a:schemeClr val="accent1"/>
                  </a:solidFill>
                </a:rPr>
                <a:t>2</a:t>
              </a:r>
              <a:endParaRPr lang="ru-RU" altLang="ru-RU" sz="1000" baseline="-25000">
                <a:solidFill>
                  <a:schemeClr val="accent1"/>
                </a:solidFill>
              </a:endParaRPr>
            </a:p>
          </p:txBody>
        </p:sp>
        <p:sp>
          <p:nvSpPr>
            <p:cNvPr id="343104" name="AutoShape 64"/>
            <p:cNvSpPr>
              <a:spLocks noChangeArrowheads="1"/>
            </p:cNvSpPr>
            <p:nvPr/>
          </p:nvSpPr>
          <p:spPr bwMode="auto">
            <a:xfrm rot="1807638">
              <a:off x="468" y="1593"/>
              <a:ext cx="276" cy="66"/>
            </a:xfrm>
            <a:prstGeom prst="rightArrow">
              <a:avLst>
                <a:gd name="adj1" fmla="val 50000"/>
                <a:gd name="adj2" fmla="val 104545"/>
              </a:avLst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3105" name="AutoShape 65"/>
            <p:cNvSpPr>
              <a:spLocks noChangeArrowheads="1"/>
            </p:cNvSpPr>
            <p:nvPr/>
          </p:nvSpPr>
          <p:spPr bwMode="auto">
            <a:xfrm rot="1807638">
              <a:off x="821" y="1586"/>
              <a:ext cx="276" cy="66"/>
            </a:xfrm>
            <a:prstGeom prst="rightArrow">
              <a:avLst>
                <a:gd name="adj1" fmla="val 50000"/>
                <a:gd name="adj2" fmla="val 104545"/>
              </a:avLst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graphicFrame>
          <p:nvGraphicFramePr>
            <p:cNvPr id="343106" name="Object 66"/>
            <p:cNvGraphicFramePr>
              <a:graphicFrameLocks noChangeAspect="1"/>
            </p:cNvGraphicFramePr>
            <p:nvPr/>
          </p:nvGraphicFramePr>
          <p:xfrm>
            <a:off x="558" y="1648"/>
            <a:ext cx="9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3" name="Формула" r:id="rId37" imgW="152280" imgH="215640" progId="Equation.3">
                    <p:embed/>
                  </p:oleObj>
                </mc:Choice>
                <mc:Fallback>
                  <p:oleObj name="Формула" r:id="rId37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8" y="1648"/>
                          <a:ext cx="9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3107" name="Object 67"/>
            <p:cNvGraphicFramePr>
              <a:graphicFrameLocks noChangeAspect="1"/>
            </p:cNvGraphicFramePr>
            <p:nvPr/>
          </p:nvGraphicFramePr>
          <p:xfrm>
            <a:off x="991" y="1473"/>
            <a:ext cx="104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4" name="Формула" r:id="rId39" imgW="164880" imgH="215640" progId="Equation.3">
                    <p:embed/>
                  </p:oleObj>
                </mc:Choice>
                <mc:Fallback>
                  <p:oleObj name="Формула" r:id="rId39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1" y="1473"/>
                          <a:ext cx="104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3109" name="Text Box 69"/>
          <p:cNvSpPr txBox="1">
            <a:spLocks noChangeArrowheads="1"/>
          </p:cNvSpPr>
          <p:nvPr/>
        </p:nvSpPr>
        <p:spPr bwMode="auto">
          <a:xfrm>
            <a:off x="207963" y="3117850"/>
            <a:ext cx="86693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Итак, </a:t>
            </a:r>
            <a:r>
              <a:rPr lang="ru-RU" altLang="ru-RU" sz="1000" b="1">
                <a:solidFill>
                  <a:schemeClr val="accent1"/>
                </a:solidFill>
              </a:rPr>
              <a:t>векторы угловой скорости и углового ускорения не зависят от выбора полюса</a:t>
            </a:r>
            <a:r>
              <a:rPr lang="ru-RU" altLang="ru-RU" sz="1000">
                <a:solidFill>
                  <a:schemeClr val="accent1"/>
                </a:solidFill>
              </a:rPr>
              <a:t>. Выбор полюса влияет лишь на величину вектора скорости поступательного движения при разложении движения свободного тела.</a:t>
            </a:r>
            <a:endParaRPr lang="en-US" altLang="ru-RU" sz="1000">
              <a:solidFill>
                <a:schemeClr val="accent1"/>
              </a:solidFill>
            </a:endParaRPr>
          </a:p>
        </p:txBody>
      </p:sp>
      <p:sp>
        <p:nvSpPr>
          <p:cNvPr id="343110" name="Rectangle 70"/>
          <p:cNvSpPr>
            <a:spLocks noChangeArrowheads="1"/>
          </p:cNvSpPr>
          <p:nvPr/>
        </p:nvSpPr>
        <p:spPr bwMode="auto">
          <a:xfrm>
            <a:off x="209550" y="3486150"/>
            <a:ext cx="8763000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>
                <a:solidFill>
                  <a:schemeClr val="accent1"/>
                </a:solidFill>
                <a:latin typeface="+mn-lt"/>
              </a:rPr>
              <a:t>Ускорение точки свободного тела – Ускорение любой точки тела </a:t>
            </a:r>
            <a:r>
              <a:rPr lang="ru-RU" altLang="ru-RU" sz="1000" b="1">
                <a:solidFill>
                  <a:schemeClr val="accent1"/>
                </a:solidFill>
                <a:latin typeface="+mn-lt"/>
                <a:sym typeface="Symbol" pitchFamily="18" charset="2"/>
              </a:rPr>
              <a:t>равна геометрической сумме ускорения полюса и ускорения этой точки в ее сферическом движении вокруг полюса.</a:t>
            </a:r>
            <a:endParaRPr lang="en-US" altLang="ru-RU" sz="1000" b="1">
              <a:solidFill>
                <a:schemeClr val="accent1"/>
              </a:solidFill>
              <a:latin typeface="+mn-lt"/>
              <a:sym typeface="Symbol" pitchFamily="18" charset="2"/>
            </a:endParaRPr>
          </a:p>
        </p:txBody>
      </p:sp>
      <p:grpSp>
        <p:nvGrpSpPr>
          <p:cNvPr id="343163" name="Group 123"/>
          <p:cNvGrpSpPr>
            <a:grpSpLocks/>
          </p:cNvGrpSpPr>
          <p:nvPr/>
        </p:nvGrpSpPr>
        <p:grpSpPr bwMode="auto">
          <a:xfrm>
            <a:off x="177800" y="3871913"/>
            <a:ext cx="2349500" cy="1887537"/>
            <a:chOff x="2365" y="2925"/>
            <a:chExt cx="1480" cy="1189"/>
          </a:xfrm>
        </p:grpSpPr>
        <p:sp>
          <p:nvSpPr>
            <p:cNvPr id="343141" name="Text Box 101"/>
            <p:cNvSpPr txBox="1">
              <a:spLocks noChangeArrowheads="1"/>
            </p:cNvSpPr>
            <p:nvPr/>
          </p:nvSpPr>
          <p:spPr bwMode="auto">
            <a:xfrm>
              <a:off x="2365" y="3960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>
                  <a:solidFill>
                    <a:schemeClr val="accent1"/>
                  </a:solidFill>
                </a:rPr>
                <a:t>x</a:t>
              </a:r>
              <a:endParaRPr lang="ru-RU" altLang="ru-RU" sz="1000" b="1" i="1">
                <a:solidFill>
                  <a:schemeClr val="accent1"/>
                </a:solidFill>
              </a:endParaRPr>
            </a:p>
          </p:txBody>
        </p:sp>
        <p:grpSp>
          <p:nvGrpSpPr>
            <p:cNvPr id="343111" name="Group 71"/>
            <p:cNvGrpSpPr>
              <a:grpSpLocks/>
            </p:cNvGrpSpPr>
            <p:nvPr/>
          </p:nvGrpSpPr>
          <p:grpSpPr bwMode="auto">
            <a:xfrm>
              <a:off x="2775" y="3151"/>
              <a:ext cx="1070" cy="726"/>
              <a:chOff x="892" y="3907"/>
              <a:chExt cx="1070" cy="726"/>
            </a:xfrm>
          </p:grpSpPr>
          <p:sp>
            <p:nvSpPr>
              <p:cNvPr id="343112" name="Oval 72"/>
              <p:cNvSpPr>
                <a:spLocks noChangeArrowheads="1"/>
              </p:cNvSpPr>
              <p:nvPr/>
            </p:nvSpPr>
            <p:spPr bwMode="auto">
              <a:xfrm rot="4951626">
                <a:off x="1096" y="3751"/>
                <a:ext cx="636" cy="948"/>
              </a:xfrm>
              <a:prstGeom prst="ellipse">
                <a:avLst/>
              </a:prstGeom>
              <a:solidFill>
                <a:srgbClr val="FFCC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43113" name="Line 73"/>
              <p:cNvSpPr>
                <a:spLocks noChangeShapeType="1"/>
              </p:cNvSpPr>
              <p:nvPr/>
            </p:nvSpPr>
            <p:spPr bwMode="auto">
              <a:xfrm>
                <a:off x="892" y="4633"/>
                <a:ext cx="1032" cy="0"/>
              </a:xfrm>
              <a:prstGeom prst="line">
                <a:avLst/>
              </a:prstGeom>
              <a:noFill/>
              <a:ln w="9525">
                <a:solidFill>
                  <a:srgbClr val="0099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43114" name="Line 74"/>
              <p:cNvSpPr>
                <a:spLocks noChangeShapeType="1"/>
              </p:cNvSpPr>
              <p:nvPr/>
            </p:nvSpPr>
            <p:spPr bwMode="auto">
              <a:xfrm rot="-5400000">
                <a:off x="555" y="4290"/>
                <a:ext cx="684" cy="0"/>
              </a:xfrm>
              <a:prstGeom prst="line">
                <a:avLst/>
              </a:prstGeom>
              <a:noFill/>
              <a:ln w="9525">
                <a:solidFill>
                  <a:srgbClr val="0099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43115" name="Oval 75"/>
              <p:cNvSpPr>
                <a:spLocks noChangeArrowheads="1"/>
              </p:cNvSpPr>
              <p:nvPr/>
            </p:nvSpPr>
            <p:spPr bwMode="auto">
              <a:xfrm>
                <a:off x="1342" y="4450"/>
                <a:ext cx="44" cy="44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43116" name="Oval 76"/>
              <p:cNvSpPr>
                <a:spLocks noChangeArrowheads="1"/>
              </p:cNvSpPr>
              <p:nvPr/>
            </p:nvSpPr>
            <p:spPr bwMode="auto">
              <a:xfrm>
                <a:off x="1365" y="4020"/>
                <a:ext cx="44" cy="44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43117" name="Text Box 77"/>
              <p:cNvSpPr txBox="1">
                <a:spLocks noChangeArrowheads="1"/>
              </p:cNvSpPr>
              <p:nvPr/>
            </p:nvSpPr>
            <p:spPr bwMode="auto">
              <a:xfrm>
                <a:off x="1356" y="4412"/>
                <a:ext cx="167" cy="1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ru-RU" sz="1000" b="1" i="1">
                    <a:solidFill>
                      <a:schemeClr val="accent1"/>
                    </a:solidFill>
                  </a:rPr>
                  <a:t>A</a:t>
                </a:r>
                <a:endParaRPr lang="ru-RU" altLang="ru-RU" sz="1000" b="1" i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43118" name="Text Box 78"/>
              <p:cNvSpPr txBox="1">
                <a:spLocks noChangeArrowheads="1"/>
              </p:cNvSpPr>
              <p:nvPr/>
            </p:nvSpPr>
            <p:spPr bwMode="auto">
              <a:xfrm>
                <a:off x="1211" y="3907"/>
                <a:ext cx="167" cy="1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ru-RU" sz="1000" b="1" i="1">
                    <a:solidFill>
                      <a:schemeClr val="accent1"/>
                    </a:solidFill>
                  </a:rPr>
                  <a:t>B</a:t>
                </a:r>
                <a:endParaRPr lang="ru-RU" altLang="ru-RU" sz="1000" b="1" i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43119" name="Freeform 79"/>
              <p:cNvSpPr>
                <a:spLocks/>
              </p:cNvSpPr>
              <p:nvPr/>
            </p:nvSpPr>
            <p:spPr bwMode="auto">
              <a:xfrm flipV="1">
                <a:off x="917" y="4218"/>
                <a:ext cx="1026" cy="382"/>
              </a:xfrm>
              <a:custGeom>
                <a:avLst/>
                <a:gdLst>
                  <a:gd name="T0" fmla="*/ 0 w 924"/>
                  <a:gd name="T1" fmla="*/ 116 h 268"/>
                  <a:gd name="T2" fmla="*/ 294 w 924"/>
                  <a:gd name="T3" fmla="*/ 20 h 268"/>
                  <a:gd name="T4" fmla="*/ 606 w 924"/>
                  <a:gd name="T5" fmla="*/ 236 h 268"/>
                  <a:gd name="T6" fmla="*/ 924 w 924"/>
                  <a:gd name="T7" fmla="*/ 212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24" h="268">
                    <a:moveTo>
                      <a:pt x="0" y="116"/>
                    </a:moveTo>
                    <a:cubicBezTo>
                      <a:pt x="96" y="58"/>
                      <a:pt x="193" y="0"/>
                      <a:pt x="294" y="20"/>
                    </a:cubicBezTo>
                    <a:cubicBezTo>
                      <a:pt x="395" y="40"/>
                      <a:pt x="501" y="204"/>
                      <a:pt x="606" y="236"/>
                    </a:cubicBezTo>
                    <a:cubicBezTo>
                      <a:pt x="711" y="268"/>
                      <a:pt x="871" y="216"/>
                      <a:pt x="924" y="212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43120" name="Text Box 80"/>
              <p:cNvSpPr txBox="1">
                <a:spLocks noChangeArrowheads="1"/>
              </p:cNvSpPr>
              <p:nvPr/>
            </p:nvSpPr>
            <p:spPr bwMode="auto">
              <a:xfrm>
                <a:off x="1802" y="4462"/>
                <a:ext cx="16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ru-RU" sz="1000" b="1" i="1">
                    <a:solidFill>
                      <a:schemeClr val="accent1"/>
                    </a:solidFill>
                  </a:rPr>
                  <a:t>y</a:t>
                </a:r>
                <a:endParaRPr lang="ru-RU" altLang="ru-RU" sz="1000" b="1" i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43121" name="Text Box 81"/>
              <p:cNvSpPr txBox="1">
                <a:spLocks noChangeArrowheads="1"/>
              </p:cNvSpPr>
              <p:nvPr/>
            </p:nvSpPr>
            <p:spPr bwMode="auto">
              <a:xfrm>
                <a:off x="916" y="3915"/>
                <a:ext cx="15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ru-RU" sz="1000" b="1" i="1">
                    <a:solidFill>
                      <a:schemeClr val="accent1"/>
                    </a:solidFill>
                  </a:rPr>
                  <a:t>z</a:t>
                </a:r>
                <a:endParaRPr lang="ru-RU" altLang="ru-RU" sz="1000" b="1" i="1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343123" name="Text Box 83"/>
            <p:cNvSpPr txBox="1">
              <a:spLocks noChangeArrowheads="1"/>
            </p:cNvSpPr>
            <p:nvPr/>
          </p:nvSpPr>
          <p:spPr bwMode="auto">
            <a:xfrm>
              <a:off x="2650" y="3751"/>
              <a:ext cx="17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>
                  <a:solidFill>
                    <a:schemeClr val="accent1"/>
                  </a:solidFill>
                </a:rPr>
                <a:t>O</a:t>
              </a:r>
              <a:endParaRPr lang="ru-RU" altLang="ru-RU" sz="1000" b="1" i="1">
                <a:solidFill>
                  <a:schemeClr val="accent1"/>
                </a:solidFill>
              </a:endParaRPr>
            </a:p>
          </p:txBody>
        </p:sp>
        <p:graphicFrame>
          <p:nvGraphicFramePr>
            <p:cNvPr id="343133" name="Object 93"/>
            <p:cNvGraphicFramePr>
              <a:graphicFrameLocks noChangeAspect="1"/>
            </p:cNvGraphicFramePr>
            <p:nvPr/>
          </p:nvGraphicFramePr>
          <p:xfrm>
            <a:off x="3623" y="3093"/>
            <a:ext cx="96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5" name="Формула" r:id="rId41" imgW="152280" imgH="139680" progId="Equation.3">
                    <p:embed/>
                  </p:oleObj>
                </mc:Choice>
                <mc:Fallback>
                  <p:oleObj name="Формула" r:id="rId41" imgW="1522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3" y="3093"/>
                          <a:ext cx="96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3140" name="Line 100"/>
            <p:cNvSpPr>
              <a:spLocks noChangeShapeType="1"/>
            </p:cNvSpPr>
            <p:nvPr/>
          </p:nvSpPr>
          <p:spPr bwMode="auto">
            <a:xfrm flipH="1">
              <a:off x="2507" y="3876"/>
              <a:ext cx="270" cy="156"/>
            </a:xfrm>
            <a:prstGeom prst="line">
              <a:avLst/>
            </a:prstGeom>
            <a:noFill/>
            <a:ln w="9525">
              <a:solidFill>
                <a:srgbClr val="33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grpSp>
          <p:nvGrpSpPr>
            <p:cNvPr id="343142" name="Group 102"/>
            <p:cNvGrpSpPr>
              <a:grpSpLocks/>
            </p:cNvGrpSpPr>
            <p:nvPr/>
          </p:nvGrpSpPr>
          <p:grpSpPr bwMode="auto">
            <a:xfrm>
              <a:off x="3161" y="2925"/>
              <a:ext cx="509" cy="963"/>
              <a:chOff x="882" y="2844"/>
              <a:chExt cx="416" cy="1032"/>
            </a:xfrm>
          </p:grpSpPr>
          <p:sp>
            <p:nvSpPr>
              <p:cNvPr id="343143" name="Line 103"/>
              <p:cNvSpPr>
                <a:spLocks noChangeShapeType="1"/>
              </p:cNvSpPr>
              <p:nvPr/>
            </p:nvSpPr>
            <p:spPr bwMode="auto">
              <a:xfrm flipV="1">
                <a:off x="882" y="2844"/>
                <a:ext cx="416" cy="1032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43144" name="AutoShape 104"/>
              <p:cNvSpPr>
                <a:spLocks noChangeArrowheads="1"/>
              </p:cNvSpPr>
              <p:nvPr/>
            </p:nvSpPr>
            <p:spPr bwMode="auto">
              <a:xfrm rot="547810">
                <a:off x="1180" y="3000"/>
                <a:ext cx="72" cy="112"/>
              </a:xfrm>
              <a:prstGeom prst="curvedRightArrow">
                <a:avLst>
                  <a:gd name="adj1" fmla="val 31111"/>
                  <a:gd name="adj2" fmla="val 62222"/>
                  <a:gd name="adj3" fmla="val 33333"/>
                </a:avLst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343145" name="Text Box 105"/>
            <p:cNvSpPr txBox="1">
              <a:spLocks noChangeArrowheads="1"/>
            </p:cNvSpPr>
            <p:nvPr/>
          </p:nvSpPr>
          <p:spPr bwMode="auto">
            <a:xfrm>
              <a:off x="3643" y="2929"/>
              <a:ext cx="177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ru-RU" sz="1000" i="1">
                  <a:solidFill>
                    <a:schemeClr val="accent1"/>
                  </a:solidFill>
                  <a:sym typeface="Symbol" pitchFamily="18" charset="2"/>
                </a:rPr>
                <a:t></a:t>
              </a:r>
              <a:endParaRPr lang="en-US" altLang="ru-RU" sz="1000" baseline="-25000">
                <a:solidFill>
                  <a:schemeClr val="accent1"/>
                </a:solidFill>
                <a:sym typeface="Symbol" pitchFamily="18" charset="2"/>
              </a:endParaRPr>
            </a:p>
          </p:txBody>
        </p:sp>
        <p:sp>
          <p:nvSpPr>
            <p:cNvPr id="343147" name="AutoShape 107"/>
            <p:cNvSpPr>
              <a:spLocks noChangeArrowheads="1"/>
            </p:cNvSpPr>
            <p:nvPr/>
          </p:nvSpPr>
          <p:spPr bwMode="auto">
            <a:xfrm rot="17869616">
              <a:off x="3203" y="3596"/>
              <a:ext cx="197" cy="37"/>
            </a:xfrm>
            <a:prstGeom prst="rightArrow">
              <a:avLst>
                <a:gd name="adj1" fmla="val 50000"/>
                <a:gd name="adj2" fmla="val 133108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graphicFrame>
          <p:nvGraphicFramePr>
            <p:cNvPr id="343148" name="Object 108"/>
            <p:cNvGraphicFramePr>
              <a:graphicFrameLocks noChangeAspect="1"/>
            </p:cNvGraphicFramePr>
            <p:nvPr/>
          </p:nvGraphicFramePr>
          <p:xfrm>
            <a:off x="3255" y="3459"/>
            <a:ext cx="104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6" name="Формула" r:id="rId43" imgW="164880" imgH="164880" progId="Equation.3">
                    <p:embed/>
                  </p:oleObj>
                </mc:Choice>
                <mc:Fallback>
                  <p:oleObj name="Формула" r:id="rId43" imgW="1648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5" y="3459"/>
                          <a:ext cx="104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3149" name="Line 109"/>
            <p:cNvSpPr>
              <a:spLocks noChangeShapeType="1"/>
            </p:cNvSpPr>
            <p:nvPr/>
          </p:nvSpPr>
          <p:spPr bwMode="auto">
            <a:xfrm flipV="1">
              <a:off x="3290" y="3204"/>
              <a:ext cx="231" cy="7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3150" name="Line 110"/>
            <p:cNvSpPr>
              <a:spLocks noChangeShapeType="1"/>
            </p:cNvSpPr>
            <p:nvPr/>
          </p:nvSpPr>
          <p:spPr bwMode="auto">
            <a:xfrm flipV="1">
              <a:off x="3426" y="3265"/>
              <a:ext cx="63" cy="2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3151" name="Line 111"/>
            <p:cNvSpPr>
              <a:spLocks noChangeShapeType="1"/>
            </p:cNvSpPr>
            <p:nvPr/>
          </p:nvSpPr>
          <p:spPr bwMode="auto">
            <a:xfrm flipH="1">
              <a:off x="3425" y="3229"/>
              <a:ext cx="22" cy="57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3154" name="Text Box 114"/>
            <p:cNvSpPr txBox="1">
              <a:spLocks noChangeArrowheads="1"/>
            </p:cNvSpPr>
            <p:nvPr/>
          </p:nvSpPr>
          <p:spPr bwMode="auto">
            <a:xfrm>
              <a:off x="3339" y="3119"/>
              <a:ext cx="2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>
                  <a:solidFill>
                    <a:schemeClr val="accent1"/>
                  </a:solidFill>
                </a:rPr>
                <a:t>h</a:t>
              </a:r>
              <a:r>
                <a:rPr lang="en-US" altLang="ru-RU" sz="1000" i="1" baseline="30000">
                  <a:solidFill>
                    <a:schemeClr val="accent1"/>
                  </a:solidFill>
                  <a:sym typeface="Symbol" pitchFamily="18" charset="2"/>
                </a:rPr>
                <a:t></a:t>
              </a:r>
            </a:p>
          </p:txBody>
        </p:sp>
      </p:grpSp>
      <p:sp>
        <p:nvSpPr>
          <p:cNvPr id="343156" name="Text Box 116"/>
          <p:cNvSpPr txBox="1">
            <a:spLocks noChangeArrowheads="1"/>
          </p:cNvSpPr>
          <p:nvPr/>
        </p:nvSpPr>
        <p:spPr bwMode="auto">
          <a:xfrm>
            <a:off x="2765425" y="3868738"/>
            <a:ext cx="263048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ru-RU" altLang="ru-RU" sz="1000">
                <a:solidFill>
                  <a:schemeClr val="accent1"/>
                </a:solidFill>
              </a:rPr>
              <a:t>Запишем теорему о сложении скоростей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endParaRPr lang="ru-RU" altLang="ru-RU" sz="1000">
              <a:solidFill>
                <a:schemeClr val="accent1"/>
              </a:solidFill>
            </a:endParaRPr>
          </a:p>
        </p:txBody>
      </p:sp>
      <p:graphicFrame>
        <p:nvGraphicFramePr>
          <p:cNvPr id="343157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2081509"/>
              </p:ext>
            </p:extLst>
          </p:nvPr>
        </p:nvGraphicFramePr>
        <p:xfrm>
          <a:off x="5618163" y="3890963"/>
          <a:ext cx="1066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7" name="Формула" r:id="rId45" imgW="1066680" imgH="215640" progId="Equation.3">
                  <p:embed/>
                </p:oleObj>
              </mc:Choice>
              <mc:Fallback>
                <p:oleObj name="Формула" r:id="rId45" imgW="1066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8163" y="3890963"/>
                        <a:ext cx="1066800" cy="2159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3159" name="Group 119"/>
          <p:cNvGrpSpPr>
            <a:grpSpLocks/>
          </p:cNvGrpSpPr>
          <p:nvPr/>
        </p:nvGrpSpPr>
        <p:grpSpPr bwMode="auto">
          <a:xfrm>
            <a:off x="1338263" y="4459288"/>
            <a:ext cx="258762" cy="638175"/>
            <a:chOff x="2271" y="2839"/>
            <a:chExt cx="163" cy="402"/>
          </a:xfrm>
        </p:grpSpPr>
        <p:sp>
          <p:nvSpPr>
            <p:cNvPr id="343124" name="Line 84"/>
            <p:cNvSpPr>
              <a:spLocks noChangeShapeType="1"/>
            </p:cNvSpPr>
            <p:nvPr/>
          </p:nvSpPr>
          <p:spPr bwMode="auto">
            <a:xfrm flipV="1">
              <a:off x="2416" y="2839"/>
              <a:ext cx="18" cy="4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graphicFrame>
          <p:nvGraphicFramePr>
            <p:cNvPr id="343129" name="Object 89"/>
            <p:cNvGraphicFramePr>
              <a:graphicFrameLocks noChangeAspect="1"/>
            </p:cNvGraphicFramePr>
            <p:nvPr/>
          </p:nvGraphicFramePr>
          <p:xfrm>
            <a:off x="2271" y="2936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8" name="Формула" r:id="rId47" imgW="215640" imgH="215640" progId="Equation.3">
                    <p:embed/>
                  </p:oleObj>
                </mc:Choice>
                <mc:Fallback>
                  <p:oleObj name="Формула" r:id="rId47" imgW="2156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1" y="2936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3158" name="Group 118"/>
          <p:cNvGrpSpPr>
            <a:grpSpLocks/>
          </p:cNvGrpSpPr>
          <p:nvPr/>
        </p:nvGrpSpPr>
        <p:grpSpPr bwMode="auto">
          <a:xfrm>
            <a:off x="1631950" y="4314825"/>
            <a:ext cx="889000" cy="881063"/>
            <a:chOff x="1031" y="2698"/>
            <a:chExt cx="560" cy="555"/>
          </a:xfrm>
        </p:grpSpPr>
        <p:sp>
          <p:nvSpPr>
            <p:cNvPr id="343130" name="AutoShape 90"/>
            <p:cNvSpPr>
              <a:spLocks noChangeArrowheads="1"/>
            </p:cNvSpPr>
            <p:nvPr/>
          </p:nvSpPr>
          <p:spPr bwMode="auto">
            <a:xfrm rot="-2909249">
              <a:off x="930" y="3006"/>
              <a:ext cx="408" cy="86"/>
            </a:xfrm>
            <a:prstGeom prst="rightArrow">
              <a:avLst>
                <a:gd name="adj1" fmla="val 50000"/>
                <a:gd name="adj2" fmla="val 118605"/>
              </a:avLst>
            </a:prstGeom>
            <a:noFill/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graphicFrame>
          <p:nvGraphicFramePr>
            <p:cNvPr id="343131" name="Object 91"/>
            <p:cNvGraphicFramePr>
              <a:graphicFrameLocks noChangeAspect="1"/>
            </p:cNvGraphicFramePr>
            <p:nvPr/>
          </p:nvGraphicFramePr>
          <p:xfrm>
            <a:off x="1278" y="2848"/>
            <a:ext cx="11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9" name="Формула" r:id="rId49" imgW="177480" imgH="215640" progId="Equation.3">
                    <p:embed/>
                  </p:oleObj>
                </mc:Choice>
                <mc:Fallback>
                  <p:oleObj name="Формула" r:id="rId49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8" y="2848"/>
                          <a:ext cx="11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3132" name="Object 92"/>
            <p:cNvGraphicFramePr>
              <a:graphicFrameLocks noChangeAspect="1"/>
            </p:cNvGraphicFramePr>
            <p:nvPr/>
          </p:nvGraphicFramePr>
          <p:xfrm>
            <a:off x="1284" y="3068"/>
            <a:ext cx="144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0" name="Формула" r:id="rId51" imgW="228600" imgH="215640" progId="Equation.3">
                    <p:embed/>
                  </p:oleObj>
                </mc:Choice>
                <mc:Fallback>
                  <p:oleObj name="Формула" r:id="rId51" imgW="2286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4" y="3068"/>
                          <a:ext cx="144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3134" name="AutoShape 94"/>
            <p:cNvSpPr>
              <a:spLocks noChangeArrowheads="1"/>
            </p:cNvSpPr>
            <p:nvPr/>
          </p:nvSpPr>
          <p:spPr bwMode="auto">
            <a:xfrm rot="559734">
              <a:off x="1031" y="2774"/>
              <a:ext cx="445" cy="86"/>
            </a:xfrm>
            <a:prstGeom prst="rightArrow">
              <a:avLst>
                <a:gd name="adj1" fmla="val 50000"/>
                <a:gd name="adj2" fmla="val 129360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graphicFrame>
          <p:nvGraphicFramePr>
            <p:cNvPr id="343139" name="Object 99"/>
            <p:cNvGraphicFramePr>
              <a:graphicFrameLocks noChangeAspect="1"/>
            </p:cNvGraphicFramePr>
            <p:nvPr/>
          </p:nvGraphicFramePr>
          <p:xfrm>
            <a:off x="1479" y="2698"/>
            <a:ext cx="11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1" name="Формула" r:id="rId53" imgW="177480" imgH="215640" progId="Equation.3">
                    <p:embed/>
                  </p:oleObj>
                </mc:Choice>
                <mc:Fallback>
                  <p:oleObj name="Формула" r:id="rId53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9" y="2698"/>
                          <a:ext cx="11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3146" name="AutoShape 106"/>
            <p:cNvSpPr>
              <a:spLocks noChangeArrowheads="1"/>
            </p:cNvSpPr>
            <p:nvPr/>
          </p:nvSpPr>
          <p:spPr bwMode="auto">
            <a:xfrm rot="3400264">
              <a:off x="939" y="2928"/>
              <a:ext cx="408" cy="86"/>
            </a:xfrm>
            <a:prstGeom prst="rightArrow">
              <a:avLst>
                <a:gd name="adj1" fmla="val 50000"/>
                <a:gd name="adj2" fmla="val 118605"/>
              </a:avLst>
            </a:prstGeom>
            <a:noFill/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</p:grpSp>
      <p:sp>
        <p:nvSpPr>
          <p:cNvPr id="343162" name="Text Box 122"/>
          <p:cNvSpPr txBox="1">
            <a:spLocks noChangeArrowheads="1"/>
          </p:cNvSpPr>
          <p:nvPr/>
        </p:nvSpPr>
        <p:spPr bwMode="auto">
          <a:xfrm>
            <a:off x="2760663" y="4156075"/>
            <a:ext cx="244971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Продифференцируем это соотношение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endParaRPr lang="ru-RU" altLang="ru-RU" sz="1000">
              <a:solidFill>
                <a:schemeClr val="accent1"/>
              </a:solidFill>
            </a:endParaRPr>
          </a:p>
        </p:txBody>
      </p:sp>
      <p:graphicFrame>
        <p:nvGraphicFramePr>
          <p:cNvPr id="343164" name="Object 1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194518"/>
              </p:ext>
            </p:extLst>
          </p:nvPr>
        </p:nvGraphicFramePr>
        <p:xfrm>
          <a:off x="5384800" y="4133850"/>
          <a:ext cx="3302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2" name="Формула" r:id="rId55" imgW="3301920" imgH="393480" progId="Equation.3">
                  <p:embed/>
                </p:oleObj>
              </mc:Choice>
              <mc:Fallback>
                <p:oleObj name="Формула" r:id="rId55" imgW="3301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4800" y="4133850"/>
                        <a:ext cx="3302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3165" name="Text Box 125"/>
          <p:cNvSpPr txBox="1">
            <a:spLocks noChangeArrowheads="1"/>
          </p:cNvSpPr>
          <p:nvPr/>
        </p:nvSpPr>
        <p:spPr bwMode="auto">
          <a:xfrm>
            <a:off x="2901950" y="4497388"/>
            <a:ext cx="4222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Или</a:t>
            </a:r>
          </a:p>
        </p:txBody>
      </p:sp>
      <p:graphicFrame>
        <p:nvGraphicFramePr>
          <p:cNvPr id="343166" name="Object 1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203978"/>
              </p:ext>
            </p:extLst>
          </p:nvPr>
        </p:nvGraphicFramePr>
        <p:xfrm>
          <a:off x="3335338" y="4500563"/>
          <a:ext cx="1625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3" name="Формула" r:id="rId57" imgW="1625400" imgH="228600" progId="Equation.3">
                  <p:embed/>
                </p:oleObj>
              </mc:Choice>
              <mc:Fallback>
                <p:oleObj name="Формула" r:id="rId57" imgW="1625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5338" y="4500563"/>
                        <a:ext cx="1625600" cy="228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3167" name="AutoShape 127"/>
          <p:cNvSpPr>
            <a:spLocks noChangeArrowheads="1"/>
          </p:cNvSpPr>
          <p:nvPr/>
        </p:nvSpPr>
        <p:spPr bwMode="auto">
          <a:xfrm rot="5400000">
            <a:off x="3810001" y="4895850"/>
            <a:ext cx="457200" cy="21907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43168" name="Text Box 128"/>
          <p:cNvSpPr txBox="1">
            <a:spLocks noChangeArrowheads="1"/>
          </p:cNvSpPr>
          <p:nvPr/>
        </p:nvSpPr>
        <p:spPr bwMode="auto">
          <a:xfrm>
            <a:off x="5119688" y="4552950"/>
            <a:ext cx="2822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Здесь вектор </a:t>
            </a:r>
            <a:r>
              <a:rPr lang="en-US" altLang="ru-RU" sz="1000" b="1" i="1">
                <a:solidFill>
                  <a:schemeClr val="accent1"/>
                </a:solidFill>
              </a:rPr>
              <a:t>a</a:t>
            </a:r>
            <a:r>
              <a:rPr lang="en-US" altLang="ru-RU" sz="1000" i="1" baseline="-25000">
                <a:solidFill>
                  <a:schemeClr val="accent1"/>
                </a:solidFill>
              </a:rPr>
              <a:t>A</a:t>
            </a:r>
            <a:r>
              <a:rPr lang="en-US" altLang="ru-RU" sz="1000">
                <a:solidFill>
                  <a:schemeClr val="accent1"/>
                </a:solidFill>
              </a:rPr>
              <a:t> – </a:t>
            </a:r>
            <a:r>
              <a:rPr lang="ru-RU" altLang="ru-RU" sz="1000" b="1">
                <a:solidFill>
                  <a:schemeClr val="accent1"/>
                </a:solidFill>
              </a:rPr>
              <a:t>ускорение полюса</a:t>
            </a:r>
            <a:r>
              <a:rPr lang="ru-RU" altLang="ru-RU" sz="100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43169" name="AutoShape 129"/>
          <p:cNvSpPr>
            <a:spLocks noChangeArrowheads="1"/>
          </p:cNvSpPr>
          <p:nvPr/>
        </p:nvSpPr>
        <p:spPr bwMode="auto">
          <a:xfrm rot="10267609">
            <a:off x="1076325" y="5095875"/>
            <a:ext cx="466725" cy="142875"/>
          </a:xfrm>
          <a:prstGeom prst="rightArrow">
            <a:avLst>
              <a:gd name="adj1" fmla="val 50000"/>
              <a:gd name="adj2" fmla="val 81667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graphicFrame>
        <p:nvGraphicFramePr>
          <p:cNvPr id="343170" name="Object 1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701701"/>
              </p:ext>
            </p:extLst>
          </p:nvPr>
        </p:nvGraphicFramePr>
        <p:xfrm>
          <a:off x="1152525" y="4921250"/>
          <a:ext cx="1905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4" name="Формула" r:id="rId59" imgW="190440" imgH="215640" progId="Equation.3">
                  <p:embed/>
                </p:oleObj>
              </mc:Choice>
              <mc:Fallback>
                <p:oleObj name="Формула" r:id="rId59" imgW="190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4921250"/>
                        <a:ext cx="1905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171" name="Object 1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3576368"/>
              </p:ext>
            </p:extLst>
          </p:nvPr>
        </p:nvGraphicFramePr>
        <p:xfrm>
          <a:off x="3927475" y="5219700"/>
          <a:ext cx="241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5" name="Формула" r:id="rId61" imgW="241200" imgH="228600" progId="Equation.3">
                  <p:embed/>
                </p:oleObj>
              </mc:Choice>
              <mc:Fallback>
                <p:oleObj name="Формула" r:id="rId61" imgW="241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7475" y="5219700"/>
                        <a:ext cx="2413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3172" name="Line 132"/>
          <p:cNvSpPr>
            <a:spLocks noChangeShapeType="1"/>
          </p:cNvSpPr>
          <p:nvPr/>
        </p:nvSpPr>
        <p:spPr bwMode="auto">
          <a:xfrm flipV="1">
            <a:off x="1600200" y="4410075"/>
            <a:ext cx="1085850" cy="71437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43173" name="Text Box 133"/>
          <p:cNvSpPr txBox="1">
            <a:spLocks noChangeArrowheads="1"/>
          </p:cNvSpPr>
          <p:nvPr/>
        </p:nvSpPr>
        <p:spPr bwMode="auto">
          <a:xfrm>
            <a:off x="2651125" y="4249738"/>
            <a:ext cx="25519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i="1">
                <a:solidFill>
                  <a:schemeClr val="accent1"/>
                </a:solidFill>
              </a:rPr>
              <a:t>E</a:t>
            </a:r>
            <a:endParaRPr lang="ru-RU" altLang="ru-RU" sz="1000" i="1">
              <a:solidFill>
                <a:schemeClr val="accent1"/>
              </a:solidFill>
            </a:endParaRPr>
          </a:p>
        </p:txBody>
      </p:sp>
      <p:graphicFrame>
        <p:nvGraphicFramePr>
          <p:cNvPr id="343174" name="Object 1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5485345"/>
              </p:ext>
            </p:extLst>
          </p:nvPr>
        </p:nvGraphicFramePr>
        <p:xfrm>
          <a:off x="3506788" y="5459413"/>
          <a:ext cx="7493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6" name="Формула" r:id="rId63" imgW="749160" imgH="279360" progId="Equation.3">
                  <p:embed/>
                </p:oleObj>
              </mc:Choice>
              <mc:Fallback>
                <p:oleObj name="Формула" r:id="rId63" imgW="74916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6788" y="5459413"/>
                        <a:ext cx="749300" cy="279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3176" name="Line 136"/>
          <p:cNvSpPr>
            <a:spLocks noChangeShapeType="1"/>
          </p:cNvSpPr>
          <p:nvPr/>
        </p:nvSpPr>
        <p:spPr bwMode="auto">
          <a:xfrm>
            <a:off x="1627188" y="4456113"/>
            <a:ext cx="295275" cy="457200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43177" name="Line 137"/>
          <p:cNvSpPr>
            <a:spLocks noChangeShapeType="1"/>
          </p:cNvSpPr>
          <p:nvPr/>
        </p:nvSpPr>
        <p:spPr bwMode="auto">
          <a:xfrm flipH="1" flipV="1">
            <a:off x="1946275" y="4721225"/>
            <a:ext cx="74613" cy="119063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43178" name="Line 138"/>
          <p:cNvSpPr>
            <a:spLocks noChangeShapeType="1"/>
          </p:cNvSpPr>
          <p:nvPr/>
        </p:nvSpPr>
        <p:spPr bwMode="auto">
          <a:xfrm rot="5400000" flipH="1" flipV="1">
            <a:off x="1855787" y="4692651"/>
            <a:ext cx="74613" cy="119062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43182" name="Line 142"/>
          <p:cNvSpPr>
            <a:spLocks noChangeShapeType="1"/>
          </p:cNvSpPr>
          <p:nvPr/>
        </p:nvSpPr>
        <p:spPr bwMode="auto">
          <a:xfrm flipH="1" flipV="1">
            <a:off x="1582738" y="4551363"/>
            <a:ext cx="74612" cy="119062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43183" name="Line 143"/>
          <p:cNvSpPr>
            <a:spLocks noChangeShapeType="1"/>
          </p:cNvSpPr>
          <p:nvPr/>
        </p:nvSpPr>
        <p:spPr bwMode="auto">
          <a:xfrm flipH="1">
            <a:off x="1654175" y="4541838"/>
            <a:ext cx="26988" cy="131762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grpSp>
        <p:nvGrpSpPr>
          <p:cNvPr id="343189" name="Group 149"/>
          <p:cNvGrpSpPr>
            <a:grpSpLocks/>
          </p:cNvGrpSpPr>
          <p:nvPr/>
        </p:nvGrpSpPr>
        <p:grpSpPr bwMode="auto">
          <a:xfrm>
            <a:off x="1503363" y="4459288"/>
            <a:ext cx="711200" cy="728662"/>
            <a:chOff x="947" y="2809"/>
            <a:chExt cx="448" cy="459"/>
          </a:xfrm>
        </p:grpSpPr>
        <p:sp>
          <p:nvSpPr>
            <p:cNvPr id="343179" name="AutoShape 139"/>
            <p:cNvSpPr>
              <a:spLocks noChangeArrowheads="1"/>
            </p:cNvSpPr>
            <p:nvPr/>
          </p:nvSpPr>
          <p:spPr bwMode="auto">
            <a:xfrm rot="-2079589">
              <a:off x="992" y="3134"/>
              <a:ext cx="228" cy="56"/>
            </a:xfrm>
            <a:prstGeom prst="rightArrow">
              <a:avLst>
                <a:gd name="adj1" fmla="val 50000"/>
                <a:gd name="adj2" fmla="val 101786"/>
              </a:avLst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3180" name="AutoShape 140"/>
            <p:cNvSpPr>
              <a:spLocks noChangeArrowheads="1"/>
            </p:cNvSpPr>
            <p:nvPr/>
          </p:nvSpPr>
          <p:spPr bwMode="auto">
            <a:xfrm rot="6104242">
              <a:off x="868" y="2891"/>
              <a:ext cx="228" cy="70"/>
            </a:xfrm>
            <a:prstGeom prst="rightArrow">
              <a:avLst>
                <a:gd name="adj1" fmla="val 50000"/>
                <a:gd name="adj2" fmla="val 81429"/>
              </a:avLst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3181" name="AutoShape 141"/>
            <p:cNvSpPr>
              <a:spLocks noChangeArrowheads="1"/>
            </p:cNvSpPr>
            <p:nvPr/>
          </p:nvSpPr>
          <p:spPr bwMode="auto">
            <a:xfrm rot="1646384">
              <a:off x="1260" y="2968"/>
              <a:ext cx="64" cy="118"/>
            </a:xfrm>
            <a:prstGeom prst="curvedRightArrow">
              <a:avLst>
                <a:gd name="adj1" fmla="val 36875"/>
                <a:gd name="adj2" fmla="val 73750"/>
                <a:gd name="adj3" fmla="val 33333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3184" name="Text Box 144"/>
            <p:cNvSpPr txBox="1">
              <a:spLocks noChangeArrowheads="1"/>
            </p:cNvSpPr>
            <p:nvPr/>
          </p:nvSpPr>
          <p:spPr bwMode="auto">
            <a:xfrm>
              <a:off x="1044" y="2809"/>
              <a:ext cx="197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>
                  <a:solidFill>
                    <a:schemeClr val="accent1"/>
                  </a:solidFill>
                </a:rPr>
                <a:t>h</a:t>
              </a:r>
              <a:r>
                <a:rPr lang="en-US" altLang="ru-RU" sz="1000" i="1" baseline="30000">
                  <a:solidFill>
                    <a:schemeClr val="accent1"/>
                  </a:solidFill>
                </a:rPr>
                <a:t>E</a:t>
              </a:r>
              <a:endParaRPr lang="ru-RU" altLang="ru-RU" sz="1000" i="1" baseline="30000">
                <a:solidFill>
                  <a:schemeClr val="accent1"/>
                </a:solidFill>
              </a:endParaRPr>
            </a:p>
          </p:txBody>
        </p:sp>
        <p:graphicFrame>
          <p:nvGraphicFramePr>
            <p:cNvPr id="343185" name="Object 145"/>
            <p:cNvGraphicFramePr>
              <a:graphicFrameLocks noChangeAspect="1"/>
            </p:cNvGraphicFramePr>
            <p:nvPr/>
          </p:nvGraphicFramePr>
          <p:xfrm>
            <a:off x="1120" y="3164"/>
            <a:ext cx="88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7" name="Формула" r:id="rId65" imgW="139680" imgH="164880" progId="Equation.3">
                    <p:embed/>
                  </p:oleObj>
                </mc:Choice>
                <mc:Fallback>
                  <p:oleObj name="Формула" r:id="rId65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0" y="3164"/>
                          <a:ext cx="88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3186" name="Object 146"/>
            <p:cNvGraphicFramePr>
              <a:graphicFrameLocks noChangeAspect="1"/>
            </p:cNvGraphicFramePr>
            <p:nvPr/>
          </p:nvGraphicFramePr>
          <p:xfrm>
            <a:off x="1315" y="3027"/>
            <a:ext cx="80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8" name="Формула" r:id="rId67" imgW="126720" imgH="139680" progId="Equation.3">
                    <p:embed/>
                  </p:oleObj>
                </mc:Choice>
                <mc:Fallback>
                  <p:oleObj name="Формула" r:id="rId67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5" y="3027"/>
                          <a:ext cx="80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3187" name="Object 1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2995499"/>
              </p:ext>
            </p:extLst>
          </p:nvPr>
        </p:nvGraphicFramePr>
        <p:xfrm>
          <a:off x="1306513" y="4789488"/>
          <a:ext cx="241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9" name="Формула" r:id="rId69" imgW="241200" imgH="228600" progId="Equation.3">
                  <p:embed/>
                </p:oleObj>
              </mc:Choice>
              <mc:Fallback>
                <p:oleObj name="Формула" r:id="rId69" imgW="241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6513" y="4789488"/>
                        <a:ext cx="2413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3188" name="Text Box 148"/>
          <p:cNvSpPr txBox="1">
            <a:spLocks noChangeArrowheads="1"/>
          </p:cNvSpPr>
          <p:nvPr/>
        </p:nvSpPr>
        <p:spPr bwMode="auto">
          <a:xfrm>
            <a:off x="5137150" y="4760913"/>
            <a:ext cx="4006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Второе слагаемое</a:t>
            </a:r>
            <a:r>
              <a:rPr lang="en-US" altLang="ru-RU" sz="1000">
                <a:solidFill>
                  <a:schemeClr val="accent1"/>
                </a:solidFill>
              </a:rPr>
              <a:t> – </a:t>
            </a:r>
            <a:r>
              <a:rPr lang="ru-RU" altLang="ru-RU" sz="1000" b="1">
                <a:solidFill>
                  <a:schemeClr val="accent1"/>
                </a:solidFill>
              </a:rPr>
              <a:t>вращательное ускорение</a:t>
            </a:r>
            <a:r>
              <a:rPr lang="ru-RU" altLang="ru-RU" sz="1000">
                <a:solidFill>
                  <a:schemeClr val="accent1"/>
                </a:solidFill>
              </a:rPr>
              <a:t> точки </a:t>
            </a:r>
            <a:r>
              <a:rPr lang="en-US" altLang="ru-RU" sz="1000" i="1">
                <a:solidFill>
                  <a:schemeClr val="accent1"/>
                </a:solidFill>
              </a:rPr>
              <a:t>B</a:t>
            </a:r>
            <a:endParaRPr lang="ru-RU" altLang="ru-RU" sz="1000" i="1">
              <a:solidFill>
                <a:schemeClr val="accent1"/>
              </a:solidFill>
            </a:endParaRPr>
          </a:p>
          <a:p>
            <a:r>
              <a:rPr lang="ru-RU" altLang="ru-RU" sz="1000">
                <a:solidFill>
                  <a:schemeClr val="accent1"/>
                </a:solidFill>
              </a:rPr>
              <a:t>в сферическом движении относительно полюса</a:t>
            </a:r>
            <a:r>
              <a:rPr lang="en-US" altLang="ru-RU" sz="1000">
                <a:solidFill>
                  <a:schemeClr val="accent1"/>
                </a:solidFill>
              </a:rPr>
              <a:t> </a:t>
            </a:r>
            <a:r>
              <a:rPr lang="en-US" altLang="ru-RU" sz="1000" i="1">
                <a:solidFill>
                  <a:schemeClr val="accent1"/>
                </a:solidFill>
              </a:rPr>
              <a:t>A</a:t>
            </a:r>
            <a:r>
              <a:rPr lang="ru-RU" altLang="ru-RU" sz="100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43190" name="Text Box 150"/>
          <p:cNvSpPr txBox="1">
            <a:spLocks noChangeArrowheads="1"/>
          </p:cNvSpPr>
          <p:nvPr/>
        </p:nvSpPr>
        <p:spPr bwMode="auto">
          <a:xfrm>
            <a:off x="5154613" y="5083175"/>
            <a:ext cx="4006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Третье слагаемое</a:t>
            </a:r>
            <a:r>
              <a:rPr lang="en-US" altLang="ru-RU" sz="1000">
                <a:solidFill>
                  <a:schemeClr val="accent1"/>
                </a:solidFill>
              </a:rPr>
              <a:t> – </a:t>
            </a:r>
            <a:r>
              <a:rPr lang="ru-RU" altLang="ru-RU" sz="1000" b="1">
                <a:solidFill>
                  <a:schemeClr val="accent1"/>
                </a:solidFill>
              </a:rPr>
              <a:t>осестремительное ускорение</a:t>
            </a:r>
            <a:r>
              <a:rPr lang="ru-RU" altLang="ru-RU" sz="1000">
                <a:solidFill>
                  <a:schemeClr val="accent1"/>
                </a:solidFill>
              </a:rPr>
              <a:t> точки </a:t>
            </a:r>
            <a:r>
              <a:rPr lang="en-US" altLang="ru-RU" sz="1000" i="1">
                <a:solidFill>
                  <a:schemeClr val="accent1"/>
                </a:solidFill>
              </a:rPr>
              <a:t>B</a:t>
            </a:r>
            <a:endParaRPr lang="ru-RU" altLang="ru-RU" sz="1000" i="1">
              <a:solidFill>
                <a:schemeClr val="accent1"/>
              </a:solidFill>
            </a:endParaRPr>
          </a:p>
          <a:p>
            <a:r>
              <a:rPr lang="ru-RU" altLang="ru-RU" sz="1000">
                <a:solidFill>
                  <a:schemeClr val="accent1"/>
                </a:solidFill>
              </a:rPr>
              <a:t>в сферическом движении относительно полюса</a:t>
            </a:r>
            <a:r>
              <a:rPr lang="en-US" altLang="ru-RU" sz="1000">
                <a:solidFill>
                  <a:schemeClr val="accent1"/>
                </a:solidFill>
              </a:rPr>
              <a:t> </a:t>
            </a:r>
            <a:r>
              <a:rPr lang="en-US" altLang="ru-RU" sz="1000" i="1">
                <a:solidFill>
                  <a:schemeClr val="accent1"/>
                </a:solidFill>
              </a:rPr>
              <a:t>A</a:t>
            </a:r>
            <a:r>
              <a:rPr lang="ru-RU" altLang="ru-RU" sz="100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43191" name="AutoShape 151"/>
          <p:cNvSpPr>
            <a:spLocks noChangeArrowheads="1"/>
          </p:cNvSpPr>
          <p:nvPr/>
        </p:nvSpPr>
        <p:spPr bwMode="auto">
          <a:xfrm rot="5400000">
            <a:off x="4503738" y="4894262"/>
            <a:ext cx="457200" cy="21907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graphicFrame>
        <p:nvGraphicFramePr>
          <p:cNvPr id="343192" name="Object 1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990354"/>
              </p:ext>
            </p:extLst>
          </p:nvPr>
        </p:nvGraphicFramePr>
        <p:xfrm>
          <a:off x="4649788" y="5218113"/>
          <a:ext cx="241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0" name="Формула" r:id="rId71" imgW="241200" imgH="228600" progId="Equation.3">
                  <p:embed/>
                </p:oleObj>
              </mc:Choice>
              <mc:Fallback>
                <p:oleObj name="Формула" r:id="rId71" imgW="241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9788" y="5218113"/>
                        <a:ext cx="2413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193" name="Object 1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2381997"/>
              </p:ext>
            </p:extLst>
          </p:nvPr>
        </p:nvGraphicFramePr>
        <p:xfrm>
          <a:off x="4330700" y="5457825"/>
          <a:ext cx="850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1" name="Формула" r:id="rId73" imgW="850680" imgH="279360" progId="Equation.3">
                  <p:embed/>
                </p:oleObj>
              </mc:Choice>
              <mc:Fallback>
                <p:oleObj name="Формула" r:id="rId73" imgW="85068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0700" y="5457825"/>
                        <a:ext cx="850900" cy="279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3194" name="AutoShape 154"/>
          <p:cNvSpPr>
            <a:spLocks noChangeArrowheads="1"/>
          </p:cNvSpPr>
          <p:nvPr/>
        </p:nvSpPr>
        <p:spPr bwMode="auto">
          <a:xfrm rot="-1106097">
            <a:off x="1628775" y="4356100"/>
            <a:ext cx="180975" cy="98425"/>
          </a:xfrm>
          <a:prstGeom prst="rightArrow">
            <a:avLst>
              <a:gd name="adj1" fmla="val 50000"/>
              <a:gd name="adj2" fmla="val 45968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graphicFrame>
        <p:nvGraphicFramePr>
          <p:cNvPr id="343195" name="Object 1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1015520"/>
              </p:ext>
            </p:extLst>
          </p:nvPr>
        </p:nvGraphicFramePr>
        <p:xfrm>
          <a:off x="1552575" y="4130675"/>
          <a:ext cx="241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2" name="Формула" r:id="rId75" imgW="241200" imgH="228600" progId="Equation.3">
                  <p:embed/>
                </p:oleObj>
              </mc:Choice>
              <mc:Fallback>
                <p:oleObj name="Формула" r:id="rId75" imgW="241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575" y="4130675"/>
                        <a:ext cx="2413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3196" name="Text Box 156"/>
          <p:cNvSpPr txBox="1">
            <a:spLocks noChangeArrowheads="1"/>
          </p:cNvSpPr>
          <p:nvPr/>
        </p:nvSpPr>
        <p:spPr bwMode="auto">
          <a:xfrm>
            <a:off x="361950" y="5710238"/>
            <a:ext cx="8578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Геометрическая сумма вращательного и осестремительного ускорений точки во сферическом движении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есть полное ускорение точки в сферическом движении вокруг полюса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endParaRPr lang="ru-RU" altLang="ru-RU" sz="1000">
              <a:solidFill>
                <a:schemeClr val="accent1"/>
              </a:solidFill>
            </a:endParaRPr>
          </a:p>
        </p:txBody>
      </p:sp>
      <p:graphicFrame>
        <p:nvGraphicFramePr>
          <p:cNvPr id="343197" name="Object 1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6636601"/>
              </p:ext>
            </p:extLst>
          </p:nvPr>
        </p:nvGraphicFramePr>
        <p:xfrm>
          <a:off x="4924425" y="5945188"/>
          <a:ext cx="1052513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3" name="Формула" r:id="rId76" imgW="939600" imgH="228600" progId="Equation.3">
                  <p:embed/>
                </p:oleObj>
              </mc:Choice>
              <mc:Fallback>
                <p:oleObj name="Формула" r:id="rId76" imgW="939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4425" y="5945188"/>
                        <a:ext cx="1052513" cy="2540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3198" name="Text Box 158"/>
          <p:cNvSpPr txBox="1">
            <a:spLocks noChangeArrowheads="1"/>
          </p:cNvSpPr>
          <p:nvPr/>
        </p:nvSpPr>
        <p:spPr bwMode="auto">
          <a:xfrm>
            <a:off x="3432175" y="6327775"/>
            <a:ext cx="1301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Таким образом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endParaRPr lang="ru-RU" altLang="ru-RU" sz="1000">
              <a:solidFill>
                <a:schemeClr val="accent1"/>
              </a:solidFill>
            </a:endParaRPr>
          </a:p>
        </p:txBody>
      </p:sp>
      <p:graphicFrame>
        <p:nvGraphicFramePr>
          <p:cNvPr id="343199" name="Object 1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6906997"/>
              </p:ext>
            </p:extLst>
          </p:nvPr>
        </p:nvGraphicFramePr>
        <p:xfrm>
          <a:off x="4910138" y="6318250"/>
          <a:ext cx="981075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4" name="Формула" r:id="rId78" imgW="876240" imgH="228600" progId="Equation.3">
                  <p:embed/>
                </p:oleObj>
              </mc:Choice>
              <mc:Fallback>
                <p:oleObj name="Формула" r:id="rId78" imgW="876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0138" y="6318250"/>
                        <a:ext cx="981075" cy="2540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3204" name="Oval 164"/>
          <p:cNvSpPr>
            <a:spLocks noChangeArrowheads="1"/>
          </p:cNvSpPr>
          <p:nvPr/>
        </p:nvSpPr>
        <p:spPr bwMode="auto">
          <a:xfrm>
            <a:off x="8696325" y="6391275"/>
            <a:ext cx="333375" cy="333375"/>
          </a:xfrm>
          <a:prstGeom prst="ellipse">
            <a:avLst/>
          </a:prstGeom>
          <a:solidFill>
            <a:srgbClr val="0070C0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ru-RU" sz="1000" b="1" dirty="0" smtClean="0">
                <a:solidFill>
                  <a:schemeClr val="accent1"/>
                </a:solidFill>
              </a:rPr>
              <a:t>2</a:t>
            </a:r>
            <a:r>
              <a:rPr lang="ru-RU" altLang="ru-RU" sz="1000" b="1" dirty="0" smtClean="0">
                <a:solidFill>
                  <a:schemeClr val="accent1"/>
                </a:solidFill>
              </a:rPr>
              <a:t>1</a:t>
            </a:r>
            <a:endParaRPr lang="ru-RU" altLang="ru-RU" sz="1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66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43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43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343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43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43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43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343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43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43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343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43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77" grpId="0"/>
      <p:bldP spid="343066" grpId="0" animBg="1"/>
      <p:bldP spid="343080" grpId="0"/>
      <p:bldP spid="343083" grpId="0"/>
      <p:bldP spid="343086" grpId="0"/>
      <p:bldP spid="343089" grpId="0"/>
      <p:bldP spid="343091" grpId="0" animBg="1"/>
      <p:bldP spid="343092" grpId="0" animBg="1"/>
      <p:bldP spid="343093" grpId="0" animBg="1"/>
      <p:bldP spid="343094" grpId="0" animBg="1"/>
      <p:bldP spid="343095" grpId="0"/>
      <p:bldP spid="343109" grpId="0"/>
      <p:bldP spid="343110" grpId="0"/>
      <p:bldP spid="343156" grpId="0"/>
      <p:bldP spid="343162" grpId="0"/>
      <p:bldP spid="343165" grpId="0"/>
      <p:bldP spid="343167" grpId="0" animBg="1"/>
      <p:bldP spid="343168" grpId="0"/>
      <p:bldP spid="343169" grpId="0" animBg="1"/>
      <p:bldP spid="343172" grpId="0" animBg="1"/>
      <p:bldP spid="343173" grpId="0"/>
      <p:bldP spid="343176" grpId="0" animBg="1"/>
      <p:bldP spid="343177" grpId="0" animBg="1"/>
      <p:bldP spid="343178" grpId="0" animBg="1"/>
      <p:bldP spid="343182" grpId="0" animBg="1"/>
      <p:bldP spid="343183" grpId="0" animBg="1"/>
      <p:bldP spid="343188" grpId="0"/>
      <p:bldP spid="343190" grpId="0"/>
      <p:bldP spid="343191" grpId="0" animBg="1"/>
      <p:bldP spid="343194" grpId="0" animBg="1"/>
      <p:bldP spid="343196" grpId="0"/>
      <p:bldP spid="34319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72" name="Rectangle 8"/>
          <p:cNvSpPr>
            <a:spLocks noChangeArrowheads="1"/>
          </p:cNvSpPr>
          <p:nvPr/>
        </p:nvSpPr>
        <p:spPr bwMode="auto">
          <a:xfrm>
            <a:off x="209550" y="868363"/>
            <a:ext cx="893445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>
                <a:solidFill>
                  <a:schemeClr val="accent1"/>
                </a:solidFill>
                <a:latin typeface="+mn-lt"/>
              </a:rPr>
              <a:t>Сложное движение точки –</a:t>
            </a:r>
            <a:r>
              <a:rPr lang="en-US" altLang="ru-RU" sz="1000" b="1">
                <a:solidFill>
                  <a:schemeClr val="accent1"/>
                </a:solidFill>
                <a:latin typeface="+mn-lt"/>
              </a:rPr>
              <a:t> </a:t>
            </a:r>
            <a:r>
              <a:rPr lang="ru-RU" altLang="ru-RU" sz="1000" b="1">
                <a:solidFill>
                  <a:schemeClr val="accent1"/>
                </a:solidFill>
                <a:latin typeface="+mn-lt"/>
              </a:rPr>
              <a:t>такое движение, при котором  точка участвует одновременно в двух или нескольких движениях.</a:t>
            </a:r>
          </a:p>
          <a:p>
            <a:pPr>
              <a:buFont typeface="Wingdings" pitchFamily="2" charset="2"/>
              <a:buNone/>
            </a:pPr>
            <a:r>
              <a:rPr lang="ru-RU" altLang="ru-RU" sz="1000">
                <a:solidFill>
                  <a:schemeClr val="accent1"/>
                </a:solidFill>
                <a:latin typeface="+mn-lt"/>
              </a:rPr>
              <a:t>Примеры сложного движения точки</a:t>
            </a:r>
            <a:r>
              <a:rPr lang="en-US" altLang="ru-RU" sz="1000">
                <a:solidFill>
                  <a:schemeClr val="accent1"/>
                </a:solidFill>
                <a:latin typeface="+mn-lt"/>
              </a:rPr>
              <a:t> (</a:t>
            </a:r>
            <a:r>
              <a:rPr lang="ru-RU" altLang="ru-RU" sz="1000">
                <a:solidFill>
                  <a:schemeClr val="accent1"/>
                </a:solidFill>
                <a:latin typeface="+mn-lt"/>
              </a:rPr>
              <a:t>тела)</a:t>
            </a:r>
            <a:r>
              <a:rPr lang="en-US" altLang="ru-RU" sz="1000">
                <a:solidFill>
                  <a:schemeClr val="accent1"/>
                </a:solidFill>
                <a:latin typeface="+mn-lt"/>
              </a:rPr>
              <a:t>:</a:t>
            </a:r>
            <a:r>
              <a:rPr lang="ru-RU" altLang="ru-RU" sz="1000">
                <a:solidFill>
                  <a:schemeClr val="accent1"/>
                </a:solidFill>
                <a:latin typeface="+mn-lt"/>
              </a:rPr>
              <a:t> лодка, переплывающая реку</a:t>
            </a:r>
            <a:r>
              <a:rPr lang="en-US" altLang="ru-RU" sz="1000">
                <a:solidFill>
                  <a:schemeClr val="accent1"/>
                </a:solidFill>
                <a:latin typeface="+mn-lt"/>
              </a:rPr>
              <a:t>;</a:t>
            </a:r>
            <a:r>
              <a:rPr lang="ru-RU" altLang="ru-RU" sz="1000">
                <a:solidFill>
                  <a:schemeClr val="accent1"/>
                </a:solidFill>
                <a:latin typeface="+mn-lt"/>
              </a:rPr>
              <a:t> человек, идущий по движущемуся эскалатору</a:t>
            </a:r>
            <a:r>
              <a:rPr lang="en-US" altLang="ru-RU" sz="1000">
                <a:solidFill>
                  <a:schemeClr val="accent1"/>
                </a:solidFill>
                <a:latin typeface="+mn-lt"/>
              </a:rPr>
              <a:t>;</a:t>
            </a:r>
            <a:r>
              <a:rPr lang="ru-RU" altLang="ru-RU" sz="1000">
                <a:solidFill>
                  <a:schemeClr val="accent1"/>
                </a:solidFill>
                <a:latin typeface="+mn-lt"/>
              </a:rPr>
              <a:t> камень подвижной кулисы, </a:t>
            </a:r>
            <a:r>
              <a:rPr lang="en-US" altLang="ru-RU" sz="1000">
                <a:solidFill>
                  <a:schemeClr val="accent1"/>
                </a:solidFill>
                <a:latin typeface="+mn-lt"/>
              </a:rPr>
              <a:t>		                     </a:t>
            </a:r>
            <a:r>
              <a:rPr lang="ru-RU" altLang="ru-RU" sz="1000">
                <a:solidFill>
                  <a:schemeClr val="accent1"/>
                </a:solidFill>
                <a:latin typeface="+mn-lt"/>
              </a:rPr>
              <a:t>поршень качающегося цилиндра</a:t>
            </a:r>
            <a:r>
              <a:rPr lang="en-US" altLang="ru-RU" sz="1000">
                <a:solidFill>
                  <a:schemeClr val="accent1"/>
                </a:solidFill>
                <a:latin typeface="+mn-lt"/>
              </a:rPr>
              <a:t>;</a:t>
            </a:r>
            <a:r>
              <a:rPr lang="ru-RU" altLang="ru-RU" sz="1000">
                <a:solidFill>
                  <a:schemeClr val="accent1"/>
                </a:solidFill>
                <a:latin typeface="+mn-lt"/>
              </a:rPr>
              <a:t> шары центробежного регулятора Уатта.</a:t>
            </a:r>
            <a:endParaRPr lang="en-US" altLang="ru-RU" sz="1000">
              <a:solidFill>
                <a:schemeClr val="accent1"/>
              </a:solidFill>
              <a:latin typeface="+mn-lt"/>
            </a:endParaRPr>
          </a:p>
          <a:p>
            <a:pPr>
              <a:lnSpc>
                <a:spcPct val="75000"/>
              </a:lnSpc>
              <a:buFont typeface="Wingdings" pitchFamily="2" charset="2"/>
              <a:buNone/>
            </a:pPr>
            <a:r>
              <a:rPr lang="ru-RU" altLang="ru-RU" sz="1000">
                <a:solidFill>
                  <a:schemeClr val="accent1"/>
                </a:solidFill>
                <a:latin typeface="+mn-lt"/>
              </a:rPr>
              <a:t>Для описания сложного движения точки или для представления движения в виде сложного используются</a:t>
            </a:r>
            <a:endParaRPr lang="en-US" altLang="ru-RU" sz="1000">
              <a:solidFill>
                <a:schemeClr val="accent1"/>
              </a:solidFill>
              <a:latin typeface="+mn-lt"/>
            </a:endParaRPr>
          </a:p>
          <a:p>
            <a:pPr>
              <a:lnSpc>
                <a:spcPct val="75000"/>
              </a:lnSpc>
              <a:buFont typeface="Wingdings" pitchFamily="2" charset="2"/>
              <a:buNone/>
            </a:pPr>
            <a:r>
              <a:rPr lang="ru-RU" altLang="ru-RU" sz="1000" b="1">
                <a:solidFill>
                  <a:schemeClr val="accent1"/>
                </a:solidFill>
                <a:latin typeface="+mn-lt"/>
              </a:rPr>
              <a:t>неподвижная система отсчета </a:t>
            </a:r>
            <a:r>
              <a:rPr lang="en-US" altLang="ru-RU" sz="1000" b="1" i="1">
                <a:solidFill>
                  <a:schemeClr val="accent1"/>
                </a:solidFill>
                <a:latin typeface="+mn-lt"/>
              </a:rPr>
              <a:t>O</a:t>
            </a:r>
            <a:r>
              <a:rPr lang="en-US" altLang="ru-RU" sz="1000" b="1" baseline="-25000">
                <a:solidFill>
                  <a:schemeClr val="accent1"/>
                </a:solidFill>
                <a:latin typeface="+mn-lt"/>
              </a:rPr>
              <a:t>1</a:t>
            </a:r>
            <a:r>
              <a:rPr lang="en-US" altLang="ru-RU" sz="1000" b="1" i="1">
                <a:solidFill>
                  <a:schemeClr val="accent1"/>
                </a:solidFill>
                <a:latin typeface="+mn-lt"/>
                <a:sym typeface="Symbol" pitchFamily="18" charset="2"/>
              </a:rPr>
              <a:t></a:t>
            </a:r>
            <a:r>
              <a:rPr lang="ru-RU" altLang="ru-RU" sz="1000" b="1">
                <a:solidFill>
                  <a:schemeClr val="accent1"/>
                </a:solidFill>
                <a:latin typeface="+mn-lt"/>
              </a:rPr>
              <a:t>, </a:t>
            </a:r>
            <a:r>
              <a:rPr lang="ru-RU" altLang="ru-RU" sz="1000">
                <a:solidFill>
                  <a:schemeClr val="accent1"/>
                </a:solidFill>
                <a:latin typeface="+mn-lt"/>
              </a:rPr>
              <a:t>связанная с каким-либо условно неподвижным телом, например, с Землей, и </a:t>
            </a:r>
            <a:endParaRPr lang="en-US" altLang="ru-RU" sz="1000">
              <a:solidFill>
                <a:schemeClr val="accent1"/>
              </a:solidFill>
              <a:latin typeface="+mn-lt"/>
            </a:endParaRPr>
          </a:p>
          <a:p>
            <a:pPr>
              <a:lnSpc>
                <a:spcPct val="75000"/>
              </a:lnSpc>
              <a:buFont typeface="Wingdings" pitchFamily="2" charset="2"/>
              <a:buNone/>
            </a:pPr>
            <a:r>
              <a:rPr lang="ru-RU" altLang="ru-RU" sz="1000" b="1">
                <a:solidFill>
                  <a:schemeClr val="accent1"/>
                </a:solidFill>
                <a:latin typeface="+mn-lt"/>
              </a:rPr>
              <a:t>подвижная система отсчета </a:t>
            </a:r>
            <a:r>
              <a:rPr lang="en-US" altLang="ru-RU" sz="1000" b="1" i="1">
                <a:solidFill>
                  <a:schemeClr val="accent1"/>
                </a:solidFill>
                <a:latin typeface="+mn-lt"/>
              </a:rPr>
              <a:t>Oxyz</a:t>
            </a:r>
            <a:r>
              <a:rPr lang="ru-RU" altLang="ru-RU" sz="1000" b="1">
                <a:solidFill>
                  <a:schemeClr val="accent1"/>
                </a:solidFill>
                <a:latin typeface="+mn-lt"/>
              </a:rPr>
              <a:t>, </a:t>
            </a:r>
            <a:r>
              <a:rPr lang="ru-RU" altLang="ru-RU" sz="1000">
                <a:solidFill>
                  <a:schemeClr val="accent1"/>
                </a:solidFill>
                <a:latin typeface="+mn-lt"/>
              </a:rPr>
              <a:t>связанная с каким-либо движущимся телом.</a:t>
            </a:r>
          </a:p>
        </p:txBody>
      </p:sp>
      <p:graphicFrame>
        <p:nvGraphicFramePr>
          <p:cNvPr id="344109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9972948"/>
              </p:ext>
            </p:extLst>
          </p:nvPr>
        </p:nvGraphicFramePr>
        <p:xfrm>
          <a:off x="4514850" y="3482975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7" name="Формула" r:id="rId3" imgW="114120" imgH="215640" progId="Equation.3">
                  <p:embed/>
                </p:oleObj>
              </mc:Choice>
              <mc:Fallback>
                <p:oleObj name="Формула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482975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4117" name="Group 53"/>
          <p:cNvGrpSpPr>
            <a:grpSpLocks/>
          </p:cNvGrpSpPr>
          <p:nvPr/>
        </p:nvGrpSpPr>
        <p:grpSpPr bwMode="auto">
          <a:xfrm>
            <a:off x="38100" y="2060575"/>
            <a:ext cx="2189163" cy="2090738"/>
            <a:chOff x="136" y="1202"/>
            <a:chExt cx="1379" cy="1317"/>
          </a:xfrm>
        </p:grpSpPr>
        <p:sp>
          <p:nvSpPr>
            <p:cNvPr id="344100" name="Text Box 36"/>
            <p:cNvSpPr txBox="1">
              <a:spLocks noChangeArrowheads="1"/>
            </p:cNvSpPr>
            <p:nvPr/>
          </p:nvSpPr>
          <p:spPr bwMode="auto">
            <a:xfrm>
              <a:off x="636" y="1202"/>
              <a:ext cx="1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>
                  <a:solidFill>
                    <a:schemeClr val="accent1"/>
                  </a:solidFill>
                </a:rPr>
                <a:t>z</a:t>
              </a:r>
              <a:endParaRPr lang="ru-RU" altLang="ru-RU" sz="1000" b="1" i="1">
                <a:solidFill>
                  <a:schemeClr val="accent1"/>
                </a:solidFill>
              </a:endParaRPr>
            </a:p>
          </p:txBody>
        </p:sp>
        <p:sp>
          <p:nvSpPr>
            <p:cNvPr id="344073" name="Line 9"/>
            <p:cNvSpPr>
              <a:spLocks noChangeShapeType="1"/>
            </p:cNvSpPr>
            <p:nvPr/>
          </p:nvSpPr>
          <p:spPr bwMode="auto">
            <a:xfrm>
              <a:off x="438" y="2172"/>
              <a:ext cx="1020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4074" name="Line 10"/>
            <p:cNvSpPr>
              <a:spLocks noChangeShapeType="1"/>
            </p:cNvSpPr>
            <p:nvPr/>
          </p:nvSpPr>
          <p:spPr bwMode="auto">
            <a:xfrm rot="-5400000">
              <a:off x="50" y="1778"/>
              <a:ext cx="78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4075" name="Line 11"/>
            <p:cNvSpPr>
              <a:spLocks noChangeShapeType="1"/>
            </p:cNvSpPr>
            <p:nvPr/>
          </p:nvSpPr>
          <p:spPr bwMode="auto">
            <a:xfrm rot="-5400000" flipH="1" flipV="1">
              <a:off x="157" y="2149"/>
              <a:ext cx="264" cy="30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4076" name="Text Box 12"/>
            <p:cNvSpPr txBox="1">
              <a:spLocks noChangeArrowheads="1"/>
            </p:cNvSpPr>
            <p:nvPr/>
          </p:nvSpPr>
          <p:spPr bwMode="auto">
            <a:xfrm>
              <a:off x="188" y="2365"/>
              <a:ext cx="15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>
                  <a:solidFill>
                    <a:schemeClr val="accent1"/>
                  </a:solidFill>
                  <a:sym typeface="Symbol" pitchFamily="18" charset="2"/>
                </a:rPr>
                <a:t></a:t>
              </a:r>
              <a:endParaRPr lang="ru-RU" altLang="ru-RU" sz="1000" b="1" i="1">
                <a:solidFill>
                  <a:schemeClr val="accent1"/>
                </a:solidFill>
              </a:endParaRPr>
            </a:p>
          </p:txBody>
        </p:sp>
        <p:sp>
          <p:nvSpPr>
            <p:cNvPr id="344077" name="Text Box 13"/>
            <p:cNvSpPr txBox="1">
              <a:spLocks noChangeArrowheads="1"/>
            </p:cNvSpPr>
            <p:nvPr/>
          </p:nvSpPr>
          <p:spPr bwMode="auto">
            <a:xfrm>
              <a:off x="1351" y="2010"/>
              <a:ext cx="16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>
                  <a:solidFill>
                    <a:schemeClr val="accent1"/>
                  </a:solidFill>
                  <a:sym typeface="Symbol" pitchFamily="18" charset="2"/>
                </a:rPr>
                <a:t></a:t>
              </a:r>
              <a:endParaRPr lang="en-US" altLang="ru-RU" sz="1000" b="1">
                <a:solidFill>
                  <a:schemeClr val="accent1"/>
                </a:solidFill>
                <a:sym typeface="Symbol" pitchFamily="18" charset="2"/>
              </a:endParaRPr>
            </a:p>
          </p:txBody>
        </p:sp>
        <p:sp>
          <p:nvSpPr>
            <p:cNvPr id="344078" name="Text Box 14"/>
            <p:cNvSpPr txBox="1">
              <a:spLocks noChangeArrowheads="1"/>
            </p:cNvSpPr>
            <p:nvPr/>
          </p:nvSpPr>
          <p:spPr bwMode="auto">
            <a:xfrm>
              <a:off x="222" y="1313"/>
              <a:ext cx="15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ru-RU" sz="1000" b="1" i="1">
                  <a:solidFill>
                    <a:schemeClr val="accent1"/>
                  </a:solidFill>
                  <a:sym typeface="Symbol" pitchFamily="18" charset="2"/>
                </a:rPr>
                <a:t></a:t>
              </a:r>
            </a:p>
          </p:txBody>
        </p:sp>
        <p:sp>
          <p:nvSpPr>
            <p:cNvPr id="344079" name="Text Box 15"/>
            <p:cNvSpPr txBox="1">
              <a:spLocks noChangeArrowheads="1"/>
            </p:cNvSpPr>
            <p:nvPr/>
          </p:nvSpPr>
          <p:spPr bwMode="auto">
            <a:xfrm>
              <a:off x="245" y="2074"/>
              <a:ext cx="239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ru-RU" sz="1000" b="1" i="1">
                  <a:solidFill>
                    <a:schemeClr val="accent1"/>
                  </a:solidFill>
                  <a:sym typeface="Symbol" pitchFamily="18" charset="2"/>
                </a:rPr>
                <a:t>O</a:t>
              </a:r>
              <a:r>
                <a:rPr lang="en-US" altLang="ru-RU" sz="1000" b="1" baseline="-25000">
                  <a:solidFill>
                    <a:schemeClr val="accent1"/>
                  </a:solidFill>
                  <a:sym typeface="Symbol" pitchFamily="18" charset="2"/>
                </a:rPr>
                <a:t>1</a:t>
              </a:r>
            </a:p>
          </p:txBody>
        </p:sp>
        <p:sp>
          <p:nvSpPr>
            <p:cNvPr id="344080" name="Rectangle 16"/>
            <p:cNvSpPr>
              <a:spLocks noChangeArrowheads="1"/>
            </p:cNvSpPr>
            <p:nvPr/>
          </p:nvSpPr>
          <p:spPr bwMode="auto">
            <a:xfrm>
              <a:off x="582" y="2178"/>
              <a:ext cx="162" cy="9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4081" name="Rectangle 17"/>
            <p:cNvSpPr>
              <a:spLocks noChangeArrowheads="1"/>
            </p:cNvSpPr>
            <p:nvPr/>
          </p:nvSpPr>
          <p:spPr bwMode="auto">
            <a:xfrm rot="-5400000">
              <a:off x="317" y="1817"/>
              <a:ext cx="162" cy="9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4082" name="Rectangle 18"/>
            <p:cNvSpPr>
              <a:spLocks noChangeArrowheads="1"/>
            </p:cNvSpPr>
            <p:nvPr/>
          </p:nvSpPr>
          <p:spPr bwMode="auto">
            <a:xfrm rot="-13336421">
              <a:off x="262" y="2272"/>
              <a:ext cx="162" cy="9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4083" name="Oval 19"/>
            <p:cNvSpPr>
              <a:spLocks noChangeArrowheads="1"/>
            </p:cNvSpPr>
            <p:nvPr/>
          </p:nvSpPr>
          <p:spPr bwMode="auto">
            <a:xfrm rot="-2009964">
              <a:off x="690" y="1326"/>
              <a:ext cx="540" cy="666"/>
            </a:xfrm>
            <a:prstGeom prst="ellipse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4084" name="Oval 20"/>
            <p:cNvSpPr>
              <a:spLocks noChangeArrowheads="1"/>
            </p:cNvSpPr>
            <p:nvPr/>
          </p:nvSpPr>
          <p:spPr bwMode="auto">
            <a:xfrm>
              <a:off x="423" y="2148"/>
              <a:ext cx="41" cy="41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33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4085" name="Oval 21"/>
            <p:cNvSpPr>
              <a:spLocks noChangeArrowheads="1"/>
            </p:cNvSpPr>
            <p:nvPr/>
          </p:nvSpPr>
          <p:spPr bwMode="auto">
            <a:xfrm>
              <a:off x="947" y="1736"/>
              <a:ext cx="41" cy="41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4086" name="Line 22"/>
            <p:cNvSpPr>
              <a:spLocks noChangeShapeType="1"/>
            </p:cNvSpPr>
            <p:nvPr/>
          </p:nvSpPr>
          <p:spPr bwMode="auto">
            <a:xfrm flipH="1">
              <a:off x="825" y="1779"/>
              <a:ext cx="138" cy="495"/>
            </a:xfrm>
            <a:prstGeom prst="line">
              <a:avLst/>
            </a:prstGeom>
            <a:noFill/>
            <a:ln w="9525">
              <a:solidFill>
                <a:srgbClr val="33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4087" name="Line 23"/>
            <p:cNvSpPr>
              <a:spLocks noChangeShapeType="1"/>
            </p:cNvSpPr>
            <p:nvPr/>
          </p:nvSpPr>
          <p:spPr bwMode="auto">
            <a:xfrm flipV="1">
              <a:off x="987" y="1593"/>
              <a:ext cx="453" cy="156"/>
            </a:xfrm>
            <a:prstGeom prst="line">
              <a:avLst/>
            </a:prstGeom>
            <a:noFill/>
            <a:ln w="9525">
              <a:solidFill>
                <a:srgbClr val="33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4088" name="Line 24"/>
            <p:cNvSpPr>
              <a:spLocks noChangeShapeType="1"/>
            </p:cNvSpPr>
            <p:nvPr/>
          </p:nvSpPr>
          <p:spPr bwMode="auto">
            <a:xfrm flipH="1" flipV="1">
              <a:off x="627" y="1311"/>
              <a:ext cx="324" cy="426"/>
            </a:xfrm>
            <a:prstGeom prst="line">
              <a:avLst/>
            </a:prstGeom>
            <a:noFill/>
            <a:ln w="9525">
              <a:solidFill>
                <a:srgbClr val="33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4089" name="Line 25"/>
            <p:cNvSpPr>
              <a:spLocks noChangeShapeType="1"/>
            </p:cNvSpPr>
            <p:nvPr/>
          </p:nvSpPr>
          <p:spPr bwMode="auto">
            <a:xfrm flipV="1">
              <a:off x="459" y="1770"/>
              <a:ext cx="495" cy="39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4090" name="Oval 26"/>
            <p:cNvSpPr>
              <a:spLocks noChangeArrowheads="1"/>
            </p:cNvSpPr>
            <p:nvPr/>
          </p:nvSpPr>
          <p:spPr bwMode="auto">
            <a:xfrm>
              <a:off x="904" y="1441"/>
              <a:ext cx="41" cy="41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4091" name="Line 27"/>
            <p:cNvSpPr>
              <a:spLocks noChangeShapeType="1"/>
            </p:cNvSpPr>
            <p:nvPr/>
          </p:nvSpPr>
          <p:spPr bwMode="auto">
            <a:xfrm flipV="1">
              <a:off x="456" y="1476"/>
              <a:ext cx="462" cy="68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4092" name="Line 28"/>
            <p:cNvSpPr>
              <a:spLocks noChangeShapeType="1"/>
            </p:cNvSpPr>
            <p:nvPr/>
          </p:nvSpPr>
          <p:spPr bwMode="auto">
            <a:xfrm flipH="1" flipV="1">
              <a:off x="930" y="1485"/>
              <a:ext cx="42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4094" name="Line 30"/>
            <p:cNvSpPr>
              <a:spLocks noChangeShapeType="1"/>
            </p:cNvSpPr>
            <p:nvPr/>
          </p:nvSpPr>
          <p:spPr bwMode="auto">
            <a:xfrm flipV="1">
              <a:off x="987" y="1722"/>
              <a:ext cx="84" cy="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4095" name="Line 31"/>
            <p:cNvSpPr>
              <a:spLocks noChangeShapeType="1"/>
            </p:cNvSpPr>
            <p:nvPr/>
          </p:nvSpPr>
          <p:spPr bwMode="auto">
            <a:xfrm flipH="1" flipV="1">
              <a:off x="903" y="1671"/>
              <a:ext cx="51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4096" name="Line 32"/>
            <p:cNvSpPr>
              <a:spLocks noChangeShapeType="1"/>
            </p:cNvSpPr>
            <p:nvPr/>
          </p:nvSpPr>
          <p:spPr bwMode="auto">
            <a:xfrm flipH="1">
              <a:off x="942" y="1773"/>
              <a:ext cx="21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4097" name="Line 33"/>
            <p:cNvSpPr>
              <a:spLocks noChangeShapeType="1"/>
            </p:cNvSpPr>
            <p:nvPr/>
          </p:nvSpPr>
          <p:spPr bwMode="auto">
            <a:xfrm>
              <a:off x="936" y="1476"/>
              <a:ext cx="219" cy="297"/>
            </a:xfrm>
            <a:prstGeom prst="line">
              <a:avLst/>
            </a:prstGeom>
            <a:noFill/>
            <a:ln w="9525">
              <a:solidFill>
                <a:srgbClr val="3366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4098" name="Text Box 34"/>
            <p:cNvSpPr txBox="1">
              <a:spLocks noChangeArrowheads="1"/>
            </p:cNvSpPr>
            <p:nvPr/>
          </p:nvSpPr>
          <p:spPr bwMode="auto">
            <a:xfrm>
              <a:off x="782" y="2206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>
                  <a:solidFill>
                    <a:schemeClr val="accent1"/>
                  </a:solidFill>
                </a:rPr>
                <a:t>x</a:t>
              </a:r>
              <a:endParaRPr lang="ru-RU" altLang="ru-RU" sz="1000" b="1" i="1">
                <a:solidFill>
                  <a:schemeClr val="accent1"/>
                </a:solidFill>
              </a:endParaRPr>
            </a:p>
          </p:txBody>
        </p:sp>
        <p:sp>
          <p:nvSpPr>
            <p:cNvPr id="344099" name="Text Box 35"/>
            <p:cNvSpPr txBox="1">
              <a:spLocks noChangeArrowheads="1"/>
            </p:cNvSpPr>
            <p:nvPr/>
          </p:nvSpPr>
          <p:spPr bwMode="auto">
            <a:xfrm>
              <a:off x="1294" y="145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>
                  <a:solidFill>
                    <a:schemeClr val="accent1"/>
                  </a:solidFill>
                </a:rPr>
                <a:t>y</a:t>
              </a:r>
              <a:endParaRPr lang="ru-RU" altLang="ru-RU" sz="1000" b="1" i="1">
                <a:solidFill>
                  <a:schemeClr val="accent1"/>
                </a:solidFill>
              </a:endParaRPr>
            </a:p>
          </p:txBody>
        </p:sp>
        <p:sp>
          <p:nvSpPr>
            <p:cNvPr id="344101" name="Text Box 37"/>
            <p:cNvSpPr txBox="1">
              <a:spLocks noChangeArrowheads="1"/>
            </p:cNvSpPr>
            <p:nvPr/>
          </p:nvSpPr>
          <p:spPr bwMode="auto">
            <a:xfrm>
              <a:off x="752" y="1333"/>
              <a:ext cx="18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>
                  <a:solidFill>
                    <a:schemeClr val="accent1"/>
                  </a:solidFill>
                </a:rPr>
                <a:t>M</a:t>
              </a:r>
              <a:endParaRPr lang="ru-RU" altLang="ru-RU" sz="1000" b="1" i="1">
                <a:solidFill>
                  <a:schemeClr val="accent1"/>
                </a:solidFill>
              </a:endParaRPr>
            </a:p>
          </p:txBody>
        </p:sp>
        <p:sp>
          <p:nvSpPr>
            <p:cNvPr id="344102" name="Line 38"/>
            <p:cNvSpPr>
              <a:spLocks noChangeShapeType="1"/>
            </p:cNvSpPr>
            <p:nvPr/>
          </p:nvSpPr>
          <p:spPr bwMode="auto">
            <a:xfrm flipV="1">
              <a:off x="1151" y="1679"/>
              <a:ext cx="30" cy="87"/>
            </a:xfrm>
            <a:prstGeom prst="line">
              <a:avLst/>
            </a:prstGeom>
            <a:noFill/>
            <a:ln w="9525">
              <a:solidFill>
                <a:srgbClr val="3366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4103" name="Line 39"/>
            <p:cNvSpPr>
              <a:spLocks noChangeShapeType="1"/>
            </p:cNvSpPr>
            <p:nvPr/>
          </p:nvSpPr>
          <p:spPr bwMode="auto">
            <a:xfrm flipV="1">
              <a:off x="961" y="1765"/>
              <a:ext cx="186" cy="63"/>
            </a:xfrm>
            <a:prstGeom prst="line">
              <a:avLst/>
            </a:prstGeom>
            <a:noFill/>
            <a:ln w="9525">
              <a:solidFill>
                <a:srgbClr val="3366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4104" name="Text Box 40"/>
            <p:cNvSpPr txBox="1">
              <a:spLocks noChangeArrowheads="1"/>
            </p:cNvSpPr>
            <p:nvPr/>
          </p:nvSpPr>
          <p:spPr bwMode="auto">
            <a:xfrm>
              <a:off x="1120" y="1659"/>
              <a:ext cx="1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>
                  <a:solidFill>
                    <a:schemeClr val="accent1"/>
                  </a:solidFill>
                </a:rPr>
                <a:t>x</a:t>
              </a:r>
              <a:endParaRPr lang="ru-RU" altLang="ru-RU" sz="1000" i="1">
                <a:solidFill>
                  <a:schemeClr val="accent1"/>
                </a:solidFill>
              </a:endParaRPr>
            </a:p>
          </p:txBody>
        </p:sp>
        <p:sp>
          <p:nvSpPr>
            <p:cNvPr id="344105" name="Text Box 41"/>
            <p:cNvSpPr txBox="1">
              <a:spLocks noChangeArrowheads="1"/>
            </p:cNvSpPr>
            <p:nvPr/>
          </p:nvSpPr>
          <p:spPr bwMode="auto">
            <a:xfrm>
              <a:off x="993" y="1769"/>
              <a:ext cx="1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>
                  <a:solidFill>
                    <a:schemeClr val="accent1"/>
                  </a:solidFill>
                </a:rPr>
                <a:t>y</a:t>
              </a:r>
              <a:endParaRPr lang="ru-RU" altLang="ru-RU" sz="1000" i="1">
                <a:solidFill>
                  <a:schemeClr val="accent1"/>
                </a:solidFill>
              </a:endParaRPr>
            </a:p>
          </p:txBody>
        </p:sp>
        <p:sp>
          <p:nvSpPr>
            <p:cNvPr id="344106" name="Text Box 42"/>
            <p:cNvSpPr txBox="1">
              <a:spLocks noChangeArrowheads="1"/>
            </p:cNvSpPr>
            <p:nvPr/>
          </p:nvSpPr>
          <p:spPr bwMode="auto">
            <a:xfrm>
              <a:off x="1007" y="1504"/>
              <a:ext cx="1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>
                  <a:solidFill>
                    <a:schemeClr val="accent1"/>
                  </a:solidFill>
                </a:rPr>
                <a:t>z</a:t>
              </a:r>
              <a:endParaRPr lang="ru-RU" altLang="ru-RU" sz="1000" i="1">
                <a:solidFill>
                  <a:schemeClr val="accent1"/>
                </a:solidFill>
              </a:endParaRPr>
            </a:p>
          </p:txBody>
        </p:sp>
        <p:sp>
          <p:nvSpPr>
            <p:cNvPr id="344107" name="Freeform 43"/>
            <p:cNvSpPr>
              <a:spLocks/>
            </p:cNvSpPr>
            <p:nvPr/>
          </p:nvSpPr>
          <p:spPr bwMode="auto">
            <a:xfrm rot="-1857826">
              <a:off x="651" y="1457"/>
              <a:ext cx="408" cy="68"/>
            </a:xfrm>
            <a:custGeom>
              <a:avLst/>
              <a:gdLst>
                <a:gd name="T0" fmla="*/ 0 w 408"/>
                <a:gd name="T1" fmla="*/ 43 h 68"/>
                <a:gd name="T2" fmla="*/ 108 w 408"/>
                <a:gd name="T3" fmla="*/ 19 h 68"/>
                <a:gd name="T4" fmla="*/ 198 w 408"/>
                <a:gd name="T5" fmla="*/ 67 h 68"/>
                <a:gd name="T6" fmla="*/ 375 w 408"/>
                <a:gd name="T7" fmla="*/ 10 h 68"/>
                <a:gd name="T8" fmla="*/ 399 w 408"/>
                <a:gd name="T9" fmla="*/ 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8" h="68">
                  <a:moveTo>
                    <a:pt x="0" y="43"/>
                  </a:moveTo>
                  <a:cubicBezTo>
                    <a:pt x="37" y="29"/>
                    <a:pt x="75" y="15"/>
                    <a:pt x="108" y="19"/>
                  </a:cubicBezTo>
                  <a:cubicBezTo>
                    <a:pt x="141" y="23"/>
                    <a:pt x="154" y="68"/>
                    <a:pt x="198" y="67"/>
                  </a:cubicBezTo>
                  <a:cubicBezTo>
                    <a:pt x="242" y="66"/>
                    <a:pt x="342" y="20"/>
                    <a:pt x="375" y="10"/>
                  </a:cubicBezTo>
                  <a:cubicBezTo>
                    <a:pt x="408" y="0"/>
                    <a:pt x="403" y="2"/>
                    <a:pt x="399" y="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graphicFrame>
          <p:nvGraphicFramePr>
            <p:cNvPr id="344108" name="Object 44"/>
            <p:cNvGraphicFramePr>
              <a:graphicFrameLocks noChangeAspect="1"/>
            </p:cNvGraphicFramePr>
            <p:nvPr/>
          </p:nvGraphicFramePr>
          <p:xfrm>
            <a:off x="946" y="1818"/>
            <a:ext cx="64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08" name="Формула" r:id="rId5" imgW="101520" imgH="190440" progId="Equation.3">
                    <p:embed/>
                  </p:oleObj>
                </mc:Choice>
                <mc:Fallback>
                  <p:oleObj name="Формула" r:id="rId5" imgW="10152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6" y="1818"/>
                          <a:ext cx="64" cy="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4110" name="Object 46"/>
            <p:cNvGraphicFramePr>
              <a:graphicFrameLocks noChangeAspect="1"/>
            </p:cNvGraphicFramePr>
            <p:nvPr/>
          </p:nvGraphicFramePr>
          <p:xfrm>
            <a:off x="962" y="1566"/>
            <a:ext cx="80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09" name="Формула" r:id="rId7" imgW="126720" imgH="152280" progId="Equation.3">
                    <p:embed/>
                  </p:oleObj>
                </mc:Choice>
                <mc:Fallback>
                  <p:oleObj name="Формула" r:id="rId7" imgW="12672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2" y="1566"/>
                          <a:ext cx="80" cy="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4111" name="Object 47"/>
            <p:cNvGraphicFramePr>
              <a:graphicFrameLocks noChangeAspect="1"/>
            </p:cNvGraphicFramePr>
            <p:nvPr/>
          </p:nvGraphicFramePr>
          <p:xfrm>
            <a:off x="973" y="1617"/>
            <a:ext cx="8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10" name="Формула" r:id="rId9" imgW="126720" imgH="215640" progId="Equation.3">
                    <p:embed/>
                  </p:oleObj>
                </mc:Choice>
                <mc:Fallback>
                  <p:oleObj name="Формула" r:id="rId9" imgW="1267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3" y="1617"/>
                          <a:ext cx="8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4112" name="Object 48"/>
            <p:cNvGraphicFramePr>
              <a:graphicFrameLocks noChangeAspect="1"/>
            </p:cNvGraphicFramePr>
            <p:nvPr/>
          </p:nvGraphicFramePr>
          <p:xfrm>
            <a:off x="824" y="1632"/>
            <a:ext cx="88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11" name="Формула" r:id="rId11" imgW="139680" imgH="203040" progId="Equation.3">
                    <p:embed/>
                  </p:oleObj>
                </mc:Choice>
                <mc:Fallback>
                  <p:oleObj name="Формула" r:id="rId11" imgW="1396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4" y="1632"/>
                          <a:ext cx="88" cy="1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4113" name="Object 49"/>
            <p:cNvGraphicFramePr>
              <a:graphicFrameLocks noChangeAspect="1"/>
            </p:cNvGraphicFramePr>
            <p:nvPr/>
          </p:nvGraphicFramePr>
          <p:xfrm>
            <a:off x="561" y="1743"/>
            <a:ext cx="96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12" name="Формула" r:id="rId13" imgW="152280" imgH="190440" progId="Equation.3">
                    <p:embed/>
                  </p:oleObj>
                </mc:Choice>
                <mc:Fallback>
                  <p:oleObj name="Формула" r:id="rId13" imgW="15228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1" y="1743"/>
                          <a:ext cx="96" cy="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4114" name="Object 50"/>
            <p:cNvGraphicFramePr>
              <a:graphicFrameLocks noChangeAspect="1"/>
            </p:cNvGraphicFramePr>
            <p:nvPr/>
          </p:nvGraphicFramePr>
          <p:xfrm>
            <a:off x="686" y="1958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13" name="Формула" r:id="rId15" imgW="228600" imgH="228600" progId="Equation.3">
                    <p:embed/>
                  </p:oleObj>
                </mc:Choice>
                <mc:Fallback>
                  <p:oleObj name="Формула" r:id="rId15" imgW="2286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6" y="1958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4115" name="Text Box 51"/>
            <p:cNvSpPr txBox="1">
              <a:spLocks noChangeArrowheads="1"/>
            </p:cNvSpPr>
            <p:nvPr/>
          </p:nvSpPr>
          <p:spPr bwMode="auto">
            <a:xfrm>
              <a:off x="925" y="1713"/>
              <a:ext cx="17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>
                  <a:solidFill>
                    <a:schemeClr val="accent1"/>
                  </a:solidFill>
                </a:rPr>
                <a:t>O</a:t>
              </a:r>
              <a:endParaRPr lang="ru-RU" altLang="ru-RU" sz="1000" b="1" i="1">
                <a:solidFill>
                  <a:schemeClr val="accent1"/>
                </a:solidFill>
              </a:endParaRPr>
            </a:p>
          </p:txBody>
        </p:sp>
      </p:grpSp>
      <p:sp>
        <p:nvSpPr>
          <p:cNvPr id="344118" name="Text Box 54"/>
          <p:cNvSpPr txBox="1">
            <a:spLocks noChangeArrowheads="1"/>
          </p:cNvSpPr>
          <p:nvPr/>
        </p:nvSpPr>
        <p:spPr bwMode="auto">
          <a:xfrm>
            <a:off x="2489200" y="1820863"/>
            <a:ext cx="593624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 b="1">
                <a:solidFill>
                  <a:schemeClr val="accent1"/>
                </a:solidFill>
              </a:rPr>
              <a:t>Абсолютное движение (</a:t>
            </a:r>
            <a:r>
              <a:rPr lang="en-US" altLang="ru-RU" sz="1000" b="1">
                <a:solidFill>
                  <a:schemeClr val="accent1"/>
                </a:solidFill>
              </a:rPr>
              <a:t> </a:t>
            </a:r>
            <a:r>
              <a:rPr lang="en-US" altLang="ru-RU" sz="1000" b="1" i="1">
                <a:solidFill>
                  <a:schemeClr val="accent1"/>
                </a:solidFill>
              </a:rPr>
              <a:t>a </a:t>
            </a:r>
            <a:r>
              <a:rPr lang="en-US" altLang="ru-RU" sz="1000" b="1">
                <a:solidFill>
                  <a:schemeClr val="accent1"/>
                </a:solidFill>
              </a:rPr>
              <a:t>)</a:t>
            </a:r>
            <a:r>
              <a:rPr lang="ru-RU" altLang="ru-RU" sz="1000">
                <a:solidFill>
                  <a:schemeClr val="accent1"/>
                </a:solidFill>
              </a:rPr>
              <a:t> - движение </a:t>
            </a:r>
            <a:r>
              <a:rPr lang="ru-RU" altLang="ru-RU" sz="1000" b="1">
                <a:solidFill>
                  <a:schemeClr val="accent1"/>
                </a:solidFill>
              </a:rPr>
              <a:t>точки</a:t>
            </a:r>
            <a:r>
              <a:rPr lang="ru-RU" altLang="ru-RU" sz="1000">
                <a:solidFill>
                  <a:schemeClr val="accent1"/>
                </a:solidFill>
              </a:rPr>
              <a:t>, рассматриваемое относительно </a:t>
            </a:r>
            <a:r>
              <a:rPr lang="ru-RU" altLang="ru-RU" sz="1000" b="1">
                <a:solidFill>
                  <a:schemeClr val="accent1"/>
                </a:solidFill>
              </a:rPr>
              <a:t>неподвижной</a:t>
            </a:r>
            <a:r>
              <a:rPr lang="ru-RU" altLang="ru-RU" sz="1000">
                <a:solidFill>
                  <a:schemeClr val="accent1"/>
                </a:solidFill>
              </a:rPr>
              <a:t> системы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отсчета. </a:t>
            </a:r>
            <a:r>
              <a:rPr lang="ru-RU" altLang="ru-RU" sz="1000" b="1">
                <a:solidFill>
                  <a:schemeClr val="accent1"/>
                </a:solidFill>
              </a:rPr>
              <a:t>Относительное движение</a:t>
            </a:r>
            <a:r>
              <a:rPr lang="en-US" altLang="ru-RU" sz="1000" b="1">
                <a:solidFill>
                  <a:schemeClr val="accent1"/>
                </a:solidFill>
              </a:rPr>
              <a:t> ( </a:t>
            </a:r>
            <a:r>
              <a:rPr lang="en-US" altLang="ru-RU" sz="1000" b="1" i="1">
                <a:solidFill>
                  <a:schemeClr val="accent1"/>
                </a:solidFill>
              </a:rPr>
              <a:t>r </a:t>
            </a:r>
            <a:r>
              <a:rPr lang="en-US" altLang="ru-RU" sz="1000" b="1">
                <a:solidFill>
                  <a:schemeClr val="accent1"/>
                </a:solidFill>
              </a:rPr>
              <a:t>)</a:t>
            </a:r>
            <a:r>
              <a:rPr lang="ru-RU" altLang="ru-RU" sz="1000">
                <a:solidFill>
                  <a:schemeClr val="accent1"/>
                </a:solidFill>
              </a:rPr>
              <a:t> - движение </a:t>
            </a:r>
            <a:r>
              <a:rPr lang="ru-RU" altLang="ru-RU" sz="1000" b="1">
                <a:solidFill>
                  <a:schemeClr val="accent1"/>
                </a:solidFill>
              </a:rPr>
              <a:t>точки</a:t>
            </a:r>
            <a:r>
              <a:rPr lang="ru-RU" altLang="ru-RU" sz="1000">
                <a:solidFill>
                  <a:schemeClr val="accent1"/>
                </a:solidFill>
              </a:rPr>
              <a:t>, рассматриваемое относительно </a:t>
            </a:r>
            <a:r>
              <a:rPr lang="ru-RU" altLang="ru-RU" sz="1000" b="1">
                <a:solidFill>
                  <a:schemeClr val="accent1"/>
                </a:solidFill>
              </a:rPr>
              <a:t>подвижной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системы отсчета.</a:t>
            </a:r>
          </a:p>
          <a:p>
            <a:r>
              <a:rPr lang="ru-RU" altLang="ru-RU" sz="1000" b="1">
                <a:solidFill>
                  <a:schemeClr val="accent1"/>
                </a:solidFill>
              </a:rPr>
              <a:t>Переносное движение</a:t>
            </a:r>
            <a:r>
              <a:rPr lang="ru-RU" altLang="ru-RU" sz="1000">
                <a:solidFill>
                  <a:schemeClr val="accent1"/>
                </a:solidFill>
              </a:rPr>
              <a:t> </a:t>
            </a:r>
            <a:r>
              <a:rPr lang="en-US" altLang="ru-RU" sz="1000" b="1">
                <a:solidFill>
                  <a:schemeClr val="accent1"/>
                </a:solidFill>
              </a:rPr>
              <a:t>( </a:t>
            </a:r>
            <a:r>
              <a:rPr lang="en-US" altLang="ru-RU" sz="1000" b="1" i="1">
                <a:solidFill>
                  <a:schemeClr val="accent1"/>
                </a:solidFill>
              </a:rPr>
              <a:t>e</a:t>
            </a:r>
            <a:r>
              <a:rPr lang="en-US" altLang="ru-RU" sz="1000" b="1">
                <a:solidFill>
                  <a:schemeClr val="accent1"/>
                </a:solidFill>
              </a:rPr>
              <a:t> )</a:t>
            </a:r>
            <a:r>
              <a:rPr lang="en-US" altLang="ru-RU" sz="1000">
                <a:solidFill>
                  <a:schemeClr val="accent1"/>
                </a:solidFill>
              </a:rPr>
              <a:t> </a:t>
            </a:r>
            <a:r>
              <a:rPr lang="ru-RU" altLang="ru-RU" sz="1000">
                <a:solidFill>
                  <a:schemeClr val="accent1"/>
                </a:solidFill>
              </a:rPr>
              <a:t>- движение </a:t>
            </a:r>
            <a:r>
              <a:rPr lang="ru-RU" altLang="ru-RU" sz="1000" b="1">
                <a:solidFill>
                  <a:schemeClr val="accent1"/>
                </a:solidFill>
              </a:rPr>
              <a:t>подвижной</a:t>
            </a:r>
            <a:r>
              <a:rPr lang="ru-RU" altLang="ru-RU" sz="1000">
                <a:solidFill>
                  <a:schemeClr val="accent1"/>
                </a:solidFill>
              </a:rPr>
              <a:t> </a:t>
            </a:r>
            <a:r>
              <a:rPr lang="ru-RU" altLang="ru-RU" sz="1000" b="1">
                <a:solidFill>
                  <a:schemeClr val="accent1"/>
                </a:solidFill>
              </a:rPr>
              <a:t>системы отсчета</a:t>
            </a:r>
            <a:r>
              <a:rPr lang="ru-RU" altLang="ru-RU" sz="1000">
                <a:solidFill>
                  <a:schemeClr val="accent1"/>
                </a:solidFill>
              </a:rPr>
              <a:t>, рассматриваемое относительно</a:t>
            </a:r>
          </a:p>
          <a:p>
            <a:r>
              <a:rPr lang="ru-RU" altLang="ru-RU" sz="1000" b="1">
                <a:solidFill>
                  <a:schemeClr val="accent1"/>
                </a:solidFill>
              </a:rPr>
              <a:t>неподвижной системы отсчета</a:t>
            </a:r>
            <a:r>
              <a:rPr lang="ru-RU" altLang="ru-RU" sz="100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44119" name="Text Box 55"/>
          <p:cNvSpPr txBox="1">
            <a:spLocks noChangeArrowheads="1"/>
          </p:cNvSpPr>
          <p:nvPr/>
        </p:nvSpPr>
        <p:spPr bwMode="auto">
          <a:xfrm>
            <a:off x="2211388" y="2571750"/>
            <a:ext cx="630012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 b="1">
                <a:solidFill>
                  <a:schemeClr val="accent1"/>
                </a:solidFill>
              </a:rPr>
              <a:t>Абсолютная скорость </a:t>
            </a:r>
            <a:r>
              <a:rPr lang="ru-RU" altLang="ru-RU" sz="1000">
                <a:solidFill>
                  <a:schemeClr val="accent1"/>
                </a:solidFill>
              </a:rPr>
              <a:t>(ускорение)</a:t>
            </a:r>
            <a:r>
              <a:rPr lang="ru-RU" altLang="ru-RU" sz="1000" b="1">
                <a:solidFill>
                  <a:schemeClr val="accent1"/>
                </a:solidFill>
              </a:rPr>
              <a:t> точки </a:t>
            </a:r>
            <a:r>
              <a:rPr lang="en-US" altLang="ru-RU" sz="1000" b="1" i="1">
                <a:solidFill>
                  <a:schemeClr val="accent1"/>
                </a:solidFill>
              </a:rPr>
              <a:t>v</a:t>
            </a:r>
            <a:r>
              <a:rPr lang="en-US" altLang="ru-RU" sz="1000" b="1" i="1" baseline="30000">
                <a:solidFill>
                  <a:schemeClr val="accent1"/>
                </a:solidFill>
              </a:rPr>
              <a:t>a</a:t>
            </a:r>
            <a:r>
              <a:rPr lang="en-US" altLang="ru-RU" sz="1000" b="1">
                <a:solidFill>
                  <a:schemeClr val="accent1"/>
                </a:solidFill>
              </a:rPr>
              <a:t> </a:t>
            </a:r>
            <a:r>
              <a:rPr lang="ru-RU" altLang="ru-RU" sz="1000">
                <a:solidFill>
                  <a:schemeClr val="accent1"/>
                </a:solidFill>
              </a:rPr>
              <a:t>(</a:t>
            </a:r>
            <a:r>
              <a:rPr lang="en-US" altLang="ru-RU" sz="1000">
                <a:solidFill>
                  <a:schemeClr val="accent1"/>
                </a:solidFill>
              </a:rPr>
              <a:t> </a:t>
            </a:r>
            <a:r>
              <a:rPr lang="en-US" altLang="ru-RU" sz="1000" b="1" i="1">
                <a:solidFill>
                  <a:schemeClr val="accent1"/>
                </a:solidFill>
              </a:rPr>
              <a:t>a</a:t>
            </a:r>
            <a:r>
              <a:rPr lang="en-US" altLang="ru-RU" sz="1000" b="1" i="1" baseline="30000">
                <a:solidFill>
                  <a:schemeClr val="accent1"/>
                </a:solidFill>
              </a:rPr>
              <a:t>a</a:t>
            </a:r>
            <a:r>
              <a:rPr lang="en-US" altLang="ru-RU" sz="1000" b="1" i="1">
                <a:solidFill>
                  <a:schemeClr val="accent1"/>
                </a:solidFill>
              </a:rPr>
              <a:t> </a:t>
            </a:r>
            <a:r>
              <a:rPr lang="en-US" altLang="ru-RU" sz="1000">
                <a:solidFill>
                  <a:schemeClr val="accent1"/>
                </a:solidFill>
              </a:rPr>
              <a:t>)</a:t>
            </a:r>
            <a:r>
              <a:rPr lang="ru-RU" altLang="ru-RU" sz="1000">
                <a:solidFill>
                  <a:schemeClr val="accent1"/>
                </a:solidFill>
              </a:rPr>
              <a:t> -  </a:t>
            </a:r>
            <a:r>
              <a:rPr lang="ru-RU" altLang="ru-RU" sz="1000" b="1">
                <a:solidFill>
                  <a:schemeClr val="accent1"/>
                </a:solidFill>
              </a:rPr>
              <a:t>скорость</a:t>
            </a:r>
            <a:r>
              <a:rPr lang="ru-RU" altLang="ru-RU" sz="1000">
                <a:solidFill>
                  <a:schemeClr val="accent1"/>
                </a:solidFill>
              </a:rPr>
              <a:t> (ускорение) точки, </a:t>
            </a:r>
            <a:r>
              <a:rPr lang="ru-RU" altLang="ru-RU" sz="1000" b="1">
                <a:solidFill>
                  <a:schemeClr val="accent1"/>
                </a:solidFill>
              </a:rPr>
              <a:t>вычисленная</a:t>
            </a:r>
            <a:r>
              <a:rPr lang="ru-RU" altLang="ru-RU" sz="1000">
                <a:solidFill>
                  <a:schemeClr val="accent1"/>
                </a:solidFill>
              </a:rPr>
              <a:t> относительно</a:t>
            </a:r>
          </a:p>
          <a:p>
            <a:r>
              <a:rPr lang="ru-RU" altLang="ru-RU" sz="1000" b="1">
                <a:solidFill>
                  <a:schemeClr val="accent1"/>
                </a:solidFill>
              </a:rPr>
              <a:t>неподвижной</a:t>
            </a:r>
            <a:r>
              <a:rPr lang="ru-RU" altLang="ru-RU" sz="1000">
                <a:solidFill>
                  <a:schemeClr val="accent1"/>
                </a:solidFill>
              </a:rPr>
              <a:t> системы отсчета.</a:t>
            </a:r>
          </a:p>
          <a:p>
            <a:r>
              <a:rPr lang="ru-RU" altLang="ru-RU" sz="1000" b="1">
                <a:solidFill>
                  <a:schemeClr val="accent1"/>
                </a:solidFill>
              </a:rPr>
              <a:t>Относительная скорость </a:t>
            </a:r>
            <a:r>
              <a:rPr lang="ru-RU" altLang="ru-RU" sz="1000">
                <a:solidFill>
                  <a:schemeClr val="accent1"/>
                </a:solidFill>
              </a:rPr>
              <a:t>(ускорение)</a:t>
            </a:r>
            <a:r>
              <a:rPr lang="ru-RU" altLang="ru-RU" sz="1000" b="1">
                <a:solidFill>
                  <a:schemeClr val="accent1"/>
                </a:solidFill>
              </a:rPr>
              <a:t> точки </a:t>
            </a:r>
            <a:r>
              <a:rPr lang="en-US" altLang="ru-RU" sz="1000" b="1" i="1">
                <a:solidFill>
                  <a:schemeClr val="accent1"/>
                </a:solidFill>
              </a:rPr>
              <a:t>v</a:t>
            </a:r>
            <a:r>
              <a:rPr lang="en-US" altLang="ru-RU" sz="1000" b="1" i="1" baseline="30000">
                <a:solidFill>
                  <a:schemeClr val="accent1"/>
                </a:solidFill>
              </a:rPr>
              <a:t>r</a:t>
            </a:r>
            <a:r>
              <a:rPr lang="en-US" altLang="ru-RU" sz="1000" b="1">
                <a:solidFill>
                  <a:schemeClr val="accent1"/>
                </a:solidFill>
              </a:rPr>
              <a:t> </a:t>
            </a:r>
            <a:r>
              <a:rPr lang="en-US" altLang="ru-RU" sz="1000">
                <a:solidFill>
                  <a:schemeClr val="accent1"/>
                </a:solidFill>
              </a:rPr>
              <a:t>(</a:t>
            </a:r>
            <a:r>
              <a:rPr lang="en-US" altLang="ru-RU" sz="1000" b="1">
                <a:solidFill>
                  <a:schemeClr val="accent1"/>
                </a:solidFill>
              </a:rPr>
              <a:t> </a:t>
            </a:r>
            <a:r>
              <a:rPr lang="en-US" altLang="ru-RU" sz="1000" b="1" i="1">
                <a:solidFill>
                  <a:schemeClr val="accent1"/>
                </a:solidFill>
              </a:rPr>
              <a:t>a</a:t>
            </a:r>
            <a:r>
              <a:rPr lang="en-US" altLang="ru-RU" sz="1000" b="1" i="1" baseline="30000">
                <a:solidFill>
                  <a:schemeClr val="accent1"/>
                </a:solidFill>
              </a:rPr>
              <a:t>r</a:t>
            </a:r>
            <a:r>
              <a:rPr lang="en-US" altLang="ru-RU" sz="1000" b="1" i="1">
                <a:solidFill>
                  <a:schemeClr val="accent1"/>
                </a:solidFill>
              </a:rPr>
              <a:t> </a:t>
            </a:r>
            <a:r>
              <a:rPr lang="en-US" altLang="ru-RU" sz="1000">
                <a:solidFill>
                  <a:schemeClr val="accent1"/>
                </a:solidFill>
              </a:rPr>
              <a:t>)</a:t>
            </a:r>
            <a:r>
              <a:rPr lang="ru-RU" altLang="ru-RU" sz="1000">
                <a:solidFill>
                  <a:schemeClr val="accent1"/>
                </a:solidFill>
              </a:rPr>
              <a:t> – </a:t>
            </a:r>
            <a:r>
              <a:rPr lang="ru-RU" altLang="ru-RU" sz="1000" b="1">
                <a:solidFill>
                  <a:schemeClr val="accent1"/>
                </a:solidFill>
              </a:rPr>
              <a:t>скорость</a:t>
            </a:r>
            <a:r>
              <a:rPr lang="ru-RU" altLang="ru-RU" sz="1000">
                <a:solidFill>
                  <a:schemeClr val="accent1"/>
                </a:solidFill>
              </a:rPr>
              <a:t> (ускорение) точки, </a:t>
            </a:r>
            <a:r>
              <a:rPr lang="ru-RU" altLang="ru-RU" sz="1000" b="1">
                <a:solidFill>
                  <a:schemeClr val="accent1"/>
                </a:solidFill>
              </a:rPr>
              <a:t>вычисленная</a:t>
            </a:r>
            <a:r>
              <a:rPr lang="ru-RU" altLang="ru-RU" sz="1000">
                <a:solidFill>
                  <a:schemeClr val="accent1"/>
                </a:solidFill>
              </a:rPr>
              <a:t> относительно</a:t>
            </a:r>
          </a:p>
          <a:p>
            <a:r>
              <a:rPr lang="ru-RU" altLang="ru-RU" sz="1000" b="1">
                <a:solidFill>
                  <a:schemeClr val="accent1"/>
                </a:solidFill>
              </a:rPr>
              <a:t>подвижной</a:t>
            </a:r>
            <a:r>
              <a:rPr lang="ru-RU" altLang="ru-RU" sz="1000">
                <a:solidFill>
                  <a:schemeClr val="accent1"/>
                </a:solidFill>
              </a:rPr>
              <a:t> системы отсчета.</a:t>
            </a:r>
          </a:p>
          <a:p>
            <a:r>
              <a:rPr lang="ru-RU" altLang="ru-RU" sz="1000" b="1">
                <a:solidFill>
                  <a:schemeClr val="accent1"/>
                </a:solidFill>
              </a:rPr>
              <a:t>Переносная скорость</a:t>
            </a:r>
            <a:r>
              <a:rPr lang="ru-RU" altLang="ru-RU" sz="1000">
                <a:solidFill>
                  <a:schemeClr val="accent1"/>
                </a:solidFill>
              </a:rPr>
              <a:t> (ускорение)</a:t>
            </a:r>
            <a:r>
              <a:rPr lang="ru-RU" altLang="ru-RU" sz="1000" b="1">
                <a:solidFill>
                  <a:schemeClr val="accent1"/>
                </a:solidFill>
              </a:rPr>
              <a:t> точки </a:t>
            </a:r>
            <a:r>
              <a:rPr lang="en-US" altLang="ru-RU" sz="1000" b="1" i="1">
                <a:solidFill>
                  <a:schemeClr val="accent1"/>
                </a:solidFill>
              </a:rPr>
              <a:t>v</a:t>
            </a:r>
            <a:r>
              <a:rPr lang="en-US" altLang="ru-RU" sz="1000" b="1" i="1" baseline="30000">
                <a:solidFill>
                  <a:schemeClr val="accent1"/>
                </a:solidFill>
              </a:rPr>
              <a:t>e</a:t>
            </a:r>
            <a:r>
              <a:rPr lang="en-US" altLang="ru-RU" sz="1000" b="1" i="1">
                <a:solidFill>
                  <a:schemeClr val="accent1"/>
                </a:solidFill>
              </a:rPr>
              <a:t> </a:t>
            </a:r>
            <a:r>
              <a:rPr lang="en-US" altLang="ru-RU" sz="1000">
                <a:solidFill>
                  <a:schemeClr val="accent1"/>
                </a:solidFill>
              </a:rPr>
              <a:t>(</a:t>
            </a:r>
            <a:r>
              <a:rPr lang="en-US" altLang="ru-RU" sz="1000" b="1">
                <a:solidFill>
                  <a:schemeClr val="accent1"/>
                </a:solidFill>
              </a:rPr>
              <a:t> </a:t>
            </a:r>
            <a:r>
              <a:rPr lang="en-US" altLang="ru-RU" sz="1000" b="1" i="1">
                <a:solidFill>
                  <a:schemeClr val="accent1"/>
                </a:solidFill>
              </a:rPr>
              <a:t>a</a:t>
            </a:r>
            <a:r>
              <a:rPr lang="en-US" altLang="ru-RU" sz="1000" b="1" i="1" baseline="30000">
                <a:solidFill>
                  <a:schemeClr val="accent1"/>
                </a:solidFill>
              </a:rPr>
              <a:t>e</a:t>
            </a:r>
            <a:r>
              <a:rPr lang="en-US" altLang="ru-RU" sz="1000" b="1">
                <a:solidFill>
                  <a:schemeClr val="accent1"/>
                </a:solidFill>
              </a:rPr>
              <a:t> </a:t>
            </a:r>
            <a:r>
              <a:rPr lang="en-US" altLang="ru-RU" sz="1000">
                <a:solidFill>
                  <a:schemeClr val="accent1"/>
                </a:solidFill>
              </a:rPr>
              <a:t>) </a:t>
            </a:r>
            <a:r>
              <a:rPr lang="ru-RU" altLang="ru-RU" sz="1000">
                <a:solidFill>
                  <a:schemeClr val="accent1"/>
                </a:solidFill>
              </a:rPr>
              <a:t>– </a:t>
            </a:r>
            <a:r>
              <a:rPr lang="ru-RU" altLang="ru-RU" sz="1000" b="1">
                <a:solidFill>
                  <a:schemeClr val="accent1"/>
                </a:solidFill>
              </a:rPr>
              <a:t>скорость</a:t>
            </a:r>
            <a:r>
              <a:rPr lang="ru-RU" altLang="ru-RU" sz="1000">
                <a:solidFill>
                  <a:schemeClr val="accent1"/>
                </a:solidFill>
              </a:rPr>
              <a:t> (ускорение) точки,</a:t>
            </a:r>
          </a:p>
          <a:p>
            <a:r>
              <a:rPr lang="ru-RU" altLang="ru-RU" sz="1000" b="1">
                <a:solidFill>
                  <a:schemeClr val="accent1"/>
                </a:solidFill>
              </a:rPr>
              <a:t>принадлежащей</a:t>
            </a:r>
            <a:r>
              <a:rPr lang="ru-RU" altLang="ru-RU" sz="1000">
                <a:solidFill>
                  <a:schemeClr val="accent1"/>
                </a:solidFill>
              </a:rPr>
              <a:t> подвижной системе координат или твердому телу, с которым жестко связана подвижная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система координат,</a:t>
            </a:r>
          </a:p>
          <a:p>
            <a:r>
              <a:rPr lang="ru-RU" altLang="ru-RU" sz="1000" b="1">
                <a:solidFill>
                  <a:schemeClr val="accent1"/>
                </a:solidFill>
              </a:rPr>
              <a:t>совпадающей </a:t>
            </a:r>
            <a:r>
              <a:rPr lang="ru-RU" altLang="ru-RU" sz="1000">
                <a:solidFill>
                  <a:schemeClr val="accent1"/>
                </a:solidFill>
              </a:rPr>
              <a:t>с рассматриваемой движущейся точкой в данный момент времени и</a:t>
            </a:r>
          </a:p>
          <a:p>
            <a:r>
              <a:rPr lang="ru-RU" altLang="ru-RU" sz="1000" b="1">
                <a:solidFill>
                  <a:schemeClr val="accent1"/>
                </a:solidFill>
              </a:rPr>
              <a:t>вычисленная</a:t>
            </a:r>
            <a:r>
              <a:rPr lang="ru-RU" altLang="ru-RU" sz="1000">
                <a:solidFill>
                  <a:schemeClr val="accent1"/>
                </a:solidFill>
              </a:rPr>
              <a:t> относительно </a:t>
            </a:r>
            <a:r>
              <a:rPr lang="ru-RU" altLang="ru-RU" sz="1000" b="1">
                <a:solidFill>
                  <a:schemeClr val="accent1"/>
                </a:solidFill>
              </a:rPr>
              <a:t>неподвижной системы отсчета</a:t>
            </a:r>
            <a:r>
              <a:rPr lang="ru-RU" altLang="ru-RU" sz="100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44120" name="Text Box 56"/>
          <p:cNvSpPr txBox="1">
            <a:spLocks noChangeArrowheads="1"/>
          </p:cNvSpPr>
          <p:nvPr/>
        </p:nvSpPr>
        <p:spPr bwMode="auto">
          <a:xfrm>
            <a:off x="215900" y="4038600"/>
            <a:ext cx="80810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 b="1">
                <a:solidFill>
                  <a:schemeClr val="accent1"/>
                </a:solidFill>
              </a:rPr>
              <a:t>Теорема о сложении скоростей – абсолютная скорость точки равна геометрической сумме относительной и переносной скоростей точки.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В любой момент времени справедливо соотношение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endParaRPr lang="ru-RU" altLang="ru-RU" sz="1000">
              <a:solidFill>
                <a:schemeClr val="accent1"/>
              </a:solidFill>
            </a:endParaRPr>
          </a:p>
        </p:txBody>
      </p:sp>
      <p:graphicFrame>
        <p:nvGraphicFramePr>
          <p:cNvPr id="344121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5094966"/>
              </p:ext>
            </p:extLst>
          </p:nvPr>
        </p:nvGraphicFramePr>
        <p:xfrm>
          <a:off x="3829050" y="4289425"/>
          <a:ext cx="1981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4" name="Формула" r:id="rId17" imgW="1981080" imgH="241200" progId="Equation.3">
                  <p:embed/>
                </p:oleObj>
              </mc:Choice>
              <mc:Fallback>
                <p:oleObj name="Формула" r:id="rId17" imgW="19810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4289425"/>
                        <a:ext cx="1981200" cy="2413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4122" name="Text Box 58"/>
          <p:cNvSpPr txBox="1">
            <a:spLocks noChangeArrowheads="1"/>
          </p:cNvSpPr>
          <p:nvPr/>
        </p:nvSpPr>
        <p:spPr bwMode="auto">
          <a:xfrm>
            <a:off x="203200" y="4506913"/>
            <a:ext cx="74671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Продифференцируем это соотношение по времени имея в виду, орты </a:t>
            </a:r>
            <a:r>
              <a:rPr lang="en-US" altLang="ru-RU" sz="1000" b="1" i="1">
                <a:solidFill>
                  <a:schemeClr val="accent1"/>
                </a:solidFill>
              </a:rPr>
              <a:t>i</a:t>
            </a:r>
            <a:r>
              <a:rPr lang="en-US" altLang="ru-RU" sz="1000">
                <a:solidFill>
                  <a:schemeClr val="accent1"/>
                </a:solidFill>
              </a:rPr>
              <a:t>, </a:t>
            </a:r>
            <a:r>
              <a:rPr lang="en-US" altLang="ru-RU" sz="1000" b="1" i="1">
                <a:solidFill>
                  <a:schemeClr val="accent1"/>
                </a:solidFill>
              </a:rPr>
              <a:t>j</a:t>
            </a:r>
            <a:r>
              <a:rPr lang="en-US" altLang="ru-RU" sz="1000">
                <a:solidFill>
                  <a:schemeClr val="accent1"/>
                </a:solidFill>
              </a:rPr>
              <a:t>, </a:t>
            </a:r>
            <a:r>
              <a:rPr lang="en-US" altLang="ru-RU" sz="1000" b="1" i="1">
                <a:solidFill>
                  <a:schemeClr val="accent1"/>
                </a:solidFill>
              </a:rPr>
              <a:t>k</a:t>
            </a:r>
            <a:r>
              <a:rPr lang="en-US" altLang="ru-RU" sz="1000">
                <a:solidFill>
                  <a:schemeClr val="accent1"/>
                </a:solidFill>
              </a:rPr>
              <a:t> </a:t>
            </a:r>
            <a:r>
              <a:rPr lang="ru-RU" altLang="ru-RU" sz="1000">
                <a:solidFill>
                  <a:schemeClr val="accent1"/>
                </a:solidFill>
              </a:rPr>
              <a:t>изменяют свое направление в общем случае движения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свободного тела, с которым связана подвижная система координат</a:t>
            </a:r>
            <a:r>
              <a:rPr lang="en-US" altLang="ru-RU" sz="1000">
                <a:solidFill>
                  <a:schemeClr val="accent1"/>
                </a:solidFill>
              </a:rPr>
              <a:t>: </a:t>
            </a:r>
            <a:endParaRPr lang="ru-RU" altLang="ru-RU" sz="1000">
              <a:solidFill>
                <a:schemeClr val="accent1"/>
              </a:solidFill>
            </a:endParaRPr>
          </a:p>
        </p:txBody>
      </p:sp>
      <p:graphicFrame>
        <p:nvGraphicFramePr>
          <p:cNvPr id="344123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0007936"/>
              </p:ext>
            </p:extLst>
          </p:nvPr>
        </p:nvGraphicFramePr>
        <p:xfrm>
          <a:off x="4468813" y="4732338"/>
          <a:ext cx="4013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5" name="Формула" r:id="rId19" imgW="4012920" imgH="419040" progId="Equation.3">
                  <p:embed/>
                </p:oleObj>
              </mc:Choice>
              <mc:Fallback>
                <p:oleObj name="Формула" r:id="rId19" imgW="40129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8813" y="4732338"/>
                        <a:ext cx="4013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4124" name="AutoShape 60"/>
          <p:cNvSpPr>
            <a:spLocks noChangeArrowheads="1"/>
          </p:cNvSpPr>
          <p:nvPr/>
        </p:nvSpPr>
        <p:spPr bwMode="auto">
          <a:xfrm rot="5400000">
            <a:off x="5614988" y="5224463"/>
            <a:ext cx="295275" cy="21907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graphicFrame>
        <p:nvGraphicFramePr>
          <p:cNvPr id="344125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8631587"/>
              </p:ext>
            </p:extLst>
          </p:nvPr>
        </p:nvGraphicFramePr>
        <p:xfrm>
          <a:off x="5676900" y="5476875"/>
          <a:ext cx="190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6" name="Формула" r:id="rId21" imgW="190440" imgH="228600" progId="Equation.3">
                  <p:embed/>
                </p:oleObj>
              </mc:Choice>
              <mc:Fallback>
                <p:oleObj name="Формула" r:id="rId21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6900" y="5476875"/>
                        <a:ext cx="1905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4126" name="AutoShape 62"/>
          <p:cNvSpPr>
            <a:spLocks noChangeArrowheads="1"/>
          </p:cNvSpPr>
          <p:nvPr/>
        </p:nvSpPr>
        <p:spPr bwMode="auto">
          <a:xfrm rot="5400000">
            <a:off x="6494462" y="5056188"/>
            <a:ext cx="314325" cy="55245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graphicFrame>
        <p:nvGraphicFramePr>
          <p:cNvPr id="344127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136777"/>
              </p:ext>
            </p:extLst>
          </p:nvPr>
        </p:nvGraphicFramePr>
        <p:xfrm>
          <a:off x="6589713" y="5462588"/>
          <a:ext cx="1905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7" name="Формула" r:id="rId23" imgW="190440" imgH="215640" progId="Equation.3">
                  <p:embed/>
                </p:oleObj>
              </mc:Choice>
              <mc:Fallback>
                <p:oleObj name="Формула" r:id="rId23" imgW="190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9713" y="5462588"/>
                        <a:ext cx="1905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4128" name="Text Box 64"/>
          <p:cNvSpPr txBox="1">
            <a:spLocks noChangeArrowheads="1"/>
          </p:cNvSpPr>
          <p:nvPr/>
        </p:nvSpPr>
        <p:spPr bwMode="auto">
          <a:xfrm>
            <a:off x="173038" y="4895850"/>
            <a:ext cx="41735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Здесь первое слагаемое </a:t>
            </a:r>
            <a:r>
              <a:rPr lang="en-US" altLang="ru-RU" sz="1000">
                <a:solidFill>
                  <a:schemeClr val="accent1"/>
                </a:solidFill>
              </a:rPr>
              <a:t>(</a:t>
            </a:r>
            <a:r>
              <a:rPr lang="en-US" altLang="ru-RU" sz="1000" b="1" i="1">
                <a:solidFill>
                  <a:schemeClr val="accent1"/>
                </a:solidFill>
              </a:rPr>
              <a:t>v</a:t>
            </a:r>
            <a:r>
              <a:rPr lang="en-US" altLang="ru-RU" sz="1000" b="1" i="1" baseline="-25000">
                <a:solidFill>
                  <a:schemeClr val="accent1"/>
                </a:solidFill>
              </a:rPr>
              <a:t>O</a:t>
            </a:r>
            <a:r>
              <a:rPr lang="en-US" altLang="ru-RU" sz="1000">
                <a:solidFill>
                  <a:schemeClr val="accent1"/>
                </a:solidFill>
              </a:rPr>
              <a:t>) - </a:t>
            </a:r>
            <a:r>
              <a:rPr lang="ru-RU" altLang="ru-RU" sz="1000">
                <a:solidFill>
                  <a:schemeClr val="accent1"/>
                </a:solidFill>
              </a:rPr>
              <a:t>скорость полюса </a:t>
            </a:r>
            <a:r>
              <a:rPr lang="en-US" altLang="ru-RU" sz="1000" i="1">
                <a:solidFill>
                  <a:schemeClr val="accent1"/>
                </a:solidFill>
              </a:rPr>
              <a:t>O</a:t>
            </a:r>
            <a:r>
              <a:rPr lang="en-US" altLang="ru-RU" sz="1000">
                <a:solidFill>
                  <a:schemeClr val="accent1"/>
                </a:solidFill>
              </a:rPr>
              <a:t>;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следующие три – </a:t>
            </a:r>
            <a:r>
              <a:rPr lang="ru-RU" altLang="ru-RU" sz="1000" b="1">
                <a:solidFill>
                  <a:schemeClr val="accent1"/>
                </a:solidFill>
              </a:rPr>
              <a:t>относительная скорость точки</a:t>
            </a:r>
            <a:r>
              <a:rPr lang="ru-RU" altLang="ru-RU" sz="1000">
                <a:solidFill>
                  <a:schemeClr val="accent1"/>
                </a:solidFill>
              </a:rPr>
              <a:t> </a:t>
            </a:r>
            <a:r>
              <a:rPr lang="ru-RU" altLang="ru-RU" sz="1000" b="1">
                <a:solidFill>
                  <a:schemeClr val="accent1"/>
                </a:solidFill>
              </a:rPr>
              <a:t>(</a:t>
            </a:r>
            <a:r>
              <a:rPr lang="en-US" altLang="ru-RU" sz="1000" b="1" i="1">
                <a:solidFill>
                  <a:schemeClr val="accent1"/>
                </a:solidFill>
              </a:rPr>
              <a:t>v</a:t>
            </a:r>
            <a:r>
              <a:rPr lang="en-US" altLang="ru-RU" sz="1000" b="1" i="1" baseline="30000">
                <a:solidFill>
                  <a:schemeClr val="accent1"/>
                </a:solidFill>
              </a:rPr>
              <a:t>r</a:t>
            </a:r>
            <a:r>
              <a:rPr lang="en-US" altLang="ru-RU" sz="1000" b="1">
                <a:solidFill>
                  <a:schemeClr val="accent1"/>
                </a:solidFill>
              </a:rPr>
              <a:t>).</a:t>
            </a:r>
            <a:endParaRPr lang="ru-RU" altLang="ru-RU" sz="1000" b="1">
              <a:solidFill>
                <a:schemeClr val="accent1"/>
              </a:solidFill>
            </a:endParaRPr>
          </a:p>
        </p:txBody>
      </p:sp>
      <p:sp>
        <p:nvSpPr>
          <p:cNvPr id="344129" name="Rectangle 65"/>
          <p:cNvSpPr>
            <a:spLocks noChangeArrowheads="1"/>
          </p:cNvSpPr>
          <p:nvPr/>
        </p:nvSpPr>
        <p:spPr bwMode="auto">
          <a:xfrm>
            <a:off x="5610225" y="4752975"/>
            <a:ext cx="342900" cy="390525"/>
          </a:xfrm>
          <a:prstGeom prst="rect">
            <a:avLst/>
          </a:prstGeom>
          <a:noFill/>
          <a:ln w="19050" algn="ctr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44130" name="Rectangle 66"/>
          <p:cNvSpPr>
            <a:spLocks noChangeArrowheads="1"/>
          </p:cNvSpPr>
          <p:nvPr/>
        </p:nvSpPr>
        <p:spPr bwMode="auto">
          <a:xfrm>
            <a:off x="6037263" y="4751388"/>
            <a:ext cx="1143000" cy="390525"/>
          </a:xfrm>
          <a:prstGeom prst="rect">
            <a:avLst/>
          </a:prstGeom>
          <a:noFill/>
          <a:ln w="19050" algn="ctr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44131" name="Text Box 67"/>
          <p:cNvSpPr txBox="1">
            <a:spLocks noChangeArrowheads="1"/>
          </p:cNvSpPr>
          <p:nvPr/>
        </p:nvSpPr>
        <p:spPr bwMode="auto">
          <a:xfrm>
            <a:off x="219075" y="5294313"/>
            <a:ext cx="4173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Для последних трех слагаемых следует определить</a:t>
            </a:r>
            <a:endParaRPr lang="en-US" altLang="ru-RU" sz="1000">
              <a:solidFill>
                <a:schemeClr val="accent1"/>
              </a:solidFill>
            </a:endParaRPr>
          </a:p>
          <a:p>
            <a:r>
              <a:rPr lang="ru-RU" altLang="ru-RU" sz="1000">
                <a:solidFill>
                  <a:schemeClr val="accent1"/>
                </a:solidFill>
              </a:rPr>
              <a:t>производные по времени от ортов </a:t>
            </a:r>
            <a:r>
              <a:rPr lang="en-US" altLang="ru-RU" sz="1000" b="1" i="1">
                <a:solidFill>
                  <a:schemeClr val="accent1"/>
                </a:solidFill>
              </a:rPr>
              <a:t>i</a:t>
            </a:r>
            <a:r>
              <a:rPr lang="en-US" altLang="ru-RU" sz="1000">
                <a:solidFill>
                  <a:schemeClr val="accent1"/>
                </a:solidFill>
              </a:rPr>
              <a:t>, </a:t>
            </a:r>
            <a:r>
              <a:rPr lang="en-US" altLang="ru-RU" sz="1000" b="1" i="1">
                <a:solidFill>
                  <a:schemeClr val="accent1"/>
                </a:solidFill>
              </a:rPr>
              <a:t>j</a:t>
            </a:r>
            <a:r>
              <a:rPr lang="en-US" altLang="ru-RU" sz="1000">
                <a:solidFill>
                  <a:schemeClr val="accent1"/>
                </a:solidFill>
              </a:rPr>
              <a:t>, </a:t>
            </a:r>
            <a:r>
              <a:rPr lang="en-US" altLang="ru-RU" sz="1000" b="1" i="1">
                <a:solidFill>
                  <a:schemeClr val="accent1"/>
                </a:solidFill>
              </a:rPr>
              <a:t>k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endParaRPr lang="ru-RU" altLang="ru-RU" sz="1000">
              <a:solidFill>
                <a:schemeClr val="accent1"/>
              </a:solidFill>
            </a:endParaRPr>
          </a:p>
        </p:txBody>
      </p:sp>
      <p:graphicFrame>
        <p:nvGraphicFramePr>
          <p:cNvPr id="344132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4387125"/>
              </p:ext>
            </p:extLst>
          </p:nvPr>
        </p:nvGraphicFramePr>
        <p:xfrm>
          <a:off x="3733800" y="5254625"/>
          <a:ext cx="9271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8" name="Формула" r:id="rId25" imgW="927000" imgH="1257120" progId="Equation.3">
                  <p:embed/>
                </p:oleObj>
              </mc:Choice>
              <mc:Fallback>
                <p:oleObj name="Формула" r:id="rId25" imgW="927000" imgH="1257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254625"/>
                        <a:ext cx="927100" cy="12573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4136" name="Text Box 72"/>
          <p:cNvSpPr txBox="1">
            <a:spLocks noChangeArrowheads="1"/>
          </p:cNvSpPr>
          <p:nvPr/>
        </p:nvSpPr>
        <p:spPr bwMode="auto">
          <a:xfrm>
            <a:off x="190500" y="5703888"/>
            <a:ext cx="4173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Здесь</a:t>
            </a:r>
            <a:r>
              <a:rPr lang="en-US" altLang="ru-RU" sz="1000">
                <a:solidFill>
                  <a:schemeClr val="accent1"/>
                </a:solidFill>
              </a:rPr>
              <a:t> </a:t>
            </a:r>
            <a:r>
              <a:rPr lang="ru-RU" altLang="ru-RU" sz="1000">
                <a:solidFill>
                  <a:schemeClr val="accent1"/>
                </a:solidFill>
              </a:rPr>
              <a:t>использована векторная формула для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линейной скорости точки относительно оси вращения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endParaRPr lang="ru-RU" altLang="ru-RU" sz="1000" b="1">
              <a:solidFill>
                <a:schemeClr val="accent1"/>
              </a:solidFill>
            </a:endParaRPr>
          </a:p>
        </p:txBody>
      </p:sp>
      <p:graphicFrame>
        <p:nvGraphicFramePr>
          <p:cNvPr id="344137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9304542"/>
              </p:ext>
            </p:extLst>
          </p:nvPr>
        </p:nvGraphicFramePr>
        <p:xfrm>
          <a:off x="2433638" y="6094413"/>
          <a:ext cx="1066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9" name="Формула" r:id="rId27" imgW="1066680" imgH="393480" progId="Equation.3">
                  <p:embed/>
                </p:oleObj>
              </mc:Choice>
              <mc:Fallback>
                <p:oleObj name="Формула" r:id="rId27" imgW="10666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3638" y="6094413"/>
                        <a:ext cx="1066800" cy="393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4177" name="Group 113"/>
          <p:cNvGrpSpPr>
            <a:grpSpLocks/>
          </p:cNvGrpSpPr>
          <p:nvPr/>
        </p:nvGrpSpPr>
        <p:grpSpPr bwMode="auto">
          <a:xfrm>
            <a:off x="182563" y="2490788"/>
            <a:ext cx="1171575" cy="598487"/>
            <a:chOff x="-603" y="1705"/>
            <a:chExt cx="738" cy="377"/>
          </a:xfrm>
        </p:grpSpPr>
        <p:sp>
          <p:nvSpPr>
            <p:cNvPr id="344133" name="Line 69"/>
            <p:cNvSpPr>
              <a:spLocks noChangeShapeType="1"/>
            </p:cNvSpPr>
            <p:nvPr/>
          </p:nvSpPr>
          <p:spPr bwMode="auto">
            <a:xfrm flipH="1" flipV="1">
              <a:off x="-603" y="1830"/>
              <a:ext cx="738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4134" name="AutoShape 70"/>
            <p:cNvSpPr>
              <a:spLocks noChangeArrowheads="1"/>
            </p:cNvSpPr>
            <p:nvPr/>
          </p:nvSpPr>
          <p:spPr bwMode="auto">
            <a:xfrm rot="803550">
              <a:off x="-107" y="1936"/>
              <a:ext cx="224" cy="32"/>
            </a:xfrm>
            <a:prstGeom prst="leftArrow">
              <a:avLst>
                <a:gd name="adj1" fmla="val 50000"/>
                <a:gd name="adj2" fmla="val 175000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ru-RU" altLang="ru-RU">
                <a:solidFill>
                  <a:schemeClr val="accent1"/>
                </a:solidFill>
              </a:endParaRPr>
            </a:p>
          </p:txBody>
        </p:sp>
        <p:graphicFrame>
          <p:nvGraphicFramePr>
            <p:cNvPr id="344135" name="Object 71"/>
            <p:cNvGraphicFramePr>
              <a:graphicFrameLocks noChangeAspect="1"/>
            </p:cNvGraphicFramePr>
            <p:nvPr/>
          </p:nvGraphicFramePr>
          <p:xfrm>
            <a:off x="-55" y="1938"/>
            <a:ext cx="12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20" name="Формула" r:id="rId29" imgW="203040" imgH="228600" progId="Equation.3">
                    <p:embed/>
                  </p:oleObj>
                </mc:Choice>
                <mc:Fallback>
                  <p:oleObj name="Формула" r:id="rId29" imgW="2030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55" y="1938"/>
                          <a:ext cx="128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4138" name="Text Box 74"/>
            <p:cNvSpPr txBox="1">
              <a:spLocks noChangeArrowheads="1"/>
            </p:cNvSpPr>
            <p:nvPr/>
          </p:nvSpPr>
          <p:spPr bwMode="auto">
            <a:xfrm>
              <a:off x="-595" y="1705"/>
              <a:ext cx="177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altLang="ru-RU" sz="1000" i="1">
                  <a:solidFill>
                    <a:schemeClr val="accent1"/>
                  </a:solidFill>
                  <a:sym typeface="Symbol" pitchFamily="18" charset="2"/>
                </a:rPr>
                <a:t></a:t>
              </a:r>
            </a:p>
          </p:txBody>
        </p:sp>
        <p:sp>
          <p:nvSpPr>
            <p:cNvPr id="344139" name="AutoShape 75"/>
            <p:cNvSpPr>
              <a:spLocks noChangeArrowheads="1"/>
            </p:cNvSpPr>
            <p:nvPr/>
          </p:nvSpPr>
          <p:spPr bwMode="auto">
            <a:xfrm flipH="1">
              <a:off x="-351" y="1854"/>
              <a:ext cx="156" cy="90"/>
            </a:xfrm>
            <a:prstGeom prst="curvedUpArrow">
              <a:avLst>
                <a:gd name="adj1" fmla="val 34667"/>
                <a:gd name="adj2" fmla="val 69333"/>
                <a:gd name="adj3" fmla="val 33333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4140" name="Text Box 76"/>
            <p:cNvSpPr txBox="1">
              <a:spLocks noChangeArrowheads="1"/>
            </p:cNvSpPr>
            <p:nvPr/>
          </p:nvSpPr>
          <p:spPr bwMode="auto">
            <a:xfrm>
              <a:off x="-368" y="1705"/>
              <a:ext cx="197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l-GR" altLang="ru-RU" sz="1000" i="1">
                  <a:solidFill>
                    <a:schemeClr val="accent1"/>
                  </a:solidFill>
                  <a:cs typeface="Times New Roman" pitchFamily="18" charset="0"/>
                  <a:sym typeface="Symbol" pitchFamily="18" charset="2"/>
                </a:rPr>
                <a:t>ω</a:t>
              </a:r>
              <a:r>
                <a:rPr lang="en-US" altLang="ru-RU" sz="1000" i="1" baseline="-25000">
                  <a:solidFill>
                    <a:schemeClr val="accent1"/>
                  </a:solidFill>
                  <a:cs typeface="Times New Roman" pitchFamily="18" charset="0"/>
                  <a:sym typeface="Symbol" pitchFamily="18" charset="2"/>
                </a:rPr>
                <a:t>e</a:t>
              </a:r>
              <a:endParaRPr lang="el-GR" altLang="ru-RU" sz="1000" i="1" baseline="-25000">
                <a:solidFill>
                  <a:schemeClr val="accent1"/>
                </a:solidFill>
                <a:cs typeface="Times New Roman" pitchFamily="18" charset="0"/>
                <a:sym typeface="Symbol" pitchFamily="18" charset="2"/>
              </a:endParaRPr>
            </a:p>
          </p:txBody>
        </p:sp>
      </p:grpSp>
      <p:graphicFrame>
        <p:nvGraphicFramePr>
          <p:cNvPr id="344142" name="Objec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981217"/>
              </p:ext>
            </p:extLst>
          </p:nvPr>
        </p:nvGraphicFramePr>
        <p:xfrm>
          <a:off x="6940550" y="5632450"/>
          <a:ext cx="2146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1" name="Формула" r:id="rId31" imgW="2145960" imgH="482400" progId="Equation.3">
                  <p:embed/>
                </p:oleObj>
              </mc:Choice>
              <mc:Fallback>
                <p:oleObj name="Формула" r:id="rId31" imgW="21459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0550" y="5632450"/>
                        <a:ext cx="2146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4143" name="AutoShape 79"/>
          <p:cNvSpPr>
            <a:spLocks noChangeArrowheads="1"/>
          </p:cNvSpPr>
          <p:nvPr/>
        </p:nvSpPr>
        <p:spPr bwMode="auto">
          <a:xfrm rot="5400000">
            <a:off x="7731125" y="5130801"/>
            <a:ext cx="428625" cy="55245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44144" name="Text Box 80"/>
          <p:cNvSpPr txBox="1">
            <a:spLocks noChangeArrowheads="1"/>
          </p:cNvSpPr>
          <p:nvPr/>
        </p:nvSpPr>
        <p:spPr bwMode="auto">
          <a:xfrm>
            <a:off x="4999038" y="5594350"/>
            <a:ext cx="1887537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Подставим векторные произведения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в последние три слагаемые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endParaRPr lang="ru-RU" altLang="ru-RU" sz="1000" b="1">
              <a:solidFill>
                <a:schemeClr val="accent1"/>
              </a:solidFill>
            </a:endParaRPr>
          </a:p>
        </p:txBody>
      </p:sp>
      <p:sp>
        <p:nvSpPr>
          <p:cNvPr id="344145" name="Rectangle 81"/>
          <p:cNvSpPr>
            <a:spLocks noChangeArrowheads="1"/>
          </p:cNvSpPr>
          <p:nvPr/>
        </p:nvSpPr>
        <p:spPr bwMode="auto">
          <a:xfrm>
            <a:off x="7273925" y="4749800"/>
            <a:ext cx="1143000" cy="390525"/>
          </a:xfrm>
          <a:prstGeom prst="rect">
            <a:avLst/>
          </a:prstGeom>
          <a:noFill/>
          <a:ln w="19050" algn="ctr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44146" name="Rectangle 82"/>
          <p:cNvSpPr>
            <a:spLocks noChangeArrowheads="1"/>
          </p:cNvSpPr>
          <p:nvPr/>
        </p:nvSpPr>
        <p:spPr bwMode="auto">
          <a:xfrm>
            <a:off x="8301038" y="5872163"/>
            <a:ext cx="504825" cy="257175"/>
          </a:xfrm>
          <a:prstGeom prst="rect">
            <a:avLst/>
          </a:prstGeom>
          <a:noFill/>
          <a:ln w="19050" algn="ctr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44148" name="Text Box 84"/>
          <p:cNvSpPr txBox="1">
            <a:spLocks noChangeArrowheads="1"/>
          </p:cNvSpPr>
          <p:nvPr/>
        </p:nvSpPr>
        <p:spPr bwMode="auto">
          <a:xfrm>
            <a:off x="5016500" y="6099175"/>
            <a:ext cx="264001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Сумма первого и последнего слагаемого – скорость точки свободного тела есть </a:t>
            </a:r>
            <a:r>
              <a:rPr lang="ru-RU" altLang="ru-RU" sz="1000" b="1">
                <a:solidFill>
                  <a:schemeClr val="accent1"/>
                </a:solidFill>
              </a:rPr>
              <a:t>переносная скорость точки (</a:t>
            </a:r>
            <a:r>
              <a:rPr lang="en-US" altLang="ru-RU" sz="1000" b="1" i="1">
                <a:solidFill>
                  <a:schemeClr val="accent1"/>
                </a:solidFill>
              </a:rPr>
              <a:t>v</a:t>
            </a:r>
            <a:r>
              <a:rPr lang="en-US" altLang="ru-RU" sz="1000" b="1" i="1" baseline="30000">
                <a:solidFill>
                  <a:schemeClr val="accent1"/>
                </a:solidFill>
              </a:rPr>
              <a:t>e</a:t>
            </a:r>
            <a:r>
              <a:rPr lang="en-US" altLang="ru-RU" sz="1000" b="1">
                <a:solidFill>
                  <a:schemeClr val="accent1"/>
                </a:solidFill>
              </a:rPr>
              <a:t>)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endParaRPr lang="ru-RU" altLang="ru-RU" sz="1000" b="1">
              <a:solidFill>
                <a:schemeClr val="accent1"/>
              </a:solidFill>
            </a:endParaRPr>
          </a:p>
        </p:txBody>
      </p:sp>
      <p:graphicFrame>
        <p:nvGraphicFramePr>
          <p:cNvPr id="344149" name="Object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662601"/>
              </p:ext>
            </p:extLst>
          </p:nvPr>
        </p:nvGraphicFramePr>
        <p:xfrm>
          <a:off x="7529513" y="6340475"/>
          <a:ext cx="1079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2" name="Формула" r:id="rId33" imgW="1079280" imgH="253800" progId="Equation.3">
                  <p:embed/>
                </p:oleObj>
              </mc:Choice>
              <mc:Fallback>
                <p:oleObj name="Формула" r:id="rId33" imgW="10792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9513" y="6340475"/>
                        <a:ext cx="1079500" cy="254000"/>
                      </a:xfrm>
                      <a:prstGeom prst="rect">
                        <a:avLst/>
                      </a:prstGeom>
                      <a:noFill/>
                      <a:ln w="15875">
                        <a:solidFill>
                          <a:srgbClr val="00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4150" name="Rectangle 86"/>
          <p:cNvSpPr>
            <a:spLocks noChangeArrowheads="1"/>
          </p:cNvSpPr>
          <p:nvPr/>
        </p:nvSpPr>
        <p:spPr bwMode="auto">
          <a:xfrm>
            <a:off x="247650" y="5705475"/>
            <a:ext cx="4791075" cy="1019175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44152" name="Text Box 88"/>
          <p:cNvSpPr txBox="1">
            <a:spLocks noChangeArrowheads="1"/>
          </p:cNvSpPr>
          <p:nvPr/>
        </p:nvSpPr>
        <p:spPr bwMode="auto">
          <a:xfrm>
            <a:off x="365125" y="5707063"/>
            <a:ext cx="267413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Таким образом, с учетом того, что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производная по времени радиуса-вектора </a:t>
            </a:r>
            <a:r>
              <a:rPr lang="ru-RU" altLang="ru-RU" sz="1000" b="1" i="1">
                <a:solidFill>
                  <a:schemeClr val="accent1"/>
                </a:solidFill>
                <a:sym typeface="Symbol" pitchFamily="18" charset="2"/>
              </a:rPr>
              <a:t></a:t>
            </a:r>
          </a:p>
          <a:p>
            <a:r>
              <a:rPr lang="ru-RU" altLang="ru-RU" sz="1000">
                <a:solidFill>
                  <a:schemeClr val="accent1"/>
                </a:solidFill>
                <a:sym typeface="Symbol" pitchFamily="18" charset="2"/>
              </a:rPr>
              <a:t>есть абсолютная скорость, </a:t>
            </a:r>
            <a:r>
              <a:rPr lang="ru-RU" altLang="ru-RU" sz="1000">
                <a:solidFill>
                  <a:schemeClr val="accent1"/>
                </a:solidFill>
              </a:rPr>
              <a:t>получаем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endParaRPr lang="ru-RU" altLang="ru-RU" sz="1000">
              <a:solidFill>
                <a:schemeClr val="accent1"/>
              </a:solidFill>
            </a:endParaRPr>
          </a:p>
        </p:txBody>
      </p:sp>
      <p:graphicFrame>
        <p:nvGraphicFramePr>
          <p:cNvPr id="344153" name="Objec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3952703"/>
              </p:ext>
            </p:extLst>
          </p:nvPr>
        </p:nvGraphicFramePr>
        <p:xfrm>
          <a:off x="3587750" y="5948363"/>
          <a:ext cx="8636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3" name="Формула" r:id="rId35" imgW="863280" imgH="215640" progId="Equation.3">
                  <p:embed/>
                </p:oleObj>
              </mc:Choice>
              <mc:Fallback>
                <p:oleObj name="Формула" r:id="rId35" imgW="863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0" y="5948363"/>
                        <a:ext cx="863600" cy="2159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4154" name="AutoShape 90"/>
          <p:cNvSpPr>
            <a:spLocks noChangeArrowheads="1"/>
          </p:cNvSpPr>
          <p:nvPr/>
        </p:nvSpPr>
        <p:spPr bwMode="auto">
          <a:xfrm rot="-3168957">
            <a:off x="1219200" y="2190750"/>
            <a:ext cx="495300" cy="114300"/>
          </a:xfrm>
          <a:prstGeom prst="rightArrow">
            <a:avLst>
              <a:gd name="adj1" fmla="val 50000"/>
              <a:gd name="adj2" fmla="val 108333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44155" name="AutoShape 91"/>
          <p:cNvSpPr>
            <a:spLocks noChangeArrowheads="1"/>
          </p:cNvSpPr>
          <p:nvPr/>
        </p:nvSpPr>
        <p:spPr bwMode="auto">
          <a:xfrm rot="396342">
            <a:off x="1389063" y="2935288"/>
            <a:ext cx="495300" cy="95250"/>
          </a:xfrm>
          <a:prstGeom prst="rightArrow">
            <a:avLst>
              <a:gd name="adj1" fmla="val 50000"/>
              <a:gd name="adj2" fmla="val 130000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graphicFrame>
        <p:nvGraphicFramePr>
          <p:cNvPr id="344156" name="Objec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3993855"/>
              </p:ext>
            </p:extLst>
          </p:nvPr>
        </p:nvGraphicFramePr>
        <p:xfrm>
          <a:off x="1895475" y="2870200"/>
          <a:ext cx="190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4" name="Формула" r:id="rId37" imgW="190440" imgH="228600" progId="Equation.3">
                  <p:embed/>
                </p:oleObj>
              </mc:Choice>
              <mc:Fallback>
                <p:oleObj name="Формула" r:id="rId37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5475" y="2870200"/>
                        <a:ext cx="1905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157" name="Object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915212"/>
              </p:ext>
            </p:extLst>
          </p:nvPr>
        </p:nvGraphicFramePr>
        <p:xfrm>
          <a:off x="1392238" y="1916113"/>
          <a:ext cx="1905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5" name="Формула" r:id="rId39" imgW="190440" imgH="215640" progId="Equation.3">
                  <p:embed/>
                </p:oleObj>
              </mc:Choice>
              <mc:Fallback>
                <p:oleObj name="Формула" r:id="rId39" imgW="190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2238" y="1916113"/>
                        <a:ext cx="1905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4158" name="AutoShape 94"/>
          <p:cNvSpPr>
            <a:spLocks noChangeArrowheads="1"/>
          </p:cNvSpPr>
          <p:nvPr/>
        </p:nvSpPr>
        <p:spPr bwMode="auto">
          <a:xfrm rot="-745194">
            <a:off x="1323975" y="2370138"/>
            <a:ext cx="354013" cy="112712"/>
          </a:xfrm>
          <a:prstGeom prst="rightArrow">
            <a:avLst>
              <a:gd name="adj1" fmla="val 50000"/>
              <a:gd name="adj2" fmla="val 78522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graphicFrame>
        <p:nvGraphicFramePr>
          <p:cNvPr id="344159" name="Object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2075332"/>
              </p:ext>
            </p:extLst>
          </p:nvPr>
        </p:nvGraphicFramePr>
        <p:xfrm>
          <a:off x="1682750" y="2209800"/>
          <a:ext cx="3810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6" name="Формула" r:id="rId41" imgW="380880" imgH="164880" progId="Equation.3">
                  <p:embed/>
                </p:oleObj>
              </mc:Choice>
              <mc:Fallback>
                <p:oleObj name="Формула" r:id="rId41" imgW="3808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0" y="2209800"/>
                        <a:ext cx="3810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4160" name="AutoShape 96"/>
          <p:cNvSpPr>
            <a:spLocks noChangeArrowheads="1"/>
          </p:cNvSpPr>
          <p:nvPr/>
        </p:nvSpPr>
        <p:spPr bwMode="auto">
          <a:xfrm rot="396342">
            <a:off x="1387475" y="2936875"/>
            <a:ext cx="495300" cy="95250"/>
          </a:xfrm>
          <a:prstGeom prst="rightArrow">
            <a:avLst>
              <a:gd name="adj1" fmla="val 50000"/>
              <a:gd name="adj2" fmla="val 130000"/>
            </a:avLst>
          </a:prstGeom>
          <a:noFill/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44161" name="AutoShape 97"/>
          <p:cNvSpPr>
            <a:spLocks noChangeArrowheads="1"/>
          </p:cNvSpPr>
          <p:nvPr/>
        </p:nvSpPr>
        <p:spPr bwMode="auto">
          <a:xfrm rot="-745194">
            <a:off x="1325563" y="2371725"/>
            <a:ext cx="354012" cy="112713"/>
          </a:xfrm>
          <a:prstGeom prst="rightArrow">
            <a:avLst>
              <a:gd name="adj1" fmla="val 50000"/>
              <a:gd name="adj2" fmla="val 78521"/>
            </a:avLst>
          </a:prstGeom>
          <a:noFill/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44162" name="AutoShape 98"/>
          <p:cNvSpPr>
            <a:spLocks noChangeArrowheads="1"/>
          </p:cNvSpPr>
          <p:nvPr/>
        </p:nvSpPr>
        <p:spPr bwMode="auto">
          <a:xfrm rot="396342">
            <a:off x="1322388" y="2465388"/>
            <a:ext cx="495300" cy="95250"/>
          </a:xfrm>
          <a:prstGeom prst="rightArrow">
            <a:avLst>
              <a:gd name="adj1" fmla="val 50000"/>
              <a:gd name="adj2" fmla="val 130000"/>
            </a:avLst>
          </a:prstGeom>
          <a:noFill/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44163" name="Line 99"/>
          <p:cNvSpPr>
            <a:spLocks noChangeShapeType="1"/>
          </p:cNvSpPr>
          <p:nvPr/>
        </p:nvSpPr>
        <p:spPr bwMode="auto">
          <a:xfrm>
            <a:off x="1670050" y="2390775"/>
            <a:ext cx="454025" cy="50800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44164" name="Line 100"/>
          <p:cNvSpPr>
            <a:spLocks noChangeShapeType="1"/>
          </p:cNvSpPr>
          <p:nvPr/>
        </p:nvSpPr>
        <p:spPr bwMode="auto">
          <a:xfrm flipV="1">
            <a:off x="1798638" y="2446338"/>
            <a:ext cx="307975" cy="95250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44165" name="AutoShape 101"/>
          <p:cNvSpPr>
            <a:spLocks noChangeArrowheads="1"/>
          </p:cNvSpPr>
          <p:nvPr/>
        </p:nvSpPr>
        <p:spPr bwMode="auto">
          <a:xfrm rot="-122412">
            <a:off x="1316038" y="2417763"/>
            <a:ext cx="769937" cy="88900"/>
          </a:xfrm>
          <a:prstGeom prst="rightArrow">
            <a:avLst>
              <a:gd name="adj1" fmla="val 50000"/>
              <a:gd name="adj2" fmla="val 216518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graphicFrame>
        <p:nvGraphicFramePr>
          <p:cNvPr id="344166" name="Object 1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267139"/>
              </p:ext>
            </p:extLst>
          </p:nvPr>
        </p:nvGraphicFramePr>
        <p:xfrm>
          <a:off x="2098675" y="2301875"/>
          <a:ext cx="1905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7" name="Формула" r:id="rId43" imgW="190440" imgH="215640" progId="Equation.3">
                  <p:embed/>
                </p:oleObj>
              </mc:Choice>
              <mc:Fallback>
                <p:oleObj name="Формула" r:id="rId43" imgW="190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8675" y="2301875"/>
                        <a:ext cx="1905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4174" name="Group 110"/>
          <p:cNvGrpSpPr>
            <a:grpSpLocks/>
          </p:cNvGrpSpPr>
          <p:nvPr/>
        </p:nvGrpSpPr>
        <p:grpSpPr bwMode="auto">
          <a:xfrm>
            <a:off x="1276350" y="2019300"/>
            <a:ext cx="1139825" cy="430213"/>
            <a:chOff x="804" y="1272"/>
            <a:chExt cx="718" cy="271"/>
          </a:xfrm>
        </p:grpSpPr>
        <p:sp>
          <p:nvSpPr>
            <p:cNvPr id="344167" name="Line 103"/>
            <p:cNvSpPr>
              <a:spLocks noChangeShapeType="1"/>
            </p:cNvSpPr>
            <p:nvPr/>
          </p:nvSpPr>
          <p:spPr bwMode="auto">
            <a:xfrm flipV="1">
              <a:off x="1014" y="1272"/>
              <a:ext cx="492" cy="2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4168" name="Line 104"/>
            <p:cNvSpPr>
              <a:spLocks noChangeShapeType="1"/>
            </p:cNvSpPr>
            <p:nvPr/>
          </p:nvSpPr>
          <p:spPr bwMode="auto">
            <a:xfrm flipV="1">
              <a:off x="1309" y="1273"/>
              <a:ext cx="198" cy="27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4169" name="AutoShape 105"/>
            <p:cNvSpPr>
              <a:spLocks noChangeArrowheads="1"/>
            </p:cNvSpPr>
            <p:nvPr/>
          </p:nvSpPr>
          <p:spPr bwMode="auto">
            <a:xfrm rot="-1253201">
              <a:off x="804" y="1383"/>
              <a:ext cx="718" cy="56"/>
            </a:xfrm>
            <a:prstGeom prst="rightArrow">
              <a:avLst>
                <a:gd name="adj1" fmla="val 50000"/>
                <a:gd name="adj2" fmla="val 320536"/>
              </a:avLst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graphicFrame>
          <p:nvGraphicFramePr>
            <p:cNvPr id="344170" name="Object 106"/>
            <p:cNvGraphicFramePr>
              <a:graphicFrameLocks noChangeAspect="1"/>
            </p:cNvGraphicFramePr>
            <p:nvPr/>
          </p:nvGraphicFramePr>
          <p:xfrm>
            <a:off x="1084" y="1276"/>
            <a:ext cx="12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28" name="Формула" r:id="rId45" imgW="190440" imgH="215640" progId="Equation.3">
                    <p:embed/>
                  </p:oleObj>
                </mc:Choice>
                <mc:Fallback>
                  <p:oleObj name="Формула" r:id="rId45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4" y="1276"/>
                          <a:ext cx="12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4175" name="Text Box 111"/>
          <p:cNvSpPr txBox="1">
            <a:spLocks noChangeArrowheads="1"/>
          </p:cNvSpPr>
          <p:nvPr/>
        </p:nvSpPr>
        <p:spPr bwMode="auto">
          <a:xfrm>
            <a:off x="496888" y="6280150"/>
            <a:ext cx="1492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Модуль вектора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абсолютной скорости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endParaRPr lang="ru-RU" altLang="ru-RU" sz="1000">
              <a:solidFill>
                <a:schemeClr val="accent1"/>
              </a:solidFill>
            </a:endParaRPr>
          </a:p>
        </p:txBody>
      </p:sp>
      <p:graphicFrame>
        <p:nvGraphicFramePr>
          <p:cNvPr id="344176" name="Object 1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745012"/>
              </p:ext>
            </p:extLst>
          </p:nvPr>
        </p:nvGraphicFramePr>
        <p:xfrm>
          <a:off x="2166938" y="6283325"/>
          <a:ext cx="2578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9" name="Формула" r:id="rId47" imgW="2577960" imgH="380880" progId="Equation.3">
                  <p:embed/>
                </p:oleObj>
              </mc:Choice>
              <mc:Fallback>
                <p:oleObj name="Формула" r:id="rId47" imgW="25779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8" y="6283325"/>
                        <a:ext cx="2578100" cy="3810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4182" name="Oval 118"/>
          <p:cNvSpPr>
            <a:spLocks noChangeArrowheads="1"/>
          </p:cNvSpPr>
          <p:nvPr/>
        </p:nvSpPr>
        <p:spPr bwMode="auto">
          <a:xfrm>
            <a:off x="8696325" y="6391275"/>
            <a:ext cx="333375" cy="333375"/>
          </a:xfrm>
          <a:prstGeom prst="ellipse">
            <a:avLst/>
          </a:prstGeom>
          <a:solidFill>
            <a:srgbClr val="0070C0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ru-RU" sz="1000" b="1" dirty="0" smtClean="0">
                <a:solidFill>
                  <a:schemeClr val="accent1"/>
                </a:solidFill>
              </a:rPr>
              <a:t>2</a:t>
            </a:r>
            <a:r>
              <a:rPr lang="ru-RU" altLang="ru-RU" sz="1000" b="1" dirty="0" smtClean="0">
                <a:solidFill>
                  <a:schemeClr val="accent1"/>
                </a:solidFill>
              </a:rPr>
              <a:t>2</a:t>
            </a:r>
            <a:endParaRPr lang="ru-RU" altLang="ru-RU" sz="1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20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4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4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4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4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4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4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4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4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2" dur="1000" fill="hold"/>
                                        <p:tgtEl>
                                          <p:spTgt spid="34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4" dur="1000" fill="hold"/>
                                        <p:tgtEl>
                                          <p:spTgt spid="34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81481E-6 L -0.01007 -0.05834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344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3" y="-2917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7.40741E-6 L -0.00903 -0.06898 " pathEditMode="relative" ptsTypes="AA">
                                      <p:cBhvr>
                                        <p:cTn id="100" dur="2000" fill="hold"/>
                                        <p:tgtEl>
                                          <p:spTgt spid="344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0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44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44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44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44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44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44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44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44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344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44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118" grpId="0"/>
      <p:bldP spid="344119" grpId="0"/>
      <p:bldP spid="344120" grpId="0"/>
      <p:bldP spid="344122" grpId="0"/>
      <p:bldP spid="344124" grpId="0" animBg="1"/>
      <p:bldP spid="344126" grpId="0" animBg="1"/>
      <p:bldP spid="344128" grpId="0"/>
      <p:bldP spid="344129" grpId="0" animBg="1"/>
      <p:bldP spid="344129" grpId="1" animBg="1"/>
      <p:bldP spid="344130" grpId="0" animBg="1"/>
      <p:bldP spid="344131" grpId="0"/>
      <p:bldP spid="344136" grpId="0"/>
      <p:bldP spid="344143" grpId="0" animBg="1"/>
      <p:bldP spid="344144" grpId="0"/>
      <p:bldP spid="344145" grpId="0" animBg="1"/>
      <p:bldP spid="344146" grpId="0" animBg="1"/>
      <p:bldP spid="344146" grpId="1" animBg="1"/>
      <p:bldP spid="344148" grpId="0"/>
      <p:bldP spid="344150" grpId="0" animBg="1"/>
      <p:bldP spid="344152" grpId="0"/>
      <p:bldP spid="344154" grpId="0" animBg="1"/>
      <p:bldP spid="344155" grpId="0" animBg="1"/>
      <p:bldP spid="344155" grpId="1" animBg="1"/>
      <p:bldP spid="344155" grpId="2" animBg="1"/>
      <p:bldP spid="344158" grpId="0" animBg="1"/>
      <p:bldP spid="344158" grpId="1" animBg="1"/>
      <p:bldP spid="344160" grpId="0" animBg="1"/>
      <p:bldP spid="344161" grpId="0" animBg="1"/>
      <p:bldP spid="344162" grpId="0" animBg="1"/>
      <p:bldP spid="344163" grpId="0" animBg="1"/>
      <p:bldP spid="344164" grpId="0" animBg="1"/>
      <p:bldP spid="344165" grpId="0" animBg="1"/>
      <p:bldP spid="34417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135" name="AutoShape 47"/>
          <p:cNvSpPr>
            <a:spLocks noChangeArrowheads="1"/>
          </p:cNvSpPr>
          <p:nvPr/>
        </p:nvSpPr>
        <p:spPr bwMode="auto">
          <a:xfrm>
            <a:off x="7277100" y="5581650"/>
            <a:ext cx="1752600" cy="352425"/>
          </a:xfrm>
          <a:prstGeom prst="parallelogram">
            <a:avLst>
              <a:gd name="adj" fmla="val 124324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45096" name="Text Box 8"/>
          <p:cNvSpPr txBox="1">
            <a:spLocks noChangeArrowheads="1"/>
          </p:cNvSpPr>
          <p:nvPr/>
        </p:nvSpPr>
        <p:spPr bwMode="auto">
          <a:xfrm>
            <a:off x="180975" y="809625"/>
            <a:ext cx="793839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 b="1">
                <a:solidFill>
                  <a:schemeClr val="accent1"/>
                </a:solidFill>
                <a:cs typeface="Arial" charset="0"/>
              </a:rPr>
              <a:t>■      </a:t>
            </a:r>
            <a:r>
              <a:rPr lang="ru-RU" altLang="ru-RU" sz="1000" b="1">
                <a:solidFill>
                  <a:schemeClr val="accent1"/>
                </a:solidFill>
              </a:rPr>
              <a:t>Теорема о сложении ускорений (теорема Кориолиса) – абсолютное ускорение точки равно геометрической сумме относительного,</a:t>
            </a:r>
          </a:p>
          <a:p>
            <a:r>
              <a:rPr lang="ru-RU" altLang="ru-RU" sz="1000" b="1">
                <a:solidFill>
                  <a:schemeClr val="accent1"/>
                </a:solidFill>
              </a:rPr>
              <a:t>переносного и кориолисова ускорений точки.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Было получено ранее соотношение для скорости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endParaRPr lang="ru-RU" altLang="ru-RU" sz="1000">
              <a:solidFill>
                <a:schemeClr val="accent1"/>
              </a:solidFill>
            </a:endParaRPr>
          </a:p>
        </p:txBody>
      </p:sp>
      <p:graphicFrame>
        <p:nvGraphicFramePr>
          <p:cNvPr id="3450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854934"/>
              </p:ext>
            </p:extLst>
          </p:nvPr>
        </p:nvGraphicFramePr>
        <p:xfrm>
          <a:off x="3694113" y="989013"/>
          <a:ext cx="2857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9" name="Формула" r:id="rId3" imgW="2857320" imgH="419040" progId="Equation.3">
                  <p:embed/>
                </p:oleObj>
              </mc:Choice>
              <mc:Fallback>
                <p:oleObj name="Формула" r:id="rId3" imgW="28573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4113" y="989013"/>
                        <a:ext cx="2857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098" name="Text Box 10"/>
          <p:cNvSpPr txBox="1">
            <a:spLocks noChangeArrowheads="1"/>
          </p:cNvSpPr>
          <p:nvPr/>
        </p:nvSpPr>
        <p:spPr bwMode="auto">
          <a:xfrm>
            <a:off x="546100" y="1439863"/>
            <a:ext cx="24224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Продифференцируем это соотношение</a:t>
            </a:r>
            <a:endParaRPr lang="en-US" altLang="ru-RU" sz="1000">
              <a:solidFill>
                <a:schemeClr val="accent1"/>
              </a:solidFill>
            </a:endParaRPr>
          </a:p>
          <a:p>
            <a:r>
              <a:rPr lang="ru-RU" altLang="ru-RU" sz="1000">
                <a:solidFill>
                  <a:schemeClr val="accent1"/>
                </a:solidFill>
              </a:rPr>
              <a:t>по времени еще раз</a:t>
            </a:r>
            <a:r>
              <a:rPr lang="en-US" altLang="ru-RU" sz="1000">
                <a:solidFill>
                  <a:schemeClr val="accent1"/>
                </a:solidFill>
              </a:rPr>
              <a:t>: </a:t>
            </a:r>
            <a:endParaRPr lang="ru-RU" altLang="ru-RU" sz="1000">
              <a:solidFill>
                <a:schemeClr val="accent1"/>
              </a:solidFill>
            </a:endParaRPr>
          </a:p>
        </p:txBody>
      </p:sp>
      <p:graphicFrame>
        <p:nvGraphicFramePr>
          <p:cNvPr id="34509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2360601"/>
              </p:ext>
            </p:extLst>
          </p:nvPr>
        </p:nvGraphicFramePr>
        <p:xfrm>
          <a:off x="3092450" y="1403350"/>
          <a:ext cx="5829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0" name="Формула" r:id="rId5" imgW="5829120" imgH="444240" progId="Equation.3">
                  <p:embed/>
                </p:oleObj>
              </mc:Choice>
              <mc:Fallback>
                <p:oleObj name="Формула" r:id="rId5" imgW="58291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1403350"/>
                        <a:ext cx="5829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100" name="AutoShape 12"/>
          <p:cNvSpPr>
            <a:spLocks noChangeArrowheads="1"/>
          </p:cNvSpPr>
          <p:nvPr/>
        </p:nvSpPr>
        <p:spPr bwMode="auto">
          <a:xfrm rot="5400000">
            <a:off x="3643313" y="1957388"/>
            <a:ext cx="295275" cy="21907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graphicFrame>
        <p:nvGraphicFramePr>
          <p:cNvPr id="34510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965524"/>
              </p:ext>
            </p:extLst>
          </p:nvPr>
        </p:nvGraphicFramePr>
        <p:xfrm>
          <a:off x="3708400" y="2209800"/>
          <a:ext cx="203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1" name="Формула" r:id="rId7" imgW="203040" imgH="228600" progId="Equation.3">
                  <p:embed/>
                </p:oleObj>
              </mc:Choice>
              <mc:Fallback>
                <p:oleObj name="Формула" r:id="rId7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2209800"/>
                        <a:ext cx="2032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102" name="Rectangle 14"/>
          <p:cNvSpPr>
            <a:spLocks noChangeArrowheads="1"/>
          </p:cNvSpPr>
          <p:nvPr/>
        </p:nvSpPr>
        <p:spPr bwMode="auto">
          <a:xfrm>
            <a:off x="3543300" y="1400175"/>
            <a:ext cx="428625" cy="476250"/>
          </a:xfrm>
          <a:prstGeom prst="rect">
            <a:avLst/>
          </a:prstGeom>
          <a:noFill/>
          <a:ln w="19050" algn="ctr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45103" name="AutoShape 15"/>
          <p:cNvSpPr>
            <a:spLocks noChangeArrowheads="1"/>
          </p:cNvSpPr>
          <p:nvPr/>
        </p:nvSpPr>
        <p:spPr bwMode="auto">
          <a:xfrm rot="5400000">
            <a:off x="4370387" y="1770063"/>
            <a:ext cx="314325" cy="55245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graphicFrame>
        <p:nvGraphicFramePr>
          <p:cNvPr id="34510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3920918"/>
              </p:ext>
            </p:extLst>
          </p:nvPr>
        </p:nvGraphicFramePr>
        <p:xfrm>
          <a:off x="4468813" y="2195513"/>
          <a:ext cx="203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2" name="Формула" r:id="rId9" imgW="203040" imgH="215640" progId="Equation.3">
                  <p:embed/>
                </p:oleObj>
              </mc:Choice>
              <mc:Fallback>
                <p:oleObj name="Формула" r:id="rId9" imgW="203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8813" y="2195513"/>
                        <a:ext cx="2032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105" name="Rectangle 17"/>
          <p:cNvSpPr>
            <a:spLocks noChangeArrowheads="1"/>
          </p:cNvSpPr>
          <p:nvPr/>
        </p:nvSpPr>
        <p:spPr bwMode="auto">
          <a:xfrm>
            <a:off x="4113213" y="1455738"/>
            <a:ext cx="742950" cy="390525"/>
          </a:xfrm>
          <a:prstGeom prst="rect">
            <a:avLst/>
          </a:prstGeom>
          <a:noFill/>
          <a:ln w="19050" algn="ctr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45106" name="Text Box 18"/>
          <p:cNvSpPr txBox="1">
            <a:spLocks noChangeArrowheads="1"/>
          </p:cNvSpPr>
          <p:nvPr/>
        </p:nvSpPr>
        <p:spPr bwMode="auto">
          <a:xfrm>
            <a:off x="163513" y="1800225"/>
            <a:ext cx="35448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Здесь первое слагаемое </a:t>
            </a:r>
            <a:r>
              <a:rPr lang="en-US" altLang="ru-RU" sz="1000">
                <a:solidFill>
                  <a:schemeClr val="accent1"/>
                </a:solidFill>
              </a:rPr>
              <a:t>(</a:t>
            </a:r>
            <a:r>
              <a:rPr lang="en-US" altLang="ru-RU" sz="1000" b="1" i="1">
                <a:solidFill>
                  <a:schemeClr val="accent1"/>
                </a:solidFill>
              </a:rPr>
              <a:t>a</a:t>
            </a:r>
            <a:r>
              <a:rPr lang="en-US" altLang="ru-RU" sz="1000" b="1" i="1" baseline="-25000">
                <a:solidFill>
                  <a:schemeClr val="accent1"/>
                </a:solidFill>
              </a:rPr>
              <a:t>O</a:t>
            </a:r>
            <a:r>
              <a:rPr lang="en-US" altLang="ru-RU" sz="1000">
                <a:solidFill>
                  <a:schemeClr val="accent1"/>
                </a:solidFill>
              </a:rPr>
              <a:t>) - </a:t>
            </a:r>
            <a:r>
              <a:rPr lang="ru-RU" altLang="ru-RU" sz="1000">
                <a:solidFill>
                  <a:schemeClr val="accent1"/>
                </a:solidFill>
              </a:rPr>
              <a:t>ускорение полюса </a:t>
            </a:r>
            <a:r>
              <a:rPr lang="en-US" altLang="ru-RU" sz="1000" i="1">
                <a:solidFill>
                  <a:schemeClr val="accent1"/>
                </a:solidFill>
              </a:rPr>
              <a:t>O</a:t>
            </a:r>
            <a:r>
              <a:rPr lang="en-US" altLang="ru-RU" sz="1000">
                <a:solidFill>
                  <a:schemeClr val="accent1"/>
                </a:solidFill>
              </a:rPr>
              <a:t>;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следующие три – </a:t>
            </a:r>
            <a:r>
              <a:rPr lang="ru-RU" altLang="ru-RU" sz="1000" b="1">
                <a:solidFill>
                  <a:schemeClr val="accent1"/>
                </a:solidFill>
              </a:rPr>
              <a:t>относительное ускорение точки</a:t>
            </a:r>
            <a:r>
              <a:rPr lang="ru-RU" altLang="ru-RU" sz="1000">
                <a:solidFill>
                  <a:schemeClr val="accent1"/>
                </a:solidFill>
              </a:rPr>
              <a:t> </a:t>
            </a:r>
            <a:r>
              <a:rPr lang="ru-RU" altLang="ru-RU" sz="1000" b="1">
                <a:solidFill>
                  <a:schemeClr val="accent1"/>
                </a:solidFill>
              </a:rPr>
              <a:t>(</a:t>
            </a:r>
            <a:r>
              <a:rPr lang="en-US" altLang="ru-RU" sz="1000" b="1" i="1">
                <a:solidFill>
                  <a:schemeClr val="accent1"/>
                </a:solidFill>
              </a:rPr>
              <a:t>a</a:t>
            </a:r>
            <a:r>
              <a:rPr lang="en-US" altLang="ru-RU" sz="1000" b="1" i="1" baseline="30000">
                <a:solidFill>
                  <a:schemeClr val="accent1"/>
                </a:solidFill>
              </a:rPr>
              <a:t>r</a:t>
            </a:r>
            <a:r>
              <a:rPr lang="en-US" altLang="ru-RU" sz="1000" b="1">
                <a:solidFill>
                  <a:schemeClr val="accent1"/>
                </a:solidFill>
              </a:rPr>
              <a:t>).</a:t>
            </a:r>
            <a:endParaRPr lang="ru-RU" altLang="ru-RU" sz="1000" b="1">
              <a:solidFill>
                <a:schemeClr val="accent1"/>
              </a:solidFill>
            </a:endParaRPr>
          </a:p>
        </p:txBody>
      </p:sp>
      <p:sp>
        <p:nvSpPr>
          <p:cNvPr id="345107" name="Rectangle 19"/>
          <p:cNvSpPr>
            <a:spLocks noChangeArrowheads="1"/>
          </p:cNvSpPr>
          <p:nvPr/>
        </p:nvSpPr>
        <p:spPr bwMode="auto">
          <a:xfrm>
            <a:off x="7419975" y="1416050"/>
            <a:ext cx="1457325" cy="495300"/>
          </a:xfrm>
          <a:prstGeom prst="rect">
            <a:avLst/>
          </a:prstGeom>
          <a:noFill/>
          <a:ln w="19050" algn="ctr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45108" name="AutoShape 20"/>
          <p:cNvSpPr>
            <a:spLocks noChangeArrowheads="1"/>
          </p:cNvSpPr>
          <p:nvPr/>
        </p:nvSpPr>
        <p:spPr bwMode="auto">
          <a:xfrm rot="5400000">
            <a:off x="7978775" y="1835151"/>
            <a:ext cx="314325" cy="55245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graphicFrame>
        <p:nvGraphicFramePr>
          <p:cNvPr id="34510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3262077"/>
              </p:ext>
            </p:extLst>
          </p:nvPr>
        </p:nvGraphicFramePr>
        <p:xfrm>
          <a:off x="2084388" y="4002088"/>
          <a:ext cx="4470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3" name="Формула" r:id="rId11" imgW="4470120" imgH="482400" progId="Equation.3">
                  <p:embed/>
                </p:oleObj>
              </mc:Choice>
              <mc:Fallback>
                <p:oleObj name="Формула" r:id="rId11" imgW="44701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4388" y="4002088"/>
                        <a:ext cx="4470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110" name="Text Box 22"/>
          <p:cNvSpPr txBox="1">
            <a:spLocks noChangeArrowheads="1"/>
          </p:cNvSpPr>
          <p:nvPr/>
        </p:nvSpPr>
        <p:spPr bwMode="auto">
          <a:xfrm>
            <a:off x="161925" y="2284413"/>
            <a:ext cx="2649538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Для последних трех слагаемых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следует определить</a:t>
            </a:r>
            <a:r>
              <a:rPr lang="en-US" altLang="ru-RU" sz="1000">
                <a:solidFill>
                  <a:schemeClr val="accent1"/>
                </a:solidFill>
              </a:rPr>
              <a:t> </a:t>
            </a:r>
            <a:r>
              <a:rPr lang="ru-RU" altLang="ru-RU" sz="1000">
                <a:solidFill>
                  <a:schemeClr val="accent1"/>
                </a:solidFill>
              </a:rPr>
              <a:t>вторые производные по времени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от ортов подвижной системы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координат </a:t>
            </a:r>
            <a:r>
              <a:rPr lang="en-US" altLang="ru-RU" sz="1000" b="1" i="1">
                <a:solidFill>
                  <a:schemeClr val="accent1"/>
                </a:solidFill>
              </a:rPr>
              <a:t>i</a:t>
            </a:r>
            <a:r>
              <a:rPr lang="en-US" altLang="ru-RU" sz="1000">
                <a:solidFill>
                  <a:schemeClr val="accent1"/>
                </a:solidFill>
              </a:rPr>
              <a:t>, </a:t>
            </a:r>
            <a:r>
              <a:rPr lang="en-US" altLang="ru-RU" sz="1000" b="1" i="1">
                <a:solidFill>
                  <a:schemeClr val="accent1"/>
                </a:solidFill>
              </a:rPr>
              <a:t>j</a:t>
            </a:r>
            <a:r>
              <a:rPr lang="en-US" altLang="ru-RU" sz="1000">
                <a:solidFill>
                  <a:schemeClr val="accent1"/>
                </a:solidFill>
              </a:rPr>
              <a:t>, </a:t>
            </a:r>
            <a:r>
              <a:rPr lang="en-US" altLang="ru-RU" sz="1000" b="1" i="1">
                <a:solidFill>
                  <a:schemeClr val="accent1"/>
                </a:solidFill>
              </a:rPr>
              <a:t>k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endParaRPr lang="ru-RU" altLang="ru-RU" sz="1000">
              <a:solidFill>
                <a:schemeClr val="accent1"/>
              </a:solidFill>
            </a:endParaRPr>
          </a:p>
        </p:txBody>
      </p:sp>
      <p:graphicFrame>
        <p:nvGraphicFramePr>
          <p:cNvPr id="34511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1298325"/>
              </p:ext>
            </p:extLst>
          </p:nvPr>
        </p:nvGraphicFramePr>
        <p:xfrm>
          <a:off x="2247900" y="2457450"/>
          <a:ext cx="27940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4" name="Формула" r:id="rId13" imgW="2793960" imgH="1346040" progId="Equation.3">
                  <p:embed/>
                </p:oleObj>
              </mc:Choice>
              <mc:Fallback>
                <p:oleObj name="Формула" r:id="rId13" imgW="2793960" imgH="1346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0" y="2457450"/>
                        <a:ext cx="2794000" cy="1346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112" name="Text Box 24"/>
          <p:cNvSpPr txBox="1">
            <a:spLocks noChangeArrowheads="1"/>
          </p:cNvSpPr>
          <p:nvPr/>
        </p:nvSpPr>
        <p:spPr bwMode="auto">
          <a:xfrm>
            <a:off x="5180013" y="2508250"/>
            <a:ext cx="1887537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Подставим эти выражения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в последние три слагаемые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и сгруппируем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endParaRPr lang="ru-RU" altLang="ru-RU" sz="1000" b="1">
              <a:solidFill>
                <a:schemeClr val="accent1"/>
              </a:solidFill>
            </a:endParaRPr>
          </a:p>
        </p:txBody>
      </p:sp>
      <p:graphicFrame>
        <p:nvGraphicFramePr>
          <p:cNvPr id="34511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4977937"/>
              </p:ext>
            </p:extLst>
          </p:nvPr>
        </p:nvGraphicFramePr>
        <p:xfrm>
          <a:off x="7212013" y="2182813"/>
          <a:ext cx="18542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5" name="Формула" r:id="rId15" imgW="1854000" imgH="1473120" progId="Equation.3">
                  <p:embed/>
                </p:oleObj>
              </mc:Choice>
              <mc:Fallback>
                <p:oleObj name="Формула" r:id="rId15" imgW="1854000" imgH="1473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2013" y="2182813"/>
                        <a:ext cx="185420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114" name="Rectangle 26"/>
          <p:cNvSpPr>
            <a:spLocks noChangeArrowheads="1"/>
          </p:cNvSpPr>
          <p:nvPr/>
        </p:nvSpPr>
        <p:spPr bwMode="auto">
          <a:xfrm>
            <a:off x="7342188" y="3424238"/>
            <a:ext cx="1323975" cy="238125"/>
          </a:xfrm>
          <a:prstGeom prst="rect">
            <a:avLst/>
          </a:prstGeom>
          <a:noFill/>
          <a:ln w="19050" algn="ctr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45115" name="Text Box 27"/>
          <p:cNvSpPr txBox="1">
            <a:spLocks noChangeArrowheads="1"/>
          </p:cNvSpPr>
          <p:nvPr/>
        </p:nvSpPr>
        <p:spPr bwMode="auto">
          <a:xfrm>
            <a:off x="5178425" y="3203575"/>
            <a:ext cx="1935163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Сумма первого и полученных</a:t>
            </a:r>
            <a:endParaRPr lang="en-US" altLang="ru-RU" sz="1000">
              <a:solidFill>
                <a:schemeClr val="accent1"/>
              </a:solidFill>
            </a:endParaRPr>
          </a:p>
          <a:p>
            <a:r>
              <a:rPr lang="ru-RU" altLang="ru-RU" sz="1000">
                <a:solidFill>
                  <a:schemeClr val="accent1"/>
                </a:solidFill>
              </a:rPr>
              <a:t>двух слагаемых – ускорение</a:t>
            </a:r>
            <a:endParaRPr lang="en-US" altLang="ru-RU" sz="1000">
              <a:solidFill>
                <a:schemeClr val="accent1"/>
              </a:solidFill>
            </a:endParaRPr>
          </a:p>
          <a:p>
            <a:r>
              <a:rPr lang="ru-RU" altLang="ru-RU" sz="1000">
                <a:solidFill>
                  <a:schemeClr val="accent1"/>
                </a:solidFill>
              </a:rPr>
              <a:t>точки свободного тела есть</a:t>
            </a:r>
            <a:endParaRPr lang="en-US" altLang="ru-RU" sz="1000">
              <a:solidFill>
                <a:schemeClr val="accent1"/>
              </a:solidFill>
            </a:endParaRPr>
          </a:p>
          <a:p>
            <a:r>
              <a:rPr lang="ru-RU" altLang="ru-RU" sz="1000" b="1">
                <a:solidFill>
                  <a:schemeClr val="accent1"/>
                </a:solidFill>
              </a:rPr>
              <a:t>переносное</a:t>
            </a:r>
            <a:endParaRPr lang="en-US" altLang="ru-RU" sz="1000" b="1">
              <a:solidFill>
                <a:schemeClr val="accent1"/>
              </a:solidFill>
            </a:endParaRPr>
          </a:p>
          <a:p>
            <a:r>
              <a:rPr lang="ru-RU" altLang="ru-RU" sz="1000" b="1">
                <a:solidFill>
                  <a:schemeClr val="accent1"/>
                </a:solidFill>
              </a:rPr>
              <a:t>ускорение точки (</a:t>
            </a:r>
            <a:r>
              <a:rPr lang="en-US" altLang="ru-RU" sz="1000" b="1" i="1">
                <a:solidFill>
                  <a:schemeClr val="accent1"/>
                </a:solidFill>
              </a:rPr>
              <a:t>a</a:t>
            </a:r>
            <a:r>
              <a:rPr lang="en-US" altLang="ru-RU" sz="1000" b="1" i="1" baseline="30000">
                <a:solidFill>
                  <a:schemeClr val="accent1"/>
                </a:solidFill>
              </a:rPr>
              <a:t>e</a:t>
            </a:r>
            <a:r>
              <a:rPr lang="en-US" altLang="ru-RU" sz="1000" b="1">
                <a:solidFill>
                  <a:schemeClr val="accent1"/>
                </a:solidFill>
              </a:rPr>
              <a:t>)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endParaRPr lang="ru-RU" altLang="ru-RU" sz="1000" b="1">
              <a:solidFill>
                <a:schemeClr val="accent1"/>
              </a:solidFill>
            </a:endParaRPr>
          </a:p>
        </p:txBody>
      </p:sp>
      <p:graphicFrame>
        <p:nvGraphicFramePr>
          <p:cNvPr id="34511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3657032"/>
              </p:ext>
            </p:extLst>
          </p:nvPr>
        </p:nvGraphicFramePr>
        <p:xfrm>
          <a:off x="6875463" y="3806825"/>
          <a:ext cx="2006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6" name="Формула" r:id="rId17" imgW="2006280" imgH="253800" progId="Equation.3">
                  <p:embed/>
                </p:oleObj>
              </mc:Choice>
              <mc:Fallback>
                <p:oleObj name="Формула" r:id="rId17" imgW="20062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463" y="3806825"/>
                        <a:ext cx="2006600" cy="254000"/>
                      </a:xfrm>
                      <a:prstGeom prst="rect">
                        <a:avLst/>
                      </a:prstGeom>
                      <a:noFill/>
                      <a:ln w="15875">
                        <a:solidFill>
                          <a:srgbClr val="00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117" name="Text Box 29"/>
          <p:cNvSpPr txBox="1">
            <a:spLocks noChangeArrowheads="1"/>
          </p:cNvSpPr>
          <p:nvPr/>
        </p:nvSpPr>
        <p:spPr bwMode="auto">
          <a:xfrm>
            <a:off x="234950" y="3268663"/>
            <a:ext cx="1887538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В оставшихся шести слагаемых сложим одинаковые члены, подставим векторные произведения для первых производных по времени от ортов и сгруппируем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endParaRPr lang="ru-RU" altLang="ru-RU" sz="1000" b="1">
              <a:solidFill>
                <a:schemeClr val="accent1"/>
              </a:solidFill>
            </a:endParaRPr>
          </a:p>
        </p:txBody>
      </p:sp>
      <p:sp>
        <p:nvSpPr>
          <p:cNvPr id="345118" name="Rectangle 30"/>
          <p:cNvSpPr>
            <a:spLocks noChangeArrowheads="1"/>
          </p:cNvSpPr>
          <p:nvPr/>
        </p:nvSpPr>
        <p:spPr bwMode="auto">
          <a:xfrm>
            <a:off x="4960938" y="1423988"/>
            <a:ext cx="2371725" cy="495300"/>
          </a:xfrm>
          <a:prstGeom prst="rect">
            <a:avLst/>
          </a:prstGeom>
          <a:noFill/>
          <a:ln w="19050" algn="ctr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45119" name="Rectangle 31"/>
          <p:cNvSpPr>
            <a:spLocks noChangeArrowheads="1"/>
          </p:cNvSpPr>
          <p:nvPr/>
        </p:nvSpPr>
        <p:spPr bwMode="auto">
          <a:xfrm>
            <a:off x="5864225" y="4108450"/>
            <a:ext cx="647700" cy="247650"/>
          </a:xfrm>
          <a:prstGeom prst="rect">
            <a:avLst/>
          </a:prstGeom>
          <a:noFill/>
          <a:ln w="19050" algn="ctr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45120" name="Text Box 32"/>
          <p:cNvSpPr txBox="1">
            <a:spLocks noChangeArrowheads="1"/>
          </p:cNvSpPr>
          <p:nvPr/>
        </p:nvSpPr>
        <p:spPr bwMode="auto">
          <a:xfrm>
            <a:off x="6691313" y="4124325"/>
            <a:ext cx="254476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Полученная компонента ускорения представляет собой </a:t>
            </a:r>
            <a:r>
              <a:rPr lang="ru-RU" altLang="ru-RU" sz="1000" b="1">
                <a:solidFill>
                  <a:schemeClr val="accent1"/>
                </a:solidFill>
              </a:rPr>
              <a:t>кориолисово ускорение</a:t>
            </a:r>
            <a:r>
              <a:rPr lang="en-US" altLang="ru-RU" sz="1000" b="1">
                <a:solidFill>
                  <a:schemeClr val="accent1"/>
                </a:solidFill>
              </a:rPr>
              <a:t> (</a:t>
            </a:r>
            <a:r>
              <a:rPr lang="en-US" altLang="ru-RU" sz="1000" b="1" i="1">
                <a:solidFill>
                  <a:schemeClr val="accent1"/>
                </a:solidFill>
              </a:rPr>
              <a:t>a</a:t>
            </a:r>
            <a:r>
              <a:rPr lang="en-US" altLang="ru-RU" sz="1000" b="1" i="1" baseline="30000">
                <a:solidFill>
                  <a:schemeClr val="accent1"/>
                </a:solidFill>
              </a:rPr>
              <a:t>c</a:t>
            </a:r>
            <a:r>
              <a:rPr lang="en-US" altLang="ru-RU" sz="1000" b="1">
                <a:solidFill>
                  <a:schemeClr val="accent1"/>
                </a:solidFill>
              </a:rPr>
              <a:t>)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endParaRPr lang="ru-RU" altLang="ru-RU" sz="1000" b="1">
              <a:solidFill>
                <a:schemeClr val="accent1"/>
              </a:solidFill>
            </a:endParaRPr>
          </a:p>
        </p:txBody>
      </p:sp>
      <p:graphicFrame>
        <p:nvGraphicFramePr>
          <p:cNvPr id="345121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4744300"/>
              </p:ext>
            </p:extLst>
          </p:nvPr>
        </p:nvGraphicFramePr>
        <p:xfrm>
          <a:off x="7886700" y="4524375"/>
          <a:ext cx="10541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7" name="Формула" r:id="rId19" imgW="1054080" imgH="253800" progId="Equation.3">
                  <p:embed/>
                </p:oleObj>
              </mc:Choice>
              <mc:Fallback>
                <p:oleObj name="Формула" r:id="rId19" imgW="10540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6700" y="4524375"/>
                        <a:ext cx="1054100" cy="2540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122" name="AutoShape 34"/>
          <p:cNvSpPr>
            <a:spLocks noChangeArrowheads="1"/>
          </p:cNvSpPr>
          <p:nvPr/>
        </p:nvSpPr>
        <p:spPr bwMode="auto">
          <a:xfrm rot="5400000">
            <a:off x="5967412" y="1833563"/>
            <a:ext cx="314325" cy="55245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graphicFrame>
        <p:nvGraphicFramePr>
          <p:cNvPr id="345123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830713"/>
              </p:ext>
            </p:extLst>
          </p:nvPr>
        </p:nvGraphicFramePr>
        <p:xfrm>
          <a:off x="6038850" y="2270125"/>
          <a:ext cx="203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8" name="Формула" r:id="rId21" imgW="203040" imgH="215640" progId="Equation.3">
                  <p:embed/>
                </p:oleObj>
              </mc:Choice>
              <mc:Fallback>
                <p:oleObj name="Формула" r:id="rId21" imgW="203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2270125"/>
                        <a:ext cx="2032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124" name="Rectangle 36"/>
          <p:cNvSpPr>
            <a:spLocks noChangeArrowheads="1"/>
          </p:cNvSpPr>
          <p:nvPr/>
        </p:nvSpPr>
        <p:spPr bwMode="auto">
          <a:xfrm>
            <a:off x="990600" y="4533900"/>
            <a:ext cx="5600700" cy="466725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45125" name="Text Box 37"/>
          <p:cNvSpPr txBox="1">
            <a:spLocks noChangeArrowheads="1"/>
          </p:cNvSpPr>
          <p:nvPr/>
        </p:nvSpPr>
        <p:spPr bwMode="auto">
          <a:xfrm>
            <a:off x="1108075" y="4535488"/>
            <a:ext cx="39453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Таким образом, с учетом того, что вторая производная по времени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 радиуса-вектора </a:t>
            </a:r>
            <a:r>
              <a:rPr lang="ru-RU" altLang="ru-RU" sz="1000" b="1" i="1">
                <a:solidFill>
                  <a:schemeClr val="accent1"/>
                </a:solidFill>
                <a:sym typeface="Symbol" pitchFamily="18" charset="2"/>
              </a:rPr>
              <a:t> </a:t>
            </a:r>
            <a:r>
              <a:rPr lang="ru-RU" altLang="ru-RU" sz="1000">
                <a:solidFill>
                  <a:schemeClr val="accent1"/>
                </a:solidFill>
                <a:sym typeface="Symbol" pitchFamily="18" charset="2"/>
              </a:rPr>
              <a:t>есть абсолютное ускорение, </a:t>
            </a:r>
            <a:r>
              <a:rPr lang="ru-RU" altLang="ru-RU" sz="1000">
                <a:solidFill>
                  <a:schemeClr val="accent1"/>
                </a:solidFill>
              </a:rPr>
              <a:t>получаем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endParaRPr lang="ru-RU" altLang="ru-RU" sz="1000">
              <a:solidFill>
                <a:schemeClr val="accent1"/>
              </a:solidFill>
            </a:endParaRPr>
          </a:p>
        </p:txBody>
      </p:sp>
      <p:graphicFrame>
        <p:nvGraphicFramePr>
          <p:cNvPr id="345126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101314"/>
              </p:ext>
            </p:extLst>
          </p:nvPr>
        </p:nvGraphicFramePr>
        <p:xfrm>
          <a:off x="5207000" y="4729163"/>
          <a:ext cx="12065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9" name="Формула" r:id="rId23" imgW="1206360" imgH="215640" progId="Equation.3">
                  <p:embed/>
                </p:oleObj>
              </mc:Choice>
              <mc:Fallback>
                <p:oleObj name="Формула" r:id="rId23" imgW="12063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0" y="4729163"/>
                        <a:ext cx="1206500" cy="2159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127" name="Text Box 39"/>
          <p:cNvSpPr txBox="1">
            <a:spLocks noChangeArrowheads="1"/>
          </p:cNvSpPr>
          <p:nvPr/>
        </p:nvSpPr>
        <p:spPr bwMode="auto">
          <a:xfrm>
            <a:off x="198438" y="5037138"/>
            <a:ext cx="426911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>
                <a:solidFill>
                  <a:schemeClr val="accent1"/>
                </a:solidFill>
                <a:latin typeface="+mn-lt"/>
                <a:cs typeface="Arial" charset="0"/>
              </a:rPr>
              <a:t>■</a:t>
            </a:r>
            <a:r>
              <a:rPr lang="ru-RU" altLang="ru-RU" sz="1000" b="1">
                <a:solidFill>
                  <a:schemeClr val="accent1"/>
                </a:solidFill>
                <a:latin typeface="+mn-lt"/>
              </a:rPr>
              <a:t>       Величина и направление ускорения Кориолиса</a:t>
            </a:r>
            <a:r>
              <a:rPr lang="en-US" altLang="ru-RU" sz="1000" b="1">
                <a:solidFill>
                  <a:schemeClr val="accent1"/>
                </a:solidFill>
                <a:latin typeface="+mn-lt"/>
              </a:rPr>
              <a:t>:</a:t>
            </a:r>
          </a:p>
          <a:p>
            <a:r>
              <a:rPr lang="ru-RU" altLang="ru-RU" sz="1000" b="1">
                <a:solidFill>
                  <a:schemeClr val="accent1"/>
                </a:solidFill>
                <a:latin typeface="+mn-lt"/>
              </a:rPr>
              <a:t>Модуль вектора кориолисова ускорения</a:t>
            </a:r>
            <a:r>
              <a:rPr lang="en-US" altLang="ru-RU" sz="1000" b="1">
                <a:solidFill>
                  <a:schemeClr val="accent1"/>
                </a:solidFill>
                <a:latin typeface="+mn-lt"/>
              </a:rPr>
              <a:t>:</a:t>
            </a:r>
          </a:p>
          <a:p>
            <a:r>
              <a:rPr lang="ru-RU" altLang="ru-RU" sz="1000">
                <a:solidFill>
                  <a:schemeClr val="accent1"/>
                </a:solidFill>
                <a:latin typeface="+mn-lt"/>
              </a:rPr>
              <a:t>Ускорение Кориолиса обращается в ноль</a:t>
            </a:r>
          </a:p>
          <a:p>
            <a:r>
              <a:rPr lang="ru-RU" altLang="ru-RU" sz="1000">
                <a:solidFill>
                  <a:schemeClr val="accent1"/>
                </a:solidFill>
                <a:latin typeface="+mn-lt"/>
              </a:rPr>
              <a:t>в двух случаях</a:t>
            </a:r>
            <a:r>
              <a:rPr lang="en-US" altLang="ru-RU" sz="1000">
                <a:solidFill>
                  <a:schemeClr val="accent1"/>
                </a:solidFill>
                <a:latin typeface="+mn-lt"/>
              </a:rPr>
              <a:t>:</a:t>
            </a:r>
          </a:p>
          <a:p>
            <a:pPr>
              <a:buFontTx/>
              <a:buAutoNum type="arabicPeriod"/>
            </a:pPr>
            <a:r>
              <a:rPr lang="ru-RU" altLang="ru-RU" sz="1000">
                <a:solidFill>
                  <a:schemeClr val="accent1"/>
                </a:solidFill>
                <a:latin typeface="+mn-lt"/>
              </a:rPr>
              <a:t>Угловая скорость переносного движения равна 0 (поступательное</a:t>
            </a:r>
          </a:p>
          <a:p>
            <a:r>
              <a:rPr lang="ru-RU" altLang="ru-RU" sz="1000">
                <a:solidFill>
                  <a:schemeClr val="accent1"/>
                </a:solidFill>
                <a:latin typeface="+mn-lt"/>
              </a:rPr>
              <a:t>переносное движение).</a:t>
            </a:r>
          </a:p>
          <a:p>
            <a:pPr>
              <a:buFontTx/>
              <a:buAutoNum type="arabicPeriod" startAt="2"/>
            </a:pPr>
            <a:r>
              <a:rPr lang="ru-RU" altLang="ru-RU" sz="1000">
                <a:solidFill>
                  <a:schemeClr val="accent1"/>
                </a:solidFill>
                <a:latin typeface="+mn-lt"/>
              </a:rPr>
              <a:t>Вектор угловой скорости параллелен вектору относительной</a:t>
            </a:r>
          </a:p>
          <a:p>
            <a:r>
              <a:rPr lang="ru-RU" altLang="ru-RU" sz="1000">
                <a:solidFill>
                  <a:schemeClr val="accent1"/>
                </a:solidFill>
                <a:latin typeface="+mn-lt"/>
              </a:rPr>
              <a:t>скорости (синус угла между векторами обращается в 0).</a:t>
            </a:r>
          </a:p>
        </p:txBody>
      </p:sp>
      <p:graphicFrame>
        <p:nvGraphicFramePr>
          <p:cNvPr id="345128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043907"/>
              </p:ext>
            </p:extLst>
          </p:nvPr>
        </p:nvGraphicFramePr>
        <p:xfrm>
          <a:off x="3021013" y="5268913"/>
          <a:ext cx="1524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0" name="Формула" r:id="rId25" imgW="1523880" imgH="304560" progId="Equation.3">
                  <p:embed/>
                </p:oleObj>
              </mc:Choice>
              <mc:Fallback>
                <p:oleObj name="Формула" r:id="rId25" imgW="15238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1013" y="5268913"/>
                        <a:ext cx="1524000" cy="3048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129" name="Text Box 41"/>
          <p:cNvSpPr txBox="1">
            <a:spLocks noChangeArrowheads="1"/>
          </p:cNvSpPr>
          <p:nvPr/>
        </p:nvSpPr>
        <p:spPr bwMode="auto">
          <a:xfrm>
            <a:off x="4721225" y="5092700"/>
            <a:ext cx="215636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 dirty="0">
                <a:solidFill>
                  <a:schemeClr val="accent1"/>
                </a:solidFill>
                <a:latin typeface="+mn-lt"/>
              </a:rPr>
              <a:t>Направление вектора</a:t>
            </a:r>
            <a:endParaRPr lang="en-US" altLang="ru-RU" sz="1000" b="1" dirty="0">
              <a:solidFill>
                <a:schemeClr val="accent1"/>
              </a:solidFill>
              <a:latin typeface="+mn-lt"/>
            </a:endParaRPr>
          </a:p>
          <a:p>
            <a:r>
              <a:rPr lang="ru-RU" altLang="ru-RU" sz="1000" b="1" dirty="0" err="1">
                <a:solidFill>
                  <a:schemeClr val="accent1"/>
                </a:solidFill>
                <a:latin typeface="+mn-lt"/>
              </a:rPr>
              <a:t>кориолисова</a:t>
            </a:r>
            <a:r>
              <a:rPr lang="ru-RU" altLang="ru-RU" sz="1000" b="1" dirty="0">
                <a:solidFill>
                  <a:schemeClr val="accent1"/>
                </a:solidFill>
                <a:latin typeface="+mn-lt"/>
              </a:rPr>
              <a:t> ускорения</a:t>
            </a:r>
            <a:r>
              <a:rPr lang="en-US" altLang="ru-RU" sz="1000" b="1" dirty="0">
                <a:solidFill>
                  <a:schemeClr val="accent1"/>
                </a:solidFill>
                <a:latin typeface="+mn-lt"/>
              </a:rPr>
              <a:t>:</a:t>
            </a:r>
          </a:p>
          <a:p>
            <a:r>
              <a:rPr lang="ru-RU" altLang="ru-RU" sz="1000" dirty="0">
                <a:solidFill>
                  <a:schemeClr val="accent1"/>
                </a:solidFill>
                <a:latin typeface="+mn-lt"/>
              </a:rPr>
              <a:t>Определяется по одному</a:t>
            </a:r>
            <a:endParaRPr lang="en-US" altLang="ru-RU" sz="1000" dirty="0">
              <a:solidFill>
                <a:schemeClr val="accent1"/>
              </a:solidFill>
              <a:latin typeface="+mn-lt"/>
            </a:endParaRPr>
          </a:p>
          <a:p>
            <a:r>
              <a:rPr lang="ru-RU" altLang="ru-RU" sz="1000" dirty="0">
                <a:solidFill>
                  <a:schemeClr val="accent1"/>
                </a:solidFill>
                <a:latin typeface="+mn-lt"/>
              </a:rPr>
              <a:t>из трех правил</a:t>
            </a:r>
            <a:r>
              <a:rPr lang="en-US" altLang="ru-RU" sz="1000" dirty="0">
                <a:solidFill>
                  <a:schemeClr val="accent1"/>
                </a:solidFill>
                <a:latin typeface="+mn-lt"/>
              </a:rPr>
              <a:t>:</a:t>
            </a:r>
          </a:p>
          <a:p>
            <a:pPr>
              <a:buFontTx/>
              <a:buAutoNum type="arabicPeriod"/>
            </a:pPr>
            <a:r>
              <a:rPr lang="ru-RU" altLang="ru-RU" sz="1000" dirty="0">
                <a:solidFill>
                  <a:schemeClr val="accent1"/>
                </a:solidFill>
                <a:latin typeface="+mn-lt"/>
              </a:rPr>
              <a:t>По определению векторного</a:t>
            </a:r>
            <a:endParaRPr lang="en-US" altLang="ru-RU" sz="1000" dirty="0">
              <a:solidFill>
                <a:schemeClr val="accent1"/>
              </a:solidFill>
              <a:latin typeface="+mn-lt"/>
            </a:endParaRPr>
          </a:p>
          <a:p>
            <a:r>
              <a:rPr lang="ru-RU" altLang="ru-RU" sz="1000" dirty="0">
                <a:solidFill>
                  <a:schemeClr val="accent1"/>
                </a:solidFill>
                <a:latin typeface="+mn-lt"/>
              </a:rPr>
              <a:t>произведения </a:t>
            </a:r>
            <a:r>
              <a:rPr lang="ru-RU" altLang="ru-RU" sz="1000" dirty="0" smtClean="0">
                <a:solidFill>
                  <a:schemeClr val="accent1"/>
                </a:solidFill>
                <a:latin typeface="+mn-lt"/>
              </a:rPr>
              <a:t>.</a:t>
            </a:r>
            <a:endParaRPr lang="ru-RU" altLang="ru-RU" sz="1000" dirty="0">
              <a:solidFill>
                <a:schemeClr val="accent1"/>
              </a:solidFill>
              <a:latin typeface="+mn-lt"/>
            </a:endParaRPr>
          </a:p>
          <a:p>
            <a:pPr>
              <a:buFontTx/>
              <a:buAutoNum type="arabicPeriod" startAt="2"/>
            </a:pPr>
            <a:r>
              <a:rPr lang="ru-RU" altLang="ru-RU" sz="1000" dirty="0">
                <a:solidFill>
                  <a:schemeClr val="accent1"/>
                </a:solidFill>
                <a:latin typeface="+mn-lt"/>
              </a:rPr>
              <a:t>По правилу правой руки</a:t>
            </a:r>
            <a:r>
              <a:rPr lang="en-US" altLang="ru-RU" sz="10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ru-RU" altLang="ru-RU" sz="1000" dirty="0" smtClean="0">
                <a:solidFill>
                  <a:schemeClr val="accent1"/>
                </a:solidFill>
                <a:latin typeface="+mn-lt"/>
              </a:rPr>
              <a:t>.</a:t>
            </a:r>
            <a:endParaRPr lang="ru-RU" altLang="ru-RU" sz="1000" dirty="0">
              <a:solidFill>
                <a:schemeClr val="accent1"/>
              </a:solidFill>
              <a:latin typeface="+mn-lt"/>
            </a:endParaRPr>
          </a:p>
          <a:p>
            <a:pPr>
              <a:buFontTx/>
              <a:buAutoNum type="arabicPeriod" startAt="2"/>
            </a:pPr>
            <a:r>
              <a:rPr lang="ru-RU" altLang="ru-RU" sz="1000" b="1" dirty="0">
                <a:solidFill>
                  <a:schemeClr val="accent1"/>
                </a:solidFill>
                <a:latin typeface="+mn-lt"/>
              </a:rPr>
              <a:t>По правилу Жуковского</a:t>
            </a:r>
            <a:r>
              <a:rPr lang="en-US" altLang="ru-RU" sz="1000" dirty="0">
                <a:solidFill>
                  <a:schemeClr val="accent1"/>
                </a:solidFill>
                <a:latin typeface="+mn-lt"/>
              </a:rPr>
              <a:t>:</a:t>
            </a:r>
            <a:endParaRPr lang="ru-RU" altLang="ru-RU" sz="1000" dirty="0">
              <a:solidFill>
                <a:schemeClr val="accent1"/>
              </a:solidFill>
              <a:latin typeface="+mn-lt"/>
            </a:endParaRPr>
          </a:p>
        </p:txBody>
      </p:sp>
      <p:grpSp>
        <p:nvGrpSpPr>
          <p:cNvPr id="345134" name="Group 46"/>
          <p:cNvGrpSpPr>
            <a:grpSpLocks/>
          </p:cNvGrpSpPr>
          <p:nvPr/>
        </p:nvGrpSpPr>
        <p:grpSpPr bwMode="auto">
          <a:xfrm>
            <a:off x="7607300" y="4986338"/>
            <a:ext cx="938213" cy="785812"/>
            <a:chOff x="4792" y="3141"/>
            <a:chExt cx="591" cy="495"/>
          </a:xfrm>
        </p:grpSpPr>
        <p:sp>
          <p:nvSpPr>
            <p:cNvPr id="345130" name="AutoShape 42"/>
            <p:cNvSpPr>
              <a:spLocks noChangeArrowheads="1"/>
            </p:cNvSpPr>
            <p:nvPr/>
          </p:nvSpPr>
          <p:spPr bwMode="auto">
            <a:xfrm>
              <a:off x="5244" y="3282"/>
              <a:ext cx="56" cy="354"/>
            </a:xfrm>
            <a:prstGeom prst="upArrow">
              <a:avLst>
                <a:gd name="adj1" fmla="val 50000"/>
                <a:gd name="adj2" fmla="val 158036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5131" name="AutoShape 43"/>
            <p:cNvSpPr>
              <a:spLocks noChangeArrowheads="1"/>
            </p:cNvSpPr>
            <p:nvPr/>
          </p:nvSpPr>
          <p:spPr bwMode="auto">
            <a:xfrm rot="1827933">
              <a:off x="4836" y="3480"/>
              <a:ext cx="456" cy="78"/>
            </a:xfrm>
            <a:prstGeom prst="leftArrow">
              <a:avLst>
                <a:gd name="adj1" fmla="val 50000"/>
                <a:gd name="adj2" fmla="val 146154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graphicFrame>
          <p:nvGraphicFramePr>
            <p:cNvPr id="345132" name="Object 44"/>
            <p:cNvGraphicFramePr>
              <a:graphicFrameLocks noChangeAspect="1"/>
            </p:cNvGraphicFramePr>
            <p:nvPr/>
          </p:nvGraphicFramePr>
          <p:xfrm>
            <a:off x="4792" y="3242"/>
            <a:ext cx="12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01" name="Формула" r:id="rId27" imgW="190440" imgH="215640" progId="Equation.3">
                    <p:embed/>
                  </p:oleObj>
                </mc:Choice>
                <mc:Fallback>
                  <p:oleObj name="Формула" r:id="rId27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2" y="3242"/>
                          <a:ext cx="12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5133" name="Object 45"/>
            <p:cNvGraphicFramePr>
              <a:graphicFrameLocks noChangeAspect="1"/>
            </p:cNvGraphicFramePr>
            <p:nvPr/>
          </p:nvGraphicFramePr>
          <p:xfrm>
            <a:off x="5255" y="3141"/>
            <a:ext cx="12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02" name="Формула" r:id="rId29" imgW="203040" imgH="228600" progId="Equation.3">
                    <p:embed/>
                  </p:oleObj>
                </mc:Choice>
                <mc:Fallback>
                  <p:oleObj name="Формула" r:id="rId29" imgW="2030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5" y="3141"/>
                          <a:ext cx="128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5136" name="Text Box 48"/>
          <p:cNvSpPr txBox="1">
            <a:spLocks noChangeArrowheads="1"/>
          </p:cNvSpPr>
          <p:nvPr/>
        </p:nvSpPr>
        <p:spPr bwMode="auto">
          <a:xfrm>
            <a:off x="1308100" y="6365875"/>
            <a:ext cx="35702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R"/>
            </a:pPr>
            <a:r>
              <a:rPr lang="ru-RU" altLang="ru-RU" sz="1000">
                <a:solidFill>
                  <a:schemeClr val="accent1"/>
                </a:solidFill>
                <a:latin typeface="+mn-lt"/>
              </a:rPr>
              <a:t>Спроецировать вектор относительной скорости</a:t>
            </a:r>
          </a:p>
          <a:p>
            <a:r>
              <a:rPr lang="ru-RU" altLang="ru-RU" sz="1000">
                <a:solidFill>
                  <a:schemeClr val="accent1"/>
                </a:solidFill>
                <a:latin typeface="+mn-lt"/>
              </a:rPr>
              <a:t>на плоскость, перпендикулярную вектору угловой скорости.</a:t>
            </a:r>
          </a:p>
        </p:txBody>
      </p:sp>
      <p:sp>
        <p:nvSpPr>
          <p:cNvPr id="345137" name="Text Box 49"/>
          <p:cNvSpPr txBox="1">
            <a:spLocks noChangeArrowheads="1"/>
          </p:cNvSpPr>
          <p:nvPr/>
        </p:nvSpPr>
        <p:spPr bwMode="auto">
          <a:xfrm>
            <a:off x="4945063" y="6356350"/>
            <a:ext cx="3773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>
                <a:solidFill>
                  <a:schemeClr val="accent1"/>
                </a:solidFill>
                <a:latin typeface="+mn-lt"/>
              </a:rPr>
              <a:t>б)	Повернуть проекцию вектора относительной скорости</a:t>
            </a:r>
          </a:p>
          <a:p>
            <a:r>
              <a:rPr lang="ru-RU" altLang="ru-RU" sz="1000">
                <a:solidFill>
                  <a:schemeClr val="accent1"/>
                </a:solidFill>
                <a:latin typeface="+mn-lt"/>
              </a:rPr>
              <a:t>на прямой угол в сторону дуговой стрелки угловой скорости.</a:t>
            </a:r>
          </a:p>
        </p:txBody>
      </p:sp>
      <p:grpSp>
        <p:nvGrpSpPr>
          <p:cNvPr id="345143" name="Group 55"/>
          <p:cNvGrpSpPr>
            <a:grpSpLocks/>
          </p:cNvGrpSpPr>
          <p:nvPr/>
        </p:nvGrpSpPr>
        <p:grpSpPr bwMode="auto">
          <a:xfrm>
            <a:off x="7543800" y="5394325"/>
            <a:ext cx="814388" cy="514350"/>
            <a:chOff x="4752" y="3398"/>
            <a:chExt cx="513" cy="324"/>
          </a:xfrm>
        </p:grpSpPr>
        <p:sp>
          <p:nvSpPr>
            <p:cNvPr id="345138" name="AutoShape 50"/>
            <p:cNvSpPr>
              <a:spLocks noChangeArrowheads="1"/>
            </p:cNvSpPr>
            <p:nvPr/>
          </p:nvSpPr>
          <p:spPr bwMode="auto">
            <a:xfrm rot="-441004">
              <a:off x="4863" y="3623"/>
              <a:ext cx="402" cy="68"/>
            </a:xfrm>
            <a:prstGeom prst="leftArrow">
              <a:avLst>
                <a:gd name="adj1" fmla="val 50000"/>
                <a:gd name="adj2" fmla="val 147794"/>
              </a:avLst>
            </a:prstGeom>
            <a:solidFill>
              <a:srgbClr val="3399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5139" name="Line 51"/>
            <p:cNvSpPr>
              <a:spLocks noChangeShapeType="1"/>
            </p:cNvSpPr>
            <p:nvPr/>
          </p:nvSpPr>
          <p:spPr bwMode="auto">
            <a:xfrm flipV="1">
              <a:off x="4866" y="3398"/>
              <a:ext cx="0" cy="28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graphicFrame>
          <p:nvGraphicFramePr>
            <p:cNvPr id="345140" name="Object 52"/>
            <p:cNvGraphicFramePr>
              <a:graphicFrameLocks noChangeAspect="1"/>
            </p:cNvGraphicFramePr>
            <p:nvPr/>
          </p:nvGraphicFramePr>
          <p:xfrm>
            <a:off x="4752" y="3562"/>
            <a:ext cx="136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03" name="Формула" r:id="rId31" imgW="215640" imgH="253800" progId="Equation.3">
                    <p:embed/>
                  </p:oleObj>
                </mc:Choice>
                <mc:Fallback>
                  <p:oleObj name="Формула" r:id="rId31" imgW="21564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3562"/>
                          <a:ext cx="136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5141" name="Line 53"/>
            <p:cNvSpPr>
              <a:spLocks noChangeShapeType="1"/>
            </p:cNvSpPr>
            <p:nvPr/>
          </p:nvSpPr>
          <p:spPr bwMode="auto">
            <a:xfrm flipH="1" flipV="1">
              <a:off x="4921" y="3601"/>
              <a:ext cx="2" cy="7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5142" name="Line 54"/>
            <p:cNvSpPr>
              <a:spLocks noChangeShapeType="1"/>
            </p:cNvSpPr>
            <p:nvPr/>
          </p:nvSpPr>
          <p:spPr bwMode="auto">
            <a:xfrm flipV="1">
              <a:off x="4862" y="3606"/>
              <a:ext cx="67" cy="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</p:grpSp>
      <p:sp>
        <p:nvSpPr>
          <p:cNvPr id="345144" name="AutoShape 56"/>
          <p:cNvSpPr>
            <a:spLocks noChangeArrowheads="1"/>
          </p:cNvSpPr>
          <p:nvPr/>
        </p:nvSpPr>
        <p:spPr bwMode="auto">
          <a:xfrm rot="3310530">
            <a:off x="8263732" y="5877718"/>
            <a:ext cx="463550" cy="138113"/>
          </a:xfrm>
          <a:prstGeom prst="rightArrow">
            <a:avLst>
              <a:gd name="adj1" fmla="val 50000"/>
              <a:gd name="adj2" fmla="val 83908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45145" name="Line 57"/>
          <p:cNvSpPr>
            <a:spLocks noChangeShapeType="1"/>
          </p:cNvSpPr>
          <p:nvPr/>
        </p:nvSpPr>
        <p:spPr bwMode="auto">
          <a:xfrm flipV="1">
            <a:off x="8251825" y="5861050"/>
            <a:ext cx="174625" cy="28575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45146" name="Line 58"/>
          <p:cNvSpPr>
            <a:spLocks noChangeShapeType="1"/>
          </p:cNvSpPr>
          <p:nvPr/>
        </p:nvSpPr>
        <p:spPr bwMode="auto">
          <a:xfrm flipH="1" flipV="1">
            <a:off x="8193088" y="5789613"/>
            <a:ext cx="57150" cy="104775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45147" name="AutoShape 59"/>
          <p:cNvSpPr>
            <a:spLocks noChangeArrowheads="1"/>
          </p:cNvSpPr>
          <p:nvPr/>
        </p:nvSpPr>
        <p:spPr bwMode="auto">
          <a:xfrm>
            <a:off x="8204200" y="5410200"/>
            <a:ext cx="120650" cy="149225"/>
          </a:xfrm>
          <a:prstGeom prst="curvedRightArrow">
            <a:avLst>
              <a:gd name="adj1" fmla="val 24737"/>
              <a:gd name="adj2" fmla="val 49474"/>
              <a:gd name="adj3" fmla="val 33333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graphicFrame>
        <p:nvGraphicFramePr>
          <p:cNvPr id="345148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0063573"/>
              </p:ext>
            </p:extLst>
          </p:nvPr>
        </p:nvGraphicFramePr>
        <p:xfrm>
          <a:off x="8685213" y="6011863"/>
          <a:ext cx="203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4" name="Формула" r:id="rId33" imgW="203040" imgH="215640" progId="Equation.3">
                  <p:embed/>
                </p:oleObj>
              </mc:Choice>
              <mc:Fallback>
                <p:oleObj name="Формула" r:id="rId33" imgW="203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5213" y="6011863"/>
                        <a:ext cx="2032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5149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861403"/>
              </p:ext>
            </p:extLst>
          </p:nvPr>
        </p:nvGraphicFramePr>
        <p:xfrm>
          <a:off x="8054975" y="5232400"/>
          <a:ext cx="203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5" name="Формула" r:id="rId34" imgW="203040" imgH="228600" progId="Equation.3">
                  <p:embed/>
                </p:oleObj>
              </mc:Choice>
              <mc:Fallback>
                <p:oleObj name="Формула" r:id="rId34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4975" y="5232400"/>
                        <a:ext cx="2032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155" name="Oval 67"/>
          <p:cNvSpPr>
            <a:spLocks noChangeArrowheads="1"/>
          </p:cNvSpPr>
          <p:nvPr/>
        </p:nvSpPr>
        <p:spPr bwMode="auto">
          <a:xfrm>
            <a:off x="8696325" y="6391275"/>
            <a:ext cx="333375" cy="333375"/>
          </a:xfrm>
          <a:prstGeom prst="ellipse">
            <a:avLst/>
          </a:prstGeom>
          <a:solidFill>
            <a:srgbClr val="0070C0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ru-RU" sz="1000" b="1" dirty="0" smtClean="0">
                <a:solidFill>
                  <a:schemeClr val="accent1"/>
                </a:solidFill>
              </a:rPr>
              <a:t>2</a:t>
            </a:r>
            <a:r>
              <a:rPr lang="ru-RU" altLang="ru-RU" sz="1000" b="1" dirty="0" smtClean="0">
                <a:solidFill>
                  <a:schemeClr val="accent1"/>
                </a:solidFill>
              </a:rPr>
              <a:t>3</a:t>
            </a:r>
            <a:endParaRPr lang="ru-RU" altLang="ru-RU" sz="1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26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5" presetClass="emph" presetSubtype="0" repeatCount="5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1000" fill="hold"/>
                                        <p:tgtEl>
                                          <p:spTgt spid="34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1000" fill="hold"/>
                                        <p:tgtEl>
                                          <p:spTgt spid="34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1000" fill="hold"/>
                                        <p:tgtEl>
                                          <p:spTgt spid="34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4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4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4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4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4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4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4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4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4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4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45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45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135" grpId="0" animBg="1"/>
      <p:bldP spid="345098" grpId="0"/>
      <p:bldP spid="345100" grpId="0" animBg="1"/>
      <p:bldP spid="345102" grpId="0" animBg="1"/>
      <p:bldP spid="345102" grpId="1" animBg="1"/>
      <p:bldP spid="345102" grpId="2" animBg="1"/>
      <p:bldP spid="345103" grpId="0" animBg="1"/>
      <p:bldP spid="345105" grpId="0" animBg="1"/>
      <p:bldP spid="345106" grpId="0"/>
      <p:bldP spid="345107" grpId="0" animBg="1"/>
      <p:bldP spid="345107" grpId="1" animBg="1"/>
      <p:bldP spid="345108" grpId="0" animBg="1"/>
      <p:bldP spid="345110" grpId="0"/>
      <p:bldP spid="345112" grpId="0"/>
      <p:bldP spid="345114" grpId="0" animBg="1"/>
      <p:bldP spid="345114" grpId="1" animBg="1"/>
      <p:bldP spid="345115" grpId="0"/>
      <p:bldP spid="345117" grpId="0"/>
      <p:bldP spid="345118" grpId="0" animBg="1"/>
      <p:bldP spid="345119" grpId="0" animBg="1"/>
      <p:bldP spid="345120" grpId="0"/>
      <p:bldP spid="345122" grpId="0" animBg="1"/>
      <p:bldP spid="345124" grpId="0" animBg="1"/>
      <p:bldP spid="345125" grpId="0"/>
      <p:bldP spid="345127" grpId="0"/>
      <p:bldP spid="345129" grpId="0"/>
      <p:bldP spid="345136" grpId="0"/>
      <p:bldP spid="345137" grpId="0"/>
      <p:bldP spid="345144" grpId="0" animBg="1"/>
      <p:bldP spid="345145" grpId="0" animBg="1"/>
      <p:bldP spid="345146" grpId="0" animBg="1"/>
      <p:bldP spid="34514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20" name="Text Box 8"/>
          <p:cNvSpPr txBox="1">
            <a:spLocks noChangeArrowheads="1"/>
          </p:cNvSpPr>
          <p:nvPr/>
        </p:nvSpPr>
        <p:spPr bwMode="auto">
          <a:xfrm>
            <a:off x="215900" y="903288"/>
            <a:ext cx="857959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>
                <a:solidFill>
                  <a:schemeClr val="accent1"/>
                </a:solidFill>
                <a:latin typeface="+mn-lt"/>
                <a:cs typeface="Arial" charset="0"/>
              </a:rPr>
              <a:t>■</a:t>
            </a:r>
            <a:r>
              <a:rPr lang="ru-RU" altLang="ru-RU" sz="1000" b="1">
                <a:solidFill>
                  <a:schemeClr val="accent1"/>
                </a:solidFill>
                <a:latin typeface="+mn-lt"/>
              </a:rPr>
              <a:t>       Причины возникновения ускорения Кориолиса</a:t>
            </a:r>
            <a:r>
              <a:rPr lang="en-US" altLang="ru-RU" sz="1000" b="1">
                <a:solidFill>
                  <a:schemeClr val="accent1"/>
                </a:solidFill>
                <a:latin typeface="+mn-lt"/>
              </a:rPr>
              <a:t>:</a:t>
            </a:r>
            <a:r>
              <a:rPr lang="ru-RU" altLang="ru-RU" sz="1000" b="1">
                <a:solidFill>
                  <a:schemeClr val="accent1"/>
                </a:solidFill>
                <a:latin typeface="+mn-lt"/>
              </a:rPr>
              <a:t> </a:t>
            </a:r>
            <a:r>
              <a:rPr lang="ru-RU" altLang="ru-RU" sz="1000">
                <a:solidFill>
                  <a:schemeClr val="accent1"/>
                </a:solidFill>
                <a:latin typeface="+mn-lt"/>
              </a:rPr>
              <a:t>Формально ускорение Кориолиса было выведено группировкой слагаемых произведений,</a:t>
            </a:r>
          </a:p>
          <a:p>
            <a:r>
              <a:rPr lang="ru-RU" altLang="ru-RU" sz="1000">
                <a:solidFill>
                  <a:schemeClr val="accent1"/>
                </a:solidFill>
                <a:latin typeface="+mn-lt"/>
              </a:rPr>
              <a:t>содержащих проекции относительной скорости и производные по времени от ортов подвижной системы координат. При этом ранее было получено</a:t>
            </a:r>
          </a:p>
          <a:p>
            <a:r>
              <a:rPr lang="ru-RU" altLang="ru-RU" sz="1000">
                <a:solidFill>
                  <a:schemeClr val="accent1"/>
                </a:solidFill>
                <a:latin typeface="+mn-lt"/>
              </a:rPr>
              <a:t>удвоенное число таких слагаемых.</a:t>
            </a:r>
          </a:p>
          <a:p>
            <a:r>
              <a:rPr lang="ru-RU" altLang="ru-RU" sz="1000">
                <a:solidFill>
                  <a:schemeClr val="accent1"/>
                </a:solidFill>
                <a:latin typeface="+mn-lt"/>
              </a:rPr>
              <a:t>	Для прояснения физических причин возникновения ускорения Кориолиса рассмотрим качественный пример, в котором специально будем</a:t>
            </a:r>
          </a:p>
          <a:p>
            <a:r>
              <a:rPr lang="ru-RU" altLang="ru-RU" sz="1000">
                <a:solidFill>
                  <a:schemeClr val="accent1"/>
                </a:solidFill>
                <a:latin typeface="+mn-lt"/>
              </a:rPr>
              <a:t>полагать постоянными вектор относительной скорости (в подвижной системе координат) и вектор угловой переносной скорости (вращения</a:t>
            </a:r>
          </a:p>
          <a:p>
            <a:r>
              <a:rPr lang="ru-RU" altLang="ru-RU" sz="1000">
                <a:solidFill>
                  <a:schemeClr val="accent1"/>
                </a:solidFill>
                <a:latin typeface="+mn-lt"/>
              </a:rPr>
              <a:t>подвижной системы координат относительно неподвижной оси)</a:t>
            </a:r>
            <a:r>
              <a:rPr lang="en-US" altLang="ru-RU" sz="1000">
                <a:solidFill>
                  <a:schemeClr val="accent1"/>
                </a:solidFill>
                <a:latin typeface="+mn-lt"/>
              </a:rPr>
              <a:t>:</a:t>
            </a:r>
            <a:endParaRPr lang="ru-RU" altLang="ru-RU" sz="1000">
              <a:solidFill>
                <a:schemeClr val="accent1"/>
              </a:solidFill>
              <a:latin typeface="+mn-lt"/>
            </a:endParaRPr>
          </a:p>
        </p:txBody>
      </p:sp>
      <p:grpSp>
        <p:nvGrpSpPr>
          <p:cNvPr id="346149" name="Group 37"/>
          <p:cNvGrpSpPr>
            <a:grpSpLocks/>
          </p:cNvGrpSpPr>
          <p:nvPr/>
        </p:nvGrpSpPr>
        <p:grpSpPr bwMode="auto">
          <a:xfrm>
            <a:off x="1989138" y="2252663"/>
            <a:ext cx="1779587" cy="1708150"/>
            <a:chOff x="2495" y="1377"/>
            <a:chExt cx="1121" cy="1076"/>
          </a:xfrm>
        </p:grpSpPr>
        <p:grpSp>
          <p:nvGrpSpPr>
            <p:cNvPr id="346131" name="Group 19"/>
            <p:cNvGrpSpPr>
              <a:grpSpLocks/>
            </p:cNvGrpSpPr>
            <p:nvPr/>
          </p:nvGrpSpPr>
          <p:grpSpPr bwMode="auto">
            <a:xfrm rot="-1458057">
              <a:off x="2495" y="1454"/>
              <a:ext cx="1011" cy="999"/>
              <a:chOff x="1248" y="1443"/>
              <a:chExt cx="1011" cy="999"/>
            </a:xfrm>
          </p:grpSpPr>
          <p:grpSp>
            <p:nvGrpSpPr>
              <p:cNvPr id="346132" name="Group 20"/>
              <p:cNvGrpSpPr>
                <a:grpSpLocks/>
              </p:cNvGrpSpPr>
              <p:nvPr/>
            </p:nvGrpSpPr>
            <p:grpSpPr bwMode="auto">
              <a:xfrm>
                <a:off x="1248" y="1518"/>
                <a:ext cx="936" cy="924"/>
                <a:chOff x="1248" y="1518"/>
                <a:chExt cx="936" cy="924"/>
              </a:xfrm>
            </p:grpSpPr>
            <p:sp>
              <p:nvSpPr>
                <p:cNvPr id="346133" name="Oval 21"/>
                <p:cNvSpPr>
                  <a:spLocks noChangeArrowheads="1"/>
                </p:cNvSpPr>
                <p:nvPr/>
              </p:nvSpPr>
              <p:spPr bwMode="auto">
                <a:xfrm>
                  <a:off x="1248" y="1518"/>
                  <a:ext cx="924" cy="924"/>
                </a:xfrm>
                <a:prstGeom prst="ellipse">
                  <a:avLst/>
                </a:prstGeom>
                <a:solidFill>
                  <a:srgbClr val="FFCC99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46134" name="Line 22"/>
                <p:cNvSpPr>
                  <a:spLocks noChangeShapeType="1"/>
                </p:cNvSpPr>
                <p:nvPr/>
              </p:nvSpPr>
              <p:spPr bwMode="auto">
                <a:xfrm>
                  <a:off x="1248" y="1998"/>
                  <a:ext cx="9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ru-RU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46135" name="Oval 23"/>
                <p:cNvSpPr>
                  <a:spLocks noChangeArrowheads="1"/>
                </p:cNvSpPr>
                <p:nvPr/>
              </p:nvSpPr>
              <p:spPr bwMode="auto">
                <a:xfrm>
                  <a:off x="1698" y="1974"/>
                  <a:ext cx="41" cy="41"/>
                </a:xfrm>
                <a:prstGeom prst="ellipse">
                  <a:avLst/>
                </a:prstGeom>
                <a:solidFill>
                  <a:srgbClr val="FFFF0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46136" name="AutoShape 24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1626" y="1935"/>
                  <a:ext cx="132" cy="132"/>
                </a:xfrm>
                <a:custGeom>
                  <a:avLst/>
                  <a:gdLst>
                    <a:gd name="G0" fmla="+- 0 0 0"/>
                    <a:gd name="G1" fmla="+- -11796480 0 0"/>
                    <a:gd name="G2" fmla="+- 0 0 -11796480"/>
                    <a:gd name="G3" fmla="+- 10800 0 0"/>
                    <a:gd name="G4" fmla="+- 0 0 0"/>
                    <a:gd name="T0" fmla="*/ 360 256 1"/>
                    <a:gd name="T1" fmla="*/ 0 256 1"/>
                    <a:gd name="G5" fmla="+- G2 T0 T1"/>
                    <a:gd name="G6" fmla="?: G2 G2 G5"/>
                    <a:gd name="G7" fmla="+- 0 0 G6"/>
                    <a:gd name="G8" fmla="+- 5400 0 0"/>
                    <a:gd name="G9" fmla="+- 0 0 -11796480"/>
                    <a:gd name="G10" fmla="+- 5400 0 2700"/>
                    <a:gd name="G11" fmla="cos G10 0"/>
                    <a:gd name="G12" fmla="sin G10 0"/>
                    <a:gd name="G13" fmla="cos 13500 0"/>
                    <a:gd name="G14" fmla="sin 13500 0"/>
                    <a:gd name="G15" fmla="+- G11 10800 0"/>
                    <a:gd name="G16" fmla="+- G12 10800 0"/>
                    <a:gd name="G17" fmla="+- G13 10800 0"/>
                    <a:gd name="G18" fmla="+- G14 10800 0"/>
                    <a:gd name="G19" fmla="*/ 5400 1 2"/>
                    <a:gd name="G20" fmla="+- G19 5400 0"/>
                    <a:gd name="G21" fmla="cos G20 0"/>
                    <a:gd name="G22" fmla="sin G20 0"/>
                    <a:gd name="G23" fmla="+- G21 10800 0"/>
                    <a:gd name="G24" fmla="+- G12 G23 G22"/>
                    <a:gd name="G25" fmla="+- G22 G23 G11"/>
                    <a:gd name="G26" fmla="cos 10800 0"/>
                    <a:gd name="G27" fmla="sin 10800 0"/>
                    <a:gd name="G28" fmla="cos 5400 0"/>
                    <a:gd name="G29" fmla="sin 5400 0"/>
                    <a:gd name="G30" fmla="+- G26 10800 0"/>
                    <a:gd name="G31" fmla="+- G27 10800 0"/>
                    <a:gd name="G32" fmla="+- G28 10800 0"/>
                    <a:gd name="G33" fmla="+- G29 10800 0"/>
                    <a:gd name="G34" fmla="+- G19 5400 0"/>
                    <a:gd name="G35" fmla="cos G34 -11796480"/>
                    <a:gd name="G36" fmla="sin G34 -11796480"/>
                    <a:gd name="G37" fmla="+/ -11796480 0 2"/>
                    <a:gd name="T2" fmla="*/ 180 256 1"/>
                    <a:gd name="T3" fmla="*/ 0 256 1"/>
                    <a:gd name="G38" fmla="+- G37 T2 T3"/>
                    <a:gd name="G39" fmla="?: G2 G37 G38"/>
                    <a:gd name="G40" fmla="cos 10800 G39"/>
                    <a:gd name="G41" fmla="sin 10800 G39"/>
                    <a:gd name="G42" fmla="cos 5400 G39"/>
                    <a:gd name="G43" fmla="sin 5400 G39"/>
                    <a:gd name="G44" fmla="+- G40 10800 0"/>
                    <a:gd name="G45" fmla="+- G41 10800 0"/>
                    <a:gd name="G46" fmla="+- G42 10800 0"/>
                    <a:gd name="G47" fmla="+- G43 10800 0"/>
                    <a:gd name="G48" fmla="+- G35 10800 0"/>
                    <a:gd name="G49" fmla="+- G36 10800 0"/>
                    <a:gd name="T4" fmla="*/ 10799 w 21600"/>
                    <a:gd name="T5" fmla="*/ 0 h 21600"/>
                    <a:gd name="T6" fmla="*/ 2700 w 21600"/>
                    <a:gd name="T7" fmla="*/ 10800 h 21600"/>
                    <a:gd name="T8" fmla="*/ 10799 w 21600"/>
                    <a:gd name="T9" fmla="*/ 5400 h 21600"/>
                    <a:gd name="T10" fmla="*/ 24300 w 21600"/>
                    <a:gd name="T11" fmla="*/ 10800 h 21600"/>
                    <a:gd name="T12" fmla="*/ 18900 w 21600"/>
                    <a:gd name="T13" fmla="*/ 16200 h 21600"/>
                    <a:gd name="T14" fmla="*/ 13500 w 21600"/>
                    <a:gd name="T15" fmla="*/ 10800 h 21600"/>
                    <a:gd name="T16" fmla="*/ 3163 w 21600"/>
                    <a:gd name="T17" fmla="*/ 3163 h 21600"/>
                    <a:gd name="T18" fmla="*/ 18437 w 21600"/>
                    <a:gd name="T19" fmla="*/ 18437 h 21600"/>
                  </a:gdLst>
                  <a:ahLst/>
                  <a:cxnLst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16200" y="10800"/>
                      </a:moveTo>
                      <a:cubicBezTo>
                        <a:pt x="16200" y="7817"/>
                        <a:pt x="13782" y="5400"/>
                        <a:pt x="10800" y="5400"/>
                      </a:cubicBezTo>
                      <a:cubicBezTo>
                        <a:pt x="7817" y="5400"/>
                        <a:pt x="5400" y="7817"/>
                        <a:pt x="5400" y="10800"/>
                      </a:cubicBezTo>
                      <a:lnTo>
                        <a:pt x="0" y="10800"/>
                      </a:ln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4" y="0"/>
                        <a:pt x="21599" y="4835"/>
                        <a:pt x="21600" y="10799"/>
                      </a:cubicBezTo>
                      <a:lnTo>
                        <a:pt x="21600" y="10800"/>
                      </a:lnTo>
                      <a:lnTo>
                        <a:pt x="24300" y="10800"/>
                      </a:lnTo>
                      <a:lnTo>
                        <a:pt x="18900" y="16200"/>
                      </a:lnTo>
                      <a:lnTo>
                        <a:pt x="13500" y="10800"/>
                      </a:lnTo>
                      <a:lnTo>
                        <a:pt x="16200" y="1080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chemeClr val="accent1"/>
                    </a:solidFill>
                  </a:endParaRPr>
                </a:p>
              </p:txBody>
            </p:sp>
          </p:grpSp>
          <p:sp>
            <p:nvSpPr>
              <p:cNvPr id="346137" name="Rectangle 25"/>
              <p:cNvSpPr>
                <a:spLocks noChangeArrowheads="1"/>
              </p:cNvSpPr>
              <p:nvPr/>
            </p:nvSpPr>
            <p:spPr bwMode="auto">
              <a:xfrm>
                <a:off x="1716" y="1443"/>
                <a:ext cx="543" cy="555"/>
              </a:xfrm>
              <a:prstGeom prst="rect">
                <a:avLst/>
              </a:prstGeom>
              <a:solidFill>
                <a:srgbClr val="00FFFF">
                  <a:alpha val="31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346138" name="AutoShape 26"/>
            <p:cNvSpPr>
              <a:spLocks noChangeArrowheads="1"/>
            </p:cNvSpPr>
            <p:nvPr/>
          </p:nvSpPr>
          <p:spPr bwMode="auto">
            <a:xfrm rot="3895081">
              <a:off x="3385" y="1732"/>
              <a:ext cx="56" cy="184"/>
            </a:xfrm>
            <a:prstGeom prst="upArrow">
              <a:avLst>
                <a:gd name="adj1" fmla="val 50000"/>
                <a:gd name="adj2" fmla="val 82143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6139" name="Oval 27"/>
            <p:cNvSpPr>
              <a:spLocks noChangeArrowheads="1"/>
            </p:cNvSpPr>
            <p:nvPr/>
          </p:nvSpPr>
          <p:spPr bwMode="auto">
            <a:xfrm>
              <a:off x="3286" y="1852"/>
              <a:ext cx="41" cy="41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6140" name="AutoShape 28"/>
            <p:cNvSpPr>
              <a:spLocks noChangeArrowheads="1"/>
            </p:cNvSpPr>
            <p:nvPr/>
          </p:nvSpPr>
          <p:spPr bwMode="auto">
            <a:xfrm rot="-1496094">
              <a:off x="3197" y="1517"/>
              <a:ext cx="51" cy="366"/>
            </a:xfrm>
            <a:prstGeom prst="upArrow">
              <a:avLst>
                <a:gd name="adj1" fmla="val 50000"/>
                <a:gd name="adj2" fmla="val 179412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6142" name="Text Box 30"/>
            <p:cNvSpPr txBox="1">
              <a:spLocks noChangeArrowheads="1"/>
            </p:cNvSpPr>
            <p:nvPr/>
          </p:nvSpPr>
          <p:spPr bwMode="auto">
            <a:xfrm>
              <a:off x="2863" y="2062"/>
              <a:ext cx="21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l-GR" altLang="ru-RU" sz="1200" b="1" i="1">
                  <a:solidFill>
                    <a:schemeClr val="accent1"/>
                  </a:solidFill>
                  <a:cs typeface="Times New Roman" pitchFamily="18" charset="0"/>
                </a:rPr>
                <a:t>ω</a:t>
              </a:r>
              <a:r>
                <a:rPr lang="en-US" altLang="ru-RU" sz="1200" b="1" i="1" baseline="-25000">
                  <a:solidFill>
                    <a:schemeClr val="accent1"/>
                  </a:solidFill>
                  <a:cs typeface="Times New Roman" pitchFamily="18" charset="0"/>
                </a:rPr>
                <a:t>e</a:t>
              </a:r>
              <a:endParaRPr lang="el-GR" altLang="ru-RU" sz="1200" b="1" i="1" baseline="-25000">
                <a:solidFill>
                  <a:schemeClr val="accent1"/>
                </a:solidFill>
                <a:cs typeface="Times New Roman" pitchFamily="18" charset="0"/>
              </a:endParaRPr>
            </a:p>
          </p:txBody>
        </p:sp>
        <p:graphicFrame>
          <p:nvGraphicFramePr>
            <p:cNvPr id="346144" name="Object 32"/>
            <p:cNvGraphicFramePr>
              <a:graphicFrameLocks noChangeAspect="1"/>
            </p:cNvGraphicFramePr>
            <p:nvPr/>
          </p:nvGraphicFramePr>
          <p:xfrm>
            <a:off x="3095" y="1377"/>
            <a:ext cx="12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92" name="Формула" r:id="rId3" imgW="190440" imgH="215640" progId="Equation.3">
                    <p:embed/>
                  </p:oleObj>
                </mc:Choice>
                <mc:Fallback>
                  <p:oleObj name="Формула" r:id="rId3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5" y="1377"/>
                          <a:ext cx="12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6145" name="Object 33"/>
            <p:cNvGraphicFramePr>
              <a:graphicFrameLocks noChangeAspect="1"/>
            </p:cNvGraphicFramePr>
            <p:nvPr/>
          </p:nvGraphicFramePr>
          <p:xfrm>
            <a:off x="3496" y="1634"/>
            <a:ext cx="12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93" name="Формула" r:id="rId5" imgW="190440" imgH="215640" progId="Equation.3">
                    <p:embed/>
                  </p:oleObj>
                </mc:Choice>
                <mc:Fallback>
                  <p:oleObj name="Формула" r:id="rId5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6" y="1634"/>
                          <a:ext cx="12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6147" name="Group 35"/>
          <p:cNvGrpSpPr>
            <a:grpSpLocks/>
          </p:cNvGrpSpPr>
          <p:nvPr/>
        </p:nvGrpSpPr>
        <p:grpSpPr bwMode="auto">
          <a:xfrm>
            <a:off x="285750" y="2386013"/>
            <a:ext cx="1604963" cy="1585912"/>
            <a:chOff x="1248" y="1443"/>
            <a:chExt cx="1011" cy="999"/>
          </a:xfrm>
        </p:grpSpPr>
        <p:grpSp>
          <p:nvGrpSpPr>
            <p:cNvPr id="346130" name="Group 18"/>
            <p:cNvGrpSpPr>
              <a:grpSpLocks/>
            </p:cNvGrpSpPr>
            <p:nvPr/>
          </p:nvGrpSpPr>
          <p:grpSpPr bwMode="auto">
            <a:xfrm>
              <a:off x="1248" y="1443"/>
              <a:ext cx="1011" cy="999"/>
              <a:chOff x="1248" y="1443"/>
              <a:chExt cx="1011" cy="999"/>
            </a:xfrm>
          </p:grpSpPr>
          <p:grpSp>
            <p:nvGrpSpPr>
              <p:cNvPr id="346129" name="Group 17"/>
              <p:cNvGrpSpPr>
                <a:grpSpLocks/>
              </p:cNvGrpSpPr>
              <p:nvPr/>
            </p:nvGrpSpPr>
            <p:grpSpPr bwMode="auto">
              <a:xfrm>
                <a:off x="1248" y="1518"/>
                <a:ext cx="936" cy="924"/>
                <a:chOff x="1248" y="1518"/>
                <a:chExt cx="936" cy="924"/>
              </a:xfrm>
            </p:grpSpPr>
            <p:sp>
              <p:nvSpPr>
                <p:cNvPr id="346121" name="Oval 9"/>
                <p:cNvSpPr>
                  <a:spLocks noChangeArrowheads="1"/>
                </p:cNvSpPr>
                <p:nvPr/>
              </p:nvSpPr>
              <p:spPr bwMode="auto">
                <a:xfrm>
                  <a:off x="1248" y="1518"/>
                  <a:ext cx="924" cy="924"/>
                </a:xfrm>
                <a:prstGeom prst="ellipse">
                  <a:avLst/>
                </a:prstGeom>
                <a:solidFill>
                  <a:srgbClr val="FFCC99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46122" name="Line 10"/>
                <p:cNvSpPr>
                  <a:spLocks noChangeShapeType="1"/>
                </p:cNvSpPr>
                <p:nvPr/>
              </p:nvSpPr>
              <p:spPr bwMode="auto">
                <a:xfrm>
                  <a:off x="1248" y="1998"/>
                  <a:ext cx="9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ru-RU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46123" name="Oval 11"/>
                <p:cNvSpPr>
                  <a:spLocks noChangeArrowheads="1"/>
                </p:cNvSpPr>
                <p:nvPr/>
              </p:nvSpPr>
              <p:spPr bwMode="auto">
                <a:xfrm>
                  <a:off x="1698" y="1974"/>
                  <a:ext cx="41" cy="41"/>
                </a:xfrm>
                <a:prstGeom prst="ellipse">
                  <a:avLst/>
                </a:prstGeom>
                <a:solidFill>
                  <a:srgbClr val="FFFF0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46126" name="AutoShape 14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1626" y="1935"/>
                  <a:ext cx="132" cy="132"/>
                </a:xfrm>
                <a:custGeom>
                  <a:avLst/>
                  <a:gdLst>
                    <a:gd name="G0" fmla="+- 0 0 0"/>
                    <a:gd name="G1" fmla="+- -11796480 0 0"/>
                    <a:gd name="G2" fmla="+- 0 0 -11796480"/>
                    <a:gd name="G3" fmla="+- 10800 0 0"/>
                    <a:gd name="G4" fmla="+- 0 0 0"/>
                    <a:gd name="T0" fmla="*/ 360 256 1"/>
                    <a:gd name="T1" fmla="*/ 0 256 1"/>
                    <a:gd name="G5" fmla="+- G2 T0 T1"/>
                    <a:gd name="G6" fmla="?: G2 G2 G5"/>
                    <a:gd name="G7" fmla="+- 0 0 G6"/>
                    <a:gd name="G8" fmla="+- 5400 0 0"/>
                    <a:gd name="G9" fmla="+- 0 0 -11796480"/>
                    <a:gd name="G10" fmla="+- 5400 0 2700"/>
                    <a:gd name="G11" fmla="cos G10 0"/>
                    <a:gd name="G12" fmla="sin G10 0"/>
                    <a:gd name="G13" fmla="cos 13500 0"/>
                    <a:gd name="G14" fmla="sin 13500 0"/>
                    <a:gd name="G15" fmla="+- G11 10800 0"/>
                    <a:gd name="G16" fmla="+- G12 10800 0"/>
                    <a:gd name="G17" fmla="+- G13 10800 0"/>
                    <a:gd name="G18" fmla="+- G14 10800 0"/>
                    <a:gd name="G19" fmla="*/ 5400 1 2"/>
                    <a:gd name="G20" fmla="+- G19 5400 0"/>
                    <a:gd name="G21" fmla="cos G20 0"/>
                    <a:gd name="G22" fmla="sin G20 0"/>
                    <a:gd name="G23" fmla="+- G21 10800 0"/>
                    <a:gd name="G24" fmla="+- G12 G23 G22"/>
                    <a:gd name="G25" fmla="+- G22 G23 G11"/>
                    <a:gd name="G26" fmla="cos 10800 0"/>
                    <a:gd name="G27" fmla="sin 10800 0"/>
                    <a:gd name="G28" fmla="cos 5400 0"/>
                    <a:gd name="G29" fmla="sin 5400 0"/>
                    <a:gd name="G30" fmla="+- G26 10800 0"/>
                    <a:gd name="G31" fmla="+- G27 10800 0"/>
                    <a:gd name="G32" fmla="+- G28 10800 0"/>
                    <a:gd name="G33" fmla="+- G29 10800 0"/>
                    <a:gd name="G34" fmla="+- G19 5400 0"/>
                    <a:gd name="G35" fmla="cos G34 -11796480"/>
                    <a:gd name="G36" fmla="sin G34 -11796480"/>
                    <a:gd name="G37" fmla="+/ -11796480 0 2"/>
                    <a:gd name="T2" fmla="*/ 180 256 1"/>
                    <a:gd name="T3" fmla="*/ 0 256 1"/>
                    <a:gd name="G38" fmla="+- G37 T2 T3"/>
                    <a:gd name="G39" fmla="?: G2 G37 G38"/>
                    <a:gd name="G40" fmla="cos 10800 G39"/>
                    <a:gd name="G41" fmla="sin 10800 G39"/>
                    <a:gd name="G42" fmla="cos 5400 G39"/>
                    <a:gd name="G43" fmla="sin 5400 G39"/>
                    <a:gd name="G44" fmla="+- G40 10800 0"/>
                    <a:gd name="G45" fmla="+- G41 10800 0"/>
                    <a:gd name="G46" fmla="+- G42 10800 0"/>
                    <a:gd name="G47" fmla="+- G43 10800 0"/>
                    <a:gd name="G48" fmla="+- G35 10800 0"/>
                    <a:gd name="G49" fmla="+- G36 10800 0"/>
                    <a:gd name="T4" fmla="*/ 10799 w 21600"/>
                    <a:gd name="T5" fmla="*/ 0 h 21600"/>
                    <a:gd name="T6" fmla="*/ 2700 w 21600"/>
                    <a:gd name="T7" fmla="*/ 10800 h 21600"/>
                    <a:gd name="T8" fmla="*/ 10799 w 21600"/>
                    <a:gd name="T9" fmla="*/ 5400 h 21600"/>
                    <a:gd name="T10" fmla="*/ 24300 w 21600"/>
                    <a:gd name="T11" fmla="*/ 10800 h 21600"/>
                    <a:gd name="T12" fmla="*/ 18900 w 21600"/>
                    <a:gd name="T13" fmla="*/ 16200 h 21600"/>
                    <a:gd name="T14" fmla="*/ 13500 w 21600"/>
                    <a:gd name="T15" fmla="*/ 10800 h 21600"/>
                    <a:gd name="T16" fmla="*/ 3163 w 21600"/>
                    <a:gd name="T17" fmla="*/ 3163 h 21600"/>
                    <a:gd name="T18" fmla="*/ 18437 w 21600"/>
                    <a:gd name="T19" fmla="*/ 18437 h 21600"/>
                  </a:gdLst>
                  <a:ahLst/>
                  <a:cxnLst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16200" y="10800"/>
                      </a:moveTo>
                      <a:cubicBezTo>
                        <a:pt x="16200" y="7817"/>
                        <a:pt x="13782" y="5400"/>
                        <a:pt x="10800" y="5400"/>
                      </a:cubicBezTo>
                      <a:cubicBezTo>
                        <a:pt x="7817" y="5400"/>
                        <a:pt x="5400" y="7817"/>
                        <a:pt x="5400" y="10800"/>
                      </a:cubicBezTo>
                      <a:lnTo>
                        <a:pt x="0" y="10800"/>
                      </a:ln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4" y="0"/>
                        <a:pt x="21599" y="4835"/>
                        <a:pt x="21600" y="10799"/>
                      </a:cubicBezTo>
                      <a:lnTo>
                        <a:pt x="21600" y="10800"/>
                      </a:lnTo>
                      <a:lnTo>
                        <a:pt x="24300" y="10800"/>
                      </a:lnTo>
                      <a:lnTo>
                        <a:pt x="18900" y="16200"/>
                      </a:lnTo>
                      <a:lnTo>
                        <a:pt x="13500" y="10800"/>
                      </a:lnTo>
                      <a:lnTo>
                        <a:pt x="16200" y="1080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chemeClr val="accent1"/>
                    </a:solidFill>
                  </a:endParaRPr>
                </a:p>
              </p:txBody>
            </p:sp>
          </p:grpSp>
          <p:sp>
            <p:nvSpPr>
              <p:cNvPr id="346125" name="Rectangle 13"/>
              <p:cNvSpPr>
                <a:spLocks noChangeArrowheads="1"/>
              </p:cNvSpPr>
              <p:nvPr/>
            </p:nvSpPr>
            <p:spPr bwMode="auto">
              <a:xfrm>
                <a:off x="1716" y="1443"/>
                <a:ext cx="543" cy="555"/>
              </a:xfrm>
              <a:prstGeom prst="rect">
                <a:avLst/>
              </a:prstGeom>
              <a:solidFill>
                <a:srgbClr val="00FFFF">
                  <a:alpha val="31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346124" name="Oval 12"/>
            <p:cNvSpPr>
              <a:spLocks noChangeArrowheads="1"/>
            </p:cNvSpPr>
            <p:nvPr/>
          </p:nvSpPr>
          <p:spPr bwMode="auto">
            <a:xfrm>
              <a:off x="1856" y="1976"/>
              <a:ext cx="41" cy="41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6128" name="AutoShape 16"/>
            <p:cNvSpPr>
              <a:spLocks noChangeArrowheads="1"/>
            </p:cNvSpPr>
            <p:nvPr/>
          </p:nvSpPr>
          <p:spPr bwMode="auto">
            <a:xfrm rot="5400000">
              <a:off x="1956" y="1922"/>
              <a:ext cx="56" cy="162"/>
            </a:xfrm>
            <a:prstGeom prst="upArrow">
              <a:avLst>
                <a:gd name="adj1" fmla="val 50000"/>
                <a:gd name="adj2" fmla="val 72321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6127" name="AutoShape 15"/>
            <p:cNvSpPr>
              <a:spLocks noChangeArrowheads="1"/>
            </p:cNvSpPr>
            <p:nvPr/>
          </p:nvSpPr>
          <p:spPr bwMode="auto">
            <a:xfrm>
              <a:off x="1852" y="1809"/>
              <a:ext cx="56" cy="162"/>
            </a:xfrm>
            <a:prstGeom prst="upArrow">
              <a:avLst>
                <a:gd name="adj1" fmla="val 50000"/>
                <a:gd name="adj2" fmla="val 72321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6141" name="Text Box 29"/>
            <p:cNvSpPr txBox="1">
              <a:spLocks noChangeArrowheads="1"/>
            </p:cNvSpPr>
            <p:nvPr/>
          </p:nvSpPr>
          <p:spPr bwMode="auto">
            <a:xfrm>
              <a:off x="1520" y="2003"/>
              <a:ext cx="21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l-GR" altLang="ru-RU" sz="1200" b="1" i="1">
                  <a:solidFill>
                    <a:schemeClr val="accent1"/>
                  </a:solidFill>
                  <a:cs typeface="Times New Roman" pitchFamily="18" charset="0"/>
                </a:rPr>
                <a:t>ω</a:t>
              </a:r>
              <a:r>
                <a:rPr lang="en-US" altLang="ru-RU" sz="1200" b="1" i="1" baseline="-25000">
                  <a:solidFill>
                    <a:schemeClr val="accent1"/>
                  </a:solidFill>
                  <a:cs typeface="Times New Roman" pitchFamily="18" charset="0"/>
                </a:rPr>
                <a:t>e</a:t>
              </a:r>
              <a:endParaRPr lang="el-GR" altLang="ru-RU" sz="1200" b="1" i="1" baseline="-25000">
                <a:solidFill>
                  <a:schemeClr val="accent1"/>
                </a:solidFill>
                <a:cs typeface="Times New Roman" pitchFamily="18" charset="0"/>
              </a:endParaRPr>
            </a:p>
          </p:txBody>
        </p:sp>
        <p:graphicFrame>
          <p:nvGraphicFramePr>
            <p:cNvPr id="346143" name="Object 31"/>
            <p:cNvGraphicFramePr>
              <a:graphicFrameLocks noChangeAspect="1"/>
            </p:cNvGraphicFramePr>
            <p:nvPr/>
          </p:nvGraphicFramePr>
          <p:xfrm>
            <a:off x="1824" y="1654"/>
            <a:ext cx="12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94" name="Формула" r:id="rId7" imgW="190440" imgH="215640" progId="Equation.3">
                    <p:embed/>
                  </p:oleObj>
                </mc:Choice>
                <mc:Fallback>
                  <p:oleObj name="Формула" r:id="rId7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1654"/>
                          <a:ext cx="12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6146" name="Object 34"/>
            <p:cNvGraphicFramePr>
              <a:graphicFrameLocks noChangeAspect="1"/>
            </p:cNvGraphicFramePr>
            <p:nvPr/>
          </p:nvGraphicFramePr>
          <p:xfrm>
            <a:off x="1977" y="1831"/>
            <a:ext cx="12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95" name="Формула" r:id="rId9" imgW="190440" imgH="215640" progId="Equation.3">
                    <p:embed/>
                  </p:oleObj>
                </mc:Choice>
                <mc:Fallback>
                  <p:oleObj name="Формула" r:id="rId9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7" y="1831"/>
                          <a:ext cx="12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6148" name="Text Box 36"/>
          <p:cNvSpPr txBox="1">
            <a:spLocks noChangeArrowheads="1"/>
          </p:cNvSpPr>
          <p:nvPr/>
        </p:nvSpPr>
        <p:spPr bwMode="auto">
          <a:xfrm>
            <a:off x="231775" y="1839913"/>
            <a:ext cx="877676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	Пусть в некоторый момент времени положение точки и вектора относительной и переносной скоростей таковы, как они изображены на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рисунке (вид сверху)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r>
              <a:rPr lang="ru-RU" altLang="ru-RU" sz="1000">
                <a:solidFill>
                  <a:schemeClr val="accent1"/>
                </a:solidFill>
              </a:rPr>
              <a:t> </a:t>
            </a:r>
            <a:endParaRPr lang="en-US" altLang="ru-RU" sz="1000">
              <a:solidFill>
                <a:schemeClr val="accent1"/>
              </a:solidFill>
            </a:endParaRPr>
          </a:p>
          <a:p>
            <a:endParaRPr lang="ru-RU" altLang="ru-RU" sz="1000">
              <a:solidFill>
                <a:schemeClr val="accent1"/>
              </a:solidFill>
            </a:endParaRPr>
          </a:p>
        </p:txBody>
      </p:sp>
      <p:sp>
        <p:nvSpPr>
          <p:cNvPr id="346150" name="Text Box 38"/>
          <p:cNvSpPr txBox="1">
            <a:spLocks noChangeArrowheads="1"/>
          </p:cNvSpPr>
          <p:nvPr/>
        </p:nvSpPr>
        <p:spPr bwMode="auto">
          <a:xfrm>
            <a:off x="4211638" y="2190750"/>
            <a:ext cx="4751387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>
                <a:solidFill>
                  <a:schemeClr val="accent1"/>
                </a:solidFill>
                <a:latin typeface="+mn-lt"/>
              </a:rPr>
              <a:t>Через некоторое время точка удалится от оси вращения и тело повернется</a:t>
            </a:r>
          </a:p>
          <a:p>
            <a:r>
              <a:rPr lang="ru-RU" altLang="ru-RU" sz="1000">
                <a:solidFill>
                  <a:schemeClr val="accent1"/>
                </a:solidFill>
                <a:latin typeface="+mn-lt"/>
              </a:rPr>
              <a:t>на некоторый угол.</a:t>
            </a:r>
          </a:p>
          <a:p>
            <a:r>
              <a:rPr lang="ru-RU" altLang="ru-RU" sz="1000">
                <a:solidFill>
                  <a:schemeClr val="accent1"/>
                </a:solidFill>
                <a:latin typeface="+mn-lt"/>
              </a:rPr>
              <a:t>В результате</a:t>
            </a:r>
            <a:r>
              <a:rPr lang="en-US" altLang="ru-RU" sz="1000">
                <a:solidFill>
                  <a:schemeClr val="accent1"/>
                </a:solidFill>
                <a:latin typeface="+mn-lt"/>
              </a:rPr>
              <a:t>:</a:t>
            </a:r>
          </a:p>
          <a:p>
            <a:pPr>
              <a:buFontTx/>
              <a:buAutoNum type="arabicParenR"/>
            </a:pPr>
            <a:r>
              <a:rPr lang="ru-RU" altLang="ru-RU" sz="1000" b="1">
                <a:solidFill>
                  <a:schemeClr val="accent1"/>
                </a:solidFill>
                <a:latin typeface="+mn-lt"/>
              </a:rPr>
              <a:t>относительная скорость изменится по направлению</a:t>
            </a:r>
            <a:r>
              <a:rPr lang="ru-RU" altLang="ru-RU" sz="1000">
                <a:solidFill>
                  <a:schemeClr val="accent1"/>
                </a:solidFill>
                <a:latin typeface="+mn-lt"/>
              </a:rPr>
              <a:t> из-за наличия переносной угловой скорости и</a:t>
            </a:r>
          </a:p>
          <a:p>
            <a:pPr>
              <a:buFontTx/>
              <a:buAutoNum type="arabicParenR"/>
            </a:pPr>
            <a:r>
              <a:rPr lang="ru-RU" altLang="ru-RU" sz="1000" b="1">
                <a:solidFill>
                  <a:schemeClr val="accent1"/>
                </a:solidFill>
                <a:latin typeface="+mn-lt"/>
              </a:rPr>
              <a:t>переносная линейная скорость изменится по величине</a:t>
            </a:r>
            <a:r>
              <a:rPr lang="ru-RU" altLang="ru-RU" sz="1000">
                <a:solidFill>
                  <a:schemeClr val="accent1"/>
                </a:solidFill>
                <a:latin typeface="+mn-lt"/>
              </a:rPr>
              <a:t> из-за наличия относительной скорости, изменяющей расстояние точки до оси вращения.</a:t>
            </a:r>
          </a:p>
        </p:txBody>
      </p:sp>
      <p:sp>
        <p:nvSpPr>
          <p:cNvPr id="346152" name="Text Box 40"/>
          <p:cNvSpPr txBox="1">
            <a:spLocks noChangeArrowheads="1"/>
          </p:cNvSpPr>
          <p:nvPr/>
        </p:nvSpPr>
        <p:spPr bwMode="auto">
          <a:xfrm>
            <a:off x="3609975" y="3494088"/>
            <a:ext cx="53705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>
                <a:solidFill>
                  <a:schemeClr val="accent1"/>
                </a:solidFill>
                <a:latin typeface="+mn-lt"/>
              </a:rPr>
              <a:t>         Таким образом, можно считать что существует две причины возникновения</a:t>
            </a:r>
            <a:endParaRPr lang="en-US" altLang="ru-RU" sz="1000">
              <a:solidFill>
                <a:schemeClr val="accent1"/>
              </a:solidFill>
              <a:latin typeface="+mn-lt"/>
            </a:endParaRPr>
          </a:p>
          <a:p>
            <a:r>
              <a:rPr lang="ru-RU" altLang="ru-RU" sz="1000">
                <a:solidFill>
                  <a:schemeClr val="accent1"/>
                </a:solidFill>
                <a:latin typeface="+mn-lt"/>
              </a:rPr>
              <a:t>ускорения Кориолиса</a:t>
            </a:r>
            <a:r>
              <a:rPr lang="en-US" altLang="ru-RU" sz="1000">
                <a:solidFill>
                  <a:schemeClr val="accent1"/>
                </a:solidFill>
                <a:latin typeface="+mn-lt"/>
              </a:rPr>
              <a:t>:</a:t>
            </a:r>
          </a:p>
          <a:p>
            <a:r>
              <a:rPr lang="en-US" altLang="ru-RU" sz="1000">
                <a:solidFill>
                  <a:schemeClr val="accent1"/>
                </a:solidFill>
                <a:latin typeface="+mn-lt"/>
              </a:rPr>
              <a:t>1) </a:t>
            </a:r>
            <a:r>
              <a:rPr lang="ru-RU" altLang="ru-RU" sz="1000">
                <a:solidFill>
                  <a:schemeClr val="accent1"/>
                </a:solidFill>
                <a:latin typeface="+mn-lt"/>
              </a:rPr>
              <a:t>переносная угловая скорость влияет на относительную скорость,</a:t>
            </a:r>
            <a:r>
              <a:rPr lang="en-US" altLang="ru-RU" sz="1000">
                <a:solidFill>
                  <a:schemeClr val="accent1"/>
                </a:solidFill>
                <a:latin typeface="+mn-lt"/>
              </a:rPr>
              <a:t> a</a:t>
            </a:r>
            <a:endParaRPr lang="ru-RU" altLang="ru-RU" sz="1000">
              <a:solidFill>
                <a:schemeClr val="accent1"/>
              </a:solidFill>
              <a:latin typeface="+mn-lt"/>
            </a:endParaRPr>
          </a:p>
          <a:p>
            <a:r>
              <a:rPr lang="en-US" altLang="ru-RU" sz="1000">
                <a:solidFill>
                  <a:schemeClr val="accent1"/>
                </a:solidFill>
                <a:latin typeface="+mn-lt"/>
              </a:rPr>
              <a:t>2) </a:t>
            </a:r>
            <a:r>
              <a:rPr lang="ru-RU" altLang="ru-RU" sz="1000">
                <a:solidFill>
                  <a:schemeClr val="accent1"/>
                </a:solidFill>
                <a:latin typeface="+mn-lt"/>
              </a:rPr>
              <a:t>относительная скорость в свою очередь влияет на переносную линейную скорость. Возможно, это поможет запомнить коэффициент, равный двум, в формуле,</a:t>
            </a:r>
          </a:p>
          <a:p>
            <a:r>
              <a:rPr lang="ru-RU" altLang="ru-RU" sz="1000">
                <a:solidFill>
                  <a:schemeClr val="accent1"/>
                </a:solidFill>
                <a:latin typeface="+mn-lt"/>
              </a:rPr>
              <a:t>определяющей ускорение Кориолиса.</a:t>
            </a:r>
          </a:p>
        </p:txBody>
      </p:sp>
      <p:graphicFrame>
        <p:nvGraphicFramePr>
          <p:cNvPr id="346153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3223982"/>
              </p:ext>
            </p:extLst>
          </p:nvPr>
        </p:nvGraphicFramePr>
        <p:xfrm>
          <a:off x="6296025" y="4333875"/>
          <a:ext cx="10541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6" name="Формула" r:id="rId11" imgW="1054080" imgH="253800" progId="Equation.3">
                  <p:embed/>
                </p:oleObj>
              </mc:Choice>
              <mc:Fallback>
                <p:oleObj name="Формула" r:id="rId11" imgW="10540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6025" y="4333875"/>
                        <a:ext cx="1054100" cy="2540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6154" name="Text Box 42"/>
          <p:cNvSpPr txBox="1">
            <a:spLocks noChangeArrowheads="1"/>
          </p:cNvSpPr>
          <p:nvPr/>
        </p:nvSpPr>
        <p:spPr bwMode="auto">
          <a:xfrm>
            <a:off x="234950" y="4540250"/>
            <a:ext cx="408477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>
                <a:solidFill>
                  <a:schemeClr val="accent1"/>
                </a:solidFill>
                <a:latin typeface="+mn-lt"/>
                <a:cs typeface="Arial" charset="0"/>
              </a:rPr>
              <a:t>■</a:t>
            </a:r>
            <a:r>
              <a:rPr lang="ru-RU" altLang="ru-RU" sz="1000" b="1">
                <a:solidFill>
                  <a:schemeClr val="accent1"/>
                </a:solidFill>
                <a:latin typeface="+mn-lt"/>
              </a:rPr>
              <a:t>       Примеры определения направления ускорения Кориолиса</a:t>
            </a:r>
            <a:endParaRPr lang="en-US" altLang="ru-RU" sz="1000" b="1">
              <a:solidFill>
                <a:schemeClr val="accent1"/>
              </a:solidFill>
              <a:latin typeface="+mn-lt"/>
            </a:endParaRPr>
          </a:p>
          <a:p>
            <a:r>
              <a:rPr lang="ru-RU" altLang="ru-RU" sz="1000">
                <a:solidFill>
                  <a:schemeClr val="accent1"/>
                </a:solidFill>
                <a:latin typeface="+mn-lt"/>
              </a:rPr>
              <a:t>удобно рассмотреть</a:t>
            </a:r>
            <a:r>
              <a:rPr lang="en-US" altLang="ru-RU" sz="1000">
                <a:solidFill>
                  <a:schemeClr val="accent1"/>
                </a:solidFill>
                <a:latin typeface="+mn-lt"/>
              </a:rPr>
              <a:t> </a:t>
            </a:r>
            <a:r>
              <a:rPr lang="ru-RU" altLang="ru-RU" sz="1000">
                <a:solidFill>
                  <a:schemeClr val="accent1"/>
                </a:solidFill>
                <a:latin typeface="+mn-lt"/>
              </a:rPr>
              <a:t>для случаев различного положения движущихся</a:t>
            </a:r>
            <a:endParaRPr lang="en-US" altLang="ru-RU" sz="1000">
              <a:solidFill>
                <a:schemeClr val="accent1"/>
              </a:solidFill>
              <a:latin typeface="+mn-lt"/>
            </a:endParaRPr>
          </a:p>
          <a:p>
            <a:r>
              <a:rPr lang="ru-RU" altLang="ru-RU" sz="1000">
                <a:solidFill>
                  <a:schemeClr val="accent1"/>
                </a:solidFill>
                <a:latin typeface="+mn-lt"/>
              </a:rPr>
              <a:t>точек</a:t>
            </a:r>
            <a:r>
              <a:rPr lang="en-US" altLang="ru-RU" sz="1000">
                <a:solidFill>
                  <a:schemeClr val="accent1"/>
                </a:solidFill>
                <a:latin typeface="+mn-lt"/>
              </a:rPr>
              <a:t> </a:t>
            </a:r>
            <a:r>
              <a:rPr lang="ru-RU" altLang="ru-RU" sz="1000">
                <a:solidFill>
                  <a:schemeClr val="accent1"/>
                </a:solidFill>
                <a:latin typeface="+mn-lt"/>
              </a:rPr>
              <a:t>по поверхности Земли, вращающейся</a:t>
            </a:r>
            <a:r>
              <a:rPr lang="en-US" altLang="ru-RU" sz="1000">
                <a:solidFill>
                  <a:schemeClr val="accent1"/>
                </a:solidFill>
                <a:latin typeface="+mn-lt"/>
              </a:rPr>
              <a:t> </a:t>
            </a:r>
            <a:r>
              <a:rPr lang="ru-RU" altLang="ru-RU" sz="1000">
                <a:solidFill>
                  <a:schemeClr val="accent1"/>
                </a:solidFill>
                <a:latin typeface="+mn-lt"/>
              </a:rPr>
              <a:t>относительно своей оси</a:t>
            </a:r>
            <a:r>
              <a:rPr lang="en-US" altLang="ru-RU" sz="1000">
                <a:solidFill>
                  <a:schemeClr val="accent1"/>
                </a:solidFill>
                <a:latin typeface="+mn-lt"/>
              </a:rPr>
              <a:t>:</a:t>
            </a:r>
            <a:endParaRPr lang="ru-RU" altLang="ru-RU" sz="100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46160" name="Line 48"/>
          <p:cNvSpPr>
            <a:spLocks noChangeShapeType="1"/>
          </p:cNvSpPr>
          <p:nvPr/>
        </p:nvSpPr>
        <p:spPr bwMode="auto">
          <a:xfrm flipV="1">
            <a:off x="5638800" y="44958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grpSp>
        <p:nvGrpSpPr>
          <p:cNvPr id="346183" name="Group 71"/>
          <p:cNvGrpSpPr>
            <a:grpSpLocks/>
          </p:cNvGrpSpPr>
          <p:nvPr/>
        </p:nvGrpSpPr>
        <p:grpSpPr bwMode="auto">
          <a:xfrm>
            <a:off x="4648200" y="4476750"/>
            <a:ext cx="1981200" cy="2085975"/>
            <a:chOff x="2928" y="2820"/>
            <a:chExt cx="1248" cy="1314"/>
          </a:xfrm>
        </p:grpSpPr>
        <p:sp>
          <p:nvSpPr>
            <p:cNvPr id="346155" name="Oval 43"/>
            <p:cNvSpPr>
              <a:spLocks noChangeArrowheads="1"/>
            </p:cNvSpPr>
            <p:nvPr/>
          </p:nvSpPr>
          <p:spPr bwMode="auto">
            <a:xfrm>
              <a:off x="2928" y="2886"/>
              <a:ext cx="1248" cy="1248"/>
            </a:xfrm>
            <a:prstGeom prst="ellipse">
              <a:avLst/>
            </a:prstGeom>
            <a:solidFill>
              <a:srgbClr val="33CCCC">
                <a:alpha val="34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6156" name="Oval 44"/>
            <p:cNvSpPr>
              <a:spLocks noChangeArrowheads="1"/>
            </p:cNvSpPr>
            <p:nvPr/>
          </p:nvSpPr>
          <p:spPr bwMode="auto">
            <a:xfrm>
              <a:off x="2940" y="3408"/>
              <a:ext cx="1224" cy="24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6157" name="Oval 45"/>
            <p:cNvSpPr>
              <a:spLocks noChangeArrowheads="1"/>
            </p:cNvSpPr>
            <p:nvPr/>
          </p:nvSpPr>
          <p:spPr bwMode="auto">
            <a:xfrm rot="-5400000">
              <a:off x="2927" y="3065"/>
              <a:ext cx="1230" cy="89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6158" name="Oval 46"/>
            <p:cNvSpPr>
              <a:spLocks noChangeArrowheads="1"/>
            </p:cNvSpPr>
            <p:nvPr/>
          </p:nvSpPr>
          <p:spPr bwMode="auto">
            <a:xfrm>
              <a:off x="3017" y="3089"/>
              <a:ext cx="1074" cy="24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6159" name="Oval 47"/>
            <p:cNvSpPr>
              <a:spLocks noChangeArrowheads="1"/>
            </p:cNvSpPr>
            <p:nvPr/>
          </p:nvSpPr>
          <p:spPr bwMode="auto">
            <a:xfrm rot="-5400000">
              <a:off x="2932" y="3310"/>
              <a:ext cx="1230" cy="40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6161" name="Oval 49"/>
            <p:cNvSpPr>
              <a:spLocks noChangeArrowheads="1"/>
            </p:cNvSpPr>
            <p:nvPr/>
          </p:nvSpPr>
          <p:spPr bwMode="auto">
            <a:xfrm>
              <a:off x="3936" y="3264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6162" name="Oval 50"/>
            <p:cNvSpPr>
              <a:spLocks noChangeArrowheads="1"/>
            </p:cNvSpPr>
            <p:nvPr/>
          </p:nvSpPr>
          <p:spPr bwMode="auto">
            <a:xfrm>
              <a:off x="3527" y="2861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6163" name="Oval 51"/>
            <p:cNvSpPr>
              <a:spLocks noChangeArrowheads="1"/>
            </p:cNvSpPr>
            <p:nvPr/>
          </p:nvSpPr>
          <p:spPr bwMode="auto">
            <a:xfrm>
              <a:off x="3334" y="3622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6164" name="Oval 52"/>
            <p:cNvSpPr>
              <a:spLocks noChangeArrowheads="1"/>
            </p:cNvSpPr>
            <p:nvPr/>
          </p:nvSpPr>
          <p:spPr bwMode="auto">
            <a:xfrm>
              <a:off x="3963" y="3591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6165" name="AutoShape 53"/>
            <p:cNvSpPr>
              <a:spLocks noChangeArrowheads="1"/>
            </p:cNvSpPr>
            <p:nvPr/>
          </p:nvSpPr>
          <p:spPr bwMode="auto">
            <a:xfrm rot="245449">
              <a:off x="3366" y="3632"/>
              <a:ext cx="263" cy="56"/>
            </a:xfrm>
            <a:prstGeom prst="rightArrow">
              <a:avLst>
                <a:gd name="adj1" fmla="val 50000"/>
                <a:gd name="adj2" fmla="val 117411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6166" name="AutoShape 54"/>
            <p:cNvSpPr>
              <a:spLocks noChangeArrowheads="1"/>
            </p:cNvSpPr>
            <p:nvPr/>
          </p:nvSpPr>
          <p:spPr bwMode="auto">
            <a:xfrm rot="-5400000">
              <a:off x="3395" y="3905"/>
              <a:ext cx="312" cy="56"/>
            </a:xfrm>
            <a:prstGeom prst="rightArrow">
              <a:avLst>
                <a:gd name="adj1" fmla="val 50000"/>
                <a:gd name="adj2" fmla="val 139286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6167" name="AutoShape 55"/>
            <p:cNvSpPr>
              <a:spLocks noChangeArrowheads="1"/>
            </p:cNvSpPr>
            <p:nvPr/>
          </p:nvSpPr>
          <p:spPr bwMode="auto">
            <a:xfrm rot="15336572">
              <a:off x="3787" y="3129"/>
              <a:ext cx="257" cy="54"/>
            </a:xfrm>
            <a:prstGeom prst="rightArrow">
              <a:avLst>
                <a:gd name="adj1" fmla="val 50000"/>
                <a:gd name="adj2" fmla="val 118981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6168" name="AutoShape 56"/>
            <p:cNvSpPr>
              <a:spLocks noChangeArrowheads="1"/>
            </p:cNvSpPr>
            <p:nvPr/>
          </p:nvSpPr>
          <p:spPr bwMode="auto">
            <a:xfrm rot="-5400000">
              <a:off x="3847" y="3469"/>
              <a:ext cx="258" cy="56"/>
            </a:xfrm>
            <a:prstGeom prst="rightArrow">
              <a:avLst>
                <a:gd name="adj1" fmla="val 50000"/>
                <a:gd name="adj2" fmla="val 115179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6169" name="Line 57"/>
            <p:cNvSpPr>
              <a:spLocks noChangeShapeType="1"/>
            </p:cNvSpPr>
            <p:nvPr/>
          </p:nvSpPr>
          <p:spPr bwMode="auto">
            <a:xfrm flipV="1">
              <a:off x="3366" y="3426"/>
              <a:ext cx="366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6170" name="AutoShape 58"/>
            <p:cNvSpPr>
              <a:spLocks noChangeArrowheads="1"/>
            </p:cNvSpPr>
            <p:nvPr/>
          </p:nvSpPr>
          <p:spPr bwMode="auto">
            <a:xfrm rot="244206" flipH="1">
              <a:off x="3269" y="2851"/>
              <a:ext cx="263" cy="56"/>
            </a:xfrm>
            <a:prstGeom prst="rightArrow">
              <a:avLst>
                <a:gd name="adj1" fmla="val 50000"/>
                <a:gd name="adj2" fmla="val 117411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6171" name="AutoShape 59"/>
            <p:cNvSpPr>
              <a:spLocks noChangeArrowheads="1"/>
            </p:cNvSpPr>
            <p:nvPr/>
          </p:nvSpPr>
          <p:spPr bwMode="auto">
            <a:xfrm rot="19917500" flipH="1">
              <a:off x="3234" y="2940"/>
              <a:ext cx="317" cy="54"/>
            </a:xfrm>
            <a:prstGeom prst="rightArrow">
              <a:avLst>
                <a:gd name="adj1" fmla="val 50000"/>
                <a:gd name="adj2" fmla="val 146759"/>
              </a:avLst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6172" name="AutoShape 60"/>
            <p:cNvSpPr>
              <a:spLocks noChangeArrowheads="1"/>
            </p:cNvSpPr>
            <p:nvPr/>
          </p:nvSpPr>
          <p:spPr bwMode="auto">
            <a:xfrm rot="9117500" flipH="1">
              <a:off x="3348" y="3525"/>
              <a:ext cx="297" cy="54"/>
            </a:xfrm>
            <a:prstGeom prst="rightArrow">
              <a:avLst>
                <a:gd name="adj1" fmla="val 50000"/>
                <a:gd name="adj2" fmla="val 137500"/>
              </a:avLst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6173" name="AutoShape 61"/>
            <p:cNvSpPr>
              <a:spLocks noChangeArrowheads="1"/>
            </p:cNvSpPr>
            <p:nvPr/>
          </p:nvSpPr>
          <p:spPr bwMode="auto">
            <a:xfrm rot="20647704" flipH="1">
              <a:off x="3764" y="3295"/>
              <a:ext cx="196" cy="55"/>
            </a:xfrm>
            <a:prstGeom prst="rightArrow">
              <a:avLst>
                <a:gd name="adj1" fmla="val 50000"/>
                <a:gd name="adj2" fmla="val 89091"/>
              </a:avLst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graphicFrame>
          <p:nvGraphicFramePr>
            <p:cNvPr id="346174" name="Object 62"/>
            <p:cNvGraphicFramePr>
              <a:graphicFrameLocks noChangeAspect="1"/>
            </p:cNvGraphicFramePr>
            <p:nvPr/>
          </p:nvGraphicFramePr>
          <p:xfrm>
            <a:off x="3572" y="3816"/>
            <a:ext cx="12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97" name="Формула" r:id="rId13" imgW="203040" imgH="228600" progId="Equation.3">
                    <p:embed/>
                  </p:oleObj>
                </mc:Choice>
                <mc:Fallback>
                  <p:oleObj name="Формула" r:id="rId13" imgW="2030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2" y="3816"/>
                          <a:ext cx="128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6175" name="Object 63"/>
            <p:cNvGraphicFramePr>
              <a:graphicFrameLocks noChangeAspect="1"/>
            </p:cNvGraphicFramePr>
            <p:nvPr/>
          </p:nvGraphicFramePr>
          <p:xfrm>
            <a:off x="3629" y="3537"/>
            <a:ext cx="12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98" name="Формула" r:id="rId15" imgW="190440" imgH="215640" progId="Equation.3">
                    <p:embed/>
                  </p:oleObj>
                </mc:Choice>
                <mc:Fallback>
                  <p:oleObj name="Формула" r:id="rId15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9" y="3537"/>
                          <a:ext cx="12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6176" name="Object 64"/>
            <p:cNvGraphicFramePr>
              <a:graphicFrameLocks noChangeAspect="1"/>
            </p:cNvGraphicFramePr>
            <p:nvPr/>
          </p:nvGraphicFramePr>
          <p:xfrm>
            <a:off x="4018" y="3350"/>
            <a:ext cx="12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99" name="Формула" r:id="rId16" imgW="190440" imgH="215640" progId="Equation.3">
                    <p:embed/>
                  </p:oleObj>
                </mc:Choice>
                <mc:Fallback>
                  <p:oleObj name="Формула" r:id="rId16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8" y="3350"/>
                          <a:ext cx="12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6177" name="Object 65"/>
            <p:cNvGraphicFramePr>
              <a:graphicFrameLocks noChangeAspect="1"/>
            </p:cNvGraphicFramePr>
            <p:nvPr/>
          </p:nvGraphicFramePr>
          <p:xfrm>
            <a:off x="3742" y="3650"/>
            <a:ext cx="12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00" name="Формула" r:id="rId17" imgW="190440" imgH="215640" progId="Equation.3">
                    <p:embed/>
                  </p:oleObj>
                </mc:Choice>
                <mc:Fallback>
                  <p:oleObj name="Формула" r:id="rId17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3650"/>
                          <a:ext cx="12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6178" name="Object 66"/>
            <p:cNvGraphicFramePr>
              <a:graphicFrameLocks noChangeAspect="1"/>
            </p:cNvGraphicFramePr>
            <p:nvPr/>
          </p:nvGraphicFramePr>
          <p:xfrm>
            <a:off x="3927" y="2965"/>
            <a:ext cx="12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01" name="Формула" r:id="rId18" imgW="190440" imgH="215640" progId="Equation.3">
                    <p:embed/>
                  </p:oleObj>
                </mc:Choice>
                <mc:Fallback>
                  <p:oleObj name="Формула" r:id="rId18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7" y="2965"/>
                          <a:ext cx="12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6179" name="Object 67"/>
            <p:cNvGraphicFramePr>
              <a:graphicFrameLocks noChangeAspect="1"/>
            </p:cNvGraphicFramePr>
            <p:nvPr/>
          </p:nvGraphicFramePr>
          <p:xfrm>
            <a:off x="3110" y="2820"/>
            <a:ext cx="12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02" name="Формула" r:id="rId19" imgW="190440" imgH="215640" progId="Equation.3">
                    <p:embed/>
                  </p:oleObj>
                </mc:Choice>
                <mc:Fallback>
                  <p:oleObj name="Формула" r:id="rId19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0" y="2820"/>
                          <a:ext cx="12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6180" name="Object 68"/>
            <p:cNvGraphicFramePr>
              <a:graphicFrameLocks noChangeAspect="1"/>
            </p:cNvGraphicFramePr>
            <p:nvPr/>
          </p:nvGraphicFramePr>
          <p:xfrm>
            <a:off x="3759" y="3179"/>
            <a:ext cx="128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03" name="Формула" r:id="rId20" imgW="203040" imgH="215640" progId="Equation.3">
                    <p:embed/>
                  </p:oleObj>
                </mc:Choice>
                <mc:Fallback>
                  <p:oleObj name="Формула" r:id="rId20" imgW="2030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9" y="3179"/>
                          <a:ext cx="128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6181" name="Object 69"/>
            <p:cNvGraphicFramePr>
              <a:graphicFrameLocks noChangeAspect="1"/>
            </p:cNvGraphicFramePr>
            <p:nvPr/>
          </p:nvGraphicFramePr>
          <p:xfrm>
            <a:off x="3410" y="3412"/>
            <a:ext cx="128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04" name="Формула" r:id="rId22" imgW="203040" imgH="215640" progId="Equation.3">
                    <p:embed/>
                  </p:oleObj>
                </mc:Choice>
                <mc:Fallback>
                  <p:oleObj name="Формула" r:id="rId22" imgW="2030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0" y="3412"/>
                          <a:ext cx="128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6182" name="Object 70"/>
            <p:cNvGraphicFramePr>
              <a:graphicFrameLocks noChangeAspect="1"/>
            </p:cNvGraphicFramePr>
            <p:nvPr/>
          </p:nvGraphicFramePr>
          <p:xfrm>
            <a:off x="3121" y="3003"/>
            <a:ext cx="128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05" name="Формула" r:id="rId24" imgW="203040" imgH="215640" progId="Equation.3">
                    <p:embed/>
                  </p:oleObj>
                </mc:Choice>
                <mc:Fallback>
                  <p:oleObj name="Формула" r:id="rId24" imgW="2030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1" y="3003"/>
                          <a:ext cx="128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6188" name="Oval 76"/>
          <p:cNvSpPr>
            <a:spLocks noChangeArrowheads="1"/>
          </p:cNvSpPr>
          <p:nvPr/>
        </p:nvSpPr>
        <p:spPr bwMode="auto">
          <a:xfrm>
            <a:off x="8696325" y="6391275"/>
            <a:ext cx="333375" cy="333375"/>
          </a:xfrm>
          <a:prstGeom prst="ellipse">
            <a:avLst/>
          </a:prstGeom>
          <a:solidFill>
            <a:srgbClr val="0070C0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ru-RU" sz="1000" b="1" dirty="0" smtClean="0">
                <a:solidFill>
                  <a:schemeClr val="accent1"/>
                </a:solidFill>
              </a:rPr>
              <a:t>2</a:t>
            </a:r>
            <a:r>
              <a:rPr lang="ru-RU" altLang="ru-RU" sz="1000" b="1" dirty="0" smtClean="0">
                <a:solidFill>
                  <a:schemeClr val="accent1"/>
                </a:solidFill>
              </a:rPr>
              <a:t>4</a:t>
            </a:r>
            <a:endParaRPr lang="ru-RU" altLang="ru-RU" sz="1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21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48" grpId="0"/>
      <p:bldP spid="346150" grpId="0"/>
      <p:bldP spid="346152" grpId="0"/>
      <p:bldP spid="346154" grpId="0"/>
      <p:bldP spid="34616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44" name="Text Box 8"/>
          <p:cNvSpPr txBox="1">
            <a:spLocks noChangeArrowheads="1"/>
          </p:cNvSpPr>
          <p:nvPr/>
        </p:nvSpPr>
        <p:spPr bwMode="auto">
          <a:xfrm>
            <a:off x="215900" y="903288"/>
            <a:ext cx="8262198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>
                <a:solidFill>
                  <a:schemeClr val="accent1"/>
                </a:solidFill>
                <a:latin typeface="+mn-lt"/>
                <a:cs typeface="Arial" charset="0"/>
              </a:rPr>
              <a:t>■</a:t>
            </a:r>
            <a:r>
              <a:rPr lang="ru-RU" altLang="ru-RU" sz="1000" b="1">
                <a:solidFill>
                  <a:schemeClr val="accent1"/>
                </a:solidFill>
                <a:latin typeface="+mn-lt"/>
              </a:rPr>
              <a:t>      Сложное движение твердого тела –</a:t>
            </a:r>
            <a:r>
              <a:rPr lang="en-US" altLang="ru-RU" sz="1000" b="1">
                <a:solidFill>
                  <a:schemeClr val="accent1"/>
                </a:solidFill>
                <a:latin typeface="+mn-lt"/>
              </a:rPr>
              <a:t> </a:t>
            </a:r>
            <a:r>
              <a:rPr lang="ru-RU" altLang="ru-RU" sz="1000" b="1">
                <a:solidFill>
                  <a:schemeClr val="accent1"/>
                </a:solidFill>
                <a:latin typeface="+mn-lt"/>
              </a:rPr>
              <a:t>такое движение, при котором  тело участвует одновременно в двух или нескольких движениях.</a:t>
            </a:r>
          </a:p>
          <a:p>
            <a:r>
              <a:rPr lang="ru-RU" altLang="ru-RU" sz="1000">
                <a:solidFill>
                  <a:schemeClr val="accent1"/>
                </a:solidFill>
                <a:latin typeface="+mn-lt"/>
              </a:rPr>
              <a:t>Все определения, касающиеся составляющих движения, данные для сложного движения точки, остаются справедливыми для твердых тел.</a:t>
            </a:r>
          </a:p>
          <a:p>
            <a:r>
              <a:rPr lang="ru-RU" altLang="ru-RU" sz="1000">
                <a:solidFill>
                  <a:schemeClr val="accent1"/>
                </a:solidFill>
                <a:latin typeface="+mn-lt"/>
              </a:rPr>
              <a:t>Кинематика сложного движения точки используется здесь для получения новых соотношений, описывающих сложное движение твердого тела.</a:t>
            </a:r>
          </a:p>
          <a:p>
            <a:r>
              <a:rPr lang="ru-RU" altLang="ru-RU" sz="1000" b="1">
                <a:solidFill>
                  <a:schemeClr val="accent1"/>
                </a:solidFill>
                <a:latin typeface="+mn-lt"/>
                <a:cs typeface="Arial" charset="0"/>
              </a:rPr>
              <a:t>■</a:t>
            </a:r>
            <a:r>
              <a:rPr lang="ru-RU" altLang="ru-RU" sz="1000" b="1">
                <a:solidFill>
                  <a:schemeClr val="accent1"/>
                </a:solidFill>
                <a:latin typeface="+mn-lt"/>
              </a:rPr>
              <a:t>      Сложение поступательных движений твердого тела – </a:t>
            </a:r>
            <a:r>
              <a:rPr lang="ru-RU" altLang="ru-RU" sz="1000">
                <a:solidFill>
                  <a:schemeClr val="accent1"/>
                </a:solidFill>
                <a:latin typeface="+mn-lt"/>
              </a:rPr>
              <a:t>При поступательных движениях все </a:t>
            </a:r>
            <a:r>
              <a:rPr lang="ru-RU" altLang="ru-RU" sz="1000" b="1">
                <a:solidFill>
                  <a:schemeClr val="accent1"/>
                </a:solidFill>
                <a:latin typeface="+mn-lt"/>
              </a:rPr>
              <a:t>точки твердого тела имеют одинаковые</a:t>
            </a:r>
          </a:p>
          <a:p>
            <a:r>
              <a:rPr lang="ru-RU" altLang="ru-RU" sz="1000" b="1">
                <a:solidFill>
                  <a:schemeClr val="accent1"/>
                </a:solidFill>
                <a:latin typeface="+mn-lt"/>
              </a:rPr>
              <a:t>скорости</a:t>
            </a:r>
            <a:r>
              <a:rPr lang="ru-RU" altLang="ru-RU" sz="1000">
                <a:solidFill>
                  <a:schemeClr val="accent1"/>
                </a:solidFill>
                <a:latin typeface="+mn-lt"/>
              </a:rPr>
              <a:t>, что позволяет использовать теорему о сложении скоростей точки для сложного движения</a:t>
            </a:r>
            <a:r>
              <a:rPr lang="en-US" altLang="ru-RU" sz="1000">
                <a:solidFill>
                  <a:schemeClr val="accent1"/>
                </a:solidFill>
                <a:latin typeface="+mn-lt"/>
              </a:rPr>
              <a:t>:</a:t>
            </a:r>
          </a:p>
          <a:p>
            <a:r>
              <a:rPr lang="ru-RU" altLang="ru-RU" sz="1000">
                <a:solidFill>
                  <a:schemeClr val="accent1"/>
                </a:solidFill>
                <a:latin typeface="+mn-lt"/>
              </a:rPr>
              <a:t>Таким образом, </a:t>
            </a:r>
            <a:r>
              <a:rPr lang="ru-RU" altLang="ru-RU" sz="1000" b="1">
                <a:solidFill>
                  <a:schemeClr val="accent1"/>
                </a:solidFill>
                <a:latin typeface="+mn-lt"/>
              </a:rPr>
              <a:t>абсолютная скорость тела</a:t>
            </a:r>
            <a:r>
              <a:rPr lang="ru-RU" altLang="ru-RU" sz="1000">
                <a:solidFill>
                  <a:schemeClr val="accent1"/>
                </a:solidFill>
                <a:latin typeface="+mn-lt"/>
              </a:rPr>
              <a:t>, равная скорости одной из точек этого тела,</a:t>
            </a:r>
          </a:p>
          <a:p>
            <a:r>
              <a:rPr lang="ru-RU" altLang="ru-RU" sz="1000" b="1">
                <a:solidFill>
                  <a:schemeClr val="accent1"/>
                </a:solidFill>
                <a:latin typeface="+mn-lt"/>
              </a:rPr>
              <a:t>равна геометрической сумме переносной и относительной скоростей этого тела.</a:t>
            </a:r>
          </a:p>
        </p:txBody>
      </p:sp>
      <p:graphicFrame>
        <p:nvGraphicFramePr>
          <p:cNvPr id="34714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2751280"/>
              </p:ext>
            </p:extLst>
          </p:nvPr>
        </p:nvGraphicFramePr>
        <p:xfrm>
          <a:off x="6635750" y="1652588"/>
          <a:ext cx="8636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80" name="Формула" r:id="rId3" imgW="863280" imgH="215640" progId="Equation.3">
                  <p:embed/>
                </p:oleObj>
              </mc:Choice>
              <mc:Fallback>
                <p:oleObj name="Формула" r:id="rId3" imgW="863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0" y="1652588"/>
                        <a:ext cx="863600" cy="2159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7146" name="Text Box 10"/>
          <p:cNvSpPr txBox="1">
            <a:spLocks noChangeArrowheads="1"/>
          </p:cNvSpPr>
          <p:nvPr/>
        </p:nvSpPr>
        <p:spPr bwMode="auto">
          <a:xfrm>
            <a:off x="234950" y="1978025"/>
            <a:ext cx="8734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>
                <a:solidFill>
                  <a:schemeClr val="accent1"/>
                </a:solidFill>
                <a:latin typeface="+mn-lt"/>
                <a:cs typeface="Arial" charset="0"/>
              </a:rPr>
              <a:t>■</a:t>
            </a:r>
            <a:r>
              <a:rPr lang="ru-RU" altLang="ru-RU" sz="1000" b="1">
                <a:solidFill>
                  <a:schemeClr val="accent1"/>
                </a:solidFill>
                <a:latin typeface="+mn-lt"/>
              </a:rPr>
              <a:t>       Сложение вращательных движений твердого тела – </a:t>
            </a:r>
            <a:r>
              <a:rPr lang="ru-RU" altLang="ru-RU" sz="1000">
                <a:solidFill>
                  <a:schemeClr val="accent1"/>
                </a:solidFill>
                <a:latin typeface="+mn-lt"/>
              </a:rPr>
              <a:t>здесь рассмотрим</a:t>
            </a:r>
            <a:r>
              <a:rPr lang="en-US" altLang="ru-RU" sz="1000">
                <a:solidFill>
                  <a:schemeClr val="accent1"/>
                </a:solidFill>
                <a:latin typeface="+mn-lt"/>
              </a:rPr>
              <a:t> </a:t>
            </a:r>
            <a:r>
              <a:rPr lang="ru-RU" altLang="ru-RU" sz="1000">
                <a:solidFill>
                  <a:schemeClr val="accent1"/>
                </a:solidFill>
                <a:latin typeface="+mn-lt"/>
              </a:rPr>
              <a:t>два случая различного положения осей вращения</a:t>
            </a:r>
            <a:r>
              <a:rPr lang="en-US" altLang="ru-RU" sz="1000">
                <a:solidFill>
                  <a:schemeClr val="accent1"/>
                </a:solidFill>
                <a:latin typeface="+mn-lt"/>
              </a:rPr>
              <a:t>:</a:t>
            </a:r>
            <a:endParaRPr lang="ru-RU" altLang="ru-RU" sz="1000">
              <a:solidFill>
                <a:schemeClr val="accent1"/>
              </a:solidFill>
              <a:latin typeface="+mn-lt"/>
            </a:endParaRPr>
          </a:p>
          <a:p>
            <a:r>
              <a:rPr lang="ru-RU" altLang="ru-RU" sz="1000">
                <a:solidFill>
                  <a:schemeClr val="accent1"/>
                </a:solidFill>
                <a:latin typeface="+mn-lt"/>
              </a:rPr>
              <a:t>оси вращений параллельны и оси вращений пересекаются.</a:t>
            </a:r>
          </a:p>
          <a:p>
            <a:r>
              <a:rPr lang="ru-RU" altLang="ru-RU" sz="1000" b="1">
                <a:solidFill>
                  <a:schemeClr val="accent1"/>
                </a:solidFill>
                <a:latin typeface="+mn-lt"/>
                <a:cs typeface="Arial" charset="0"/>
              </a:rPr>
              <a:t>■</a:t>
            </a:r>
            <a:r>
              <a:rPr lang="ru-RU" altLang="ru-RU" sz="1000" b="1">
                <a:solidFill>
                  <a:schemeClr val="accent1"/>
                </a:solidFill>
                <a:latin typeface="+mn-lt"/>
              </a:rPr>
              <a:t>       Оси вращений параллельны – </a:t>
            </a:r>
            <a:r>
              <a:rPr lang="ru-RU" altLang="ru-RU" sz="1000">
                <a:solidFill>
                  <a:schemeClr val="accent1"/>
                </a:solidFill>
                <a:latin typeface="+mn-lt"/>
              </a:rPr>
              <a:t>диск вращается относительно своей оси, проходящей через точку </a:t>
            </a:r>
            <a:r>
              <a:rPr lang="en-US" altLang="ru-RU" sz="1000" i="1">
                <a:solidFill>
                  <a:schemeClr val="accent1"/>
                </a:solidFill>
                <a:latin typeface="+mn-lt"/>
              </a:rPr>
              <a:t>O</a:t>
            </a:r>
            <a:r>
              <a:rPr lang="en-US" altLang="ru-RU" sz="1000" baseline="-25000">
                <a:solidFill>
                  <a:schemeClr val="accent1"/>
                </a:solidFill>
                <a:latin typeface="+mn-lt"/>
              </a:rPr>
              <a:t>1</a:t>
            </a:r>
            <a:r>
              <a:rPr lang="en-US" altLang="ru-RU" sz="1000">
                <a:solidFill>
                  <a:schemeClr val="accent1"/>
                </a:solidFill>
                <a:latin typeface="+mn-lt"/>
              </a:rPr>
              <a:t>,</a:t>
            </a:r>
            <a:r>
              <a:rPr lang="ru-RU" altLang="ru-RU" sz="1000">
                <a:solidFill>
                  <a:schemeClr val="accent1"/>
                </a:solidFill>
                <a:latin typeface="+mn-lt"/>
              </a:rPr>
              <a:t> с угловой скоростью</a:t>
            </a:r>
            <a:r>
              <a:rPr lang="en-US" altLang="ru-RU" sz="1000">
                <a:solidFill>
                  <a:schemeClr val="accent1"/>
                </a:solidFill>
                <a:latin typeface="+mn-lt"/>
              </a:rPr>
              <a:t> </a:t>
            </a:r>
            <a:r>
              <a:rPr lang="ru-RU" altLang="ru-RU" sz="1200" b="1" i="1">
                <a:solidFill>
                  <a:schemeClr val="accent1"/>
                </a:solidFill>
                <a:latin typeface="+mn-lt"/>
                <a:sym typeface="Symbol" pitchFamily="18" charset="2"/>
              </a:rPr>
              <a:t></a:t>
            </a:r>
            <a:r>
              <a:rPr lang="en-US" altLang="ru-RU" sz="1200" b="1" i="1" baseline="-25000">
                <a:solidFill>
                  <a:schemeClr val="accent1"/>
                </a:solidFill>
                <a:latin typeface="+mn-lt"/>
                <a:sym typeface="Symbol" pitchFamily="18" charset="2"/>
              </a:rPr>
              <a:t>r</a:t>
            </a:r>
            <a:r>
              <a:rPr lang="ru-RU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, ось диска</a:t>
            </a:r>
            <a:endParaRPr lang="en-US" altLang="ru-RU" sz="1000">
              <a:solidFill>
                <a:schemeClr val="accent1"/>
              </a:solidFill>
              <a:latin typeface="+mn-lt"/>
              <a:sym typeface="Symbol" pitchFamily="18" charset="2"/>
            </a:endParaRPr>
          </a:p>
          <a:p>
            <a:r>
              <a:rPr lang="ru-RU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движется по круговой траектории вокруг оси, проходящей</a:t>
            </a:r>
            <a:r>
              <a:rPr lang="en-US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 </a:t>
            </a:r>
            <a:r>
              <a:rPr lang="ru-RU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через неподвижную точку </a:t>
            </a:r>
            <a:r>
              <a:rPr lang="en-US" altLang="ru-RU" sz="1000" i="1">
                <a:solidFill>
                  <a:schemeClr val="accent1"/>
                </a:solidFill>
                <a:latin typeface="+mn-lt"/>
                <a:sym typeface="Symbol" pitchFamily="18" charset="2"/>
              </a:rPr>
              <a:t>O</a:t>
            </a:r>
            <a:r>
              <a:rPr lang="ru-RU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, с угловой скоростью </a:t>
            </a:r>
            <a:r>
              <a:rPr lang="ru-RU" altLang="ru-RU" sz="1200" b="1" i="1">
                <a:solidFill>
                  <a:schemeClr val="accent1"/>
                </a:solidFill>
                <a:latin typeface="+mn-lt"/>
                <a:sym typeface="Symbol" pitchFamily="18" charset="2"/>
              </a:rPr>
              <a:t></a:t>
            </a:r>
            <a:r>
              <a:rPr lang="en-US" altLang="ru-RU" sz="1200" b="1" i="1" baseline="-25000">
                <a:solidFill>
                  <a:schemeClr val="accent1"/>
                </a:solidFill>
                <a:latin typeface="+mn-lt"/>
                <a:sym typeface="Symbol" pitchFamily="18" charset="2"/>
              </a:rPr>
              <a:t>e</a:t>
            </a:r>
            <a:r>
              <a:rPr lang="en-US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:</a:t>
            </a:r>
            <a:endParaRPr lang="ru-RU" altLang="ru-RU" sz="1000">
              <a:solidFill>
                <a:schemeClr val="accent1"/>
              </a:solidFill>
              <a:latin typeface="+mn-lt"/>
              <a:sym typeface="Symbol" pitchFamily="18" charset="2"/>
            </a:endParaRPr>
          </a:p>
        </p:txBody>
      </p:sp>
      <p:grpSp>
        <p:nvGrpSpPr>
          <p:cNvPr id="347187" name="Group 51"/>
          <p:cNvGrpSpPr>
            <a:grpSpLocks/>
          </p:cNvGrpSpPr>
          <p:nvPr/>
        </p:nvGrpSpPr>
        <p:grpSpPr bwMode="auto">
          <a:xfrm>
            <a:off x="230188" y="2895600"/>
            <a:ext cx="2541587" cy="2852738"/>
            <a:chOff x="145" y="1824"/>
            <a:chExt cx="1601" cy="1797"/>
          </a:xfrm>
        </p:grpSpPr>
        <p:sp>
          <p:nvSpPr>
            <p:cNvPr id="347148" name="Rectangle 12"/>
            <p:cNvSpPr>
              <a:spLocks noChangeArrowheads="1"/>
            </p:cNvSpPr>
            <p:nvPr/>
          </p:nvSpPr>
          <p:spPr bwMode="auto">
            <a:xfrm>
              <a:off x="408" y="2220"/>
              <a:ext cx="936" cy="78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7147" name="Oval 11"/>
            <p:cNvSpPr>
              <a:spLocks noChangeArrowheads="1"/>
            </p:cNvSpPr>
            <p:nvPr/>
          </p:nvSpPr>
          <p:spPr bwMode="auto">
            <a:xfrm>
              <a:off x="870" y="1824"/>
              <a:ext cx="876" cy="876"/>
            </a:xfrm>
            <a:prstGeom prst="ellipse">
              <a:avLst/>
            </a:prstGeom>
            <a:solidFill>
              <a:srgbClr val="FFCC99">
                <a:alpha val="7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7149" name="Oval 13"/>
            <p:cNvSpPr>
              <a:spLocks noChangeArrowheads="1"/>
            </p:cNvSpPr>
            <p:nvPr/>
          </p:nvSpPr>
          <p:spPr bwMode="auto">
            <a:xfrm>
              <a:off x="1287" y="2238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7150" name="Oval 14"/>
            <p:cNvSpPr>
              <a:spLocks noChangeArrowheads="1"/>
            </p:cNvSpPr>
            <p:nvPr/>
          </p:nvSpPr>
          <p:spPr bwMode="auto">
            <a:xfrm>
              <a:off x="434" y="2237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7152" name="Text Box 16"/>
            <p:cNvSpPr txBox="1">
              <a:spLocks noChangeArrowheads="1"/>
            </p:cNvSpPr>
            <p:nvPr/>
          </p:nvSpPr>
          <p:spPr bwMode="auto">
            <a:xfrm>
              <a:off x="422" y="2080"/>
              <a:ext cx="17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>
                  <a:solidFill>
                    <a:schemeClr val="accent1"/>
                  </a:solidFill>
                </a:rPr>
                <a:t>O</a:t>
              </a:r>
              <a:endParaRPr lang="ru-RU" altLang="ru-RU" sz="1000" b="1" i="1">
                <a:solidFill>
                  <a:schemeClr val="accent1"/>
                </a:solidFill>
              </a:endParaRPr>
            </a:p>
          </p:txBody>
        </p:sp>
        <p:sp>
          <p:nvSpPr>
            <p:cNvPr id="347153" name="Text Box 17"/>
            <p:cNvSpPr txBox="1">
              <a:spLocks noChangeArrowheads="1"/>
            </p:cNvSpPr>
            <p:nvPr/>
          </p:nvSpPr>
          <p:spPr bwMode="auto">
            <a:xfrm>
              <a:off x="1285" y="2103"/>
              <a:ext cx="19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>
                  <a:solidFill>
                    <a:schemeClr val="accent1"/>
                  </a:solidFill>
                </a:rPr>
                <a:t>O</a:t>
              </a:r>
              <a:r>
                <a:rPr lang="en-US" altLang="ru-RU" sz="1000" b="1" baseline="-25000">
                  <a:solidFill>
                    <a:schemeClr val="accent1"/>
                  </a:solidFill>
                </a:rPr>
                <a:t>1</a:t>
              </a:r>
              <a:endParaRPr lang="ru-RU" altLang="ru-RU" sz="1000" b="1" baseline="-25000">
                <a:solidFill>
                  <a:schemeClr val="accent1"/>
                </a:solidFill>
              </a:endParaRPr>
            </a:p>
          </p:txBody>
        </p:sp>
        <p:sp>
          <p:nvSpPr>
            <p:cNvPr id="347156" name="AutoShape 20"/>
            <p:cNvSpPr>
              <a:spLocks noChangeArrowheads="1"/>
            </p:cNvSpPr>
            <p:nvPr/>
          </p:nvSpPr>
          <p:spPr bwMode="auto">
            <a:xfrm rot="16200000" flipH="1">
              <a:off x="306" y="2160"/>
              <a:ext cx="198" cy="198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0799 w 21600"/>
                <a:gd name="T5" fmla="*/ 0 h 21600"/>
                <a:gd name="T6" fmla="*/ 2700 w 21600"/>
                <a:gd name="T7" fmla="*/ 10800 h 21600"/>
                <a:gd name="T8" fmla="*/ 10799 w 21600"/>
                <a:gd name="T9" fmla="*/ 5400 h 21600"/>
                <a:gd name="T10" fmla="*/ 24300 w 21600"/>
                <a:gd name="T11" fmla="*/ 10800 h 21600"/>
                <a:gd name="T12" fmla="*/ 18900 w 21600"/>
                <a:gd name="T13" fmla="*/ 16200 h 21600"/>
                <a:gd name="T14" fmla="*/ 13500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7157" name="AutoShape 21"/>
            <p:cNvSpPr>
              <a:spLocks noChangeArrowheads="1"/>
            </p:cNvSpPr>
            <p:nvPr/>
          </p:nvSpPr>
          <p:spPr bwMode="auto">
            <a:xfrm rot="16200000" flipH="1">
              <a:off x="1181" y="2171"/>
              <a:ext cx="198" cy="198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0799 w 21600"/>
                <a:gd name="T5" fmla="*/ 0 h 21600"/>
                <a:gd name="T6" fmla="*/ 2700 w 21600"/>
                <a:gd name="T7" fmla="*/ 10800 h 21600"/>
                <a:gd name="T8" fmla="*/ 10799 w 21600"/>
                <a:gd name="T9" fmla="*/ 5400 h 21600"/>
                <a:gd name="T10" fmla="*/ 24300 w 21600"/>
                <a:gd name="T11" fmla="*/ 10800 h 21600"/>
                <a:gd name="T12" fmla="*/ 18900 w 21600"/>
                <a:gd name="T13" fmla="*/ 16200 h 21600"/>
                <a:gd name="T14" fmla="*/ 13500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7161" name="Line 25"/>
            <p:cNvSpPr>
              <a:spLocks noChangeShapeType="1"/>
            </p:cNvSpPr>
            <p:nvPr/>
          </p:nvSpPr>
          <p:spPr bwMode="auto">
            <a:xfrm>
              <a:off x="456" y="2262"/>
              <a:ext cx="0" cy="13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7162" name="Line 26"/>
            <p:cNvSpPr>
              <a:spLocks noChangeShapeType="1"/>
            </p:cNvSpPr>
            <p:nvPr/>
          </p:nvSpPr>
          <p:spPr bwMode="auto">
            <a:xfrm>
              <a:off x="1307" y="2255"/>
              <a:ext cx="0" cy="13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7163" name="Rectangle 27"/>
            <p:cNvSpPr>
              <a:spLocks noChangeArrowheads="1"/>
            </p:cNvSpPr>
            <p:nvPr/>
          </p:nvSpPr>
          <p:spPr bwMode="auto">
            <a:xfrm>
              <a:off x="407" y="3275"/>
              <a:ext cx="936" cy="36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7164" name="Rectangle 28"/>
            <p:cNvSpPr>
              <a:spLocks noChangeArrowheads="1"/>
            </p:cNvSpPr>
            <p:nvPr/>
          </p:nvSpPr>
          <p:spPr bwMode="auto">
            <a:xfrm>
              <a:off x="862" y="3178"/>
              <a:ext cx="876" cy="36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7165" name="Rectangle 29"/>
            <p:cNvSpPr>
              <a:spLocks noChangeArrowheads="1"/>
            </p:cNvSpPr>
            <p:nvPr/>
          </p:nvSpPr>
          <p:spPr bwMode="auto">
            <a:xfrm rot="-5400000">
              <a:off x="342" y="3419"/>
              <a:ext cx="234" cy="27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7166" name="Rectangle 30"/>
            <p:cNvSpPr>
              <a:spLocks noChangeArrowheads="1"/>
            </p:cNvSpPr>
            <p:nvPr/>
          </p:nvSpPr>
          <p:spPr bwMode="auto">
            <a:xfrm rot="-5400000">
              <a:off x="1241" y="3268"/>
              <a:ext cx="126" cy="27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7167" name="AutoShape 31"/>
            <p:cNvSpPr>
              <a:spLocks noChangeArrowheads="1"/>
            </p:cNvSpPr>
            <p:nvPr/>
          </p:nvSpPr>
          <p:spPr bwMode="auto">
            <a:xfrm rot="-5400000">
              <a:off x="315" y="3081"/>
              <a:ext cx="294" cy="78"/>
            </a:xfrm>
            <a:prstGeom prst="rightArrow">
              <a:avLst>
                <a:gd name="adj1" fmla="val 50000"/>
                <a:gd name="adj2" fmla="val 94231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7168" name="AutoShape 32"/>
            <p:cNvSpPr>
              <a:spLocks noChangeArrowheads="1"/>
            </p:cNvSpPr>
            <p:nvPr/>
          </p:nvSpPr>
          <p:spPr bwMode="auto">
            <a:xfrm rot="-5400000">
              <a:off x="1208" y="3044"/>
              <a:ext cx="180" cy="72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grpSp>
          <p:nvGrpSpPr>
            <p:cNvPr id="347177" name="Group 41"/>
            <p:cNvGrpSpPr>
              <a:grpSpLocks/>
            </p:cNvGrpSpPr>
            <p:nvPr/>
          </p:nvGrpSpPr>
          <p:grpSpPr bwMode="auto">
            <a:xfrm>
              <a:off x="372" y="3381"/>
              <a:ext cx="175" cy="128"/>
              <a:chOff x="900" y="3510"/>
              <a:chExt cx="175" cy="128"/>
            </a:xfrm>
          </p:grpSpPr>
          <p:grpSp>
            <p:nvGrpSpPr>
              <p:cNvPr id="347173" name="Group 37"/>
              <p:cNvGrpSpPr>
                <a:grpSpLocks/>
              </p:cNvGrpSpPr>
              <p:nvPr/>
            </p:nvGrpSpPr>
            <p:grpSpPr bwMode="auto">
              <a:xfrm>
                <a:off x="900" y="3510"/>
                <a:ext cx="56" cy="126"/>
                <a:chOff x="882" y="3510"/>
                <a:chExt cx="56" cy="126"/>
              </a:xfrm>
            </p:grpSpPr>
            <p:sp>
              <p:nvSpPr>
                <p:cNvPr id="347169" name="Rectangle 33"/>
                <p:cNvSpPr>
                  <a:spLocks noChangeArrowheads="1"/>
                </p:cNvSpPr>
                <p:nvPr/>
              </p:nvSpPr>
              <p:spPr bwMode="auto">
                <a:xfrm>
                  <a:off x="882" y="3510"/>
                  <a:ext cx="56" cy="126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47172" name="Line 36"/>
                <p:cNvSpPr>
                  <a:spLocks noChangeShapeType="1"/>
                </p:cNvSpPr>
                <p:nvPr/>
              </p:nvSpPr>
              <p:spPr bwMode="auto">
                <a:xfrm>
                  <a:off x="933" y="3513"/>
                  <a:ext cx="0" cy="1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ru-RU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347174" name="Group 38"/>
              <p:cNvGrpSpPr>
                <a:grpSpLocks/>
              </p:cNvGrpSpPr>
              <p:nvPr/>
            </p:nvGrpSpPr>
            <p:grpSpPr bwMode="auto">
              <a:xfrm flipH="1">
                <a:off x="1019" y="3512"/>
                <a:ext cx="56" cy="126"/>
                <a:chOff x="882" y="3510"/>
                <a:chExt cx="56" cy="126"/>
              </a:xfrm>
            </p:grpSpPr>
            <p:sp>
              <p:nvSpPr>
                <p:cNvPr id="347175" name="Rectangle 39"/>
                <p:cNvSpPr>
                  <a:spLocks noChangeArrowheads="1"/>
                </p:cNvSpPr>
                <p:nvPr/>
              </p:nvSpPr>
              <p:spPr bwMode="auto">
                <a:xfrm>
                  <a:off x="882" y="3510"/>
                  <a:ext cx="56" cy="126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47176" name="Line 40"/>
                <p:cNvSpPr>
                  <a:spLocks noChangeShapeType="1"/>
                </p:cNvSpPr>
                <p:nvPr/>
              </p:nvSpPr>
              <p:spPr bwMode="auto">
                <a:xfrm>
                  <a:off x="933" y="3513"/>
                  <a:ext cx="0" cy="1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ru-RU">
                    <a:solidFill>
                      <a:schemeClr val="accent1"/>
                    </a:solidFill>
                  </a:endParaRPr>
                </a:p>
              </p:txBody>
            </p:sp>
          </p:grpSp>
        </p:grpSp>
        <p:graphicFrame>
          <p:nvGraphicFramePr>
            <p:cNvPr id="347178" name="Object 42"/>
            <p:cNvGraphicFramePr>
              <a:graphicFrameLocks noChangeAspect="1"/>
            </p:cNvGraphicFramePr>
            <p:nvPr/>
          </p:nvGraphicFramePr>
          <p:xfrm>
            <a:off x="530" y="2904"/>
            <a:ext cx="12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81" name="Формула" r:id="rId5" imgW="203040" imgH="228600" progId="Equation.3">
                    <p:embed/>
                  </p:oleObj>
                </mc:Choice>
                <mc:Fallback>
                  <p:oleObj name="Формула" r:id="rId5" imgW="2030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" y="2904"/>
                          <a:ext cx="128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7179" name="Object 43"/>
            <p:cNvGraphicFramePr>
              <a:graphicFrameLocks noChangeAspect="1"/>
            </p:cNvGraphicFramePr>
            <p:nvPr/>
          </p:nvGraphicFramePr>
          <p:xfrm>
            <a:off x="145" y="2201"/>
            <a:ext cx="12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82" name="Формула" r:id="rId7" imgW="203040" imgH="228600" progId="Equation.3">
                    <p:embed/>
                  </p:oleObj>
                </mc:Choice>
                <mc:Fallback>
                  <p:oleObj name="Формула" r:id="rId7" imgW="2030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" y="2201"/>
                          <a:ext cx="128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7180" name="Object 44"/>
            <p:cNvGraphicFramePr>
              <a:graphicFrameLocks noChangeAspect="1"/>
            </p:cNvGraphicFramePr>
            <p:nvPr/>
          </p:nvGraphicFramePr>
          <p:xfrm>
            <a:off x="1334" y="3416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83" name="Формула" r:id="rId9" imgW="215640" imgH="215640" progId="Equation.3">
                    <p:embed/>
                  </p:oleObj>
                </mc:Choice>
                <mc:Fallback>
                  <p:oleObj name="Формула" r:id="rId9" imgW="2156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4" y="3416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7181" name="Object 45"/>
            <p:cNvGraphicFramePr>
              <a:graphicFrameLocks noChangeAspect="1"/>
            </p:cNvGraphicFramePr>
            <p:nvPr/>
          </p:nvGraphicFramePr>
          <p:xfrm>
            <a:off x="1331" y="2899"/>
            <a:ext cx="128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84" name="Формула" r:id="rId11" imgW="203040" imgH="215640" progId="Equation.3">
                    <p:embed/>
                  </p:oleObj>
                </mc:Choice>
                <mc:Fallback>
                  <p:oleObj name="Формула" r:id="rId11" imgW="2030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1" y="2899"/>
                          <a:ext cx="128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7182" name="Object 46"/>
            <p:cNvGraphicFramePr>
              <a:graphicFrameLocks noChangeAspect="1"/>
            </p:cNvGraphicFramePr>
            <p:nvPr/>
          </p:nvGraphicFramePr>
          <p:xfrm>
            <a:off x="515" y="3477"/>
            <a:ext cx="12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85" name="Формула" r:id="rId13" imgW="203040" imgH="228600" progId="Equation.3">
                    <p:embed/>
                  </p:oleObj>
                </mc:Choice>
                <mc:Fallback>
                  <p:oleObj name="Формула" r:id="rId13" imgW="2030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" y="3477"/>
                          <a:ext cx="128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7183" name="Rectangle 47"/>
          <p:cNvSpPr>
            <a:spLocks noChangeArrowheads="1"/>
          </p:cNvSpPr>
          <p:nvPr/>
        </p:nvSpPr>
        <p:spPr bwMode="auto">
          <a:xfrm>
            <a:off x="723900" y="3590925"/>
            <a:ext cx="2114550" cy="1009650"/>
          </a:xfrm>
          <a:prstGeom prst="rect">
            <a:avLst/>
          </a:prstGeom>
          <a:solidFill>
            <a:srgbClr val="00FFFF">
              <a:alpha val="2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47184" name="Text Box 48"/>
          <p:cNvSpPr txBox="1">
            <a:spLocks noChangeArrowheads="1"/>
          </p:cNvSpPr>
          <p:nvPr/>
        </p:nvSpPr>
        <p:spPr bwMode="auto">
          <a:xfrm>
            <a:off x="3009900" y="2725738"/>
            <a:ext cx="579678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Произвольная точка </a:t>
            </a:r>
            <a:r>
              <a:rPr lang="en-US" altLang="ru-RU" sz="1000" i="1">
                <a:solidFill>
                  <a:schemeClr val="accent1"/>
                </a:solidFill>
              </a:rPr>
              <a:t>A</a:t>
            </a:r>
            <a:r>
              <a:rPr lang="ru-RU" altLang="ru-RU" sz="1000">
                <a:solidFill>
                  <a:schemeClr val="accent1"/>
                </a:solidFill>
              </a:rPr>
              <a:t>, принадлежащая диску, совершает сложное движение (движется по круговой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траектории в подвижной плоскости, жестко связанной с кривошипом </a:t>
            </a:r>
            <a:r>
              <a:rPr lang="en-US" altLang="ru-RU" sz="1000" i="1">
                <a:solidFill>
                  <a:schemeClr val="accent1"/>
                </a:solidFill>
              </a:rPr>
              <a:t>OO</a:t>
            </a:r>
            <a:r>
              <a:rPr lang="en-US" altLang="ru-RU" sz="1000" baseline="-25000">
                <a:solidFill>
                  <a:schemeClr val="accent1"/>
                </a:solidFill>
              </a:rPr>
              <a:t>1</a:t>
            </a:r>
            <a:r>
              <a:rPr lang="en-US" altLang="ru-RU" sz="1000">
                <a:solidFill>
                  <a:schemeClr val="accent1"/>
                </a:solidFill>
              </a:rPr>
              <a:t>) </a:t>
            </a:r>
            <a:r>
              <a:rPr lang="ru-RU" altLang="ru-RU" sz="1000">
                <a:solidFill>
                  <a:schemeClr val="accent1"/>
                </a:solidFill>
              </a:rPr>
              <a:t>и абсолютная скорость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этой точки определяется выражением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endParaRPr lang="ru-RU" altLang="ru-RU" sz="1000">
              <a:solidFill>
                <a:schemeClr val="accent1"/>
              </a:solidFill>
            </a:endParaRPr>
          </a:p>
        </p:txBody>
      </p:sp>
      <p:graphicFrame>
        <p:nvGraphicFramePr>
          <p:cNvPr id="347185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5960497"/>
              </p:ext>
            </p:extLst>
          </p:nvPr>
        </p:nvGraphicFramePr>
        <p:xfrm>
          <a:off x="5681663" y="3114675"/>
          <a:ext cx="863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86" name="Формула" r:id="rId15" imgW="863280" imgH="241200" progId="Equation.3">
                  <p:embed/>
                </p:oleObj>
              </mc:Choice>
              <mc:Fallback>
                <p:oleObj name="Формула" r:id="rId15" imgW="8632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1663" y="3114675"/>
                        <a:ext cx="863600" cy="2413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7208" name="Group 72"/>
          <p:cNvGrpSpPr>
            <a:grpSpLocks/>
          </p:cNvGrpSpPr>
          <p:nvPr/>
        </p:nvGrpSpPr>
        <p:grpSpPr bwMode="auto">
          <a:xfrm>
            <a:off x="723900" y="3051177"/>
            <a:ext cx="2341563" cy="1435101"/>
            <a:chOff x="3726" y="2732"/>
            <a:chExt cx="1475" cy="904"/>
          </a:xfrm>
        </p:grpSpPr>
        <p:sp>
          <p:nvSpPr>
            <p:cNvPr id="347190" name="Text Box 54"/>
            <p:cNvSpPr txBox="1">
              <a:spLocks noChangeArrowheads="1"/>
            </p:cNvSpPr>
            <p:nvPr/>
          </p:nvSpPr>
          <p:spPr bwMode="auto">
            <a:xfrm>
              <a:off x="4688" y="3481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>
                  <a:solidFill>
                    <a:schemeClr val="accent1"/>
                  </a:solidFill>
                </a:rPr>
                <a:t>A</a:t>
              </a:r>
              <a:endParaRPr lang="ru-RU" altLang="ru-RU" sz="1000" b="1" i="1">
                <a:solidFill>
                  <a:schemeClr val="accent1"/>
                </a:solidFill>
              </a:endParaRPr>
            </a:p>
          </p:txBody>
        </p:sp>
        <p:sp>
          <p:nvSpPr>
            <p:cNvPr id="347196" name="Line 60"/>
            <p:cNvSpPr>
              <a:spLocks noChangeShapeType="1"/>
            </p:cNvSpPr>
            <p:nvPr/>
          </p:nvSpPr>
          <p:spPr bwMode="auto">
            <a:xfrm flipV="1">
              <a:off x="5027" y="2897"/>
              <a:ext cx="174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7188" name="Oval 52"/>
            <p:cNvSpPr>
              <a:spLocks noChangeArrowheads="1"/>
            </p:cNvSpPr>
            <p:nvPr/>
          </p:nvSpPr>
          <p:spPr bwMode="auto">
            <a:xfrm>
              <a:off x="4773" y="3432"/>
              <a:ext cx="41" cy="41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7191" name="Line 55"/>
            <p:cNvSpPr>
              <a:spLocks noChangeShapeType="1"/>
            </p:cNvSpPr>
            <p:nvPr/>
          </p:nvSpPr>
          <p:spPr bwMode="auto">
            <a:xfrm>
              <a:off x="3726" y="3078"/>
              <a:ext cx="105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7192" name="Line 56"/>
            <p:cNvSpPr>
              <a:spLocks noChangeShapeType="1"/>
            </p:cNvSpPr>
            <p:nvPr/>
          </p:nvSpPr>
          <p:spPr bwMode="auto">
            <a:xfrm>
              <a:off x="4571" y="3083"/>
              <a:ext cx="21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7193" name="AutoShape 57"/>
            <p:cNvSpPr>
              <a:spLocks noChangeArrowheads="1"/>
            </p:cNvSpPr>
            <p:nvPr/>
          </p:nvSpPr>
          <p:spPr bwMode="auto">
            <a:xfrm rot="-1865525">
              <a:off x="4793" y="3348"/>
              <a:ext cx="213" cy="81"/>
            </a:xfrm>
            <a:prstGeom prst="rightArrow">
              <a:avLst>
                <a:gd name="adj1" fmla="val 50000"/>
                <a:gd name="adj2" fmla="val 65741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7194" name="AutoShape 58"/>
            <p:cNvSpPr>
              <a:spLocks noChangeArrowheads="1"/>
            </p:cNvSpPr>
            <p:nvPr/>
          </p:nvSpPr>
          <p:spPr bwMode="auto">
            <a:xfrm rot="-3828044">
              <a:off x="4660" y="3159"/>
              <a:ext cx="527" cy="76"/>
            </a:xfrm>
            <a:prstGeom prst="rightArrow">
              <a:avLst>
                <a:gd name="adj1" fmla="val 50000"/>
                <a:gd name="adj2" fmla="val 173355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7195" name="Line 59"/>
            <p:cNvSpPr>
              <a:spLocks noChangeShapeType="1"/>
            </p:cNvSpPr>
            <p:nvPr/>
          </p:nvSpPr>
          <p:spPr bwMode="auto">
            <a:xfrm flipV="1">
              <a:off x="4980" y="2931"/>
              <a:ext cx="206" cy="4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7198" name="AutoShape 62"/>
            <p:cNvSpPr>
              <a:spLocks noChangeArrowheads="1"/>
            </p:cNvSpPr>
            <p:nvPr/>
          </p:nvSpPr>
          <p:spPr bwMode="auto">
            <a:xfrm rot="-24887040">
              <a:off x="4668" y="3136"/>
              <a:ext cx="670" cy="73"/>
            </a:xfrm>
            <a:prstGeom prst="rightArrow">
              <a:avLst>
                <a:gd name="adj1" fmla="val 50000"/>
                <a:gd name="adj2" fmla="val 229452"/>
              </a:avLst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graphicFrame>
          <p:nvGraphicFramePr>
            <p:cNvPr id="347199" name="Object 63"/>
            <p:cNvGraphicFramePr>
              <a:graphicFrameLocks noChangeAspect="1"/>
            </p:cNvGraphicFramePr>
            <p:nvPr/>
          </p:nvGraphicFramePr>
          <p:xfrm>
            <a:off x="5046" y="2732"/>
            <a:ext cx="12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87" name="Формула" r:id="rId17" imgW="190440" imgH="241200" progId="Equation.3">
                    <p:embed/>
                  </p:oleObj>
                </mc:Choice>
                <mc:Fallback>
                  <p:oleObj name="Формула" r:id="rId17" imgW="1904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6" y="2732"/>
                          <a:ext cx="120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7201" name="Object 65"/>
            <p:cNvGraphicFramePr>
              <a:graphicFrameLocks noChangeAspect="1"/>
            </p:cNvGraphicFramePr>
            <p:nvPr/>
          </p:nvGraphicFramePr>
          <p:xfrm>
            <a:off x="5032" y="3276"/>
            <a:ext cx="12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88" name="Формула" r:id="rId19" imgW="190440" imgH="241200" progId="Equation.3">
                    <p:embed/>
                  </p:oleObj>
                </mc:Choice>
                <mc:Fallback>
                  <p:oleObj name="Формула" r:id="rId19" imgW="1904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2" y="3276"/>
                          <a:ext cx="120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7204" name="Object 68"/>
            <p:cNvGraphicFramePr>
              <a:graphicFrameLocks noChangeAspect="1"/>
            </p:cNvGraphicFramePr>
            <p:nvPr/>
          </p:nvGraphicFramePr>
          <p:xfrm>
            <a:off x="4802" y="2996"/>
            <a:ext cx="12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89" name="Формула" r:id="rId21" imgW="190440" imgH="241200" progId="Equation.3">
                    <p:embed/>
                  </p:oleObj>
                </mc:Choice>
                <mc:Fallback>
                  <p:oleObj name="Формула" r:id="rId21" imgW="1904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2" y="2996"/>
                          <a:ext cx="120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7206" name="Text Box 70"/>
          <p:cNvSpPr txBox="1">
            <a:spLocks noChangeArrowheads="1"/>
          </p:cNvSpPr>
          <p:nvPr/>
        </p:nvSpPr>
        <p:spPr bwMode="auto">
          <a:xfrm>
            <a:off x="3170238" y="3400425"/>
            <a:ext cx="5838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Задачу определения скоростей любой из точек диска можно упростить, если найти положение мгновенного центра вращения (точку, скорость которой в данный момент равна нулю</a:t>
            </a:r>
            <a:r>
              <a:rPr lang="en-US" altLang="ru-RU" sz="1000">
                <a:solidFill>
                  <a:schemeClr val="accent1"/>
                </a:solidFill>
              </a:rPr>
              <a:t>):</a:t>
            </a:r>
            <a:endParaRPr lang="ru-RU" altLang="ru-RU" sz="1000">
              <a:solidFill>
                <a:schemeClr val="accent1"/>
              </a:solidFill>
            </a:endParaRPr>
          </a:p>
        </p:txBody>
      </p:sp>
      <p:graphicFrame>
        <p:nvGraphicFramePr>
          <p:cNvPr id="347207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1369656"/>
              </p:ext>
            </p:extLst>
          </p:nvPr>
        </p:nvGraphicFramePr>
        <p:xfrm>
          <a:off x="3806825" y="3827463"/>
          <a:ext cx="1143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90" name="Формула" r:id="rId23" imgW="1143000" imgH="241200" progId="Equation.3">
                  <p:embed/>
                </p:oleObj>
              </mc:Choice>
              <mc:Fallback>
                <p:oleObj name="Формула" r:id="rId23" imgW="11430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6825" y="3827463"/>
                        <a:ext cx="1143000" cy="2413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7209" name="Text Box 73"/>
          <p:cNvSpPr txBox="1">
            <a:spLocks noChangeArrowheads="1"/>
          </p:cNvSpPr>
          <p:nvPr/>
        </p:nvSpPr>
        <p:spPr bwMode="auto">
          <a:xfrm>
            <a:off x="5105400" y="3836988"/>
            <a:ext cx="723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Отсюда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endParaRPr lang="ru-RU" altLang="ru-RU" sz="1000">
              <a:solidFill>
                <a:schemeClr val="accent1"/>
              </a:solidFill>
            </a:endParaRPr>
          </a:p>
        </p:txBody>
      </p:sp>
      <p:graphicFrame>
        <p:nvGraphicFramePr>
          <p:cNvPr id="347210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329281"/>
              </p:ext>
            </p:extLst>
          </p:nvPr>
        </p:nvGraphicFramePr>
        <p:xfrm>
          <a:off x="5964238" y="3806825"/>
          <a:ext cx="673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91" name="Формула" r:id="rId25" imgW="672840" imgH="241200" progId="Equation.3">
                  <p:embed/>
                </p:oleObj>
              </mc:Choice>
              <mc:Fallback>
                <p:oleObj name="Формула" r:id="rId25" imgW="6728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4238" y="3806825"/>
                        <a:ext cx="673100" cy="2413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7211" name="Text Box 75"/>
          <p:cNvSpPr txBox="1">
            <a:spLocks noChangeArrowheads="1"/>
          </p:cNvSpPr>
          <p:nvPr/>
        </p:nvSpPr>
        <p:spPr bwMode="auto">
          <a:xfrm>
            <a:off x="3084513" y="4130675"/>
            <a:ext cx="28956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Это означает, что точка </a:t>
            </a:r>
            <a:r>
              <a:rPr lang="en-US" altLang="ru-RU" sz="1000" i="1">
                <a:solidFill>
                  <a:schemeClr val="accent1"/>
                </a:solidFill>
              </a:rPr>
              <a:t>K</a:t>
            </a:r>
            <a:r>
              <a:rPr lang="en-US" altLang="ru-RU" sz="1000">
                <a:solidFill>
                  <a:schemeClr val="accent1"/>
                </a:solidFill>
              </a:rPr>
              <a:t> </a:t>
            </a:r>
            <a:r>
              <a:rPr lang="ru-RU" altLang="ru-RU" sz="1000">
                <a:solidFill>
                  <a:schemeClr val="accent1"/>
                </a:solidFill>
              </a:rPr>
              <a:t>лежит на отрезке</a:t>
            </a:r>
            <a:endParaRPr lang="en-US" altLang="ru-RU" sz="1000">
              <a:solidFill>
                <a:schemeClr val="accent1"/>
              </a:solidFill>
            </a:endParaRPr>
          </a:p>
          <a:p>
            <a:r>
              <a:rPr lang="ru-RU" altLang="ru-RU" sz="1000">
                <a:solidFill>
                  <a:schemeClr val="accent1"/>
                </a:solidFill>
              </a:rPr>
              <a:t>прямой </a:t>
            </a:r>
            <a:r>
              <a:rPr lang="en-US" altLang="ru-RU" sz="1000" i="1">
                <a:solidFill>
                  <a:schemeClr val="accent1"/>
                </a:solidFill>
              </a:rPr>
              <a:t>OO</a:t>
            </a:r>
            <a:r>
              <a:rPr lang="en-US" altLang="ru-RU" sz="1000" baseline="-25000">
                <a:solidFill>
                  <a:schemeClr val="accent1"/>
                </a:solidFill>
              </a:rPr>
              <a:t>1</a:t>
            </a:r>
            <a:r>
              <a:rPr lang="en-US" altLang="ru-RU" sz="1000">
                <a:solidFill>
                  <a:schemeClr val="accent1"/>
                </a:solidFill>
              </a:rPr>
              <a:t> </a:t>
            </a:r>
            <a:r>
              <a:rPr lang="ru-RU" altLang="ru-RU" sz="1000">
                <a:solidFill>
                  <a:schemeClr val="accent1"/>
                </a:solidFill>
              </a:rPr>
              <a:t>и </a:t>
            </a:r>
            <a:r>
              <a:rPr lang="ru-RU" altLang="ru-RU" sz="1000" b="1">
                <a:solidFill>
                  <a:schemeClr val="accent1"/>
                </a:solidFill>
              </a:rPr>
              <a:t>делит его на части, обратно</a:t>
            </a:r>
            <a:endParaRPr lang="en-US" altLang="ru-RU" sz="1000" b="1">
              <a:solidFill>
                <a:schemeClr val="accent1"/>
              </a:solidFill>
            </a:endParaRPr>
          </a:p>
          <a:p>
            <a:r>
              <a:rPr lang="ru-RU" altLang="ru-RU" sz="1000" b="1">
                <a:solidFill>
                  <a:schemeClr val="accent1"/>
                </a:solidFill>
              </a:rPr>
              <a:t>пропорциональные угловым скоростям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endParaRPr lang="ru-RU" altLang="ru-RU" sz="1000">
              <a:solidFill>
                <a:schemeClr val="accent1"/>
              </a:solidFill>
            </a:endParaRPr>
          </a:p>
        </p:txBody>
      </p:sp>
      <p:grpSp>
        <p:nvGrpSpPr>
          <p:cNvPr id="347224" name="Group 88"/>
          <p:cNvGrpSpPr>
            <a:grpSpLocks/>
          </p:cNvGrpSpPr>
          <p:nvPr/>
        </p:nvGrpSpPr>
        <p:grpSpPr bwMode="auto">
          <a:xfrm>
            <a:off x="1192213" y="2868613"/>
            <a:ext cx="304800" cy="1390650"/>
            <a:chOff x="751" y="1807"/>
            <a:chExt cx="192" cy="876"/>
          </a:xfrm>
        </p:grpSpPr>
        <p:graphicFrame>
          <p:nvGraphicFramePr>
            <p:cNvPr id="347200" name="Object 64"/>
            <p:cNvGraphicFramePr>
              <a:graphicFrameLocks noChangeAspect="1"/>
            </p:cNvGraphicFramePr>
            <p:nvPr/>
          </p:nvGraphicFramePr>
          <p:xfrm>
            <a:off x="751" y="1807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92" name="Формула" r:id="rId27" imgW="203040" imgH="241200" progId="Equation.3">
                    <p:embed/>
                  </p:oleObj>
                </mc:Choice>
                <mc:Fallback>
                  <p:oleObj name="Формула" r:id="rId27" imgW="2030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1" y="1807"/>
                          <a:ext cx="12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7203" name="Object 67"/>
            <p:cNvGraphicFramePr>
              <a:graphicFrameLocks noChangeAspect="1"/>
            </p:cNvGraphicFramePr>
            <p:nvPr/>
          </p:nvGraphicFramePr>
          <p:xfrm>
            <a:off x="815" y="2531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93" name="Формула" r:id="rId29" imgW="203040" imgH="241200" progId="Equation.3">
                    <p:embed/>
                  </p:oleObj>
                </mc:Choice>
                <mc:Fallback>
                  <p:oleObj name="Формула" r:id="rId29" imgW="2030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5" y="2531"/>
                          <a:ext cx="12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7213" name="Oval 77"/>
            <p:cNvSpPr>
              <a:spLocks noChangeArrowheads="1"/>
            </p:cNvSpPr>
            <p:nvPr/>
          </p:nvSpPr>
          <p:spPr bwMode="auto">
            <a:xfrm>
              <a:off x="773" y="2243"/>
              <a:ext cx="41" cy="41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7214" name="Text Box 78"/>
            <p:cNvSpPr txBox="1">
              <a:spLocks noChangeArrowheads="1"/>
            </p:cNvSpPr>
            <p:nvPr/>
          </p:nvSpPr>
          <p:spPr bwMode="auto">
            <a:xfrm>
              <a:off x="756" y="2075"/>
              <a:ext cx="152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ru-RU" sz="1000" b="1" i="1">
                  <a:solidFill>
                    <a:schemeClr val="accent1"/>
                  </a:solidFill>
                </a:rPr>
                <a:t>K</a:t>
              </a:r>
              <a:endParaRPr lang="ru-RU" altLang="ru-RU" sz="1000" b="1" i="1">
                <a:solidFill>
                  <a:schemeClr val="accent1"/>
                </a:solidFill>
              </a:endParaRPr>
            </a:p>
          </p:txBody>
        </p:sp>
        <p:sp>
          <p:nvSpPr>
            <p:cNvPr id="347215" name="AutoShape 79"/>
            <p:cNvSpPr>
              <a:spLocks noChangeArrowheads="1"/>
            </p:cNvSpPr>
            <p:nvPr/>
          </p:nvSpPr>
          <p:spPr bwMode="auto">
            <a:xfrm>
              <a:off x="762" y="1986"/>
              <a:ext cx="66" cy="252"/>
            </a:xfrm>
            <a:prstGeom prst="upArrow">
              <a:avLst>
                <a:gd name="adj1" fmla="val 50000"/>
                <a:gd name="adj2" fmla="val 95455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7216" name="AutoShape 80"/>
            <p:cNvSpPr>
              <a:spLocks noChangeArrowheads="1"/>
            </p:cNvSpPr>
            <p:nvPr/>
          </p:nvSpPr>
          <p:spPr bwMode="auto">
            <a:xfrm flipV="1">
              <a:off x="761" y="2285"/>
              <a:ext cx="66" cy="252"/>
            </a:xfrm>
            <a:prstGeom prst="upArrow">
              <a:avLst>
                <a:gd name="adj1" fmla="val 50000"/>
                <a:gd name="adj2" fmla="val 95455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</p:grpSp>
      <p:graphicFrame>
        <p:nvGraphicFramePr>
          <p:cNvPr id="347217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00072"/>
              </p:ext>
            </p:extLst>
          </p:nvPr>
        </p:nvGraphicFramePr>
        <p:xfrm>
          <a:off x="5899150" y="4370388"/>
          <a:ext cx="1790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94" name="Формула" r:id="rId31" imgW="1790640" imgH="253800" progId="Equation.3">
                  <p:embed/>
                </p:oleObj>
              </mc:Choice>
              <mc:Fallback>
                <p:oleObj name="Формула" r:id="rId31" imgW="17906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9150" y="4370388"/>
                        <a:ext cx="17907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218" name="Object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3568051"/>
              </p:ext>
            </p:extLst>
          </p:nvPr>
        </p:nvGraphicFramePr>
        <p:xfrm>
          <a:off x="7856538" y="4197350"/>
          <a:ext cx="711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95" name="Формула" r:id="rId33" imgW="711000" imgH="444240" progId="Equation.3">
                  <p:embed/>
                </p:oleObj>
              </mc:Choice>
              <mc:Fallback>
                <p:oleObj name="Формула" r:id="rId33" imgW="7110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6538" y="4197350"/>
                        <a:ext cx="711200" cy="4445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7225" name="Text Box 89"/>
          <p:cNvSpPr txBox="1">
            <a:spLocks noChangeArrowheads="1"/>
          </p:cNvSpPr>
          <p:nvPr/>
        </p:nvSpPr>
        <p:spPr bwMode="auto">
          <a:xfrm>
            <a:off x="2930525" y="4710113"/>
            <a:ext cx="59150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Для определения абсолютной угловой скорости рассмотрим точку </a:t>
            </a:r>
            <a:r>
              <a:rPr lang="en-US" altLang="ru-RU" sz="1000">
                <a:solidFill>
                  <a:schemeClr val="accent1"/>
                </a:solidFill>
              </a:rPr>
              <a:t>O1</a:t>
            </a:r>
            <a:r>
              <a:rPr lang="ru-RU" altLang="ru-RU" sz="1000">
                <a:solidFill>
                  <a:schemeClr val="accent1"/>
                </a:solidFill>
              </a:rPr>
              <a:t>, которая не участвует в относительном движении, и определим ее скорость дважды (в переносном движении и в абсолютном движении). Эти скорости должны быть одинаковы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r>
              <a:rPr lang="ru-RU" altLang="ru-RU" sz="1000">
                <a:solidFill>
                  <a:schemeClr val="accent1"/>
                </a:solidFill>
              </a:rPr>
              <a:t> </a:t>
            </a:r>
          </a:p>
        </p:txBody>
      </p:sp>
      <p:graphicFrame>
        <p:nvGraphicFramePr>
          <p:cNvPr id="347226" name="Object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405872"/>
              </p:ext>
            </p:extLst>
          </p:nvPr>
        </p:nvGraphicFramePr>
        <p:xfrm>
          <a:off x="6919913" y="5057775"/>
          <a:ext cx="1917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96" name="Формула" r:id="rId35" imgW="1917360" imgH="266400" progId="Equation.3">
                  <p:embed/>
                </p:oleObj>
              </mc:Choice>
              <mc:Fallback>
                <p:oleObj name="Формула" r:id="rId35" imgW="191736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9913" y="5057775"/>
                        <a:ext cx="19177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228" name="Objec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999764"/>
              </p:ext>
            </p:extLst>
          </p:nvPr>
        </p:nvGraphicFramePr>
        <p:xfrm>
          <a:off x="2155825" y="2674938"/>
          <a:ext cx="5842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97" name="Формула" r:id="rId37" imgW="583920" imgH="266400" progId="Equation.3">
                  <p:embed/>
                </p:oleObj>
              </mc:Choice>
              <mc:Fallback>
                <p:oleObj name="Формула" r:id="rId37" imgW="58392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5825" y="2674938"/>
                        <a:ext cx="5842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7234" name="Group 98"/>
          <p:cNvGrpSpPr>
            <a:grpSpLocks/>
          </p:cNvGrpSpPr>
          <p:nvPr/>
        </p:nvGrpSpPr>
        <p:grpSpPr bwMode="auto">
          <a:xfrm>
            <a:off x="898525" y="2800350"/>
            <a:ext cx="1225550" cy="1133475"/>
            <a:chOff x="566" y="1764"/>
            <a:chExt cx="772" cy="714"/>
          </a:xfrm>
        </p:grpSpPr>
        <p:sp>
          <p:nvSpPr>
            <p:cNvPr id="347227" name="AutoShape 91"/>
            <p:cNvSpPr>
              <a:spLocks noChangeArrowheads="1"/>
            </p:cNvSpPr>
            <p:nvPr/>
          </p:nvSpPr>
          <p:spPr bwMode="auto">
            <a:xfrm>
              <a:off x="1266" y="1764"/>
              <a:ext cx="72" cy="468"/>
            </a:xfrm>
            <a:prstGeom prst="upArrow">
              <a:avLst>
                <a:gd name="adj1" fmla="val 50000"/>
                <a:gd name="adj2" fmla="val 162500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7229" name="AutoShape 93"/>
            <p:cNvSpPr>
              <a:spLocks noChangeArrowheads="1"/>
            </p:cNvSpPr>
            <p:nvPr/>
          </p:nvSpPr>
          <p:spPr bwMode="auto">
            <a:xfrm rot="5400000" flipV="1">
              <a:off x="624" y="2166"/>
              <a:ext cx="216" cy="216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0799 w 21600"/>
                <a:gd name="T5" fmla="*/ 0 h 21600"/>
                <a:gd name="T6" fmla="*/ 2700 w 21600"/>
                <a:gd name="T7" fmla="*/ 10800 h 21600"/>
                <a:gd name="T8" fmla="*/ 10799 w 21600"/>
                <a:gd name="T9" fmla="*/ 5400 h 21600"/>
                <a:gd name="T10" fmla="*/ 24300 w 21600"/>
                <a:gd name="T11" fmla="*/ 10800 h 21600"/>
                <a:gd name="T12" fmla="*/ 18900 w 21600"/>
                <a:gd name="T13" fmla="*/ 16200 h 21600"/>
                <a:gd name="T14" fmla="*/ 13500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graphicFrame>
          <p:nvGraphicFramePr>
            <p:cNvPr id="347230" name="Object 94"/>
            <p:cNvGraphicFramePr>
              <a:graphicFrameLocks noChangeAspect="1"/>
            </p:cNvGraphicFramePr>
            <p:nvPr/>
          </p:nvGraphicFramePr>
          <p:xfrm>
            <a:off x="566" y="2334"/>
            <a:ext cx="12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98" name="Формула" r:id="rId39" imgW="203040" imgH="228600" progId="Equation.3">
                    <p:embed/>
                  </p:oleObj>
                </mc:Choice>
                <mc:Fallback>
                  <p:oleObj name="Формула" r:id="rId39" imgW="2030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6" y="2334"/>
                          <a:ext cx="128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7231" name="Object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404328"/>
              </p:ext>
            </p:extLst>
          </p:nvPr>
        </p:nvGraphicFramePr>
        <p:xfrm>
          <a:off x="1782763" y="3652838"/>
          <a:ext cx="203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99" name="Формула" r:id="rId41" imgW="203040" imgH="215640" progId="Equation.3">
                  <p:embed/>
                </p:oleObj>
              </mc:Choice>
              <mc:Fallback>
                <p:oleObj name="Формула" r:id="rId41" imgW="203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2763" y="3652838"/>
                        <a:ext cx="2032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7236" name="Text Box 100"/>
          <p:cNvSpPr txBox="1">
            <a:spLocks noChangeArrowheads="1"/>
          </p:cNvSpPr>
          <p:nvPr/>
        </p:nvSpPr>
        <p:spPr bwMode="auto">
          <a:xfrm>
            <a:off x="2922588" y="5292725"/>
            <a:ext cx="5010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Представим отрезок </a:t>
            </a:r>
            <a:r>
              <a:rPr lang="en-US" altLang="ru-RU" sz="1000" i="1">
                <a:solidFill>
                  <a:schemeClr val="accent1"/>
                </a:solidFill>
              </a:rPr>
              <a:t>OO</a:t>
            </a:r>
            <a:r>
              <a:rPr lang="en-US" altLang="ru-RU" sz="1000" baseline="-25000">
                <a:solidFill>
                  <a:schemeClr val="accent1"/>
                </a:solidFill>
              </a:rPr>
              <a:t>1</a:t>
            </a:r>
            <a:r>
              <a:rPr lang="ru-RU" altLang="ru-RU" sz="1000">
                <a:solidFill>
                  <a:schemeClr val="accent1"/>
                </a:solidFill>
              </a:rPr>
              <a:t>, как сумму отрезков и отрезок </a:t>
            </a:r>
            <a:r>
              <a:rPr lang="en-US" altLang="ru-RU" sz="1000" i="1">
                <a:solidFill>
                  <a:schemeClr val="accent1"/>
                </a:solidFill>
              </a:rPr>
              <a:t>OK</a:t>
            </a:r>
            <a:r>
              <a:rPr lang="en-US" altLang="ru-RU" sz="1000">
                <a:solidFill>
                  <a:schemeClr val="accent1"/>
                </a:solidFill>
              </a:rPr>
              <a:t> </a:t>
            </a:r>
            <a:r>
              <a:rPr lang="ru-RU" altLang="ru-RU" sz="1000">
                <a:solidFill>
                  <a:schemeClr val="accent1"/>
                </a:solidFill>
              </a:rPr>
              <a:t>выразим через </a:t>
            </a:r>
            <a:r>
              <a:rPr lang="en-US" altLang="ru-RU" sz="1000" i="1">
                <a:solidFill>
                  <a:schemeClr val="accent1"/>
                </a:solidFill>
              </a:rPr>
              <a:t>O</a:t>
            </a:r>
            <a:r>
              <a:rPr lang="en-US" altLang="ru-RU" sz="1000" baseline="-25000">
                <a:solidFill>
                  <a:schemeClr val="accent1"/>
                </a:solidFill>
              </a:rPr>
              <a:t>1</a:t>
            </a:r>
            <a:r>
              <a:rPr lang="en-US" altLang="ru-RU" sz="1000" i="1">
                <a:solidFill>
                  <a:schemeClr val="accent1"/>
                </a:solidFill>
              </a:rPr>
              <a:t>K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endParaRPr lang="ru-RU" altLang="ru-RU" sz="1000">
              <a:solidFill>
                <a:schemeClr val="accent1"/>
              </a:solidFill>
            </a:endParaRPr>
          </a:p>
        </p:txBody>
      </p:sp>
      <p:graphicFrame>
        <p:nvGraphicFramePr>
          <p:cNvPr id="347237" name="Object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744398"/>
              </p:ext>
            </p:extLst>
          </p:nvPr>
        </p:nvGraphicFramePr>
        <p:xfrm>
          <a:off x="2971800" y="5472113"/>
          <a:ext cx="3962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00" name="Формула" r:id="rId43" imgW="3962160" imgH="444240" progId="Equation.3">
                  <p:embed/>
                </p:oleObj>
              </mc:Choice>
              <mc:Fallback>
                <p:oleObj name="Формула" r:id="rId43" imgW="39621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472113"/>
                        <a:ext cx="3962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7238" name="Text Box 102"/>
          <p:cNvSpPr txBox="1">
            <a:spLocks noChangeArrowheads="1"/>
          </p:cNvSpPr>
          <p:nvPr/>
        </p:nvSpPr>
        <p:spPr bwMode="auto">
          <a:xfrm>
            <a:off x="6999288" y="5588000"/>
            <a:ext cx="723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Отсюда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endParaRPr lang="ru-RU" altLang="ru-RU" sz="1000">
              <a:solidFill>
                <a:schemeClr val="accent1"/>
              </a:solidFill>
            </a:endParaRPr>
          </a:p>
        </p:txBody>
      </p:sp>
      <p:graphicFrame>
        <p:nvGraphicFramePr>
          <p:cNvPr id="347239" name="Object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106493"/>
              </p:ext>
            </p:extLst>
          </p:nvPr>
        </p:nvGraphicFramePr>
        <p:xfrm>
          <a:off x="7800975" y="5592763"/>
          <a:ext cx="901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01" name="Формула" r:id="rId45" imgW="901440" imgH="228600" progId="Equation.3">
                  <p:embed/>
                </p:oleObj>
              </mc:Choice>
              <mc:Fallback>
                <p:oleObj name="Формула" r:id="rId45" imgW="901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0975" y="5592763"/>
                        <a:ext cx="901700" cy="228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7240" name="Text Box 104"/>
          <p:cNvSpPr txBox="1">
            <a:spLocks noChangeArrowheads="1"/>
          </p:cNvSpPr>
          <p:nvPr/>
        </p:nvSpPr>
        <p:spPr bwMode="auto">
          <a:xfrm>
            <a:off x="177800" y="5843588"/>
            <a:ext cx="89281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В случае противоположных по направлению вращений можно показать, деление отрезка </a:t>
            </a:r>
            <a:r>
              <a:rPr lang="en-US" altLang="ru-RU" sz="1000" i="1">
                <a:solidFill>
                  <a:schemeClr val="accent1"/>
                </a:solidFill>
              </a:rPr>
              <a:t>OO</a:t>
            </a:r>
            <a:r>
              <a:rPr lang="en-US" altLang="ru-RU" sz="1000" baseline="-25000">
                <a:solidFill>
                  <a:schemeClr val="accent1"/>
                </a:solidFill>
              </a:rPr>
              <a:t>1</a:t>
            </a:r>
            <a:r>
              <a:rPr lang="ru-RU" altLang="ru-RU" sz="1000">
                <a:solidFill>
                  <a:schemeClr val="accent1"/>
                </a:solidFill>
              </a:rPr>
              <a:t>будет происходить так же обратно пропорционально угловым скоростям, но только внешним образом (точка </a:t>
            </a:r>
            <a:r>
              <a:rPr lang="en-US" altLang="ru-RU" sz="1000" i="1">
                <a:solidFill>
                  <a:schemeClr val="accent1"/>
                </a:solidFill>
              </a:rPr>
              <a:t>K</a:t>
            </a:r>
            <a:r>
              <a:rPr lang="ru-RU" altLang="ru-RU" sz="1000">
                <a:solidFill>
                  <a:schemeClr val="accent1"/>
                </a:solidFill>
              </a:rPr>
              <a:t> будет лежать на этой же линии вне отрезка </a:t>
            </a:r>
            <a:r>
              <a:rPr lang="en-US" altLang="ru-RU" sz="1000" i="1">
                <a:solidFill>
                  <a:schemeClr val="accent1"/>
                </a:solidFill>
              </a:rPr>
              <a:t>OO</a:t>
            </a:r>
            <a:r>
              <a:rPr lang="en-US" altLang="ru-RU" sz="1000" baseline="-25000">
                <a:solidFill>
                  <a:schemeClr val="accent1"/>
                </a:solidFill>
              </a:rPr>
              <a:t>1</a:t>
            </a:r>
            <a:r>
              <a:rPr lang="en-US" altLang="ru-RU" sz="1000">
                <a:solidFill>
                  <a:schemeClr val="accent1"/>
                </a:solidFill>
              </a:rPr>
              <a:t> </a:t>
            </a:r>
            <a:r>
              <a:rPr lang="ru-RU" altLang="ru-RU" sz="1000">
                <a:solidFill>
                  <a:schemeClr val="accent1"/>
                </a:solidFill>
              </a:rPr>
              <a:t>со стороны большего вектора угловой скорости). Тогда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r>
              <a:rPr lang="ru-RU" altLang="ru-RU" sz="1000">
                <a:solidFill>
                  <a:schemeClr val="accent1"/>
                </a:solidFill>
              </a:rPr>
              <a:t>	                и абсолютная угловая скорость будет равна разности скоростей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endParaRPr lang="ru-RU" altLang="ru-RU" sz="1000">
              <a:solidFill>
                <a:schemeClr val="accent1"/>
              </a:solidFill>
            </a:endParaRPr>
          </a:p>
        </p:txBody>
      </p:sp>
      <p:graphicFrame>
        <p:nvGraphicFramePr>
          <p:cNvPr id="347241" name="Object 1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931367"/>
              </p:ext>
            </p:extLst>
          </p:nvPr>
        </p:nvGraphicFramePr>
        <p:xfrm>
          <a:off x="1477963" y="6175375"/>
          <a:ext cx="11176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02" name="Формула" r:id="rId47" imgW="1117440" imgH="215640" progId="Equation.3">
                  <p:embed/>
                </p:oleObj>
              </mc:Choice>
              <mc:Fallback>
                <p:oleObj name="Формула" r:id="rId47" imgW="1117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963" y="6175375"/>
                        <a:ext cx="11176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242" name="Object 10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3772756"/>
              </p:ext>
            </p:extLst>
          </p:nvPr>
        </p:nvGraphicFramePr>
        <p:xfrm>
          <a:off x="6700838" y="6200775"/>
          <a:ext cx="889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03" name="Формула" r:id="rId49" imgW="888840" imgH="228600" progId="Equation.3">
                  <p:embed/>
                </p:oleObj>
              </mc:Choice>
              <mc:Fallback>
                <p:oleObj name="Формула" r:id="rId49" imgW="8888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0838" y="6200775"/>
                        <a:ext cx="889000" cy="228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7243" name="Text Box 107"/>
          <p:cNvSpPr txBox="1">
            <a:spLocks noChangeArrowheads="1"/>
          </p:cNvSpPr>
          <p:nvPr/>
        </p:nvSpPr>
        <p:spPr bwMode="auto">
          <a:xfrm>
            <a:off x="177800" y="6415088"/>
            <a:ext cx="5010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Оба соотношения можно объединить одним векторным соотношением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endParaRPr lang="ru-RU" altLang="ru-RU" sz="1000">
              <a:solidFill>
                <a:schemeClr val="accent1"/>
              </a:solidFill>
            </a:endParaRPr>
          </a:p>
        </p:txBody>
      </p:sp>
      <p:graphicFrame>
        <p:nvGraphicFramePr>
          <p:cNvPr id="347244" name="Object 1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239962"/>
              </p:ext>
            </p:extLst>
          </p:nvPr>
        </p:nvGraphicFramePr>
        <p:xfrm>
          <a:off x="4903788" y="6429375"/>
          <a:ext cx="901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04" name="Формула" r:id="rId51" imgW="901440" imgH="228600" progId="Equation.3">
                  <p:embed/>
                </p:oleObj>
              </mc:Choice>
              <mc:Fallback>
                <p:oleObj name="Формула" r:id="rId51" imgW="901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3788" y="6429375"/>
                        <a:ext cx="901700" cy="228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7249" name="Group 113"/>
          <p:cNvGrpSpPr>
            <a:grpSpLocks/>
          </p:cNvGrpSpPr>
          <p:nvPr/>
        </p:nvGrpSpPr>
        <p:grpSpPr bwMode="auto">
          <a:xfrm>
            <a:off x="1200150" y="3914775"/>
            <a:ext cx="334963" cy="1781175"/>
            <a:chOff x="756" y="2466"/>
            <a:chExt cx="211" cy="1122"/>
          </a:xfrm>
        </p:grpSpPr>
        <p:sp>
          <p:nvSpPr>
            <p:cNvPr id="347245" name="AutoShape 109"/>
            <p:cNvSpPr>
              <a:spLocks noChangeArrowheads="1"/>
            </p:cNvSpPr>
            <p:nvPr/>
          </p:nvSpPr>
          <p:spPr bwMode="auto">
            <a:xfrm>
              <a:off x="756" y="2802"/>
              <a:ext cx="66" cy="468"/>
            </a:xfrm>
            <a:prstGeom prst="upArrow">
              <a:avLst>
                <a:gd name="adj1" fmla="val 50000"/>
                <a:gd name="adj2" fmla="val 177273"/>
              </a:avLst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7246" name="Line 110"/>
            <p:cNvSpPr>
              <a:spLocks noChangeShapeType="1"/>
            </p:cNvSpPr>
            <p:nvPr/>
          </p:nvSpPr>
          <p:spPr bwMode="auto">
            <a:xfrm>
              <a:off x="786" y="2466"/>
              <a:ext cx="0" cy="1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graphicFrame>
          <p:nvGraphicFramePr>
            <p:cNvPr id="347247" name="Object 111"/>
            <p:cNvGraphicFramePr>
              <a:graphicFrameLocks noChangeAspect="1"/>
            </p:cNvGraphicFramePr>
            <p:nvPr/>
          </p:nvGraphicFramePr>
          <p:xfrm>
            <a:off x="836" y="2910"/>
            <a:ext cx="12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05" name="Формула" r:id="rId53" imgW="203040" imgH="228600" progId="Equation.3">
                    <p:embed/>
                  </p:oleObj>
                </mc:Choice>
                <mc:Fallback>
                  <p:oleObj name="Формула" r:id="rId53" imgW="2030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6" y="2910"/>
                          <a:ext cx="128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7248" name="Object 112"/>
            <p:cNvGraphicFramePr>
              <a:graphicFrameLocks noChangeAspect="1"/>
            </p:cNvGraphicFramePr>
            <p:nvPr/>
          </p:nvGraphicFramePr>
          <p:xfrm>
            <a:off x="831" y="3437"/>
            <a:ext cx="13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06" name="Формула" r:id="rId55" imgW="215640" imgH="228600" progId="Equation.3">
                    <p:embed/>
                  </p:oleObj>
                </mc:Choice>
                <mc:Fallback>
                  <p:oleObj name="Формула" r:id="rId55" imgW="2156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1" y="3437"/>
                          <a:ext cx="13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7250" name="Rectangle 114"/>
          <p:cNvSpPr>
            <a:spLocks noChangeArrowheads="1"/>
          </p:cNvSpPr>
          <p:nvPr/>
        </p:nvSpPr>
        <p:spPr bwMode="auto">
          <a:xfrm>
            <a:off x="2552700" y="4733925"/>
            <a:ext cx="4029075" cy="1638300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47252" name="Text Box 116"/>
          <p:cNvSpPr txBox="1">
            <a:spLocks noChangeArrowheads="1"/>
          </p:cNvSpPr>
          <p:nvPr/>
        </p:nvSpPr>
        <p:spPr bwMode="auto">
          <a:xfrm>
            <a:off x="2746375" y="4868863"/>
            <a:ext cx="334899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Таким образом, </a:t>
            </a:r>
            <a:r>
              <a:rPr lang="ru-RU" altLang="ru-RU" sz="1000" b="1">
                <a:solidFill>
                  <a:schemeClr val="accent1"/>
                </a:solidFill>
              </a:rPr>
              <a:t>абсолютная угловая скорость равна</a:t>
            </a:r>
          </a:p>
          <a:p>
            <a:r>
              <a:rPr lang="ru-RU" altLang="ru-RU" sz="1000" b="1">
                <a:solidFill>
                  <a:schemeClr val="accent1"/>
                </a:solidFill>
              </a:rPr>
              <a:t>геометрической сумме относительной и переносной </a:t>
            </a:r>
          </a:p>
          <a:p>
            <a:r>
              <a:rPr lang="ru-RU" altLang="ru-RU" sz="1000" b="1">
                <a:solidFill>
                  <a:schemeClr val="accent1"/>
                </a:solidFill>
              </a:rPr>
              <a:t>угловых скоростей</a:t>
            </a:r>
            <a:r>
              <a:rPr lang="ru-RU" altLang="ru-RU" sz="1000">
                <a:solidFill>
                  <a:schemeClr val="accent1"/>
                </a:solidFill>
              </a:rPr>
              <a:t>.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Имеется полная аналогия между сложением векторов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угловых скоростей и сложением двух параллельных сил.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При сложении таких сил равнодействующая приложена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в точке, делящей расстояние между силами на отрезки,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обратно пропорциональные силам.</a:t>
            </a:r>
          </a:p>
        </p:txBody>
      </p:sp>
      <p:sp>
        <p:nvSpPr>
          <p:cNvPr id="347254" name="Oval 118"/>
          <p:cNvSpPr>
            <a:spLocks noChangeArrowheads="1"/>
          </p:cNvSpPr>
          <p:nvPr/>
        </p:nvSpPr>
        <p:spPr bwMode="auto">
          <a:xfrm>
            <a:off x="8696325" y="6391275"/>
            <a:ext cx="333375" cy="333375"/>
          </a:xfrm>
          <a:prstGeom prst="ellipse">
            <a:avLst/>
          </a:prstGeom>
          <a:solidFill>
            <a:srgbClr val="0070C0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ru-RU" sz="1000" b="1" dirty="0" smtClean="0">
                <a:solidFill>
                  <a:schemeClr val="accent1"/>
                </a:solidFill>
              </a:rPr>
              <a:t>2</a:t>
            </a:r>
            <a:r>
              <a:rPr lang="ru-RU" altLang="ru-RU" sz="1000" b="1" dirty="0" smtClean="0">
                <a:solidFill>
                  <a:schemeClr val="accent1"/>
                </a:solidFill>
              </a:rPr>
              <a:t>5</a:t>
            </a:r>
            <a:endParaRPr lang="ru-RU" altLang="ru-RU" sz="1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6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7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7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47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47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47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47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46" grpId="0"/>
      <p:bldP spid="347183" grpId="0" animBg="1"/>
      <p:bldP spid="347184" grpId="0"/>
      <p:bldP spid="347206" grpId="0"/>
      <p:bldP spid="347209" grpId="0"/>
      <p:bldP spid="347211" grpId="0"/>
      <p:bldP spid="347225" grpId="0"/>
      <p:bldP spid="347236" grpId="0"/>
      <p:bldP spid="347238" grpId="0"/>
      <p:bldP spid="347240" grpId="0"/>
      <p:bldP spid="347243" grpId="0"/>
      <p:bldP spid="347250" grpId="0" animBg="1"/>
      <p:bldP spid="34725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4" name="AutoShape 24"/>
          <p:cNvSpPr>
            <a:spLocks noChangeArrowheads="1"/>
          </p:cNvSpPr>
          <p:nvPr/>
        </p:nvSpPr>
        <p:spPr bwMode="auto">
          <a:xfrm rot="5400000" flipV="1">
            <a:off x="742950" y="2076451"/>
            <a:ext cx="771525" cy="800100"/>
          </a:xfrm>
          <a:prstGeom prst="parallelogram">
            <a:avLst>
              <a:gd name="adj" fmla="val 25000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48181" name="Rectangle 21"/>
          <p:cNvSpPr>
            <a:spLocks noChangeArrowheads="1"/>
          </p:cNvSpPr>
          <p:nvPr/>
        </p:nvSpPr>
        <p:spPr bwMode="auto">
          <a:xfrm>
            <a:off x="2876550" y="2057400"/>
            <a:ext cx="1219200" cy="5810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48170" name="Text Box 10"/>
          <p:cNvSpPr txBox="1">
            <a:spLocks noChangeArrowheads="1"/>
          </p:cNvSpPr>
          <p:nvPr/>
        </p:nvSpPr>
        <p:spPr bwMode="auto">
          <a:xfrm>
            <a:off x="215900" y="903288"/>
            <a:ext cx="823975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>
                <a:solidFill>
                  <a:schemeClr val="accent1"/>
                </a:solidFill>
                <a:latin typeface="+mn-lt"/>
                <a:cs typeface="Arial" charset="0"/>
              </a:rPr>
              <a:t>■</a:t>
            </a:r>
            <a:r>
              <a:rPr lang="ru-RU" altLang="ru-RU" sz="1000" b="1">
                <a:solidFill>
                  <a:schemeClr val="accent1"/>
                </a:solidFill>
                <a:latin typeface="+mn-lt"/>
              </a:rPr>
              <a:t>      Пара вращений – </a:t>
            </a:r>
            <a:r>
              <a:rPr lang="ru-RU" altLang="ru-RU" sz="1000">
                <a:solidFill>
                  <a:schemeClr val="accent1"/>
                </a:solidFill>
                <a:latin typeface="+mn-lt"/>
              </a:rPr>
              <a:t>При</a:t>
            </a:r>
            <a:r>
              <a:rPr lang="en-US" altLang="ru-RU" sz="1000" b="1">
                <a:solidFill>
                  <a:schemeClr val="accent1"/>
                </a:solidFill>
                <a:latin typeface="+mn-lt"/>
              </a:rPr>
              <a:t> </a:t>
            </a:r>
            <a:r>
              <a:rPr lang="ru-RU" altLang="ru-RU" sz="1000">
                <a:solidFill>
                  <a:schemeClr val="accent1"/>
                </a:solidFill>
                <a:latin typeface="+mn-lt"/>
              </a:rPr>
              <a:t>сложении двух параллельных сил, равных по величине и противоположно направленных между собой</a:t>
            </a:r>
          </a:p>
          <a:p>
            <a:r>
              <a:rPr lang="ru-RU" altLang="ru-RU" sz="1000">
                <a:solidFill>
                  <a:schemeClr val="accent1"/>
                </a:solidFill>
                <a:latin typeface="+mn-lt"/>
              </a:rPr>
              <a:t>равнодействующая этих сил обращается в ноль (система таких сил не приводится к равнодействующей) и эти силы образуют качественно</a:t>
            </a:r>
          </a:p>
          <a:p>
            <a:r>
              <a:rPr lang="ru-RU" altLang="ru-RU" sz="1000">
                <a:solidFill>
                  <a:schemeClr val="accent1"/>
                </a:solidFill>
                <a:latin typeface="+mn-lt"/>
              </a:rPr>
              <a:t>новую простейшую систему, называемой </a:t>
            </a:r>
            <a:r>
              <a:rPr lang="ru-RU" altLang="ru-RU" sz="1000" b="1">
                <a:solidFill>
                  <a:schemeClr val="accent1"/>
                </a:solidFill>
                <a:latin typeface="+mn-lt"/>
              </a:rPr>
              <a:t>парой сил</a:t>
            </a:r>
            <a:r>
              <a:rPr lang="ru-RU" altLang="ru-RU" sz="1000">
                <a:solidFill>
                  <a:schemeClr val="accent1"/>
                </a:solidFill>
                <a:latin typeface="+mn-lt"/>
              </a:rPr>
              <a:t>. При этом действие пары сил характеризуется </a:t>
            </a:r>
            <a:r>
              <a:rPr lang="ru-RU" altLang="ru-RU" sz="1000" b="1">
                <a:solidFill>
                  <a:schemeClr val="accent1"/>
                </a:solidFill>
                <a:latin typeface="+mn-lt"/>
              </a:rPr>
              <a:t>моментом пары</a:t>
            </a:r>
            <a:r>
              <a:rPr lang="ru-RU" altLang="ru-RU" sz="1000">
                <a:solidFill>
                  <a:schemeClr val="accent1"/>
                </a:solidFill>
                <a:latin typeface="+mn-lt"/>
              </a:rPr>
              <a:t>.</a:t>
            </a:r>
          </a:p>
          <a:p>
            <a:r>
              <a:rPr lang="ru-RU" altLang="ru-RU" sz="1000">
                <a:solidFill>
                  <a:schemeClr val="accent1"/>
                </a:solidFill>
                <a:latin typeface="+mn-lt"/>
              </a:rPr>
              <a:t>Совершенно аналогично при</a:t>
            </a:r>
            <a:r>
              <a:rPr lang="en-US" altLang="ru-RU" sz="1000" b="1">
                <a:solidFill>
                  <a:schemeClr val="accent1"/>
                </a:solidFill>
                <a:latin typeface="+mn-lt"/>
              </a:rPr>
              <a:t> </a:t>
            </a:r>
            <a:r>
              <a:rPr lang="ru-RU" altLang="ru-RU" sz="1000">
                <a:solidFill>
                  <a:schemeClr val="accent1"/>
                </a:solidFill>
                <a:latin typeface="+mn-lt"/>
              </a:rPr>
              <a:t>сложении двух параллельных векторов угловых скоростей, равных по величине и противоположно направленных</a:t>
            </a:r>
          </a:p>
          <a:p>
            <a:r>
              <a:rPr lang="ru-RU" altLang="ru-RU" sz="1000">
                <a:solidFill>
                  <a:schemeClr val="accent1"/>
                </a:solidFill>
                <a:latin typeface="+mn-lt"/>
              </a:rPr>
              <a:t>между собой, называемых </a:t>
            </a:r>
            <a:r>
              <a:rPr lang="ru-RU" altLang="ru-RU" sz="1000" b="1">
                <a:solidFill>
                  <a:schemeClr val="accent1"/>
                </a:solidFill>
                <a:latin typeface="+mn-lt"/>
              </a:rPr>
              <a:t>парой вращений</a:t>
            </a:r>
            <a:r>
              <a:rPr lang="ru-RU" altLang="ru-RU" sz="1000">
                <a:solidFill>
                  <a:schemeClr val="accent1"/>
                </a:solidFill>
                <a:latin typeface="+mn-lt"/>
              </a:rPr>
              <a:t>, результирующая угловая скорость обращается в ноль. В результате получается поступательное</a:t>
            </a:r>
          </a:p>
          <a:p>
            <a:r>
              <a:rPr lang="ru-RU" altLang="ru-RU" sz="1000">
                <a:solidFill>
                  <a:schemeClr val="accent1"/>
                </a:solidFill>
                <a:latin typeface="+mn-lt"/>
              </a:rPr>
              <a:t>движение, скорость которого определяется величиной </a:t>
            </a:r>
            <a:r>
              <a:rPr lang="ru-RU" altLang="ru-RU" sz="1000" b="1">
                <a:solidFill>
                  <a:schemeClr val="accent1"/>
                </a:solidFill>
                <a:latin typeface="+mn-lt"/>
              </a:rPr>
              <a:t>момента пары вращений</a:t>
            </a:r>
            <a:r>
              <a:rPr lang="en-US" altLang="ru-RU" sz="1000" b="1">
                <a:solidFill>
                  <a:schemeClr val="accent1"/>
                </a:solidFill>
                <a:latin typeface="+mn-lt"/>
              </a:rPr>
              <a:t>:</a:t>
            </a:r>
            <a:endParaRPr lang="ru-RU" altLang="ru-RU" sz="1000" b="1">
              <a:solidFill>
                <a:schemeClr val="accent1"/>
              </a:solidFill>
              <a:latin typeface="+mn-lt"/>
            </a:endParaRPr>
          </a:p>
        </p:txBody>
      </p:sp>
      <p:graphicFrame>
        <p:nvGraphicFramePr>
          <p:cNvPr id="34817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4727838"/>
              </p:ext>
            </p:extLst>
          </p:nvPr>
        </p:nvGraphicFramePr>
        <p:xfrm>
          <a:off x="5476875" y="1803400"/>
          <a:ext cx="876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8" name="Формула" r:id="rId3" imgW="876240" imgH="241200" progId="Equation.3">
                  <p:embed/>
                </p:oleObj>
              </mc:Choice>
              <mc:Fallback>
                <p:oleObj name="Формула" r:id="rId3" imgW="8762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75" y="1803400"/>
                        <a:ext cx="876300" cy="2413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7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4790991"/>
              </p:ext>
            </p:extLst>
          </p:nvPr>
        </p:nvGraphicFramePr>
        <p:xfrm>
          <a:off x="6738938" y="1833563"/>
          <a:ext cx="5588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9" name="Формула" r:id="rId5" imgW="558720" imgH="177480" progId="Equation.3">
                  <p:embed/>
                </p:oleObj>
              </mc:Choice>
              <mc:Fallback>
                <p:oleObj name="Формула" r:id="rId5" imgW="558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8938" y="1833563"/>
                        <a:ext cx="558800" cy="1778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73" name="AutoShape 13"/>
          <p:cNvSpPr>
            <a:spLocks noChangeArrowheads="1"/>
          </p:cNvSpPr>
          <p:nvPr/>
        </p:nvSpPr>
        <p:spPr bwMode="auto">
          <a:xfrm flipH="1">
            <a:off x="2724150" y="2438400"/>
            <a:ext cx="276225" cy="276225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48174" name="AutoShape 14"/>
          <p:cNvSpPr>
            <a:spLocks noChangeArrowheads="1"/>
          </p:cNvSpPr>
          <p:nvPr/>
        </p:nvSpPr>
        <p:spPr bwMode="auto">
          <a:xfrm>
            <a:off x="3351213" y="2455863"/>
            <a:ext cx="276225" cy="276225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48175" name="Oval 15"/>
          <p:cNvSpPr>
            <a:spLocks noChangeArrowheads="1"/>
          </p:cNvSpPr>
          <p:nvPr/>
        </p:nvSpPr>
        <p:spPr bwMode="auto">
          <a:xfrm>
            <a:off x="2847975" y="2609850"/>
            <a:ext cx="50800" cy="508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48176" name="Oval 16"/>
          <p:cNvSpPr>
            <a:spLocks noChangeArrowheads="1"/>
          </p:cNvSpPr>
          <p:nvPr/>
        </p:nvSpPr>
        <p:spPr bwMode="auto">
          <a:xfrm>
            <a:off x="3455988" y="2598738"/>
            <a:ext cx="50800" cy="508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48177" name="Line 17"/>
          <p:cNvSpPr>
            <a:spLocks noChangeShapeType="1"/>
          </p:cNvSpPr>
          <p:nvPr/>
        </p:nvSpPr>
        <p:spPr bwMode="auto">
          <a:xfrm>
            <a:off x="2867025" y="2266950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48178" name="Line 18"/>
          <p:cNvSpPr>
            <a:spLocks noChangeShapeType="1"/>
          </p:cNvSpPr>
          <p:nvPr/>
        </p:nvSpPr>
        <p:spPr bwMode="auto">
          <a:xfrm>
            <a:off x="3484563" y="2255838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48179" name="AutoShape 19"/>
          <p:cNvSpPr>
            <a:spLocks noChangeArrowheads="1"/>
          </p:cNvSpPr>
          <p:nvPr/>
        </p:nvSpPr>
        <p:spPr bwMode="auto">
          <a:xfrm>
            <a:off x="3067050" y="2324100"/>
            <a:ext cx="228600" cy="590550"/>
          </a:xfrm>
          <a:prstGeom prst="upArrow">
            <a:avLst>
              <a:gd name="adj1" fmla="val 50000"/>
              <a:gd name="adj2" fmla="val 64583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48180" name="AutoShape 20"/>
          <p:cNvSpPr>
            <a:spLocks noChangeArrowheads="1"/>
          </p:cNvSpPr>
          <p:nvPr/>
        </p:nvSpPr>
        <p:spPr bwMode="auto">
          <a:xfrm rot="5400000">
            <a:off x="1341438" y="2189163"/>
            <a:ext cx="228600" cy="590550"/>
          </a:xfrm>
          <a:prstGeom prst="upArrow">
            <a:avLst>
              <a:gd name="adj1" fmla="val 50000"/>
              <a:gd name="adj2" fmla="val 64583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graphicFrame>
        <p:nvGraphicFramePr>
          <p:cNvPr id="34818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618292"/>
              </p:ext>
            </p:extLst>
          </p:nvPr>
        </p:nvGraphicFramePr>
        <p:xfrm>
          <a:off x="2349500" y="2209800"/>
          <a:ext cx="482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0" name="Формула" r:id="rId7" imgW="482400" imgH="228600" progId="Equation.3">
                  <p:embed/>
                </p:oleObj>
              </mc:Choice>
              <mc:Fallback>
                <p:oleObj name="Формула" r:id="rId7" imgW="482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2209800"/>
                        <a:ext cx="482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8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180567"/>
              </p:ext>
            </p:extLst>
          </p:nvPr>
        </p:nvGraphicFramePr>
        <p:xfrm>
          <a:off x="3557588" y="2243138"/>
          <a:ext cx="4826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1" name="Формула" r:id="rId9" imgW="482400" imgH="215640" progId="Equation.3">
                  <p:embed/>
                </p:oleObj>
              </mc:Choice>
              <mc:Fallback>
                <p:oleObj name="Формула" r:id="rId9" imgW="482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7588" y="2243138"/>
                        <a:ext cx="4826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85" name="Line 25"/>
          <p:cNvSpPr>
            <a:spLocks noChangeShapeType="1"/>
          </p:cNvSpPr>
          <p:nvPr/>
        </p:nvSpPr>
        <p:spPr bwMode="auto">
          <a:xfrm>
            <a:off x="2876550" y="3095625"/>
            <a:ext cx="600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48186" name="Text Box 26"/>
          <p:cNvSpPr txBox="1">
            <a:spLocks noChangeArrowheads="1"/>
          </p:cNvSpPr>
          <p:nvPr/>
        </p:nvSpPr>
        <p:spPr bwMode="auto">
          <a:xfrm>
            <a:off x="3060700" y="2897188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i="1">
                <a:solidFill>
                  <a:schemeClr val="accent1"/>
                </a:solidFill>
              </a:rPr>
              <a:t>d</a:t>
            </a:r>
            <a:endParaRPr lang="ru-RU" altLang="ru-RU" sz="1000" i="1">
              <a:solidFill>
                <a:schemeClr val="accent1"/>
              </a:solidFill>
            </a:endParaRPr>
          </a:p>
        </p:txBody>
      </p:sp>
      <p:graphicFrame>
        <p:nvGraphicFramePr>
          <p:cNvPr id="34818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871711"/>
              </p:ext>
            </p:extLst>
          </p:nvPr>
        </p:nvGraphicFramePr>
        <p:xfrm>
          <a:off x="3136900" y="2127250"/>
          <a:ext cx="1270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2" name="Формула" r:id="rId11" imgW="126720" imgH="164880" progId="Equation.3">
                  <p:embed/>
                </p:oleObj>
              </mc:Choice>
              <mc:Fallback>
                <p:oleObj name="Формула" r:id="rId11" imgW="12672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900" y="2127250"/>
                        <a:ext cx="1270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8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163909"/>
              </p:ext>
            </p:extLst>
          </p:nvPr>
        </p:nvGraphicFramePr>
        <p:xfrm>
          <a:off x="1811338" y="2411413"/>
          <a:ext cx="1270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3" name="Формула" r:id="rId13" imgW="126720" imgH="164880" progId="Equation.3">
                  <p:embed/>
                </p:oleObj>
              </mc:Choice>
              <mc:Fallback>
                <p:oleObj name="Формула" r:id="rId13" imgW="12672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338" y="2411413"/>
                        <a:ext cx="1270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89" name="Line 29"/>
          <p:cNvSpPr>
            <a:spLocks noChangeShapeType="1"/>
          </p:cNvSpPr>
          <p:nvPr/>
        </p:nvSpPr>
        <p:spPr bwMode="auto">
          <a:xfrm flipV="1">
            <a:off x="714375" y="2114550"/>
            <a:ext cx="0" cy="866775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48190" name="Line 30"/>
          <p:cNvSpPr>
            <a:spLocks noChangeShapeType="1"/>
          </p:cNvSpPr>
          <p:nvPr/>
        </p:nvSpPr>
        <p:spPr bwMode="auto">
          <a:xfrm flipV="1">
            <a:off x="1522413" y="2008188"/>
            <a:ext cx="0" cy="866775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48191" name="AutoShape 31"/>
          <p:cNvSpPr>
            <a:spLocks noChangeArrowheads="1"/>
          </p:cNvSpPr>
          <p:nvPr/>
        </p:nvSpPr>
        <p:spPr bwMode="auto">
          <a:xfrm>
            <a:off x="1455738" y="1989138"/>
            <a:ext cx="95250" cy="371475"/>
          </a:xfrm>
          <a:prstGeom prst="upArrow">
            <a:avLst>
              <a:gd name="adj1" fmla="val 50000"/>
              <a:gd name="adj2" fmla="val 97500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48192" name="AutoShape 32"/>
          <p:cNvSpPr>
            <a:spLocks noChangeArrowheads="1"/>
          </p:cNvSpPr>
          <p:nvPr/>
        </p:nvSpPr>
        <p:spPr bwMode="auto">
          <a:xfrm flipV="1">
            <a:off x="673100" y="2549525"/>
            <a:ext cx="95250" cy="371475"/>
          </a:xfrm>
          <a:prstGeom prst="upArrow">
            <a:avLst>
              <a:gd name="adj1" fmla="val 50000"/>
              <a:gd name="adj2" fmla="val 97500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graphicFrame>
        <p:nvGraphicFramePr>
          <p:cNvPr id="34819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606845"/>
              </p:ext>
            </p:extLst>
          </p:nvPr>
        </p:nvGraphicFramePr>
        <p:xfrm>
          <a:off x="160338" y="2703513"/>
          <a:ext cx="495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4" name="Формула" r:id="rId15" imgW="495000" imgH="228600" progId="Equation.3">
                  <p:embed/>
                </p:oleObj>
              </mc:Choice>
              <mc:Fallback>
                <p:oleObj name="Формула" r:id="rId15" imgW="495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8" y="2703513"/>
                        <a:ext cx="4953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2529697"/>
              </p:ext>
            </p:extLst>
          </p:nvPr>
        </p:nvGraphicFramePr>
        <p:xfrm>
          <a:off x="1657350" y="2041525"/>
          <a:ext cx="584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5" name="Формула" r:id="rId17" imgW="583920" imgH="215640" progId="Equation.3">
                  <p:embed/>
                </p:oleObj>
              </mc:Choice>
              <mc:Fallback>
                <p:oleObj name="Формула" r:id="rId17" imgW="5839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0" y="2041525"/>
                        <a:ext cx="5842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95" name="AutoShape 35"/>
          <p:cNvSpPr>
            <a:spLocks noChangeArrowheads="1"/>
          </p:cNvSpPr>
          <p:nvPr/>
        </p:nvSpPr>
        <p:spPr bwMode="auto">
          <a:xfrm>
            <a:off x="752475" y="2247900"/>
            <a:ext cx="104775" cy="257175"/>
          </a:xfrm>
          <a:prstGeom prst="curvedLeftArrow">
            <a:avLst>
              <a:gd name="adj1" fmla="val 49091"/>
              <a:gd name="adj2" fmla="val 98182"/>
              <a:gd name="adj3" fmla="val 33333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48196" name="AutoShape 36"/>
          <p:cNvSpPr>
            <a:spLocks noChangeArrowheads="1"/>
          </p:cNvSpPr>
          <p:nvPr/>
        </p:nvSpPr>
        <p:spPr bwMode="auto">
          <a:xfrm rot="10800000" flipV="1">
            <a:off x="1379538" y="2617788"/>
            <a:ext cx="104775" cy="257175"/>
          </a:xfrm>
          <a:prstGeom prst="curvedLeftArrow">
            <a:avLst>
              <a:gd name="adj1" fmla="val 49091"/>
              <a:gd name="adj2" fmla="val 98182"/>
              <a:gd name="adj3" fmla="val 33333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48197" name="Text Box 37"/>
          <p:cNvSpPr txBox="1">
            <a:spLocks noChangeArrowheads="1"/>
          </p:cNvSpPr>
          <p:nvPr/>
        </p:nvSpPr>
        <p:spPr bwMode="auto">
          <a:xfrm>
            <a:off x="4346575" y="2039938"/>
            <a:ext cx="3815468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Таким образом, </a:t>
            </a:r>
            <a:r>
              <a:rPr lang="ru-RU" altLang="ru-RU" sz="1000" b="1">
                <a:solidFill>
                  <a:schemeClr val="accent1"/>
                </a:solidFill>
              </a:rPr>
              <a:t>два вращения с угловыми скоростями, равными</a:t>
            </a:r>
          </a:p>
          <a:p>
            <a:r>
              <a:rPr lang="ru-RU" altLang="ru-RU" sz="1000" b="1">
                <a:solidFill>
                  <a:schemeClr val="accent1"/>
                </a:solidFill>
              </a:rPr>
              <a:t>по величине и противоположными по направлению, могут быть</a:t>
            </a:r>
          </a:p>
          <a:p>
            <a:r>
              <a:rPr lang="ru-RU" altLang="ru-RU" sz="1000" b="1">
                <a:solidFill>
                  <a:schemeClr val="accent1"/>
                </a:solidFill>
              </a:rPr>
              <a:t>заменены одним поступательным движением</a:t>
            </a:r>
            <a:r>
              <a:rPr lang="ru-RU" altLang="ru-RU" sz="1000">
                <a:solidFill>
                  <a:schemeClr val="accent1"/>
                </a:solidFill>
              </a:rPr>
              <a:t>.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Точно также возможна и обратная процедура – представление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поступательного движения в виде пары вращений.</a:t>
            </a:r>
          </a:p>
        </p:txBody>
      </p:sp>
      <p:sp>
        <p:nvSpPr>
          <p:cNvPr id="348198" name="Text Box 38"/>
          <p:cNvSpPr txBox="1">
            <a:spLocks noChangeArrowheads="1"/>
          </p:cNvSpPr>
          <p:nvPr/>
        </p:nvSpPr>
        <p:spPr bwMode="auto">
          <a:xfrm>
            <a:off x="0" y="3549650"/>
            <a:ext cx="87344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>
                <a:solidFill>
                  <a:schemeClr val="accent1"/>
                </a:solidFill>
                <a:latin typeface="+mn-lt"/>
                <a:cs typeface="Arial" charset="0"/>
              </a:rPr>
              <a:t>■</a:t>
            </a:r>
            <a:r>
              <a:rPr lang="ru-RU" altLang="ru-RU" sz="1000" b="1">
                <a:solidFill>
                  <a:schemeClr val="accent1"/>
                </a:solidFill>
                <a:latin typeface="+mn-lt"/>
              </a:rPr>
              <a:t>       Сложение вращательных движений твердого тела</a:t>
            </a:r>
          </a:p>
          <a:p>
            <a:r>
              <a:rPr lang="ru-RU" altLang="ru-RU" sz="1000" b="1">
                <a:solidFill>
                  <a:schemeClr val="accent1"/>
                </a:solidFill>
                <a:latin typeface="+mn-lt"/>
              </a:rPr>
              <a:t>	в случае пересечения осей вращений – </a:t>
            </a:r>
            <a:r>
              <a:rPr lang="ru-RU" altLang="ru-RU" sz="1000">
                <a:solidFill>
                  <a:schemeClr val="accent1"/>
                </a:solidFill>
                <a:latin typeface="+mn-lt"/>
              </a:rPr>
              <a:t>тело вращается с угловой скоростью</a:t>
            </a:r>
            <a:r>
              <a:rPr lang="en-US" altLang="ru-RU" sz="1000">
                <a:solidFill>
                  <a:schemeClr val="accent1"/>
                </a:solidFill>
                <a:latin typeface="+mn-lt"/>
              </a:rPr>
              <a:t> </a:t>
            </a:r>
            <a:r>
              <a:rPr lang="ru-RU" altLang="ru-RU" sz="1200" b="1" i="1">
                <a:solidFill>
                  <a:schemeClr val="accent1"/>
                </a:solidFill>
                <a:latin typeface="+mn-lt"/>
                <a:sym typeface="Symbol" pitchFamily="18" charset="2"/>
              </a:rPr>
              <a:t></a:t>
            </a:r>
            <a:r>
              <a:rPr lang="en-US" altLang="ru-RU" sz="1200" b="1" i="1" baseline="-25000">
                <a:solidFill>
                  <a:schemeClr val="accent1"/>
                </a:solidFill>
                <a:latin typeface="+mn-lt"/>
                <a:sym typeface="Symbol" pitchFamily="18" charset="2"/>
              </a:rPr>
              <a:t>r</a:t>
            </a:r>
            <a:r>
              <a:rPr lang="ru-RU" altLang="ru-RU" sz="1000">
                <a:solidFill>
                  <a:schemeClr val="accent1"/>
                </a:solidFill>
                <a:latin typeface="+mn-lt"/>
              </a:rPr>
              <a:t> относительно своей оси, проходящей через точку пересечения с другой осью вращения </a:t>
            </a:r>
            <a:r>
              <a:rPr lang="en-US" altLang="ru-RU" sz="1000" i="1">
                <a:solidFill>
                  <a:schemeClr val="accent1"/>
                </a:solidFill>
                <a:latin typeface="+mn-lt"/>
              </a:rPr>
              <a:t>O</a:t>
            </a:r>
            <a:r>
              <a:rPr lang="ru-RU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. Относительно второй оси первая ось вращается с угловой скоростью </a:t>
            </a:r>
            <a:r>
              <a:rPr lang="ru-RU" altLang="ru-RU" sz="1200" b="1" i="1">
                <a:solidFill>
                  <a:schemeClr val="accent1"/>
                </a:solidFill>
                <a:latin typeface="+mn-lt"/>
                <a:sym typeface="Symbol" pitchFamily="18" charset="2"/>
              </a:rPr>
              <a:t></a:t>
            </a:r>
            <a:r>
              <a:rPr lang="en-US" altLang="ru-RU" sz="1200" b="1" i="1" baseline="-25000">
                <a:solidFill>
                  <a:schemeClr val="accent1"/>
                </a:solidFill>
                <a:latin typeface="+mn-lt"/>
                <a:sym typeface="Symbol" pitchFamily="18" charset="2"/>
              </a:rPr>
              <a:t>e</a:t>
            </a:r>
            <a:r>
              <a:rPr lang="en-US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:</a:t>
            </a:r>
            <a:endParaRPr lang="ru-RU" altLang="ru-RU" sz="1000">
              <a:solidFill>
                <a:schemeClr val="accent1"/>
              </a:solidFill>
              <a:latin typeface="+mn-lt"/>
              <a:sym typeface="Symbol" pitchFamily="18" charset="2"/>
            </a:endParaRPr>
          </a:p>
        </p:txBody>
      </p:sp>
      <p:grpSp>
        <p:nvGrpSpPr>
          <p:cNvPr id="348239" name="Group 79"/>
          <p:cNvGrpSpPr>
            <a:grpSpLocks/>
          </p:cNvGrpSpPr>
          <p:nvPr/>
        </p:nvGrpSpPr>
        <p:grpSpPr bwMode="auto">
          <a:xfrm>
            <a:off x="561975" y="4513263"/>
            <a:ext cx="1428750" cy="2085975"/>
            <a:chOff x="384" y="2681"/>
            <a:chExt cx="900" cy="1314"/>
          </a:xfrm>
        </p:grpSpPr>
        <p:sp>
          <p:nvSpPr>
            <p:cNvPr id="348199" name="Oval 39"/>
            <p:cNvSpPr>
              <a:spLocks noChangeArrowheads="1"/>
            </p:cNvSpPr>
            <p:nvPr/>
          </p:nvSpPr>
          <p:spPr bwMode="auto">
            <a:xfrm rot="-1892527">
              <a:off x="492" y="2832"/>
              <a:ext cx="480" cy="804"/>
            </a:xfrm>
            <a:prstGeom prst="ellipse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8200" name="Line 40"/>
            <p:cNvSpPr>
              <a:spLocks noChangeShapeType="1"/>
            </p:cNvSpPr>
            <p:nvPr/>
          </p:nvSpPr>
          <p:spPr bwMode="auto">
            <a:xfrm>
              <a:off x="384" y="2766"/>
              <a:ext cx="708" cy="9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8201" name="Rectangle 41"/>
            <p:cNvSpPr>
              <a:spLocks noChangeArrowheads="1"/>
            </p:cNvSpPr>
            <p:nvPr/>
          </p:nvSpPr>
          <p:spPr bwMode="auto">
            <a:xfrm>
              <a:off x="498" y="3630"/>
              <a:ext cx="600" cy="56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8207" name="Text Box 47"/>
            <p:cNvSpPr txBox="1">
              <a:spLocks noChangeArrowheads="1"/>
            </p:cNvSpPr>
            <p:nvPr/>
          </p:nvSpPr>
          <p:spPr bwMode="auto">
            <a:xfrm>
              <a:off x="518" y="2854"/>
              <a:ext cx="17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>
                  <a:solidFill>
                    <a:schemeClr val="accent1"/>
                  </a:solidFill>
                </a:rPr>
                <a:t>O</a:t>
              </a:r>
              <a:endParaRPr lang="ru-RU" altLang="ru-RU" sz="1000" b="1" i="1">
                <a:solidFill>
                  <a:schemeClr val="accent1"/>
                </a:solidFill>
              </a:endParaRPr>
            </a:p>
          </p:txBody>
        </p:sp>
        <p:sp>
          <p:nvSpPr>
            <p:cNvPr id="348212" name="Line 52"/>
            <p:cNvSpPr>
              <a:spLocks noChangeShapeType="1"/>
            </p:cNvSpPr>
            <p:nvPr/>
          </p:nvSpPr>
          <p:spPr bwMode="auto">
            <a:xfrm>
              <a:off x="539" y="2681"/>
              <a:ext cx="0" cy="13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8215" name="Rectangle 55"/>
            <p:cNvSpPr>
              <a:spLocks noChangeArrowheads="1"/>
            </p:cNvSpPr>
            <p:nvPr/>
          </p:nvSpPr>
          <p:spPr bwMode="auto">
            <a:xfrm rot="-5400000">
              <a:off x="420" y="3791"/>
              <a:ext cx="234" cy="27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8216" name="Rectangle 56"/>
            <p:cNvSpPr>
              <a:spLocks noChangeArrowheads="1"/>
            </p:cNvSpPr>
            <p:nvPr/>
          </p:nvSpPr>
          <p:spPr bwMode="auto">
            <a:xfrm rot="-7571087">
              <a:off x="925" y="3617"/>
              <a:ext cx="192" cy="27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8217" name="AutoShape 57"/>
            <p:cNvSpPr>
              <a:spLocks noChangeArrowheads="1"/>
            </p:cNvSpPr>
            <p:nvPr/>
          </p:nvSpPr>
          <p:spPr bwMode="auto">
            <a:xfrm rot="-5400000">
              <a:off x="393" y="3447"/>
              <a:ext cx="294" cy="78"/>
            </a:xfrm>
            <a:prstGeom prst="rightArrow">
              <a:avLst>
                <a:gd name="adj1" fmla="val 50000"/>
                <a:gd name="adj2" fmla="val 94231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grpSp>
          <p:nvGrpSpPr>
            <p:cNvPr id="348219" name="Group 59"/>
            <p:cNvGrpSpPr>
              <a:grpSpLocks/>
            </p:cNvGrpSpPr>
            <p:nvPr/>
          </p:nvGrpSpPr>
          <p:grpSpPr bwMode="auto">
            <a:xfrm>
              <a:off x="450" y="3753"/>
              <a:ext cx="175" cy="128"/>
              <a:chOff x="900" y="3510"/>
              <a:chExt cx="175" cy="128"/>
            </a:xfrm>
          </p:grpSpPr>
          <p:grpSp>
            <p:nvGrpSpPr>
              <p:cNvPr id="348220" name="Group 60"/>
              <p:cNvGrpSpPr>
                <a:grpSpLocks/>
              </p:cNvGrpSpPr>
              <p:nvPr/>
            </p:nvGrpSpPr>
            <p:grpSpPr bwMode="auto">
              <a:xfrm>
                <a:off x="900" y="3510"/>
                <a:ext cx="56" cy="126"/>
                <a:chOff x="882" y="3510"/>
                <a:chExt cx="56" cy="126"/>
              </a:xfrm>
            </p:grpSpPr>
            <p:sp>
              <p:nvSpPr>
                <p:cNvPr id="348221" name="Rectangle 61"/>
                <p:cNvSpPr>
                  <a:spLocks noChangeArrowheads="1"/>
                </p:cNvSpPr>
                <p:nvPr/>
              </p:nvSpPr>
              <p:spPr bwMode="auto">
                <a:xfrm>
                  <a:off x="882" y="3510"/>
                  <a:ext cx="56" cy="126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48222" name="Line 62"/>
                <p:cNvSpPr>
                  <a:spLocks noChangeShapeType="1"/>
                </p:cNvSpPr>
                <p:nvPr/>
              </p:nvSpPr>
              <p:spPr bwMode="auto">
                <a:xfrm>
                  <a:off x="933" y="3513"/>
                  <a:ext cx="0" cy="1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ru-RU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348223" name="Group 63"/>
              <p:cNvGrpSpPr>
                <a:grpSpLocks/>
              </p:cNvGrpSpPr>
              <p:nvPr/>
            </p:nvGrpSpPr>
            <p:grpSpPr bwMode="auto">
              <a:xfrm flipH="1">
                <a:off x="1019" y="3512"/>
                <a:ext cx="56" cy="126"/>
                <a:chOff x="882" y="3510"/>
                <a:chExt cx="56" cy="126"/>
              </a:xfrm>
            </p:grpSpPr>
            <p:sp>
              <p:nvSpPr>
                <p:cNvPr id="348224" name="Rectangle 64"/>
                <p:cNvSpPr>
                  <a:spLocks noChangeArrowheads="1"/>
                </p:cNvSpPr>
                <p:nvPr/>
              </p:nvSpPr>
              <p:spPr bwMode="auto">
                <a:xfrm>
                  <a:off x="882" y="3510"/>
                  <a:ext cx="56" cy="126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48225" name="Line 65"/>
                <p:cNvSpPr>
                  <a:spLocks noChangeShapeType="1"/>
                </p:cNvSpPr>
                <p:nvPr/>
              </p:nvSpPr>
              <p:spPr bwMode="auto">
                <a:xfrm>
                  <a:off x="933" y="3513"/>
                  <a:ext cx="0" cy="1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ru-RU">
                    <a:solidFill>
                      <a:schemeClr val="accent1"/>
                    </a:solidFill>
                  </a:endParaRPr>
                </a:p>
              </p:txBody>
            </p:sp>
          </p:grpSp>
        </p:grpSp>
        <p:graphicFrame>
          <p:nvGraphicFramePr>
            <p:cNvPr id="348226" name="Object 66"/>
            <p:cNvGraphicFramePr>
              <a:graphicFrameLocks noChangeAspect="1"/>
            </p:cNvGraphicFramePr>
            <p:nvPr/>
          </p:nvGraphicFramePr>
          <p:xfrm>
            <a:off x="608" y="3270"/>
            <a:ext cx="12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76" name="Формула" r:id="rId19" imgW="203040" imgH="228600" progId="Equation.3">
                    <p:embed/>
                  </p:oleObj>
                </mc:Choice>
                <mc:Fallback>
                  <p:oleObj name="Формула" r:id="rId19" imgW="2030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" y="3270"/>
                          <a:ext cx="128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28" name="Object 68"/>
            <p:cNvGraphicFramePr>
              <a:graphicFrameLocks noChangeAspect="1"/>
            </p:cNvGraphicFramePr>
            <p:nvPr/>
          </p:nvGraphicFramePr>
          <p:xfrm>
            <a:off x="1148" y="3650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77" name="Формула" r:id="rId21" imgW="215640" imgH="215640" progId="Equation.3">
                    <p:embed/>
                  </p:oleObj>
                </mc:Choice>
                <mc:Fallback>
                  <p:oleObj name="Формула" r:id="rId21" imgW="2156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8" y="3650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30" name="Object 70"/>
            <p:cNvGraphicFramePr>
              <a:graphicFrameLocks noChangeAspect="1"/>
            </p:cNvGraphicFramePr>
            <p:nvPr/>
          </p:nvGraphicFramePr>
          <p:xfrm>
            <a:off x="593" y="3849"/>
            <a:ext cx="12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78" name="Формула" r:id="rId23" imgW="203040" imgH="228600" progId="Equation.3">
                    <p:embed/>
                  </p:oleObj>
                </mc:Choice>
                <mc:Fallback>
                  <p:oleObj name="Формула" r:id="rId23" imgW="2030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3" y="3849"/>
                          <a:ext cx="128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31" name="AutoShape 71"/>
            <p:cNvSpPr>
              <a:spLocks noChangeArrowheads="1"/>
            </p:cNvSpPr>
            <p:nvPr/>
          </p:nvSpPr>
          <p:spPr bwMode="auto">
            <a:xfrm rot="-7499521">
              <a:off x="811" y="3439"/>
              <a:ext cx="180" cy="72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graphicFrame>
          <p:nvGraphicFramePr>
            <p:cNvPr id="348232" name="Object 72"/>
            <p:cNvGraphicFramePr>
              <a:graphicFrameLocks noChangeAspect="1"/>
            </p:cNvGraphicFramePr>
            <p:nvPr/>
          </p:nvGraphicFramePr>
          <p:xfrm>
            <a:off x="886" y="3294"/>
            <a:ext cx="128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79" name="Формула" r:id="rId25" imgW="203040" imgH="215640" progId="Equation.3">
                    <p:embed/>
                  </p:oleObj>
                </mc:Choice>
                <mc:Fallback>
                  <p:oleObj name="Формула" r:id="rId25" imgW="2030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6" y="3294"/>
                          <a:ext cx="128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8234" name="Text Box 74"/>
          <p:cNvSpPr txBox="1">
            <a:spLocks noChangeArrowheads="1"/>
          </p:cNvSpPr>
          <p:nvPr/>
        </p:nvSpPr>
        <p:spPr bwMode="auto">
          <a:xfrm>
            <a:off x="4346575" y="2897188"/>
            <a:ext cx="4672013" cy="711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 b="1">
                <a:solidFill>
                  <a:schemeClr val="accent1"/>
                </a:solidFill>
              </a:rPr>
              <a:t>Вектор скорости поступательного движения твердого тела является</a:t>
            </a:r>
          </a:p>
          <a:p>
            <a:r>
              <a:rPr lang="ru-RU" altLang="ru-RU" sz="1000" b="1">
                <a:solidFill>
                  <a:schemeClr val="accent1"/>
                </a:solidFill>
              </a:rPr>
              <a:t>свободным вектором</a:t>
            </a:r>
            <a:r>
              <a:rPr lang="ru-RU" altLang="ru-RU" sz="1000">
                <a:solidFill>
                  <a:schemeClr val="accent1"/>
                </a:solidFill>
              </a:rPr>
              <a:t> (может перемещаться параллельно самому себе)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в то время как </a:t>
            </a:r>
            <a:r>
              <a:rPr lang="ru-RU" altLang="ru-RU" sz="1000" b="1">
                <a:solidFill>
                  <a:schemeClr val="accent1"/>
                </a:solidFill>
              </a:rPr>
              <a:t>векторы угловой скорости являются скользящими</a:t>
            </a:r>
          </a:p>
          <a:p>
            <a:r>
              <a:rPr lang="ru-RU" altLang="ru-RU" sz="1000" b="1">
                <a:solidFill>
                  <a:schemeClr val="accent1"/>
                </a:solidFill>
              </a:rPr>
              <a:t>векторами</a:t>
            </a:r>
            <a:r>
              <a:rPr lang="ru-RU" altLang="ru-RU" sz="1000">
                <a:solidFill>
                  <a:schemeClr val="accent1"/>
                </a:solidFill>
              </a:rPr>
              <a:t>, которые могут перемещаться только по линии действия.</a:t>
            </a:r>
          </a:p>
        </p:txBody>
      </p:sp>
      <p:sp>
        <p:nvSpPr>
          <p:cNvPr id="348235" name="Text Box 75"/>
          <p:cNvSpPr txBox="1">
            <a:spLocks noChangeArrowheads="1"/>
          </p:cNvSpPr>
          <p:nvPr/>
        </p:nvSpPr>
        <p:spPr bwMode="auto">
          <a:xfrm>
            <a:off x="1927225" y="4249738"/>
            <a:ext cx="63401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Поскольку точка пересечения осей вращения имеет нулевую скорость, то принимая ее за неподвижную точку</a:t>
            </a:r>
            <a:endParaRPr lang="en-US" altLang="ru-RU" sz="1000">
              <a:solidFill>
                <a:schemeClr val="accent1"/>
              </a:solidFill>
            </a:endParaRPr>
          </a:p>
          <a:p>
            <a:r>
              <a:rPr lang="ru-RU" altLang="ru-RU" sz="1000">
                <a:solidFill>
                  <a:schemeClr val="accent1"/>
                </a:solidFill>
              </a:rPr>
              <a:t>в пространстве, вычислим скорость произвольной точки </a:t>
            </a:r>
            <a:r>
              <a:rPr lang="en-US" altLang="ru-RU" sz="1000" i="1">
                <a:solidFill>
                  <a:schemeClr val="accent1"/>
                </a:solidFill>
              </a:rPr>
              <a:t>M</a:t>
            </a:r>
            <a:r>
              <a:rPr lang="en-US" altLang="ru-RU" sz="1000">
                <a:solidFill>
                  <a:schemeClr val="accent1"/>
                </a:solidFill>
              </a:rPr>
              <a:t> </a:t>
            </a:r>
            <a:r>
              <a:rPr lang="ru-RU" altLang="ru-RU" sz="1000">
                <a:solidFill>
                  <a:schemeClr val="accent1"/>
                </a:solidFill>
              </a:rPr>
              <a:t>по теореме о сложении скоростей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endParaRPr lang="ru-RU" altLang="ru-RU" sz="1000">
              <a:solidFill>
                <a:schemeClr val="accent1"/>
              </a:solidFill>
            </a:endParaRPr>
          </a:p>
        </p:txBody>
      </p:sp>
      <p:graphicFrame>
        <p:nvGraphicFramePr>
          <p:cNvPr id="348237" name="Objec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541719"/>
              </p:ext>
            </p:extLst>
          </p:nvPr>
        </p:nvGraphicFramePr>
        <p:xfrm>
          <a:off x="3024188" y="4660900"/>
          <a:ext cx="3187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0" name="Формула" r:id="rId27" imgW="3187440" imgH="253800" progId="Equation.3">
                  <p:embed/>
                </p:oleObj>
              </mc:Choice>
              <mc:Fallback>
                <p:oleObj name="Формула" r:id="rId27" imgW="31874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8" y="4660900"/>
                        <a:ext cx="31877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241" name="Group 81"/>
          <p:cNvGrpSpPr>
            <a:grpSpLocks/>
          </p:cNvGrpSpPr>
          <p:nvPr/>
        </p:nvGrpSpPr>
        <p:grpSpPr bwMode="auto">
          <a:xfrm>
            <a:off x="828675" y="4991100"/>
            <a:ext cx="692150" cy="496888"/>
            <a:chOff x="540" y="2976"/>
            <a:chExt cx="436" cy="313"/>
          </a:xfrm>
        </p:grpSpPr>
        <p:sp>
          <p:nvSpPr>
            <p:cNvPr id="348238" name="Line 78"/>
            <p:cNvSpPr>
              <a:spLocks noChangeShapeType="1"/>
            </p:cNvSpPr>
            <p:nvPr/>
          </p:nvSpPr>
          <p:spPr bwMode="auto">
            <a:xfrm>
              <a:off x="540" y="2976"/>
              <a:ext cx="336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8205" name="Oval 45"/>
            <p:cNvSpPr>
              <a:spLocks noChangeArrowheads="1"/>
            </p:cNvSpPr>
            <p:nvPr/>
          </p:nvSpPr>
          <p:spPr bwMode="auto">
            <a:xfrm>
              <a:off x="861" y="3114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8236" name="Text Box 76"/>
            <p:cNvSpPr txBox="1">
              <a:spLocks noChangeArrowheads="1"/>
            </p:cNvSpPr>
            <p:nvPr/>
          </p:nvSpPr>
          <p:spPr bwMode="auto">
            <a:xfrm>
              <a:off x="793" y="3135"/>
              <a:ext cx="18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>
                  <a:solidFill>
                    <a:schemeClr val="accent1"/>
                  </a:solidFill>
                </a:rPr>
                <a:t>M</a:t>
              </a:r>
              <a:endParaRPr lang="ru-RU" altLang="ru-RU" sz="1000" b="1" i="1">
                <a:solidFill>
                  <a:schemeClr val="accent1"/>
                </a:solidFill>
              </a:endParaRPr>
            </a:p>
          </p:txBody>
        </p:sp>
      </p:grpSp>
      <p:sp>
        <p:nvSpPr>
          <p:cNvPr id="348240" name="Text Box 80"/>
          <p:cNvSpPr txBox="1">
            <a:spLocks noChangeArrowheads="1"/>
          </p:cNvSpPr>
          <p:nvPr/>
        </p:nvSpPr>
        <p:spPr bwMode="auto">
          <a:xfrm>
            <a:off x="2030413" y="4953000"/>
            <a:ext cx="625684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Векторная сумма угловых скоростей, полученная в скобках, представляет собой результирующую угловую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скорость, определяющую единственное вращение тела вокруг некоторой мгновенной оси (см. сферическое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движение), которая может рассматриваться как абсолютная угловая скорость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endParaRPr lang="ru-RU" altLang="ru-RU" sz="1000">
              <a:solidFill>
                <a:schemeClr val="accent1"/>
              </a:solidFill>
            </a:endParaRPr>
          </a:p>
        </p:txBody>
      </p:sp>
      <p:graphicFrame>
        <p:nvGraphicFramePr>
          <p:cNvPr id="348242" name="Object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2331370"/>
              </p:ext>
            </p:extLst>
          </p:nvPr>
        </p:nvGraphicFramePr>
        <p:xfrm>
          <a:off x="6943725" y="5287963"/>
          <a:ext cx="1765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1" name="Формула" r:id="rId29" imgW="1765080" imgH="253800" progId="Equation.3">
                  <p:embed/>
                </p:oleObj>
              </mc:Choice>
              <mc:Fallback>
                <p:oleObj name="Формула" r:id="rId29" imgW="17650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3725" y="5287963"/>
                        <a:ext cx="17653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43" name="Text Box 83"/>
          <p:cNvSpPr txBox="1">
            <a:spLocks noChangeArrowheads="1"/>
          </p:cNvSpPr>
          <p:nvPr/>
        </p:nvSpPr>
        <p:spPr bwMode="auto">
          <a:xfrm>
            <a:off x="2051050" y="5507038"/>
            <a:ext cx="62183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Таким образом, </a:t>
            </a:r>
            <a:r>
              <a:rPr lang="ru-RU" altLang="ru-RU" sz="1000" b="1">
                <a:solidFill>
                  <a:schemeClr val="accent1"/>
                </a:solidFill>
              </a:rPr>
              <a:t>абсолютная угловая скорость равна геометрической сумме относительной и переносной </a:t>
            </a:r>
          </a:p>
          <a:p>
            <a:r>
              <a:rPr lang="ru-RU" altLang="ru-RU" sz="1000" b="1">
                <a:solidFill>
                  <a:schemeClr val="accent1"/>
                </a:solidFill>
              </a:rPr>
              <a:t>угловых скоростей</a:t>
            </a:r>
            <a:r>
              <a:rPr lang="ru-RU" altLang="ru-RU" sz="1000">
                <a:solidFill>
                  <a:schemeClr val="accent1"/>
                </a:solidFill>
              </a:rPr>
              <a:t> 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endParaRPr lang="ru-RU" altLang="ru-RU" sz="1000">
              <a:solidFill>
                <a:schemeClr val="accent1"/>
              </a:solidFill>
            </a:endParaRPr>
          </a:p>
        </p:txBody>
      </p:sp>
      <p:graphicFrame>
        <p:nvGraphicFramePr>
          <p:cNvPr id="348244" name="Object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956844"/>
              </p:ext>
            </p:extLst>
          </p:nvPr>
        </p:nvGraphicFramePr>
        <p:xfrm>
          <a:off x="3970338" y="5791200"/>
          <a:ext cx="901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2" name="Формула" r:id="rId31" imgW="901440" imgH="228600" progId="Equation.3">
                  <p:embed/>
                </p:oleObj>
              </mc:Choice>
              <mc:Fallback>
                <p:oleObj name="Формула" r:id="rId31" imgW="901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338" y="5791200"/>
                        <a:ext cx="901700" cy="228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276" name="Group 116"/>
          <p:cNvGrpSpPr>
            <a:grpSpLocks/>
          </p:cNvGrpSpPr>
          <p:nvPr/>
        </p:nvGrpSpPr>
        <p:grpSpPr bwMode="auto">
          <a:xfrm>
            <a:off x="366713" y="4379913"/>
            <a:ext cx="714375" cy="633412"/>
            <a:chOff x="249" y="2591"/>
            <a:chExt cx="450" cy="399"/>
          </a:xfrm>
        </p:grpSpPr>
        <p:sp>
          <p:nvSpPr>
            <p:cNvPr id="348253" name="AutoShape 93"/>
            <p:cNvSpPr>
              <a:spLocks noChangeArrowheads="1"/>
            </p:cNvSpPr>
            <p:nvPr/>
          </p:nvSpPr>
          <p:spPr bwMode="auto">
            <a:xfrm rot="-5400000">
              <a:off x="380" y="2781"/>
              <a:ext cx="294" cy="78"/>
            </a:xfrm>
            <a:prstGeom prst="rightArrow">
              <a:avLst>
                <a:gd name="adj1" fmla="val 50000"/>
                <a:gd name="adj2" fmla="val 94231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graphicFrame>
          <p:nvGraphicFramePr>
            <p:cNvPr id="348261" name="Object 101"/>
            <p:cNvGraphicFramePr>
              <a:graphicFrameLocks noChangeAspect="1"/>
            </p:cNvGraphicFramePr>
            <p:nvPr/>
          </p:nvGraphicFramePr>
          <p:xfrm>
            <a:off x="571" y="2591"/>
            <a:ext cx="12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83" name="Формула" r:id="rId33" imgW="203040" imgH="228600" progId="Equation.3">
                    <p:embed/>
                  </p:oleObj>
                </mc:Choice>
                <mc:Fallback>
                  <p:oleObj name="Формула" r:id="rId33" imgW="2030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1" y="2591"/>
                          <a:ext cx="128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64" name="AutoShape 104"/>
            <p:cNvSpPr>
              <a:spLocks noChangeArrowheads="1"/>
            </p:cNvSpPr>
            <p:nvPr/>
          </p:nvSpPr>
          <p:spPr bwMode="auto">
            <a:xfrm rot="-7499521">
              <a:off x="384" y="2864"/>
              <a:ext cx="180" cy="72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graphicFrame>
          <p:nvGraphicFramePr>
            <p:cNvPr id="348265" name="Object 105"/>
            <p:cNvGraphicFramePr>
              <a:graphicFrameLocks noChangeAspect="1"/>
            </p:cNvGraphicFramePr>
            <p:nvPr/>
          </p:nvGraphicFramePr>
          <p:xfrm>
            <a:off x="249" y="2801"/>
            <a:ext cx="128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84" name="Формула" r:id="rId34" imgW="203040" imgH="215640" progId="Equation.3">
                    <p:embed/>
                  </p:oleObj>
                </mc:Choice>
                <mc:Fallback>
                  <p:oleObj name="Формула" r:id="rId34" imgW="2030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" y="2801"/>
                          <a:ext cx="128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8275" name="Group 115"/>
          <p:cNvGrpSpPr>
            <a:grpSpLocks/>
          </p:cNvGrpSpPr>
          <p:nvPr/>
        </p:nvGrpSpPr>
        <p:grpSpPr bwMode="auto">
          <a:xfrm>
            <a:off x="414338" y="4211638"/>
            <a:ext cx="915987" cy="2195512"/>
            <a:chOff x="281" y="2487"/>
            <a:chExt cx="577" cy="1383"/>
          </a:xfrm>
        </p:grpSpPr>
        <p:graphicFrame>
          <p:nvGraphicFramePr>
            <p:cNvPr id="348263" name="Object 103"/>
            <p:cNvGraphicFramePr>
              <a:graphicFrameLocks noChangeAspect="1"/>
            </p:cNvGraphicFramePr>
            <p:nvPr/>
          </p:nvGraphicFramePr>
          <p:xfrm>
            <a:off x="722" y="3726"/>
            <a:ext cx="13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85" name="Формула" r:id="rId35" imgW="215640" imgH="228600" progId="Equation.3">
                    <p:embed/>
                  </p:oleObj>
                </mc:Choice>
                <mc:Fallback>
                  <p:oleObj name="Формула" r:id="rId35" imgW="2156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2" y="3726"/>
                          <a:ext cx="13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66" name="Line 106"/>
            <p:cNvSpPr>
              <a:spLocks noChangeShapeType="1"/>
            </p:cNvSpPr>
            <p:nvPr/>
          </p:nvSpPr>
          <p:spPr bwMode="auto">
            <a:xfrm>
              <a:off x="424" y="2522"/>
              <a:ext cx="0" cy="3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8267" name="Line 107"/>
            <p:cNvSpPr>
              <a:spLocks noChangeShapeType="1"/>
            </p:cNvSpPr>
            <p:nvPr/>
          </p:nvSpPr>
          <p:spPr bwMode="auto">
            <a:xfrm flipH="1" flipV="1">
              <a:off x="430" y="2526"/>
              <a:ext cx="96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8268" name="Line 108"/>
            <p:cNvSpPr>
              <a:spLocks noChangeShapeType="1"/>
            </p:cNvSpPr>
            <p:nvPr/>
          </p:nvSpPr>
          <p:spPr bwMode="auto">
            <a:xfrm>
              <a:off x="422" y="2508"/>
              <a:ext cx="316" cy="13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348269" name="AutoShape 109"/>
            <p:cNvSpPr>
              <a:spLocks noChangeArrowheads="1"/>
            </p:cNvSpPr>
            <p:nvPr/>
          </p:nvSpPr>
          <p:spPr bwMode="auto">
            <a:xfrm rot="-824724">
              <a:off x="450" y="2502"/>
              <a:ext cx="56" cy="477"/>
            </a:xfrm>
            <a:prstGeom prst="upArrow">
              <a:avLst>
                <a:gd name="adj1" fmla="val 50000"/>
                <a:gd name="adj2" fmla="val 212946"/>
              </a:avLst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graphicFrame>
          <p:nvGraphicFramePr>
            <p:cNvPr id="348270" name="Object 110"/>
            <p:cNvGraphicFramePr>
              <a:graphicFrameLocks noChangeAspect="1"/>
            </p:cNvGraphicFramePr>
            <p:nvPr/>
          </p:nvGraphicFramePr>
          <p:xfrm>
            <a:off x="281" y="2487"/>
            <a:ext cx="12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86" name="Формула" r:id="rId37" imgW="203040" imgH="228600" progId="Equation.3">
                    <p:embed/>
                  </p:oleObj>
                </mc:Choice>
                <mc:Fallback>
                  <p:oleObj name="Формула" r:id="rId37" imgW="2030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" y="2487"/>
                          <a:ext cx="128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8277" name="Text Box 117"/>
          <p:cNvSpPr txBox="1">
            <a:spLocks noChangeArrowheads="1"/>
          </p:cNvSpPr>
          <p:nvPr/>
        </p:nvSpPr>
        <p:spPr bwMode="auto">
          <a:xfrm>
            <a:off x="2049463" y="6105525"/>
            <a:ext cx="585288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При сложении вращательных движений более двух результирующий вектор угловой скорости равен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геометрической сумме векторов всех угловых скоростей, участвующих в сложном движении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endParaRPr lang="ru-RU" altLang="ru-RU" sz="1000">
              <a:solidFill>
                <a:schemeClr val="accent1"/>
              </a:solidFill>
            </a:endParaRPr>
          </a:p>
        </p:txBody>
      </p:sp>
      <p:graphicFrame>
        <p:nvGraphicFramePr>
          <p:cNvPr id="348278" name="Object 1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7018449"/>
              </p:ext>
            </p:extLst>
          </p:nvPr>
        </p:nvGraphicFramePr>
        <p:xfrm>
          <a:off x="7804150" y="6332538"/>
          <a:ext cx="660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7" name="Формула" r:id="rId39" imgW="660240" imgH="228600" progId="Equation.3">
                  <p:embed/>
                </p:oleObj>
              </mc:Choice>
              <mc:Fallback>
                <p:oleObj name="Формула" r:id="rId39" imgW="660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4150" y="6332538"/>
                        <a:ext cx="660400" cy="228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79" name="Object 1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262783"/>
              </p:ext>
            </p:extLst>
          </p:nvPr>
        </p:nvGraphicFramePr>
        <p:xfrm>
          <a:off x="1089025" y="4924425"/>
          <a:ext cx="1270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8" name="Формула" r:id="rId41" imgW="126720" imgH="152280" progId="Equation.3">
                  <p:embed/>
                </p:oleObj>
              </mc:Choice>
              <mc:Fallback>
                <p:oleObj name="Формула" r:id="rId41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025" y="4924425"/>
                        <a:ext cx="1270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83" name="Oval 123"/>
          <p:cNvSpPr>
            <a:spLocks noChangeArrowheads="1"/>
          </p:cNvSpPr>
          <p:nvPr/>
        </p:nvSpPr>
        <p:spPr bwMode="auto">
          <a:xfrm>
            <a:off x="8696325" y="6391275"/>
            <a:ext cx="333375" cy="333375"/>
          </a:xfrm>
          <a:prstGeom prst="ellipse">
            <a:avLst/>
          </a:prstGeom>
          <a:solidFill>
            <a:srgbClr val="0070C0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ru-RU" sz="1000" b="1" dirty="0" smtClean="0">
                <a:solidFill>
                  <a:schemeClr val="accent1"/>
                </a:solidFill>
              </a:rPr>
              <a:t>2</a:t>
            </a:r>
            <a:r>
              <a:rPr lang="ru-RU" altLang="ru-RU" sz="1000" b="1" dirty="0" smtClean="0">
                <a:solidFill>
                  <a:schemeClr val="accent1"/>
                </a:solidFill>
              </a:rPr>
              <a:t>6</a:t>
            </a:r>
            <a:endParaRPr lang="ru-RU" altLang="ru-RU" sz="1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66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8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8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8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8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8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8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48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48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7" grpId="0"/>
      <p:bldP spid="348198" grpId="0"/>
      <p:bldP spid="348234" grpId="0" animBg="1"/>
      <p:bldP spid="348235" grpId="0"/>
      <p:bldP spid="348240" grpId="0"/>
      <p:bldP spid="348243" grpId="0"/>
      <p:bldP spid="34827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310" name="Oval 126"/>
          <p:cNvSpPr>
            <a:spLocks noChangeArrowheads="1"/>
          </p:cNvSpPr>
          <p:nvPr/>
        </p:nvSpPr>
        <p:spPr bwMode="auto">
          <a:xfrm>
            <a:off x="352425" y="4800600"/>
            <a:ext cx="962025" cy="1476375"/>
          </a:xfrm>
          <a:prstGeom prst="ellipse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49217" name="Text Box 33"/>
          <p:cNvSpPr txBox="1">
            <a:spLocks noChangeArrowheads="1"/>
          </p:cNvSpPr>
          <p:nvPr/>
        </p:nvSpPr>
        <p:spPr bwMode="auto">
          <a:xfrm>
            <a:off x="85725" y="844550"/>
            <a:ext cx="8734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>
                <a:solidFill>
                  <a:schemeClr val="accent1"/>
                </a:solidFill>
                <a:latin typeface="+mn-lt"/>
                <a:cs typeface="Arial" charset="0"/>
              </a:rPr>
              <a:t>■</a:t>
            </a:r>
            <a:r>
              <a:rPr lang="ru-RU" altLang="ru-RU" sz="1000" b="1">
                <a:solidFill>
                  <a:schemeClr val="accent1"/>
                </a:solidFill>
                <a:latin typeface="+mn-lt"/>
              </a:rPr>
              <a:t>       Сложение поступательного и вращательного движения твердого тела </a:t>
            </a:r>
            <a:r>
              <a:rPr lang="ru-RU" altLang="ru-RU" sz="1000">
                <a:solidFill>
                  <a:schemeClr val="accent1"/>
                </a:solidFill>
                <a:latin typeface="+mn-lt"/>
              </a:rPr>
              <a:t>– пусть тело участвует во вращательном движении с угловой</a:t>
            </a:r>
          </a:p>
          <a:p>
            <a:r>
              <a:rPr lang="ru-RU" altLang="ru-RU" sz="1000">
                <a:solidFill>
                  <a:schemeClr val="accent1"/>
                </a:solidFill>
                <a:latin typeface="+mn-lt"/>
              </a:rPr>
              <a:t>скоростью </a:t>
            </a:r>
            <a:r>
              <a:rPr lang="el-GR" altLang="ru-RU" sz="1000" b="1" i="1">
                <a:solidFill>
                  <a:schemeClr val="accent1"/>
                </a:solidFill>
                <a:latin typeface="+mn-lt"/>
                <a:ea typeface="Arial Unicode MS" pitchFamily="34" charset="-128"/>
                <a:cs typeface="Times New Roman" pitchFamily="18" charset="0"/>
              </a:rPr>
              <a:t>ω</a:t>
            </a:r>
            <a:r>
              <a:rPr lang="ru-RU" altLang="ru-RU" sz="1000">
                <a:solidFill>
                  <a:schemeClr val="accent1"/>
                </a:solidFill>
                <a:latin typeface="+mn-lt"/>
              </a:rPr>
              <a:t> и поступательном движении со скоростью </a:t>
            </a:r>
            <a:r>
              <a:rPr lang="en-US" altLang="ru-RU" sz="1000" b="1" i="1">
                <a:solidFill>
                  <a:schemeClr val="accent1"/>
                </a:solidFill>
                <a:latin typeface="+mn-lt"/>
              </a:rPr>
              <a:t>v</a:t>
            </a:r>
            <a:r>
              <a:rPr lang="en-US" altLang="ru-RU" sz="1000">
                <a:solidFill>
                  <a:schemeClr val="accent1"/>
                </a:solidFill>
                <a:latin typeface="+mn-lt"/>
              </a:rPr>
              <a:t>. </a:t>
            </a:r>
            <a:r>
              <a:rPr lang="ru-RU" altLang="ru-RU" sz="1000">
                <a:solidFill>
                  <a:schemeClr val="accent1"/>
                </a:solidFill>
                <a:latin typeface="+mn-lt"/>
              </a:rPr>
              <a:t>Угол </a:t>
            </a:r>
            <a:r>
              <a:rPr lang="ru-RU" altLang="ru-RU" sz="1000">
                <a:solidFill>
                  <a:schemeClr val="accent1"/>
                </a:solidFill>
                <a:latin typeface="+mn-lt"/>
                <a:sym typeface="Symbol" pitchFamily="18" charset="2"/>
              </a:rPr>
              <a:t> </a:t>
            </a:r>
            <a:r>
              <a:rPr lang="ru-RU" altLang="ru-RU" sz="1000">
                <a:solidFill>
                  <a:schemeClr val="accent1"/>
                </a:solidFill>
                <a:latin typeface="+mn-lt"/>
              </a:rPr>
              <a:t>между векторами угловой скорости и поступательной скорости</a:t>
            </a:r>
            <a:r>
              <a:rPr lang="ru-RU" altLang="ru-RU" sz="1000" b="1">
                <a:solidFill>
                  <a:schemeClr val="accent1"/>
                </a:solidFill>
                <a:latin typeface="+mn-lt"/>
              </a:rPr>
              <a:t> </a:t>
            </a:r>
            <a:r>
              <a:rPr lang="ru-RU" altLang="ru-RU" sz="1000">
                <a:solidFill>
                  <a:schemeClr val="accent1"/>
                </a:solidFill>
                <a:latin typeface="+mn-lt"/>
              </a:rPr>
              <a:t>произвольный.</a:t>
            </a:r>
            <a:endParaRPr lang="ru-RU" altLang="ru-RU" sz="1000">
              <a:solidFill>
                <a:schemeClr val="accent1"/>
              </a:solidFill>
              <a:latin typeface="+mn-lt"/>
              <a:sym typeface="Symbol" pitchFamily="18" charset="2"/>
            </a:endParaRPr>
          </a:p>
        </p:txBody>
      </p:sp>
      <p:sp>
        <p:nvSpPr>
          <p:cNvPr id="349266" name="Line 82"/>
          <p:cNvSpPr>
            <a:spLocks noChangeShapeType="1"/>
          </p:cNvSpPr>
          <p:nvPr/>
        </p:nvSpPr>
        <p:spPr bwMode="auto">
          <a:xfrm>
            <a:off x="460375" y="2028825"/>
            <a:ext cx="0" cy="6032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49268" name="Line 84"/>
          <p:cNvSpPr>
            <a:spLocks noChangeShapeType="1"/>
          </p:cNvSpPr>
          <p:nvPr/>
        </p:nvSpPr>
        <p:spPr bwMode="auto">
          <a:xfrm>
            <a:off x="762000" y="1339850"/>
            <a:ext cx="15875" cy="22352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49272" name="AutoShape 88"/>
          <p:cNvSpPr>
            <a:spLocks noChangeArrowheads="1"/>
          </p:cNvSpPr>
          <p:nvPr/>
        </p:nvSpPr>
        <p:spPr bwMode="auto">
          <a:xfrm rot="-5400000">
            <a:off x="307975" y="1985963"/>
            <a:ext cx="923925" cy="123825"/>
          </a:xfrm>
          <a:prstGeom prst="rightArrow">
            <a:avLst>
              <a:gd name="adj1" fmla="val 50000"/>
              <a:gd name="adj2" fmla="val 186538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graphicFrame>
        <p:nvGraphicFramePr>
          <p:cNvPr id="349273" name="Objec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222963"/>
              </p:ext>
            </p:extLst>
          </p:nvPr>
        </p:nvGraphicFramePr>
        <p:xfrm>
          <a:off x="858838" y="1458913"/>
          <a:ext cx="1651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34" name="Формула" r:id="rId3" imgW="164880" imgH="164880" progId="Equation.3">
                  <p:embed/>
                </p:oleObj>
              </mc:Choice>
              <mc:Fallback>
                <p:oleObj name="Формула" r:id="rId3" imgW="1648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8" y="1458913"/>
                        <a:ext cx="1651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275" name="Object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834384"/>
              </p:ext>
            </p:extLst>
          </p:nvPr>
        </p:nvGraphicFramePr>
        <p:xfrm>
          <a:off x="271463" y="1852613"/>
          <a:ext cx="1270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35" name="Формула" r:id="rId5" imgW="126720" imgH="164880" progId="Equation.3">
                  <p:embed/>
                </p:oleObj>
              </mc:Choice>
              <mc:Fallback>
                <p:oleObj name="Формула" r:id="rId5" imgW="12672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3" y="1852613"/>
                        <a:ext cx="1270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9269" name="AutoShape 85"/>
          <p:cNvSpPr>
            <a:spLocks noChangeArrowheads="1"/>
          </p:cNvSpPr>
          <p:nvPr/>
        </p:nvSpPr>
        <p:spPr bwMode="auto">
          <a:xfrm rot="-1699984">
            <a:off x="539750" y="1955800"/>
            <a:ext cx="138113" cy="614363"/>
          </a:xfrm>
          <a:prstGeom prst="upArrow">
            <a:avLst>
              <a:gd name="adj1" fmla="val 50000"/>
              <a:gd name="adj2" fmla="val 111207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49277" name="Text Box 93"/>
          <p:cNvSpPr txBox="1">
            <a:spLocks noChangeArrowheads="1"/>
          </p:cNvSpPr>
          <p:nvPr/>
        </p:nvSpPr>
        <p:spPr bwMode="auto">
          <a:xfrm>
            <a:off x="1992313" y="1295400"/>
            <a:ext cx="52341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Разложим вектор скорости поступательного движения на два взаимно перпендикулярных</a:t>
            </a:r>
            <a:endParaRPr lang="en-US" altLang="ru-RU" sz="1000">
              <a:solidFill>
                <a:schemeClr val="accent1"/>
              </a:solidFill>
            </a:endParaRPr>
          </a:p>
          <a:p>
            <a:r>
              <a:rPr lang="ru-RU" altLang="ru-RU" sz="1000">
                <a:solidFill>
                  <a:schemeClr val="accent1"/>
                </a:solidFill>
              </a:rPr>
              <a:t>вектора</a:t>
            </a:r>
            <a:r>
              <a:rPr lang="en-US" altLang="ru-RU" sz="1000">
                <a:solidFill>
                  <a:schemeClr val="accent1"/>
                </a:solidFill>
              </a:rPr>
              <a:t> </a:t>
            </a:r>
            <a:r>
              <a:rPr lang="ru-RU" altLang="ru-RU" sz="1000">
                <a:solidFill>
                  <a:schemeClr val="accent1"/>
                </a:solidFill>
              </a:rPr>
              <a:t>так, чтобы один совпал с вектором угловой скорости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endParaRPr lang="ru-RU" altLang="ru-RU" sz="1000">
              <a:solidFill>
                <a:schemeClr val="accent1"/>
              </a:solidFill>
            </a:endParaRPr>
          </a:p>
        </p:txBody>
      </p:sp>
      <p:graphicFrame>
        <p:nvGraphicFramePr>
          <p:cNvPr id="349278" name="Object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5567464"/>
              </p:ext>
            </p:extLst>
          </p:nvPr>
        </p:nvGraphicFramePr>
        <p:xfrm>
          <a:off x="6062663" y="1508125"/>
          <a:ext cx="736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36" name="Формула" r:id="rId7" imgW="736560" imgH="241200" progId="Equation.3">
                  <p:embed/>
                </p:oleObj>
              </mc:Choice>
              <mc:Fallback>
                <p:oleObj name="Формула" r:id="rId7" imgW="7365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2663" y="1508125"/>
                        <a:ext cx="736600" cy="2413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9279" name="AutoShape 95"/>
          <p:cNvSpPr>
            <a:spLocks noChangeArrowheads="1"/>
          </p:cNvSpPr>
          <p:nvPr/>
        </p:nvSpPr>
        <p:spPr bwMode="auto">
          <a:xfrm rot="-11823846">
            <a:off x="431800" y="2525713"/>
            <a:ext cx="358775" cy="120650"/>
          </a:xfrm>
          <a:prstGeom prst="rightArrow">
            <a:avLst>
              <a:gd name="adj1" fmla="val 50000"/>
              <a:gd name="adj2" fmla="val 74342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49280" name="Text Box 96"/>
          <p:cNvSpPr txBox="1">
            <a:spLocks noChangeArrowheads="1"/>
          </p:cNvSpPr>
          <p:nvPr/>
        </p:nvSpPr>
        <p:spPr bwMode="auto">
          <a:xfrm>
            <a:off x="733425" y="2347913"/>
            <a:ext cx="282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b="1" i="1">
                <a:solidFill>
                  <a:schemeClr val="accent1"/>
                </a:solidFill>
              </a:rPr>
              <a:t>O</a:t>
            </a:r>
            <a:endParaRPr lang="ru-RU" altLang="ru-RU" sz="1000" b="1" i="1">
              <a:solidFill>
                <a:schemeClr val="accent1"/>
              </a:solidFill>
            </a:endParaRPr>
          </a:p>
        </p:txBody>
      </p:sp>
      <p:sp>
        <p:nvSpPr>
          <p:cNvPr id="349281" name="AutoShape 97"/>
          <p:cNvSpPr>
            <a:spLocks noChangeArrowheads="1"/>
          </p:cNvSpPr>
          <p:nvPr/>
        </p:nvSpPr>
        <p:spPr bwMode="auto">
          <a:xfrm rot="-1699984">
            <a:off x="541338" y="1957388"/>
            <a:ext cx="138112" cy="614362"/>
          </a:xfrm>
          <a:prstGeom prst="upArrow">
            <a:avLst>
              <a:gd name="adj1" fmla="val 50000"/>
              <a:gd name="adj2" fmla="val 111207"/>
            </a:avLst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49283" name="Line 99"/>
          <p:cNvSpPr>
            <a:spLocks noChangeShapeType="1"/>
          </p:cNvSpPr>
          <p:nvPr/>
        </p:nvSpPr>
        <p:spPr bwMode="auto">
          <a:xfrm flipH="1">
            <a:off x="473075" y="1898650"/>
            <a:ext cx="295275" cy="889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graphicFrame>
        <p:nvGraphicFramePr>
          <p:cNvPr id="349284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463576"/>
              </p:ext>
            </p:extLst>
          </p:nvPr>
        </p:nvGraphicFramePr>
        <p:xfrm>
          <a:off x="866775" y="1806575"/>
          <a:ext cx="177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37" name="Формула" r:id="rId9" imgW="177480" imgH="215640" progId="Equation.3">
                  <p:embed/>
                </p:oleObj>
              </mc:Choice>
              <mc:Fallback>
                <p:oleObj name="Формула" r:id="rId9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75" y="1806575"/>
                        <a:ext cx="1778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285" name="Object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177756"/>
              </p:ext>
            </p:extLst>
          </p:nvPr>
        </p:nvGraphicFramePr>
        <p:xfrm>
          <a:off x="285750" y="2578100"/>
          <a:ext cx="152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38" name="Формула" r:id="rId11" imgW="152280" imgH="215640" progId="Equation.3">
                  <p:embed/>
                </p:oleObj>
              </mc:Choice>
              <mc:Fallback>
                <p:oleObj name="Формула" r:id="rId11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2578100"/>
                        <a:ext cx="152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9286" name="Text Box 102"/>
          <p:cNvSpPr txBox="1">
            <a:spLocks noChangeArrowheads="1"/>
          </p:cNvSpPr>
          <p:nvPr/>
        </p:nvSpPr>
        <p:spPr bwMode="auto">
          <a:xfrm>
            <a:off x="1971675" y="1731963"/>
            <a:ext cx="362631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Вектор скорости </a:t>
            </a:r>
            <a:r>
              <a:rPr lang="en-US" altLang="ru-RU" sz="1000" b="1" i="1">
                <a:solidFill>
                  <a:schemeClr val="accent1"/>
                </a:solidFill>
              </a:rPr>
              <a:t>v</a:t>
            </a:r>
            <a:r>
              <a:rPr lang="en-US" altLang="ru-RU" sz="1000" baseline="-25000">
                <a:solidFill>
                  <a:schemeClr val="accent1"/>
                </a:solidFill>
              </a:rPr>
              <a:t>1</a:t>
            </a:r>
            <a:r>
              <a:rPr lang="en-US" altLang="ru-RU" sz="1000">
                <a:solidFill>
                  <a:schemeClr val="accent1"/>
                </a:solidFill>
              </a:rPr>
              <a:t> </a:t>
            </a:r>
            <a:r>
              <a:rPr lang="ru-RU" altLang="ru-RU" sz="1000">
                <a:solidFill>
                  <a:schemeClr val="accent1"/>
                </a:solidFill>
              </a:rPr>
              <a:t>представим в виде пары вращений</a:t>
            </a:r>
            <a:endParaRPr lang="en-US" altLang="ru-RU" sz="1000">
              <a:solidFill>
                <a:schemeClr val="accent1"/>
              </a:solidFill>
            </a:endParaRPr>
          </a:p>
          <a:p>
            <a:r>
              <a:rPr lang="ru-RU" altLang="ru-RU" sz="1000">
                <a:solidFill>
                  <a:schemeClr val="accent1"/>
                </a:solidFill>
              </a:rPr>
              <a:t>с угловыми скоростями,</a:t>
            </a:r>
            <a:r>
              <a:rPr lang="en-US" altLang="ru-RU" sz="1000">
                <a:solidFill>
                  <a:schemeClr val="accent1"/>
                </a:solidFill>
              </a:rPr>
              <a:t> </a:t>
            </a:r>
            <a:r>
              <a:rPr lang="ru-RU" altLang="ru-RU" sz="1000">
                <a:solidFill>
                  <a:schemeClr val="accent1"/>
                </a:solidFill>
              </a:rPr>
              <a:t>равными</a:t>
            </a:r>
            <a:r>
              <a:rPr lang="en-US" altLang="ru-RU" sz="1000">
                <a:solidFill>
                  <a:schemeClr val="accent1"/>
                </a:solidFill>
              </a:rPr>
              <a:t> </a:t>
            </a:r>
            <a:r>
              <a:rPr lang="ru-RU" altLang="ru-RU" sz="1000">
                <a:solidFill>
                  <a:schemeClr val="accent1"/>
                </a:solidFill>
              </a:rPr>
              <a:t>заданной угловой скорости</a:t>
            </a:r>
            <a:endParaRPr lang="en-US" altLang="ru-RU" sz="1000">
              <a:solidFill>
                <a:schemeClr val="accent1"/>
              </a:solidFill>
            </a:endParaRPr>
          </a:p>
          <a:p>
            <a:r>
              <a:rPr lang="ru-RU" altLang="ru-RU" sz="1000">
                <a:solidFill>
                  <a:schemeClr val="accent1"/>
                </a:solidFill>
              </a:rPr>
              <a:t>вращательного движения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</a:p>
        </p:txBody>
      </p:sp>
      <p:graphicFrame>
        <p:nvGraphicFramePr>
          <p:cNvPr id="349287" name="Object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0354231"/>
              </p:ext>
            </p:extLst>
          </p:nvPr>
        </p:nvGraphicFramePr>
        <p:xfrm>
          <a:off x="3752850" y="2127250"/>
          <a:ext cx="1714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39" name="Формула" r:id="rId13" imgW="1714320" imgH="241200" progId="Equation.3">
                  <p:embed/>
                </p:oleObj>
              </mc:Choice>
              <mc:Fallback>
                <p:oleObj name="Формула" r:id="rId13" imgW="17143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2850" y="2127250"/>
                        <a:ext cx="1714500" cy="2413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288" name="Object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078553"/>
              </p:ext>
            </p:extLst>
          </p:nvPr>
        </p:nvGraphicFramePr>
        <p:xfrm>
          <a:off x="7481888" y="1985963"/>
          <a:ext cx="1168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40" name="Формула" r:id="rId15" imgW="1168200" imgH="406080" progId="Equation.3">
                  <p:embed/>
                </p:oleObj>
              </mc:Choice>
              <mc:Fallback>
                <p:oleObj name="Формула" r:id="rId15" imgW="11682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1888" y="1985963"/>
                        <a:ext cx="1168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9289" name="Line 105"/>
          <p:cNvSpPr>
            <a:spLocks noChangeShapeType="1"/>
          </p:cNvSpPr>
          <p:nvPr/>
        </p:nvSpPr>
        <p:spPr bwMode="auto">
          <a:xfrm>
            <a:off x="771525" y="2543175"/>
            <a:ext cx="8763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49290" name="Text Box 106"/>
          <p:cNvSpPr txBox="1">
            <a:spLocks noChangeArrowheads="1"/>
          </p:cNvSpPr>
          <p:nvPr/>
        </p:nvSpPr>
        <p:spPr bwMode="auto">
          <a:xfrm>
            <a:off x="1341438" y="2336800"/>
            <a:ext cx="26481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b="1" i="1">
                <a:solidFill>
                  <a:schemeClr val="accent1"/>
                </a:solidFill>
              </a:rPr>
              <a:t>A</a:t>
            </a:r>
            <a:endParaRPr lang="ru-RU" altLang="ru-RU" sz="1000" b="1" i="1">
              <a:solidFill>
                <a:schemeClr val="accent1"/>
              </a:solidFill>
            </a:endParaRPr>
          </a:p>
        </p:txBody>
      </p:sp>
      <p:sp>
        <p:nvSpPr>
          <p:cNvPr id="349291" name="AutoShape 107"/>
          <p:cNvSpPr>
            <a:spLocks noChangeArrowheads="1"/>
          </p:cNvSpPr>
          <p:nvPr/>
        </p:nvSpPr>
        <p:spPr bwMode="auto">
          <a:xfrm rot="-5400000">
            <a:off x="1173163" y="2012950"/>
            <a:ext cx="923925" cy="123825"/>
          </a:xfrm>
          <a:prstGeom prst="rightArrow">
            <a:avLst>
              <a:gd name="adj1" fmla="val 50000"/>
              <a:gd name="adj2" fmla="val 186538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49292" name="AutoShape 108"/>
          <p:cNvSpPr>
            <a:spLocks noChangeArrowheads="1"/>
          </p:cNvSpPr>
          <p:nvPr/>
        </p:nvSpPr>
        <p:spPr bwMode="auto">
          <a:xfrm rot="5400000" flipV="1">
            <a:off x="314325" y="2935288"/>
            <a:ext cx="923925" cy="123825"/>
          </a:xfrm>
          <a:prstGeom prst="rightArrow">
            <a:avLst>
              <a:gd name="adj1" fmla="val 50000"/>
              <a:gd name="adj2" fmla="val 186538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graphicFrame>
        <p:nvGraphicFramePr>
          <p:cNvPr id="349293" name="Object 1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59578"/>
              </p:ext>
            </p:extLst>
          </p:nvPr>
        </p:nvGraphicFramePr>
        <p:xfrm>
          <a:off x="1435100" y="1422400"/>
          <a:ext cx="1905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41" name="Формула" r:id="rId17" imgW="190440" imgH="215640" progId="Equation.3">
                  <p:embed/>
                </p:oleObj>
              </mc:Choice>
              <mc:Fallback>
                <p:oleObj name="Формула" r:id="rId17" imgW="190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1422400"/>
                        <a:ext cx="1905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294" name="Object 1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892255"/>
              </p:ext>
            </p:extLst>
          </p:nvPr>
        </p:nvGraphicFramePr>
        <p:xfrm>
          <a:off x="852488" y="3135313"/>
          <a:ext cx="1905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42" name="Формула" r:id="rId19" imgW="190440" imgH="215640" progId="Equation.3">
                  <p:embed/>
                </p:oleObj>
              </mc:Choice>
              <mc:Fallback>
                <p:oleObj name="Формула" r:id="rId19" imgW="190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8" y="3135313"/>
                        <a:ext cx="1905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9295" name="AutoShape 111"/>
          <p:cNvSpPr>
            <a:spLocks noChangeArrowheads="1"/>
          </p:cNvSpPr>
          <p:nvPr/>
        </p:nvSpPr>
        <p:spPr bwMode="auto">
          <a:xfrm rot="-11823846">
            <a:off x="430213" y="2524125"/>
            <a:ext cx="358775" cy="120650"/>
          </a:xfrm>
          <a:prstGeom prst="rightArrow">
            <a:avLst>
              <a:gd name="adj1" fmla="val 50000"/>
              <a:gd name="adj2" fmla="val 74342"/>
            </a:avLst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49298" name="Text Box 114"/>
          <p:cNvSpPr txBox="1">
            <a:spLocks noChangeArrowheads="1"/>
          </p:cNvSpPr>
          <p:nvPr/>
        </p:nvSpPr>
        <p:spPr bwMode="auto">
          <a:xfrm>
            <a:off x="1979613" y="2416175"/>
            <a:ext cx="626806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Вектор оставшейся поступательной скорости </a:t>
            </a:r>
            <a:r>
              <a:rPr lang="en-US" altLang="ru-RU" sz="1000" b="1" i="1">
                <a:solidFill>
                  <a:schemeClr val="accent1"/>
                </a:solidFill>
              </a:rPr>
              <a:t>v</a:t>
            </a:r>
            <a:r>
              <a:rPr lang="ru-RU" altLang="ru-RU" sz="1000" b="1" i="1">
                <a:solidFill>
                  <a:schemeClr val="accent1"/>
                </a:solidFill>
              </a:rPr>
              <a:t>*</a:t>
            </a:r>
            <a:r>
              <a:rPr lang="en-US" altLang="ru-RU" sz="1000">
                <a:solidFill>
                  <a:schemeClr val="accent1"/>
                </a:solidFill>
              </a:rPr>
              <a:t> </a:t>
            </a:r>
            <a:r>
              <a:rPr lang="ru-RU" altLang="ru-RU" sz="1000">
                <a:solidFill>
                  <a:schemeClr val="accent1"/>
                </a:solidFill>
              </a:rPr>
              <a:t>, как свободный вектор перенесем в точку </a:t>
            </a:r>
            <a:r>
              <a:rPr lang="en-US" altLang="ru-RU" sz="1000" i="1">
                <a:solidFill>
                  <a:schemeClr val="accent1"/>
                </a:solidFill>
              </a:rPr>
              <a:t>A</a:t>
            </a:r>
            <a:r>
              <a:rPr lang="ru-RU" altLang="ru-RU" sz="1000">
                <a:solidFill>
                  <a:schemeClr val="accent1"/>
                </a:solidFill>
              </a:rPr>
              <a:t>, а </a:t>
            </a:r>
            <a:r>
              <a:rPr lang="en-US" altLang="ru-RU" sz="1000">
                <a:solidFill>
                  <a:schemeClr val="accent1"/>
                </a:solidFill>
              </a:rPr>
              <a:t> </a:t>
            </a:r>
            <a:r>
              <a:rPr lang="ru-RU" altLang="ru-RU" sz="1000">
                <a:solidFill>
                  <a:schemeClr val="accent1"/>
                </a:solidFill>
              </a:rPr>
              <a:t>два вектора</a:t>
            </a:r>
            <a:endParaRPr lang="en-US" altLang="ru-RU" sz="1000">
              <a:solidFill>
                <a:schemeClr val="accent1"/>
              </a:solidFill>
            </a:endParaRPr>
          </a:p>
          <a:p>
            <a:r>
              <a:rPr lang="ru-RU" altLang="ru-RU" sz="1000">
                <a:solidFill>
                  <a:schemeClr val="accent1"/>
                </a:solidFill>
              </a:rPr>
              <a:t>угловых</a:t>
            </a:r>
            <a:r>
              <a:rPr lang="en-US" altLang="ru-RU" sz="1000">
                <a:solidFill>
                  <a:schemeClr val="accent1"/>
                </a:solidFill>
              </a:rPr>
              <a:t> </a:t>
            </a:r>
            <a:r>
              <a:rPr lang="ru-RU" altLang="ru-RU" sz="1000">
                <a:solidFill>
                  <a:schemeClr val="accent1"/>
                </a:solidFill>
              </a:rPr>
              <a:t>скоростей, изображенные в точке </a:t>
            </a:r>
            <a:r>
              <a:rPr lang="en-US" altLang="ru-RU" sz="1000">
                <a:solidFill>
                  <a:schemeClr val="accent1"/>
                </a:solidFill>
              </a:rPr>
              <a:t>O</a:t>
            </a:r>
            <a:r>
              <a:rPr lang="ru-RU" altLang="ru-RU" sz="1000">
                <a:solidFill>
                  <a:schemeClr val="accent1"/>
                </a:solidFill>
              </a:rPr>
              <a:t>, можно удалить, поскольку они равны по величине, направлены</a:t>
            </a:r>
            <a:endParaRPr lang="en-US" altLang="ru-RU" sz="1000">
              <a:solidFill>
                <a:schemeClr val="accent1"/>
              </a:solidFill>
            </a:endParaRPr>
          </a:p>
          <a:p>
            <a:r>
              <a:rPr lang="ru-RU" altLang="ru-RU" sz="1000">
                <a:solidFill>
                  <a:schemeClr val="accent1"/>
                </a:solidFill>
              </a:rPr>
              <a:t>по одной</a:t>
            </a:r>
            <a:r>
              <a:rPr lang="en-US" altLang="ru-RU" sz="1000">
                <a:solidFill>
                  <a:schemeClr val="accent1"/>
                </a:solidFill>
              </a:rPr>
              <a:t> </a:t>
            </a:r>
            <a:r>
              <a:rPr lang="ru-RU" altLang="ru-RU" sz="1000">
                <a:solidFill>
                  <a:schemeClr val="accent1"/>
                </a:solidFill>
              </a:rPr>
              <a:t>прямой в противоположные стороны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endParaRPr lang="ru-RU" altLang="ru-RU" sz="1000">
              <a:solidFill>
                <a:schemeClr val="accent1"/>
              </a:solidFill>
            </a:endParaRPr>
          </a:p>
        </p:txBody>
      </p:sp>
      <p:graphicFrame>
        <p:nvGraphicFramePr>
          <p:cNvPr id="349299" name="Object 1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842495"/>
              </p:ext>
            </p:extLst>
          </p:nvPr>
        </p:nvGraphicFramePr>
        <p:xfrm>
          <a:off x="5448300" y="2816225"/>
          <a:ext cx="1447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43" name="Формула" r:id="rId20" imgW="1447560" imgH="215640" progId="Equation.3">
                  <p:embed/>
                </p:oleObj>
              </mc:Choice>
              <mc:Fallback>
                <p:oleObj name="Формула" r:id="rId20" imgW="14475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2816225"/>
                        <a:ext cx="14478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9300" name="AutoShape 116"/>
          <p:cNvSpPr>
            <a:spLocks noChangeArrowheads="1"/>
          </p:cNvSpPr>
          <p:nvPr/>
        </p:nvSpPr>
        <p:spPr bwMode="auto">
          <a:xfrm rot="16200000">
            <a:off x="449263" y="2157413"/>
            <a:ext cx="638175" cy="142875"/>
          </a:xfrm>
          <a:prstGeom prst="rightArrow">
            <a:avLst>
              <a:gd name="adj1" fmla="val 50000"/>
              <a:gd name="adj2" fmla="val 111667"/>
            </a:avLst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49301" name="AutoShape 117"/>
          <p:cNvSpPr>
            <a:spLocks noChangeArrowheads="1"/>
          </p:cNvSpPr>
          <p:nvPr/>
        </p:nvSpPr>
        <p:spPr bwMode="auto">
          <a:xfrm rot="-5400000">
            <a:off x="309563" y="1978025"/>
            <a:ext cx="923925" cy="123825"/>
          </a:xfrm>
          <a:prstGeom prst="rightArrow">
            <a:avLst>
              <a:gd name="adj1" fmla="val 50000"/>
              <a:gd name="adj2" fmla="val 186538"/>
            </a:avLst>
          </a:prstGeom>
          <a:noFill/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49302" name="AutoShape 118"/>
          <p:cNvSpPr>
            <a:spLocks noChangeArrowheads="1"/>
          </p:cNvSpPr>
          <p:nvPr/>
        </p:nvSpPr>
        <p:spPr bwMode="auto">
          <a:xfrm rot="5400000" flipV="1">
            <a:off x="312738" y="2936875"/>
            <a:ext cx="923925" cy="123825"/>
          </a:xfrm>
          <a:prstGeom prst="rightArrow">
            <a:avLst>
              <a:gd name="adj1" fmla="val 50000"/>
              <a:gd name="adj2" fmla="val 186538"/>
            </a:avLst>
          </a:prstGeom>
          <a:noFill/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49282" name="AutoShape 98"/>
          <p:cNvSpPr>
            <a:spLocks noChangeArrowheads="1"/>
          </p:cNvSpPr>
          <p:nvPr/>
        </p:nvSpPr>
        <p:spPr bwMode="auto">
          <a:xfrm rot="16200000">
            <a:off x="454025" y="2152650"/>
            <a:ext cx="638175" cy="142875"/>
          </a:xfrm>
          <a:prstGeom prst="rightArrow">
            <a:avLst>
              <a:gd name="adj1" fmla="val 50000"/>
              <a:gd name="adj2" fmla="val 111667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graphicFrame>
        <p:nvGraphicFramePr>
          <p:cNvPr id="349303" name="Object 1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214017"/>
              </p:ext>
            </p:extLst>
          </p:nvPr>
        </p:nvGraphicFramePr>
        <p:xfrm>
          <a:off x="1722438" y="1757363"/>
          <a:ext cx="177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44" name="Формула" r:id="rId22" imgW="177480" imgH="215640" progId="Equation.3">
                  <p:embed/>
                </p:oleObj>
              </mc:Choice>
              <mc:Fallback>
                <p:oleObj name="Формула" r:id="rId22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2438" y="1757363"/>
                        <a:ext cx="1778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9304" name="Text Box 120"/>
          <p:cNvSpPr txBox="1">
            <a:spLocks noChangeArrowheads="1"/>
          </p:cNvSpPr>
          <p:nvPr/>
        </p:nvSpPr>
        <p:spPr bwMode="auto">
          <a:xfrm>
            <a:off x="5813425" y="1878013"/>
            <a:ext cx="173513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Расстояние </a:t>
            </a:r>
            <a:r>
              <a:rPr lang="en-US" altLang="ru-RU" sz="1000">
                <a:solidFill>
                  <a:schemeClr val="accent1"/>
                </a:solidFill>
              </a:rPr>
              <a:t>OA</a:t>
            </a:r>
            <a:r>
              <a:rPr lang="ru-RU" altLang="ru-RU" sz="1000">
                <a:solidFill>
                  <a:schemeClr val="accent1"/>
                </a:solidFill>
              </a:rPr>
              <a:t> находится</a:t>
            </a:r>
            <a:endParaRPr lang="en-US" altLang="ru-RU" sz="1000">
              <a:solidFill>
                <a:schemeClr val="accent1"/>
              </a:solidFill>
            </a:endParaRPr>
          </a:p>
          <a:p>
            <a:r>
              <a:rPr lang="ru-RU" altLang="ru-RU" sz="1000">
                <a:solidFill>
                  <a:schemeClr val="accent1"/>
                </a:solidFill>
              </a:rPr>
              <a:t>из равенства скорости</a:t>
            </a:r>
            <a:endParaRPr lang="en-US" altLang="ru-RU" sz="1000">
              <a:solidFill>
                <a:schemeClr val="accent1"/>
              </a:solidFill>
            </a:endParaRPr>
          </a:p>
          <a:p>
            <a:r>
              <a:rPr lang="ru-RU" altLang="ru-RU" sz="1000">
                <a:solidFill>
                  <a:schemeClr val="accent1"/>
                </a:solidFill>
              </a:rPr>
              <a:t>моменту пары вращений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endParaRPr lang="ru-RU" altLang="ru-RU">
              <a:solidFill>
                <a:schemeClr val="accent1"/>
              </a:solidFill>
            </a:endParaRPr>
          </a:p>
        </p:txBody>
      </p:sp>
      <p:sp>
        <p:nvSpPr>
          <p:cNvPr id="349305" name="Text Box 121"/>
          <p:cNvSpPr txBox="1">
            <a:spLocks noChangeArrowheads="1"/>
          </p:cNvSpPr>
          <p:nvPr/>
        </p:nvSpPr>
        <p:spPr bwMode="auto">
          <a:xfrm>
            <a:off x="1971675" y="2979738"/>
            <a:ext cx="64652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Таким образом, получили вращение с заданной угловой скоростью </a:t>
            </a:r>
            <a:r>
              <a:rPr lang="el-GR" altLang="ru-RU" sz="1000" b="1" i="1">
                <a:solidFill>
                  <a:schemeClr val="accent1"/>
                </a:solidFill>
                <a:ea typeface="Arial Unicode MS" pitchFamily="34" charset="-128"/>
                <a:cs typeface="Times New Roman" pitchFamily="18" charset="0"/>
              </a:rPr>
              <a:t>ω</a:t>
            </a:r>
            <a:r>
              <a:rPr lang="ru-RU" altLang="ru-RU" sz="1000">
                <a:solidFill>
                  <a:schemeClr val="accent1"/>
                </a:solidFill>
              </a:rPr>
              <a:t> вокруг оси, проходящей через точку </a:t>
            </a:r>
            <a:r>
              <a:rPr lang="en-US" altLang="ru-RU" sz="1000" i="1">
                <a:solidFill>
                  <a:schemeClr val="accent1"/>
                </a:solidFill>
              </a:rPr>
              <a:t>A</a:t>
            </a:r>
            <a:r>
              <a:rPr lang="ru-RU" altLang="ru-RU" sz="1000">
                <a:solidFill>
                  <a:schemeClr val="accent1"/>
                </a:solidFill>
              </a:rPr>
              <a:t>,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и поступательное движение со скоростью </a:t>
            </a:r>
            <a:r>
              <a:rPr lang="en-US" altLang="ru-RU" sz="1000" b="1" i="1">
                <a:solidFill>
                  <a:schemeClr val="accent1"/>
                </a:solidFill>
              </a:rPr>
              <a:t>v</a:t>
            </a:r>
            <a:r>
              <a:rPr lang="ru-RU" altLang="ru-RU" sz="1000" b="1" i="1">
                <a:solidFill>
                  <a:schemeClr val="accent1"/>
                </a:solidFill>
              </a:rPr>
              <a:t>*</a:t>
            </a:r>
            <a:r>
              <a:rPr lang="ru-RU" altLang="ru-RU" sz="1000">
                <a:solidFill>
                  <a:schemeClr val="accent1"/>
                </a:solidFill>
              </a:rPr>
              <a:t>. Такая комбинация более не может быть упрощена и представляет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собой </a:t>
            </a:r>
            <a:r>
              <a:rPr lang="ru-RU" altLang="ru-RU" sz="1000" b="1">
                <a:solidFill>
                  <a:schemeClr val="accent1"/>
                </a:solidFill>
              </a:rPr>
              <a:t>кинематический винт</a:t>
            </a:r>
            <a:r>
              <a:rPr lang="ru-RU" altLang="ru-RU" sz="1000">
                <a:solidFill>
                  <a:schemeClr val="accent1"/>
                </a:solidFill>
              </a:rPr>
              <a:t>, реализующий </a:t>
            </a:r>
            <a:r>
              <a:rPr lang="ru-RU" altLang="ru-RU" sz="1000" b="1">
                <a:solidFill>
                  <a:schemeClr val="accent1"/>
                </a:solidFill>
              </a:rPr>
              <a:t>винтовое движение </a:t>
            </a:r>
            <a:r>
              <a:rPr lang="ru-RU" altLang="ru-RU" sz="1000">
                <a:solidFill>
                  <a:schemeClr val="accent1"/>
                </a:solidFill>
              </a:rPr>
              <a:t>твердого тела. Ось, проходящая через точку </a:t>
            </a:r>
            <a:r>
              <a:rPr lang="en-US" altLang="ru-RU" sz="1000">
                <a:solidFill>
                  <a:schemeClr val="accent1"/>
                </a:solidFill>
              </a:rPr>
              <a:t>A</a:t>
            </a:r>
            <a:r>
              <a:rPr lang="ru-RU" altLang="ru-RU" sz="1000">
                <a:solidFill>
                  <a:schemeClr val="accent1"/>
                </a:solidFill>
              </a:rPr>
              <a:t>,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вдоль которой направлен вектор угловой скорости, называется </a:t>
            </a:r>
            <a:r>
              <a:rPr lang="ru-RU" altLang="ru-RU" sz="1000" b="1">
                <a:solidFill>
                  <a:schemeClr val="accent1"/>
                </a:solidFill>
              </a:rPr>
              <a:t>мгновенной винтовой осью</a:t>
            </a:r>
            <a:r>
              <a:rPr lang="ru-RU" altLang="ru-RU" sz="100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49306" name="Line 122"/>
          <p:cNvSpPr>
            <a:spLocks noChangeShapeType="1"/>
          </p:cNvSpPr>
          <p:nvPr/>
        </p:nvSpPr>
        <p:spPr bwMode="auto">
          <a:xfrm flipV="1">
            <a:off x="1628775" y="1295400"/>
            <a:ext cx="0" cy="222885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49307" name="Text Box 123"/>
          <p:cNvSpPr txBox="1">
            <a:spLocks noChangeArrowheads="1"/>
          </p:cNvSpPr>
          <p:nvPr/>
        </p:nvSpPr>
        <p:spPr bwMode="auto">
          <a:xfrm>
            <a:off x="228600" y="3700463"/>
            <a:ext cx="8734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>
                <a:solidFill>
                  <a:schemeClr val="accent1"/>
                </a:solidFill>
                <a:latin typeface="+mn-lt"/>
                <a:cs typeface="Arial" charset="0"/>
              </a:rPr>
              <a:t>■</a:t>
            </a:r>
            <a:r>
              <a:rPr lang="ru-RU" altLang="ru-RU" sz="1000" b="1">
                <a:solidFill>
                  <a:schemeClr val="accent1"/>
                </a:solidFill>
                <a:latin typeface="+mn-lt"/>
              </a:rPr>
              <a:t>       Скорость точки твердого тела при винтовом движении </a:t>
            </a:r>
            <a:r>
              <a:rPr lang="ru-RU" altLang="ru-RU" sz="1000">
                <a:solidFill>
                  <a:schemeClr val="accent1"/>
                </a:solidFill>
                <a:latin typeface="+mn-lt"/>
              </a:rPr>
              <a:t>– пусть тело участвует во вращательном движении с угловой скоростью </a:t>
            </a:r>
            <a:r>
              <a:rPr lang="el-GR" altLang="ru-RU" sz="1000" b="1" i="1">
                <a:solidFill>
                  <a:schemeClr val="accent1"/>
                </a:solidFill>
                <a:latin typeface="+mn-lt"/>
                <a:ea typeface="Arial Unicode MS" pitchFamily="34" charset="-128"/>
                <a:cs typeface="Times New Roman" pitchFamily="18" charset="0"/>
              </a:rPr>
              <a:t>ω</a:t>
            </a:r>
            <a:r>
              <a:rPr lang="ru-RU" altLang="ru-RU" sz="1000" b="1" baseline="-25000">
                <a:solidFill>
                  <a:schemeClr val="accent1"/>
                </a:solidFill>
                <a:latin typeface="+mn-lt"/>
                <a:cs typeface="Times New Roman" pitchFamily="18" charset="0"/>
              </a:rPr>
              <a:t>1</a:t>
            </a:r>
            <a:r>
              <a:rPr lang="ru-RU" altLang="ru-RU" sz="1000">
                <a:solidFill>
                  <a:schemeClr val="accent1"/>
                </a:solidFill>
                <a:latin typeface="+mn-lt"/>
              </a:rPr>
              <a:t> ,</a:t>
            </a:r>
          </a:p>
          <a:p>
            <a:r>
              <a:rPr lang="ru-RU" altLang="ru-RU" sz="1000">
                <a:solidFill>
                  <a:schemeClr val="accent1"/>
                </a:solidFill>
                <a:latin typeface="+mn-lt"/>
              </a:rPr>
              <a:t>которое примем за относительное движение, и поступательном движении со скоростью </a:t>
            </a:r>
            <a:r>
              <a:rPr lang="en-US" altLang="ru-RU" sz="1000" b="1" i="1">
                <a:solidFill>
                  <a:schemeClr val="accent1"/>
                </a:solidFill>
                <a:latin typeface="+mn-lt"/>
              </a:rPr>
              <a:t>v</a:t>
            </a:r>
            <a:r>
              <a:rPr lang="ru-RU" altLang="ru-RU" sz="1000" b="1" i="1">
                <a:solidFill>
                  <a:schemeClr val="accent1"/>
                </a:solidFill>
                <a:latin typeface="+mn-lt"/>
              </a:rPr>
              <a:t>*</a:t>
            </a:r>
            <a:r>
              <a:rPr lang="ru-RU" altLang="ru-RU" sz="1000">
                <a:solidFill>
                  <a:schemeClr val="accent1"/>
                </a:solidFill>
                <a:latin typeface="+mn-lt"/>
              </a:rPr>
              <a:t>, которое примем за переносное движение.</a:t>
            </a:r>
          </a:p>
        </p:txBody>
      </p:sp>
      <p:sp>
        <p:nvSpPr>
          <p:cNvPr id="349308" name="AutoShape 124"/>
          <p:cNvSpPr>
            <a:spLocks noChangeArrowheads="1"/>
          </p:cNvSpPr>
          <p:nvPr/>
        </p:nvSpPr>
        <p:spPr bwMode="auto">
          <a:xfrm rot="-5400000">
            <a:off x="371475" y="5564188"/>
            <a:ext cx="923925" cy="123825"/>
          </a:xfrm>
          <a:prstGeom prst="rightArrow">
            <a:avLst>
              <a:gd name="adj1" fmla="val 50000"/>
              <a:gd name="adj2" fmla="val 186538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49309" name="AutoShape 125"/>
          <p:cNvSpPr>
            <a:spLocks noChangeArrowheads="1"/>
          </p:cNvSpPr>
          <p:nvPr/>
        </p:nvSpPr>
        <p:spPr bwMode="auto">
          <a:xfrm rot="16200000">
            <a:off x="519113" y="5675313"/>
            <a:ext cx="638175" cy="142875"/>
          </a:xfrm>
          <a:prstGeom prst="rightArrow">
            <a:avLst>
              <a:gd name="adj1" fmla="val 50000"/>
              <a:gd name="adj2" fmla="val 111667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49311" name="Line 127"/>
          <p:cNvSpPr>
            <a:spLocks noChangeShapeType="1"/>
          </p:cNvSpPr>
          <p:nvPr/>
        </p:nvSpPr>
        <p:spPr bwMode="auto">
          <a:xfrm flipV="1">
            <a:off x="836613" y="4294188"/>
            <a:ext cx="0" cy="222885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graphicFrame>
        <p:nvGraphicFramePr>
          <p:cNvPr id="349312" name="Object 1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263201"/>
              </p:ext>
            </p:extLst>
          </p:nvPr>
        </p:nvGraphicFramePr>
        <p:xfrm>
          <a:off x="566738" y="5011738"/>
          <a:ext cx="1905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45" name="Формула" r:id="rId23" imgW="190440" imgH="215640" progId="Equation.3">
                  <p:embed/>
                </p:oleObj>
              </mc:Choice>
              <mc:Fallback>
                <p:oleObj name="Формула" r:id="rId23" imgW="190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5011738"/>
                        <a:ext cx="1905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313" name="Object 1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2180445"/>
              </p:ext>
            </p:extLst>
          </p:nvPr>
        </p:nvGraphicFramePr>
        <p:xfrm>
          <a:off x="539750" y="5403850"/>
          <a:ext cx="177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46" name="Формула" r:id="rId24" imgW="177480" imgH="215640" progId="Equation.3">
                  <p:embed/>
                </p:oleObj>
              </mc:Choice>
              <mc:Fallback>
                <p:oleObj name="Формула" r:id="rId24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403850"/>
                        <a:ext cx="1778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9314" name="Text Box 130"/>
          <p:cNvSpPr txBox="1">
            <a:spLocks noChangeArrowheads="1"/>
          </p:cNvSpPr>
          <p:nvPr/>
        </p:nvSpPr>
        <p:spPr bwMode="auto">
          <a:xfrm>
            <a:off x="558800" y="5964238"/>
            <a:ext cx="26481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b="1" i="1">
                <a:solidFill>
                  <a:schemeClr val="accent1"/>
                </a:solidFill>
              </a:rPr>
              <a:t>A</a:t>
            </a:r>
            <a:endParaRPr lang="ru-RU" altLang="ru-RU" sz="1000" b="1" i="1">
              <a:solidFill>
                <a:schemeClr val="accent1"/>
              </a:solidFill>
            </a:endParaRPr>
          </a:p>
        </p:txBody>
      </p:sp>
      <p:sp>
        <p:nvSpPr>
          <p:cNvPr id="349315" name="Oval 131"/>
          <p:cNvSpPr>
            <a:spLocks noChangeArrowheads="1"/>
          </p:cNvSpPr>
          <p:nvPr/>
        </p:nvSpPr>
        <p:spPr bwMode="auto">
          <a:xfrm>
            <a:off x="1085850" y="5010150"/>
            <a:ext cx="55563" cy="555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49316" name="Line 132"/>
          <p:cNvSpPr>
            <a:spLocks noChangeShapeType="1"/>
          </p:cNvSpPr>
          <p:nvPr/>
        </p:nvSpPr>
        <p:spPr bwMode="auto">
          <a:xfrm flipV="1">
            <a:off x="838200" y="5048250"/>
            <a:ext cx="266700" cy="1038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graphicFrame>
        <p:nvGraphicFramePr>
          <p:cNvPr id="349317" name="Object 1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7493868"/>
              </p:ext>
            </p:extLst>
          </p:nvPr>
        </p:nvGraphicFramePr>
        <p:xfrm>
          <a:off x="1035050" y="5761038"/>
          <a:ext cx="1270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47" name="Формула" r:id="rId26" imgW="126720" imgH="152280" progId="Equation.3">
                  <p:embed/>
                </p:oleObj>
              </mc:Choice>
              <mc:Fallback>
                <p:oleObj name="Формула" r:id="rId26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050" y="5761038"/>
                        <a:ext cx="1270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9318" name="Text Box 134"/>
          <p:cNvSpPr txBox="1">
            <a:spLocks noChangeArrowheads="1"/>
          </p:cNvSpPr>
          <p:nvPr/>
        </p:nvSpPr>
        <p:spPr bwMode="auto">
          <a:xfrm>
            <a:off x="1138238" y="4876800"/>
            <a:ext cx="2905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b="1" i="1">
                <a:solidFill>
                  <a:schemeClr val="accent1"/>
                </a:solidFill>
              </a:rPr>
              <a:t>M</a:t>
            </a:r>
            <a:endParaRPr lang="ru-RU" altLang="ru-RU" sz="1000" b="1" i="1">
              <a:solidFill>
                <a:schemeClr val="accent1"/>
              </a:solidFill>
            </a:endParaRPr>
          </a:p>
        </p:txBody>
      </p:sp>
      <p:graphicFrame>
        <p:nvGraphicFramePr>
          <p:cNvPr id="349322" name="Object 1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948328"/>
              </p:ext>
            </p:extLst>
          </p:nvPr>
        </p:nvGraphicFramePr>
        <p:xfrm>
          <a:off x="2708275" y="4148138"/>
          <a:ext cx="5461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48" name="Формула" r:id="rId28" imgW="545760" imgH="215640" progId="Equation.3">
                  <p:embed/>
                </p:oleObj>
              </mc:Choice>
              <mc:Fallback>
                <p:oleObj name="Формула" r:id="rId28" imgW="5457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8275" y="4148138"/>
                        <a:ext cx="546100" cy="2159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323" name="Object 1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928650"/>
              </p:ext>
            </p:extLst>
          </p:nvPr>
        </p:nvGraphicFramePr>
        <p:xfrm>
          <a:off x="1804988" y="4143375"/>
          <a:ext cx="749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49" name="Формула" r:id="rId30" imgW="749160" imgH="241200" progId="Equation.3">
                  <p:embed/>
                </p:oleObj>
              </mc:Choice>
              <mc:Fallback>
                <p:oleObj name="Формула" r:id="rId30" imgW="7491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988" y="4143375"/>
                        <a:ext cx="749300" cy="2413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9324" name="Text Box 140"/>
          <p:cNvSpPr txBox="1">
            <a:spLocks noChangeArrowheads="1"/>
          </p:cNvSpPr>
          <p:nvPr/>
        </p:nvSpPr>
        <p:spPr bwMode="auto">
          <a:xfrm>
            <a:off x="3371850" y="4141788"/>
            <a:ext cx="191430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Абсолютная скорость точки </a:t>
            </a:r>
            <a:r>
              <a:rPr lang="en-US" altLang="ru-RU" sz="1000" i="1">
                <a:solidFill>
                  <a:schemeClr val="accent1"/>
                </a:solidFill>
              </a:rPr>
              <a:t>M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endParaRPr lang="ru-RU" altLang="ru-RU" sz="1000">
              <a:solidFill>
                <a:schemeClr val="accent1"/>
              </a:solidFill>
            </a:endParaRPr>
          </a:p>
        </p:txBody>
      </p:sp>
      <p:graphicFrame>
        <p:nvGraphicFramePr>
          <p:cNvPr id="349325" name="Object 1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6099420"/>
              </p:ext>
            </p:extLst>
          </p:nvPr>
        </p:nvGraphicFramePr>
        <p:xfrm>
          <a:off x="5438775" y="4122738"/>
          <a:ext cx="1689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50" name="Формула" r:id="rId32" imgW="1688760" imgH="241200" progId="Equation.3">
                  <p:embed/>
                </p:oleObj>
              </mc:Choice>
              <mc:Fallback>
                <p:oleObj name="Формула" r:id="rId32" imgW="16887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775" y="4122738"/>
                        <a:ext cx="16891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326" name="Object 1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845532"/>
              </p:ext>
            </p:extLst>
          </p:nvPr>
        </p:nvGraphicFramePr>
        <p:xfrm>
          <a:off x="6991350" y="1516063"/>
          <a:ext cx="1714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51" name="Формула" r:id="rId34" imgW="1714320" imgH="241200" progId="Equation.3">
                  <p:embed/>
                </p:oleObj>
              </mc:Choice>
              <mc:Fallback>
                <p:oleObj name="Формула" r:id="rId34" imgW="17143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1350" y="1516063"/>
                        <a:ext cx="1714500" cy="2413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9329" name="Group 145"/>
          <p:cNvGrpSpPr>
            <a:grpSpLocks/>
          </p:cNvGrpSpPr>
          <p:nvPr/>
        </p:nvGrpSpPr>
        <p:grpSpPr bwMode="auto">
          <a:xfrm>
            <a:off x="576263" y="1987550"/>
            <a:ext cx="200025" cy="231775"/>
            <a:chOff x="366" y="1291"/>
            <a:chExt cx="126" cy="146"/>
          </a:xfrm>
        </p:grpSpPr>
        <p:sp>
          <p:nvSpPr>
            <p:cNvPr id="349327" name="Arc 143"/>
            <p:cNvSpPr>
              <a:spLocks/>
            </p:cNvSpPr>
            <p:nvPr/>
          </p:nvSpPr>
          <p:spPr bwMode="auto">
            <a:xfrm rot="-5400000">
              <a:off x="390" y="1335"/>
              <a:ext cx="84" cy="1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graphicFrame>
          <p:nvGraphicFramePr>
            <p:cNvPr id="349328" name="Object 144"/>
            <p:cNvGraphicFramePr>
              <a:graphicFrameLocks noChangeAspect="1"/>
            </p:cNvGraphicFramePr>
            <p:nvPr/>
          </p:nvGraphicFramePr>
          <p:xfrm>
            <a:off x="366" y="1291"/>
            <a:ext cx="96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52" name="Формула" r:id="rId36" imgW="152280" imgH="139680" progId="Equation.3">
                    <p:embed/>
                  </p:oleObj>
                </mc:Choice>
                <mc:Fallback>
                  <p:oleObj name="Формула" r:id="rId36" imgW="1522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" y="1291"/>
                          <a:ext cx="96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9330" name="AutoShape 146"/>
          <p:cNvSpPr>
            <a:spLocks noChangeArrowheads="1"/>
          </p:cNvSpPr>
          <p:nvPr/>
        </p:nvSpPr>
        <p:spPr bwMode="auto">
          <a:xfrm rot="16200000">
            <a:off x="788988" y="4621213"/>
            <a:ext cx="638175" cy="142875"/>
          </a:xfrm>
          <a:prstGeom prst="rightArrow">
            <a:avLst>
              <a:gd name="adj1" fmla="val 50000"/>
              <a:gd name="adj2" fmla="val 111667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graphicFrame>
        <p:nvGraphicFramePr>
          <p:cNvPr id="349331" name="Object 1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4388043"/>
              </p:ext>
            </p:extLst>
          </p:nvPr>
        </p:nvGraphicFramePr>
        <p:xfrm>
          <a:off x="1209675" y="4264025"/>
          <a:ext cx="177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53" name="Формула" r:id="rId38" imgW="177480" imgH="215640" progId="Equation.3">
                  <p:embed/>
                </p:oleObj>
              </mc:Choice>
              <mc:Fallback>
                <p:oleObj name="Формула" r:id="rId38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675" y="4264025"/>
                        <a:ext cx="1778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9332" name="Line 148"/>
          <p:cNvSpPr>
            <a:spLocks noChangeShapeType="1"/>
          </p:cNvSpPr>
          <p:nvPr/>
        </p:nvSpPr>
        <p:spPr bwMode="auto">
          <a:xfrm flipH="1">
            <a:off x="842963" y="5043488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graphicFrame>
        <p:nvGraphicFramePr>
          <p:cNvPr id="349333" name="Object 1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5687281"/>
              </p:ext>
            </p:extLst>
          </p:nvPr>
        </p:nvGraphicFramePr>
        <p:xfrm>
          <a:off x="863600" y="5026025"/>
          <a:ext cx="190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54" name="Формула" r:id="rId39" imgW="190440" imgH="228600" progId="Equation.3">
                  <p:embed/>
                </p:oleObj>
              </mc:Choice>
              <mc:Fallback>
                <p:oleObj name="Формула" r:id="rId39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5026025"/>
                        <a:ext cx="1905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9334" name="AutoShape 150"/>
          <p:cNvSpPr>
            <a:spLocks noChangeArrowheads="1"/>
          </p:cNvSpPr>
          <p:nvPr/>
        </p:nvSpPr>
        <p:spPr bwMode="auto">
          <a:xfrm rot="12226681">
            <a:off x="722313" y="4872038"/>
            <a:ext cx="396875" cy="142875"/>
          </a:xfrm>
          <a:prstGeom prst="rightArrow">
            <a:avLst>
              <a:gd name="adj1" fmla="val 50000"/>
              <a:gd name="adj2" fmla="val 69444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49336" name="Line 152"/>
          <p:cNvSpPr>
            <a:spLocks noChangeShapeType="1"/>
          </p:cNvSpPr>
          <p:nvPr/>
        </p:nvSpPr>
        <p:spPr bwMode="auto">
          <a:xfrm flipV="1">
            <a:off x="742950" y="4219575"/>
            <a:ext cx="0" cy="6429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49337" name="Line 153"/>
          <p:cNvSpPr>
            <a:spLocks noChangeShapeType="1"/>
          </p:cNvSpPr>
          <p:nvPr/>
        </p:nvSpPr>
        <p:spPr bwMode="auto">
          <a:xfrm flipH="1" flipV="1">
            <a:off x="731838" y="4213225"/>
            <a:ext cx="371475" cy="1666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49338" name="AutoShape 154"/>
          <p:cNvSpPr>
            <a:spLocks noChangeArrowheads="1"/>
          </p:cNvSpPr>
          <p:nvPr/>
        </p:nvSpPr>
        <p:spPr bwMode="auto">
          <a:xfrm rot="14850299">
            <a:off x="499269" y="4560094"/>
            <a:ext cx="855663" cy="142875"/>
          </a:xfrm>
          <a:prstGeom prst="rightArrow">
            <a:avLst>
              <a:gd name="adj1" fmla="val 50000"/>
              <a:gd name="adj2" fmla="val 149722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49339" name="Text Box 155"/>
          <p:cNvSpPr txBox="1">
            <a:spLocks noChangeArrowheads="1"/>
          </p:cNvSpPr>
          <p:nvPr/>
        </p:nvSpPr>
        <p:spPr bwMode="auto">
          <a:xfrm>
            <a:off x="1770063" y="4483100"/>
            <a:ext cx="448392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Точка </a:t>
            </a:r>
            <a:r>
              <a:rPr lang="en-US" altLang="ru-RU" sz="1000" i="1">
                <a:solidFill>
                  <a:schemeClr val="accent1"/>
                </a:solidFill>
              </a:rPr>
              <a:t>M</a:t>
            </a:r>
            <a:r>
              <a:rPr lang="ru-RU" altLang="ru-RU" sz="1000" i="1">
                <a:solidFill>
                  <a:schemeClr val="accent1"/>
                </a:solidFill>
              </a:rPr>
              <a:t> </a:t>
            </a:r>
            <a:r>
              <a:rPr lang="ru-RU" altLang="ru-RU" sz="1000">
                <a:solidFill>
                  <a:schemeClr val="accent1"/>
                </a:solidFill>
              </a:rPr>
              <a:t>движется по спиральной траектории делая один оборот за время </a:t>
            </a:r>
            <a:r>
              <a:rPr lang="en-US" altLang="ru-RU" sz="1000" i="1">
                <a:solidFill>
                  <a:schemeClr val="accent1"/>
                </a:solidFill>
              </a:rPr>
              <a:t>T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endParaRPr lang="ru-RU" altLang="ru-RU" sz="1000">
              <a:solidFill>
                <a:schemeClr val="accent1"/>
              </a:solidFill>
            </a:endParaRPr>
          </a:p>
        </p:txBody>
      </p:sp>
      <p:graphicFrame>
        <p:nvGraphicFramePr>
          <p:cNvPr id="349340" name="Object 1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866766"/>
              </p:ext>
            </p:extLst>
          </p:nvPr>
        </p:nvGraphicFramePr>
        <p:xfrm>
          <a:off x="6602413" y="4400550"/>
          <a:ext cx="546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55" name="Формула" r:id="rId41" imgW="545760" imgH="431640" progId="Equation.3">
                  <p:embed/>
                </p:oleObj>
              </mc:Choice>
              <mc:Fallback>
                <p:oleObj name="Формула" r:id="rId41" imgW="5457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2413" y="4400550"/>
                        <a:ext cx="546100" cy="431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9341" name="Text Box 157"/>
          <p:cNvSpPr txBox="1">
            <a:spLocks noChangeArrowheads="1"/>
          </p:cNvSpPr>
          <p:nvPr/>
        </p:nvSpPr>
        <p:spPr bwMode="auto">
          <a:xfrm>
            <a:off x="1606550" y="4843463"/>
            <a:ext cx="580479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За время </a:t>
            </a:r>
            <a:r>
              <a:rPr lang="en-US" altLang="ru-RU" sz="1000" i="1">
                <a:solidFill>
                  <a:schemeClr val="accent1"/>
                </a:solidFill>
              </a:rPr>
              <a:t>T</a:t>
            </a:r>
            <a:r>
              <a:rPr lang="ru-RU" altLang="ru-RU" sz="1000">
                <a:solidFill>
                  <a:schemeClr val="accent1"/>
                </a:solidFill>
              </a:rPr>
              <a:t> точка </a:t>
            </a:r>
            <a:r>
              <a:rPr lang="ru-RU" altLang="ru-RU" sz="1000" i="1">
                <a:solidFill>
                  <a:schemeClr val="accent1"/>
                </a:solidFill>
              </a:rPr>
              <a:t>М</a:t>
            </a:r>
            <a:r>
              <a:rPr lang="ru-RU" altLang="ru-RU" sz="1000">
                <a:solidFill>
                  <a:schemeClr val="accent1"/>
                </a:solidFill>
              </a:rPr>
              <a:t> перемещается по направлению переносной скорости на величину </a:t>
            </a:r>
            <a:r>
              <a:rPr lang="en-US" altLang="ru-RU" sz="1000" i="1">
                <a:solidFill>
                  <a:schemeClr val="accent1"/>
                </a:solidFill>
              </a:rPr>
              <a:t>h</a:t>
            </a:r>
            <a:r>
              <a:rPr lang="ru-RU" altLang="ru-RU" sz="1000" i="1">
                <a:solidFill>
                  <a:schemeClr val="accent1"/>
                </a:solidFill>
              </a:rPr>
              <a:t> </a:t>
            </a:r>
            <a:r>
              <a:rPr lang="ru-RU" altLang="ru-RU" sz="1000">
                <a:solidFill>
                  <a:schemeClr val="accent1"/>
                </a:solidFill>
              </a:rPr>
              <a:t>(</a:t>
            </a:r>
            <a:r>
              <a:rPr lang="ru-RU" altLang="ru-RU" sz="1000" b="1">
                <a:solidFill>
                  <a:schemeClr val="accent1"/>
                </a:solidFill>
              </a:rPr>
              <a:t>шаг винта</a:t>
            </a:r>
            <a:r>
              <a:rPr lang="ru-RU" altLang="ru-RU" sz="1000">
                <a:solidFill>
                  <a:schemeClr val="accent1"/>
                </a:solidFill>
              </a:rPr>
              <a:t>)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endParaRPr lang="ru-RU" altLang="ru-RU" sz="1000">
              <a:solidFill>
                <a:schemeClr val="accent1"/>
              </a:solidFill>
            </a:endParaRPr>
          </a:p>
        </p:txBody>
      </p:sp>
      <p:graphicFrame>
        <p:nvGraphicFramePr>
          <p:cNvPr id="349342" name="Object 1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672836"/>
              </p:ext>
            </p:extLst>
          </p:nvPr>
        </p:nvGraphicFramePr>
        <p:xfrm>
          <a:off x="7753350" y="4760913"/>
          <a:ext cx="1079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56" name="Формула" r:id="rId43" imgW="1079280" imgH="431640" progId="Equation.3">
                  <p:embed/>
                </p:oleObj>
              </mc:Choice>
              <mc:Fallback>
                <p:oleObj name="Формула" r:id="rId43" imgW="10792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3350" y="4760913"/>
                        <a:ext cx="1079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9343" name="Text Box 159"/>
          <p:cNvSpPr txBox="1">
            <a:spLocks noChangeArrowheads="1"/>
          </p:cNvSpPr>
          <p:nvPr/>
        </p:nvSpPr>
        <p:spPr bwMode="auto">
          <a:xfrm>
            <a:off x="1719263" y="5089525"/>
            <a:ext cx="35528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Отношение поступательной скорости с угловой скорости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является характеристикой винтового движения и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называется </a:t>
            </a:r>
            <a:r>
              <a:rPr lang="ru-RU" altLang="ru-RU" sz="1000" b="1">
                <a:solidFill>
                  <a:schemeClr val="accent1"/>
                </a:solidFill>
              </a:rPr>
              <a:t>параметром винта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endParaRPr lang="ru-RU" altLang="ru-RU" sz="1000">
              <a:solidFill>
                <a:schemeClr val="accent1"/>
              </a:solidFill>
            </a:endParaRPr>
          </a:p>
        </p:txBody>
      </p:sp>
      <p:graphicFrame>
        <p:nvGraphicFramePr>
          <p:cNvPr id="349344" name="Object 1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1010619"/>
              </p:ext>
            </p:extLst>
          </p:nvPr>
        </p:nvGraphicFramePr>
        <p:xfrm>
          <a:off x="5262563" y="5187950"/>
          <a:ext cx="533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57" name="Формула" r:id="rId45" imgW="533160" imgH="469800" progId="Equation.3">
                  <p:embed/>
                </p:oleObj>
              </mc:Choice>
              <mc:Fallback>
                <p:oleObj name="Формула" r:id="rId45" imgW="5331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2563" y="5187950"/>
                        <a:ext cx="533400" cy="4699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9345" name="Text Box 161"/>
          <p:cNvSpPr txBox="1">
            <a:spLocks noChangeArrowheads="1"/>
          </p:cNvSpPr>
          <p:nvPr/>
        </p:nvSpPr>
        <p:spPr bwMode="auto">
          <a:xfrm>
            <a:off x="6034088" y="5251450"/>
            <a:ext cx="184698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С использованием параметра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 винта </a:t>
            </a:r>
            <a:r>
              <a:rPr lang="ru-RU" altLang="ru-RU" sz="1000" b="1">
                <a:solidFill>
                  <a:schemeClr val="accent1"/>
                </a:solidFill>
              </a:rPr>
              <a:t>шаг винта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endParaRPr lang="ru-RU" altLang="ru-RU" sz="1000">
              <a:solidFill>
                <a:schemeClr val="accent1"/>
              </a:solidFill>
            </a:endParaRPr>
          </a:p>
        </p:txBody>
      </p:sp>
      <p:graphicFrame>
        <p:nvGraphicFramePr>
          <p:cNvPr id="349346" name="Object 1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348600"/>
              </p:ext>
            </p:extLst>
          </p:nvPr>
        </p:nvGraphicFramePr>
        <p:xfrm>
          <a:off x="8059738" y="5349875"/>
          <a:ext cx="673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58" name="Формула" r:id="rId47" imgW="672840" imgH="203040" progId="Equation.3">
                  <p:embed/>
                </p:oleObj>
              </mc:Choice>
              <mc:Fallback>
                <p:oleObj name="Формула" r:id="rId47" imgW="6728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9738" y="5349875"/>
                        <a:ext cx="673100" cy="203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347" name="Object 1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4648325"/>
              </p:ext>
            </p:extLst>
          </p:nvPr>
        </p:nvGraphicFramePr>
        <p:xfrm>
          <a:off x="7285038" y="4083050"/>
          <a:ext cx="1536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59" name="Формула" r:id="rId49" imgW="1536480" imgH="317160" progId="Equation.3">
                  <p:embed/>
                </p:oleObj>
              </mc:Choice>
              <mc:Fallback>
                <p:oleObj name="Формула" r:id="rId49" imgW="153648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5038" y="4083050"/>
                        <a:ext cx="1536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9348" name="Text Box 164"/>
          <p:cNvSpPr txBox="1">
            <a:spLocks noChangeArrowheads="1"/>
          </p:cNvSpPr>
          <p:nvPr/>
        </p:nvSpPr>
        <p:spPr bwMode="auto">
          <a:xfrm>
            <a:off x="1627188" y="5721350"/>
            <a:ext cx="441338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Модуль абсолютной скорости точки </a:t>
            </a:r>
            <a:r>
              <a:rPr lang="en-US" altLang="ru-RU" sz="1000" i="1">
                <a:solidFill>
                  <a:schemeClr val="accent1"/>
                </a:solidFill>
              </a:rPr>
              <a:t>M</a:t>
            </a:r>
            <a:r>
              <a:rPr lang="ru-RU" altLang="ru-RU" sz="1000">
                <a:solidFill>
                  <a:schemeClr val="accent1"/>
                </a:solidFill>
              </a:rPr>
              <a:t> с использованием параметра винта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endParaRPr lang="ru-RU" altLang="ru-RU" sz="1000">
              <a:solidFill>
                <a:schemeClr val="accent1"/>
              </a:solidFill>
            </a:endParaRPr>
          </a:p>
        </p:txBody>
      </p:sp>
      <p:graphicFrame>
        <p:nvGraphicFramePr>
          <p:cNvPr id="349349" name="Object 1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76364"/>
              </p:ext>
            </p:extLst>
          </p:nvPr>
        </p:nvGraphicFramePr>
        <p:xfrm>
          <a:off x="6264275" y="5681663"/>
          <a:ext cx="2565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0" name="Формула" r:id="rId51" imgW="2565360" imgH="317160" progId="Equation.3">
                  <p:embed/>
                </p:oleObj>
              </mc:Choice>
              <mc:Fallback>
                <p:oleObj name="Формула" r:id="rId51" imgW="256536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4275" y="5681663"/>
                        <a:ext cx="2565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9351" name="Text Box 167"/>
          <p:cNvSpPr txBox="1">
            <a:spLocks noChangeArrowheads="1"/>
          </p:cNvSpPr>
          <p:nvPr/>
        </p:nvSpPr>
        <p:spPr bwMode="auto">
          <a:xfrm>
            <a:off x="1682750" y="6034088"/>
            <a:ext cx="63049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В частном случае, при </a:t>
            </a:r>
            <a:r>
              <a:rPr lang="ru-RU" altLang="ru-RU" sz="1000">
                <a:solidFill>
                  <a:schemeClr val="accent1"/>
                </a:solidFill>
                <a:sym typeface="Symbol" pitchFamily="18" charset="2"/>
              </a:rPr>
              <a:t> =90</a:t>
            </a:r>
            <a:r>
              <a:rPr lang="ru-RU" altLang="ru-RU" sz="1000" baseline="30000">
                <a:solidFill>
                  <a:schemeClr val="accent1"/>
                </a:solidFill>
                <a:sym typeface="Symbol" pitchFamily="18" charset="2"/>
              </a:rPr>
              <a:t>0</a:t>
            </a:r>
            <a:r>
              <a:rPr lang="ru-RU" altLang="ru-RU" sz="1000">
                <a:solidFill>
                  <a:schemeClr val="accent1"/>
                </a:solidFill>
                <a:sym typeface="Symbol" pitchFamily="18" charset="2"/>
              </a:rPr>
              <a:t> </a:t>
            </a:r>
            <a:r>
              <a:rPr lang="en-US" altLang="ru-RU" sz="1000">
                <a:solidFill>
                  <a:schemeClr val="accent1"/>
                </a:solidFill>
                <a:sym typeface="Symbol" pitchFamily="18" charset="2"/>
              </a:rPr>
              <a:t>(</a:t>
            </a:r>
            <a:r>
              <a:rPr lang="ru-RU" altLang="ru-RU" sz="1000">
                <a:solidFill>
                  <a:schemeClr val="accent1"/>
                </a:solidFill>
                <a:sym typeface="Symbol" pitchFamily="18" charset="2"/>
              </a:rPr>
              <a:t>вектор поступательной скорости перпендикулярен вектору угловой скорости)</a:t>
            </a:r>
          </a:p>
          <a:p>
            <a:r>
              <a:rPr lang="ru-RU" altLang="ru-RU" sz="1000">
                <a:solidFill>
                  <a:schemeClr val="accent1"/>
                </a:solidFill>
                <a:sym typeface="Symbol" pitchFamily="18" charset="2"/>
              </a:rPr>
              <a:t>движение приводится к одному вращению вокруг оси, проходящей через точку </a:t>
            </a:r>
            <a:r>
              <a:rPr lang="en-US" altLang="ru-RU" sz="1000" i="1">
                <a:solidFill>
                  <a:schemeClr val="accent1"/>
                </a:solidFill>
                <a:sym typeface="Symbol" pitchFamily="18" charset="2"/>
              </a:rPr>
              <a:t>A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endParaRPr lang="ru-RU" altLang="ru-RU" sz="1000">
              <a:solidFill>
                <a:schemeClr val="accent1"/>
              </a:solidFill>
            </a:endParaRPr>
          </a:p>
        </p:txBody>
      </p:sp>
      <p:graphicFrame>
        <p:nvGraphicFramePr>
          <p:cNvPr id="349352" name="Object 1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3187095"/>
              </p:ext>
            </p:extLst>
          </p:nvPr>
        </p:nvGraphicFramePr>
        <p:xfrm>
          <a:off x="6751638" y="6289675"/>
          <a:ext cx="1028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1" name="Формула" r:id="rId53" imgW="1028520" imgH="215640" progId="Equation.3">
                  <p:embed/>
                </p:oleObj>
              </mc:Choice>
              <mc:Fallback>
                <p:oleObj name="Формула" r:id="rId53" imgW="10285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1638" y="6289675"/>
                        <a:ext cx="1028700" cy="2159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9356" name="Oval 172"/>
          <p:cNvSpPr>
            <a:spLocks noChangeArrowheads="1"/>
          </p:cNvSpPr>
          <p:nvPr/>
        </p:nvSpPr>
        <p:spPr bwMode="auto">
          <a:xfrm>
            <a:off x="8696325" y="6391275"/>
            <a:ext cx="333375" cy="333375"/>
          </a:xfrm>
          <a:prstGeom prst="ellipse">
            <a:avLst/>
          </a:prstGeom>
          <a:solidFill>
            <a:srgbClr val="0070C0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ru-RU" sz="1000" b="1" dirty="0" smtClean="0">
                <a:solidFill>
                  <a:schemeClr val="accent1"/>
                </a:solidFill>
              </a:rPr>
              <a:t>2</a:t>
            </a:r>
            <a:r>
              <a:rPr lang="ru-RU" altLang="ru-RU" sz="1000" b="1" dirty="0" smtClean="0">
                <a:solidFill>
                  <a:schemeClr val="accent1"/>
                </a:solidFill>
              </a:rPr>
              <a:t>7</a:t>
            </a:r>
            <a:endParaRPr lang="ru-RU" altLang="ru-RU" sz="1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52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9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9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349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9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9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349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49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49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44444E-6 L 0.09479 4.44444E-6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3492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4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5" dur="500"/>
                                        <p:tgtEl>
                                          <p:spTgt spid="349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8" dur="500"/>
                                        <p:tgtEl>
                                          <p:spTgt spid="349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49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49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49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49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49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49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2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0" dur="500" fill="hold"/>
                                        <p:tgtEl>
                                          <p:spTgt spid="3493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1" dur="500" fill="hold"/>
                                        <p:tgtEl>
                                          <p:spTgt spid="3493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2" dur="500" fill="hold"/>
                                        <p:tgtEl>
                                          <p:spTgt spid="3493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3493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2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5" dur="500" fill="hold"/>
                                        <p:tgtEl>
                                          <p:spTgt spid="3493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6" dur="500" fill="hold"/>
                                        <p:tgtEl>
                                          <p:spTgt spid="3493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7" dur="500" fill="hold"/>
                                        <p:tgtEl>
                                          <p:spTgt spid="3493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3493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349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349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349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349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349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349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349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349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349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349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349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349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310" grpId="0" animBg="1"/>
      <p:bldP spid="349266" grpId="0" animBg="1"/>
      <p:bldP spid="349272" grpId="0" animBg="1"/>
      <p:bldP spid="349269" grpId="0" animBg="1"/>
      <p:bldP spid="349277" grpId="0"/>
      <p:bldP spid="349279" grpId="0" animBg="1"/>
      <p:bldP spid="349279" grpId="1" animBg="1"/>
      <p:bldP spid="349281" grpId="0" animBg="1"/>
      <p:bldP spid="349283" grpId="0" animBg="1"/>
      <p:bldP spid="349286" grpId="0"/>
      <p:bldP spid="349289" grpId="0" animBg="1"/>
      <p:bldP spid="349290" grpId="0"/>
      <p:bldP spid="349291" grpId="0" animBg="1"/>
      <p:bldP spid="349292" grpId="0" animBg="1"/>
      <p:bldP spid="349292" grpId="1" animBg="1"/>
      <p:bldP spid="349295" grpId="0" animBg="1"/>
      <p:bldP spid="349295" grpId="1" animBg="1"/>
      <p:bldP spid="349300" grpId="0" animBg="1"/>
      <p:bldP spid="349301" grpId="0" animBg="1"/>
      <p:bldP spid="349302" grpId="0" animBg="1"/>
      <p:bldP spid="349282" grpId="0" animBg="1"/>
      <p:bldP spid="349282" grpId="1" animBg="1"/>
      <p:bldP spid="349304" grpId="0"/>
      <p:bldP spid="349306" grpId="0" animBg="1"/>
      <p:bldP spid="349307" grpId="0"/>
      <p:bldP spid="349308" grpId="0" animBg="1"/>
      <p:bldP spid="349309" grpId="0" animBg="1"/>
      <p:bldP spid="349311" grpId="0" animBg="1"/>
      <p:bldP spid="349314" grpId="0"/>
      <p:bldP spid="349315" grpId="0" animBg="1"/>
      <p:bldP spid="349316" grpId="0" animBg="1"/>
      <p:bldP spid="349318" grpId="0"/>
      <p:bldP spid="349324" grpId="0"/>
      <p:bldP spid="349330" grpId="0" animBg="1"/>
      <p:bldP spid="349330" grpId="1" animBg="1"/>
      <p:bldP spid="349332" grpId="0" animBg="1"/>
      <p:bldP spid="349334" grpId="0" animBg="1"/>
      <p:bldP spid="349334" grpId="1" animBg="1"/>
      <p:bldP spid="349336" grpId="0" animBg="1"/>
      <p:bldP spid="349337" grpId="0" animBg="1"/>
      <p:bldP spid="349338" grpId="0" animBg="1"/>
      <p:bldP spid="349339" grpId="0"/>
      <p:bldP spid="349341" grpId="0"/>
      <p:bldP spid="349343" grpId="0"/>
      <p:bldP spid="349345" grpId="0"/>
      <p:bldP spid="349348" grpId="0"/>
      <p:bldP spid="34935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4" name="Text Box 6"/>
          <p:cNvSpPr txBox="1">
            <a:spLocks noChangeArrowheads="1"/>
          </p:cNvSpPr>
          <p:nvPr/>
        </p:nvSpPr>
        <p:spPr bwMode="auto">
          <a:xfrm>
            <a:off x="85725" y="844550"/>
            <a:ext cx="88582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>
                <a:solidFill>
                  <a:schemeClr val="accent1"/>
                </a:solidFill>
                <a:latin typeface="+mn-lt"/>
                <a:cs typeface="Arial" charset="0"/>
              </a:rPr>
              <a:t>■</a:t>
            </a:r>
            <a:r>
              <a:rPr lang="ru-RU" altLang="ru-RU" sz="1000" b="1">
                <a:solidFill>
                  <a:schemeClr val="accent1"/>
                </a:solidFill>
                <a:latin typeface="+mn-lt"/>
              </a:rPr>
              <a:t>       Общий случай сложного движения твердого тела </a:t>
            </a:r>
            <a:r>
              <a:rPr lang="ru-RU" altLang="ru-RU" sz="1000">
                <a:solidFill>
                  <a:schemeClr val="accent1"/>
                </a:solidFill>
                <a:latin typeface="+mn-lt"/>
              </a:rPr>
              <a:t>– пусть тело участвует в </a:t>
            </a:r>
            <a:r>
              <a:rPr lang="en-US" altLang="ru-RU" sz="1000" i="1">
                <a:solidFill>
                  <a:schemeClr val="accent1"/>
                </a:solidFill>
                <a:latin typeface="+mn-lt"/>
              </a:rPr>
              <a:t>n</a:t>
            </a:r>
            <a:r>
              <a:rPr lang="ru-RU" altLang="ru-RU" sz="1000">
                <a:solidFill>
                  <a:schemeClr val="accent1"/>
                </a:solidFill>
                <a:latin typeface="+mn-lt"/>
              </a:rPr>
              <a:t> вращательных движениях и </a:t>
            </a:r>
            <a:r>
              <a:rPr lang="en-US" altLang="ru-RU" sz="1000" i="1">
                <a:solidFill>
                  <a:schemeClr val="accent1"/>
                </a:solidFill>
                <a:latin typeface="+mn-lt"/>
              </a:rPr>
              <a:t>m</a:t>
            </a:r>
            <a:r>
              <a:rPr lang="en-US" altLang="ru-RU" sz="1000">
                <a:solidFill>
                  <a:schemeClr val="accent1"/>
                </a:solidFill>
                <a:latin typeface="+mn-lt"/>
              </a:rPr>
              <a:t> </a:t>
            </a:r>
            <a:r>
              <a:rPr lang="ru-RU" altLang="ru-RU" sz="1000">
                <a:solidFill>
                  <a:schemeClr val="accent1"/>
                </a:solidFill>
                <a:latin typeface="+mn-lt"/>
              </a:rPr>
              <a:t>поступательных движениях.</a:t>
            </a:r>
            <a:endParaRPr lang="ru-RU" altLang="ru-RU" sz="1000">
              <a:solidFill>
                <a:schemeClr val="accent1"/>
              </a:solidFill>
              <a:latin typeface="+mn-lt"/>
              <a:sym typeface="Symbol" pitchFamily="18" charset="2"/>
            </a:endParaRPr>
          </a:p>
        </p:txBody>
      </p:sp>
      <p:sp>
        <p:nvSpPr>
          <p:cNvPr id="350221" name="Text Box 13"/>
          <p:cNvSpPr txBox="1">
            <a:spLocks noChangeArrowheads="1"/>
          </p:cNvSpPr>
          <p:nvPr/>
        </p:nvSpPr>
        <p:spPr bwMode="auto">
          <a:xfrm>
            <a:off x="2744788" y="1123950"/>
            <a:ext cx="419377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Выберем полюс </a:t>
            </a:r>
            <a:r>
              <a:rPr lang="en-US" altLang="ru-RU" sz="1000">
                <a:solidFill>
                  <a:schemeClr val="accent1"/>
                </a:solidFill>
              </a:rPr>
              <a:t>A </a:t>
            </a:r>
            <a:r>
              <a:rPr lang="ru-RU" altLang="ru-RU" sz="1000">
                <a:solidFill>
                  <a:schemeClr val="accent1"/>
                </a:solidFill>
              </a:rPr>
              <a:t>и приложим в этой точке вектора угловых скоростей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endParaRPr lang="ru-RU" altLang="ru-RU" sz="1000">
              <a:solidFill>
                <a:schemeClr val="accent1"/>
              </a:solidFill>
            </a:endParaRPr>
          </a:p>
        </p:txBody>
      </p:sp>
      <p:sp>
        <p:nvSpPr>
          <p:cNvPr id="350289" name="Oval 81"/>
          <p:cNvSpPr>
            <a:spLocks noChangeArrowheads="1"/>
          </p:cNvSpPr>
          <p:nvPr/>
        </p:nvSpPr>
        <p:spPr bwMode="auto">
          <a:xfrm rot="2112812">
            <a:off x="476250" y="1152525"/>
            <a:ext cx="1924050" cy="2519363"/>
          </a:xfrm>
          <a:prstGeom prst="ellipse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50290" name="AutoShape 82"/>
          <p:cNvSpPr>
            <a:spLocks noChangeArrowheads="1"/>
          </p:cNvSpPr>
          <p:nvPr/>
        </p:nvSpPr>
        <p:spPr bwMode="auto">
          <a:xfrm rot="-24666931">
            <a:off x="634206" y="2037557"/>
            <a:ext cx="490537" cy="107950"/>
          </a:xfrm>
          <a:prstGeom prst="rightArrow">
            <a:avLst>
              <a:gd name="adj1" fmla="val 50000"/>
              <a:gd name="adj2" fmla="val 113603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50291" name="AutoShape 83"/>
          <p:cNvSpPr>
            <a:spLocks noChangeArrowheads="1"/>
          </p:cNvSpPr>
          <p:nvPr/>
        </p:nvSpPr>
        <p:spPr bwMode="auto">
          <a:xfrm rot="-4401374">
            <a:off x="423069" y="2740819"/>
            <a:ext cx="490538" cy="107950"/>
          </a:xfrm>
          <a:prstGeom prst="rightArrow">
            <a:avLst>
              <a:gd name="adj1" fmla="val 50000"/>
              <a:gd name="adj2" fmla="val 113603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50292" name="AutoShape 84"/>
          <p:cNvSpPr>
            <a:spLocks noChangeArrowheads="1"/>
          </p:cNvSpPr>
          <p:nvPr/>
        </p:nvSpPr>
        <p:spPr bwMode="auto">
          <a:xfrm rot="-21857800">
            <a:off x="1011238" y="1511300"/>
            <a:ext cx="490537" cy="107950"/>
          </a:xfrm>
          <a:prstGeom prst="rightArrow">
            <a:avLst>
              <a:gd name="adj1" fmla="val 50000"/>
              <a:gd name="adj2" fmla="val 113603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50293" name="AutoShape 85"/>
          <p:cNvSpPr>
            <a:spLocks noChangeArrowheads="1"/>
          </p:cNvSpPr>
          <p:nvPr/>
        </p:nvSpPr>
        <p:spPr bwMode="auto">
          <a:xfrm rot="14683364">
            <a:off x="954881" y="3177382"/>
            <a:ext cx="490537" cy="107950"/>
          </a:xfrm>
          <a:prstGeom prst="rightArrow">
            <a:avLst>
              <a:gd name="adj1" fmla="val 50000"/>
              <a:gd name="adj2" fmla="val 113603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50294" name="AutoShape 86"/>
          <p:cNvSpPr>
            <a:spLocks noChangeArrowheads="1"/>
          </p:cNvSpPr>
          <p:nvPr/>
        </p:nvSpPr>
        <p:spPr bwMode="auto">
          <a:xfrm rot="-17950622">
            <a:off x="2077244" y="1737519"/>
            <a:ext cx="490538" cy="107950"/>
          </a:xfrm>
          <a:prstGeom prst="rightArrow">
            <a:avLst>
              <a:gd name="adj1" fmla="val 50000"/>
              <a:gd name="adj2" fmla="val 113603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50295" name="AutoShape 87"/>
          <p:cNvSpPr>
            <a:spLocks noChangeArrowheads="1"/>
          </p:cNvSpPr>
          <p:nvPr/>
        </p:nvSpPr>
        <p:spPr bwMode="auto">
          <a:xfrm rot="5400000">
            <a:off x="1875631" y="2545557"/>
            <a:ext cx="490537" cy="107950"/>
          </a:xfrm>
          <a:prstGeom prst="rightArrow">
            <a:avLst>
              <a:gd name="adj1" fmla="val 50000"/>
              <a:gd name="adj2" fmla="val 113603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graphicFrame>
        <p:nvGraphicFramePr>
          <p:cNvPr id="350296" name="Object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4967860"/>
              </p:ext>
            </p:extLst>
          </p:nvPr>
        </p:nvGraphicFramePr>
        <p:xfrm>
          <a:off x="701675" y="1841500"/>
          <a:ext cx="1905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4" name="Формула" r:id="rId3" imgW="190440" imgH="215640" progId="Equation.3">
                  <p:embed/>
                </p:oleObj>
              </mc:Choice>
              <mc:Fallback>
                <p:oleObj name="Формула" r:id="rId3" imgW="190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1841500"/>
                        <a:ext cx="1905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97" name="Objec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066600"/>
              </p:ext>
            </p:extLst>
          </p:nvPr>
        </p:nvGraphicFramePr>
        <p:xfrm>
          <a:off x="446088" y="2506663"/>
          <a:ext cx="203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5" name="Формула" r:id="rId5" imgW="203040" imgH="215640" progId="Equation.3">
                  <p:embed/>
                </p:oleObj>
              </mc:Choice>
              <mc:Fallback>
                <p:oleObj name="Формула" r:id="rId5" imgW="203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88" y="2506663"/>
                        <a:ext cx="2032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98" name="Object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0888572"/>
              </p:ext>
            </p:extLst>
          </p:nvPr>
        </p:nvGraphicFramePr>
        <p:xfrm>
          <a:off x="882650" y="3127375"/>
          <a:ext cx="203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6" name="Формула" r:id="rId7" imgW="203040" imgH="228600" progId="Equation.3">
                  <p:embed/>
                </p:oleObj>
              </mc:Choice>
              <mc:Fallback>
                <p:oleObj name="Формула" r:id="rId7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" y="3127375"/>
                        <a:ext cx="2032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99" name="Object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4527556"/>
              </p:ext>
            </p:extLst>
          </p:nvPr>
        </p:nvGraphicFramePr>
        <p:xfrm>
          <a:off x="1458913" y="1290638"/>
          <a:ext cx="152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7" name="Формула" r:id="rId9" imgW="152280" imgH="215640" progId="Equation.3">
                  <p:embed/>
                </p:oleObj>
              </mc:Choice>
              <mc:Fallback>
                <p:oleObj name="Формула" r:id="rId9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913" y="1290638"/>
                        <a:ext cx="152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300" name="Objec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447338"/>
              </p:ext>
            </p:extLst>
          </p:nvPr>
        </p:nvGraphicFramePr>
        <p:xfrm>
          <a:off x="2451100" y="1498600"/>
          <a:ext cx="1651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8" name="Формула" r:id="rId11" imgW="164880" imgH="215640" progId="Equation.3">
                  <p:embed/>
                </p:oleObj>
              </mc:Choice>
              <mc:Fallback>
                <p:oleObj name="Формула" r:id="rId11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1498600"/>
                        <a:ext cx="1651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301" name="Object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350155"/>
              </p:ext>
            </p:extLst>
          </p:nvPr>
        </p:nvGraphicFramePr>
        <p:xfrm>
          <a:off x="2182813" y="2395538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9" name="Формула" r:id="rId13" imgW="164880" imgH="228600" progId="Equation.3">
                  <p:embed/>
                </p:oleObj>
              </mc:Choice>
              <mc:Fallback>
                <p:oleObj name="Формула" r:id="rId13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813" y="2395538"/>
                        <a:ext cx="1651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302" name="Oval 94"/>
          <p:cNvSpPr>
            <a:spLocks noChangeArrowheads="1"/>
          </p:cNvSpPr>
          <p:nvPr/>
        </p:nvSpPr>
        <p:spPr bwMode="auto">
          <a:xfrm>
            <a:off x="1500188" y="2271713"/>
            <a:ext cx="46037" cy="46037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50303" name="Text Box 95"/>
          <p:cNvSpPr txBox="1">
            <a:spLocks noChangeArrowheads="1"/>
          </p:cNvSpPr>
          <p:nvPr/>
        </p:nvSpPr>
        <p:spPr bwMode="auto">
          <a:xfrm>
            <a:off x="1573213" y="2192338"/>
            <a:ext cx="26481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b="1" i="1">
                <a:solidFill>
                  <a:schemeClr val="accent1"/>
                </a:solidFill>
              </a:rPr>
              <a:t>A</a:t>
            </a:r>
            <a:endParaRPr lang="ru-RU" altLang="ru-RU" sz="1000" b="1" i="1">
              <a:solidFill>
                <a:schemeClr val="accent1"/>
              </a:solidFill>
            </a:endParaRPr>
          </a:p>
        </p:txBody>
      </p:sp>
      <p:graphicFrame>
        <p:nvGraphicFramePr>
          <p:cNvPr id="350304" name="Object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539033"/>
              </p:ext>
            </p:extLst>
          </p:nvPr>
        </p:nvGraphicFramePr>
        <p:xfrm>
          <a:off x="7326313" y="1223963"/>
          <a:ext cx="1397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0" name="Формула" r:id="rId15" imgW="1396800" imgH="990360" progId="Equation.3">
                  <p:embed/>
                </p:oleObj>
              </mc:Choice>
              <mc:Fallback>
                <p:oleObj name="Формула" r:id="rId15" imgW="1396800" imgH="990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6313" y="1223963"/>
                        <a:ext cx="1397000" cy="990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305" name="AutoShape 97"/>
          <p:cNvSpPr>
            <a:spLocks noChangeArrowheads="1"/>
          </p:cNvSpPr>
          <p:nvPr/>
        </p:nvSpPr>
        <p:spPr bwMode="auto">
          <a:xfrm rot="-24666931">
            <a:off x="1451769" y="2035969"/>
            <a:ext cx="490538" cy="107950"/>
          </a:xfrm>
          <a:prstGeom prst="rightArrow">
            <a:avLst>
              <a:gd name="adj1" fmla="val 50000"/>
              <a:gd name="adj2" fmla="val 113603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50306" name="AutoShape 98"/>
          <p:cNvSpPr>
            <a:spLocks noChangeArrowheads="1"/>
          </p:cNvSpPr>
          <p:nvPr/>
        </p:nvSpPr>
        <p:spPr bwMode="auto">
          <a:xfrm rot="-13866931">
            <a:off x="1116806" y="2453482"/>
            <a:ext cx="490537" cy="107950"/>
          </a:xfrm>
          <a:prstGeom prst="rightArrow">
            <a:avLst>
              <a:gd name="adj1" fmla="val 50000"/>
              <a:gd name="adj2" fmla="val 113603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graphicFrame>
        <p:nvGraphicFramePr>
          <p:cNvPr id="350307" name="Object 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6049018"/>
              </p:ext>
            </p:extLst>
          </p:nvPr>
        </p:nvGraphicFramePr>
        <p:xfrm>
          <a:off x="1776413" y="1646238"/>
          <a:ext cx="190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1" name="Формула" r:id="rId17" imgW="190440" imgH="241200" progId="Equation.3">
                  <p:embed/>
                </p:oleObj>
              </mc:Choice>
              <mc:Fallback>
                <p:oleObj name="Формула" r:id="rId17" imgW="1904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413" y="1646238"/>
                        <a:ext cx="1905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308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9775501"/>
              </p:ext>
            </p:extLst>
          </p:nvPr>
        </p:nvGraphicFramePr>
        <p:xfrm>
          <a:off x="1077913" y="2693988"/>
          <a:ext cx="215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2" name="Формула" r:id="rId19" imgW="215640" imgH="241200" progId="Equation.3">
                  <p:embed/>
                </p:oleObj>
              </mc:Choice>
              <mc:Fallback>
                <p:oleObj name="Формула" r:id="rId19" imgW="2156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913" y="2693988"/>
                        <a:ext cx="2159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309" name="AutoShape 101"/>
          <p:cNvSpPr>
            <a:spLocks noChangeArrowheads="1"/>
          </p:cNvSpPr>
          <p:nvPr/>
        </p:nvSpPr>
        <p:spPr bwMode="auto">
          <a:xfrm rot="-4401374">
            <a:off x="1354931" y="1977232"/>
            <a:ext cx="490537" cy="107950"/>
          </a:xfrm>
          <a:prstGeom prst="rightArrow">
            <a:avLst>
              <a:gd name="adj1" fmla="val 50000"/>
              <a:gd name="adj2" fmla="val 113603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50310" name="AutoShape 102"/>
          <p:cNvSpPr>
            <a:spLocks noChangeArrowheads="1"/>
          </p:cNvSpPr>
          <p:nvPr/>
        </p:nvSpPr>
        <p:spPr bwMode="auto">
          <a:xfrm rot="6398626">
            <a:off x="1200944" y="2518569"/>
            <a:ext cx="490538" cy="107950"/>
          </a:xfrm>
          <a:prstGeom prst="rightArrow">
            <a:avLst>
              <a:gd name="adj1" fmla="val 50000"/>
              <a:gd name="adj2" fmla="val 113603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graphicFrame>
        <p:nvGraphicFramePr>
          <p:cNvPr id="350311" name="Object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592398"/>
              </p:ext>
            </p:extLst>
          </p:nvPr>
        </p:nvGraphicFramePr>
        <p:xfrm>
          <a:off x="1444625" y="1606550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3" name="Формула" r:id="rId21" imgW="203040" imgH="241200" progId="Equation.3">
                  <p:embed/>
                </p:oleObj>
              </mc:Choice>
              <mc:Fallback>
                <p:oleObj name="Формула" r:id="rId21" imgW="2030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25" y="1606550"/>
                        <a:ext cx="2032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312" name="Object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4415819"/>
              </p:ext>
            </p:extLst>
          </p:nvPr>
        </p:nvGraphicFramePr>
        <p:xfrm>
          <a:off x="1352550" y="2787650"/>
          <a:ext cx="215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4" name="Формула" r:id="rId23" imgW="215640" imgH="241200" progId="Equation.3">
                  <p:embed/>
                </p:oleObj>
              </mc:Choice>
              <mc:Fallback>
                <p:oleObj name="Формула" r:id="rId23" imgW="2156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550" y="2787650"/>
                        <a:ext cx="2159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314" name="AutoShape 106"/>
          <p:cNvSpPr>
            <a:spLocks noChangeArrowheads="1"/>
          </p:cNvSpPr>
          <p:nvPr/>
        </p:nvSpPr>
        <p:spPr bwMode="auto">
          <a:xfrm rot="25483363">
            <a:off x="1399381" y="2478882"/>
            <a:ext cx="490537" cy="107950"/>
          </a:xfrm>
          <a:prstGeom prst="rightArrow">
            <a:avLst>
              <a:gd name="adj1" fmla="val 50000"/>
              <a:gd name="adj2" fmla="val 113603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graphicFrame>
        <p:nvGraphicFramePr>
          <p:cNvPr id="350315" name="Object 1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7922741"/>
              </p:ext>
            </p:extLst>
          </p:nvPr>
        </p:nvGraphicFramePr>
        <p:xfrm>
          <a:off x="1062038" y="1617663"/>
          <a:ext cx="2032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5" name="Формула" r:id="rId25" imgW="203040" imgH="253800" progId="Equation.3">
                  <p:embed/>
                </p:oleObj>
              </mc:Choice>
              <mc:Fallback>
                <p:oleObj name="Формула" r:id="rId25" imgW="2030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1617663"/>
                        <a:ext cx="2032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316" name="Object 1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6756205"/>
              </p:ext>
            </p:extLst>
          </p:nvPr>
        </p:nvGraphicFramePr>
        <p:xfrm>
          <a:off x="1749425" y="2692400"/>
          <a:ext cx="215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6" name="Формула" r:id="rId27" imgW="215640" imgH="253800" progId="Equation.3">
                  <p:embed/>
                </p:oleObj>
              </mc:Choice>
              <mc:Fallback>
                <p:oleObj name="Формула" r:id="rId27" imgW="2156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9425" y="2692400"/>
                        <a:ext cx="2159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317" name="AutoShape 109"/>
          <p:cNvSpPr>
            <a:spLocks noChangeArrowheads="1"/>
          </p:cNvSpPr>
          <p:nvPr/>
        </p:nvSpPr>
        <p:spPr bwMode="auto">
          <a:xfrm rot="14683364">
            <a:off x="1162844" y="1985169"/>
            <a:ext cx="490538" cy="107950"/>
          </a:xfrm>
          <a:prstGeom prst="rightArrow">
            <a:avLst>
              <a:gd name="adj1" fmla="val 50000"/>
              <a:gd name="adj2" fmla="val 113603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50318" name="Text Box 110"/>
          <p:cNvSpPr txBox="1">
            <a:spLocks noChangeArrowheads="1"/>
          </p:cNvSpPr>
          <p:nvPr/>
        </p:nvSpPr>
        <p:spPr bwMode="auto">
          <a:xfrm>
            <a:off x="2714625" y="1408113"/>
            <a:ext cx="432522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Получили совокупность	                    и совокупность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пар вращений		                       векторов угловых скоростей,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		                       пересекающихся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		                       в одной точке</a:t>
            </a:r>
            <a:r>
              <a:rPr lang="en-US" altLang="ru-RU" sz="1000">
                <a:solidFill>
                  <a:schemeClr val="accent1"/>
                </a:solidFill>
              </a:rPr>
              <a:t>.</a:t>
            </a:r>
            <a:r>
              <a:rPr lang="ru-RU" altLang="ru-RU" sz="1000">
                <a:solidFill>
                  <a:schemeClr val="accent1"/>
                </a:solidFill>
              </a:rPr>
              <a:t> </a:t>
            </a:r>
          </a:p>
        </p:txBody>
      </p:sp>
      <p:graphicFrame>
        <p:nvGraphicFramePr>
          <p:cNvPr id="350319" name="Object 1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003713"/>
              </p:ext>
            </p:extLst>
          </p:nvPr>
        </p:nvGraphicFramePr>
        <p:xfrm>
          <a:off x="4422775" y="1431925"/>
          <a:ext cx="609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7" name="Формула" r:id="rId29" imgW="609480" imgH="990360" progId="Equation.3">
                  <p:embed/>
                </p:oleObj>
              </mc:Choice>
              <mc:Fallback>
                <p:oleObj name="Формула" r:id="rId29" imgW="609480" imgH="990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2775" y="1431925"/>
                        <a:ext cx="609600" cy="990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320" name="Text Box 112"/>
          <p:cNvSpPr txBox="1">
            <a:spLocks noChangeArrowheads="1"/>
          </p:cNvSpPr>
          <p:nvPr/>
        </p:nvSpPr>
        <p:spPr bwMode="auto">
          <a:xfrm>
            <a:off x="5200650" y="2322513"/>
            <a:ext cx="3806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Совокупность вращений можно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 заменить одним вращением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endParaRPr lang="ru-RU" altLang="ru-RU" sz="1000">
              <a:solidFill>
                <a:schemeClr val="accent1"/>
              </a:solidFill>
            </a:endParaRPr>
          </a:p>
        </p:txBody>
      </p:sp>
      <p:graphicFrame>
        <p:nvGraphicFramePr>
          <p:cNvPr id="350321" name="Object 1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374554"/>
              </p:ext>
            </p:extLst>
          </p:nvPr>
        </p:nvGraphicFramePr>
        <p:xfrm>
          <a:off x="7473950" y="2376488"/>
          <a:ext cx="1206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8" name="Формула" r:id="rId31" imgW="1206360" imgH="406080" progId="Equation.3">
                  <p:embed/>
                </p:oleObj>
              </mc:Choice>
              <mc:Fallback>
                <p:oleObj name="Формула" r:id="rId31" imgW="12063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3950" y="2376488"/>
                        <a:ext cx="1206500" cy="406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322" name="Text Box 114"/>
          <p:cNvSpPr txBox="1">
            <a:spLocks noChangeArrowheads="1"/>
          </p:cNvSpPr>
          <p:nvPr/>
        </p:nvSpPr>
        <p:spPr bwMode="auto">
          <a:xfrm>
            <a:off x="2579688" y="2644775"/>
            <a:ext cx="21685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Каждую пару вращений можно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заменить одним поступательным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движением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endParaRPr lang="ru-RU" altLang="ru-RU" sz="1000">
              <a:solidFill>
                <a:schemeClr val="accent1"/>
              </a:solidFill>
            </a:endParaRPr>
          </a:p>
        </p:txBody>
      </p:sp>
      <p:graphicFrame>
        <p:nvGraphicFramePr>
          <p:cNvPr id="350323" name="Object 1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8448038"/>
              </p:ext>
            </p:extLst>
          </p:nvPr>
        </p:nvGraphicFramePr>
        <p:xfrm>
          <a:off x="3781425" y="3057525"/>
          <a:ext cx="1066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9" name="Формула" r:id="rId33" imgW="1066680" imgH="266400" progId="Equation.3">
                  <p:embed/>
                </p:oleObj>
              </mc:Choice>
              <mc:Fallback>
                <p:oleObj name="Формула" r:id="rId33" imgW="106668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1425" y="3057525"/>
                        <a:ext cx="1066800" cy="266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324" name="Text Box 116"/>
          <p:cNvSpPr txBox="1">
            <a:spLocks noChangeArrowheads="1"/>
          </p:cNvSpPr>
          <p:nvPr/>
        </p:nvSpPr>
        <p:spPr bwMode="auto">
          <a:xfrm>
            <a:off x="5218113" y="2825750"/>
            <a:ext cx="3806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Всю совокупность поступательных движений можно заменить сложением одним поступательным движением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endParaRPr lang="ru-RU" altLang="ru-RU" sz="1000">
              <a:solidFill>
                <a:schemeClr val="accent1"/>
              </a:solidFill>
            </a:endParaRPr>
          </a:p>
        </p:txBody>
      </p:sp>
      <p:graphicFrame>
        <p:nvGraphicFramePr>
          <p:cNvPr id="350325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1215312"/>
              </p:ext>
            </p:extLst>
          </p:nvPr>
        </p:nvGraphicFramePr>
        <p:xfrm>
          <a:off x="6259513" y="3214688"/>
          <a:ext cx="2527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80" name="Формула" r:id="rId35" imgW="2527200" imgH="406080" progId="Equation.3">
                  <p:embed/>
                </p:oleObj>
              </mc:Choice>
              <mc:Fallback>
                <p:oleObj name="Формула" r:id="rId35" imgW="25272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9513" y="3214688"/>
                        <a:ext cx="2527300" cy="406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326" name="Text Box 118"/>
          <p:cNvSpPr txBox="1">
            <a:spLocks noChangeArrowheads="1"/>
          </p:cNvSpPr>
          <p:nvPr/>
        </p:nvSpPr>
        <p:spPr bwMode="auto">
          <a:xfrm>
            <a:off x="1797050" y="3338513"/>
            <a:ext cx="4502150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Получаем в общем случае одно вращение с угловой скоростью </a:t>
            </a:r>
            <a:r>
              <a:rPr lang="el-GR" altLang="ru-RU" sz="1200" b="1" i="1">
                <a:solidFill>
                  <a:schemeClr val="accent1"/>
                </a:solidFill>
                <a:cs typeface="Times New Roman" pitchFamily="18" charset="0"/>
              </a:rPr>
              <a:t>ω</a:t>
            </a:r>
            <a:r>
              <a:rPr lang="ru-RU" altLang="ru-RU" sz="1200" b="1" i="1" baseline="30000">
                <a:solidFill>
                  <a:schemeClr val="accent1"/>
                </a:solidFill>
                <a:cs typeface="Times New Roman" pitchFamily="18" charset="0"/>
              </a:rPr>
              <a:t>*</a:t>
            </a:r>
            <a:r>
              <a:rPr lang="ru-RU" altLang="ru-RU" sz="1200" baseline="30000">
                <a:solidFill>
                  <a:schemeClr val="accent1"/>
                </a:solidFill>
              </a:rPr>
              <a:t> </a:t>
            </a:r>
            <a:r>
              <a:rPr lang="ru-RU" altLang="ru-RU" sz="1000">
                <a:solidFill>
                  <a:schemeClr val="accent1"/>
                </a:solidFill>
              </a:rPr>
              <a:t>вокруг оси, проходящей через полюс </a:t>
            </a:r>
            <a:r>
              <a:rPr lang="en-US" altLang="ru-RU" sz="1000" i="1">
                <a:solidFill>
                  <a:schemeClr val="accent1"/>
                </a:solidFill>
              </a:rPr>
              <a:t>A</a:t>
            </a:r>
            <a:r>
              <a:rPr lang="en-US" altLang="ru-RU" sz="1000">
                <a:solidFill>
                  <a:schemeClr val="accent1"/>
                </a:solidFill>
              </a:rPr>
              <a:t>, </a:t>
            </a:r>
            <a:r>
              <a:rPr lang="ru-RU" altLang="ru-RU" sz="1000">
                <a:solidFill>
                  <a:schemeClr val="accent1"/>
                </a:solidFill>
              </a:rPr>
              <a:t>и поступательное движение со скоростью </a:t>
            </a:r>
            <a:r>
              <a:rPr lang="en-US" altLang="ru-RU" sz="1000" b="1" i="1">
                <a:solidFill>
                  <a:schemeClr val="accent1"/>
                </a:solidFill>
              </a:rPr>
              <a:t>v</a:t>
            </a:r>
            <a:r>
              <a:rPr lang="en-US" altLang="ru-RU" sz="1000" b="1" i="1" baseline="-25000">
                <a:solidFill>
                  <a:schemeClr val="accent1"/>
                </a:solidFill>
              </a:rPr>
              <a:t>A</a:t>
            </a:r>
            <a:r>
              <a:rPr lang="en-US" altLang="ru-RU" sz="1000">
                <a:solidFill>
                  <a:schemeClr val="accent1"/>
                </a:solidFill>
              </a:rPr>
              <a:t>( </a:t>
            </a:r>
            <a:r>
              <a:rPr lang="en-US" altLang="ru-RU" sz="1000" i="1">
                <a:solidFill>
                  <a:schemeClr val="accent1"/>
                </a:solidFill>
              </a:rPr>
              <a:t>A</a:t>
            </a:r>
            <a:r>
              <a:rPr lang="en-US" altLang="ru-RU" sz="1000">
                <a:solidFill>
                  <a:schemeClr val="accent1"/>
                </a:solidFill>
              </a:rPr>
              <a:t> –</a:t>
            </a:r>
            <a:r>
              <a:rPr lang="ru-RU" altLang="ru-RU" sz="1000">
                <a:solidFill>
                  <a:schemeClr val="accent1"/>
                </a:solidFill>
              </a:rPr>
              <a:t> точка приведения), что приводит к кинематическому винту, рассмотренному выше.</a:t>
            </a:r>
          </a:p>
        </p:txBody>
      </p:sp>
      <p:sp>
        <p:nvSpPr>
          <p:cNvPr id="350327" name="Text Box 119"/>
          <p:cNvSpPr txBox="1">
            <a:spLocks noChangeArrowheads="1"/>
          </p:cNvSpPr>
          <p:nvPr/>
        </p:nvSpPr>
        <p:spPr bwMode="auto">
          <a:xfrm>
            <a:off x="395288" y="4003675"/>
            <a:ext cx="5940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Угловая скорость </a:t>
            </a:r>
            <a:r>
              <a:rPr lang="el-GR" altLang="ru-RU" sz="1200" b="1" i="1">
                <a:solidFill>
                  <a:schemeClr val="accent1"/>
                </a:solidFill>
                <a:cs typeface="Times New Roman" pitchFamily="18" charset="0"/>
              </a:rPr>
              <a:t>ω</a:t>
            </a:r>
            <a:r>
              <a:rPr lang="ru-RU" altLang="ru-RU" sz="1200" b="1" i="1" baseline="30000">
                <a:solidFill>
                  <a:schemeClr val="accent1"/>
                </a:solidFill>
                <a:cs typeface="Times New Roman" pitchFamily="18" charset="0"/>
              </a:rPr>
              <a:t>*</a:t>
            </a:r>
            <a:r>
              <a:rPr lang="ru-RU" altLang="ru-RU" sz="1000">
                <a:solidFill>
                  <a:schemeClr val="accent1"/>
                </a:solidFill>
              </a:rPr>
              <a:t> не зависит от выбора полюса</a:t>
            </a:r>
            <a:r>
              <a:rPr lang="en-US" altLang="ru-RU" sz="1000">
                <a:solidFill>
                  <a:schemeClr val="accent1"/>
                </a:solidFill>
              </a:rPr>
              <a:t> </a:t>
            </a:r>
            <a:r>
              <a:rPr lang="ru-RU" altLang="ru-RU" sz="1000">
                <a:solidFill>
                  <a:schemeClr val="accent1"/>
                </a:solidFill>
              </a:rPr>
              <a:t>и это есть </a:t>
            </a:r>
            <a:r>
              <a:rPr lang="ru-RU" altLang="ru-RU" sz="1000" b="1">
                <a:solidFill>
                  <a:schemeClr val="accent1"/>
                </a:solidFill>
              </a:rPr>
              <a:t>первый (векторный) инвариант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endParaRPr lang="ru-RU" altLang="ru-RU" sz="1000">
              <a:solidFill>
                <a:schemeClr val="accent1"/>
              </a:solidFill>
            </a:endParaRPr>
          </a:p>
        </p:txBody>
      </p:sp>
      <p:graphicFrame>
        <p:nvGraphicFramePr>
          <p:cNvPr id="350328" name="Object 1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017067"/>
              </p:ext>
            </p:extLst>
          </p:nvPr>
        </p:nvGraphicFramePr>
        <p:xfrm>
          <a:off x="6313488" y="3937000"/>
          <a:ext cx="1028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81" name="Формула" r:id="rId37" imgW="1028520" imgH="406080" progId="Equation.3">
                  <p:embed/>
                </p:oleObj>
              </mc:Choice>
              <mc:Fallback>
                <p:oleObj name="Формула" r:id="rId37" imgW="102852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3488" y="3937000"/>
                        <a:ext cx="1028700" cy="406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329" name="Text Box 121"/>
          <p:cNvSpPr txBox="1">
            <a:spLocks noChangeArrowheads="1"/>
          </p:cNvSpPr>
          <p:nvPr/>
        </p:nvSpPr>
        <p:spPr bwMode="auto">
          <a:xfrm>
            <a:off x="450850" y="4373563"/>
            <a:ext cx="84264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Скорость поступательного движения зависит от выбора полюса, но существует скалярная величина, связанная с поступательной скоростью, инвариантная к выбору полюса</a:t>
            </a:r>
            <a:r>
              <a:rPr lang="en-US" altLang="ru-RU" sz="1000">
                <a:solidFill>
                  <a:schemeClr val="accent1"/>
                </a:solidFill>
              </a:rPr>
              <a:t>. </a:t>
            </a:r>
            <a:r>
              <a:rPr lang="ru-RU" altLang="ru-RU" sz="1000">
                <a:solidFill>
                  <a:schemeClr val="accent1"/>
                </a:solidFill>
              </a:rPr>
              <a:t>Запишем теорему о сложении скоростей, связывающую линейные (поступательные) скорости, вычисленные относительно различных точек приведения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endParaRPr lang="ru-RU" altLang="ru-RU" sz="1000">
              <a:solidFill>
                <a:schemeClr val="accent1"/>
              </a:solidFill>
            </a:endParaRPr>
          </a:p>
        </p:txBody>
      </p:sp>
      <p:graphicFrame>
        <p:nvGraphicFramePr>
          <p:cNvPr id="350330" name="Object 1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709709"/>
              </p:ext>
            </p:extLst>
          </p:nvPr>
        </p:nvGraphicFramePr>
        <p:xfrm>
          <a:off x="4987925" y="4745038"/>
          <a:ext cx="1066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82" name="Формула" r:id="rId39" imgW="1066680" imgH="215640" progId="Equation.3">
                  <p:embed/>
                </p:oleObj>
              </mc:Choice>
              <mc:Fallback>
                <p:oleObj name="Формула" r:id="rId39" imgW="1066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7925" y="4745038"/>
                        <a:ext cx="10668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331" name="Text Box 123"/>
          <p:cNvSpPr txBox="1">
            <a:spLocks noChangeArrowheads="1"/>
          </p:cNvSpPr>
          <p:nvPr/>
        </p:nvSpPr>
        <p:spPr bwMode="auto">
          <a:xfrm>
            <a:off x="420688" y="4962525"/>
            <a:ext cx="4273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Умножим обе части равенства скалярно на вектор угловой скорости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r>
              <a:rPr lang="ru-RU" altLang="ru-RU" sz="1000">
                <a:solidFill>
                  <a:schemeClr val="accent1"/>
                </a:solidFill>
              </a:rPr>
              <a:t> </a:t>
            </a:r>
          </a:p>
        </p:txBody>
      </p:sp>
      <p:graphicFrame>
        <p:nvGraphicFramePr>
          <p:cNvPr id="350332" name="Object 1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8681381"/>
              </p:ext>
            </p:extLst>
          </p:nvPr>
        </p:nvGraphicFramePr>
        <p:xfrm>
          <a:off x="4716463" y="4981575"/>
          <a:ext cx="17780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83" name="Формула" r:id="rId41" imgW="1777680" imgH="215640" progId="Equation.3">
                  <p:embed/>
                </p:oleObj>
              </mc:Choice>
              <mc:Fallback>
                <p:oleObj name="Формула" r:id="rId41" imgW="1777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981575"/>
                        <a:ext cx="17780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333" name="Text Box 125"/>
          <p:cNvSpPr txBox="1">
            <a:spLocks noChangeArrowheads="1"/>
          </p:cNvSpPr>
          <p:nvPr/>
        </p:nvSpPr>
        <p:spPr bwMode="auto">
          <a:xfrm>
            <a:off x="438150" y="5237163"/>
            <a:ext cx="49974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Второе слагаемое в правой части равно нулю, т.к. вращательная скорость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перпендикулярна вектору угловой скорости. Следовательно, скалярные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произведения</a:t>
            </a:r>
            <a:r>
              <a:rPr lang="en-US" altLang="ru-RU" sz="1000">
                <a:solidFill>
                  <a:schemeClr val="accent1"/>
                </a:solidFill>
              </a:rPr>
              <a:t> </a:t>
            </a:r>
            <a:r>
              <a:rPr lang="ru-RU" altLang="ru-RU" sz="1000">
                <a:solidFill>
                  <a:schemeClr val="accent1"/>
                </a:solidFill>
              </a:rPr>
              <a:t>векторов поступательных скоростей, вычисленных для различных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точек приведения, и вектора угловой скорости равны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r>
              <a:rPr lang="ru-RU" altLang="ru-RU" sz="1000">
                <a:solidFill>
                  <a:schemeClr val="accent1"/>
                </a:solidFill>
              </a:rPr>
              <a:t>  </a:t>
            </a:r>
          </a:p>
        </p:txBody>
      </p:sp>
      <p:sp>
        <p:nvSpPr>
          <p:cNvPr id="350334" name="AutoShape 126"/>
          <p:cNvSpPr>
            <a:spLocks noChangeArrowheads="1"/>
          </p:cNvSpPr>
          <p:nvPr/>
        </p:nvSpPr>
        <p:spPr bwMode="auto">
          <a:xfrm rot="5400000">
            <a:off x="5986462" y="5062538"/>
            <a:ext cx="314325" cy="55245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graphicFrame>
        <p:nvGraphicFramePr>
          <p:cNvPr id="350335" name="Object 1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6423415"/>
              </p:ext>
            </p:extLst>
          </p:nvPr>
        </p:nvGraphicFramePr>
        <p:xfrm>
          <a:off x="5822950" y="5486400"/>
          <a:ext cx="673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84" name="Формула" r:id="rId43" imgW="672840" imgH="241200" progId="Equation.3">
                  <p:embed/>
                </p:oleObj>
              </mc:Choice>
              <mc:Fallback>
                <p:oleObj name="Формула" r:id="rId43" imgW="6728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2950" y="5486400"/>
                        <a:ext cx="6731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336" name="Object 1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2674211"/>
              </p:ext>
            </p:extLst>
          </p:nvPr>
        </p:nvGraphicFramePr>
        <p:xfrm>
          <a:off x="3924300" y="5789613"/>
          <a:ext cx="1282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85" name="Формула" r:id="rId45" imgW="1282680" imgH="215640" progId="Equation.3">
                  <p:embed/>
                </p:oleObj>
              </mc:Choice>
              <mc:Fallback>
                <p:oleObj name="Формула" r:id="rId45" imgW="1282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5789613"/>
                        <a:ext cx="1282700" cy="2159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337" name="Text Box 129"/>
          <p:cNvSpPr txBox="1">
            <a:spLocks noChangeArrowheads="1"/>
          </p:cNvSpPr>
          <p:nvPr/>
        </p:nvSpPr>
        <p:spPr bwMode="auto">
          <a:xfrm>
            <a:off x="5184775" y="5754688"/>
            <a:ext cx="27971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ru-RU" sz="1000" b="1">
                <a:solidFill>
                  <a:schemeClr val="accent1"/>
                </a:solidFill>
              </a:rPr>
              <a:t>-</a:t>
            </a:r>
            <a:r>
              <a:rPr lang="ru-RU" altLang="ru-RU" sz="1000">
                <a:solidFill>
                  <a:schemeClr val="accent1"/>
                </a:solidFill>
              </a:rPr>
              <a:t> </a:t>
            </a:r>
            <a:r>
              <a:rPr lang="ru-RU" altLang="ru-RU" sz="1000" b="1">
                <a:solidFill>
                  <a:schemeClr val="accent1"/>
                </a:solidFill>
              </a:rPr>
              <a:t>второй (скалярный) инвариант.</a:t>
            </a:r>
            <a:endParaRPr lang="ru-RU" altLang="ru-RU" sz="1000">
              <a:solidFill>
                <a:schemeClr val="accent1"/>
              </a:solidFill>
            </a:endParaRPr>
          </a:p>
        </p:txBody>
      </p:sp>
      <p:sp>
        <p:nvSpPr>
          <p:cNvPr id="350338" name="Text Box 130"/>
          <p:cNvSpPr txBox="1">
            <a:spLocks noChangeArrowheads="1"/>
          </p:cNvSpPr>
          <p:nvPr/>
        </p:nvSpPr>
        <p:spPr bwMode="auto">
          <a:xfrm>
            <a:off x="293688" y="6042025"/>
            <a:ext cx="6521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Раскрывая скалярные произведения получаем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откуда</a:t>
            </a:r>
            <a:r>
              <a:rPr lang="en-US" altLang="ru-RU" sz="1000">
                <a:solidFill>
                  <a:schemeClr val="accent1"/>
                </a:solidFill>
              </a:rPr>
              <a:t>:</a:t>
            </a:r>
            <a:endParaRPr lang="ru-RU" altLang="ru-RU" sz="1000">
              <a:solidFill>
                <a:schemeClr val="accent1"/>
              </a:solidFill>
            </a:endParaRPr>
          </a:p>
        </p:txBody>
      </p:sp>
      <p:graphicFrame>
        <p:nvGraphicFramePr>
          <p:cNvPr id="350339" name="Object 1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122538"/>
              </p:ext>
            </p:extLst>
          </p:nvPr>
        </p:nvGraphicFramePr>
        <p:xfrm>
          <a:off x="3255963" y="6073775"/>
          <a:ext cx="2463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86" name="Формула" r:id="rId47" imgW="2463480" imgH="215640" progId="Equation.3">
                  <p:embed/>
                </p:oleObj>
              </mc:Choice>
              <mc:Fallback>
                <p:oleObj name="Формула" r:id="rId47" imgW="2463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5963" y="6073775"/>
                        <a:ext cx="24638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340" name="Object 1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5382662"/>
              </p:ext>
            </p:extLst>
          </p:nvPr>
        </p:nvGraphicFramePr>
        <p:xfrm>
          <a:off x="1085850" y="6335713"/>
          <a:ext cx="2209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87" name="Формула" r:id="rId49" imgW="2209680" imgH="241200" progId="Equation.3">
                  <p:embed/>
                </p:oleObj>
              </mc:Choice>
              <mc:Fallback>
                <p:oleObj name="Формула" r:id="rId49" imgW="22096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850" y="6335713"/>
                        <a:ext cx="2209800" cy="2413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341" name="Text Box 133"/>
          <p:cNvSpPr txBox="1">
            <a:spLocks noChangeArrowheads="1"/>
          </p:cNvSpPr>
          <p:nvPr/>
        </p:nvSpPr>
        <p:spPr bwMode="auto">
          <a:xfrm>
            <a:off x="3287713" y="6334125"/>
            <a:ext cx="31400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ru-RU" sz="1000" b="1">
                <a:solidFill>
                  <a:schemeClr val="accent1"/>
                </a:solidFill>
              </a:rPr>
              <a:t>-</a:t>
            </a:r>
            <a:r>
              <a:rPr lang="ru-RU" altLang="ru-RU" sz="1000">
                <a:solidFill>
                  <a:schemeClr val="accent1"/>
                </a:solidFill>
              </a:rPr>
              <a:t> </a:t>
            </a:r>
            <a:r>
              <a:rPr lang="ru-RU" altLang="ru-RU" sz="1000" b="1">
                <a:solidFill>
                  <a:schemeClr val="accent1"/>
                </a:solidFill>
              </a:rPr>
              <a:t>минимальная поступательная скорость.</a:t>
            </a:r>
            <a:endParaRPr lang="ru-RU" altLang="ru-RU" sz="1000">
              <a:solidFill>
                <a:schemeClr val="accent1"/>
              </a:solidFill>
            </a:endParaRPr>
          </a:p>
        </p:txBody>
      </p:sp>
      <p:sp>
        <p:nvSpPr>
          <p:cNvPr id="350342" name="AutoShape 134"/>
          <p:cNvSpPr>
            <a:spLocks noChangeArrowheads="1"/>
          </p:cNvSpPr>
          <p:nvPr/>
        </p:nvSpPr>
        <p:spPr bwMode="auto">
          <a:xfrm rot="16200000">
            <a:off x="1215231" y="1897857"/>
            <a:ext cx="633413" cy="107950"/>
          </a:xfrm>
          <a:prstGeom prst="rightArrow">
            <a:avLst>
              <a:gd name="adj1" fmla="val 50000"/>
              <a:gd name="adj2" fmla="val 146691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graphicFrame>
        <p:nvGraphicFramePr>
          <p:cNvPr id="350343" name="Object 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902616"/>
              </p:ext>
            </p:extLst>
          </p:nvPr>
        </p:nvGraphicFramePr>
        <p:xfrm>
          <a:off x="1557338" y="1525588"/>
          <a:ext cx="215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88" name="Формула" r:id="rId51" imgW="215640" imgH="215640" progId="Equation.3">
                  <p:embed/>
                </p:oleObj>
              </mc:Choice>
              <mc:Fallback>
                <p:oleObj name="Формула" r:id="rId51" imgW="215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338" y="1525588"/>
                        <a:ext cx="2159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344" name="AutoShape 136"/>
          <p:cNvSpPr>
            <a:spLocks noChangeArrowheads="1"/>
          </p:cNvSpPr>
          <p:nvPr/>
        </p:nvSpPr>
        <p:spPr bwMode="auto">
          <a:xfrm rot="-22563215">
            <a:off x="750888" y="2287588"/>
            <a:ext cx="576262" cy="111125"/>
          </a:xfrm>
          <a:prstGeom prst="rightArrow">
            <a:avLst>
              <a:gd name="adj1" fmla="val 50000"/>
              <a:gd name="adj2" fmla="val 129643"/>
            </a:avLst>
          </a:prstGeom>
          <a:solidFill>
            <a:srgbClr val="FF3300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graphicFrame>
        <p:nvGraphicFramePr>
          <p:cNvPr id="350345" name="Object 1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2474545"/>
              </p:ext>
            </p:extLst>
          </p:nvPr>
        </p:nvGraphicFramePr>
        <p:xfrm>
          <a:off x="485775" y="2019300"/>
          <a:ext cx="965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89" name="Формула" r:id="rId53" imgW="965160" imgH="241200" progId="Equation.3">
                  <p:embed/>
                </p:oleObj>
              </mc:Choice>
              <mc:Fallback>
                <p:oleObj name="Формула" r:id="rId53" imgW="9651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" y="2019300"/>
                        <a:ext cx="9652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346" name="AutoShape 138"/>
          <p:cNvSpPr>
            <a:spLocks noChangeArrowheads="1"/>
          </p:cNvSpPr>
          <p:nvPr/>
        </p:nvSpPr>
        <p:spPr bwMode="auto">
          <a:xfrm rot="-24273505">
            <a:off x="650875" y="2774950"/>
            <a:ext cx="576263" cy="111125"/>
          </a:xfrm>
          <a:prstGeom prst="rightArrow">
            <a:avLst>
              <a:gd name="adj1" fmla="val 50000"/>
              <a:gd name="adj2" fmla="val 129643"/>
            </a:avLst>
          </a:prstGeom>
          <a:solidFill>
            <a:srgbClr val="FF3300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graphicFrame>
        <p:nvGraphicFramePr>
          <p:cNvPr id="350347" name="Object 1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01800"/>
              </p:ext>
            </p:extLst>
          </p:nvPr>
        </p:nvGraphicFramePr>
        <p:xfrm>
          <a:off x="366713" y="2392363"/>
          <a:ext cx="1003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0" name="Формула" r:id="rId55" imgW="1002960" imgH="241200" progId="Equation.3">
                  <p:embed/>
                </p:oleObj>
              </mc:Choice>
              <mc:Fallback>
                <p:oleObj name="Формула" r:id="rId55" imgW="10029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3" y="2392363"/>
                        <a:ext cx="1003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348" name="AutoShape 140"/>
          <p:cNvSpPr>
            <a:spLocks noChangeArrowheads="1"/>
          </p:cNvSpPr>
          <p:nvPr/>
        </p:nvSpPr>
        <p:spPr bwMode="auto">
          <a:xfrm rot="-4151022">
            <a:off x="1081881" y="3150394"/>
            <a:ext cx="576263" cy="111125"/>
          </a:xfrm>
          <a:prstGeom prst="rightArrow">
            <a:avLst>
              <a:gd name="adj1" fmla="val 50000"/>
              <a:gd name="adj2" fmla="val 129643"/>
            </a:avLst>
          </a:prstGeom>
          <a:solidFill>
            <a:srgbClr val="FF3300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graphicFrame>
        <p:nvGraphicFramePr>
          <p:cNvPr id="350349" name="Object 1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03918"/>
              </p:ext>
            </p:extLst>
          </p:nvPr>
        </p:nvGraphicFramePr>
        <p:xfrm>
          <a:off x="1012825" y="2724150"/>
          <a:ext cx="1003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1" name="Формула" r:id="rId57" imgW="1002960" imgH="253800" progId="Equation.3">
                  <p:embed/>
                </p:oleObj>
              </mc:Choice>
              <mc:Fallback>
                <p:oleObj name="Формула" r:id="rId57" imgW="10029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2724150"/>
                        <a:ext cx="10033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352" name="AutoShape 144"/>
          <p:cNvSpPr>
            <a:spLocks noChangeArrowheads="1"/>
          </p:cNvSpPr>
          <p:nvPr/>
        </p:nvSpPr>
        <p:spPr bwMode="auto">
          <a:xfrm rot="-8598801">
            <a:off x="935038" y="2022475"/>
            <a:ext cx="630237" cy="107950"/>
          </a:xfrm>
          <a:prstGeom prst="rightArrow">
            <a:avLst>
              <a:gd name="adj1" fmla="val 50000"/>
              <a:gd name="adj2" fmla="val 145956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graphicFrame>
        <p:nvGraphicFramePr>
          <p:cNvPr id="350353" name="Object 1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3341735"/>
              </p:ext>
            </p:extLst>
          </p:nvPr>
        </p:nvGraphicFramePr>
        <p:xfrm>
          <a:off x="793750" y="1674813"/>
          <a:ext cx="192088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2" name="Формула" r:id="rId59" imgW="190440" imgH="215640" progId="Equation.3">
                  <p:embed/>
                </p:oleObj>
              </mc:Choice>
              <mc:Fallback>
                <p:oleObj name="Формула" r:id="rId59" imgW="190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1674813"/>
                        <a:ext cx="192088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354" name="Rectangle 146"/>
          <p:cNvSpPr>
            <a:spLocks noChangeArrowheads="1"/>
          </p:cNvSpPr>
          <p:nvPr/>
        </p:nvSpPr>
        <p:spPr bwMode="auto">
          <a:xfrm>
            <a:off x="485775" y="4400550"/>
            <a:ext cx="8467725" cy="1333500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350356" name="Text Box 148"/>
          <p:cNvSpPr txBox="1">
            <a:spLocks noChangeArrowheads="1"/>
          </p:cNvSpPr>
          <p:nvPr/>
        </p:nvSpPr>
        <p:spPr bwMode="auto">
          <a:xfrm>
            <a:off x="7994650" y="608806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ru-RU" altLang="ru-RU">
              <a:solidFill>
                <a:schemeClr val="accent1"/>
              </a:solidFill>
            </a:endParaRPr>
          </a:p>
        </p:txBody>
      </p:sp>
      <p:sp>
        <p:nvSpPr>
          <p:cNvPr id="350357" name="Text Box 149"/>
          <p:cNvSpPr txBox="1">
            <a:spLocks noChangeArrowheads="1"/>
          </p:cNvSpPr>
          <p:nvPr/>
        </p:nvSpPr>
        <p:spPr bwMode="auto">
          <a:xfrm>
            <a:off x="612775" y="4506913"/>
            <a:ext cx="818832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>
                <a:solidFill>
                  <a:schemeClr val="accent1"/>
                </a:solidFill>
              </a:rPr>
              <a:t>Итак, </a:t>
            </a:r>
            <a:r>
              <a:rPr lang="ru-RU" altLang="ru-RU" sz="1000" b="1">
                <a:solidFill>
                  <a:schemeClr val="accent1"/>
                </a:solidFill>
              </a:rPr>
              <a:t>угловые скорости</a:t>
            </a:r>
            <a:r>
              <a:rPr lang="ru-RU" altLang="ru-RU" sz="1000">
                <a:solidFill>
                  <a:schemeClr val="accent1"/>
                </a:solidFill>
              </a:rPr>
              <a:t> в кинематике складываются так же, как силы в статике (эти векторы являются </a:t>
            </a:r>
            <a:r>
              <a:rPr lang="ru-RU" altLang="ru-RU" sz="1000" b="1">
                <a:solidFill>
                  <a:schemeClr val="accent1"/>
                </a:solidFill>
              </a:rPr>
              <a:t>скользящими</a:t>
            </a:r>
            <a:r>
              <a:rPr lang="ru-RU" altLang="ru-RU" sz="1000">
                <a:solidFill>
                  <a:schemeClr val="accent1"/>
                </a:solidFill>
              </a:rPr>
              <a:t> векторами).</a:t>
            </a:r>
          </a:p>
          <a:p>
            <a:r>
              <a:rPr lang="ru-RU" altLang="ru-RU" sz="1000" b="1">
                <a:solidFill>
                  <a:schemeClr val="accent1"/>
                </a:solidFill>
              </a:rPr>
              <a:t>Поступательные скорости</a:t>
            </a:r>
            <a:r>
              <a:rPr lang="ru-RU" altLang="ru-RU" sz="1000">
                <a:solidFill>
                  <a:schemeClr val="accent1"/>
                </a:solidFill>
              </a:rPr>
              <a:t> в кинематике складываются так же, как моменты пар в статике (эти векторы являются </a:t>
            </a:r>
            <a:r>
              <a:rPr lang="ru-RU" altLang="ru-RU" sz="1000" b="1">
                <a:solidFill>
                  <a:schemeClr val="accent1"/>
                </a:solidFill>
              </a:rPr>
              <a:t>свободными </a:t>
            </a:r>
            <a:r>
              <a:rPr lang="ru-RU" altLang="ru-RU" sz="1000">
                <a:solidFill>
                  <a:schemeClr val="accent1"/>
                </a:solidFill>
              </a:rPr>
              <a:t>векторами). </a:t>
            </a:r>
          </a:p>
          <a:p>
            <a:r>
              <a:rPr lang="ru-RU" altLang="ru-RU" sz="1000" b="1">
                <a:solidFill>
                  <a:schemeClr val="accent1"/>
                </a:solidFill>
              </a:rPr>
              <a:t>Все способы преобразования сил и пар сил в статике подобны преобразованиям скоростей твердого тела в кинематике.</a:t>
            </a:r>
            <a:r>
              <a:rPr lang="ru-RU" altLang="ru-RU" sz="1000">
                <a:solidFill>
                  <a:schemeClr val="accent1"/>
                </a:solidFill>
              </a:rPr>
              <a:t> </a:t>
            </a:r>
          </a:p>
          <a:p>
            <a:r>
              <a:rPr lang="ru-RU" altLang="ru-RU" sz="1000">
                <a:solidFill>
                  <a:schemeClr val="accent1"/>
                </a:solidFill>
              </a:rPr>
              <a:t>И в статике, и в кинематике при приведении системы в общем случае получается статический винт (динама), и соответственно кинематический винт. Как в статике, так и в кинематике существуют соответствующие инвариантные величины (помечены звездочками) и их производные (главный минимальный момент и минимальная поступательная скорость).   </a:t>
            </a:r>
          </a:p>
        </p:txBody>
      </p:sp>
      <p:sp>
        <p:nvSpPr>
          <p:cNvPr id="350360" name="Oval 152"/>
          <p:cNvSpPr>
            <a:spLocks noChangeArrowheads="1"/>
          </p:cNvSpPr>
          <p:nvPr/>
        </p:nvSpPr>
        <p:spPr bwMode="auto">
          <a:xfrm>
            <a:off x="8696325" y="6391275"/>
            <a:ext cx="333375" cy="333375"/>
          </a:xfrm>
          <a:prstGeom prst="ellipse">
            <a:avLst/>
          </a:prstGeom>
          <a:solidFill>
            <a:srgbClr val="0070C0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ru-RU" sz="1000" b="1" dirty="0" smtClean="0">
                <a:solidFill>
                  <a:schemeClr val="accent1"/>
                </a:solidFill>
              </a:rPr>
              <a:t>2</a:t>
            </a:r>
            <a:r>
              <a:rPr lang="ru-RU" altLang="ru-RU" sz="1000" b="1" dirty="0" smtClean="0">
                <a:solidFill>
                  <a:schemeClr val="accent1"/>
                </a:solidFill>
              </a:rPr>
              <a:t>8</a:t>
            </a:r>
            <a:endParaRPr lang="ru-RU" altLang="ru-RU" sz="1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24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0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0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9" dur="500" fill="hold"/>
                                        <p:tgtEl>
                                          <p:spTgt spid="3502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3502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3502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3502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4" dur="500" fill="hold"/>
                                        <p:tgtEl>
                                          <p:spTgt spid="3503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3503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3503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3503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9" dur="500" fill="hold"/>
                                        <p:tgtEl>
                                          <p:spTgt spid="3502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0" dur="500" fill="hold"/>
                                        <p:tgtEl>
                                          <p:spTgt spid="3502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3502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3502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4" dur="500" fill="hold"/>
                                        <p:tgtEl>
                                          <p:spTgt spid="3503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5" dur="500" fill="hold"/>
                                        <p:tgtEl>
                                          <p:spTgt spid="3503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6" dur="500" fill="hold"/>
                                        <p:tgtEl>
                                          <p:spTgt spid="3503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3503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9" dur="500" fill="hold"/>
                                        <p:tgtEl>
                                          <p:spTgt spid="3502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0" dur="500" fill="hold"/>
                                        <p:tgtEl>
                                          <p:spTgt spid="3502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1" dur="500" fill="hold"/>
                                        <p:tgtEl>
                                          <p:spTgt spid="3502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3502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4" dur="500" fill="hold"/>
                                        <p:tgtEl>
                                          <p:spTgt spid="3503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" fill="hold"/>
                                        <p:tgtEl>
                                          <p:spTgt spid="3503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" fill="hold"/>
                                        <p:tgtEl>
                                          <p:spTgt spid="3503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3503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50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50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8" dur="500"/>
                                        <p:tgtEl>
                                          <p:spTgt spid="350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350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4" dur="500"/>
                                        <p:tgtEl>
                                          <p:spTgt spid="350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50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50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6" dur="500"/>
                                        <p:tgtEl>
                                          <p:spTgt spid="350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9" dur="500"/>
                                        <p:tgtEl>
                                          <p:spTgt spid="350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0" dur="500"/>
                                        <p:tgtEl>
                                          <p:spTgt spid="350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3" dur="500"/>
                                        <p:tgtEl>
                                          <p:spTgt spid="350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4" dur="500"/>
                                        <p:tgtEl>
                                          <p:spTgt spid="350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7" dur="500"/>
                                        <p:tgtEl>
                                          <p:spTgt spid="350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50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50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7" dur="500"/>
                                        <p:tgtEl>
                                          <p:spTgt spid="350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0" dur="500"/>
                                        <p:tgtEl>
                                          <p:spTgt spid="350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3" dur="500"/>
                                        <p:tgtEl>
                                          <p:spTgt spid="350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6" dur="500"/>
                                        <p:tgtEl>
                                          <p:spTgt spid="350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9" dur="500"/>
                                        <p:tgtEl>
                                          <p:spTgt spid="350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2" dur="500"/>
                                        <p:tgtEl>
                                          <p:spTgt spid="3503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350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350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350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350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350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350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</p:stCondLst>
                      <p:childTnLst>
                        <p:par>
                          <p:cTn id="2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350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350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350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350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350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350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350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350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350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350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21" grpId="0"/>
      <p:bldP spid="350290" grpId="0" animBg="1"/>
      <p:bldP spid="350290" grpId="1" animBg="1"/>
      <p:bldP spid="350291" grpId="0" animBg="1"/>
      <p:bldP spid="350291" grpId="1" animBg="1"/>
      <p:bldP spid="350292" grpId="0" animBg="1"/>
      <p:bldP spid="350293" grpId="0" animBg="1"/>
      <p:bldP spid="350293" grpId="1" animBg="1"/>
      <p:bldP spid="350294" grpId="0" animBg="1"/>
      <p:bldP spid="350295" grpId="0" animBg="1"/>
      <p:bldP spid="350302" grpId="0" animBg="1"/>
      <p:bldP spid="350303" grpId="0"/>
      <p:bldP spid="350305" grpId="0" animBg="1"/>
      <p:bldP spid="350305" grpId="1" animBg="1"/>
      <p:bldP spid="350306" grpId="0" animBg="1"/>
      <p:bldP spid="350306" grpId="1" animBg="1"/>
      <p:bldP spid="350306" grpId="2" animBg="1"/>
      <p:bldP spid="350309" grpId="0" animBg="1"/>
      <p:bldP spid="350309" grpId="1" animBg="1"/>
      <p:bldP spid="350310" grpId="0" animBg="1"/>
      <p:bldP spid="350310" grpId="1" animBg="1"/>
      <p:bldP spid="350310" grpId="2" animBg="1"/>
      <p:bldP spid="350314" grpId="0" animBg="1"/>
      <p:bldP spid="350314" grpId="1" animBg="1"/>
      <p:bldP spid="350314" grpId="2" animBg="1"/>
      <p:bldP spid="350317" grpId="0" animBg="1"/>
      <p:bldP spid="350317" grpId="1" animBg="1"/>
      <p:bldP spid="350318" grpId="0"/>
      <p:bldP spid="350320" grpId="0"/>
      <p:bldP spid="350322" grpId="0"/>
      <p:bldP spid="350324" grpId="0"/>
      <p:bldP spid="350326" grpId="0"/>
      <p:bldP spid="350327" grpId="0"/>
      <p:bldP spid="350329" grpId="0"/>
      <p:bldP spid="350331" grpId="0"/>
      <p:bldP spid="350333" grpId="0"/>
      <p:bldP spid="350334" grpId="0" animBg="1"/>
      <p:bldP spid="350337" grpId="0"/>
      <p:bldP spid="350338" grpId="0"/>
      <p:bldP spid="350341" grpId="0"/>
      <p:bldP spid="350342" grpId="0" animBg="1"/>
      <p:bldP spid="350344" grpId="0" animBg="1"/>
      <p:bldP spid="350344" grpId="1" animBg="1"/>
      <p:bldP spid="350346" grpId="0" animBg="1"/>
      <p:bldP spid="350346" grpId="1" animBg="1"/>
      <p:bldP spid="350348" grpId="0" animBg="1"/>
      <p:bldP spid="350348" grpId="1" animBg="1"/>
      <p:bldP spid="350352" grpId="0" animBg="1"/>
      <p:bldP spid="350354" grpId="0" animBg="1"/>
      <p:bldP spid="35035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889000"/>
            <a:ext cx="9305925" cy="2074863"/>
          </a:xfrm>
        </p:spPr>
        <p:txBody>
          <a:bodyPr/>
          <a:lstStyle/>
          <a:p>
            <a:r>
              <a:rPr lang="ru-RU" altLang="ru-RU" sz="1000" b="1" dirty="0"/>
              <a:t>Кинематика</a:t>
            </a:r>
            <a:r>
              <a:rPr lang="ru-RU" altLang="ru-RU" sz="1000" dirty="0"/>
              <a:t> – раздел теоретической механики,</a:t>
            </a:r>
          </a:p>
          <a:p>
            <a:pPr>
              <a:buFont typeface="Wingdings" pitchFamily="2" charset="2"/>
              <a:buNone/>
            </a:pPr>
            <a:r>
              <a:rPr lang="ru-RU" altLang="ru-RU" sz="1000" dirty="0"/>
              <a:t>изучающий механическое движение без учета сил, </a:t>
            </a:r>
          </a:p>
          <a:p>
            <a:pPr>
              <a:buFont typeface="Wingdings" pitchFamily="2" charset="2"/>
              <a:buNone/>
            </a:pPr>
            <a:r>
              <a:rPr lang="ru-RU" altLang="ru-RU" sz="1000" dirty="0"/>
              <a:t>вызывающих это движение, состоит из двух отделов</a:t>
            </a:r>
            <a:r>
              <a:rPr lang="en-US" altLang="ru-RU" sz="1000" dirty="0"/>
              <a:t>:</a:t>
            </a:r>
            <a:endParaRPr lang="ru-RU" altLang="ru-RU" sz="1000" dirty="0"/>
          </a:p>
          <a:p>
            <a:endParaRPr lang="ru-RU" altLang="ru-RU" sz="1000" dirty="0"/>
          </a:p>
          <a:p>
            <a:r>
              <a:rPr lang="ru-RU" altLang="ru-RU" sz="1000" b="1" dirty="0"/>
              <a:t> Кинематика точки – </a:t>
            </a:r>
            <a:r>
              <a:rPr lang="ru-RU" altLang="ru-RU" sz="1000" dirty="0"/>
              <a:t>изучает движение материальной точки, является базой для изучения движения точек твердого тела.</a:t>
            </a:r>
          </a:p>
          <a:p>
            <a:r>
              <a:rPr lang="ru-RU" altLang="ru-RU" sz="1000" dirty="0">
                <a:solidFill>
                  <a:srgbClr val="FF0000"/>
                </a:solidFill>
              </a:rPr>
              <a:t>Задание движения точки</a:t>
            </a:r>
            <a:r>
              <a:rPr lang="ru-RU" altLang="ru-RU" sz="1000" dirty="0"/>
              <a:t> – необходимо иметь возможность определения положения точки в пространстве в любой момент времени (уравнения, геометрия механизма и известный закон движения ведущего звена).</a:t>
            </a:r>
          </a:p>
          <a:p>
            <a:r>
              <a:rPr lang="ru-RU" altLang="ru-RU" sz="1000" dirty="0">
                <a:solidFill>
                  <a:srgbClr val="FF0000"/>
                </a:solidFill>
              </a:rPr>
              <a:t>Траектория движения точки</a:t>
            </a:r>
            <a:r>
              <a:rPr lang="ru-RU" altLang="ru-RU" sz="1000" dirty="0"/>
              <a:t> – совокупность положений точки в пространстве при ее движении.</a:t>
            </a:r>
          </a:p>
        </p:txBody>
      </p:sp>
      <p:sp>
        <p:nvSpPr>
          <p:cNvPr id="236571" name="Rectangle 27"/>
          <p:cNvSpPr>
            <a:spLocks noChangeArrowheads="1"/>
          </p:cNvSpPr>
          <p:nvPr/>
        </p:nvSpPr>
        <p:spPr bwMode="auto">
          <a:xfrm>
            <a:off x="4283968" y="481807"/>
            <a:ext cx="4783137" cy="642937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36573" name="Rectangle 29"/>
          <p:cNvSpPr>
            <a:spLocks noChangeArrowheads="1"/>
          </p:cNvSpPr>
          <p:nvPr/>
        </p:nvSpPr>
        <p:spPr bwMode="auto">
          <a:xfrm>
            <a:off x="4528443" y="632619"/>
            <a:ext cx="1908175" cy="269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400" b="1" dirty="0">
                <a:solidFill>
                  <a:schemeClr val="bg1"/>
                </a:solidFill>
              </a:rPr>
              <a:t>Кинематика точки</a:t>
            </a:r>
            <a:r>
              <a:rPr lang="ru-RU" altLang="ru-RU" sz="18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36574" name="Rectangle 30"/>
          <p:cNvSpPr>
            <a:spLocks noChangeArrowheads="1"/>
          </p:cNvSpPr>
          <p:nvPr/>
        </p:nvSpPr>
        <p:spPr bwMode="auto">
          <a:xfrm>
            <a:off x="5095180" y="256382"/>
            <a:ext cx="2519363" cy="3159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altLang="ru-RU" sz="1400" b="1">
                <a:solidFill>
                  <a:schemeClr val="bg1"/>
                </a:solidFill>
              </a:rPr>
              <a:t>Кинематика</a:t>
            </a:r>
            <a:endParaRPr lang="ru-RU" altLang="ru-RU" sz="1800">
              <a:solidFill>
                <a:schemeClr val="bg1"/>
              </a:solidFill>
            </a:endParaRPr>
          </a:p>
        </p:txBody>
      </p:sp>
      <p:sp>
        <p:nvSpPr>
          <p:cNvPr id="236575" name="Rectangle 31"/>
          <p:cNvSpPr>
            <a:spLocks noChangeArrowheads="1"/>
          </p:cNvSpPr>
          <p:nvPr/>
        </p:nvSpPr>
        <p:spPr bwMode="auto">
          <a:xfrm>
            <a:off x="6620768" y="642144"/>
            <a:ext cx="2311400" cy="2778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400" b="1" dirty="0">
                <a:solidFill>
                  <a:schemeClr val="bg1"/>
                </a:solidFill>
              </a:rPr>
              <a:t>Кинематика</a:t>
            </a:r>
            <a:r>
              <a:rPr lang="ru-RU" altLang="ru-RU" sz="1400" dirty="0"/>
              <a:t> </a:t>
            </a:r>
            <a:r>
              <a:rPr lang="ru-RU" altLang="ru-RU" sz="1400" b="1" dirty="0">
                <a:solidFill>
                  <a:schemeClr val="bg1"/>
                </a:solidFill>
              </a:rPr>
              <a:t>твердого тела</a:t>
            </a:r>
            <a:r>
              <a:rPr lang="ru-RU" altLang="ru-RU" sz="18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36576" name="Line 32"/>
          <p:cNvSpPr>
            <a:spLocks noChangeShapeType="1"/>
          </p:cNvSpPr>
          <p:nvPr/>
        </p:nvSpPr>
        <p:spPr bwMode="auto">
          <a:xfrm>
            <a:off x="5800030" y="912019"/>
            <a:ext cx="0" cy="134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36577" name="Line 33"/>
          <p:cNvSpPr>
            <a:spLocks noChangeShapeType="1"/>
          </p:cNvSpPr>
          <p:nvPr/>
        </p:nvSpPr>
        <p:spPr bwMode="auto">
          <a:xfrm>
            <a:off x="5800030" y="1066007"/>
            <a:ext cx="1692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36578" name="Line 34"/>
          <p:cNvSpPr>
            <a:spLocks noChangeShapeType="1"/>
          </p:cNvSpPr>
          <p:nvPr/>
        </p:nvSpPr>
        <p:spPr bwMode="auto">
          <a:xfrm flipV="1">
            <a:off x="7492305" y="921544"/>
            <a:ext cx="0" cy="134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236635" name="Group 91"/>
          <p:cNvGrpSpPr>
            <a:grpSpLocks/>
          </p:cNvGrpSpPr>
          <p:nvPr/>
        </p:nvGrpSpPr>
        <p:grpSpPr bwMode="auto">
          <a:xfrm>
            <a:off x="601663" y="2906713"/>
            <a:ext cx="1755775" cy="1314450"/>
            <a:chOff x="379" y="1945"/>
            <a:chExt cx="1106" cy="828"/>
          </a:xfrm>
        </p:grpSpPr>
        <p:sp>
          <p:nvSpPr>
            <p:cNvPr id="236582" name="Line 38"/>
            <p:cNvSpPr>
              <a:spLocks noChangeShapeType="1"/>
            </p:cNvSpPr>
            <p:nvPr/>
          </p:nvSpPr>
          <p:spPr bwMode="auto">
            <a:xfrm>
              <a:off x="546" y="2634"/>
              <a:ext cx="27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236583" name="Line 39"/>
            <p:cNvSpPr>
              <a:spLocks noChangeShapeType="1"/>
            </p:cNvSpPr>
            <p:nvPr/>
          </p:nvSpPr>
          <p:spPr bwMode="auto">
            <a:xfrm rot="-5400000">
              <a:off x="419" y="2501"/>
              <a:ext cx="27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236584" name="Line 40"/>
            <p:cNvSpPr>
              <a:spLocks noChangeShapeType="1"/>
            </p:cNvSpPr>
            <p:nvPr/>
          </p:nvSpPr>
          <p:spPr bwMode="auto">
            <a:xfrm rot="-5400000" flipH="1" flipV="1">
              <a:off x="415" y="2629"/>
              <a:ext cx="144" cy="144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236585" name="Oval 41"/>
            <p:cNvSpPr>
              <a:spLocks noChangeArrowheads="1"/>
            </p:cNvSpPr>
            <p:nvPr/>
          </p:nvSpPr>
          <p:spPr bwMode="auto">
            <a:xfrm>
              <a:off x="912" y="2082"/>
              <a:ext cx="32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36586" name="Oval 42"/>
            <p:cNvSpPr>
              <a:spLocks noChangeArrowheads="1"/>
            </p:cNvSpPr>
            <p:nvPr/>
          </p:nvSpPr>
          <p:spPr bwMode="auto">
            <a:xfrm>
              <a:off x="545" y="2615"/>
              <a:ext cx="32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36588" name="Line 44"/>
            <p:cNvSpPr>
              <a:spLocks noChangeShapeType="1"/>
            </p:cNvSpPr>
            <p:nvPr/>
          </p:nvSpPr>
          <p:spPr bwMode="auto">
            <a:xfrm flipV="1">
              <a:off x="564" y="2118"/>
              <a:ext cx="354" cy="5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236590" name="Freeform 46"/>
            <p:cNvSpPr>
              <a:spLocks/>
            </p:cNvSpPr>
            <p:nvPr/>
          </p:nvSpPr>
          <p:spPr bwMode="auto">
            <a:xfrm>
              <a:off x="588" y="1986"/>
              <a:ext cx="540" cy="438"/>
            </a:xfrm>
            <a:custGeom>
              <a:avLst/>
              <a:gdLst>
                <a:gd name="T0" fmla="*/ 0 w 768"/>
                <a:gd name="T1" fmla="*/ 0 h 786"/>
                <a:gd name="T2" fmla="*/ 678 w 768"/>
                <a:gd name="T3" fmla="*/ 354 h 786"/>
                <a:gd name="T4" fmla="*/ 540 w 768"/>
                <a:gd name="T5" fmla="*/ 786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786">
                  <a:moveTo>
                    <a:pt x="0" y="0"/>
                  </a:moveTo>
                  <a:cubicBezTo>
                    <a:pt x="294" y="111"/>
                    <a:pt x="588" y="223"/>
                    <a:pt x="678" y="354"/>
                  </a:cubicBezTo>
                  <a:cubicBezTo>
                    <a:pt x="768" y="485"/>
                    <a:pt x="654" y="635"/>
                    <a:pt x="540" y="78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236591" name="Text Box 47"/>
            <p:cNvSpPr txBox="1">
              <a:spLocks noChangeArrowheads="1"/>
            </p:cNvSpPr>
            <p:nvPr/>
          </p:nvSpPr>
          <p:spPr bwMode="auto">
            <a:xfrm>
              <a:off x="980" y="1981"/>
              <a:ext cx="18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/>
                <a:t>M</a:t>
              </a:r>
              <a:endParaRPr lang="ru-RU" altLang="ru-RU" sz="1000" i="1"/>
            </a:p>
          </p:txBody>
        </p:sp>
        <p:sp>
          <p:nvSpPr>
            <p:cNvPr id="236592" name="Text Box 48"/>
            <p:cNvSpPr txBox="1">
              <a:spLocks noChangeArrowheads="1"/>
            </p:cNvSpPr>
            <p:nvPr/>
          </p:nvSpPr>
          <p:spPr bwMode="auto">
            <a:xfrm>
              <a:off x="379" y="2508"/>
              <a:ext cx="17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/>
                <a:t>O</a:t>
              </a:r>
              <a:endParaRPr lang="ru-RU" altLang="ru-RU" sz="1000" i="1"/>
            </a:p>
          </p:txBody>
        </p:sp>
        <p:graphicFrame>
          <p:nvGraphicFramePr>
            <p:cNvPr id="236593" name="Object 49"/>
            <p:cNvGraphicFramePr>
              <a:graphicFrameLocks noChangeAspect="1"/>
            </p:cNvGraphicFramePr>
            <p:nvPr/>
          </p:nvGraphicFramePr>
          <p:xfrm>
            <a:off x="674" y="2208"/>
            <a:ext cx="80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26" name="Формула" r:id="rId3" imgW="126720" imgH="152280" progId="Equation.3">
                    <p:embed/>
                  </p:oleObj>
                </mc:Choice>
                <mc:Fallback>
                  <p:oleObj name="Формула" r:id="rId3" imgW="12672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4" y="2208"/>
                          <a:ext cx="80" cy="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594" name="Object 50"/>
            <p:cNvGraphicFramePr>
              <a:graphicFrameLocks noChangeAspect="1"/>
            </p:cNvGraphicFramePr>
            <p:nvPr/>
          </p:nvGraphicFramePr>
          <p:xfrm>
            <a:off x="1165" y="1945"/>
            <a:ext cx="320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27" name="Формула" r:id="rId5" imgW="507960" imgH="203040" progId="Equation.3">
                    <p:embed/>
                  </p:oleObj>
                </mc:Choice>
                <mc:Fallback>
                  <p:oleObj name="Формула" r:id="rId5" imgW="50796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5" y="1945"/>
                          <a:ext cx="320" cy="128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6612" name="Text Box 68"/>
          <p:cNvSpPr txBox="1">
            <a:spLocks noChangeArrowheads="1"/>
          </p:cNvSpPr>
          <p:nvPr/>
        </p:nvSpPr>
        <p:spPr bwMode="auto">
          <a:xfrm>
            <a:off x="3365500" y="2630488"/>
            <a:ext cx="2571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/>
              <a:t>Задаются координаты положения точки.</a:t>
            </a:r>
          </a:p>
        </p:txBody>
      </p:sp>
      <p:grpSp>
        <p:nvGrpSpPr>
          <p:cNvPr id="236616" name="Group 72"/>
          <p:cNvGrpSpPr>
            <a:grpSpLocks/>
          </p:cNvGrpSpPr>
          <p:nvPr/>
        </p:nvGrpSpPr>
        <p:grpSpPr bwMode="auto">
          <a:xfrm>
            <a:off x="3249613" y="2863850"/>
            <a:ext cx="2176462" cy="1641475"/>
            <a:chOff x="2047" y="1846"/>
            <a:chExt cx="1371" cy="1034"/>
          </a:xfrm>
        </p:grpSpPr>
        <p:sp>
          <p:nvSpPr>
            <p:cNvPr id="236595" name="Line 51"/>
            <p:cNvSpPr>
              <a:spLocks noChangeShapeType="1"/>
            </p:cNvSpPr>
            <p:nvPr/>
          </p:nvSpPr>
          <p:spPr bwMode="auto">
            <a:xfrm>
              <a:off x="2357" y="2621"/>
              <a:ext cx="762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236596" name="Line 52"/>
            <p:cNvSpPr>
              <a:spLocks noChangeShapeType="1"/>
            </p:cNvSpPr>
            <p:nvPr/>
          </p:nvSpPr>
          <p:spPr bwMode="auto">
            <a:xfrm rot="-5400000">
              <a:off x="1990" y="2248"/>
              <a:ext cx="75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236597" name="Line 53"/>
            <p:cNvSpPr>
              <a:spLocks noChangeShapeType="1"/>
            </p:cNvSpPr>
            <p:nvPr/>
          </p:nvSpPr>
          <p:spPr bwMode="auto">
            <a:xfrm rot="-5400000" flipH="1" flipV="1">
              <a:off x="2106" y="2616"/>
              <a:ext cx="264" cy="264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236598" name="Oval 54"/>
            <p:cNvSpPr>
              <a:spLocks noChangeArrowheads="1"/>
            </p:cNvSpPr>
            <p:nvPr/>
          </p:nvSpPr>
          <p:spPr bwMode="auto">
            <a:xfrm>
              <a:off x="2723" y="2069"/>
              <a:ext cx="32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36599" name="Oval 55"/>
            <p:cNvSpPr>
              <a:spLocks noChangeArrowheads="1"/>
            </p:cNvSpPr>
            <p:nvPr/>
          </p:nvSpPr>
          <p:spPr bwMode="auto">
            <a:xfrm>
              <a:off x="2356" y="2602"/>
              <a:ext cx="32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36601" name="Freeform 57"/>
            <p:cNvSpPr>
              <a:spLocks/>
            </p:cNvSpPr>
            <p:nvPr/>
          </p:nvSpPr>
          <p:spPr bwMode="auto">
            <a:xfrm>
              <a:off x="2399" y="1973"/>
              <a:ext cx="540" cy="438"/>
            </a:xfrm>
            <a:custGeom>
              <a:avLst/>
              <a:gdLst>
                <a:gd name="T0" fmla="*/ 0 w 768"/>
                <a:gd name="T1" fmla="*/ 0 h 786"/>
                <a:gd name="T2" fmla="*/ 678 w 768"/>
                <a:gd name="T3" fmla="*/ 354 h 786"/>
                <a:gd name="T4" fmla="*/ 540 w 768"/>
                <a:gd name="T5" fmla="*/ 786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786">
                  <a:moveTo>
                    <a:pt x="0" y="0"/>
                  </a:moveTo>
                  <a:cubicBezTo>
                    <a:pt x="294" y="111"/>
                    <a:pt x="588" y="223"/>
                    <a:pt x="678" y="354"/>
                  </a:cubicBezTo>
                  <a:cubicBezTo>
                    <a:pt x="768" y="485"/>
                    <a:pt x="654" y="635"/>
                    <a:pt x="540" y="78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236602" name="Text Box 58"/>
            <p:cNvSpPr txBox="1">
              <a:spLocks noChangeArrowheads="1"/>
            </p:cNvSpPr>
            <p:nvPr/>
          </p:nvSpPr>
          <p:spPr bwMode="auto">
            <a:xfrm>
              <a:off x="2791" y="1968"/>
              <a:ext cx="18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/>
                <a:t>M</a:t>
              </a:r>
              <a:endParaRPr lang="ru-RU" altLang="ru-RU" sz="1000" i="1"/>
            </a:p>
          </p:txBody>
        </p:sp>
        <p:sp>
          <p:nvSpPr>
            <p:cNvPr id="236603" name="Text Box 59"/>
            <p:cNvSpPr txBox="1">
              <a:spLocks noChangeArrowheads="1"/>
            </p:cNvSpPr>
            <p:nvPr/>
          </p:nvSpPr>
          <p:spPr bwMode="auto">
            <a:xfrm>
              <a:off x="2190" y="2495"/>
              <a:ext cx="17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/>
                <a:t>O</a:t>
              </a:r>
              <a:endParaRPr lang="ru-RU" altLang="ru-RU" sz="1000" i="1"/>
            </a:p>
          </p:txBody>
        </p:sp>
        <p:graphicFrame>
          <p:nvGraphicFramePr>
            <p:cNvPr id="236604" name="Object 60"/>
            <p:cNvGraphicFramePr>
              <a:graphicFrameLocks noChangeAspect="1"/>
            </p:cNvGraphicFramePr>
            <p:nvPr/>
          </p:nvGraphicFramePr>
          <p:xfrm>
            <a:off x="2047" y="2757"/>
            <a:ext cx="80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28" name="Формула" r:id="rId7" imgW="126720" imgH="139680" progId="Equation.3">
                    <p:embed/>
                  </p:oleObj>
                </mc:Choice>
                <mc:Fallback>
                  <p:oleObj name="Формула" r:id="rId7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7" y="2757"/>
                          <a:ext cx="80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605" name="Object 61"/>
            <p:cNvGraphicFramePr>
              <a:graphicFrameLocks noChangeAspect="1"/>
            </p:cNvGraphicFramePr>
            <p:nvPr/>
          </p:nvGraphicFramePr>
          <p:xfrm>
            <a:off x="3058" y="1860"/>
            <a:ext cx="360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29" name="Формула" r:id="rId9" imgW="571320" imgH="660240" progId="Equation.3">
                    <p:embed/>
                  </p:oleObj>
                </mc:Choice>
                <mc:Fallback>
                  <p:oleObj name="Формула" r:id="rId9" imgW="571320" imgH="660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8" y="1860"/>
                          <a:ext cx="360" cy="416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606" name="Object 62"/>
            <p:cNvGraphicFramePr>
              <a:graphicFrameLocks noChangeAspect="1"/>
            </p:cNvGraphicFramePr>
            <p:nvPr/>
          </p:nvGraphicFramePr>
          <p:xfrm>
            <a:off x="2820" y="2624"/>
            <a:ext cx="80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30" name="Формула" r:id="rId11" imgW="126720" imgH="139680" progId="Equation.3">
                    <p:embed/>
                  </p:oleObj>
                </mc:Choice>
                <mc:Fallback>
                  <p:oleObj name="Формула" r:id="rId11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0" y="2624"/>
                          <a:ext cx="80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607" name="Object 63"/>
            <p:cNvGraphicFramePr>
              <a:graphicFrameLocks noChangeAspect="1"/>
            </p:cNvGraphicFramePr>
            <p:nvPr/>
          </p:nvGraphicFramePr>
          <p:xfrm>
            <a:off x="3145" y="2549"/>
            <a:ext cx="88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31" name="Формула" r:id="rId13" imgW="139680" imgH="164880" progId="Equation.3">
                    <p:embed/>
                  </p:oleObj>
                </mc:Choice>
                <mc:Fallback>
                  <p:oleObj name="Формула" r:id="rId13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5" y="2549"/>
                          <a:ext cx="88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608" name="Object 64"/>
            <p:cNvGraphicFramePr>
              <a:graphicFrameLocks noChangeAspect="1"/>
            </p:cNvGraphicFramePr>
            <p:nvPr/>
          </p:nvGraphicFramePr>
          <p:xfrm>
            <a:off x="2496" y="2734"/>
            <a:ext cx="88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32" name="Формула" r:id="rId15" imgW="139680" imgH="164880" progId="Equation.3">
                    <p:embed/>
                  </p:oleObj>
                </mc:Choice>
                <mc:Fallback>
                  <p:oleObj name="Формула" r:id="rId15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2734"/>
                          <a:ext cx="88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610" name="Object 66"/>
            <p:cNvGraphicFramePr>
              <a:graphicFrameLocks noChangeAspect="1"/>
            </p:cNvGraphicFramePr>
            <p:nvPr/>
          </p:nvGraphicFramePr>
          <p:xfrm>
            <a:off x="2428" y="1846"/>
            <a:ext cx="80" cy="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33" name="Формула" r:id="rId17" imgW="126720" imgH="126720" progId="Equation.3">
                    <p:embed/>
                  </p:oleObj>
                </mc:Choice>
                <mc:Fallback>
                  <p:oleObj name="Формула" r:id="rId17" imgW="12672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8" y="1846"/>
                          <a:ext cx="80" cy="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611" name="Object 67"/>
            <p:cNvGraphicFramePr>
              <a:graphicFrameLocks noChangeAspect="1"/>
            </p:cNvGraphicFramePr>
            <p:nvPr/>
          </p:nvGraphicFramePr>
          <p:xfrm>
            <a:off x="2649" y="2391"/>
            <a:ext cx="80" cy="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34" name="Формула" r:id="rId19" imgW="126720" imgH="126720" progId="Equation.3">
                    <p:embed/>
                  </p:oleObj>
                </mc:Choice>
                <mc:Fallback>
                  <p:oleObj name="Формула" r:id="rId19" imgW="12672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9" y="2391"/>
                          <a:ext cx="80" cy="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6613" name="Line 69"/>
            <p:cNvSpPr>
              <a:spLocks noChangeShapeType="1"/>
            </p:cNvSpPr>
            <p:nvPr/>
          </p:nvSpPr>
          <p:spPr bwMode="auto">
            <a:xfrm>
              <a:off x="2736" y="2091"/>
              <a:ext cx="0" cy="6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236614" name="Line 70"/>
            <p:cNvSpPr>
              <a:spLocks noChangeShapeType="1"/>
            </p:cNvSpPr>
            <p:nvPr/>
          </p:nvSpPr>
          <p:spPr bwMode="auto">
            <a:xfrm flipV="1">
              <a:off x="2736" y="2616"/>
              <a:ext cx="84" cy="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236615" name="Line 71"/>
            <p:cNvSpPr>
              <a:spLocks noChangeShapeType="1"/>
            </p:cNvSpPr>
            <p:nvPr/>
          </p:nvSpPr>
          <p:spPr bwMode="auto">
            <a:xfrm flipH="1">
              <a:off x="2274" y="2706"/>
              <a:ext cx="4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</p:grpSp>
      <p:sp>
        <p:nvSpPr>
          <p:cNvPr id="236617" name="Text Box 73"/>
          <p:cNvSpPr txBox="1">
            <a:spLocks noChangeArrowheads="1"/>
          </p:cNvSpPr>
          <p:nvPr/>
        </p:nvSpPr>
        <p:spPr bwMode="auto">
          <a:xfrm>
            <a:off x="6049963" y="2628900"/>
            <a:ext cx="29289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/>
              <a:t>Задаются закон движения точки и траектория.</a:t>
            </a:r>
          </a:p>
        </p:txBody>
      </p:sp>
      <p:grpSp>
        <p:nvGrpSpPr>
          <p:cNvPr id="236671" name="Group 127"/>
          <p:cNvGrpSpPr>
            <a:grpSpLocks/>
          </p:cNvGrpSpPr>
          <p:nvPr/>
        </p:nvGrpSpPr>
        <p:grpSpPr bwMode="auto">
          <a:xfrm>
            <a:off x="6562725" y="3630613"/>
            <a:ext cx="636588" cy="646112"/>
            <a:chOff x="4128" y="2347"/>
            <a:chExt cx="401" cy="407"/>
          </a:xfrm>
        </p:grpSpPr>
        <p:sp>
          <p:nvSpPr>
            <p:cNvPr id="236618" name="Line 74"/>
            <p:cNvSpPr>
              <a:spLocks noChangeShapeType="1"/>
            </p:cNvSpPr>
            <p:nvPr/>
          </p:nvSpPr>
          <p:spPr bwMode="auto">
            <a:xfrm>
              <a:off x="4259" y="2615"/>
              <a:ext cx="27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236619" name="Line 75"/>
            <p:cNvSpPr>
              <a:spLocks noChangeShapeType="1"/>
            </p:cNvSpPr>
            <p:nvPr/>
          </p:nvSpPr>
          <p:spPr bwMode="auto">
            <a:xfrm rot="-5400000">
              <a:off x="4132" y="2482"/>
              <a:ext cx="27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236620" name="Line 76"/>
            <p:cNvSpPr>
              <a:spLocks noChangeShapeType="1"/>
            </p:cNvSpPr>
            <p:nvPr/>
          </p:nvSpPr>
          <p:spPr bwMode="auto">
            <a:xfrm rot="-5400000" flipH="1" flipV="1">
              <a:off x="4128" y="2610"/>
              <a:ext cx="144" cy="144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</p:grpSp>
      <p:grpSp>
        <p:nvGrpSpPr>
          <p:cNvPr id="236672" name="Group 128"/>
          <p:cNvGrpSpPr>
            <a:grpSpLocks/>
          </p:cNvGrpSpPr>
          <p:nvPr/>
        </p:nvGrpSpPr>
        <p:grpSpPr bwMode="auto">
          <a:xfrm>
            <a:off x="6496050" y="2914650"/>
            <a:ext cx="2247900" cy="1185863"/>
            <a:chOff x="4092" y="1896"/>
            <a:chExt cx="1416" cy="747"/>
          </a:xfrm>
        </p:grpSpPr>
        <p:graphicFrame>
          <p:nvGraphicFramePr>
            <p:cNvPr id="236628" name="Object 84"/>
            <p:cNvGraphicFramePr>
              <a:graphicFrameLocks noChangeAspect="1"/>
            </p:cNvGraphicFramePr>
            <p:nvPr/>
          </p:nvGraphicFramePr>
          <p:xfrm>
            <a:off x="4964" y="1896"/>
            <a:ext cx="54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35" name="Формула" r:id="rId20" imgW="863280" imgH="431640" progId="Equation.3">
                    <p:embed/>
                  </p:oleObj>
                </mc:Choice>
                <mc:Fallback>
                  <p:oleObj name="Формула" r:id="rId20" imgW="86328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4" y="1896"/>
                          <a:ext cx="544" cy="272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6621" name="Oval 77"/>
            <p:cNvSpPr>
              <a:spLocks noChangeArrowheads="1"/>
            </p:cNvSpPr>
            <p:nvPr/>
          </p:nvSpPr>
          <p:spPr bwMode="auto">
            <a:xfrm>
              <a:off x="4625" y="2063"/>
              <a:ext cx="32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36622" name="Oval 78"/>
            <p:cNvSpPr>
              <a:spLocks noChangeArrowheads="1"/>
            </p:cNvSpPr>
            <p:nvPr/>
          </p:nvSpPr>
          <p:spPr bwMode="auto">
            <a:xfrm>
              <a:off x="4258" y="2596"/>
              <a:ext cx="32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36624" name="Freeform 80"/>
            <p:cNvSpPr>
              <a:spLocks/>
            </p:cNvSpPr>
            <p:nvPr/>
          </p:nvSpPr>
          <p:spPr bwMode="auto">
            <a:xfrm>
              <a:off x="4301" y="1967"/>
              <a:ext cx="540" cy="438"/>
            </a:xfrm>
            <a:custGeom>
              <a:avLst/>
              <a:gdLst>
                <a:gd name="T0" fmla="*/ 0 w 768"/>
                <a:gd name="T1" fmla="*/ 0 h 786"/>
                <a:gd name="T2" fmla="*/ 678 w 768"/>
                <a:gd name="T3" fmla="*/ 354 h 786"/>
                <a:gd name="T4" fmla="*/ 540 w 768"/>
                <a:gd name="T5" fmla="*/ 786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786">
                  <a:moveTo>
                    <a:pt x="0" y="0"/>
                  </a:moveTo>
                  <a:cubicBezTo>
                    <a:pt x="294" y="111"/>
                    <a:pt x="588" y="223"/>
                    <a:pt x="678" y="354"/>
                  </a:cubicBezTo>
                  <a:cubicBezTo>
                    <a:pt x="768" y="485"/>
                    <a:pt x="654" y="635"/>
                    <a:pt x="540" y="78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236625" name="Text Box 81"/>
            <p:cNvSpPr txBox="1">
              <a:spLocks noChangeArrowheads="1"/>
            </p:cNvSpPr>
            <p:nvPr/>
          </p:nvSpPr>
          <p:spPr bwMode="auto">
            <a:xfrm>
              <a:off x="4693" y="1962"/>
              <a:ext cx="18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/>
                <a:t>M</a:t>
              </a:r>
              <a:endParaRPr lang="ru-RU" altLang="ru-RU" sz="1000" i="1"/>
            </a:p>
          </p:txBody>
        </p:sp>
        <p:sp>
          <p:nvSpPr>
            <p:cNvPr id="236626" name="Text Box 82"/>
            <p:cNvSpPr txBox="1">
              <a:spLocks noChangeArrowheads="1"/>
            </p:cNvSpPr>
            <p:nvPr/>
          </p:nvSpPr>
          <p:spPr bwMode="auto">
            <a:xfrm>
              <a:off x="4092" y="2489"/>
              <a:ext cx="17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/>
                <a:t>O</a:t>
              </a:r>
              <a:endParaRPr lang="ru-RU" altLang="ru-RU" sz="1000" i="1"/>
            </a:p>
          </p:txBody>
        </p:sp>
        <p:graphicFrame>
          <p:nvGraphicFramePr>
            <p:cNvPr id="236627" name="Object 83"/>
            <p:cNvGraphicFramePr>
              <a:graphicFrameLocks noChangeAspect="1"/>
            </p:cNvGraphicFramePr>
            <p:nvPr/>
          </p:nvGraphicFramePr>
          <p:xfrm>
            <a:off x="4523" y="1953"/>
            <a:ext cx="72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36" name="Формула" r:id="rId22" imgW="114120" imgH="139680" progId="Equation.3">
                    <p:embed/>
                  </p:oleObj>
                </mc:Choice>
                <mc:Fallback>
                  <p:oleObj name="Формула" r:id="rId22" imgW="1141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3" y="1953"/>
                          <a:ext cx="72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6629" name="Oval 85"/>
            <p:cNvSpPr>
              <a:spLocks noChangeArrowheads="1"/>
            </p:cNvSpPr>
            <p:nvPr/>
          </p:nvSpPr>
          <p:spPr bwMode="auto">
            <a:xfrm>
              <a:off x="4389" y="1977"/>
              <a:ext cx="32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236630" name="Object 86"/>
            <p:cNvGraphicFramePr>
              <a:graphicFrameLocks noChangeAspect="1"/>
            </p:cNvGraphicFramePr>
            <p:nvPr/>
          </p:nvGraphicFramePr>
          <p:xfrm>
            <a:off x="4292" y="1976"/>
            <a:ext cx="11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37" name="Формула" r:id="rId24" imgW="177480" imgH="215640" progId="Equation.3">
                    <p:embed/>
                  </p:oleObj>
                </mc:Choice>
                <mc:Fallback>
                  <p:oleObj name="Формула" r:id="rId24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2" y="1976"/>
                          <a:ext cx="11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631" name="Object 87"/>
            <p:cNvGraphicFramePr>
              <a:graphicFrameLocks noChangeAspect="1"/>
            </p:cNvGraphicFramePr>
            <p:nvPr/>
          </p:nvGraphicFramePr>
          <p:xfrm>
            <a:off x="4316" y="1910"/>
            <a:ext cx="184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38" name="Формула" r:id="rId26" imgW="291960" imgH="139680" progId="Equation.3">
                    <p:embed/>
                  </p:oleObj>
                </mc:Choice>
                <mc:Fallback>
                  <p:oleObj name="Формула" r:id="rId26" imgW="29196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6" y="1910"/>
                          <a:ext cx="184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6634" name="Text Box 90"/>
          <p:cNvSpPr txBox="1">
            <a:spLocks noChangeArrowheads="1"/>
          </p:cNvSpPr>
          <p:nvPr/>
        </p:nvSpPr>
        <p:spPr bwMode="auto">
          <a:xfrm>
            <a:off x="107950" y="2325688"/>
            <a:ext cx="80152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 b="1" dirty="0"/>
              <a:t>Три способа задания движения</a:t>
            </a:r>
            <a:r>
              <a:rPr lang="en-US" altLang="ru-RU" sz="1000" b="1" dirty="0"/>
              <a:t> </a:t>
            </a:r>
            <a:r>
              <a:rPr lang="ru-RU" altLang="ru-RU" sz="1000" b="1" dirty="0"/>
              <a:t>точки</a:t>
            </a:r>
            <a:r>
              <a:rPr lang="en-US" altLang="ru-RU" sz="1000" dirty="0"/>
              <a:t>:</a:t>
            </a:r>
            <a:endParaRPr lang="ru-RU" altLang="ru-RU" sz="1000" dirty="0"/>
          </a:p>
          <a:p>
            <a:r>
              <a:rPr lang="ru-RU" altLang="ru-RU" sz="1000" b="1" dirty="0">
                <a:solidFill>
                  <a:srgbClr val="FF0000"/>
                </a:solidFill>
              </a:rPr>
              <a:t>Векторный способ</a:t>
            </a:r>
            <a:r>
              <a:rPr lang="en-US" altLang="ru-RU" sz="1000" b="1" dirty="0">
                <a:solidFill>
                  <a:srgbClr val="FF0000"/>
                </a:solidFill>
              </a:rPr>
              <a:t>:</a:t>
            </a:r>
            <a:r>
              <a:rPr lang="ru-RU" altLang="ru-RU" sz="1000" b="1" dirty="0">
                <a:solidFill>
                  <a:srgbClr val="FF0000"/>
                </a:solidFill>
              </a:rPr>
              <a:t>			Координатный способ</a:t>
            </a:r>
            <a:r>
              <a:rPr lang="en-US" altLang="ru-RU" sz="1000" b="1" dirty="0">
                <a:solidFill>
                  <a:srgbClr val="FF0000"/>
                </a:solidFill>
              </a:rPr>
              <a:t>:</a:t>
            </a:r>
            <a:r>
              <a:rPr lang="ru-RU" altLang="ru-RU" sz="1000" b="1" dirty="0">
                <a:solidFill>
                  <a:srgbClr val="FF0000"/>
                </a:solidFill>
              </a:rPr>
              <a:t> 		Естественный способ</a:t>
            </a:r>
            <a:r>
              <a:rPr lang="en-US" altLang="ru-RU" sz="1000" b="1" dirty="0">
                <a:solidFill>
                  <a:srgbClr val="FF0000"/>
                </a:solidFill>
              </a:rPr>
              <a:t>:</a:t>
            </a:r>
            <a:endParaRPr lang="ru-RU" altLang="ru-RU" sz="1000" b="1" dirty="0">
              <a:solidFill>
                <a:srgbClr val="FF0000"/>
              </a:solidFill>
            </a:endParaRPr>
          </a:p>
          <a:p>
            <a:r>
              <a:rPr lang="ru-RU" altLang="ru-RU" sz="1000" dirty="0"/>
              <a:t>Задается величина и направление радиуса-вектора.</a:t>
            </a:r>
          </a:p>
        </p:txBody>
      </p:sp>
      <p:sp>
        <p:nvSpPr>
          <p:cNvPr id="236636" name="Text Box 92"/>
          <p:cNvSpPr txBox="1">
            <a:spLocks noChangeArrowheads="1"/>
          </p:cNvSpPr>
          <p:nvPr/>
        </p:nvSpPr>
        <p:spPr bwMode="auto">
          <a:xfrm>
            <a:off x="0" y="4467225"/>
            <a:ext cx="40005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 dirty="0"/>
              <a:t>Все</a:t>
            </a:r>
            <a:r>
              <a:rPr lang="ru-RU" altLang="ru-RU" sz="1000" b="1" dirty="0"/>
              <a:t> </a:t>
            </a:r>
            <a:r>
              <a:rPr lang="ru-RU" altLang="ru-RU" sz="1000" dirty="0"/>
              <a:t>три способа задания эквивалентны и связаны между собой</a:t>
            </a:r>
            <a:r>
              <a:rPr lang="en-US" altLang="ru-RU" sz="1000" dirty="0"/>
              <a:t>:</a:t>
            </a:r>
          </a:p>
          <a:p>
            <a:r>
              <a:rPr lang="en-US" altLang="ru-RU" sz="1000" dirty="0"/>
              <a:t>1. </a:t>
            </a:r>
            <a:r>
              <a:rPr lang="ru-RU" altLang="ru-RU" sz="1000" dirty="0"/>
              <a:t>Векторный и координатный – соотношением</a:t>
            </a:r>
            <a:r>
              <a:rPr lang="en-US" altLang="ru-RU" sz="1000" dirty="0"/>
              <a:t>:</a:t>
            </a:r>
            <a:endParaRPr lang="ru-RU" altLang="ru-RU" sz="1000" dirty="0"/>
          </a:p>
          <a:p>
            <a:endParaRPr lang="ru-RU" altLang="ru-RU" sz="1000" dirty="0"/>
          </a:p>
        </p:txBody>
      </p:sp>
      <p:graphicFrame>
        <p:nvGraphicFramePr>
          <p:cNvPr id="236637" name="Object 93"/>
          <p:cNvGraphicFramePr>
            <a:graphicFrameLocks noChangeAspect="1"/>
          </p:cNvGraphicFramePr>
          <p:nvPr/>
        </p:nvGraphicFramePr>
        <p:xfrm>
          <a:off x="3041650" y="4705350"/>
          <a:ext cx="1651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9" name="Формула" r:id="rId28" imgW="1650960" imgH="228600" progId="Equation.3">
                  <p:embed/>
                </p:oleObj>
              </mc:Choice>
              <mc:Fallback>
                <p:oleObj name="Формула" r:id="rId28" imgW="1650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650" y="4705350"/>
                        <a:ext cx="1651000" cy="228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6646" name="Group 102"/>
          <p:cNvGrpSpPr>
            <a:grpSpLocks/>
          </p:cNvGrpSpPr>
          <p:nvPr/>
        </p:nvGrpSpPr>
        <p:grpSpPr bwMode="auto">
          <a:xfrm>
            <a:off x="3567113" y="3276600"/>
            <a:ext cx="757237" cy="979488"/>
            <a:chOff x="2247" y="2106"/>
            <a:chExt cx="477" cy="617"/>
          </a:xfrm>
        </p:grpSpPr>
        <p:sp>
          <p:nvSpPr>
            <p:cNvPr id="236638" name="Line 94"/>
            <p:cNvSpPr>
              <a:spLocks noChangeShapeType="1"/>
            </p:cNvSpPr>
            <p:nvPr/>
          </p:nvSpPr>
          <p:spPr bwMode="auto">
            <a:xfrm flipV="1">
              <a:off x="2370" y="2106"/>
              <a:ext cx="354" cy="5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236639" name="Line 95"/>
            <p:cNvSpPr>
              <a:spLocks noChangeShapeType="1"/>
            </p:cNvSpPr>
            <p:nvPr/>
          </p:nvSpPr>
          <p:spPr bwMode="auto">
            <a:xfrm>
              <a:off x="2388" y="2616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236640" name="Line 96"/>
            <p:cNvSpPr>
              <a:spLocks noChangeShapeType="1"/>
            </p:cNvSpPr>
            <p:nvPr/>
          </p:nvSpPr>
          <p:spPr bwMode="auto">
            <a:xfrm rot="-5400000">
              <a:off x="2321" y="2573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236641" name="Line 97"/>
            <p:cNvSpPr>
              <a:spLocks noChangeShapeType="1"/>
            </p:cNvSpPr>
            <p:nvPr/>
          </p:nvSpPr>
          <p:spPr bwMode="auto">
            <a:xfrm rot="-5400000" flipH="1" flipV="1">
              <a:off x="2305" y="2629"/>
              <a:ext cx="54" cy="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graphicFrame>
          <p:nvGraphicFramePr>
            <p:cNvPr id="236642" name="Object 98"/>
            <p:cNvGraphicFramePr>
              <a:graphicFrameLocks noChangeAspect="1"/>
            </p:cNvGraphicFramePr>
            <p:nvPr/>
          </p:nvGraphicFramePr>
          <p:xfrm>
            <a:off x="2492" y="2250"/>
            <a:ext cx="80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40" name="Формула" r:id="rId30" imgW="126720" imgH="152280" progId="Equation.3">
                    <p:embed/>
                  </p:oleObj>
                </mc:Choice>
                <mc:Fallback>
                  <p:oleObj name="Формула" r:id="rId30" imgW="12672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2" y="2250"/>
                          <a:ext cx="80" cy="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643" name="Object 99"/>
            <p:cNvGraphicFramePr>
              <a:graphicFrameLocks noChangeAspect="1"/>
            </p:cNvGraphicFramePr>
            <p:nvPr/>
          </p:nvGraphicFramePr>
          <p:xfrm>
            <a:off x="2247" y="2603"/>
            <a:ext cx="64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41" name="Формула" r:id="rId32" imgW="101520" imgH="190440" progId="Equation.3">
                    <p:embed/>
                  </p:oleObj>
                </mc:Choice>
                <mc:Fallback>
                  <p:oleObj name="Формула" r:id="rId32" imgW="10152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7" y="2603"/>
                          <a:ext cx="64" cy="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644" name="Object 100"/>
            <p:cNvGraphicFramePr>
              <a:graphicFrameLocks noChangeAspect="1"/>
            </p:cNvGraphicFramePr>
            <p:nvPr/>
          </p:nvGraphicFramePr>
          <p:xfrm>
            <a:off x="2479" y="2493"/>
            <a:ext cx="8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42" name="Формула" r:id="rId34" imgW="126720" imgH="215640" progId="Equation.3">
                    <p:embed/>
                  </p:oleObj>
                </mc:Choice>
                <mc:Fallback>
                  <p:oleObj name="Формула" r:id="rId34" imgW="1267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9" y="2493"/>
                          <a:ext cx="8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645" name="Object 101"/>
            <p:cNvGraphicFramePr>
              <a:graphicFrameLocks noChangeAspect="1"/>
            </p:cNvGraphicFramePr>
            <p:nvPr/>
          </p:nvGraphicFramePr>
          <p:xfrm>
            <a:off x="2366" y="2424"/>
            <a:ext cx="88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43" name="Формула" r:id="rId36" imgW="139680" imgH="203040" progId="Equation.3">
                    <p:embed/>
                  </p:oleObj>
                </mc:Choice>
                <mc:Fallback>
                  <p:oleObj name="Формула" r:id="rId36" imgW="1396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6" y="2424"/>
                          <a:ext cx="88" cy="1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6647" name="Text Box 103"/>
          <p:cNvSpPr txBox="1">
            <a:spLocks noChangeArrowheads="1"/>
          </p:cNvSpPr>
          <p:nvPr/>
        </p:nvSpPr>
        <p:spPr bwMode="auto">
          <a:xfrm>
            <a:off x="4962525" y="4484688"/>
            <a:ext cx="31988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/>
              <a:t>2. </a:t>
            </a:r>
            <a:r>
              <a:rPr lang="ru-RU" altLang="ru-RU" sz="1000"/>
              <a:t>Координатный и естественный – соотношением</a:t>
            </a:r>
            <a:r>
              <a:rPr lang="en-US" altLang="ru-RU" sz="1000"/>
              <a:t>:</a:t>
            </a:r>
            <a:endParaRPr lang="ru-RU" altLang="ru-RU" sz="1000"/>
          </a:p>
          <a:p>
            <a:endParaRPr lang="ru-RU" altLang="ru-RU" sz="1000"/>
          </a:p>
        </p:txBody>
      </p:sp>
      <p:graphicFrame>
        <p:nvGraphicFramePr>
          <p:cNvPr id="236648" name="Object 104"/>
          <p:cNvGraphicFramePr>
            <a:graphicFrameLocks noChangeAspect="1"/>
          </p:cNvGraphicFramePr>
          <p:nvPr/>
        </p:nvGraphicFramePr>
        <p:xfrm>
          <a:off x="7570788" y="4240213"/>
          <a:ext cx="1371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4" name="Формула" r:id="rId38" imgW="1371600" imgH="279360" progId="Equation.3">
                  <p:embed/>
                </p:oleObj>
              </mc:Choice>
              <mc:Fallback>
                <p:oleObj name="Формула" r:id="rId38" imgW="13716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0788" y="4240213"/>
                        <a:ext cx="1371600" cy="279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650" name="Object 106"/>
          <p:cNvGraphicFramePr>
            <a:graphicFrameLocks noChangeAspect="1"/>
          </p:cNvGraphicFramePr>
          <p:nvPr/>
        </p:nvGraphicFramePr>
        <p:xfrm>
          <a:off x="7496175" y="4702175"/>
          <a:ext cx="1460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5" name="Формула" r:id="rId40" imgW="1460160" imgH="304560" progId="Equation.3">
                  <p:embed/>
                </p:oleObj>
              </mc:Choice>
              <mc:Fallback>
                <p:oleObj name="Формула" r:id="rId40" imgW="14601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6175" y="4702175"/>
                        <a:ext cx="1460500" cy="3048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6670" name="Group 126"/>
          <p:cNvGrpSpPr>
            <a:grpSpLocks/>
          </p:cNvGrpSpPr>
          <p:nvPr/>
        </p:nvGrpSpPr>
        <p:grpSpPr bwMode="auto">
          <a:xfrm>
            <a:off x="6276975" y="2825750"/>
            <a:ext cx="1882775" cy="1641475"/>
            <a:chOff x="2160" y="3261"/>
            <a:chExt cx="1186" cy="1034"/>
          </a:xfrm>
        </p:grpSpPr>
        <p:sp>
          <p:nvSpPr>
            <p:cNvPr id="236652" name="Line 108"/>
            <p:cNvSpPr>
              <a:spLocks noChangeShapeType="1"/>
            </p:cNvSpPr>
            <p:nvPr/>
          </p:nvSpPr>
          <p:spPr bwMode="auto">
            <a:xfrm>
              <a:off x="2470" y="4036"/>
              <a:ext cx="762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236653" name="Line 109"/>
            <p:cNvSpPr>
              <a:spLocks noChangeShapeType="1"/>
            </p:cNvSpPr>
            <p:nvPr/>
          </p:nvSpPr>
          <p:spPr bwMode="auto">
            <a:xfrm rot="-5400000">
              <a:off x="2103" y="3663"/>
              <a:ext cx="75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236654" name="Line 110"/>
            <p:cNvSpPr>
              <a:spLocks noChangeShapeType="1"/>
            </p:cNvSpPr>
            <p:nvPr/>
          </p:nvSpPr>
          <p:spPr bwMode="auto">
            <a:xfrm rot="-5400000" flipH="1" flipV="1">
              <a:off x="2219" y="4031"/>
              <a:ext cx="264" cy="264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graphicFrame>
          <p:nvGraphicFramePr>
            <p:cNvPr id="236660" name="Object 116"/>
            <p:cNvGraphicFramePr>
              <a:graphicFrameLocks noChangeAspect="1"/>
            </p:cNvGraphicFramePr>
            <p:nvPr/>
          </p:nvGraphicFramePr>
          <p:xfrm>
            <a:off x="2160" y="4172"/>
            <a:ext cx="80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46" name="Формула" r:id="rId42" imgW="126720" imgH="139680" progId="Equation.3">
                    <p:embed/>
                  </p:oleObj>
                </mc:Choice>
                <mc:Fallback>
                  <p:oleObj name="Формула" r:id="rId42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4172"/>
                          <a:ext cx="80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662" name="Object 118"/>
            <p:cNvGraphicFramePr>
              <a:graphicFrameLocks noChangeAspect="1"/>
            </p:cNvGraphicFramePr>
            <p:nvPr/>
          </p:nvGraphicFramePr>
          <p:xfrm>
            <a:off x="2933" y="4039"/>
            <a:ext cx="80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47" name="Формула" r:id="rId43" imgW="126720" imgH="139680" progId="Equation.3">
                    <p:embed/>
                  </p:oleObj>
                </mc:Choice>
                <mc:Fallback>
                  <p:oleObj name="Формула" r:id="rId43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3" y="4039"/>
                          <a:ext cx="80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663" name="Object 119"/>
            <p:cNvGraphicFramePr>
              <a:graphicFrameLocks noChangeAspect="1"/>
            </p:cNvGraphicFramePr>
            <p:nvPr/>
          </p:nvGraphicFramePr>
          <p:xfrm>
            <a:off x="3258" y="3964"/>
            <a:ext cx="88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48" name="Формула" r:id="rId44" imgW="139680" imgH="164880" progId="Equation.3">
                    <p:embed/>
                  </p:oleObj>
                </mc:Choice>
                <mc:Fallback>
                  <p:oleObj name="Формула" r:id="rId44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8" y="3964"/>
                          <a:ext cx="88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664" name="Object 120"/>
            <p:cNvGraphicFramePr>
              <a:graphicFrameLocks noChangeAspect="1"/>
            </p:cNvGraphicFramePr>
            <p:nvPr/>
          </p:nvGraphicFramePr>
          <p:xfrm>
            <a:off x="2609" y="4149"/>
            <a:ext cx="88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49" name="Формула" r:id="rId45" imgW="139680" imgH="164880" progId="Equation.3">
                    <p:embed/>
                  </p:oleObj>
                </mc:Choice>
                <mc:Fallback>
                  <p:oleObj name="Формула" r:id="rId45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9" y="4149"/>
                          <a:ext cx="88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665" name="Object 121"/>
            <p:cNvGraphicFramePr>
              <a:graphicFrameLocks noChangeAspect="1"/>
            </p:cNvGraphicFramePr>
            <p:nvPr/>
          </p:nvGraphicFramePr>
          <p:xfrm>
            <a:off x="2541" y="3261"/>
            <a:ext cx="80" cy="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50" name="Формула" r:id="rId46" imgW="126720" imgH="126720" progId="Equation.3">
                    <p:embed/>
                  </p:oleObj>
                </mc:Choice>
                <mc:Fallback>
                  <p:oleObj name="Формула" r:id="rId46" imgW="12672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1" y="3261"/>
                          <a:ext cx="80" cy="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666" name="Object 122"/>
            <p:cNvGraphicFramePr>
              <a:graphicFrameLocks noChangeAspect="1"/>
            </p:cNvGraphicFramePr>
            <p:nvPr/>
          </p:nvGraphicFramePr>
          <p:xfrm>
            <a:off x="2762" y="3806"/>
            <a:ext cx="80" cy="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51" name="Формула" r:id="rId47" imgW="126720" imgH="126720" progId="Equation.3">
                    <p:embed/>
                  </p:oleObj>
                </mc:Choice>
                <mc:Fallback>
                  <p:oleObj name="Формула" r:id="rId47" imgW="12672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2" y="3806"/>
                          <a:ext cx="80" cy="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6667" name="Line 123"/>
            <p:cNvSpPr>
              <a:spLocks noChangeShapeType="1"/>
            </p:cNvSpPr>
            <p:nvPr/>
          </p:nvSpPr>
          <p:spPr bwMode="auto">
            <a:xfrm>
              <a:off x="2849" y="3506"/>
              <a:ext cx="0" cy="6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236668" name="Line 124"/>
            <p:cNvSpPr>
              <a:spLocks noChangeShapeType="1"/>
            </p:cNvSpPr>
            <p:nvPr/>
          </p:nvSpPr>
          <p:spPr bwMode="auto">
            <a:xfrm flipV="1">
              <a:off x="2849" y="4031"/>
              <a:ext cx="84" cy="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236669" name="Line 125"/>
            <p:cNvSpPr>
              <a:spLocks noChangeShapeType="1"/>
            </p:cNvSpPr>
            <p:nvPr/>
          </p:nvSpPr>
          <p:spPr bwMode="auto">
            <a:xfrm flipH="1">
              <a:off x="2387" y="4121"/>
              <a:ext cx="4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</p:grpSp>
      <p:grpSp>
        <p:nvGrpSpPr>
          <p:cNvPr id="236687" name="Group 143"/>
          <p:cNvGrpSpPr>
            <a:grpSpLocks/>
          </p:cNvGrpSpPr>
          <p:nvPr/>
        </p:nvGrpSpPr>
        <p:grpSpPr bwMode="auto">
          <a:xfrm>
            <a:off x="8299450" y="3424238"/>
            <a:ext cx="558800" cy="704850"/>
            <a:chOff x="5228" y="2217"/>
            <a:chExt cx="352" cy="444"/>
          </a:xfrm>
        </p:grpSpPr>
        <p:grpSp>
          <p:nvGrpSpPr>
            <p:cNvPr id="236683" name="Group 139"/>
            <p:cNvGrpSpPr>
              <a:grpSpLocks/>
            </p:cNvGrpSpPr>
            <p:nvPr/>
          </p:nvGrpSpPr>
          <p:grpSpPr bwMode="auto">
            <a:xfrm>
              <a:off x="5228" y="2217"/>
              <a:ext cx="352" cy="399"/>
              <a:chOff x="5226" y="2201"/>
              <a:chExt cx="352" cy="399"/>
            </a:xfrm>
          </p:grpSpPr>
          <p:sp>
            <p:nvSpPr>
              <p:cNvPr id="236649" name="AutoShape 105"/>
              <p:cNvSpPr>
                <a:spLocks noChangeArrowheads="1"/>
              </p:cNvSpPr>
              <p:nvPr/>
            </p:nvSpPr>
            <p:spPr bwMode="auto">
              <a:xfrm>
                <a:off x="5226" y="2316"/>
                <a:ext cx="204" cy="204"/>
              </a:xfrm>
              <a:prstGeom prst="cube">
                <a:avLst>
                  <a:gd name="adj" fmla="val 25000"/>
                </a:avLst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graphicFrame>
            <p:nvGraphicFramePr>
              <p:cNvPr id="236673" name="Object 129"/>
              <p:cNvGraphicFramePr>
                <a:graphicFrameLocks noChangeAspect="1"/>
              </p:cNvGraphicFramePr>
              <p:nvPr/>
            </p:nvGraphicFramePr>
            <p:xfrm>
              <a:off x="5406" y="2488"/>
              <a:ext cx="120" cy="1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52" name="Формула" r:id="rId48" imgW="190440" imgH="177480" progId="Equation.3">
                      <p:embed/>
                    </p:oleObj>
                  </mc:Choice>
                  <mc:Fallback>
                    <p:oleObj name="Формула" r:id="rId48" imgW="19044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06" y="2488"/>
                            <a:ext cx="120" cy="1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6675" name="Object 131"/>
              <p:cNvGraphicFramePr>
                <a:graphicFrameLocks noChangeAspect="1"/>
              </p:cNvGraphicFramePr>
              <p:nvPr/>
            </p:nvGraphicFramePr>
            <p:xfrm>
              <a:off x="5458" y="2318"/>
              <a:ext cx="120" cy="1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53" name="Формула" r:id="rId50" imgW="190440" imgH="177480" progId="Equation.3">
                      <p:embed/>
                    </p:oleObj>
                  </mc:Choice>
                  <mc:Fallback>
                    <p:oleObj name="Формула" r:id="rId50" imgW="19044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58" y="2318"/>
                            <a:ext cx="120" cy="1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6676" name="Line 132"/>
              <p:cNvSpPr>
                <a:spLocks noChangeShapeType="1"/>
              </p:cNvSpPr>
              <p:nvPr/>
            </p:nvSpPr>
            <p:spPr bwMode="auto">
              <a:xfrm>
                <a:off x="5278" y="2314"/>
                <a:ext cx="0" cy="1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  <p:sp>
            <p:nvSpPr>
              <p:cNvPr id="236677" name="Line 133"/>
              <p:cNvSpPr>
                <a:spLocks noChangeShapeType="1"/>
              </p:cNvSpPr>
              <p:nvPr/>
            </p:nvSpPr>
            <p:spPr bwMode="auto">
              <a:xfrm rot="-5400000">
                <a:off x="5353" y="2387"/>
                <a:ext cx="0" cy="1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  <p:sp>
            <p:nvSpPr>
              <p:cNvPr id="236678" name="Line 134"/>
              <p:cNvSpPr>
                <a:spLocks noChangeShapeType="1"/>
              </p:cNvSpPr>
              <p:nvPr/>
            </p:nvSpPr>
            <p:spPr bwMode="auto">
              <a:xfrm rot="-5400000">
                <a:off x="5227" y="2465"/>
                <a:ext cx="52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  <p:sp>
            <p:nvSpPr>
              <p:cNvPr id="236679" name="Line 135"/>
              <p:cNvSpPr>
                <a:spLocks noChangeShapeType="1"/>
              </p:cNvSpPr>
              <p:nvPr/>
            </p:nvSpPr>
            <p:spPr bwMode="auto">
              <a:xfrm flipV="1">
                <a:off x="5276" y="2368"/>
                <a:ext cx="98" cy="9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  <p:graphicFrame>
            <p:nvGraphicFramePr>
              <p:cNvPr id="236680" name="Object 136"/>
              <p:cNvGraphicFramePr>
                <a:graphicFrameLocks noChangeAspect="1"/>
              </p:cNvGraphicFramePr>
              <p:nvPr/>
            </p:nvGraphicFramePr>
            <p:xfrm>
              <a:off x="5297" y="2201"/>
              <a:ext cx="120" cy="1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54" name="Формула" r:id="rId52" imgW="190440" imgH="177480" progId="Equation.3">
                      <p:embed/>
                    </p:oleObj>
                  </mc:Choice>
                  <mc:Fallback>
                    <p:oleObj name="Формула" r:id="rId52" imgW="19044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97" y="2201"/>
                            <a:ext cx="120" cy="1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6682" name="Line 138"/>
              <p:cNvSpPr>
                <a:spLocks noChangeShapeType="1"/>
              </p:cNvSpPr>
              <p:nvPr/>
            </p:nvSpPr>
            <p:spPr bwMode="auto">
              <a:xfrm flipH="1">
                <a:off x="5330" y="2298"/>
                <a:ext cx="18" cy="1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</p:grpSp>
        <p:grpSp>
          <p:nvGrpSpPr>
            <p:cNvPr id="236685" name="Group 141"/>
            <p:cNvGrpSpPr>
              <a:grpSpLocks noChangeAspect="1"/>
            </p:cNvGrpSpPr>
            <p:nvPr/>
          </p:nvGrpSpPr>
          <p:grpSpPr bwMode="auto">
            <a:xfrm>
              <a:off x="5251" y="2533"/>
              <a:ext cx="128" cy="128"/>
              <a:chOff x="5251" y="2533"/>
              <a:chExt cx="128" cy="128"/>
            </a:xfrm>
          </p:grpSpPr>
          <p:sp>
            <p:nvSpPr>
              <p:cNvPr id="236684" name="AutoShape 140"/>
              <p:cNvSpPr>
                <a:spLocks noChangeAspect="1" noChangeArrowheads="1" noTextEdit="1"/>
              </p:cNvSpPr>
              <p:nvPr/>
            </p:nvSpPr>
            <p:spPr bwMode="auto">
              <a:xfrm>
                <a:off x="5251" y="2533"/>
                <a:ext cx="128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6686" name="Rectangle 142"/>
              <p:cNvSpPr>
                <a:spLocks noChangeArrowheads="1"/>
              </p:cNvSpPr>
              <p:nvPr/>
            </p:nvSpPr>
            <p:spPr bwMode="auto">
              <a:xfrm>
                <a:off x="5266" y="2535"/>
                <a:ext cx="91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ru-RU" altLang="ru-RU" sz="1200" i="1">
                    <a:solidFill>
                      <a:srgbClr val="000000"/>
                    </a:solidFill>
                    <a:latin typeface="Times New Roman" pitchFamily="18" charset="0"/>
                  </a:rPr>
                  <a:t>dy</a:t>
                </a:r>
                <a:endParaRPr lang="ru-RU" altLang="ru-RU"/>
              </a:p>
            </p:txBody>
          </p:sp>
        </p:grpSp>
      </p:grpSp>
      <p:sp>
        <p:nvSpPr>
          <p:cNvPr id="236688" name="Text Box 144"/>
          <p:cNvSpPr txBox="1">
            <a:spLocks noChangeArrowheads="1"/>
          </p:cNvSpPr>
          <p:nvPr/>
        </p:nvSpPr>
        <p:spPr bwMode="auto">
          <a:xfrm>
            <a:off x="0" y="4978400"/>
            <a:ext cx="8793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/>
              <a:t>3</a:t>
            </a:r>
            <a:r>
              <a:rPr lang="en-US" altLang="ru-RU" sz="1000"/>
              <a:t>. </a:t>
            </a:r>
            <a:r>
              <a:rPr lang="ru-RU" altLang="ru-RU" sz="1000"/>
              <a:t>Для получения уравнения траектории движения необходимо из уравнений движения координатного способа исключить время, т.к. траектория</a:t>
            </a:r>
          </a:p>
          <a:p>
            <a:r>
              <a:rPr lang="ru-RU" altLang="ru-RU" sz="1000"/>
              <a:t>не зависит от времени</a:t>
            </a:r>
            <a:r>
              <a:rPr lang="en-US" altLang="ru-RU" sz="1000"/>
              <a:t>:</a:t>
            </a:r>
            <a:r>
              <a:rPr lang="ru-RU" altLang="ru-RU" sz="1000"/>
              <a:t>			</a:t>
            </a:r>
          </a:p>
        </p:txBody>
      </p:sp>
      <p:graphicFrame>
        <p:nvGraphicFramePr>
          <p:cNvPr id="236689" name="Object 145"/>
          <p:cNvGraphicFramePr>
            <a:graphicFrameLocks noChangeAspect="1"/>
          </p:cNvGraphicFramePr>
          <p:nvPr/>
        </p:nvGraphicFramePr>
        <p:xfrm>
          <a:off x="1649413" y="5221288"/>
          <a:ext cx="16129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5" name="Формула" r:id="rId54" imgW="1612800" imgH="660240" progId="Equation.3">
                  <p:embed/>
                </p:oleObj>
              </mc:Choice>
              <mc:Fallback>
                <p:oleObj name="Формула" r:id="rId54" imgW="161280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9413" y="5221288"/>
                        <a:ext cx="1612900" cy="660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690" name="Text Box 146"/>
          <p:cNvSpPr txBox="1">
            <a:spLocks noChangeArrowheads="1"/>
          </p:cNvSpPr>
          <p:nvPr/>
        </p:nvSpPr>
        <p:spPr bwMode="auto">
          <a:xfrm>
            <a:off x="3517900" y="5183188"/>
            <a:ext cx="5281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/>
              <a:t>Последние два уравнения представляют собой уравнения линейчатых поверхностей</a:t>
            </a:r>
            <a:r>
              <a:rPr lang="en-US" altLang="ru-RU" sz="1000"/>
              <a:t>,</a:t>
            </a:r>
            <a:endParaRPr lang="ru-RU" altLang="ru-RU" sz="1000"/>
          </a:p>
          <a:p>
            <a:r>
              <a:rPr lang="ru-RU" altLang="ru-RU" sz="1000"/>
              <a:t>линия пересечения которых и есть траектория движения точки.</a:t>
            </a:r>
          </a:p>
        </p:txBody>
      </p:sp>
      <p:graphicFrame>
        <p:nvGraphicFramePr>
          <p:cNvPr id="236691" name="Object 147"/>
          <p:cNvGraphicFramePr>
            <a:graphicFrameLocks noChangeAspect="1"/>
          </p:cNvGraphicFramePr>
          <p:nvPr/>
        </p:nvGraphicFramePr>
        <p:xfrm>
          <a:off x="7642225" y="5426075"/>
          <a:ext cx="673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6" name="Формула" r:id="rId56" imgW="672840" imgH="457200" progId="Equation.3">
                  <p:embed/>
                </p:oleObj>
              </mc:Choice>
              <mc:Fallback>
                <p:oleObj name="Формула" r:id="rId56" imgW="6728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2225" y="5426075"/>
                        <a:ext cx="673100" cy="457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692" name="Text Box 148"/>
          <p:cNvSpPr txBox="1">
            <a:spLocks noChangeArrowheads="1"/>
          </p:cNvSpPr>
          <p:nvPr/>
        </p:nvSpPr>
        <p:spPr bwMode="auto">
          <a:xfrm>
            <a:off x="0" y="5753100"/>
            <a:ext cx="817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/>
              <a:t>Например</a:t>
            </a:r>
            <a:r>
              <a:rPr lang="en-US" altLang="ru-RU" sz="1000"/>
              <a:t>:</a:t>
            </a:r>
            <a:endParaRPr lang="ru-RU" altLang="ru-RU" sz="1000"/>
          </a:p>
          <a:p>
            <a:endParaRPr lang="ru-RU" altLang="ru-RU" sz="1000"/>
          </a:p>
        </p:txBody>
      </p:sp>
      <p:graphicFrame>
        <p:nvGraphicFramePr>
          <p:cNvPr id="236693" name="Object 149"/>
          <p:cNvGraphicFramePr>
            <a:graphicFrameLocks noChangeAspect="1"/>
          </p:cNvGraphicFramePr>
          <p:nvPr/>
        </p:nvGraphicFramePr>
        <p:xfrm>
          <a:off x="755650" y="5969000"/>
          <a:ext cx="2768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7" name="Формула" r:id="rId58" imgW="2768400" imgH="660240" progId="Equation.3">
                  <p:embed/>
                </p:oleObj>
              </mc:Choice>
              <mc:Fallback>
                <p:oleObj name="Формула" r:id="rId58" imgW="276840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969000"/>
                        <a:ext cx="2768600" cy="660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694" name="Text Box 150"/>
          <p:cNvSpPr txBox="1">
            <a:spLocks noChangeArrowheads="1"/>
          </p:cNvSpPr>
          <p:nvPr/>
        </p:nvSpPr>
        <p:spPr bwMode="auto">
          <a:xfrm>
            <a:off x="3524250" y="5918200"/>
            <a:ext cx="5173211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 dirty="0"/>
              <a:t>Последние два уравнения представляют </a:t>
            </a:r>
            <a:r>
              <a:rPr lang="ru-RU" altLang="ru-RU" sz="1000" dirty="0">
                <a:solidFill>
                  <a:srgbClr val="FF0000"/>
                </a:solidFill>
              </a:rPr>
              <a:t>собой уравнения</a:t>
            </a:r>
            <a:r>
              <a:rPr lang="en-US" altLang="ru-RU" sz="1000" dirty="0">
                <a:solidFill>
                  <a:srgbClr val="FF0000"/>
                </a:solidFill>
              </a:rPr>
              <a:t> </a:t>
            </a:r>
            <a:r>
              <a:rPr lang="ru-RU" altLang="ru-RU" sz="1000" dirty="0">
                <a:solidFill>
                  <a:srgbClr val="FF0000"/>
                </a:solidFill>
              </a:rPr>
              <a:t>цилиндрической поверхности</a:t>
            </a:r>
          </a:p>
          <a:p>
            <a:r>
              <a:rPr lang="ru-RU" altLang="ru-RU" sz="1000" dirty="0"/>
              <a:t>радиуса </a:t>
            </a:r>
            <a:r>
              <a:rPr lang="en-US" altLang="ru-RU" sz="1000" i="1" dirty="0"/>
              <a:t>R</a:t>
            </a:r>
            <a:r>
              <a:rPr lang="en-US" altLang="ru-RU" sz="1000" dirty="0"/>
              <a:t> c</a:t>
            </a:r>
            <a:r>
              <a:rPr lang="ru-RU" altLang="ru-RU" sz="1000" dirty="0"/>
              <a:t> образующей, параллельной оси </a:t>
            </a:r>
            <a:r>
              <a:rPr lang="en-US" altLang="ru-RU" sz="1000" i="1" dirty="0"/>
              <a:t>z</a:t>
            </a:r>
            <a:r>
              <a:rPr lang="en-US" altLang="ru-RU" sz="1000" dirty="0"/>
              <a:t>,</a:t>
            </a:r>
            <a:r>
              <a:rPr lang="ru-RU" altLang="ru-RU" sz="1000" dirty="0"/>
              <a:t> и </a:t>
            </a:r>
            <a:r>
              <a:rPr lang="ru-RU" altLang="ru-RU" sz="1000" dirty="0">
                <a:solidFill>
                  <a:srgbClr val="FF0000"/>
                </a:solidFill>
              </a:rPr>
              <a:t>плоской поверхности</a:t>
            </a:r>
            <a:r>
              <a:rPr lang="ru-RU" altLang="ru-RU" sz="1000" dirty="0"/>
              <a:t>, параллельной</a:t>
            </a:r>
          </a:p>
          <a:p>
            <a:r>
              <a:rPr lang="ru-RU" altLang="ru-RU" sz="1000" dirty="0"/>
              <a:t>координатной плоскости </a:t>
            </a:r>
            <a:r>
              <a:rPr lang="en-US" altLang="ru-RU" sz="1000" i="1" dirty="0"/>
              <a:t>Oxy</a:t>
            </a:r>
            <a:r>
              <a:rPr lang="ru-RU" altLang="ru-RU" sz="1000" dirty="0"/>
              <a:t> и смещенной по оси </a:t>
            </a:r>
            <a:r>
              <a:rPr lang="en-US" altLang="ru-RU" sz="1000" i="1" dirty="0"/>
              <a:t>z</a:t>
            </a:r>
            <a:r>
              <a:rPr lang="en-US" altLang="ru-RU" sz="1000" dirty="0"/>
              <a:t> </a:t>
            </a:r>
            <a:r>
              <a:rPr lang="ru-RU" altLang="ru-RU" sz="1000" dirty="0"/>
              <a:t>на величину </a:t>
            </a:r>
            <a:r>
              <a:rPr lang="en-US" altLang="ru-RU" sz="1000" i="1" dirty="0"/>
              <a:t>c</a:t>
            </a:r>
            <a:r>
              <a:rPr lang="en-US" altLang="ru-RU" sz="1000" dirty="0"/>
              <a:t>.</a:t>
            </a:r>
            <a:r>
              <a:rPr lang="ru-RU" altLang="ru-RU" sz="1000" dirty="0"/>
              <a:t> Линия пересечения</a:t>
            </a:r>
          </a:p>
          <a:p>
            <a:r>
              <a:rPr lang="ru-RU" altLang="ru-RU" sz="1000" dirty="0"/>
              <a:t>этих поверхностей (окружность радиуса </a:t>
            </a:r>
            <a:r>
              <a:rPr lang="en-US" altLang="ru-RU" sz="1000" i="1" dirty="0"/>
              <a:t>R</a:t>
            </a:r>
            <a:r>
              <a:rPr lang="ru-RU" altLang="ru-RU" sz="1000" dirty="0"/>
              <a:t>) - траектория движения точки.</a:t>
            </a:r>
          </a:p>
          <a:p>
            <a:endParaRPr lang="ru-RU" altLang="ru-RU" sz="1000" dirty="0"/>
          </a:p>
        </p:txBody>
      </p:sp>
      <p:sp>
        <p:nvSpPr>
          <p:cNvPr id="236695" name="AutoShape 151"/>
          <p:cNvSpPr>
            <a:spLocks noChangeArrowheads="1"/>
          </p:cNvSpPr>
          <p:nvPr/>
        </p:nvSpPr>
        <p:spPr bwMode="auto">
          <a:xfrm>
            <a:off x="3381375" y="3171825"/>
            <a:ext cx="762000" cy="990600"/>
          </a:xfrm>
          <a:prstGeom prst="can">
            <a:avLst>
              <a:gd name="adj" fmla="val 32500"/>
            </a:avLst>
          </a:prstGeom>
          <a:solidFill>
            <a:srgbClr val="00FFFF">
              <a:alpha val="3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6696" name="AutoShape 152"/>
          <p:cNvSpPr>
            <a:spLocks noChangeArrowheads="1"/>
          </p:cNvSpPr>
          <p:nvPr/>
        </p:nvSpPr>
        <p:spPr bwMode="auto">
          <a:xfrm>
            <a:off x="2819400" y="3448050"/>
            <a:ext cx="1866900" cy="466725"/>
          </a:xfrm>
          <a:prstGeom prst="parallelogram">
            <a:avLst>
              <a:gd name="adj" fmla="val 100000"/>
            </a:avLst>
          </a:prstGeom>
          <a:solidFill>
            <a:srgbClr val="CCFFFF">
              <a:alpha val="3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6698" name="Oval 154"/>
          <p:cNvSpPr>
            <a:spLocks noChangeArrowheads="1"/>
          </p:cNvSpPr>
          <p:nvPr/>
        </p:nvSpPr>
        <p:spPr bwMode="auto">
          <a:xfrm>
            <a:off x="3381375" y="3581400"/>
            <a:ext cx="752475" cy="209550"/>
          </a:xfrm>
          <a:prstGeom prst="ellipse">
            <a:avLst/>
          </a:prstGeom>
          <a:solidFill>
            <a:srgbClr val="00FFFF">
              <a:alpha val="67999"/>
            </a:srgbClr>
          </a:solidFill>
          <a:ln w="9525" algn="ctr">
            <a:solidFill>
              <a:srgbClr val="000080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6700" name="AutoShape 156"/>
          <p:cNvSpPr>
            <a:spLocks noChangeArrowheads="1"/>
          </p:cNvSpPr>
          <p:nvPr/>
        </p:nvSpPr>
        <p:spPr bwMode="auto">
          <a:xfrm flipH="1">
            <a:off x="4581525" y="3371850"/>
            <a:ext cx="1381125" cy="259080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00FFFF">
              <a:alpha val="24001"/>
            </a:srgb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6703" name="Oval 159"/>
          <p:cNvSpPr>
            <a:spLocks noChangeArrowheads="1"/>
          </p:cNvSpPr>
          <p:nvPr/>
        </p:nvSpPr>
        <p:spPr bwMode="auto">
          <a:xfrm>
            <a:off x="8696325" y="6391275"/>
            <a:ext cx="333375" cy="3333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accent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altLang="ru-RU" sz="1000" b="1" dirty="0" smtClean="0">
                <a:solidFill>
                  <a:schemeClr val="bg2"/>
                </a:solidFill>
              </a:rPr>
              <a:t>2</a:t>
            </a:r>
            <a:endParaRPr lang="ru-RU" altLang="ru-RU" sz="1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38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6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6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6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6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6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6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2366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6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6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6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6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6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6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36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36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612" grpId="0"/>
      <p:bldP spid="236617" grpId="0"/>
      <p:bldP spid="236634" grpId="0"/>
      <p:bldP spid="236636" grpId="0"/>
      <p:bldP spid="236647" grpId="0"/>
      <p:bldP spid="236688" grpId="0"/>
      <p:bldP spid="236690" grpId="0"/>
      <p:bldP spid="236692" grpId="0"/>
      <p:bldP spid="236694" grpId="0"/>
      <p:bldP spid="236695" grpId="0" animBg="1"/>
      <p:bldP spid="236696" grpId="0" animBg="1"/>
      <p:bldP spid="236698" grpId="0" animBg="1"/>
      <p:bldP spid="23670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605" name="Rectangle 37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7607" name="Rectangle 39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7655" name="Rectangle 87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7690" name="Rectangle 122"/>
          <p:cNvSpPr>
            <a:spLocks noGrp="1" noChangeArrowheads="1"/>
          </p:cNvSpPr>
          <p:nvPr>
            <p:ph type="body" sz="half" idx="1"/>
          </p:nvPr>
        </p:nvSpPr>
        <p:spPr>
          <a:xfrm>
            <a:off x="333375" y="841375"/>
            <a:ext cx="7800975" cy="1008063"/>
          </a:xfrm>
          <a:noFill/>
          <a:ln/>
        </p:spPr>
        <p:txBody>
          <a:bodyPr/>
          <a:lstStyle/>
          <a:p>
            <a:r>
              <a:rPr lang="ru-RU" altLang="ru-RU" sz="1000" b="1">
                <a:solidFill>
                  <a:srgbClr val="FF0000"/>
                </a:solidFill>
              </a:rPr>
              <a:t>Скорость точки</a:t>
            </a:r>
            <a:r>
              <a:rPr lang="ru-RU" altLang="ru-RU" sz="1000"/>
              <a:t> – величина, характеризующая быстроту изменения положения точки в пространстве.</a:t>
            </a:r>
          </a:p>
        </p:txBody>
      </p:sp>
      <p:sp>
        <p:nvSpPr>
          <p:cNvPr id="237691" name="Text Box 123"/>
          <p:cNvSpPr txBox="1">
            <a:spLocks noChangeArrowheads="1"/>
          </p:cNvSpPr>
          <p:nvPr/>
        </p:nvSpPr>
        <p:spPr bwMode="auto">
          <a:xfrm>
            <a:off x="152400" y="1039813"/>
            <a:ext cx="58753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 b="1"/>
              <a:t>Три способа задания движения</a:t>
            </a:r>
            <a:r>
              <a:rPr lang="en-US" altLang="ru-RU" sz="1000" b="1"/>
              <a:t> </a:t>
            </a:r>
            <a:r>
              <a:rPr lang="ru-RU" altLang="ru-RU" sz="1000" b="1"/>
              <a:t>точки определяют способы определения скорости точки</a:t>
            </a:r>
            <a:r>
              <a:rPr lang="en-US" altLang="ru-RU" sz="1000"/>
              <a:t>:</a:t>
            </a:r>
            <a:endParaRPr lang="ru-RU" altLang="ru-RU" sz="1000"/>
          </a:p>
          <a:p>
            <a:r>
              <a:rPr lang="ru-RU" altLang="ru-RU" sz="1000" b="1">
                <a:solidFill>
                  <a:srgbClr val="FF0000"/>
                </a:solidFill>
              </a:rPr>
              <a:t>Векторный способ</a:t>
            </a:r>
            <a:r>
              <a:rPr lang="en-US" altLang="ru-RU" sz="1000" b="1">
                <a:solidFill>
                  <a:srgbClr val="FF0000"/>
                </a:solidFill>
              </a:rPr>
              <a:t>:</a:t>
            </a:r>
            <a:r>
              <a:rPr lang="ru-RU" altLang="ru-RU" sz="1000" b="1">
                <a:solidFill>
                  <a:srgbClr val="FF0000"/>
                </a:solidFill>
              </a:rPr>
              <a:t> </a:t>
            </a:r>
            <a:r>
              <a:rPr lang="ru-RU" altLang="ru-RU" sz="1000"/>
              <a:t>Сравним два положения точки</a:t>
            </a:r>
            <a:r>
              <a:rPr lang="en-US" altLang="ru-RU" sz="1000"/>
              <a:t> </a:t>
            </a:r>
            <a:r>
              <a:rPr lang="ru-RU" altLang="ru-RU" sz="1000"/>
              <a:t>в моменты времени </a:t>
            </a:r>
            <a:r>
              <a:rPr lang="en-US" altLang="ru-RU" sz="1000" i="1"/>
              <a:t>t</a:t>
            </a:r>
            <a:r>
              <a:rPr lang="en-US" altLang="ru-RU" sz="1000"/>
              <a:t> </a:t>
            </a:r>
            <a:r>
              <a:rPr lang="ru-RU" altLang="ru-RU" sz="1000"/>
              <a:t>и </a:t>
            </a:r>
            <a:r>
              <a:rPr lang="en-US" altLang="ru-RU" sz="1000" i="1"/>
              <a:t>t</a:t>
            </a:r>
            <a:r>
              <a:rPr lang="en-US" altLang="ru-RU" sz="1000" baseline="-25000"/>
              <a:t>1</a:t>
            </a:r>
            <a:r>
              <a:rPr lang="en-US" altLang="ru-RU" sz="1000"/>
              <a:t>= </a:t>
            </a:r>
            <a:r>
              <a:rPr lang="en-US" altLang="ru-RU" sz="1000" i="1"/>
              <a:t>t</a:t>
            </a:r>
            <a:r>
              <a:rPr lang="en-US" altLang="ru-RU" sz="1000"/>
              <a:t> + </a:t>
            </a:r>
            <a:r>
              <a:rPr lang="en-US" altLang="ru-RU" sz="1000" i="1">
                <a:sym typeface="Symbol" pitchFamily="18" charset="2"/>
              </a:rPr>
              <a:t>t</a:t>
            </a:r>
            <a:r>
              <a:rPr lang="en-US" altLang="ru-RU" sz="1000">
                <a:sym typeface="Symbol" pitchFamily="18" charset="2"/>
              </a:rPr>
              <a:t>:</a:t>
            </a:r>
          </a:p>
        </p:txBody>
      </p:sp>
      <p:graphicFrame>
        <p:nvGraphicFramePr>
          <p:cNvPr id="237703" name="Object 135"/>
          <p:cNvGraphicFramePr>
            <a:graphicFrameLocks noChangeAspect="1"/>
          </p:cNvGraphicFramePr>
          <p:nvPr/>
        </p:nvGraphicFramePr>
        <p:xfrm>
          <a:off x="1830388" y="1458913"/>
          <a:ext cx="1498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5" name="Формула" r:id="rId3" imgW="1498320" imgH="431640" progId="Equation.3">
                  <p:embed/>
                </p:oleObj>
              </mc:Choice>
              <mc:Fallback>
                <p:oleObj name="Формула" r:id="rId3" imgW="14983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0388" y="1458913"/>
                        <a:ext cx="1498600" cy="431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707" name="Object 139"/>
          <p:cNvGraphicFramePr>
            <a:graphicFrameLocks noChangeAspect="1"/>
          </p:cNvGraphicFramePr>
          <p:nvPr/>
        </p:nvGraphicFramePr>
        <p:xfrm>
          <a:off x="3565525" y="1457325"/>
          <a:ext cx="558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6" name="Формула" r:id="rId5" imgW="558720" imgH="393480" progId="Equation.3">
                  <p:embed/>
                </p:oleObj>
              </mc:Choice>
              <mc:Fallback>
                <p:oleObj name="Формула" r:id="rId5" imgW="5587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5525" y="1457325"/>
                        <a:ext cx="558800" cy="393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7722" name="Group 154"/>
          <p:cNvGrpSpPr>
            <a:grpSpLocks/>
          </p:cNvGrpSpPr>
          <p:nvPr/>
        </p:nvGrpSpPr>
        <p:grpSpPr bwMode="auto">
          <a:xfrm>
            <a:off x="104775" y="1411288"/>
            <a:ext cx="1463675" cy="1362075"/>
            <a:chOff x="3235" y="1159"/>
            <a:chExt cx="922" cy="858"/>
          </a:xfrm>
        </p:grpSpPr>
        <p:sp>
          <p:nvSpPr>
            <p:cNvPr id="237693" name="Line 125"/>
            <p:cNvSpPr>
              <a:spLocks noChangeShapeType="1"/>
            </p:cNvSpPr>
            <p:nvPr/>
          </p:nvSpPr>
          <p:spPr bwMode="auto">
            <a:xfrm>
              <a:off x="3402" y="1878"/>
              <a:ext cx="27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237694" name="Line 126"/>
            <p:cNvSpPr>
              <a:spLocks noChangeShapeType="1"/>
            </p:cNvSpPr>
            <p:nvPr/>
          </p:nvSpPr>
          <p:spPr bwMode="auto">
            <a:xfrm rot="-5400000">
              <a:off x="3275" y="1745"/>
              <a:ext cx="27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237695" name="Line 127"/>
            <p:cNvSpPr>
              <a:spLocks noChangeShapeType="1"/>
            </p:cNvSpPr>
            <p:nvPr/>
          </p:nvSpPr>
          <p:spPr bwMode="auto">
            <a:xfrm rot="-5400000" flipH="1" flipV="1">
              <a:off x="3271" y="1873"/>
              <a:ext cx="144" cy="144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237696" name="Oval 128"/>
            <p:cNvSpPr>
              <a:spLocks noChangeArrowheads="1"/>
            </p:cNvSpPr>
            <p:nvPr/>
          </p:nvSpPr>
          <p:spPr bwMode="auto">
            <a:xfrm>
              <a:off x="3768" y="1326"/>
              <a:ext cx="32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37697" name="Oval 129"/>
            <p:cNvSpPr>
              <a:spLocks noChangeArrowheads="1"/>
            </p:cNvSpPr>
            <p:nvPr/>
          </p:nvSpPr>
          <p:spPr bwMode="auto">
            <a:xfrm>
              <a:off x="3401" y="1859"/>
              <a:ext cx="32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37698" name="Line 130"/>
            <p:cNvSpPr>
              <a:spLocks noChangeShapeType="1"/>
            </p:cNvSpPr>
            <p:nvPr/>
          </p:nvSpPr>
          <p:spPr bwMode="auto">
            <a:xfrm flipV="1">
              <a:off x="3420" y="1362"/>
              <a:ext cx="354" cy="5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237699" name="Freeform 131"/>
            <p:cNvSpPr>
              <a:spLocks/>
            </p:cNvSpPr>
            <p:nvPr/>
          </p:nvSpPr>
          <p:spPr bwMode="auto">
            <a:xfrm>
              <a:off x="3444" y="1230"/>
              <a:ext cx="540" cy="438"/>
            </a:xfrm>
            <a:custGeom>
              <a:avLst/>
              <a:gdLst>
                <a:gd name="T0" fmla="*/ 0 w 768"/>
                <a:gd name="T1" fmla="*/ 0 h 786"/>
                <a:gd name="T2" fmla="*/ 678 w 768"/>
                <a:gd name="T3" fmla="*/ 354 h 786"/>
                <a:gd name="T4" fmla="*/ 540 w 768"/>
                <a:gd name="T5" fmla="*/ 786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786">
                  <a:moveTo>
                    <a:pt x="0" y="0"/>
                  </a:moveTo>
                  <a:cubicBezTo>
                    <a:pt x="294" y="111"/>
                    <a:pt x="588" y="223"/>
                    <a:pt x="678" y="354"/>
                  </a:cubicBezTo>
                  <a:cubicBezTo>
                    <a:pt x="768" y="485"/>
                    <a:pt x="654" y="635"/>
                    <a:pt x="540" y="78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237700" name="Text Box 132"/>
            <p:cNvSpPr txBox="1">
              <a:spLocks noChangeArrowheads="1"/>
            </p:cNvSpPr>
            <p:nvPr/>
          </p:nvSpPr>
          <p:spPr bwMode="auto">
            <a:xfrm>
              <a:off x="3716" y="1159"/>
              <a:ext cx="18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/>
                <a:t>M</a:t>
              </a:r>
              <a:endParaRPr lang="ru-RU" altLang="ru-RU" sz="1000" i="1"/>
            </a:p>
          </p:txBody>
        </p:sp>
        <p:sp>
          <p:nvSpPr>
            <p:cNvPr id="237701" name="Text Box 133"/>
            <p:cNvSpPr txBox="1">
              <a:spLocks noChangeArrowheads="1"/>
            </p:cNvSpPr>
            <p:nvPr/>
          </p:nvSpPr>
          <p:spPr bwMode="auto">
            <a:xfrm>
              <a:off x="3235" y="1752"/>
              <a:ext cx="17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/>
                <a:t>O</a:t>
              </a:r>
              <a:endParaRPr lang="ru-RU" altLang="ru-RU" sz="1000" i="1"/>
            </a:p>
          </p:txBody>
        </p:sp>
        <p:graphicFrame>
          <p:nvGraphicFramePr>
            <p:cNvPr id="237702" name="Object 134"/>
            <p:cNvGraphicFramePr>
              <a:graphicFrameLocks noChangeAspect="1"/>
            </p:cNvGraphicFramePr>
            <p:nvPr/>
          </p:nvGraphicFramePr>
          <p:xfrm>
            <a:off x="3530" y="1452"/>
            <a:ext cx="80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37" name="Формула" r:id="rId7" imgW="126720" imgH="152280" progId="Equation.3">
                    <p:embed/>
                  </p:oleObj>
                </mc:Choice>
                <mc:Fallback>
                  <p:oleObj name="Формула" r:id="rId7" imgW="12672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0" y="1452"/>
                          <a:ext cx="80" cy="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7704" name="Oval 136"/>
            <p:cNvSpPr>
              <a:spLocks noChangeArrowheads="1"/>
            </p:cNvSpPr>
            <p:nvPr/>
          </p:nvSpPr>
          <p:spPr bwMode="auto">
            <a:xfrm>
              <a:off x="3929" y="1457"/>
              <a:ext cx="32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37705" name="Text Box 137"/>
            <p:cNvSpPr txBox="1">
              <a:spLocks noChangeArrowheads="1"/>
            </p:cNvSpPr>
            <p:nvPr/>
          </p:nvSpPr>
          <p:spPr bwMode="auto">
            <a:xfrm>
              <a:off x="3943" y="1404"/>
              <a:ext cx="21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/>
                <a:t>M</a:t>
              </a:r>
              <a:r>
                <a:rPr lang="en-US" altLang="ru-RU" sz="1000" baseline="-25000"/>
                <a:t>1</a:t>
              </a:r>
              <a:endParaRPr lang="ru-RU" altLang="ru-RU" sz="1000" baseline="-25000"/>
            </a:p>
          </p:txBody>
        </p:sp>
        <p:sp>
          <p:nvSpPr>
            <p:cNvPr id="237706" name="Line 138"/>
            <p:cNvSpPr>
              <a:spLocks noChangeShapeType="1"/>
            </p:cNvSpPr>
            <p:nvPr/>
          </p:nvSpPr>
          <p:spPr bwMode="auto">
            <a:xfrm flipV="1">
              <a:off x="3420" y="1482"/>
              <a:ext cx="516" cy="3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graphicFrame>
          <p:nvGraphicFramePr>
            <p:cNvPr id="237708" name="Object 140"/>
            <p:cNvGraphicFramePr>
              <a:graphicFrameLocks noChangeAspect="1"/>
            </p:cNvGraphicFramePr>
            <p:nvPr/>
          </p:nvGraphicFramePr>
          <p:xfrm>
            <a:off x="3679" y="1677"/>
            <a:ext cx="8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38" name="Формула" r:id="rId9" imgW="126720" imgH="215640" progId="Equation.3">
                    <p:embed/>
                  </p:oleObj>
                </mc:Choice>
                <mc:Fallback>
                  <p:oleObj name="Формула" r:id="rId9" imgW="1267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9" y="1677"/>
                          <a:ext cx="8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7709" name="Object 141"/>
            <p:cNvGraphicFramePr>
              <a:graphicFrameLocks noChangeAspect="1"/>
            </p:cNvGraphicFramePr>
            <p:nvPr/>
          </p:nvGraphicFramePr>
          <p:xfrm>
            <a:off x="3737" y="1411"/>
            <a:ext cx="144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39" name="Формула" r:id="rId11" imgW="228600" imgH="164880" progId="Equation.3">
                    <p:embed/>
                  </p:oleObj>
                </mc:Choice>
                <mc:Fallback>
                  <p:oleObj name="Формула" r:id="rId11" imgW="22860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7" y="1411"/>
                          <a:ext cx="144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7710" name="Line 142"/>
            <p:cNvSpPr>
              <a:spLocks noChangeShapeType="1"/>
            </p:cNvSpPr>
            <p:nvPr/>
          </p:nvSpPr>
          <p:spPr bwMode="auto">
            <a:xfrm>
              <a:off x="3798" y="1356"/>
              <a:ext cx="138" cy="1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</p:grpSp>
      <p:sp>
        <p:nvSpPr>
          <p:cNvPr id="237712" name="Text Box 144"/>
          <p:cNvSpPr txBox="1">
            <a:spLocks noChangeArrowheads="1"/>
          </p:cNvSpPr>
          <p:nvPr/>
        </p:nvSpPr>
        <p:spPr bwMode="auto">
          <a:xfrm>
            <a:off x="4260850" y="1439863"/>
            <a:ext cx="34004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-"/>
            </a:pPr>
            <a:r>
              <a:rPr lang="en-US" altLang="ru-RU" sz="1000" dirty="0"/>
              <a:t> </a:t>
            </a:r>
            <a:r>
              <a:rPr lang="ru-RU" altLang="ru-RU" sz="1000" dirty="0"/>
              <a:t>вектор средней скорости в интервале времени </a:t>
            </a:r>
            <a:r>
              <a:rPr lang="ru-RU" altLang="ru-RU" sz="1000" i="1" dirty="0">
                <a:sym typeface="Symbol" pitchFamily="18" charset="2"/>
              </a:rPr>
              <a:t></a:t>
            </a:r>
            <a:r>
              <a:rPr lang="en-US" altLang="ru-RU" sz="1000" i="1" dirty="0">
                <a:sym typeface="Symbol" pitchFamily="18" charset="2"/>
              </a:rPr>
              <a:t>t</a:t>
            </a:r>
            <a:r>
              <a:rPr lang="ru-RU" altLang="ru-RU" sz="1000" i="1" dirty="0">
                <a:sym typeface="Symbol" pitchFamily="18" charset="2"/>
              </a:rPr>
              <a:t>,</a:t>
            </a:r>
          </a:p>
        </p:txBody>
      </p:sp>
      <p:graphicFrame>
        <p:nvGraphicFramePr>
          <p:cNvPr id="237713" name="Object 145"/>
          <p:cNvGraphicFramePr>
            <a:graphicFrameLocks noChangeAspect="1"/>
          </p:cNvGraphicFramePr>
          <p:nvPr/>
        </p:nvGraphicFramePr>
        <p:xfrm>
          <a:off x="8021638" y="1865313"/>
          <a:ext cx="977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0" name="Формула" r:id="rId13" imgW="977760" imgH="393480" progId="Equation.3">
                  <p:embed/>
                </p:oleObj>
              </mc:Choice>
              <mc:Fallback>
                <p:oleObj name="Формула" r:id="rId13" imgW="977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1638" y="1865313"/>
                        <a:ext cx="977900" cy="393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714" name="Text Box 146"/>
          <p:cNvSpPr txBox="1">
            <a:spLocks noChangeArrowheads="1"/>
          </p:cNvSpPr>
          <p:nvPr/>
        </p:nvSpPr>
        <p:spPr bwMode="auto">
          <a:xfrm>
            <a:off x="2363788" y="2257425"/>
            <a:ext cx="6186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-"/>
            </a:pPr>
            <a:r>
              <a:rPr lang="en-US" altLang="ru-RU" sz="1000" dirty="0">
                <a:solidFill>
                  <a:srgbClr val="FF0000"/>
                </a:solidFill>
              </a:rPr>
              <a:t> </a:t>
            </a:r>
            <a:r>
              <a:rPr lang="ru-RU" altLang="ru-RU" sz="1000" b="1" dirty="0">
                <a:solidFill>
                  <a:srgbClr val="FF0000"/>
                </a:solidFill>
              </a:rPr>
              <a:t>вектор истинной скорости</a:t>
            </a:r>
            <a:r>
              <a:rPr lang="en-US" altLang="ru-RU" sz="1000" b="1" dirty="0">
                <a:solidFill>
                  <a:srgbClr val="FF0000"/>
                </a:solidFill>
              </a:rPr>
              <a:t> </a:t>
            </a:r>
            <a:r>
              <a:rPr lang="ru-RU" altLang="ru-RU" sz="1000" b="1" dirty="0">
                <a:solidFill>
                  <a:srgbClr val="FF0000"/>
                </a:solidFill>
              </a:rPr>
              <a:t>точки в момент времени </a:t>
            </a:r>
            <a:r>
              <a:rPr lang="en-US" altLang="ru-RU" sz="1000" b="1" i="1" dirty="0">
                <a:solidFill>
                  <a:srgbClr val="FF0000"/>
                </a:solidFill>
                <a:sym typeface="Symbol" pitchFamily="18" charset="2"/>
              </a:rPr>
              <a:t>t</a:t>
            </a:r>
            <a:r>
              <a:rPr lang="ru-RU" altLang="ru-RU" sz="1000" i="1" dirty="0">
                <a:solidFill>
                  <a:srgbClr val="FF0000"/>
                </a:solidFill>
                <a:sym typeface="Symbol" pitchFamily="18" charset="2"/>
              </a:rPr>
              <a:t>, </a:t>
            </a:r>
            <a:r>
              <a:rPr lang="ru-RU" altLang="ru-RU" sz="1000" dirty="0">
                <a:solidFill>
                  <a:srgbClr val="FF0000"/>
                </a:solidFill>
                <a:sym typeface="Symbol" pitchFamily="18" charset="2"/>
              </a:rPr>
              <a:t>направлен по касательной к траектории</a:t>
            </a:r>
          </a:p>
          <a:p>
            <a:r>
              <a:rPr lang="ru-RU" altLang="ru-RU" sz="1000" dirty="0">
                <a:solidFill>
                  <a:srgbClr val="FF0000"/>
                </a:solidFill>
                <a:sym typeface="Symbol" pitchFamily="18" charset="2"/>
              </a:rPr>
              <a:t>(при приближении </a:t>
            </a:r>
            <a:r>
              <a:rPr lang="en-US" altLang="ru-RU" sz="1000" i="1" dirty="0">
                <a:solidFill>
                  <a:srgbClr val="FF0000"/>
                </a:solidFill>
                <a:sym typeface="Symbol" pitchFamily="18" charset="2"/>
              </a:rPr>
              <a:t>M</a:t>
            </a:r>
            <a:r>
              <a:rPr lang="en-US" altLang="ru-RU" sz="1000" baseline="-25000" dirty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en-US" altLang="ru-RU" sz="10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ru-RU" altLang="ru-RU" sz="1000" dirty="0">
                <a:solidFill>
                  <a:srgbClr val="FF0000"/>
                </a:solidFill>
                <a:sym typeface="Symbol" pitchFamily="18" charset="2"/>
              </a:rPr>
              <a:t>к </a:t>
            </a:r>
            <a:r>
              <a:rPr lang="en-US" altLang="ru-RU" sz="1000" i="1" dirty="0">
                <a:solidFill>
                  <a:srgbClr val="FF0000"/>
                </a:solidFill>
                <a:sym typeface="Symbol" pitchFamily="18" charset="2"/>
              </a:rPr>
              <a:t>M</a:t>
            </a:r>
            <a:r>
              <a:rPr lang="en-US" altLang="ru-RU" sz="10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ru-RU" altLang="ru-RU" sz="1000" dirty="0">
                <a:solidFill>
                  <a:srgbClr val="FF0000"/>
                </a:solidFill>
                <a:sym typeface="Symbol" pitchFamily="18" charset="2"/>
              </a:rPr>
              <a:t>хорда занимает положение касательной).</a:t>
            </a:r>
          </a:p>
        </p:txBody>
      </p:sp>
      <p:grpSp>
        <p:nvGrpSpPr>
          <p:cNvPr id="237723" name="Group 155"/>
          <p:cNvGrpSpPr>
            <a:grpSpLocks/>
          </p:cNvGrpSpPr>
          <p:nvPr/>
        </p:nvGrpSpPr>
        <p:grpSpPr bwMode="auto">
          <a:xfrm>
            <a:off x="1200150" y="1870075"/>
            <a:ext cx="463550" cy="241300"/>
            <a:chOff x="756" y="1442"/>
            <a:chExt cx="292" cy="152"/>
          </a:xfrm>
        </p:grpSpPr>
        <p:sp>
          <p:nvSpPr>
            <p:cNvPr id="237715" name="AutoShape 147"/>
            <p:cNvSpPr>
              <a:spLocks noChangeArrowheads="1"/>
            </p:cNvSpPr>
            <p:nvPr/>
          </p:nvSpPr>
          <p:spPr bwMode="auto">
            <a:xfrm rot="2261655">
              <a:off x="756" y="1530"/>
              <a:ext cx="276" cy="56"/>
            </a:xfrm>
            <a:prstGeom prst="rightArrow">
              <a:avLst>
                <a:gd name="adj1" fmla="val 50000"/>
                <a:gd name="adj2" fmla="val 123214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237716" name="Object 148"/>
            <p:cNvGraphicFramePr>
              <a:graphicFrameLocks noChangeAspect="1"/>
            </p:cNvGraphicFramePr>
            <p:nvPr/>
          </p:nvGraphicFramePr>
          <p:xfrm>
            <a:off x="920" y="1442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41" name="Формула" r:id="rId15" imgW="203040" imgH="241200" progId="Equation.3">
                    <p:embed/>
                  </p:oleObj>
                </mc:Choice>
                <mc:Fallback>
                  <p:oleObj name="Формула" r:id="rId15" imgW="2030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0" y="1442"/>
                          <a:ext cx="12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7717" name="Text Box 149"/>
          <p:cNvSpPr txBox="1">
            <a:spLocks noChangeArrowheads="1"/>
          </p:cNvSpPr>
          <p:nvPr/>
        </p:nvSpPr>
        <p:spPr bwMode="auto">
          <a:xfrm>
            <a:off x="1790700" y="1931988"/>
            <a:ext cx="2641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/>
              <a:t>Устремим </a:t>
            </a:r>
            <a:r>
              <a:rPr lang="ru-RU" altLang="ru-RU" sz="1000" i="1">
                <a:sym typeface="Symbol" pitchFamily="18" charset="2"/>
              </a:rPr>
              <a:t></a:t>
            </a:r>
            <a:r>
              <a:rPr lang="en-US" altLang="ru-RU" sz="1000" i="1">
                <a:sym typeface="Symbol" pitchFamily="18" charset="2"/>
              </a:rPr>
              <a:t>t</a:t>
            </a:r>
            <a:r>
              <a:rPr lang="ru-RU" altLang="ru-RU" sz="1000" i="1">
                <a:sym typeface="Symbol" pitchFamily="18" charset="2"/>
              </a:rPr>
              <a:t> </a:t>
            </a:r>
            <a:r>
              <a:rPr lang="ru-RU" altLang="ru-RU" sz="1000">
                <a:sym typeface="Symbol" pitchFamily="18" charset="2"/>
              </a:rPr>
              <a:t> 0 и перейдем к пределу</a:t>
            </a:r>
            <a:r>
              <a:rPr lang="en-US" altLang="ru-RU" sz="1000" i="1">
                <a:sym typeface="Symbol" pitchFamily="18" charset="2"/>
              </a:rPr>
              <a:t>:</a:t>
            </a:r>
            <a:endParaRPr lang="ru-RU" altLang="ru-RU" sz="1000" i="1">
              <a:sym typeface="Symbol" pitchFamily="18" charset="2"/>
            </a:endParaRPr>
          </a:p>
        </p:txBody>
      </p:sp>
      <p:sp>
        <p:nvSpPr>
          <p:cNvPr id="237718" name="Text Box 150"/>
          <p:cNvSpPr txBox="1">
            <a:spLocks noChangeArrowheads="1"/>
          </p:cNvSpPr>
          <p:nvPr/>
        </p:nvSpPr>
        <p:spPr bwMode="auto">
          <a:xfrm>
            <a:off x="5286375" y="1779588"/>
            <a:ext cx="27368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 dirty="0"/>
              <a:t>Предел отношения приращения функции</a:t>
            </a:r>
          </a:p>
          <a:p>
            <a:r>
              <a:rPr lang="ru-RU" altLang="ru-RU" sz="1000" dirty="0">
                <a:sym typeface="Symbol" pitchFamily="18" charset="2"/>
              </a:rPr>
              <a:t>к приращению приращения аргумента</a:t>
            </a:r>
            <a:r>
              <a:rPr lang="ru-RU" altLang="ru-RU" sz="1000" i="1" dirty="0">
                <a:sym typeface="Symbol" pitchFamily="18" charset="2"/>
              </a:rPr>
              <a:t> </a:t>
            </a:r>
            <a:r>
              <a:rPr lang="ru-RU" altLang="ru-RU" sz="1000" dirty="0">
                <a:sym typeface="Symbol" pitchFamily="18" charset="2"/>
              </a:rPr>
              <a:t>есть</a:t>
            </a:r>
          </a:p>
          <a:p>
            <a:r>
              <a:rPr lang="ru-RU" altLang="ru-RU" sz="1000" dirty="0">
                <a:sym typeface="Symbol" pitchFamily="18" charset="2"/>
              </a:rPr>
              <a:t>производная функции (по определению)</a:t>
            </a:r>
            <a:r>
              <a:rPr lang="en-US" altLang="ru-RU" sz="1000" dirty="0">
                <a:sym typeface="Symbol" pitchFamily="18" charset="2"/>
              </a:rPr>
              <a:t>:</a:t>
            </a:r>
            <a:endParaRPr lang="ru-RU" altLang="ru-RU" sz="1000" dirty="0">
              <a:sym typeface="Symbol" pitchFamily="18" charset="2"/>
            </a:endParaRPr>
          </a:p>
        </p:txBody>
      </p:sp>
      <p:graphicFrame>
        <p:nvGraphicFramePr>
          <p:cNvPr id="237719" name="Object 151"/>
          <p:cNvGraphicFramePr>
            <a:graphicFrameLocks noChangeAspect="1"/>
          </p:cNvGraphicFramePr>
          <p:nvPr/>
        </p:nvGraphicFramePr>
        <p:xfrm>
          <a:off x="4337050" y="1835150"/>
          <a:ext cx="876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2" name="Формула" r:id="rId17" imgW="876240" imgH="393480" progId="Equation.3">
                  <p:embed/>
                </p:oleObj>
              </mc:Choice>
              <mc:Fallback>
                <p:oleObj name="Формула" r:id="rId17" imgW="8762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7050" y="1835150"/>
                        <a:ext cx="876300" cy="393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720" name="Object 152"/>
          <p:cNvGraphicFramePr>
            <a:graphicFrameLocks noChangeAspect="1"/>
          </p:cNvGraphicFramePr>
          <p:nvPr/>
        </p:nvGraphicFramePr>
        <p:xfrm>
          <a:off x="1774825" y="2187575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3" name="Формула" r:id="rId19" imgW="457200" imgH="393480" progId="Equation.3">
                  <p:embed/>
                </p:oleObj>
              </mc:Choice>
              <mc:Fallback>
                <p:oleObj name="Формула" r:id="rId19" imgW="4572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2187575"/>
                        <a:ext cx="457200" cy="3937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721" name="AutoShape 153"/>
          <p:cNvSpPr>
            <a:spLocks noChangeArrowheads="1"/>
          </p:cNvSpPr>
          <p:nvPr/>
        </p:nvSpPr>
        <p:spPr bwMode="auto">
          <a:xfrm rot="1169039">
            <a:off x="960438" y="1731963"/>
            <a:ext cx="438150" cy="88900"/>
          </a:xfrm>
          <a:prstGeom prst="rightArrow">
            <a:avLst>
              <a:gd name="adj1" fmla="val 50000"/>
              <a:gd name="adj2" fmla="val 123214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237724" name="Object 156"/>
          <p:cNvGraphicFramePr>
            <a:graphicFrameLocks noChangeAspect="1"/>
          </p:cNvGraphicFramePr>
          <p:nvPr/>
        </p:nvGraphicFramePr>
        <p:xfrm>
          <a:off x="1174750" y="1603375"/>
          <a:ext cx="1270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4" name="Формула" r:id="rId21" imgW="126720" imgH="164880" progId="Equation.3">
                  <p:embed/>
                </p:oleObj>
              </mc:Choice>
              <mc:Fallback>
                <p:oleObj name="Формула" r:id="rId21" imgW="12672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0" y="1603375"/>
                        <a:ext cx="1270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725" name="Text Box 157"/>
          <p:cNvSpPr txBox="1">
            <a:spLocks noChangeArrowheads="1"/>
          </p:cNvSpPr>
          <p:nvPr/>
        </p:nvSpPr>
        <p:spPr bwMode="auto">
          <a:xfrm>
            <a:off x="4327525" y="1582738"/>
            <a:ext cx="42243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>
                <a:sym typeface="Symbol" pitchFamily="18" charset="2"/>
              </a:rPr>
              <a:t>направлен по направлению вектора перемещения (хорде </a:t>
            </a:r>
            <a:r>
              <a:rPr lang="en-US" altLang="ru-RU" sz="1000" i="1">
                <a:sym typeface="Symbol" pitchFamily="18" charset="2"/>
              </a:rPr>
              <a:t>MM</a:t>
            </a:r>
            <a:r>
              <a:rPr lang="en-US" altLang="ru-RU" sz="1000" baseline="-25000">
                <a:sym typeface="Symbol" pitchFamily="18" charset="2"/>
              </a:rPr>
              <a:t>1</a:t>
            </a:r>
            <a:r>
              <a:rPr lang="en-US" altLang="ru-RU" sz="1000">
                <a:sym typeface="Symbol" pitchFamily="18" charset="2"/>
              </a:rPr>
              <a:t>)</a:t>
            </a:r>
            <a:r>
              <a:rPr lang="en-US" altLang="ru-RU" sz="1000" i="1">
                <a:sym typeface="Symbol" pitchFamily="18" charset="2"/>
              </a:rPr>
              <a:t>.</a:t>
            </a:r>
            <a:endParaRPr lang="ru-RU" altLang="ru-RU" sz="1000" i="1">
              <a:sym typeface="Symbol" pitchFamily="18" charset="2"/>
            </a:endParaRPr>
          </a:p>
        </p:txBody>
      </p:sp>
      <p:graphicFrame>
        <p:nvGraphicFramePr>
          <p:cNvPr id="237726" name="Object 158"/>
          <p:cNvGraphicFramePr>
            <a:graphicFrameLocks noChangeAspect="1"/>
          </p:cNvGraphicFramePr>
          <p:nvPr/>
        </p:nvGraphicFramePr>
        <p:xfrm>
          <a:off x="6042025" y="2705100"/>
          <a:ext cx="1651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5" name="Формула" r:id="rId23" imgW="1650960" imgH="228600" progId="Equation.3">
                  <p:embed/>
                </p:oleObj>
              </mc:Choice>
              <mc:Fallback>
                <p:oleObj name="Формула" r:id="rId23" imgW="1650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2025" y="2705100"/>
                        <a:ext cx="1651000" cy="228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737" name="Object 169"/>
          <p:cNvGraphicFramePr>
            <a:graphicFrameLocks noChangeAspect="1"/>
          </p:cNvGraphicFramePr>
          <p:nvPr/>
        </p:nvGraphicFramePr>
        <p:xfrm>
          <a:off x="5553075" y="3314700"/>
          <a:ext cx="6985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6" name="Формула" r:id="rId25" imgW="698400" imgH="736560" progId="Equation.3">
                  <p:embed/>
                </p:oleObj>
              </mc:Choice>
              <mc:Fallback>
                <p:oleObj name="Формула" r:id="rId25" imgW="69840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3075" y="3314700"/>
                        <a:ext cx="698500" cy="736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0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747" name="Text Box 179"/>
          <p:cNvSpPr txBox="1">
            <a:spLocks noChangeArrowheads="1"/>
          </p:cNvSpPr>
          <p:nvPr/>
        </p:nvSpPr>
        <p:spPr bwMode="auto">
          <a:xfrm>
            <a:off x="1693863" y="2730500"/>
            <a:ext cx="46339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/>
              <a:t>Связь радиуса-вектора с координатами определяется выражением</a:t>
            </a:r>
            <a:r>
              <a:rPr lang="en-US" altLang="ru-RU" sz="1000" i="1">
                <a:sym typeface="Symbol" pitchFamily="18" charset="2"/>
              </a:rPr>
              <a:t>:</a:t>
            </a:r>
            <a:endParaRPr lang="ru-RU" altLang="ru-RU" sz="1000" i="1">
              <a:sym typeface="Symbol" pitchFamily="18" charset="2"/>
            </a:endParaRPr>
          </a:p>
        </p:txBody>
      </p:sp>
      <p:grpSp>
        <p:nvGrpSpPr>
          <p:cNvPr id="237761" name="Group 193"/>
          <p:cNvGrpSpPr>
            <a:grpSpLocks/>
          </p:cNvGrpSpPr>
          <p:nvPr/>
        </p:nvGrpSpPr>
        <p:grpSpPr bwMode="auto">
          <a:xfrm>
            <a:off x="144463" y="2911475"/>
            <a:ext cx="1882775" cy="1641475"/>
            <a:chOff x="2425" y="1126"/>
            <a:chExt cx="1186" cy="1034"/>
          </a:xfrm>
        </p:grpSpPr>
        <p:sp>
          <p:nvSpPr>
            <p:cNvPr id="237728" name="Line 160"/>
            <p:cNvSpPr>
              <a:spLocks noChangeShapeType="1"/>
            </p:cNvSpPr>
            <p:nvPr/>
          </p:nvSpPr>
          <p:spPr bwMode="auto">
            <a:xfrm>
              <a:off x="2735" y="1901"/>
              <a:ext cx="762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237729" name="Line 161"/>
            <p:cNvSpPr>
              <a:spLocks noChangeShapeType="1"/>
            </p:cNvSpPr>
            <p:nvPr/>
          </p:nvSpPr>
          <p:spPr bwMode="auto">
            <a:xfrm rot="-5400000">
              <a:off x="2368" y="1528"/>
              <a:ext cx="75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237730" name="Line 162"/>
            <p:cNvSpPr>
              <a:spLocks noChangeShapeType="1"/>
            </p:cNvSpPr>
            <p:nvPr/>
          </p:nvSpPr>
          <p:spPr bwMode="auto">
            <a:xfrm rot="-5400000" flipH="1" flipV="1">
              <a:off x="2484" y="1896"/>
              <a:ext cx="264" cy="264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237731" name="Oval 163"/>
            <p:cNvSpPr>
              <a:spLocks noChangeArrowheads="1"/>
            </p:cNvSpPr>
            <p:nvPr/>
          </p:nvSpPr>
          <p:spPr bwMode="auto">
            <a:xfrm>
              <a:off x="3101" y="1349"/>
              <a:ext cx="32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37732" name="Oval 164"/>
            <p:cNvSpPr>
              <a:spLocks noChangeArrowheads="1"/>
            </p:cNvSpPr>
            <p:nvPr/>
          </p:nvSpPr>
          <p:spPr bwMode="auto">
            <a:xfrm>
              <a:off x="2734" y="1882"/>
              <a:ext cx="32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37733" name="Freeform 165"/>
            <p:cNvSpPr>
              <a:spLocks/>
            </p:cNvSpPr>
            <p:nvPr/>
          </p:nvSpPr>
          <p:spPr bwMode="auto">
            <a:xfrm>
              <a:off x="2777" y="1253"/>
              <a:ext cx="540" cy="438"/>
            </a:xfrm>
            <a:custGeom>
              <a:avLst/>
              <a:gdLst>
                <a:gd name="T0" fmla="*/ 0 w 768"/>
                <a:gd name="T1" fmla="*/ 0 h 786"/>
                <a:gd name="T2" fmla="*/ 678 w 768"/>
                <a:gd name="T3" fmla="*/ 354 h 786"/>
                <a:gd name="T4" fmla="*/ 540 w 768"/>
                <a:gd name="T5" fmla="*/ 786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786">
                  <a:moveTo>
                    <a:pt x="0" y="0"/>
                  </a:moveTo>
                  <a:cubicBezTo>
                    <a:pt x="294" y="111"/>
                    <a:pt x="588" y="223"/>
                    <a:pt x="678" y="354"/>
                  </a:cubicBezTo>
                  <a:cubicBezTo>
                    <a:pt x="768" y="485"/>
                    <a:pt x="654" y="635"/>
                    <a:pt x="540" y="78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237734" name="Text Box 166"/>
            <p:cNvSpPr txBox="1">
              <a:spLocks noChangeArrowheads="1"/>
            </p:cNvSpPr>
            <p:nvPr/>
          </p:nvSpPr>
          <p:spPr bwMode="auto">
            <a:xfrm>
              <a:off x="3127" y="1216"/>
              <a:ext cx="18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/>
                <a:t>M</a:t>
              </a:r>
              <a:endParaRPr lang="ru-RU" altLang="ru-RU" sz="1000" i="1"/>
            </a:p>
          </p:txBody>
        </p:sp>
        <p:sp>
          <p:nvSpPr>
            <p:cNvPr id="237735" name="Text Box 167"/>
            <p:cNvSpPr txBox="1">
              <a:spLocks noChangeArrowheads="1"/>
            </p:cNvSpPr>
            <p:nvPr/>
          </p:nvSpPr>
          <p:spPr bwMode="auto">
            <a:xfrm>
              <a:off x="2568" y="1775"/>
              <a:ext cx="17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/>
                <a:t>O</a:t>
              </a:r>
              <a:endParaRPr lang="ru-RU" altLang="ru-RU" sz="1000" i="1"/>
            </a:p>
          </p:txBody>
        </p:sp>
        <p:graphicFrame>
          <p:nvGraphicFramePr>
            <p:cNvPr id="237736" name="Object 168"/>
            <p:cNvGraphicFramePr>
              <a:graphicFrameLocks noChangeAspect="1"/>
            </p:cNvGraphicFramePr>
            <p:nvPr/>
          </p:nvGraphicFramePr>
          <p:xfrm>
            <a:off x="2425" y="2037"/>
            <a:ext cx="80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47" name="Формула" r:id="rId27" imgW="126720" imgH="139680" progId="Equation.3">
                    <p:embed/>
                  </p:oleObj>
                </mc:Choice>
                <mc:Fallback>
                  <p:oleObj name="Формула" r:id="rId27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5" y="2037"/>
                          <a:ext cx="80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7738" name="Object 170"/>
            <p:cNvGraphicFramePr>
              <a:graphicFrameLocks noChangeAspect="1"/>
            </p:cNvGraphicFramePr>
            <p:nvPr/>
          </p:nvGraphicFramePr>
          <p:xfrm>
            <a:off x="3198" y="1904"/>
            <a:ext cx="80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48" name="Формула" r:id="rId29" imgW="126720" imgH="139680" progId="Equation.3">
                    <p:embed/>
                  </p:oleObj>
                </mc:Choice>
                <mc:Fallback>
                  <p:oleObj name="Формула" r:id="rId29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1904"/>
                          <a:ext cx="80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7739" name="Object 171"/>
            <p:cNvGraphicFramePr>
              <a:graphicFrameLocks noChangeAspect="1"/>
            </p:cNvGraphicFramePr>
            <p:nvPr/>
          </p:nvGraphicFramePr>
          <p:xfrm>
            <a:off x="3523" y="1829"/>
            <a:ext cx="88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49" name="Формула" r:id="rId31" imgW="139680" imgH="164880" progId="Equation.3">
                    <p:embed/>
                  </p:oleObj>
                </mc:Choice>
                <mc:Fallback>
                  <p:oleObj name="Формула" r:id="rId31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3" y="1829"/>
                          <a:ext cx="88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7740" name="Object 172"/>
            <p:cNvGraphicFramePr>
              <a:graphicFrameLocks noChangeAspect="1"/>
            </p:cNvGraphicFramePr>
            <p:nvPr/>
          </p:nvGraphicFramePr>
          <p:xfrm>
            <a:off x="2874" y="2014"/>
            <a:ext cx="88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50" name="Формула" r:id="rId33" imgW="139680" imgH="164880" progId="Equation.3">
                    <p:embed/>
                  </p:oleObj>
                </mc:Choice>
                <mc:Fallback>
                  <p:oleObj name="Формула" r:id="rId33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4" y="2014"/>
                          <a:ext cx="88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7741" name="Object 173"/>
            <p:cNvGraphicFramePr>
              <a:graphicFrameLocks noChangeAspect="1"/>
            </p:cNvGraphicFramePr>
            <p:nvPr/>
          </p:nvGraphicFramePr>
          <p:xfrm>
            <a:off x="2806" y="1126"/>
            <a:ext cx="80" cy="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51" name="Формула" r:id="rId35" imgW="126720" imgH="126720" progId="Equation.3">
                    <p:embed/>
                  </p:oleObj>
                </mc:Choice>
                <mc:Fallback>
                  <p:oleObj name="Формула" r:id="rId35" imgW="12672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6" y="1126"/>
                          <a:ext cx="80" cy="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7742" name="Object 174"/>
            <p:cNvGraphicFramePr>
              <a:graphicFrameLocks noChangeAspect="1"/>
            </p:cNvGraphicFramePr>
            <p:nvPr/>
          </p:nvGraphicFramePr>
          <p:xfrm>
            <a:off x="3027" y="1671"/>
            <a:ext cx="80" cy="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52" name="Формула" r:id="rId37" imgW="126720" imgH="126720" progId="Equation.3">
                    <p:embed/>
                  </p:oleObj>
                </mc:Choice>
                <mc:Fallback>
                  <p:oleObj name="Формула" r:id="rId37" imgW="12672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7" y="1671"/>
                          <a:ext cx="80" cy="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7743" name="Line 175"/>
            <p:cNvSpPr>
              <a:spLocks noChangeShapeType="1"/>
            </p:cNvSpPr>
            <p:nvPr/>
          </p:nvSpPr>
          <p:spPr bwMode="auto">
            <a:xfrm>
              <a:off x="3114" y="1371"/>
              <a:ext cx="0" cy="6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237744" name="Line 176"/>
            <p:cNvSpPr>
              <a:spLocks noChangeShapeType="1"/>
            </p:cNvSpPr>
            <p:nvPr/>
          </p:nvSpPr>
          <p:spPr bwMode="auto">
            <a:xfrm flipV="1">
              <a:off x="3114" y="1896"/>
              <a:ext cx="84" cy="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237745" name="Line 177"/>
            <p:cNvSpPr>
              <a:spLocks noChangeShapeType="1"/>
            </p:cNvSpPr>
            <p:nvPr/>
          </p:nvSpPr>
          <p:spPr bwMode="auto">
            <a:xfrm flipH="1">
              <a:off x="2652" y="1986"/>
              <a:ext cx="4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grpSp>
          <p:nvGrpSpPr>
            <p:cNvPr id="237748" name="Group 180"/>
            <p:cNvGrpSpPr>
              <a:grpSpLocks/>
            </p:cNvGrpSpPr>
            <p:nvPr/>
          </p:nvGrpSpPr>
          <p:grpSpPr bwMode="auto">
            <a:xfrm>
              <a:off x="2625" y="1386"/>
              <a:ext cx="477" cy="617"/>
              <a:chOff x="2247" y="2106"/>
              <a:chExt cx="477" cy="617"/>
            </a:xfrm>
          </p:grpSpPr>
          <p:sp>
            <p:nvSpPr>
              <p:cNvPr id="237749" name="Line 181"/>
              <p:cNvSpPr>
                <a:spLocks noChangeShapeType="1"/>
              </p:cNvSpPr>
              <p:nvPr/>
            </p:nvSpPr>
            <p:spPr bwMode="auto">
              <a:xfrm flipV="1">
                <a:off x="2370" y="2106"/>
                <a:ext cx="354" cy="5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  <p:sp>
            <p:nvSpPr>
              <p:cNvPr id="237750" name="Line 182"/>
              <p:cNvSpPr>
                <a:spLocks noChangeShapeType="1"/>
              </p:cNvSpPr>
              <p:nvPr/>
            </p:nvSpPr>
            <p:spPr bwMode="auto">
              <a:xfrm>
                <a:off x="2388" y="2616"/>
                <a:ext cx="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  <p:sp>
            <p:nvSpPr>
              <p:cNvPr id="237751" name="Line 183"/>
              <p:cNvSpPr>
                <a:spLocks noChangeShapeType="1"/>
              </p:cNvSpPr>
              <p:nvPr/>
            </p:nvSpPr>
            <p:spPr bwMode="auto">
              <a:xfrm rot="-5400000">
                <a:off x="2321" y="2573"/>
                <a:ext cx="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  <p:sp>
            <p:nvSpPr>
              <p:cNvPr id="237752" name="Line 184"/>
              <p:cNvSpPr>
                <a:spLocks noChangeShapeType="1"/>
              </p:cNvSpPr>
              <p:nvPr/>
            </p:nvSpPr>
            <p:spPr bwMode="auto">
              <a:xfrm rot="-5400000" flipH="1" flipV="1">
                <a:off x="2305" y="2629"/>
                <a:ext cx="54" cy="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  <p:graphicFrame>
            <p:nvGraphicFramePr>
              <p:cNvPr id="237753" name="Object 185"/>
              <p:cNvGraphicFramePr>
                <a:graphicFrameLocks noChangeAspect="1"/>
              </p:cNvGraphicFramePr>
              <p:nvPr/>
            </p:nvGraphicFramePr>
            <p:xfrm>
              <a:off x="2492" y="2250"/>
              <a:ext cx="80" cy="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553" name="Формула" r:id="rId38" imgW="126720" imgH="152280" progId="Equation.3">
                      <p:embed/>
                    </p:oleObj>
                  </mc:Choice>
                  <mc:Fallback>
                    <p:oleObj name="Формула" r:id="rId38" imgW="126720" imgH="1522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92" y="2250"/>
                            <a:ext cx="80" cy="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7754" name="Object 186"/>
              <p:cNvGraphicFramePr>
                <a:graphicFrameLocks noChangeAspect="1"/>
              </p:cNvGraphicFramePr>
              <p:nvPr/>
            </p:nvGraphicFramePr>
            <p:xfrm>
              <a:off x="2247" y="2603"/>
              <a:ext cx="64" cy="1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554" name="Формула" r:id="rId40" imgW="101520" imgH="190440" progId="Equation.3">
                      <p:embed/>
                    </p:oleObj>
                  </mc:Choice>
                  <mc:Fallback>
                    <p:oleObj name="Формула" r:id="rId40" imgW="101520" imgH="1904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47" y="2603"/>
                            <a:ext cx="64" cy="1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7755" name="Object 187"/>
              <p:cNvGraphicFramePr>
                <a:graphicFrameLocks noChangeAspect="1"/>
              </p:cNvGraphicFramePr>
              <p:nvPr/>
            </p:nvGraphicFramePr>
            <p:xfrm>
              <a:off x="2479" y="2493"/>
              <a:ext cx="80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555" name="Формула" r:id="rId42" imgW="126720" imgH="215640" progId="Equation.3">
                      <p:embed/>
                    </p:oleObj>
                  </mc:Choice>
                  <mc:Fallback>
                    <p:oleObj name="Формула" r:id="rId42" imgW="12672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79" y="2493"/>
                            <a:ext cx="80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7756" name="Object 188"/>
              <p:cNvGraphicFramePr>
                <a:graphicFrameLocks noChangeAspect="1"/>
              </p:cNvGraphicFramePr>
              <p:nvPr/>
            </p:nvGraphicFramePr>
            <p:xfrm>
              <a:off x="2366" y="2424"/>
              <a:ext cx="88" cy="1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556" name="Формула" r:id="rId44" imgW="139680" imgH="203040" progId="Equation.3">
                      <p:embed/>
                    </p:oleObj>
                  </mc:Choice>
                  <mc:Fallback>
                    <p:oleObj name="Формула" r:id="rId44" imgW="139680" imgH="2030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66" y="2424"/>
                            <a:ext cx="88" cy="1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237759" name="Object 191"/>
          <p:cNvGraphicFramePr>
            <a:graphicFrameLocks noChangeAspect="1"/>
          </p:cNvGraphicFramePr>
          <p:nvPr/>
        </p:nvGraphicFramePr>
        <p:xfrm>
          <a:off x="1925638" y="3154363"/>
          <a:ext cx="23368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7" name="Формула" r:id="rId46" imgW="2336760" imgH="812520" progId="Equation.3">
                  <p:embed/>
                </p:oleObj>
              </mc:Choice>
              <mc:Fallback>
                <p:oleObj name="Формула" r:id="rId46" imgW="233676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5638" y="3154363"/>
                        <a:ext cx="2336800" cy="812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760" name="AutoShape 192"/>
          <p:cNvSpPr>
            <a:spLocks noChangeArrowheads="1"/>
          </p:cNvSpPr>
          <p:nvPr/>
        </p:nvSpPr>
        <p:spPr bwMode="auto">
          <a:xfrm>
            <a:off x="1276350" y="3251200"/>
            <a:ext cx="314325" cy="88900"/>
          </a:xfrm>
          <a:prstGeom prst="rightArrow">
            <a:avLst>
              <a:gd name="adj1" fmla="val 50000"/>
              <a:gd name="adj2" fmla="val 88393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7762" name="AutoShape 194"/>
          <p:cNvSpPr>
            <a:spLocks noChangeArrowheads="1"/>
          </p:cNvSpPr>
          <p:nvPr/>
        </p:nvSpPr>
        <p:spPr bwMode="auto">
          <a:xfrm rot="-5400000">
            <a:off x="1103313" y="3087688"/>
            <a:ext cx="266700" cy="889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7763" name="AutoShape 195"/>
          <p:cNvSpPr>
            <a:spLocks noChangeArrowheads="1"/>
          </p:cNvSpPr>
          <p:nvPr/>
        </p:nvSpPr>
        <p:spPr bwMode="auto">
          <a:xfrm rot="-13442066">
            <a:off x="987425" y="3368675"/>
            <a:ext cx="266700" cy="889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237764" name="Object 196"/>
          <p:cNvGraphicFramePr>
            <a:graphicFrameLocks noChangeAspect="1"/>
          </p:cNvGraphicFramePr>
          <p:nvPr/>
        </p:nvGraphicFramePr>
        <p:xfrm>
          <a:off x="1079500" y="3419475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8" name="Формула" r:id="rId48" imgW="164880" imgH="228600" progId="Equation.3">
                  <p:embed/>
                </p:oleObj>
              </mc:Choice>
              <mc:Fallback>
                <p:oleObj name="Формула" r:id="rId48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3419475"/>
                        <a:ext cx="1651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765" name="Object 197"/>
          <p:cNvGraphicFramePr>
            <a:graphicFrameLocks noChangeAspect="1"/>
          </p:cNvGraphicFramePr>
          <p:nvPr/>
        </p:nvGraphicFramePr>
        <p:xfrm>
          <a:off x="1601788" y="3249613"/>
          <a:ext cx="165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9" name="Формула" r:id="rId50" imgW="164880" imgH="241200" progId="Equation.3">
                  <p:embed/>
                </p:oleObj>
              </mc:Choice>
              <mc:Fallback>
                <p:oleObj name="Формула" r:id="rId50" imgW="164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788" y="3249613"/>
                        <a:ext cx="1651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766" name="Object 198"/>
          <p:cNvGraphicFramePr>
            <a:graphicFrameLocks noChangeAspect="1"/>
          </p:cNvGraphicFramePr>
          <p:nvPr/>
        </p:nvGraphicFramePr>
        <p:xfrm>
          <a:off x="1304925" y="2917825"/>
          <a:ext cx="1651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0" name="Формула" r:id="rId52" imgW="164880" imgH="215640" progId="Equation.3">
                  <p:embed/>
                </p:oleObj>
              </mc:Choice>
              <mc:Fallback>
                <p:oleObj name="Формула" r:id="rId52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925" y="2917825"/>
                        <a:ext cx="1651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767" name="Object 199"/>
          <p:cNvGraphicFramePr>
            <a:graphicFrameLocks noChangeAspect="1"/>
          </p:cNvGraphicFramePr>
          <p:nvPr/>
        </p:nvGraphicFramePr>
        <p:xfrm>
          <a:off x="7291388" y="3322638"/>
          <a:ext cx="4572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1" name="Формула" r:id="rId54" imgW="457200" imgH="698400" progId="Equation.3">
                  <p:embed/>
                </p:oleObj>
              </mc:Choice>
              <mc:Fallback>
                <p:oleObj name="Формула" r:id="rId54" imgW="45720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1388" y="3322638"/>
                        <a:ext cx="457200" cy="6985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00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768" name="Text Box 200"/>
          <p:cNvSpPr txBox="1">
            <a:spLocks noChangeArrowheads="1"/>
          </p:cNvSpPr>
          <p:nvPr/>
        </p:nvSpPr>
        <p:spPr bwMode="auto">
          <a:xfrm>
            <a:off x="6321425" y="3233738"/>
            <a:ext cx="8905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 b="1">
                <a:solidFill>
                  <a:srgbClr val="009900"/>
                </a:solidFill>
              </a:rPr>
              <a:t>Проекции</a:t>
            </a:r>
          </a:p>
          <a:p>
            <a:r>
              <a:rPr lang="ru-RU" altLang="ru-RU" sz="1000" b="1">
                <a:solidFill>
                  <a:srgbClr val="009900"/>
                </a:solidFill>
              </a:rPr>
              <a:t>скорости</a:t>
            </a:r>
            <a:endParaRPr lang="en-US" altLang="ru-RU" sz="1000" b="1">
              <a:solidFill>
                <a:srgbClr val="009900"/>
              </a:solidFill>
            </a:endParaRPr>
          </a:p>
          <a:p>
            <a:r>
              <a:rPr lang="ru-RU" altLang="ru-RU" sz="1000" b="1">
                <a:solidFill>
                  <a:srgbClr val="009900"/>
                </a:solidFill>
              </a:rPr>
              <a:t>на оси</a:t>
            </a:r>
            <a:endParaRPr lang="en-US" altLang="ru-RU" sz="1000" b="1">
              <a:solidFill>
                <a:srgbClr val="009900"/>
              </a:solidFill>
            </a:endParaRPr>
          </a:p>
          <a:p>
            <a:r>
              <a:rPr lang="ru-RU" altLang="ru-RU" sz="1000" b="1">
                <a:solidFill>
                  <a:srgbClr val="009900"/>
                </a:solidFill>
              </a:rPr>
              <a:t>координат</a:t>
            </a:r>
            <a:r>
              <a:rPr lang="en-US" altLang="ru-RU" sz="1000" b="1" i="1">
                <a:solidFill>
                  <a:srgbClr val="009900"/>
                </a:solidFill>
                <a:sym typeface="Symbol" pitchFamily="18" charset="2"/>
              </a:rPr>
              <a:t>:</a:t>
            </a:r>
            <a:endParaRPr lang="ru-RU" altLang="ru-RU" sz="1000" b="1" i="1">
              <a:solidFill>
                <a:srgbClr val="009900"/>
              </a:solidFill>
              <a:sym typeface="Symbol" pitchFamily="18" charset="2"/>
            </a:endParaRPr>
          </a:p>
        </p:txBody>
      </p:sp>
      <p:graphicFrame>
        <p:nvGraphicFramePr>
          <p:cNvPr id="237769" name="Object 201"/>
          <p:cNvGraphicFramePr>
            <a:graphicFrameLocks noChangeAspect="1"/>
          </p:cNvGraphicFramePr>
          <p:nvPr/>
        </p:nvGraphicFramePr>
        <p:xfrm>
          <a:off x="7877175" y="3086100"/>
          <a:ext cx="11303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2" name="Формула" r:id="rId56" imgW="1130040" imgH="1091880" progId="Equation.3">
                  <p:embed/>
                </p:oleObj>
              </mc:Choice>
              <mc:Fallback>
                <p:oleObj name="Формула" r:id="rId56" imgW="1130040" imgH="1091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7175" y="3086100"/>
                        <a:ext cx="1130300" cy="1092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771" name="Object 203"/>
          <p:cNvGraphicFramePr>
            <a:graphicFrameLocks noChangeAspect="1"/>
          </p:cNvGraphicFramePr>
          <p:nvPr/>
        </p:nvGraphicFramePr>
        <p:xfrm>
          <a:off x="4895850" y="4562475"/>
          <a:ext cx="8509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3" name="Формула" r:id="rId58" imgW="850680" imgH="203040" progId="Equation.3">
                  <p:embed/>
                </p:oleObj>
              </mc:Choice>
              <mc:Fallback>
                <p:oleObj name="Формула" r:id="rId58" imgW="850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850" y="4562475"/>
                        <a:ext cx="850900" cy="203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781" name="Text Box 213"/>
          <p:cNvSpPr txBox="1">
            <a:spLocks noChangeArrowheads="1"/>
          </p:cNvSpPr>
          <p:nvPr/>
        </p:nvSpPr>
        <p:spPr bwMode="auto">
          <a:xfrm>
            <a:off x="1749425" y="4519613"/>
            <a:ext cx="34750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/>
              <a:t>Представим радиус-вектор как сложную функцию</a:t>
            </a:r>
            <a:r>
              <a:rPr lang="en-US" altLang="ru-RU" sz="1000" i="1">
                <a:sym typeface="Symbol" pitchFamily="18" charset="2"/>
              </a:rPr>
              <a:t>:</a:t>
            </a:r>
            <a:endParaRPr lang="ru-RU" altLang="ru-RU" sz="1000" i="1">
              <a:sym typeface="Symbol" pitchFamily="18" charset="2"/>
            </a:endParaRPr>
          </a:p>
        </p:txBody>
      </p:sp>
      <p:grpSp>
        <p:nvGrpSpPr>
          <p:cNvPr id="237793" name="Group 225"/>
          <p:cNvGrpSpPr>
            <a:grpSpLocks/>
          </p:cNvGrpSpPr>
          <p:nvPr/>
        </p:nvGrpSpPr>
        <p:grpSpPr bwMode="auto">
          <a:xfrm>
            <a:off x="66675" y="4956175"/>
            <a:ext cx="1189038" cy="1163638"/>
            <a:chOff x="4080" y="1190"/>
            <a:chExt cx="749" cy="733"/>
          </a:xfrm>
        </p:grpSpPr>
        <p:sp>
          <p:nvSpPr>
            <p:cNvPr id="237772" name="Oval 204"/>
            <p:cNvSpPr>
              <a:spLocks noChangeArrowheads="1"/>
            </p:cNvSpPr>
            <p:nvPr/>
          </p:nvSpPr>
          <p:spPr bwMode="auto">
            <a:xfrm>
              <a:off x="4613" y="1343"/>
              <a:ext cx="32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37773" name="Oval 205"/>
            <p:cNvSpPr>
              <a:spLocks noChangeArrowheads="1"/>
            </p:cNvSpPr>
            <p:nvPr/>
          </p:nvSpPr>
          <p:spPr bwMode="auto">
            <a:xfrm>
              <a:off x="4246" y="1876"/>
              <a:ext cx="32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37774" name="Freeform 206"/>
            <p:cNvSpPr>
              <a:spLocks/>
            </p:cNvSpPr>
            <p:nvPr/>
          </p:nvSpPr>
          <p:spPr bwMode="auto">
            <a:xfrm>
              <a:off x="4289" y="1247"/>
              <a:ext cx="540" cy="438"/>
            </a:xfrm>
            <a:custGeom>
              <a:avLst/>
              <a:gdLst>
                <a:gd name="T0" fmla="*/ 0 w 768"/>
                <a:gd name="T1" fmla="*/ 0 h 786"/>
                <a:gd name="T2" fmla="*/ 678 w 768"/>
                <a:gd name="T3" fmla="*/ 354 h 786"/>
                <a:gd name="T4" fmla="*/ 540 w 768"/>
                <a:gd name="T5" fmla="*/ 786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786">
                  <a:moveTo>
                    <a:pt x="0" y="0"/>
                  </a:moveTo>
                  <a:cubicBezTo>
                    <a:pt x="294" y="111"/>
                    <a:pt x="588" y="223"/>
                    <a:pt x="678" y="354"/>
                  </a:cubicBezTo>
                  <a:cubicBezTo>
                    <a:pt x="768" y="485"/>
                    <a:pt x="654" y="635"/>
                    <a:pt x="540" y="78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237775" name="Text Box 207"/>
            <p:cNvSpPr txBox="1">
              <a:spLocks noChangeArrowheads="1"/>
            </p:cNvSpPr>
            <p:nvPr/>
          </p:nvSpPr>
          <p:spPr bwMode="auto">
            <a:xfrm>
              <a:off x="4549" y="1194"/>
              <a:ext cx="18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/>
                <a:t>M</a:t>
              </a:r>
              <a:endParaRPr lang="ru-RU" altLang="ru-RU" sz="1000" i="1"/>
            </a:p>
          </p:txBody>
        </p:sp>
        <p:sp>
          <p:nvSpPr>
            <p:cNvPr id="237776" name="Text Box 208"/>
            <p:cNvSpPr txBox="1">
              <a:spLocks noChangeArrowheads="1"/>
            </p:cNvSpPr>
            <p:nvPr/>
          </p:nvSpPr>
          <p:spPr bwMode="auto">
            <a:xfrm>
              <a:off x="4080" y="1769"/>
              <a:ext cx="17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/>
                <a:t>O</a:t>
              </a:r>
              <a:endParaRPr lang="ru-RU" altLang="ru-RU" sz="1000" i="1"/>
            </a:p>
          </p:txBody>
        </p:sp>
        <p:graphicFrame>
          <p:nvGraphicFramePr>
            <p:cNvPr id="237777" name="Object 209"/>
            <p:cNvGraphicFramePr>
              <a:graphicFrameLocks noChangeAspect="1"/>
            </p:cNvGraphicFramePr>
            <p:nvPr/>
          </p:nvGraphicFramePr>
          <p:xfrm>
            <a:off x="4511" y="1233"/>
            <a:ext cx="72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64" name="Формула" r:id="rId60" imgW="114120" imgH="139680" progId="Equation.3">
                    <p:embed/>
                  </p:oleObj>
                </mc:Choice>
                <mc:Fallback>
                  <p:oleObj name="Формула" r:id="rId60" imgW="1141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1" y="1233"/>
                          <a:ext cx="72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7778" name="Oval 210"/>
            <p:cNvSpPr>
              <a:spLocks noChangeArrowheads="1"/>
            </p:cNvSpPr>
            <p:nvPr/>
          </p:nvSpPr>
          <p:spPr bwMode="auto">
            <a:xfrm>
              <a:off x="4377" y="1257"/>
              <a:ext cx="32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237779" name="Object 211"/>
            <p:cNvGraphicFramePr>
              <a:graphicFrameLocks noChangeAspect="1"/>
            </p:cNvGraphicFramePr>
            <p:nvPr/>
          </p:nvGraphicFramePr>
          <p:xfrm>
            <a:off x="4280" y="1256"/>
            <a:ext cx="11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65" name="Формула" r:id="rId62" imgW="177480" imgH="215640" progId="Equation.3">
                    <p:embed/>
                  </p:oleObj>
                </mc:Choice>
                <mc:Fallback>
                  <p:oleObj name="Формула" r:id="rId62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0" y="1256"/>
                          <a:ext cx="11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7780" name="Object 212"/>
            <p:cNvGraphicFramePr>
              <a:graphicFrameLocks noChangeAspect="1"/>
            </p:cNvGraphicFramePr>
            <p:nvPr/>
          </p:nvGraphicFramePr>
          <p:xfrm>
            <a:off x="4304" y="1190"/>
            <a:ext cx="184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66" name="Формула" r:id="rId64" imgW="291960" imgH="139680" progId="Equation.3">
                    <p:embed/>
                  </p:oleObj>
                </mc:Choice>
                <mc:Fallback>
                  <p:oleObj name="Формула" r:id="rId64" imgW="29196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4" y="1190"/>
                          <a:ext cx="184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7782" name="Line 214"/>
            <p:cNvSpPr>
              <a:spLocks noChangeShapeType="1"/>
            </p:cNvSpPr>
            <p:nvPr/>
          </p:nvSpPr>
          <p:spPr bwMode="auto">
            <a:xfrm flipV="1">
              <a:off x="4272" y="1380"/>
              <a:ext cx="342" cy="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graphicFrame>
          <p:nvGraphicFramePr>
            <p:cNvPr id="237783" name="Object 215"/>
            <p:cNvGraphicFramePr>
              <a:graphicFrameLocks noChangeAspect="1"/>
            </p:cNvGraphicFramePr>
            <p:nvPr/>
          </p:nvGraphicFramePr>
          <p:xfrm>
            <a:off x="4346" y="1548"/>
            <a:ext cx="80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67" name="Формула" r:id="rId66" imgW="126720" imgH="152280" progId="Equation.3">
                    <p:embed/>
                  </p:oleObj>
                </mc:Choice>
                <mc:Fallback>
                  <p:oleObj name="Формула" r:id="rId66" imgW="12672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6" y="1548"/>
                          <a:ext cx="80" cy="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7784" name="Object 216"/>
          <p:cNvGraphicFramePr>
            <a:graphicFrameLocks noChangeAspect="1"/>
          </p:cNvGraphicFramePr>
          <p:nvPr/>
        </p:nvGraphicFramePr>
        <p:xfrm>
          <a:off x="6457950" y="4562475"/>
          <a:ext cx="1574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8" name="Формула" r:id="rId68" imgW="1574640" imgH="393480" progId="Equation.3">
                  <p:embed/>
                </p:oleObj>
              </mc:Choice>
              <mc:Fallback>
                <p:oleObj name="Формула" r:id="rId68" imgW="15746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7950" y="4562475"/>
                        <a:ext cx="1574800" cy="393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785" name="Text Box 217"/>
          <p:cNvSpPr txBox="1">
            <a:spLocks noChangeArrowheads="1"/>
          </p:cNvSpPr>
          <p:nvPr/>
        </p:nvSpPr>
        <p:spPr bwMode="auto">
          <a:xfrm>
            <a:off x="1757363" y="4756150"/>
            <a:ext cx="18145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 dirty="0"/>
              <a:t>Представим производную</a:t>
            </a:r>
          </a:p>
          <a:p>
            <a:r>
              <a:rPr lang="ru-RU" altLang="ru-RU" sz="1000" dirty="0"/>
              <a:t>радиус-вектора как предел</a:t>
            </a:r>
            <a:r>
              <a:rPr lang="en-US" altLang="ru-RU" sz="1000" i="1" dirty="0">
                <a:sym typeface="Symbol" pitchFamily="18" charset="2"/>
              </a:rPr>
              <a:t>:</a:t>
            </a:r>
            <a:endParaRPr lang="ru-RU" altLang="ru-RU" sz="1000" i="1" dirty="0">
              <a:sym typeface="Symbol" pitchFamily="18" charset="2"/>
            </a:endParaRPr>
          </a:p>
        </p:txBody>
      </p:sp>
      <p:graphicFrame>
        <p:nvGraphicFramePr>
          <p:cNvPr id="237786" name="Object 218"/>
          <p:cNvGraphicFramePr>
            <a:graphicFrameLocks noChangeAspect="1"/>
          </p:cNvGraphicFramePr>
          <p:nvPr/>
        </p:nvGraphicFramePr>
        <p:xfrm>
          <a:off x="3567113" y="4770438"/>
          <a:ext cx="1028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9" name="Формула" r:id="rId70" imgW="1028520" imgH="393480" progId="Equation.3">
                  <p:embed/>
                </p:oleObj>
              </mc:Choice>
              <mc:Fallback>
                <p:oleObj name="Формула" r:id="rId70" imgW="10285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7113" y="4770438"/>
                        <a:ext cx="1028700" cy="393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7797" name="Group 229"/>
          <p:cNvGrpSpPr>
            <a:grpSpLocks/>
          </p:cNvGrpSpPr>
          <p:nvPr/>
        </p:nvGrpSpPr>
        <p:grpSpPr bwMode="auto">
          <a:xfrm>
            <a:off x="381000" y="5108575"/>
            <a:ext cx="1216025" cy="958850"/>
            <a:chOff x="4278" y="1286"/>
            <a:chExt cx="766" cy="604"/>
          </a:xfrm>
        </p:grpSpPr>
        <p:sp>
          <p:nvSpPr>
            <p:cNvPr id="237788" name="Line 220"/>
            <p:cNvSpPr>
              <a:spLocks noChangeShapeType="1"/>
            </p:cNvSpPr>
            <p:nvPr/>
          </p:nvSpPr>
          <p:spPr bwMode="auto">
            <a:xfrm flipV="1">
              <a:off x="4278" y="1482"/>
              <a:ext cx="49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237789" name="Oval 221"/>
            <p:cNvSpPr>
              <a:spLocks noChangeArrowheads="1"/>
            </p:cNvSpPr>
            <p:nvPr/>
          </p:nvSpPr>
          <p:spPr bwMode="auto">
            <a:xfrm>
              <a:off x="4770" y="1452"/>
              <a:ext cx="35" cy="35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37791" name="Line 223"/>
            <p:cNvSpPr>
              <a:spLocks noChangeShapeType="1"/>
            </p:cNvSpPr>
            <p:nvPr/>
          </p:nvSpPr>
          <p:spPr bwMode="auto">
            <a:xfrm>
              <a:off x="4644" y="1380"/>
              <a:ext cx="132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237792" name="Text Box 224"/>
            <p:cNvSpPr txBox="1">
              <a:spLocks noChangeArrowheads="1"/>
            </p:cNvSpPr>
            <p:nvPr/>
          </p:nvSpPr>
          <p:spPr bwMode="auto">
            <a:xfrm>
              <a:off x="4830" y="1415"/>
              <a:ext cx="21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/>
                <a:t>M</a:t>
              </a:r>
              <a:r>
                <a:rPr lang="ru-RU" altLang="ru-RU" sz="1000" baseline="-25000"/>
                <a:t>1</a:t>
              </a:r>
            </a:p>
          </p:txBody>
        </p:sp>
        <p:graphicFrame>
          <p:nvGraphicFramePr>
            <p:cNvPr id="237794" name="Object 226"/>
            <p:cNvGraphicFramePr>
              <a:graphicFrameLocks noChangeAspect="1"/>
            </p:cNvGraphicFramePr>
            <p:nvPr/>
          </p:nvGraphicFramePr>
          <p:xfrm>
            <a:off x="4514" y="1660"/>
            <a:ext cx="8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70" name="Формула" r:id="rId72" imgW="126720" imgH="215640" progId="Equation.3">
                    <p:embed/>
                  </p:oleObj>
                </mc:Choice>
                <mc:Fallback>
                  <p:oleObj name="Формула" r:id="rId72" imgW="1267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4" y="1660"/>
                          <a:ext cx="8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7795" name="Object 227"/>
            <p:cNvGraphicFramePr>
              <a:graphicFrameLocks noChangeAspect="1"/>
            </p:cNvGraphicFramePr>
            <p:nvPr/>
          </p:nvGraphicFramePr>
          <p:xfrm>
            <a:off x="4577" y="1417"/>
            <a:ext cx="144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71" name="Формула" r:id="rId74" imgW="228600" imgH="164880" progId="Equation.3">
                    <p:embed/>
                  </p:oleObj>
                </mc:Choice>
                <mc:Fallback>
                  <p:oleObj name="Формула" r:id="rId74" imgW="22860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7" y="1417"/>
                          <a:ext cx="144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7796" name="Object 228"/>
            <p:cNvGraphicFramePr>
              <a:graphicFrameLocks noChangeAspect="1"/>
            </p:cNvGraphicFramePr>
            <p:nvPr/>
          </p:nvGraphicFramePr>
          <p:xfrm>
            <a:off x="4718" y="1286"/>
            <a:ext cx="136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72" name="Формула" r:id="rId76" imgW="215640" imgH="177480" progId="Equation.3">
                    <p:embed/>
                  </p:oleObj>
                </mc:Choice>
                <mc:Fallback>
                  <p:oleObj name="Формула" r:id="rId76" imgW="21564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8" y="1286"/>
                          <a:ext cx="136" cy="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7798" name="Text Box 230"/>
          <p:cNvSpPr txBox="1">
            <a:spLocks noChangeArrowheads="1"/>
          </p:cNvSpPr>
          <p:nvPr/>
        </p:nvSpPr>
        <p:spPr bwMode="auto">
          <a:xfrm>
            <a:off x="4914900" y="4926013"/>
            <a:ext cx="3975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 dirty="0"/>
              <a:t>Вектор приращения радиуса-вектора</a:t>
            </a:r>
            <a:r>
              <a:rPr lang="ru-RU" altLang="ru-RU" sz="1000" b="1" dirty="0"/>
              <a:t> </a:t>
            </a:r>
            <a:r>
              <a:rPr lang="ru-RU" altLang="ru-RU" sz="1000" dirty="0"/>
              <a:t>направлен по хорде </a:t>
            </a:r>
            <a:r>
              <a:rPr lang="en-US" altLang="ru-RU" sz="1000" i="1" dirty="0"/>
              <a:t>MM</a:t>
            </a:r>
            <a:r>
              <a:rPr lang="en-US" altLang="ru-RU" sz="1000" baseline="-25000" dirty="0"/>
              <a:t>1</a:t>
            </a:r>
            <a:r>
              <a:rPr lang="en-US" altLang="ru-RU" sz="1000" dirty="0"/>
              <a:t> </a:t>
            </a:r>
            <a:r>
              <a:rPr lang="ru-RU" altLang="ru-RU" sz="1000" dirty="0"/>
              <a:t>и в пределе занимает положение касательной</a:t>
            </a:r>
            <a:r>
              <a:rPr lang="ru-RU" altLang="ru-RU" sz="1000" i="1" dirty="0">
                <a:sym typeface="Symbol" pitchFamily="18" charset="2"/>
              </a:rPr>
              <a:t>.</a:t>
            </a:r>
          </a:p>
        </p:txBody>
      </p:sp>
      <p:graphicFrame>
        <p:nvGraphicFramePr>
          <p:cNvPr id="237799" name="Object 231"/>
          <p:cNvGraphicFramePr>
            <a:graphicFrameLocks noChangeAspect="1"/>
          </p:cNvGraphicFramePr>
          <p:nvPr/>
        </p:nvGraphicFramePr>
        <p:xfrm>
          <a:off x="3549650" y="5324475"/>
          <a:ext cx="2451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3" name="Формула" r:id="rId78" imgW="2450880" imgH="444240" progId="Equation.3">
                  <p:embed/>
                </p:oleObj>
              </mc:Choice>
              <mc:Fallback>
                <p:oleObj name="Формула" r:id="rId78" imgW="24508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50" y="5324475"/>
                        <a:ext cx="2451100" cy="4445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800" name="Text Box 232"/>
          <p:cNvSpPr txBox="1">
            <a:spLocks noChangeArrowheads="1"/>
          </p:cNvSpPr>
          <p:nvPr/>
        </p:nvSpPr>
        <p:spPr bwMode="auto">
          <a:xfrm>
            <a:off x="6029325" y="5305425"/>
            <a:ext cx="289213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 dirty="0">
                <a:solidFill>
                  <a:srgbClr val="FF0000"/>
                </a:solidFill>
              </a:rPr>
              <a:t>При </a:t>
            </a:r>
            <a:r>
              <a:rPr lang="ru-RU" altLang="ru-RU" sz="1000" i="1" dirty="0">
                <a:solidFill>
                  <a:srgbClr val="FF0000"/>
                </a:solidFill>
                <a:sym typeface="Symbol" pitchFamily="18" charset="2"/>
              </a:rPr>
              <a:t></a:t>
            </a:r>
            <a:r>
              <a:rPr lang="en-US" altLang="ru-RU" sz="1000" i="1" dirty="0">
                <a:solidFill>
                  <a:srgbClr val="FF0000"/>
                </a:solidFill>
                <a:sym typeface="Symbol" pitchFamily="18" charset="2"/>
              </a:rPr>
              <a:t>s</a:t>
            </a:r>
            <a:r>
              <a:rPr lang="ru-RU" altLang="ru-RU" sz="1000" i="1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ru-RU" sz="1000" i="1" dirty="0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lang="ru-RU" altLang="ru-RU" sz="1000" i="1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ru-RU" sz="1000" dirty="0">
                <a:solidFill>
                  <a:srgbClr val="FF0000"/>
                </a:solidFill>
                <a:sym typeface="Symbol" pitchFamily="18" charset="2"/>
              </a:rPr>
              <a:t>0</a:t>
            </a:r>
            <a:r>
              <a:rPr lang="ru-RU" altLang="ru-RU" sz="1000" dirty="0">
                <a:solidFill>
                  <a:srgbClr val="FF0000"/>
                </a:solidFill>
              </a:rPr>
              <a:t> радиус кривизны </a:t>
            </a:r>
            <a:r>
              <a:rPr lang="ru-RU" altLang="ru-RU" sz="1000" i="1" dirty="0">
                <a:solidFill>
                  <a:srgbClr val="FF0000"/>
                </a:solidFill>
                <a:sym typeface="Symbol" pitchFamily="18" charset="2"/>
              </a:rPr>
              <a:t></a:t>
            </a:r>
            <a:r>
              <a:rPr lang="ru-RU" altLang="ru-RU" sz="1000" baseline="-25000" dirty="0">
                <a:solidFill>
                  <a:srgbClr val="FF0000"/>
                </a:solidFill>
                <a:sym typeface="Symbol" pitchFamily="18" charset="2"/>
              </a:rPr>
              <a:t>1 </a:t>
            </a:r>
            <a:r>
              <a:rPr lang="ru-RU" altLang="ru-RU" sz="1000" dirty="0">
                <a:solidFill>
                  <a:srgbClr val="FF0000"/>
                </a:solidFill>
                <a:sym typeface="Symbol" pitchFamily="18" charset="2"/>
              </a:rPr>
              <a:t> </a:t>
            </a:r>
            <a:r>
              <a:rPr lang="ru-RU" altLang="ru-RU" sz="1000" i="1" dirty="0">
                <a:solidFill>
                  <a:srgbClr val="FF0000"/>
                </a:solidFill>
                <a:sym typeface="Symbol" pitchFamily="18" charset="2"/>
              </a:rPr>
              <a:t></a:t>
            </a:r>
            <a:r>
              <a:rPr lang="ru-RU" altLang="ru-RU" sz="1000" dirty="0">
                <a:solidFill>
                  <a:srgbClr val="FF0000"/>
                </a:solidFill>
                <a:sym typeface="Symbol" pitchFamily="18" charset="2"/>
              </a:rPr>
              <a:t>, угол</a:t>
            </a:r>
          </a:p>
          <a:p>
            <a:r>
              <a:rPr lang="ru-RU" altLang="ru-RU" sz="1000" dirty="0">
                <a:solidFill>
                  <a:srgbClr val="FF0000"/>
                </a:solidFill>
                <a:sym typeface="Symbol" pitchFamily="18" charset="2"/>
              </a:rPr>
              <a:t>между радиусами кривизны </a:t>
            </a:r>
            <a:r>
              <a:rPr lang="ru-RU" altLang="ru-RU" sz="1000" i="1" dirty="0">
                <a:solidFill>
                  <a:srgbClr val="FF0000"/>
                </a:solidFill>
                <a:sym typeface="Symbol" pitchFamily="18" charset="2"/>
              </a:rPr>
              <a:t> </a:t>
            </a:r>
            <a:r>
              <a:rPr lang="ru-RU" altLang="ru-RU" sz="1000" dirty="0">
                <a:solidFill>
                  <a:srgbClr val="FF0000"/>
                </a:solidFill>
                <a:sym typeface="Symbol" pitchFamily="18" charset="2"/>
              </a:rPr>
              <a:t> 0, числитель -</a:t>
            </a:r>
          </a:p>
          <a:p>
            <a:r>
              <a:rPr lang="ru-RU" altLang="ru-RU" sz="1000" dirty="0">
                <a:solidFill>
                  <a:srgbClr val="FF0000"/>
                </a:solidFill>
              </a:rPr>
              <a:t>- основание равнобедренного треугольника,</a:t>
            </a:r>
          </a:p>
          <a:p>
            <a:r>
              <a:rPr lang="ru-RU" altLang="ru-RU" sz="1000" dirty="0">
                <a:solidFill>
                  <a:srgbClr val="FF0000"/>
                </a:solidFill>
              </a:rPr>
              <a:t>знаменатель – длина круговой дуги радиуса </a:t>
            </a:r>
            <a:r>
              <a:rPr lang="ru-RU" altLang="ru-RU" sz="1000" i="1" dirty="0">
                <a:solidFill>
                  <a:srgbClr val="FF0000"/>
                </a:solidFill>
                <a:sym typeface="Symbol" pitchFamily="18" charset="2"/>
              </a:rPr>
              <a:t></a:t>
            </a:r>
            <a:r>
              <a:rPr lang="ru-RU" altLang="ru-RU" sz="1000" dirty="0">
                <a:solidFill>
                  <a:srgbClr val="FF0000"/>
                </a:solidFill>
              </a:rPr>
              <a:t>.</a:t>
            </a:r>
          </a:p>
        </p:txBody>
      </p:sp>
      <p:grpSp>
        <p:nvGrpSpPr>
          <p:cNvPr id="237815" name="Group 247"/>
          <p:cNvGrpSpPr>
            <a:grpSpLocks/>
          </p:cNvGrpSpPr>
          <p:nvPr/>
        </p:nvGrpSpPr>
        <p:grpSpPr bwMode="auto">
          <a:xfrm>
            <a:off x="6704084" y="5875338"/>
            <a:ext cx="930275" cy="736600"/>
            <a:chOff x="4788" y="3684"/>
            <a:chExt cx="586" cy="464"/>
          </a:xfrm>
        </p:grpSpPr>
        <p:sp>
          <p:nvSpPr>
            <p:cNvPr id="237802" name="Freeform 234"/>
            <p:cNvSpPr>
              <a:spLocks/>
            </p:cNvSpPr>
            <p:nvPr/>
          </p:nvSpPr>
          <p:spPr bwMode="auto">
            <a:xfrm>
              <a:off x="5094" y="3684"/>
              <a:ext cx="186" cy="258"/>
            </a:xfrm>
            <a:custGeom>
              <a:avLst/>
              <a:gdLst>
                <a:gd name="T0" fmla="*/ 0 w 270"/>
                <a:gd name="T1" fmla="*/ 0 h 258"/>
                <a:gd name="T2" fmla="*/ 168 w 270"/>
                <a:gd name="T3" fmla="*/ 108 h 258"/>
                <a:gd name="T4" fmla="*/ 270 w 270"/>
                <a:gd name="T5" fmla="*/ 25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258">
                  <a:moveTo>
                    <a:pt x="0" y="0"/>
                  </a:moveTo>
                  <a:cubicBezTo>
                    <a:pt x="61" y="32"/>
                    <a:pt x="123" y="65"/>
                    <a:pt x="168" y="108"/>
                  </a:cubicBezTo>
                  <a:cubicBezTo>
                    <a:pt x="213" y="151"/>
                    <a:pt x="257" y="235"/>
                    <a:pt x="270" y="25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237803" name="Line 235"/>
            <p:cNvSpPr>
              <a:spLocks noChangeShapeType="1"/>
            </p:cNvSpPr>
            <p:nvPr/>
          </p:nvSpPr>
          <p:spPr bwMode="auto">
            <a:xfrm flipV="1">
              <a:off x="4788" y="3684"/>
              <a:ext cx="306" cy="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237804" name="Line 236"/>
            <p:cNvSpPr>
              <a:spLocks noChangeShapeType="1"/>
            </p:cNvSpPr>
            <p:nvPr/>
          </p:nvSpPr>
          <p:spPr bwMode="auto">
            <a:xfrm flipV="1">
              <a:off x="4788" y="3948"/>
              <a:ext cx="48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237805" name="Line 237"/>
            <p:cNvSpPr>
              <a:spLocks noChangeShapeType="1"/>
            </p:cNvSpPr>
            <p:nvPr/>
          </p:nvSpPr>
          <p:spPr bwMode="auto">
            <a:xfrm>
              <a:off x="5088" y="3684"/>
              <a:ext cx="186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237806" name="Line 238"/>
            <p:cNvSpPr>
              <a:spLocks noChangeShapeType="1"/>
            </p:cNvSpPr>
            <p:nvPr/>
          </p:nvSpPr>
          <p:spPr bwMode="auto">
            <a:xfrm flipV="1">
              <a:off x="4788" y="3822"/>
              <a:ext cx="39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237808" name="Freeform 240"/>
            <p:cNvSpPr>
              <a:spLocks/>
            </p:cNvSpPr>
            <p:nvPr/>
          </p:nvSpPr>
          <p:spPr bwMode="auto">
            <a:xfrm>
              <a:off x="4893" y="3981"/>
              <a:ext cx="72" cy="90"/>
            </a:xfrm>
            <a:custGeom>
              <a:avLst/>
              <a:gdLst>
                <a:gd name="T0" fmla="*/ 0 w 96"/>
                <a:gd name="T1" fmla="*/ 0 h 159"/>
                <a:gd name="T2" fmla="*/ 69 w 96"/>
                <a:gd name="T3" fmla="*/ 90 h 159"/>
                <a:gd name="T4" fmla="*/ 96 w 96"/>
                <a:gd name="T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59">
                  <a:moveTo>
                    <a:pt x="0" y="0"/>
                  </a:moveTo>
                  <a:cubicBezTo>
                    <a:pt x="26" y="32"/>
                    <a:pt x="53" y="64"/>
                    <a:pt x="69" y="90"/>
                  </a:cubicBezTo>
                  <a:cubicBezTo>
                    <a:pt x="85" y="116"/>
                    <a:pt x="93" y="148"/>
                    <a:pt x="96" y="159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graphicFrame>
          <p:nvGraphicFramePr>
            <p:cNvPr id="237809" name="Object 241"/>
            <p:cNvGraphicFramePr>
              <a:graphicFrameLocks noChangeAspect="1"/>
            </p:cNvGraphicFramePr>
            <p:nvPr/>
          </p:nvGraphicFramePr>
          <p:xfrm>
            <a:off x="5032" y="3758"/>
            <a:ext cx="136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74" name="Формула" r:id="rId80" imgW="215640" imgH="164880" progId="Equation.3">
                    <p:embed/>
                  </p:oleObj>
                </mc:Choice>
                <mc:Fallback>
                  <p:oleObj name="Формула" r:id="rId80" imgW="21564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2" y="3758"/>
                          <a:ext cx="136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7810" name="Object 242"/>
            <p:cNvGraphicFramePr>
              <a:graphicFrameLocks noChangeAspect="1"/>
            </p:cNvGraphicFramePr>
            <p:nvPr/>
          </p:nvGraphicFramePr>
          <p:xfrm>
            <a:off x="5238" y="3705"/>
            <a:ext cx="136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75" name="Формула" r:id="rId82" imgW="215640" imgH="177480" progId="Equation.3">
                    <p:embed/>
                  </p:oleObj>
                </mc:Choice>
                <mc:Fallback>
                  <p:oleObj name="Формула" r:id="rId82" imgW="21564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8" y="3705"/>
                          <a:ext cx="136" cy="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7811" name="Object 243"/>
            <p:cNvGraphicFramePr>
              <a:graphicFrameLocks noChangeAspect="1"/>
            </p:cNvGraphicFramePr>
            <p:nvPr/>
          </p:nvGraphicFramePr>
          <p:xfrm>
            <a:off x="4846" y="3816"/>
            <a:ext cx="96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76" name="Формула" r:id="rId84" imgW="152280" imgH="164880" progId="Equation.3">
                    <p:embed/>
                  </p:oleObj>
                </mc:Choice>
                <mc:Fallback>
                  <p:oleObj name="Формула" r:id="rId84" imgW="1522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6" y="3816"/>
                          <a:ext cx="96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7812" name="Object 244"/>
            <p:cNvGraphicFramePr>
              <a:graphicFrameLocks noChangeAspect="1"/>
            </p:cNvGraphicFramePr>
            <p:nvPr/>
          </p:nvGraphicFramePr>
          <p:xfrm>
            <a:off x="5038" y="4012"/>
            <a:ext cx="11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77" name="Формула" r:id="rId86" imgW="177480" imgH="215640" progId="Equation.3">
                    <p:embed/>
                  </p:oleObj>
                </mc:Choice>
                <mc:Fallback>
                  <p:oleObj name="Формула" r:id="rId86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8" y="4012"/>
                          <a:ext cx="11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7813" name="Object 245"/>
            <p:cNvGraphicFramePr>
              <a:graphicFrameLocks noChangeAspect="1"/>
            </p:cNvGraphicFramePr>
            <p:nvPr/>
          </p:nvGraphicFramePr>
          <p:xfrm>
            <a:off x="4913" y="3918"/>
            <a:ext cx="160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78" name="Формула" r:id="rId88" imgW="253800" imgH="203040" progId="Equation.3">
                    <p:embed/>
                  </p:oleObj>
                </mc:Choice>
                <mc:Fallback>
                  <p:oleObj name="Формула" r:id="rId88" imgW="2538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3" y="3918"/>
                          <a:ext cx="160" cy="1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7816" name="Text Box 248"/>
          <p:cNvSpPr txBox="1">
            <a:spLocks noChangeArrowheads="1"/>
          </p:cNvSpPr>
          <p:nvPr/>
        </p:nvSpPr>
        <p:spPr bwMode="auto">
          <a:xfrm>
            <a:off x="962025" y="5772150"/>
            <a:ext cx="4733925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1000" dirty="0">
                <a:solidFill>
                  <a:srgbClr val="FF0000"/>
                </a:solidFill>
              </a:rPr>
              <a:t>Таким образом, производная радиуса-вектора по дуговой координате есть единичный вектор, направленный по касательной к траектории.</a:t>
            </a:r>
            <a:endParaRPr lang="en-US" altLang="ru-RU" sz="1000" dirty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</a:pPr>
            <a:r>
              <a:rPr lang="ru-RU" altLang="ru-RU" sz="1000" b="1" dirty="0">
                <a:solidFill>
                  <a:srgbClr val="FF0000"/>
                </a:solidFill>
              </a:rPr>
              <a:t>Вектор скорости равен</a:t>
            </a:r>
            <a:r>
              <a:rPr lang="en-US" altLang="ru-RU" sz="1000" b="1" dirty="0">
                <a:solidFill>
                  <a:srgbClr val="FF0000"/>
                </a:solidFill>
              </a:rPr>
              <a:t>:</a:t>
            </a:r>
            <a:r>
              <a:rPr lang="ru-RU" altLang="ru-RU" sz="1000" dirty="0">
                <a:solidFill>
                  <a:srgbClr val="FF0000"/>
                </a:solidFill>
              </a:rPr>
              <a:t>	        </a:t>
            </a:r>
            <a:r>
              <a:rPr lang="ru-RU" altLang="ru-RU" sz="1000" b="1" dirty="0">
                <a:solidFill>
                  <a:srgbClr val="FF0000"/>
                </a:solidFill>
              </a:rPr>
              <a:t>Проекция скорости на касательную</a:t>
            </a:r>
            <a:r>
              <a:rPr lang="en-US" altLang="ru-RU" sz="1000" b="1" dirty="0">
                <a:solidFill>
                  <a:srgbClr val="FF0000"/>
                </a:solidFill>
              </a:rPr>
              <a:t>:</a:t>
            </a:r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ru-RU" altLang="ru-RU" sz="1000" dirty="0">
                <a:solidFill>
                  <a:srgbClr val="FF0000"/>
                </a:solidFill>
              </a:rPr>
              <a:t>При              вектор скорости направлен в сторону увеличения дуговой координаты, В противном случае – в обратную сторону.</a:t>
            </a:r>
          </a:p>
        </p:txBody>
      </p:sp>
      <p:sp>
        <p:nvSpPr>
          <p:cNvPr id="237817" name="Text Box 249"/>
          <p:cNvSpPr txBox="1">
            <a:spLocks noChangeArrowheads="1"/>
          </p:cNvSpPr>
          <p:nvPr/>
        </p:nvSpPr>
        <p:spPr bwMode="auto">
          <a:xfrm>
            <a:off x="1516063" y="5230813"/>
            <a:ext cx="217011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 dirty="0">
                <a:sym typeface="Symbol" pitchFamily="18" charset="2"/>
              </a:rPr>
              <a:t>Величина производной</a:t>
            </a:r>
          </a:p>
          <a:p>
            <a:r>
              <a:rPr lang="ru-RU" altLang="ru-RU" sz="1000" dirty="0">
                <a:sym typeface="Symbol" pitchFamily="18" charset="2"/>
              </a:rPr>
              <a:t>радиуса-вектора</a:t>
            </a:r>
          </a:p>
          <a:p>
            <a:r>
              <a:rPr lang="ru-RU" altLang="ru-RU" sz="1000" dirty="0">
                <a:sym typeface="Symbol" pitchFamily="18" charset="2"/>
              </a:rPr>
              <a:t>по дуговой координате равна 1</a:t>
            </a:r>
            <a:r>
              <a:rPr lang="en-US" altLang="ru-RU" sz="1000" dirty="0">
                <a:sym typeface="Symbol" pitchFamily="18" charset="2"/>
              </a:rPr>
              <a:t>:</a:t>
            </a:r>
            <a:endParaRPr lang="ru-RU" altLang="ru-RU" sz="1000" dirty="0"/>
          </a:p>
        </p:txBody>
      </p:sp>
      <p:graphicFrame>
        <p:nvGraphicFramePr>
          <p:cNvPr id="237818" name="Object 250"/>
          <p:cNvGraphicFramePr>
            <a:graphicFrameLocks noChangeAspect="1"/>
          </p:cNvGraphicFramePr>
          <p:nvPr/>
        </p:nvGraphicFramePr>
        <p:xfrm>
          <a:off x="2636838" y="6164263"/>
          <a:ext cx="46990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9" name="Формула" r:id="rId90" imgW="469800" imgH="177480" progId="Equation.3">
                  <p:embed/>
                </p:oleObj>
              </mc:Choice>
              <mc:Fallback>
                <p:oleObj name="Формула" r:id="rId90" imgW="4698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838" y="6164263"/>
                        <a:ext cx="469900" cy="1968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819" name="Object 251"/>
          <p:cNvGraphicFramePr>
            <a:graphicFrameLocks noChangeAspect="1"/>
          </p:cNvGraphicFramePr>
          <p:nvPr/>
        </p:nvGraphicFramePr>
        <p:xfrm>
          <a:off x="5584825" y="6153150"/>
          <a:ext cx="419100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0" name="Формула" r:id="rId92" imgW="419040" imgH="228600" progId="Equation.3">
                  <p:embed/>
                </p:oleObj>
              </mc:Choice>
              <mc:Fallback>
                <p:oleObj name="Формула" r:id="rId92" imgW="419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4825" y="6153150"/>
                        <a:ext cx="419100" cy="2555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7827" name="Group 259"/>
          <p:cNvGrpSpPr>
            <a:grpSpLocks/>
          </p:cNvGrpSpPr>
          <p:nvPr/>
        </p:nvGrpSpPr>
        <p:grpSpPr bwMode="auto">
          <a:xfrm>
            <a:off x="266700" y="4948238"/>
            <a:ext cx="1666875" cy="666750"/>
            <a:chOff x="4206" y="1185"/>
            <a:chExt cx="1050" cy="420"/>
          </a:xfrm>
        </p:grpSpPr>
        <p:graphicFrame>
          <p:nvGraphicFramePr>
            <p:cNvPr id="237824" name="Object 256"/>
            <p:cNvGraphicFramePr>
              <a:graphicFrameLocks noChangeAspect="1"/>
            </p:cNvGraphicFramePr>
            <p:nvPr/>
          </p:nvGraphicFramePr>
          <p:xfrm>
            <a:off x="4676" y="1250"/>
            <a:ext cx="80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81" name="Формула" r:id="rId94" imgW="126720" imgH="164880" progId="Equation.3">
                    <p:embed/>
                  </p:oleObj>
                </mc:Choice>
                <mc:Fallback>
                  <p:oleObj name="Формула" r:id="rId94" imgW="1267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6" y="1250"/>
                          <a:ext cx="80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37826" name="Group 258"/>
            <p:cNvGrpSpPr>
              <a:grpSpLocks/>
            </p:cNvGrpSpPr>
            <p:nvPr/>
          </p:nvGrpSpPr>
          <p:grpSpPr bwMode="auto">
            <a:xfrm>
              <a:off x="4206" y="1185"/>
              <a:ext cx="1050" cy="420"/>
              <a:chOff x="4206" y="1185"/>
              <a:chExt cx="1050" cy="420"/>
            </a:xfrm>
          </p:grpSpPr>
          <p:sp>
            <p:nvSpPr>
              <p:cNvPr id="237823" name="AutoShape 255"/>
              <p:cNvSpPr>
                <a:spLocks noChangeArrowheads="1"/>
              </p:cNvSpPr>
              <p:nvPr/>
            </p:nvSpPr>
            <p:spPr bwMode="auto">
              <a:xfrm rot="1228822">
                <a:off x="4623" y="1378"/>
                <a:ext cx="267" cy="56"/>
              </a:xfrm>
              <a:prstGeom prst="rightArrow">
                <a:avLst>
                  <a:gd name="adj1" fmla="val 50000"/>
                  <a:gd name="adj2" fmla="val 119196"/>
                </a:avLst>
              </a:prstGeom>
              <a:solidFill>
                <a:srgbClr val="0000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37820" name="Line 252"/>
              <p:cNvSpPr>
                <a:spLocks noChangeShapeType="1"/>
              </p:cNvSpPr>
              <p:nvPr/>
            </p:nvSpPr>
            <p:spPr bwMode="auto">
              <a:xfrm>
                <a:off x="4206" y="1185"/>
                <a:ext cx="1050" cy="4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  <p:sp>
            <p:nvSpPr>
              <p:cNvPr id="237822" name="Line 254"/>
              <p:cNvSpPr>
                <a:spLocks noChangeShapeType="1"/>
              </p:cNvSpPr>
              <p:nvPr/>
            </p:nvSpPr>
            <p:spPr bwMode="auto">
              <a:xfrm>
                <a:off x="4629" y="1359"/>
                <a:ext cx="120" cy="4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  <p:graphicFrame>
            <p:nvGraphicFramePr>
              <p:cNvPr id="237825" name="Object 257"/>
              <p:cNvGraphicFramePr>
                <a:graphicFrameLocks noChangeAspect="1"/>
              </p:cNvGraphicFramePr>
              <p:nvPr/>
            </p:nvGraphicFramePr>
            <p:xfrm>
              <a:off x="4855" y="1333"/>
              <a:ext cx="80" cy="1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582" name="Формула" r:id="rId96" imgW="126720" imgH="164880" progId="Equation.3">
                      <p:embed/>
                    </p:oleObj>
                  </mc:Choice>
                  <mc:Fallback>
                    <p:oleObj name="Формула" r:id="rId96" imgW="126720" imgH="164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55" y="1333"/>
                            <a:ext cx="80" cy="1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237828" name="Object 260"/>
          <p:cNvGraphicFramePr>
            <a:graphicFrameLocks noChangeAspect="1"/>
          </p:cNvGraphicFramePr>
          <p:nvPr/>
        </p:nvGraphicFramePr>
        <p:xfrm>
          <a:off x="1347788" y="6399213"/>
          <a:ext cx="355600" cy="16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3" name="Формула" r:id="rId98" imgW="355320" imgH="177480" progId="Equation.3">
                  <p:embed/>
                </p:oleObj>
              </mc:Choice>
              <mc:Fallback>
                <p:oleObj name="Формула" r:id="rId98" imgW="3553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788" y="6399213"/>
                        <a:ext cx="355600" cy="16033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867" name="Text Box 299"/>
          <p:cNvSpPr txBox="1">
            <a:spLocks noChangeArrowheads="1"/>
          </p:cNvSpPr>
          <p:nvPr/>
        </p:nvSpPr>
        <p:spPr bwMode="auto">
          <a:xfrm>
            <a:off x="123825" y="2725738"/>
            <a:ext cx="20129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 b="1">
                <a:solidFill>
                  <a:srgbClr val="FF0000"/>
                </a:solidFill>
              </a:rPr>
              <a:t>Координатный способ</a:t>
            </a:r>
            <a:r>
              <a:rPr lang="en-US" altLang="ru-RU" sz="1000" b="1">
                <a:solidFill>
                  <a:srgbClr val="FF0000"/>
                </a:solidFill>
              </a:rPr>
              <a:t>:</a:t>
            </a:r>
            <a:r>
              <a:rPr lang="ru-RU" altLang="ru-RU" sz="1000" b="1">
                <a:solidFill>
                  <a:srgbClr val="FF0000"/>
                </a:solidFill>
              </a:rPr>
              <a:t> 	</a:t>
            </a:r>
            <a:endParaRPr lang="ru-RU" altLang="ru-RU" sz="1000"/>
          </a:p>
        </p:txBody>
      </p:sp>
      <p:sp>
        <p:nvSpPr>
          <p:cNvPr id="237868" name="Text Box 300"/>
          <p:cNvSpPr txBox="1">
            <a:spLocks noChangeArrowheads="1"/>
          </p:cNvSpPr>
          <p:nvPr/>
        </p:nvSpPr>
        <p:spPr bwMode="auto">
          <a:xfrm>
            <a:off x="165100" y="4525963"/>
            <a:ext cx="18526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 b="1">
                <a:solidFill>
                  <a:srgbClr val="FF0000"/>
                </a:solidFill>
              </a:rPr>
              <a:t>Естественный способ</a:t>
            </a:r>
            <a:r>
              <a:rPr lang="en-US" altLang="ru-RU" sz="1000" b="1">
                <a:solidFill>
                  <a:srgbClr val="FF0000"/>
                </a:solidFill>
              </a:rPr>
              <a:t>:</a:t>
            </a:r>
            <a:endParaRPr lang="ru-RU" altLang="ru-RU" sz="1000"/>
          </a:p>
        </p:txBody>
      </p:sp>
      <p:sp>
        <p:nvSpPr>
          <p:cNvPr id="237869" name="Text Box 301"/>
          <p:cNvSpPr txBox="1">
            <a:spLocks noChangeArrowheads="1"/>
          </p:cNvSpPr>
          <p:nvPr/>
        </p:nvSpPr>
        <p:spPr bwMode="auto">
          <a:xfrm>
            <a:off x="1889125" y="2916238"/>
            <a:ext cx="33877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/>
              <a:t>Используем векторную форму определения скорости</a:t>
            </a:r>
            <a:r>
              <a:rPr lang="en-US" altLang="ru-RU" sz="1000"/>
              <a:t>:</a:t>
            </a:r>
            <a:endParaRPr lang="ru-RU" altLang="ru-RU" sz="1000"/>
          </a:p>
        </p:txBody>
      </p:sp>
      <p:sp>
        <p:nvSpPr>
          <p:cNvPr id="237870" name="Text Box 302"/>
          <p:cNvSpPr txBox="1">
            <a:spLocks noChangeArrowheads="1"/>
          </p:cNvSpPr>
          <p:nvPr/>
        </p:nvSpPr>
        <p:spPr bwMode="auto">
          <a:xfrm>
            <a:off x="5592763" y="4286250"/>
            <a:ext cx="33877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/>
              <a:t>Используем векторную форму определения скорости</a:t>
            </a:r>
            <a:r>
              <a:rPr lang="en-US" altLang="ru-RU" sz="1000"/>
              <a:t>:</a:t>
            </a:r>
            <a:endParaRPr lang="ru-RU" altLang="ru-RU" sz="1000"/>
          </a:p>
        </p:txBody>
      </p:sp>
      <p:sp>
        <p:nvSpPr>
          <p:cNvPr id="237872" name="Text Box 304"/>
          <p:cNvSpPr txBox="1">
            <a:spLocks noChangeArrowheads="1"/>
          </p:cNvSpPr>
          <p:nvPr/>
        </p:nvSpPr>
        <p:spPr bwMode="auto">
          <a:xfrm>
            <a:off x="4271963" y="3203575"/>
            <a:ext cx="11031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 b="1">
                <a:solidFill>
                  <a:srgbClr val="FF0000"/>
                </a:solidFill>
              </a:rPr>
              <a:t>Компоненты</a:t>
            </a:r>
          </a:p>
          <a:p>
            <a:r>
              <a:rPr lang="ru-RU" altLang="ru-RU" sz="1000" b="1">
                <a:solidFill>
                  <a:srgbClr val="FF0000"/>
                </a:solidFill>
              </a:rPr>
              <a:t>(составляющие)</a:t>
            </a:r>
          </a:p>
          <a:p>
            <a:r>
              <a:rPr lang="ru-RU" altLang="ru-RU" sz="1000" b="1">
                <a:solidFill>
                  <a:srgbClr val="FF0000"/>
                </a:solidFill>
              </a:rPr>
              <a:t>вектора</a:t>
            </a:r>
          </a:p>
          <a:p>
            <a:r>
              <a:rPr lang="ru-RU" altLang="ru-RU" sz="1000" b="1">
                <a:solidFill>
                  <a:srgbClr val="FF0000"/>
                </a:solidFill>
              </a:rPr>
              <a:t>скорости</a:t>
            </a:r>
            <a:r>
              <a:rPr lang="en-US" altLang="ru-RU" sz="1000" b="1" i="1">
                <a:solidFill>
                  <a:srgbClr val="FF0000"/>
                </a:solidFill>
                <a:sym typeface="Symbol" pitchFamily="18" charset="2"/>
              </a:rPr>
              <a:t>:</a:t>
            </a:r>
            <a:endParaRPr lang="ru-RU" altLang="ru-RU" sz="1000" b="1" i="1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237879" name="Oval 311"/>
          <p:cNvSpPr>
            <a:spLocks noChangeArrowheads="1"/>
          </p:cNvSpPr>
          <p:nvPr/>
        </p:nvSpPr>
        <p:spPr bwMode="auto">
          <a:xfrm>
            <a:off x="8696325" y="6391275"/>
            <a:ext cx="333375" cy="3333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ru-RU" altLang="ru-RU" sz="1000" b="1" dirty="0" smtClean="0">
                <a:solidFill>
                  <a:schemeClr val="bg2"/>
                </a:solidFill>
              </a:rPr>
              <a:t>3</a:t>
            </a:r>
            <a:endParaRPr lang="ru-RU" altLang="ru-RU" sz="1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45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8" dur="500"/>
                                        <p:tgtEl>
                                          <p:spTgt spid="2377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691" grpId="0"/>
      <p:bldP spid="237712" grpId="0"/>
      <p:bldP spid="237714" grpId="0"/>
      <p:bldP spid="237717" grpId="0"/>
      <p:bldP spid="237718" grpId="0"/>
      <p:bldP spid="237721" grpId="0" animBg="1"/>
      <p:bldP spid="237725" grpId="0"/>
      <p:bldP spid="237747" grpId="0"/>
      <p:bldP spid="237760" grpId="0" animBg="1"/>
      <p:bldP spid="237760" grpId="1" animBg="1"/>
      <p:bldP spid="237762" grpId="0" animBg="1"/>
      <p:bldP spid="237762" grpId="1" animBg="1"/>
      <p:bldP spid="237763" grpId="0" animBg="1"/>
      <p:bldP spid="237763" grpId="1" animBg="1"/>
      <p:bldP spid="237768" grpId="0"/>
      <p:bldP spid="237781" grpId="0"/>
      <p:bldP spid="237785" grpId="0"/>
      <p:bldP spid="237798" grpId="0"/>
      <p:bldP spid="237800" grpId="0"/>
      <p:bldP spid="237816" grpId="0"/>
      <p:bldP spid="237817" grpId="0"/>
      <p:bldP spid="237867" grpId="0"/>
      <p:bldP spid="237868" grpId="0"/>
      <p:bldP spid="237869" grpId="0"/>
      <p:bldP spid="237870" grpId="0"/>
      <p:bldP spid="23787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757" name="Group 197"/>
          <p:cNvGrpSpPr>
            <a:grpSpLocks/>
          </p:cNvGrpSpPr>
          <p:nvPr/>
        </p:nvGrpSpPr>
        <p:grpSpPr bwMode="auto">
          <a:xfrm>
            <a:off x="928688" y="5176838"/>
            <a:ext cx="581025" cy="169862"/>
            <a:chOff x="-525" y="3255"/>
            <a:chExt cx="366" cy="107"/>
          </a:xfrm>
        </p:grpSpPr>
        <p:sp>
          <p:nvSpPr>
            <p:cNvPr id="322687" name="AutoShape 127"/>
            <p:cNvSpPr>
              <a:spLocks noChangeArrowheads="1"/>
            </p:cNvSpPr>
            <p:nvPr/>
          </p:nvSpPr>
          <p:spPr bwMode="auto">
            <a:xfrm rot="1228822">
              <a:off x="-525" y="3306"/>
              <a:ext cx="267" cy="56"/>
            </a:xfrm>
            <a:prstGeom prst="rightArrow">
              <a:avLst>
                <a:gd name="adj1" fmla="val 50000"/>
                <a:gd name="adj2" fmla="val 119196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322690" name="Object 130"/>
            <p:cNvGraphicFramePr>
              <a:graphicFrameLocks noChangeAspect="1"/>
            </p:cNvGraphicFramePr>
            <p:nvPr/>
          </p:nvGraphicFramePr>
          <p:xfrm>
            <a:off x="-239" y="3255"/>
            <a:ext cx="80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44" name="Формула" r:id="rId3" imgW="126720" imgH="164880" progId="Equation.3">
                    <p:embed/>
                  </p:oleObj>
                </mc:Choice>
                <mc:Fallback>
                  <p:oleObj name="Формула" r:id="rId3" imgW="1267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39" y="3255"/>
                          <a:ext cx="80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2567" name="Rectangle 7"/>
          <p:cNvSpPr>
            <a:spLocks noChangeArrowheads="1"/>
          </p:cNvSpPr>
          <p:nvPr/>
        </p:nvSpPr>
        <p:spPr bwMode="auto">
          <a:xfrm>
            <a:off x="209550" y="963613"/>
            <a:ext cx="738187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>
                <a:solidFill>
                  <a:srgbClr val="FF0000"/>
                </a:solidFill>
              </a:rPr>
              <a:t>Ускорение точки</a:t>
            </a:r>
            <a:r>
              <a:rPr lang="ru-RU" altLang="ru-RU" sz="1000"/>
              <a:t> – величина, характеризующая быстроту изменения скорости точки.</a:t>
            </a:r>
          </a:p>
        </p:txBody>
      </p:sp>
      <p:sp>
        <p:nvSpPr>
          <p:cNvPr id="322568" name="Text Box 8"/>
          <p:cNvSpPr txBox="1">
            <a:spLocks noChangeArrowheads="1"/>
          </p:cNvSpPr>
          <p:nvPr/>
        </p:nvSpPr>
        <p:spPr bwMode="auto">
          <a:xfrm>
            <a:off x="150813" y="1171575"/>
            <a:ext cx="8482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 b="1"/>
              <a:t>Три способа задания движения</a:t>
            </a:r>
            <a:r>
              <a:rPr lang="en-US" altLang="ru-RU" sz="1000" b="1"/>
              <a:t> </a:t>
            </a:r>
            <a:r>
              <a:rPr lang="ru-RU" altLang="ru-RU" sz="1000" b="1"/>
              <a:t>точки определяют способы определения ускорения точки</a:t>
            </a:r>
            <a:r>
              <a:rPr lang="en-US" altLang="ru-RU" sz="1000"/>
              <a:t>:</a:t>
            </a:r>
            <a:endParaRPr lang="ru-RU" altLang="ru-RU" sz="1000"/>
          </a:p>
          <a:p>
            <a:r>
              <a:rPr lang="ru-RU" altLang="ru-RU" sz="1000" b="1">
                <a:solidFill>
                  <a:srgbClr val="FF0000"/>
                </a:solidFill>
              </a:rPr>
              <a:t>Векторный способ</a:t>
            </a:r>
            <a:r>
              <a:rPr lang="en-US" altLang="ru-RU" sz="1000" b="1">
                <a:solidFill>
                  <a:srgbClr val="FF0000"/>
                </a:solidFill>
              </a:rPr>
              <a:t>:</a:t>
            </a:r>
            <a:r>
              <a:rPr lang="ru-RU" altLang="ru-RU" sz="1000" b="1">
                <a:solidFill>
                  <a:srgbClr val="FF0000"/>
                </a:solidFill>
              </a:rPr>
              <a:t> </a:t>
            </a:r>
            <a:r>
              <a:rPr lang="ru-RU" altLang="ru-RU" sz="1000"/>
              <a:t>Сравним скорости точки в двух положениях точки</a:t>
            </a:r>
            <a:r>
              <a:rPr lang="en-US" altLang="ru-RU" sz="1000"/>
              <a:t> </a:t>
            </a:r>
            <a:r>
              <a:rPr lang="ru-RU" altLang="ru-RU" sz="1000"/>
              <a:t>в моменты времени </a:t>
            </a:r>
            <a:r>
              <a:rPr lang="en-US" altLang="ru-RU" sz="1000" i="1"/>
              <a:t>t</a:t>
            </a:r>
            <a:r>
              <a:rPr lang="en-US" altLang="ru-RU" sz="1000"/>
              <a:t> </a:t>
            </a:r>
            <a:r>
              <a:rPr lang="ru-RU" altLang="ru-RU" sz="1000"/>
              <a:t>и </a:t>
            </a:r>
            <a:r>
              <a:rPr lang="en-US" altLang="ru-RU" sz="1000" i="1"/>
              <a:t>t</a:t>
            </a:r>
            <a:r>
              <a:rPr lang="en-US" altLang="ru-RU" sz="1000" baseline="-25000"/>
              <a:t>1</a:t>
            </a:r>
            <a:r>
              <a:rPr lang="en-US" altLang="ru-RU" sz="1000"/>
              <a:t>= </a:t>
            </a:r>
            <a:r>
              <a:rPr lang="en-US" altLang="ru-RU" sz="1000" i="1"/>
              <a:t>t</a:t>
            </a:r>
            <a:r>
              <a:rPr lang="en-US" altLang="ru-RU" sz="1000"/>
              <a:t> + </a:t>
            </a:r>
            <a:r>
              <a:rPr lang="en-US" altLang="ru-RU" sz="1000" i="1">
                <a:sym typeface="Symbol" pitchFamily="18" charset="2"/>
              </a:rPr>
              <a:t>t</a:t>
            </a:r>
            <a:r>
              <a:rPr lang="en-US" altLang="ru-RU" sz="1000">
                <a:sym typeface="Symbol" pitchFamily="18" charset="2"/>
              </a:rPr>
              <a:t>:</a:t>
            </a:r>
          </a:p>
        </p:txBody>
      </p:sp>
      <p:graphicFrame>
        <p:nvGraphicFramePr>
          <p:cNvPr id="322569" name="Object 9"/>
          <p:cNvGraphicFramePr>
            <a:graphicFrameLocks noChangeAspect="1"/>
          </p:cNvGraphicFramePr>
          <p:nvPr/>
        </p:nvGraphicFramePr>
        <p:xfrm>
          <a:off x="6680200" y="1209675"/>
          <a:ext cx="1587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5" name="Формула" r:id="rId5" imgW="1587240" imgH="431640" progId="Equation.3">
                  <p:embed/>
                </p:oleObj>
              </mc:Choice>
              <mc:Fallback>
                <p:oleObj name="Формула" r:id="rId5" imgW="15872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0200" y="1209675"/>
                        <a:ext cx="1587500" cy="431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2570" name="AutoShape 10"/>
          <p:cNvSpPr>
            <a:spLocks noChangeArrowheads="1"/>
          </p:cNvSpPr>
          <p:nvPr/>
        </p:nvSpPr>
        <p:spPr bwMode="auto">
          <a:xfrm rot="1169039">
            <a:off x="1025525" y="1844675"/>
            <a:ext cx="438150" cy="88900"/>
          </a:xfrm>
          <a:prstGeom prst="rightArrow">
            <a:avLst>
              <a:gd name="adj1" fmla="val 50000"/>
              <a:gd name="adj2" fmla="val 123214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322571" name="Object 11"/>
          <p:cNvGraphicFramePr>
            <a:graphicFrameLocks noChangeAspect="1"/>
          </p:cNvGraphicFramePr>
          <p:nvPr/>
        </p:nvGraphicFramePr>
        <p:xfrm>
          <a:off x="1230313" y="1668463"/>
          <a:ext cx="1270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6" name="Формула" r:id="rId7" imgW="126720" imgH="164880" progId="Equation.3">
                  <p:embed/>
                </p:oleObj>
              </mc:Choice>
              <mc:Fallback>
                <p:oleObj name="Формула" r:id="rId7" imgW="12672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313" y="1668463"/>
                        <a:ext cx="1270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2572" name="AutoShape 12"/>
          <p:cNvSpPr>
            <a:spLocks noChangeArrowheads="1"/>
          </p:cNvSpPr>
          <p:nvPr/>
        </p:nvSpPr>
        <p:spPr bwMode="auto">
          <a:xfrm rot="4023032">
            <a:off x="1088231" y="2316957"/>
            <a:ext cx="661987" cy="88900"/>
          </a:xfrm>
          <a:prstGeom prst="rightArrow">
            <a:avLst>
              <a:gd name="adj1" fmla="val 50000"/>
              <a:gd name="adj2" fmla="val 186161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pSp>
        <p:nvGrpSpPr>
          <p:cNvPr id="322759" name="Group 199"/>
          <p:cNvGrpSpPr>
            <a:grpSpLocks/>
          </p:cNvGrpSpPr>
          <p:nvPr/>
        </p:nvGrpSpPr>
        <p:grpSpPr bwMode="auto">
          <a:xfrm>
            <a:off x="1652588" y="1657350"/>
            <a:ext cx="665162" cy="823913"/>
            <a:chOff x="1041" y="1044"/>
            <a:chExt cx="419" cy="519"/>
          </a:xfrm>
        </p:grpSpPr>
        <p:sp>
          <p:nvSpPr>
            <p:cNvPr id="322573" name="AutoShape 13"/>
            <p:cNvSpPr>
              <a:spLocks noChangeArrowheads="1"/>
            </p:cNvSpPr>
            <p:nvPr/>
          </p:nvSpPr>
          <p:spPr bwMode="auto">
            <a:xfrm rot="1169039">
              <a:off x="1066" y="1130"/>
              <a:ext cx="254" cy="56"/>
            </a:xfrm>
            <a:prstGeom prst="rightArrow">
              <a:avLst>
                <a:gd name="adj1" fmla="val 50000"/>
                <a:gd name="adj2" fmla="val 113393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2574" name="AutoShape 14"/>
            <p:cNvSpPr>
              <a:spLocks noChangeArrowheads="1"/>
            </p:cNvSpPr>
            <p:nvPr/>
          </p:nvSpPr>
          <p:spPr bwMode="auto">
            <a:xfrm rot="4023032">
              <a:off x="939" y="1311"/>
              <a:ext cx="448" cy="56"/>
            </a:xfrm>
            <a:prstGeom prst="rightArrow">
              <a:avLst>
                <a:gd name="adj1" fmla="val 50000"/>
                <a:gd name="adj2" fmla="val 200000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322575" name="Object 15"/>
            <p:cNvGraphicFramePr>
              <a:graphicFrameLocks noChangeAspect="1"/>
            </p:cNvGraphicFramePr>
            <p:nvPr/>
          </p:nvGraphicFramePr>
          <p:xfrm>
            <a:off x="1230" y="1044"/>
            <a:ext cx="80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47" name="Формула" r:id="rId9" imgW="126720" imgH="164880" progId="Equation.3">
                    <p:embed/>
                  </p:oleObj>
                </mc:Choice>
                <mc:Fallback>
                  <p:oleObj name="Формула" r:id="rId9" imgW="1267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0" y="1044"/>
                          <a:ext cx="80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2576" name="Object 16"/>
            <p:cNvGraphicFramePr>
              <a:graphicFrameLocks noChangeAspect="1"/>
            </p:cNvGraphicFramePr>
            <p:nvPr/>
          </p:nvGraphicFramePr>
          <p:xfrm>
            <a:off x="1041" y="1297"/>
            <a:ext cx="9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48" name="Формула" r:id="rId10" imgW="152280" imgH="215640" progId="Equation.3">
                    <p:embed/>
                  </p:oleObj>
                </mc:Choice>
                <mc:Fallback>
                  <p:oleObj name="Формула" r:id="rId10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1" y="1297"/>
                          <a:ext cx="9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2577" name="AutoShape 17"/>
            <p:cNvSpPr>
              <a:spLocks noChangeArrowheads="1"/>
            </p:cNvSpPr>
            <p:nvPr/>
          </p:nvSpPr>
          <p:spPr bwMode="auto">
            <a:xfrm rot="5786234">
              <a:off x="1107" y="1348"/>
              <a:ext cx="347" cy="53"/>
            </a:xfrm>
            <a:prstGeom prst="rightArrow">
              <a:avLst>
                <a:gd name="adj1" fmla="val 50000"/>
                <a:gd name="adj2" fmla="val 163679"/>
              </a:avLst>
            </a:prstGeom>
            <a:solidFill>
              <a:srgbClr val="00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322578" name="Object 18"/>
            <p:cNvGraphicFramePr>
              <a:graphicFrameLocks noChangeAspect="1"/>
            </p:cNvGraphicFramePr>
            <p:nvPr/>
          </p:nvGraphicFramePr>
          <p:xfrm>
            <a:off x="1316" y="1302"/>
            <a:ext cx="144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49" name="Формула" r:id="rId12" imgW="228600" imgH="177480" progId="Equation.3">
                    <p:embed/>
                  </p:oleObj>
                </mc:Choice>
                <mc:Fallback>
                  <p:oleObj name="Формула" r:id="rId12" imgW="22860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6" y="1302"/>
                          <a:ext cx="144" cy="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2579" name="Group 19"/>
          <p:cNvGrpSpPr>
            <a:grpSpLocks/>
          </p:cNvGrpSpPr>
          <p:nvPr/>
        </p:nvGrpSpPr>
        <p:grpSpPr bwMode="auto">
          <a:xfrm>
            <a:off x="149225" y="1512888"/>
            <a:ext cx="1463675" cy="1362075"/>
            <a:chOff x="3235" y="1159"/>
            <a:chExt cx="922" cy="858"/>
          </a:xfrm>
        </p:grpSpPr>
        <p:sp>
          <p:nvSpPr>
            <p:cNvPr id="322580" name="Line 20"/>
            <p:cNvSpPr>
              <a:spLocks noChangeShapeType="1"/>
            </p:cNvSpPr>
            <p:nvPr/>
          </p:nvSpPr>
          <p:spPr bwMode="auto">
            <a:xfrm>
              <a:off x="3402" y="1878"/>
              <a:ext cx="27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22581" name="Line 21"/>
            <p:cNvSpPr>
              <a:spLocks noChangeShapeType="1"/>
            </p:cNvSpPr>
            <p:nvPr/>
          </p:nvSpPr>
          <p:spPr bwMode="auto">
            <a:xfrm rot="-5400000">
              <a:off x="3275" y="1745"/>
              <a:ext cx="27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22582" name="Line 22"/>
            <p:cNvSpPr>
              <a:spLocks noChangeShapeType="1"/>
            </p:cNvSpPr>
            <p:nvPr/>
          </p:nvSpPr>
          <p:spPr bwMode="auto">
            <a:xfrm rot="-5400000" flipH="1" flipV="1">
              <a:off x="3271" y="1873"/>
              <a:ext cx="144" cy="144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22583" name="Oval 23"/>
            <p:cNvSpPr>
              <a:spLocks noChangeArrowheads="1"/>
            </p:cNvSpPr>
            <p:nvPr/>
          </p:nvSpPr>
          <p:spPr bwMode="auto">
            <a:xfrm>
              <a:off x="3768" y="1326"/>
              <a:ext cx="32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2584" name="Oval 24"/>
            <p:cNvSpPr>
              <a:spLocks noChangeArrowheads="1"/>
            </p:cNvSpPr>
            <p:nvPr/>
          </p:nvSpPr>
          <p:spPr bwMode="auto">
            <a:xfrm>
              <a:off x="3401" y="1859"/>
              <a:ext cx="32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2585" name="Line 25"/>
            <p:cNvSpPr>
              <a:spLocks noChangeShapeType="1"/>
            </p:cNvSpPr>
            <p:nvPr/>
          </p:nvSpPr>
          <p:spPr bwMode="auto">
            <a:xfrm flipV="1">
              <a:off x="3420" y="1362"/>
              <a:ext cx="354" cy="5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22586" name="Freeform 26"/>
            <p:cNvSpPr>
              <a:spLocks/>
            </p:cNvSpPr>
            <p:nvPr/>
          </p:nvSpPr>
          <p:spPr bwMode="auto">
            <a:xfrm>
              <a:off x="3444" y="1230"/>
              <a:ext cx="540" cy="438"/>
            </a:xfrm>
            <a:custGeom>
              <a:avLst/>
              <a:gdLst>
                <a:gd name="T0" fmla="*/ 0 w 768"/>
                <a:gd name="T1" fmla="*/ 0 h 786"/>
                <a:gd name="T2" fmla="*/ 678 w 768"/>
                <a:gd name="T3" fmla="*/ 354 h 786"/>
                <a:gd name="T4" fmla="*/ 540 w 768"/>
                <a:gd name="T5" fmla="*/ 786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786">
                  <a:moveTo>
                    <a:pt x="0" y="0"/>
                  </a:moveTo>
                  <a:cubicBezTo>
                    <a:pt x="294" y="111"/>
                    <a:pt x="588" y="223"/>
                    <a:pt x="678" y="354"/>
                  </a:cubicBezTo>
                  <a:cubicBezTo>
                    <a:pt x="768" y="485"/>
                    <a:pt x="654" y="635"/>
                    <a:pt x="540" y="78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22587" name="Text Box 27"/>
            <p:cNvSpPr txBox="1">
              <a:spLocks noChangeArrowheads="1"/>
            </p:cNvSpPr>
            <p:nvPr/>
          </p:nvSpPr>
          <p:spPr bwMode="auto">
            <a:xfrm>
              <a:off x="3716" y="1159"/>
              <a:ext cx="18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/>
                <a:t>M</a:t>
              </a:r>
              <a:endParaRPr lang="ru-RU" altLang="ru-RU" sz="1000" i="1"/>
            </a:p>
          </p:txBody>
        </p:sp>
        <p:sp>
          <p:nvSpPr>
            <p:cNvPr id="322588" name="Text Box 28"/>
            <p:cNvSpPr txBox="1">
              <a:spLocks noChangeArrowheads="1"/>
            </p:cNvSpPr>
            <p:nvPr/>
          </p:nvSpPr>
          <p:spPr bwMode="auto">
            <a:xfrm>
              <a:off x="3235" y="1752"/>
              <a:ext cx="17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/>
                <a:t>O</a:t>
              </a:r>
              <a:endParaRPr lang="ru-RU" altLang="ru-RU" sz="1000" i="1"/>
            </a:p>
          </p:txBody>
        </p:sp>
        <p:graphicFrame>
          <p:nvGraphicFramePr>
            <p:cNvPr id="322589" name="Object 29"/>
            <p:cNvGraphicFramePr>
              <a:graphicFrameLocks noChangeAspect="1"/>
            </p:cNvGraphicFramePr>
            <p:nvPr/>
          </p:nvGraphicFramePr>
          <p:xfrm>
            <a:off x="3530" y="1452"/>
            <a:ext cx="80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50" name="Формула" r:id="rId14" imgW="126720" imgH="152280" progId="Equation.3">
                    <p:embed/>
                  </p:oleObj>
                </mc:Choice>
                <mc:Fallback>
                  <p:oleObj name="Формула" r:id="rId14" imgW="12672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0" y="1452"/>
                          <a:ext cx="80" cy="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2590" name="Oval 30"/>
            <p:cNvSpPr>
              <a:spLocks noChangeArrowheads="1"/>
            </p:cNvSpPr>
            <p:nvPr/>
          </p:nvSpPr>
          <p:spPr bwMode="auto">
            <a:xfrm>
              <a:off x="3929" y="1457"/>
              <a:ext cx="32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2591" name="Text Box 31"/>
            <p:cNvSpPr txBox="1">
              <a:spLocks noChangeArrowheads="1"/>
            </p:cNvSpPr>
            <p:nvPr/>
          </p:nvSpPr>
          <p:spPr bwMode="auto">
            <a:xfrm>
              <a:off x="3943" y="1404"/>
              <a:ext cx="21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/>
                <a:t>M</a:t>
              </a:r>
              <a:r>
                <a:rPr lang="en-US" altLang="ru-RU" sz="1000" baseline="-25000"/>
                <a:t>1</a:t>
              </a:r>
              <a:endParaRPr lang="ru-RU" altLang="ru-RU" sz="1000" baseline="-25000"/>
            </a:p>
          </p:txBody>
        </p:sp>
        <p:sp>
          <p:nvSpPr>
            <p:cNvPr id="322592" name="Line 32"/>
            <p:cNvSpPr>
              <a:spLocks noChangeShapeType="1"/>
            </p:cNvSpPr>
            <p:nvPr/>
          </p:nvSpPr>
          <p:spPr bwMode="auto">
            <a:xfrm flipV="1">
              <a:off x="3420" y="1482"/>
              <a:ext cx="516" cy="3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graphicFrame>
          <p:nvGraphicFramePr>
            <p:cNvPr id="322593" name="Object 33"/>
            <p:cNvGraphicFramePr>
              <a:graphicFrameLocks noChangeAspect="1"/>
            </p:cNvGraphicFramePr>
            <p:nvPr/>
          </p:nvGraphicFramePr>
          <p:xfrm>
            <a:off x="3679" y="1677"/>
            <a:ext cx="8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51" name="Формула" r:id="rId16" imgW="126720" imgH="215640" progId="Equation.3">
                    <p:embed/>
                  </p:oleObj>
                </mc:Choice>
                <mc:Fallback>
                  <p:oleObj name="Формула" r:id="rId16" imgW="1267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9" y="1677"/>
                          <a:ext cx="8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2594" name="Object 34"/>
            <p:cNvGraphicFramePr>
              <a:graphicFrameLocks noChangeAspect="1"/>
            </p:cNvGraphicFramePr>
            <p:nvPr/>
          </p:nvGraphicFramePr>
          <p:xfrm>
            <a:off x="3737" y="1411"/>
            <a:ext cx="144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52" name="Формула" r:id="rId18" imgW="228600" imgH="164880" progId="Equation.3">
                    <p:embed/>
                  </p:oleObj>
                </mc:Choice>
                <mc:Fallback>
                  <p:oleObj name="Формула" r:id="rId18" imgW="22860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7" y="1411"/>
                          <a:ext cx="144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2595" name="Line 35"/>
            <p:cNvSpPr>
              <a:spLocks noChangeShapeType="1"/>
            </p:cNvSpPr>
            <p:nvPr/>
          </p:nvSpPr>
          <p:spPr bwMode="auto">
            <a:xfrm>
              <a:off x="3798" y="1356"/>
              <a:ext cx="138" cy="1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</p:grpSp>
      <p:graphicFrame>
        <p:nvGraphicFramePr>
          <p:cNvPr id="322596" name="Object 36"/>
          <p:cNvGraphicFramePr>
            <a:graphicFrameLocks noChangeAspect="1"/>
          </p:cNvGraphicFramePr>
          <p:nvPr/>
        </p:nvGraphicFramePr>
        <p:xfrm>
          <a:off x="1500188" y="2182813"/>
          <a:ext cx="152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3" name="Формула" r:id="rId20" imgW="152280" imgH="215640" progId="Equation.3">
                  <p:embed/>
                </p:oleObj>
              </mc:Choice>
              <mc:Fallback>
                <p:oleObj name="Формула" r:id="rId20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2182813"/>
                        <a:ext cx="152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97" name="Object 37"/>
          <p:cNvGraphicFramePr>
            <a:graphicFrameLocks noChangeAspect="1"/>
          </p:cNvGraphicFramePr>
          <p:nvPr/>
        </p:nvGraphicFramePr>
        <p:xfrm>
          <a:off x="2343150" y="1635125"/>
          <a:ext cx="596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4" name="Формула" r:id="rId22" imgW="596880" imgH="393480" progId="Equation.3">
                  <p:embed/>
                </p:oleObj>
              </mc:Choice>
              <mc:Fallback>
                <p:oleObj name="Формула" r:id="rId22" imgW="5968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150" y="1635125"/>
                        <a:ext cx="596900" cy="393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2598" name="Text Box 38"/>
          <p:cNvSpPr txBox="1">
            <a:spLocks noChangeArrowheads="1"/>
          </p:cNvSpPr>
          <p:nvPr/>
        </p:nvSpPr>
        <p:spPr bwMode="auto">
          <a:xfrm>
            <a:off x="2962275" y="1646238"/>
            <a:ext cx="61341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-"/>
            </a:pPr>
            <a:r>
              <a:rPr lang="en-US" altLang="ru-RU" sz="1000"/>
              <a:t> </a:t>
            </a:r>
            <a:r>
              <a:rPr lang="ru-RU" altLang="ru-RU" sz="1000"/>
              <a:t>вектор среднего ускорения в интервале времени </a:t>
            </a:r>
            <a:r>
              <a:rPr lang="ru-RU" altLang="ru-RU" sz="1000" i="1">
                <a:sym typeface="Symbol" pitchFamily="18" charset="2"/>
              </a:rPr>
              <a:t></a:t>
            </a:r>
            <a:r>
              <a:rPr lang="en-US" altLang="ru-RU" sz="1000" i="1">
                <a:sym typeface="Symbol" pitchFamily="18" charset="2"/>
              </a:rPr>
              <a:t>t</a:t>
            </a:r>
            <a:r>
              <a:rPr lang="ru-RU" altLang="ru-RU" sz="1000">
                <a:sym typeface="Symbol" pitchFamily="18" charset="2"/>
              </a:rPr>
              <a:t>, направлен в сторону вогнутости траектории.</a:t>
            </a:r>
          </a:p>
        </p:txBody>
      </p:sp>
      <p:sp>
        <p:nvSpPr>
          <p:cNvPr id="322599" name="Text Box 39"/>
          <p:cNvSpPr txBox="1">
            <a:spLocks noChangeArrowheads="1"/>
          </p:cNvSpPr>
          <p:nvPr/>
        </p:nvSpPr>
        <p:spPr bwMode="auto">
          <a:xfrm>
            <a:off x="3067050" y="1868488"/>
            <a:ext cx="20177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>
                <a:sym typeface="Symbol" pitchFamily="18" charset="2"/>
              </a:rPr>
              <a:t>Переходя к пределу получаем</a:t>
            </a:r>
            <a:r>
              <a:rPr lang="en-US" altLang="ru-RU" sz="1000">
                <a:sym typeface="Symbol" pitchFamily="18" charset="2"/>
              </a:rPr>
              <a:t>:</a:t>
            </a:r>
            <a:endParaRPr lang="ru-RU" altLang="ru-RU" sz="1000">
              <a:sym typeface="Symbol" pitchFamily="18" charset="2"/>
            </a:endParaRPr>
          </a:p>
        </p:txBody>
      </p:sp>
      <p:graphicFrame>
        <p:nvGraphicFramePr>
          <p:cNvPr id="322600" name="Object 40"/>
          <p:cNvGraphicFramePr>
            <a:graphicFrameLocks noChangeAspect="1"/>
          </p:cNvGraphicFramePr>
          <p:nvPr/>
        </p:nvGraphicFramePr>
        <p:xfrm>
          <a:off x="2390775" y="2178050"/>
          <a:ext cx="914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5" name="Формула" r:id="rId24" imgW="914400" imgH="444240" progId="Equation.3">
                  <p:embed/>
                </p:oleObj>
              </mc:Choice>
              <mc:Fallback>
                <p:oleObj name="Формула" r:id="rId24" imgW="9144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775" y="2178050"/>
                        <a:ext cx="914400" cy="4445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602" name="Object 42"/>
          <p:cNvGraphicFramePr>
            <a:graphicFrameLocks noChangeAspect="1"/>
          </p:cNvGraphicFramePr>
          <p:nvPr/>
        </p:nvGraphicFramePr>
        <p:xfrm>
          <a:off x="5153025" y="1882775"/>
          <a:ext cx="939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6" name="Формула" r:id="rId26" imgW="939600" imgH="393480" progId="Equation.3">
                  <p:embed/>
                </p:oleObj>
              </mc:Choice>
              <mc:Fallback>
                <p:oleObj name="Формула" r:id="rId26" imgW="9396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3025" y="1882775"/>
                        <a:ext cx="939800" cy="393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603" name="Object 43"/>
          <p:cNvGraphicFramePr>
            <a:graphicFrameLocks noChangeAspect="1"/>
          </p:cNvGraphicFramePr>
          <p:nvPr/>
        </p:nvGraphicFramePr>
        <p:xfrm>
          <a:off x="6234113" y="1884363"/>
          <a:ext cx="1028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7" name="Формула" r:id="rId28" imgW="1028520" imgH="393480" progId="Equation.3">
                  <p:embed/>
                </p:oleObj>
              </mc:Choice>
              <mc:Fallback>
                <p:oleObj name="Формула" r:id="rId28" imgW="10285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4113" y="1884363"/>
                        <a:ext cx="1028700" cy="393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2604" name="Text Box 44"/>
          <p:cNvSpPr txBox="1">
            <a:spLocks noChangeArrowheads="1"/>
          </p:cNvSpPr>
          <p:nvPr/>
        </p:nvSpPr>
        <p:spPr bwMode="auto">
          <a:xfrm>
            <a:off x="3357563" y="2228850"/>
            <a:ext cx="52054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-"/>
            </a:pPr>
            <a:r>
              <a:rPr lang="en-US" altLang="ru-RU" sz="1000" dirty="0"/>
              <a:t> </a:t>
            </a:r>
            <a:r>
              <a:rPr lang="ru-RU" altLang="ru-RU" sz="1000" b="1" dirty="0">
                <a:solidFill>
                  <a:srgbClr val="FF0000"/>
                </a:solidFill>
              </a:rPr>
              <a:t>вектор истинного ускорения</a:t>
            </a:r>
            <a:r>
              <a:rPr lang="en-US" altLang="ru-RU" sz="1000" b="1" dirty="0">
                <a:solidFill>
                  <a:srgbClr val="FF0000"/>
                </a:solidFill>
              </a:rPr>
              <a:t> </a:t>
            </a:r>
            <a:r>
              <a:rPr lang="ru-RU" altLang="ru-RU" sz="1000" b="1" dirty="0">
                <a:solidFill>
                  <a:srgbClr val="FF0000"/>
                </a:solidFill>
              </a:rPr>
              <a:t>точки в момент времени </a:t>
            </a:r>
            <a:r>
              <a:rPr lang="en-US" altLang="ru-RU" sz="1000" b="1" i="1" dirty="0">
                <a:solidFill>
                  <a:srgbClr val="FF0000"/>
                </a:solidFill>
                <a:sym typeface="Symbol" pitchFamily="18" charset="2"/>
              </a:rPr>
              <a:t>t</a:t>
            </a:r>
            <a:r>
              <a:rPr lang="ru-RU" altLang="ru-RU" sz="1000" i="1" dirty="0">
                <a:sym typeface="Symbol" pitchFamily="18" charset="2"/>
              </a:rPr>
              <a:t>, лежит в</a:t>
            </a:r>
            <a:r>
              <a:rPr lang="ru-RU" altLang="ru-RU" sz="1000" dirty="0">
                <a:sym typeface="Symbol" pitchFamily="18" charset="2"/>
              </a:rPr>
              <a:t> </a:t>
            </a:r>
            <a:r>
              <a:rPr lang="ru-RU" altLang="ru-RU" sz="1000" i="1" dirty="0">
                <a:sym typeface="Symbol" pitchFamily="18" charset="2"/>
              </a:rPr>
              <a:t>соприкасающейся</a:t>
            </a:r>
            <a:r>
              <a:rPr lang="ru-RU" altLang="ru-RU" sz="1000" dirty="0">
                <a:sym typeface="Symbol" pitchFamily="18" charset="2"/>
              </a:rPr>
              <a:t> </a:t>
            </a:r>
            <a:r>
              <a:rPr lang="ru-RU" altLang="ru-RU" sz="1000" i="1" dirty="0">
                <a:sym typeface="Symbol" pitchFamily="18" charset="2"/>
              </a:rPr>
              <a:t>плоскости</a:t>
            </a:r>
            <a:r>
              <a:rPr lang="ru-RU" altLang="ru-RU" sz="1000" dirty="0">
                <a:sym typeface="Symbol" pitchFamily="18" charset="2"/>
              </a:rPr>
              <a:t> (предельное положение плоскости, проведенной через касательную в точке </a:t>
            </a:r>
            <a:r>
              <a:rPr lang="en-US" altLang="ru-RU" sz="1000" i="1" dirty="0">
                <a:sym typeface="Symbol" pitchFamily="18" charset="2"/>
              </a:rPr>
              <a:t>M</a:t>
            </a:r>
            <a:r>
              <a:rPr lang="en-US" altLang="ru-RU" sz="1000" dirty="0">
                <a:sym typeface="Symbol" pitchFamily="18" charset="2"/>
              </a:rPr>
              <a:t> </a:t>
            </a:r>
            <a:r>
              <a:rPr lang="ru-RU" altLang="ru-RU" sz="1000" dirty="0">
                <a:sym typeface="Symbol" pitchFamily="18" charset="2"/>
              </a:rPr>
              <a:t>и прямую, параллельную касательной в точке </a:t>
            </a:r>
            <a:r>
              <a:rPr lang="en-US" altLang="ru-RU" sz="1000" i="1" dirty="0">
                <a:sym typeface="Symbol" pitchFamily="18" charset="2"/>
              </a:rPr>
              <a:t>M</a:t>
            </a:r>
            <a:r>
              <a:rPr lang="en-US" altLang="ru-RU" sz="1000" baseline="-25000" dirty="0">
                <a:sym typeface="Symbol" pitchFamily="18" charset="2"/>
              </a:rPr>
              <a:t>1</a:t>
            </a:r>
            <a:r>
              <a:rPr lang="ru-RU" altLang="ru-RU" sz="1000" dirty="0">
                <a:sym typeface="Symbol" pitchFamily="18" charset="2"/>
              </a:rPr>
              <a:t>, при стремлении </a:t>
            </a:r>
            <a:r>
              <a:rPr lang="en-US" altLang="ru-RU" sz="1000" i="1" dirty="0">
                <a:sym typeface="Symbol" pitchFamily="18" charset="2"/>
              </a:rPr>
              <a:t>M</a:t>
            </a:r>
            <a:r>
              <a:rPr lang="en-US" altLang="ru-RU" sz="1000" baseline="-25000" dirty="0">
                <a:sym typeface="Symbol" pitchFamily="18" charset="2"/>
              </a:rPr>
              <a:t>1</a:t>
            </a:r>
            <a:r>
              <a:rPr lang="en-US" altLang="ru-RU" sz="1000" dirty="0">
                <a:sym typeface="Symbol" pitchFamily="18" charset="2"/>
              </a:rPr>
              <a:t> </a:t>
            </a:r>
            <a:r>
              <a:rPr lang="ru-RU" altLang="ru-RU" sz="1000" dirty="0">
                <a:sym typeface="Symbol" pitchFamily="18" charset="2"/>
              </a:rPr>
              <a:t>к </a:t>
            </a:r>
            <a:r>
              <a:rPr lang="en-US" altLang="ru-RU" sz="1000" i="1" dirty="0">
                <a:sym typeface="Symbol" pitchFamily="18" charset="2"/>
              </a:rPr>
              <a:t>M</a:t>
            </a:r>
            <a:r>
              <a:rPr lang="en-US" altLang="ru-RU" sz="1000" dirty="0">
                <a:sym typeface="Symbol" pitchFamily="18" charset="2"/>
              </a:rPr>
              <a:t>) </a:t>
            </a:r>
            <a:r>
              <a:rPr lang="ru-RU" altLang="ru-RU" sz="1000" i="1" dirty="0">
                <a:sym typeface="Symbol" pitchFamily="18" charset="2"/>
              </a:rPr>
              <a:t>и  направлен в сторону вогнутости траектории</a:t>
            </a:r>
            <a:r>
              <a:rPr lang="ru-RU" altLang="ru-RU" sz="1000" dirty="0">
                <a:sym typeface="Symbol" pitchFamily="18" charset="2"/>
              </a:rPr>
              <a:t>.</a:t>
            </a:r>
          </a:p>
        </p:txBody>
      </p:sp>
      <p:sp>
        <p:nvSpPr>
          <p:cNvPr id="322605" name="Text Box 45"/>
          <p:cNvSpPr txBox="1">
            <a:spLocks noChangeArrowheads="1"/>
          </p:cNvSpPr>
          <p:nvPr/>
        </p:nvSpPr>
        <p:spPr bwMode="auto">
          <a:xfrm>
            <a:off x="254000" y="2884488"/>
            <a:ext cx="84820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 b="1">
                <a:solidFill>
                  <a:srgbClr val="FF0000"/>
                </a:solidFill>
              </a:rPr>
              <a:t>Координатный способ</a:t>
            </a:r>
            <a:r>
              <a:rPr lang="en-US" altLang="ru-RU" sz="1000" b="1">
                <a:solidFill>
                  <a:srgbClr val="FF0000"/>
                </a:solidFill>
              </a:rPr>
              <a:t>:</a:t>
            </a:r>
            <a:r>
              <a:rPr lang="ru-RU" altLang="ru-RU" sz="1000" b="1">
                <a:solidFill>
                  <a:srgbClr val="FF0000"/>
                </a:solidFill>
              </a:rPr>
              <a:t> </a:t>
            </a:r>
            <a:r>
              <a:rPr lang="ru-RU" altLang="ru-RU" sz="1000"/>
              <a:t>Используем полученное векторное выражение и связь радиуса-вектора с координатами</a:t>
            </a:r>
            <a:endParaRPr lang="en-US" altLang="ru-RU" sz="1000">
              <a:sym typeface="Symbol" pitchFamily="18" charset="2"/>
            </a:endParaRPr>
          </a:p>
        </p:txBody>
      </p:sp>
      <p:graphicFrame>
        <p:nvGraphicFramePr>
          <p:cNvPr id="322606" name="Object 46"/>
          <p:cNvGraphicFramePr>
            <a:graphicFrameLocks noChangeAspect="1"/>
          </p:cNvGraphicFramePr>
          <p:nvPr/>
        </p:nvGraphicFramePr>
        <p:xfrm>
          <a:off x="7185025" y="2914650"/>
          <a:ext cx="1651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8" name="Формула" r:id="rId30" imgW="1650960" imgH="228600" progId="Equation.3">
                  <p:embed/>
                </p:oleObj>
              </mc:Choice>
              <mc:Fallback>
                <p:oleObj name="Формула" r:id="rId30" imgW="1650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5025" y="2914650"/>
                        <a:ext cx="1651000" cy="228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607" name="Object 47"/>
          <p:cNvGraphicFramePr>
            <a:graphicFrameLocks noChangeAspect="1"/>
          </p:cNvGraphicFramePr>
          <p:nvPr/>
        </p:nvGraphicFramePr>
        <p:xfrm>
          <a:off x="1766888" y="3182938"/>
          <a:ext cx="2692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9" name="Формула" r:id="rId32" imgW="2692080" imgH="888840" progId="Equation.3">
                  <p:embed/>
                </p:oleObj>
              </mc:Choice>
              <mc:Fallback>
                <p:oleObj name="Формула" r:id="rId32" imgW="269208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6888" y="3182938"/>
                        <a:ext cx="2692400" cy="889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2608" name="Group 48"/>
          <p:cNvGrpSpPr>
            <a:grpSpLocks/>
          </p:cNvGrpSpPr>
          <p:nvPr/>
        </p:nvGrpSpPr>
        <p:grpSpPr bwMode="auto">
          <a:xfrm>
            <a:off x="76200" y="3109913"/>
            <a:ext cx="1882775" cy="1641475"/>
            <a:chOff x="2425" y="1126"/>
            <a:chExt cx="1186" cy="1034"/>
          </a:xfrm>
        </p:grpSpPr>
        <p:sp>
          <p:nvSpPr>
            <p:cNvPr id="322609" name="Line 49"/>
            <p:cNvSpPr>
              <a:spLocks noChangeShapeType="1"/>
            </p:cNvSpPr>
            <p:nvPr/>
          </p:nvSpPr>
          <p:spPr bwMode="auto">
            <a:xfrm>
              <a:off x="2735" y="1901"/>
              <a:ext cx="762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22610" name="Line 50"/>
            <p:cNvSpPr>
              <a:spLocks noChangeShapeType="1"/>
            </p:cNvSpPr>
            <p:nvPr/>
          </p:nvSpPr>
          <p:spPr bwMode="auto">
            <a:xfrm rot="-5400000">
              <a:off x="2368" y="1528"/>
              <a:ext cx="75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22611" name="Line 51"/>
            <p:cNvSpPr>
              <a:spLocks noChangeShapeType="1"/>
            </p:cNvSpPr>
            <p:nvPr/>
          </p:nvSpPr>
          <p:spPr bwMode="auto">
            <a:xfrm rot="-5400000" flipH="1" flipV="1">
              <a:off x="2484" y="1896"/>
              <a:ext cx="264" cy="264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22612" name="Oval 52"/>
            <p:cNvSpPr>
              <a:spLocks noChangeArrowheads="1"/>
            </p:cNvSpPr>
            <p:nvPr/>
          </p:nvSpPr>
          <p:spPr bwMode="auto">
            <a:xfrm>
              <a:off x="3101" y="1349"/>
              <a:ext cx="32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2613" name="Oval 53"/>
            <p:cNvSpPr>
              <a:spLocks noChangeArrowheads="1"/>
            </p:cNvSpPr>
            <p:nvPr/>
          </p:nvSpPr>
          <p:spPr bwMode="auto">
            <a:xfrm>
              <a:off x="2734" y="1882"/>
              <a:ext cx="32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2614" name="Freeform 54"/>
            <p:cNvSpPr>
              <a:spLocks/>
            </p:cNvSpPr>
            <p:nvPr/>
          </p:nvSpPr>
          <p:spPr bwMode="auto">
            <a:xfrm>
              <a:off x="2777" y="1253"/>
              <a:ext cx="540" cy="438"/>
            </a:xfrm>
            <a:custGeom>
              <a:avLst/>
              <a:gdLst>
                <a:gd name="T0" fmla="*/ 0 w 768"/>
                <a:gd name="T1" fmla="*/ 0 h 786"/>
                <a:gd name="T2" fmla="*/ 678 w 768"/>
                <a:gd name="T3" fmla="*/ 354 h 786"/>
                <a:gd name="T4" fmla="*/ 540 w 768"/>
                <a:gd name="T5" fmla="*/ 786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786">
                  <a:moveTo>
                    <a:pt x="0" y="0"/>
                  </a:moveTo>
                  <a:cubicBezTo>
                    <a:pt x="294" y="111"/>
                    <a:pt x="588" y="223"/>
                    <a:pt x="678" y="354"/>
                  </a:cubicBezTo>
                  <a:cubicBezTo>
                    <a:pt x="768" y="485"/>
                    <a:pt x="654" y="635"/>
                    <a:pt x="540" y="78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22615" name="Text Box 55"/>
            <p:cNvSpPr txBox="1">
              <a:spLocks noChangeArrowheads="1"/>
            </p:cNvSpPr>
            <p:nvPr/>
          </p:nvSpPr>
          <p:spPr bwMode="auto">
            <a:xfrm>
              <a:off x="3127" y="1216"/>
              <a:ext cx="18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/>
                <a:t>M</a:t>
              </a:r>
              <a:endParaRPr lang="ru-RU" altLang="ru-RU" sz="1000" i="1"/>
            </a:p>
          </p:txBody>
        </p:sp>
        <p:sp>
          <p:nvSpPr>
            <p:cNvPr id="322616" name="Text Box 56"/>
            <p:cNvSpPr txBox="1">
              <a:spLocks noChangeArrowheads="1"/>
            </p:cNvSpPr>
            <p:nvPr/>
          </p:nvSpPr>
          <p:spPr bwMode="auto">
            <a:xfrm>
              <a:off x="2568" y="1775"/>
              <a:ext cx="17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/>
                <a:t>O</a:t>
              </a:r>
              <a:endParaRPr lang="ru-RU" altLang="ru-RU" sz="1000" i="1"/>
            </a:p>
          </p:txBody>
        </p:sp>
        <p:graphicFrame>
          <p:nvGraphicFramePr>
            <p:cNvPr id="322617" name="Object 57"/>
            <p:cNvGraphicFramePr>
              <a:graphicFrameLocks noChangeAspect="1"/>
            </p:cNvGraphicFramePr>
            <p:nvPr/>
          </p:nvGraphicFramePr>
          <p:xfrm>
            <a:off x="2425" y="2037"/>
            <a:ext cx="80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60" name="Формула" r:id="rId34" imgW="126720" imgH="139680" progId="Equation.3">
                    <p:embed/>
                  </p:oleObj>
                </mc:Choice>
                <mc:Fallback>
                  <p:oleObj name="Формула" r:id="rId34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5" y="2037"/>
                          <a:ext cx="80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2618" name="Object 58"/>
            <p:cNvGraphicFramePr>
              <a:graphicFrameLocks noChangeAspect="1"/>
            </p:cNvGraphicFramePr>
            <p:nvPr/>
          </p:nvGraphicFramePr>
          <p:xfrm>
            <a:off x="3198" y="1904"/>
            <a:ext cx="80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61" name="Формула" r:id="rId36" imgW="126720" imgH="139680" progId="Equation.3">
                    <p:embed/>
                  </p:oleObj>
                </mc:Choice>
                <mc:Fallback>
                  <p:oleObj name="Формула" r:id="rId36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1904"/>
                          <a:ext cx="80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2619" name="Object 59"/>
            <p:cNvGraphicFramePr>
              <a:graphicFrameLocks noChangeAspect="1"/>
            </p:cNvGraphicFramePr>
            <p:nvPr/>
          </p:nvGraphicFramePr>
          <p:xfrm>
            <a:off x="3523" y="1829"/>
            <a:ext cx="88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62" name="Формула" r:id="rId38" imgW="139680" imgH="164880" progId="Equation.3">
                    <p:embed/>
                  </p:oleObj>
                </mc:Choice>
                <mc:Fallback>
                  <p:oleObj name="Формула" r:id="rId38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3" y="1829"/>
                          <a:ext cx="88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2620" name="Object 60"/>
            <p:cNvGraphicFramePr>
              <a:graphicFrameLocks noChangeAspect="1"/>
            </p:cNvGraphicFramePr>
            <p:nvPr/>
          </p:nvGraphicFramePr>
          <p:xfrm>
            <a:off x="2874" y="2014"/>
            <a:ext cx="88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63" name="Формула" r:id="rId40" imgW="139680" imgH="164880" progId="Equation.3">
                    <p:embed/>
                  </p:oleObj>
                </mc:Choice>
                <mc:Fallback>
                  <p:oleObj name="Формула" r:id="rId40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4" y="2014"/>
                          <a:ext cx="88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2621" name="Object 61"/>
            <p:cNvGraphicFramePr>
              <a:graphicFrameLocks noChangeAspect="1"/>
            </p:cNvGraphicFramePr>
            <p:nvPr/>
          </p:nvGraphicFramePr>
          <p:xfrm>
            <a:off x="2806" y="1126"/>
            <a:ext cx="80" cy="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64" name="Формула" r:id="rId42" imgW="126720" imgH="126720" progId="Equation.3">
                    <p:embed/>
                  </p:oleObj>
                </mc:Choice>
                <mc:Fallback>
                  <p:oleObj name="Формула" r:id="rId42" imgW="12672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6" y="1126"/>
                          <a:ext cx="80" cy="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2622" name="Object 62"/>
            <p:cNvGraphicFramePr>
              <a:graphicFrameLocks noChangeAspect="1"/>
            </p:cNvGraphicFramePr>
            <p:nvPr/>
          </p:nvGraphicFramePr>
          <p:xfrm>
            <a:off x="3027" y="1671"/>
            <a:ext cx="80" cy="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65" name="Формула" r:id="rId44" imgW="126720" imgH="126720" progId="Equation.3">
                    <p:embed/>
                  </p:oleObj>
                </mc:Choice>
                <mc:Fallback>
                  <p:oleObj name="Формула" r:id="rId44" imgW="12672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7" y="1671"/>
                          <a:ext cx="80" cy="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2623" name="Line 63"/>
            <p:cNvSpPr>
              <a:spLocks noChangeShapeType="1"/>
            </p:cNvSpPr>
            <p:nvPr/>
          </p:nvSpPr>
          <p:spPr bwMode="auto">
            <a:xfrm>
              <a:off x="3114" y="1371"/>
              <a:ext cx="0" cy="6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22624" name="Line 64"/>
            <p:cNvSpPr>
              <a:spLocks noChangeShapeType="1"/>
            </p:cNvSpPr>
            <p:nvPr/>
          </p:nvSpPr>
          <p:spPr bwMode="auto">
            <a:xfrm flipV="1">
              <a:off x="3114" y="1896"/>
              <a:ext cx="84" cy="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22625" name="Line 65"/>
            <p:cNvSpPr>
              <a:spLocks noChangeShapeType="1"/>
            </p:cNvSpPr>
            <p:nvPr/>
          </p:nvSpPr>
          <p:spPr bwMode="auto">
            <a:xfrm flipH="1">
              <a:off x="2652" y="1986"/>
              <a:ext cx="4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grpSp>
          <p:nvGrpSpPr>
            <p:cNvPr id="322626" name="Group 66"/>
            <p:cNvGrpSpPr>
              <a:grpSpLocks/>
            </p:cNvGrpSpPr>
            <p:nvPr/>
          </p:nvGrpSpPr>
          <p:grpSpPr bwMode="auto">
            <a:xfrm>
              <a:off x="2625" y="1386"/>
              <a:ext cx="477" cy="617"/>
              <a:chOff x="2247" y="2106"/>
              <a:chExt cx="477" cy="617"/>
            </a:xfrm>
          </p:grpSpPr>
          <p:sp>
            <p:nvSpPr>
              <p:cNvPr id="322627" name="Line 67"/>
              <p:cNvSpPr>
                <a:spLocks noChangeShapeType="1"/>
              </p:cNvSpPr>
              <p:nvPr/>
            </p:nvSpPr>
            <p:spPr bwMode="auto">
              <a:xfrm flipV="1">
                <a:off x="2370" y="2106"/>
                <a:ext cx="354" cy="5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  <p:sp>
            <p:nvSpPr>
              <p:cNvPr id="322628" name="Line 68"/>
              <p:cNvSpPr>
                <a:spLocks noChangeShapeType="1"/>
              </p:cNvSpPr>
              <p:nvPr/>
            </p:nvSpPr>
            <p:spPr bwMode="auto">
              <a:xfrm>
                <a:off x="2388" y="2616"/>
                <a:ext cx="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  <p:sp>
            <p:nvSpPr>
              <p:cNvPr id="322629" name="Line 69"/>
              <p:cNvSpPr>
                <a:spLocks noChangeShapeType="1"/>
              </p:cNvSpPr>
              <p:nvPr/>
            </p:nvSpPr>
            <p:spPr bwMode="auto">
              <a:xfrm rot="-5400000">
                <a:off x="2321" y="2573"/>
                <a:ext cx="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  <p:sp>
            <p:nvSpPr>
              <p:cNvPr id="322630" name="Line 70"/>
              <p:cNvSpPr>
                <a:spLocks noChangeShapeType="1"/>
              </p:cNvSpPr>
              <p:nvPr/>
            </p:nvSpPr>
            <p:spPr bwMode="auto">
              <a:xfrm rot="-5400000" flipH="1" flipV="1">
                <a:off x="2305" y="2629"/>
                <a:ext cx="54" cy="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  <p:graphicFrame>
            <p:nvGraphicFramePr>
              <p:cNvPr id="322631" name="Object 71"/>
              <p:cNvGraphicFramePr>
                <a:graphicFrameLocks noChangeAspect="1"/>
              </p:cNvGraphicFramePr>
              <p:nvPr/>
            </p:nvGraphicFramePr>
            <p:xfrm>
              <a:off x="2492" y="2250"/>
              <a:ext cx="80" cy="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66" name="Формула" r:id="rId45" imgW="126720" imgH="152280" progId="Equation.3">
                      <p:embed/>
                    </p:oleObj>
                  </mc:Choice>
                  <mc:Fallback>
                    <p:oleObj name="Формула" r:id="rId45" imgW="126720" imgH="1522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92" y="2250"/>
                            <a:ext cx="80" cy="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2632" name="Object 72"/>
              <p:cNvGraphicFramePr>
                <a:graphicFrameLocks noChangeAspect="1"/>
              </p:cNvGraphicFramePr>
              <p:nvPr/>
            </p:nvGraphicFramePr>
            <p:xfrm>
              <a:off x="2247" y="2603"/>
              <a:ext cx="64" cy="1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67" name="Формула" r:id="rId47" imgW="101520" imgH="190440" progId="Equation.3">
                      <p:embed/>
                    </p:oleObj>
                  </mc:Choice>
                  <mc:Fallback>
                    <p:oleObj name="Формула" r:id="rId47" imgW="101520" imgH="1904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47" y="2603"/>
                            <a:ext cx="64" cy="1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2633" name="Object 73"/>
              <p:cNvGraphicFramePr>
                <a:graphicFrameLocks noChangeAspect="1"/>
              </p:cNvGraphicFramePr>
              <p:nvPr/>
            </p:nvGraphicFramePr>
            <p:xfrm>
              <a:off x="2479" y="2493"/>
              <a:ext cx="80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68" name="Формула" r:id="rId49" imgW="126720" imgH="215640" progId="Equation.3">
                      <p:embed/>
                    </p:oleObj>
                  </mc:Choice>
                  <mc:Fallback>
                    <p:oleObj name="Формула" r:id="rId49" imgW="12672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79" y="2493"/>
                            <a:ext cx="80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2634" name="Object 74"/>
              <p:cNvGraphicFramePr>
                <a:graphicFrameLocks noChangeAspect="1"/>
              </p:cNvGraphicFramePr>
              <p:nvPr/>
            </p:nvGraphicFramePr>
            <p:xfrm>
              <a:off x="2366" y="2424"/>
              <a:ext cx="88" cy="1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69" name="Формула" r:id="rId51" imgW="139680" imgH="203040" progId="Equation.3">
                      <p:embed/>
                    </p:oleObj>
                  </mc:Choice>
                  <mc:Fallback>
                    <p:oleObj name="Формула" r:id="rId51" imgW="139680" imgH="2030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66" y="2424"/>
                            <a:ext cx="88" cy="1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22635" name="AutoShape 75"/>
          <p:cNvSpPr>
            <a:spLocks noChangeArrowheads="1"/>
          </p:cNvSpPr>
          <p:nvPr/>
        </p:nvSpPr>
        <p:spPr bwMode="auto">
          <a:xfrm>
            <a:off x="1208088" y="3468688"/>
            <a:ext cx="314325" cy="88900"/>
          </a:xfrm>
          <a:prstGeom prst="rightArrow">
            <a:avLst>
              <a:gd name="adj1" fmla="val 50000"/>
              <a:gd name="adj2" fmla="val 88393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2636" name="AutoShape 76"/>
          <p:cNvSpPr>
            <a:spLocks noChangeArrowheads="1"/>
          </p:cNvSpPr>
          <p:nvPr/>
        </p:nvSpPr>
        <p:spPr bwMode="auto">
          <a:xfrm rot="-5400000">
            <a:off x="1035050" y="3286125"/>
            <a:ext cx="266700" cy="889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2637" name="AutoShape 77"/>
          <p:cNvSpPr>
            <a:spLocks noChangeArrowheads="1"/>
          </p:cNvSpPr>
          <p:nvPr/>
        </p:nvSpPr>
        <p:spPr bwMode="auto">
          <a:xfrm rot="-13442066">
            <a:off x="919163" y="3567113"/>
            <a:ext cx="266700" cy="889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322638" name="Object 78"/>
          <p:cNvGraphicFramePr>
            <a:graphicFrameLocks noChangeAspect="1"/>
          </p:cNvGraphicFramePr>
          <p:nvPr/>
        </p:nvGraphicFramePr>
        <p:xfrm>
          <a:off x="998538" y="3617913"/>
          <a:ext cx="190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0" name="Формула" r:id="rId53" imgW="190440" imgH="228600" progId="Equation.3">
                  <p:embed/>
                </p:oleObj>
              </mc:Choice>
              <mc:Fallback>
                <p:oleObj name="Формула" r:id="rId53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538" y="3617913"/>
                        <a:ext cx="1905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639" name="Object 79"/>
          <p:cNvGraphicFramePr>
            <a:graphicFrameLocks noChangeAspect="1"/>
          </p:cNvGraphicFramePr>
          <p:nvPr/>
        </p:nvGraphicFramePr>
        <p:xfrm>
          <a:off x="1520825" y="3448050"/>
          <a:ext cx="190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1" name="Формула" r:id="rId55" imgW="190440" imgH="241200" progId="Equation.3">
                  <p:embed/>
                </p:oleObj>
              </mc:Choice>
              <mc:Fallback>
                <p:oleObj name="Формула" r:id="rId55" imgW="1904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825" y="3448050"/>
                        <a:ext cx="1905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640" name="Object 80"/>
          <p:cNvGraphicFramePr>
            <a:graphicFrameLocks noChangeAspect="1"/>
          </p:cNvGraphicFramePr>
          <p:nvPr/>
        </p:nvGraphicFramePr>
        <p:xfrm>
          <a:off x="1230313" y="3116263"/>
          <a:ext cx="177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2" name="Формула" r:id="rId57" imgW="177480" imgH="215640" progId="Equation.3">
                  <p:embed/>
                </p:oleObj>
              </mc:Choice>
              <mc:Fallback>
                <p:oleObj name="Формула" r:id="rId57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313" y="3116263"/>
                        <a:ext cx="1778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641" name="Object 81"/>
          <p:cNvGraphicFramePr>
            <a:graphicFrameLocks noChangeAspect="1"/>
          </p:cNvGraphicFramePr>
          <p:nvPr/>
        </p:nvGraphicFramePr>
        <p:xfrm>
          <a:off x="5715000" y="3400425"/>
          <a:ext cx="5461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3" name="Формула" r:id="rId59" imgW="545760" imgH="736560" progId="Equation.3">
                  <p:embed/>
                </p:oleObj>
              </mc:Choice>
              <mc:Fallback>
                <p:oleObj name="Формула" r:id="rId59" imgW="54576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400425"/>
                        <a:ext cx="546100" cy="736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642" name="Object 82"/>
          <p:cNvGraphicFramePr>
            <a:graphicFrameLocks noChangeAspect="1"/>
          </p:cNvGraphicFramePr>
          <p:nvPr/>
        </p:nvGraphicFramePr>
        <p:xfrm>
          <a:off x="7253288" y="3398838"/>
          <a:ext cx="4953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4" name="Формула" r:id="rId61" imgW="495000" imgH="698400" progId="Equation.3">
                  <p:embed/>
                </p:oleObj>
              </mc:Choice>
              <mc:Fallback>
                <p:oleObj name="Формула" r:id="rId61" imgW="49500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3288" y="3398838"/>
                        <a:ext cx="495300" cy="6985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2643" name="Text Box 83"/>
          <p:cNvSpPr txBox="1">
            <a:spLocks noChangeArrowheads="1"/>
          </p:cNvSpPr>
          <p:nvPr/>
        </p:nvSpPr>
        <p:spPr bwMode="auto">
          <a:xfrm>
            <a:off x="6359525" y="3338513"/>
            <a:ext cx="8905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 b="1">
                <a:solidFill>
                  <a:srgbClr val="009900"/>
                </a:solidFill>
              </a:rPr>
              <a:t>Проекции</a:t>
            </a:r>
          </a:p>
          <a:p>
            <a:r>
              <a:rPr lang="ru-RU" altLang="ru-RU" sz="1000" b="1">
                <a:solidFill>
                  <a:srgbClr val="009900"/>
                </a:solidFill>
              </a:rPr>
              <a:t>ускорения</a:t>
            </a:r>
            <a:endParaRPr lang="en-US" altLang="ru-RU" sz="1000" b="1">
              <a:solidFill>
                <a:srgbClr val="009900"/>
              </a:solidFill>
            </a:endParaRPr>
          </a:p>
          <a:p>
            <a:r>
              <a:rPr lang="ru-RU" altLang="ru-RU" sz="1000" b="1">
                <a:solidFill>
                  <a:srgbClr val="009900"/>
                </a:solidFill>
              </a:rPr>
              <a:t>на оси</a:t>
            </a:r>
            <a:endParaRPr lang="en-US" altLang="ru-RU" sz="1000" b="1">
              <a:solidFill>
                <a:srgbClr val="009900"/>
              </a:solidFill>
            </a:endParaRPr>
          </a:p>
          <a:p>
            <a:r>
              <a:rPr lang="ru-RU" altLang="ru-RU" sz="1000" b="1">
                <a:solidFill>
                  <a:srgbClr val="009900"/>
                </a:solidFill>
              </a:rPr>
              <a:t>координат</a:t>
            </a:r>
            <a:r>
              <a:rPr lang="en-US" altLang="ru-RU" sz="1000" b="1" i="1">
                <a:solidFill>
                  <a:srgbClr val="009900"/>
                </a:solidFill>
                <a:sym typeface="Symbol" pitchFamily="18" charset="2"/>
              </a:rPr>
              <a:t>:</a:t>
            </a:r>
            <a:endParaRPr lang="ru-RU" altLang="ru-RU" sz="1000" b="1" i="1">
              <a:solidFill>
                <a:srgbClr val="009900"/>
              </a:solidFill>
              <a:sym typeface="Symbol" pitchFamily="18" charset="2"/>
            </a:endParaRPr>
          </a:p>
        </p:txBody>
      </p:sp>
      <p:graphicFrame>
        <p:nvGraphicFramePr>
          <p:cNvPr id="322644" name="Object 84"/>
          <p:cNvGraphicFramePr>
            <a:graphicFrameLocks noChangeAspect="1"/>
          </p:cNvGraphicFramePr>
          <p:nvPr/>
        </p:nvGraphicFramePr>
        <p:xfrm>
          <a:off x="7842250" y="3203575"/>
          <a:ext cx="12192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5" name="Формула" r:id="rId63" imgW="1218960" imgH="1104840" progId="Equation.3">
                  <p:embed/>
                </p:oleObj>
              </mc:Choice>
              <mc:Fallback>
                <p:oleObj name="Формула" r:id="rId63" imgW="1218960" imgH="1104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0" y="3203575"/>
                        <a:ext cx="1219200" cy="11049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2645" name="Text Box 85"/>
          <p:cNvSpPr txBox="1">
            <a:spLocks noChangeArrowheads="1"/>
          </p:cNvSpPr>
          <p:nvPr/>
        </p:nvSpPr>
        <p:spPr bwMode="auto">
          <a:xfrm>
            <a:off x="4529138" y="3327400"/>
            <a:ext cx="12160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 b="1">
                <a:solidFill>
                  <a:srgbClr val="FF0000"/>
                </a:solidFill>
              </a:rPr>
              <a:t>Компоненты</a:t>
            </a:r>
          </a:p>
          <a:p>
            <a:r>
              <a:rPr lang="ru-RU" altLang="ru-RU" sz="1000" b="1">
                <a:solidFill>
                  <a:srgbClr val="FF0000"/>
                </a:solidFill>
              </a:rPr>
              <a:t>(составляющие)</a:t>
            </a:r>
          </a:p>
          <a:p>
            <a:r>
              <a:rPr lang="ru-RU" altLang="ru-RU" sz="1000" b="1">
                <a:solidFill>
                  <a:srgbClr val="FF0000"/>
                </a:solidFill>
              </a:rPr>
              <a:t>вектора</a:t>
            </a:r>
          </a:p>
          <a:p>
            <a:r>
              <a:rPr lang="ru-RU" altLang="ru-RU" sz="1000" b="1">
                <a:solidFill>
                  <a:srgbClr val="FF0000"/>
                </a:solidFill>
              </a:rPr>
              <a:t>ускорения</a:t>
            </a:r>
            <a:r>
              <a:rPr lang="en-US" altLang="ru-RU" sz="1000" b="1" i="1">
                <a:solidFill>
                  <a:srgbClr val="FF0000"/>
                </a:solidFill>
                <a:sym typeface="Symbol" pitchFamily="18" charset="2"/>
              </a:rPr>
              <a:t>:</a:t>
            </a:r>
            <a:endParaRPr lang="ru-RU" altLang="ru-RU" sz="1000" b="1" i="1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322646" name="Text Box 86"/>
          <p:cNvSpPr txBox="1">
            <a:spLocks noChangeArrowheads="1"/>
          </p:cNvSpPr>
          <p:nvPr/>
        </p:nvSpPr>
        <p:spPr bwMode="auto">
          <a:xfrm>
            <a:off x="241300" y="4573588"/>
            <a:ext cx="85677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 b="1" dirty="0">
                <a:solidFill>
                  <a:srgbClr val="FF0000"/>
                </a:solidFill>
              </a:rPr>
              <a:t>Естественный способ</a:t>
            </a:r>
            <a:r>
              <a:rPr lang="en-US" altLang="ru-RU" sz="1000" b="1" dirty="0">
                <a:solidFill>
                  <a:srgbClr val="FF0000"/>
                </a:solidFill>
              </a:rPr>
              <a:t>:</a:t>
            </a:r>
            <a:r>
              <a:rPr lang="ru-RU" altLang="ru-RU" sz="1000" dirty="0"/>
              <a:t> Используем векторное выражение для ускорения и выражение для скорости при естественной способе задания</a:t>
            </a:r>
            <a:r>
              <a:rPr lang="en-US" altLang="ru-RU" sz="1000" dirty="0"/>
              <a:t>:</a:t>
            </a:r>
            <a:r>
              <a:rPr lang="ru-RU" altLang="ru-RU" sz="1000" dirty="0"/>
              <a:t> </a:t>
            </a:r>
          </a:p>
        </p:txBody>
      </p:sp>
      <p:graphicFrame>
        <p:nvGraphicFramePr>
          <p:cNvPr id="322647" name="Object 87"/>
          <p:cNvGraphicFramePr>
            <a:graphicFrameLocks noChangeAspect="1"/>
          </p:cNvGraphicFramePr>
          <p:nvPr/>
        </p:nvGraphicFramePr>
        <p:xfrm>
          <a:off x="8542338" y="4564063"/>
          <a:ext cx="46990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6" name="Формула" r:id="rId65" imgW="469800" imgH="177480" progId="Equation.3">
                  <p:embed/>
                </p:oleObj>
              </mc:Choice>
              <mc:Fallback>
                <p:oleObj name="Формула" r:id="rId65" imgW="4698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2338" y="4564063"/>
                        <a:ext cx="469900" cy="1968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648" name="Object 88"/>
          <p:cNvGraphicFramePr>
            <a:graphicFrameLocks noChangeAspect="1"/>
          </p:cNvGraphicFramePr>
          <p:nvPr/>
        </p:nvGraphicFramePr>
        <p:xfrm>
          <a:off x="1670050" y="4857750"/>
          <a:ext cx="1892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7" name="Формула" r:id="rId67" imgW="1892160" imgH="393480" progId="Equation.3">
                  <p:embed/>
                </p:oleObj>
              </mc:Choice>
              <mc:Fallback>
                <p:oleObj name="Формула" r:id="rId67" imgW="18921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4857750"/>
                        <a:ext cx="1892300" cy="393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2664" name="Group 104"/>
          <p:cNvGrpSpPr>
            <a:grpSpLocks/>
          </p:cNvGrpSpPr>
          <p:nvPr/>
        </p:nvGrpSpPr>
        <p:grpSpPr bwMode="auto">
          <a:xfrm>
            <a:off x="66675" y="4956175"/>
            <a:ext cx="1189038" cy="1163638"/>
            <a:chOff x="4080" y="1190"/>
            <a:chExt cx="749" cy="733"/>
          </a:xfrm>
        </p:grpSpPr>
        <p:sp>
          <p:nvSpPr>
            <p:cNvPr id="322665" name="Oval 105"/>
            <p:cNvSpPr>
              <a:spLocks noChangeArrowheads="1"/>
            </p:cNvSpPr>
            <p:nvPr/>
          </p:nvSpPr>
          <p:spPr bwMode="auto">
            <a:xfrm>
              <a:off x="4613" y="1343"/>
              <a:ext cx="32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2666" name="Oval 106"/>
            <p:cNvSpPr>
              <a:spLocks noChangeArrowheads="1"/>
            </p:cNvSpPr>
            <p:nvPr/>
          </p:nvSpPr>
          <p:spPr bwMode="auto">
            <a:xfrm>
              <a:off x="4246" y="1876"/>
              <a:ext cx="32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2667" name="Freeform 107"/>
            <p:cNvSpPr>
              <a:spLocks/>
            </p:cNvSpPr>
            <p:nvPr/>
          </p:nvSpPr>
          <p:spPr bwMode="auto">
            <a:xfrm>
              <a:off x="4289" y="1247"/>
              <a:ext cx="540" cy="438"/>
            </a:xfrm>
            <a:custGeom>
              <a:avLst/>
              <a:gdLst>
                <a:gd name="T0" fmla="*/ 0 w 768"/>
                <a:gd name="T1" fmla="*/ 0 h 786"/>
                <a:gd name="T2" fmla="*/ 678 w 768"/>
                <a:gd name="T3" fmla="*/ 354 h 786"/>
                <a:gd name="T4" fmla="*/ 540 w 768"/>
                <a:gd name="T5" fmla="*/ 786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786">
                  <a:moveTo>
                    <a:pt x="0" y="0"/>
                  </a:moveTo>
                  <a:cubicBezTo>
                    <a:pt x="294" y="111"/>
                    <a:pt x="588" y="223"/>
                    <a:pt x="678" y="354"/>
                  </a:cubicBezTo>
                  <a:cubicBezTo>
                    <a:pt x="768" y="485"/>
                    <a:pt x="654" y="635"/>
                    <a:pt x="540" y="78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22668" name="Text Box 108"/>
            <p:cNvSpPr txBox="1">
              <a:spLocks noChangeArrowheads="1"/>
            </p:cNvSpPr>
            <p:nvPr/>
          </p:nvSpPr>
          <p:spPr bwMode="auto">
            <a:xfrm>
              <a:off x="4549" y="1194"/>
              <a:ext cx="18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/>
                <a:t>M</a:t>
              </a:r>
              <a:endParaRPr lang="ru-RU" altLang="ru-RU" sz="1000" i="1"/>
            </a:p>
          </p:txBody>
        </p:sp>
        <p:sp>
          <p:nvSpPr>
            <p:cNvPr id="322669" name="Text Box 109"/>
            <p:cNvSpPr txBox="1">
              <a:spLocks noChangeArrowheads="1"/>
            </p:cNvSpPr>
            <p:nvPr/>
          </p:nvSpPr>
          <p:spPr bwMode="auto">
            <a:xfrm>
              <a:off x="4080" y="1769"/>
              <a:ext cx="17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/>
                <a:t>O</a:t>
              </a:r>
              <a:endParaRPr lang="ru-RU" altLang="ru-RU" sz="1000" i="1"/>
            </a:p>
          </p:txBody>
        </p:sp>
        <p:graphicFrame>
          <p:nvGraphicFramePr>
            <p:cNvPr id="322670" name="Object 110"/>
            <p:cNvGraphicFramePr>
              <a:graphicFrameLocks noChangeAspect="1"/>
            </p:cNvGraphicFramePr>
            <p:nvPr/>
          </p:nvGraphicFramePr>
          <p:xfrm>
            <a:off x="4511" y="1233"/>
            <a:ext cx="72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78" name="Формула" r:id="rId69" imgW="114120" imgH="139680" progId="Equation.3">
                    <p:embed/>
                  </p:oleObj>
                </mc:Choice>
                <mc:Fallback>
                  <p:oleObj name="Формула" r:id="rId69" imgW="1141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1" y="1233"/>
                          <a:ext cx="72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2671" name="Oval 111"/>
            <p:cNvSpPr>
              <a:spLocks noChangeArrowheads="1"/>
            </p:cNvSpPr>
            <p:nvPr/>
          </p:nvSpPr>
          <p:spPr bwMode="auto">
            <a:xfrm>
              <a:off x="4377" y="1257"/>
              <a:ext cx="32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322672" name="Object 112"/>
            <p:cNvGraphicFramePr>
              <a:graphicFrameLocks noChangeAspect="1"/>
            </p:cNvGraphicFramePr>
            <p:nvPr/>
          </p:nvGraphicFramePr>
          <p:xfrm>
            <a:off x="4280" y="1256"/>
            <a:ext cx="11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79" name="Формула" r:id="rId71" imgW="177480" imgH="215640" progId="Equation.3">
                    <p:embed/>
                  </p:oleObj>
                </mc:Choice>
                <mc:Fallback>
                  <p:oleObj name="Формула" r:id="rId71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0" y="1256"/>
                          <a:ext cx="11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2673" name="Object 113"/>
            <p:cNvGraphicFramePr>
              <a:graphicFrameLocks noChangeAspect="1"/>
            </p:cNvGraphicFramePr>
            <p:nvPr/>
          </p:nvGraphicFramePr>
          <p:xfrm>
            <a:off x="4304" y="1190"/>
            <a:ext cx="184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80" name="Формула" r:id="rId73" imgW="291960" imgH="139680" progId="Equation.3">
                    <p:embed/>
                  </p:oleObj>
                </mc:Choice>
                <mc:Fallback>
                  <p:oleObj name="Формула" r:id="rId73" imgW="29196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4" y="1190"/>
                          <a:ext cx="184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2674" name="Line 114"/>
            <p:cNvSpPr>
              <a:spLocks noChangeShapeType="1"/>
            </p:cNvSpPr>
            <p:nvPr/>
          </p:nvSpPr>
          <p:spPr bwMode="auto">
            <a:xfrm flipV="1">
              <a:off x="4272" y="1380"/>
              <a:ext cx="342" cy="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graphicFrame>
          <p:nvGraphicFramePr>
            <p:cNvPr id="322675" name="Object 115"/>
            <p:cNvGraphicFramePr>
              <a:graphicFrameLocks noChangeAspect="1"/>
            </p:cNvGraphicFramePr>
            <p:nvPr/>
          </p:nvGraphicFramePr>
          <p:xfrm>
            <a:off x="4346" y="1548"/>
            <a:ext cx="80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81" name="Формула" r:id="rId75" imgW="126720" imgH="152280" progId="Equation.3">
                    <p:embed/>
                  </p:oleObj>
                </mc:Choice>
                <mc:Fallback>
                  <p:oleObj name="Формула" r:id="rId75" imgW="12672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6" y="1548"/>
                          <a:ext cx="80" cy="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2676" name="Group 116"/>
          <p:cNvGrpSpPr>
            <a:grpSpLocks/>
          </p:cNvGrpSpPr>
          <p:nvPr/>
        </p:nvGrpSpPr>
        <p:grpSpPr bwMode="auto">
          <a:xfrm>
            <a:off x="381000" y="5108575"/>
            <a:ext cx="1216025" cy="958850"/>
            <a:chOff x="4278" y="1286"/>
            <a:chExt cx="766" cy="604"/>
          </a:xfrm>
        </p:grpSpPr>
        <p:sp>
          <p:nvSpPr>
            <p:cNvPr id="322677" name="Line 117"/>
            <p:cNvSpPr>
              <a:spLocks noChangeShapeType="1"/>
            </p:cNvSpPr>
            <p:nvPr/>
          </p:nvSpPr>
          <p:spPr bwMode="auto">
            <a:xfrm flipV="1">
              <a:off x="4278" y="1482"/>
              <a:ext cx="49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22678" name="Oval 118"/>
            <p:cNvSpPr>
              <a:spLocks noChangeArrowheads="1"/>
            </p:cNvSpPr>
            <p:nvPr/>
          </p:nvSpPr>
          <p:spPr bwMode="auto">
            <a:xfrm>
              <a:off x="4770" y="1452"/>
              <a:ext cx="35" cy="35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2679" name="Line 119"/>
            <p:cNvSpPr>
              <a:spLocks noChangeShapeType="1"/>
            </p:cNvSpPr>
            <p:nvPr/>
          </p:nvSpPr>
          <p:spPr bwMode="auto">
            <a:xfrm>
              <a:off x="4644" y="1380"/>
              <a:ext cx="132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22680" name="Text Box 120"/>
            <p:cNvSpPr txBox="1">
              <a:spLocks noChangeArrowheads="1"/>
            </p:cNvSpPr>
            <p:nvPr/>
          </p:nvSpPr>
          <p:spPr bwMode="auto">
            <a:xfrm>
              <a:off x="4830" y="1415"/>
              <a:ext cx="21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/>
                <a:t>M</a:t>
              </a:r>
              <a:r>
                <a:rPr lang="ru-RU" altLang="ru-RU" sz="1000" baseline="-25000"/>
                <a:t>1</a:t>
              </a:r>
            </a:p>
          </p:txBody>
        </p:sp>
        <p:graphicFrame>
          <p:nvGraphicFramePr>
            <p:cNvPr id="322681" name="Object 121"/>
            <p:cNvGraphicFramePr>
              <a:graphicFrameLocks noChangeAspect="1"/>
            </p:cNvGraphicFramePr>
            <p:nvPr/>
          </p:nvGraphicFramePr>
          <p:xfrm>
            <a:off x="4514" y="1660"/>
            <a:ext cx="8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82" name="Формула" r:id="rId77" imgW="126720" imgH="215640" progId="Equation.3">
                    <p:embed/>
                  </p:oleObj>
                </mc:Choice>
                <mc:Fallback>
                  <p:oleObj name="Формула" r:id="rId77" imgW="1267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4" y="1660"/>
                          <a:ext cx="8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2682" name="Object 122"/>
            <p:cNvGraphicFramePr>
              <a:graphicFrameLocks noChangeAspect="1"/>
            </p:cNvGraphicFramePr>
            <p:nvPr/>
          </p:nvGraphicFramePr>
          <p:xfrm>
            <a:off x="4577" y="1417"/>
            <a:ext cx="144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83" name="Формула" r:id="rId79" imgW="228600" imgH="164880" progId="Equation.3">
                    <p:embed/>
                  </p:oleObj>
                </mc:Choice>
                <mc:Fallback>
                  <p:oleObj name="Формула" r:id="rId79" imgW="22860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7" y="1417"/>
                          <a:ext cx="144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2683" name="Object 123"/>
            <p:cNvGraphicFramePr>
              <a:graphicFrameLocks noChangeAspect="1"/>
            </p:cNvGraphicFramePr>
            <p:nvPr/>
          </p:nvGraphicFramePr>
          <p:xfrm>
            <a:off x="4718" y="1286"/>
            <a:ext cx="136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84" name="Формула" r:id="rId81" imgW="215640" imgH="177480" progId="Equation.3">
                    <p:embed/>
                  </p:oleObj>
                </mc:Choice>
                <mc:Fallback>
                  <p:oleObj name="Формула" r:id="rId81" imgW="21564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8" y="1286"/>
                          <a:ext cx="136" cy="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2758" name="Group 198"/>
          <p:cNvGrpSpPr>
            <a:grpSpLocks/>
          </p:cNvGrpSpPr>
          <p:nvPr/>
        </p:nvGrpSpPr>
        <p:grpSpPr bwMode="auto">
          <a:xfrm>
            <a:off x="177800" y="4913313"/>
            <a:ext cx="1666875" cy="666750"/>
            <a:chOff x="-1146" y="2009"/>
            <a:chExt cx="1050" cy="420"/>
          </a:xfrm>
        </p:grpSpPr>
        <p:sp>
          <p:nvSpPr>
            <p:cNvPr id="322688" name="Line 128"/>
            <p:cNvSpPr>
              <a:spLocks noChangeShapeType="1"/>
            </p:cNvSpPr>
            <p:nvPr/>
          </p:nvSpPr>
          <p:spPr bwMode="auto">
            <a:xfrm>
              <a:off x="-1146" y="2009"/>
              <a:ext cx="1050" cy="4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grpSp>
          <p:nvGrpSpPr>
            <p:cNvPr id="322755" name="Group 195"/>
            <p:cNvGrpSpPr>
              <a:grpSpLocks/>
            </p:cNvGrpSpPr>
            <p:nvPr/>
          </p:nvGrpSpPr>
          <p:grpSpPr bwMode="auto">
            <a:xfrm>
              <a:off x="-675" y="2116"/>
              <a:ext cx="151" cy="127"/>
              <a:chOff x="-741" y="2380"/>
              <a:chExt cx="151" cy="127"/>
            </a:xfrm>
          </p:grpSpPr>
          <p:graphicFrame>
            <p:nvGraphicFramePr>
              <p:cNvPr id="322685" name="Object 125"/>
              <p:cNvGraphicFramePr>
                <a:graphicFrameLocks noChangeAspect="1"/>
              </p:cNvGraphicFramePr>
              <p:nvPr/>
            </p:nvGraphicFramePr>
            <p:xfrm>
              <a:off x="-670" y="2380"/>
              <a:ext cx="80" cy="1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85" name="Формула" r:id="rId83" imgW="126720" imgH="164880" progId="Equation.3">
                      <p:embed/>
                    </p:oleObj>
                  </mc:Choice>
                  <mc:Fallback>
                    <p:oleObj name="Формула" r:id="rId83" imgW="126720" imgH="164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670" y="2380"/>
                            <a:ext cx="80" cy="1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2689" name="Line 129"/>
              <p:cNvSpPr>
                <a:spLocks noChangeShapeType="1"/>
              </p:cNvSpPr>
              <p:nvPr/>
            </p:nvSpPr>
            <p:spPr bwMode="auto">
              <a:xfrm>
                <a:off x="-741" y="2465"/>
                <a:ext cx="120" cy="4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</p:grpSp>
      </p:grpSp>
      <p:graphicFrame>
        <p:nvGraphicFramePr>
          <p:cNvPr id="322691" name="Object 131"/>
          <p:cNvGraphicFramePr>
            <a:graphicFrameLocks noChangeAspect="1"/>
          </p:cNvGraphicFramePr>
          <p:nvPr/>
        </p:nvGraphicFramePr>
        <p:xfrm>
          <a:off x="4111625" y="5378450"/>
          <a:ext cx="26035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86" name="Формула" r:id="rId85" imgW="2603160" imgH="469800" progId="Equation.3">
                  <p:embed/>
                </p:oleObj>
              </mc:Choice>
              <mc:Fallback>
                <p:oleObj name="Формула" r:id="rId85" imgW="26031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25" y="5378450"/>
                        <a:ext cx="2603500" cy="4984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2692" name="Text Box 132"/>
          <p:cNvSpPr txBox="1">
            <a:spLocks noChangeArrowheads="1"/>
          </p:cNvSpPr>
          <p:nvPr/>
        </p:nvSpPr>
        <p:spPr bwMode="auto">
          <a:xfrm>
            <a:off x="1982788" y="5240338"/>
            <a:ext cx="2503487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>
                <a:sym typeface="Symbol" pitchFamily="18" charset="2"/>
              </a:rPr>
              <a:t>Величина производной</a:t>
            </a:r>
          </a:p>
          <a:p>
            <a:r>
              <a:rPr lang="ru-RU" altLang="ru-RU" sz="1000">
                <a:sym typeface="Symbol" pitchFamily="18" charset="2"/>
              </a:rPr>
              <a:t>единичного касательного вектора</a:t>
            </a:r>
          </a:p>
          <a:p>
            <a:r>
              <a:rPr lang="ru-RU" altLang="ru-RU" sz="1000">
                <a:sym typeface="Symbol" pitchFamily="18" charset="2"/>
              </a:rPr>
              <a:t>по дуговой координате</a:t>
            </a:r>
            <a:r>
              <a:rPr lang="en-US" altLang="ru-RU" sz="1000">
                <a:sym typeface="Symbol" pitchFamily="18" charset="2"/>
              </a:rPr>
              <a:t>:</a:t>
            </a:r>
            <a:endParaRPr lang="ru-RU" altLang="ru-RU" sz="1000"/>
          </a:p>
        </p:txBody>
      </p:sp>
      <p:graphicFrame>
        <p:nvGraphicFramePr>
          <p:cNvPr id="322693" name="Object 133"/>
          <p:cNvGraphicFramePr>
            <a:graphicFrameLocks noChangeAspect="1"/>
          </p:cNvGraphicFramePr>
          <p:nvPr/>
        </p:nvGraphicFramePr>
        <p:xfrm>
          <a:off x="5245100" y="4962525"/>
          <a:ext cx="87630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87" name="Формула" r:id="rId87" imgW="876240" imgH="203040" progId="Equation.3">
                  <p:embed/>
                </p:oleObj>
              </mc:Choice>
              <mc:Fallback>
                <p:oleObj name="Формула" r:id="rId87" imgW="8762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5100" y="4962525"/>
                        <a:ext cx="876300" cy="2317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2694" name="Text Box 134"/>
          <p:cNvSpPr txBox="1">
            <a:spLocks noChangeArrowheads="1"/>
          </p:cNvSpPr>
          <p:nvPr/>
        </p:nvSpPr>
        <p:spPr bwMode="auto">
          <a:xfrm>
            <a:off x="3673475" y="4833938"/>
            <a:ext cx="173196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/>
              <a:t>Представим единичный</a:t>
            </a:r>
          </a:p>
          <a:p>
            <a:r>
              <a:rPr lang="ru-RU" altLang="ru-RU" sz="1000"/>
              <a:t>касательный вектор </a:t>
            </a:r>
          </a:p>
          <a:p>
            <a:r>
              <a:rPr lang="ru-RU" altLang="ru-RU" sz="1000"/>
              <a:t>как сложную функцию</a:t>
            </a:r>
            <a:r>
              <a:rPr lang="en-US" altLang="ru-RU" sz="1000" i="1">
                <a:sym typeface="Symbol" pitchFamily="18" charset="2"/>
              </a:rPr>
              <a:t>:</a:t>
            </a:r>
            <a:endParaRPr lang="ru-RU" altLang="ru-RU" sz="1000" i="1">
              <a:sym typeface="Symbol" pitchFamily="18" charset="2"/>
            </a:endParaRPr>
          </a:p>
        </p:txBody>
      </p:sp>
      <p:sp>
        <p:nvSpPr>
          <p:cNvPr id="322695" name="Text Box 135"/>
          <p:cNvSpPr txBox="1">
            <a:spLocks noChangeArrowheads="1"/>
          </p:cNvSpPr>
          <p:nvPr/>
        </p:nvSpPr>
        <p:spPr bwMode="auto">
          <a:xfrm>
            <a:off x="6143625" y="4848225"/>
            <a:ext cx="16843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>
                <a:sym typeface="Symbol" pitchFamily="18" charset="2"/>
              </a:rPr>
              <a:t>Производная единичного</a:t>
            </a:r>
          </a:p>
          <a:p>
            <a:r>
              <a:rPr lang="ru-RU" altLang="ru-RU" sz="1000">
                <a:sym typeface="Symbol" pitchFamily="18" charset="2"/>
              </a:rPr>
              <a:t>касательного вектора</a:t>
            </a:r>
            <a:r>
              <a:rPr lang="en-US" altLang="ru-RU" sz="1000">
                <a:sym typeface="Symbol" pitchFamily="18" charset="2"/>
              </a:rPr>
              <a:t>:</a:t>
            </a:r>
            <a:endParaRPr lang="ru-RU" altLang="ru-RU" sz="1000"/>
          </a:p>
        </p:txBody>
      </p:sp>
      <p:graphicFrame>
        <p:nvGraphicFramePr>
          <p:cNvPr id="322696" name="Object 136"/>
          <p:cNvGraphicFramePr>
            <a:graphicFrameLocks noChangeAspect="1"/>
          </p:cNvGraphicFramePr>
          <p:nvPr/>
        </p:nvGraphicFramePr>
        <p:xfrm>
          <a:off x="7767638" y="4843463"/>
          <a:ext cx="129540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88" name="Формула" r:id="rId89" imgW="1295280" imgH="393480" progId="Equation.3">
                  <p:embed/>
                </p:oleObj>
              </mc:Choice>
              <mc:Fallback>
                <p:oleObj name="Формула" r:id="rId89" imgW="12952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7638" y="4843463"/>
                        <a:ext cx="1295400" cy="4111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2697" name="AutoShape 137"/>
          <p:cNvSpPr>
            <a:spLocks noChangeArrowheads="1"/>
          </p:cNvSpPr>
          <p:nvPr/>
        </p:nvSpPr>
        <p:spPr bwMode="auto">
          <a:xfrm rot="4636539">
            <a:off x="838200" y="2024063"/>
            <a:ext cx="474663" cy="103187"/>
          </a:xfrm>
          <a:prstGeom prst="rightArrow">
            <a:avLst>
              <a:gd name="adj1" fmla="val 50000"/>
              <a:gd name="adj2" fmla="val 115001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322698" name="Object 138"/>
          <p:cNvGraphicFramePr>
            <a:graphicFrameLocks noChangeAspect="1"/>
          </p:cNvGraphicFramePr>
          <p:nvPr/>
        </p:nvGraphicFramePr>
        <p:xfrm>
          <a:off x="1103313" y="2347913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89" name="Формула" r:id="rId91" imgW="139680" imgH="164880" progId="Equation.3">
                  <p:embed/>
                </p:oleObj>
              </mc:Choice>
              <mc:Fallback>
                <p:oleObj name="Формула" r:id="rId91" imgW="139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313" y="2347913"/>
                        <a:ext cx="1397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2699" name="Text Box 139"/>
          <p:cNvSpPr txBox="1">
            <a:spLocks noChangeArrowheads="1"/>
          </p:cNvSpPr>
          <p:nvPr/>
        </p:nvSpPr>
        <p:spPr bwMode="auto">
          <a:xfrm>
            <a:off x="1219200" y="5857875"/>
            <a:ext cx="3052763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>
                <a:solidFill>
                  <a:schemeClr val="bg2"/>
                </a:solidFill>
              </a:rPr>
              <a:t>При </a:t>
            </a:r>
            <a:r>
              <a:rPr lang="ru-RU" altLang="ru-RU" sz="1000" i="1">
                <a:solidFill>
                  <a:schemeClr val="bg2"/>
                </a:solidFill>
                <a:sym typeface="Symbol" pitchFamily="18" charset="2"/>
              </a:rPr>
              <a:t></a:t>
            </a:r>
            <a:r>
              <a:rPr lang="en-US" altLang="ru-RU" sz="1000" i="1">
                <a:solidFill>
                  <a:schemeClr val="bg2"/>
                </a:solidFill>
                <a:sym typeface="Symbol" pitchFamily="18" charset="2"/>
              </a:rPr>
              <a:t>s</a:t>
            </a:r>
            <a:r>
              <a:rPr lang="ru-RU" altLang="ru-RU" sz="1000" i="1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en-US" altLang="ru-RU" sz="1000" i="1">
                <a:solidFill>
                  <a:schemeClr val="bg2"/>
                </a:solidFill>
                <a:sym typeface="Symbol" pitchFamily="18" charset="2"/>
              </a:rPr>
              <a:t></a:t>
            </a:r>
            <a:r>
              <a:rPr lang="ru-RU" altLang="ru-RU" sz="1000" i="1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en-US" altLang="ru-RU" sz="1000">
                <a:solidFill>
                  <a:schemeClr val="bg2"/>
                </a:solidFill>
                <a:sym typeface="Symbol" pitchFamily="18" charset="2"/>
              </a:rPr>
              <a:t>0</a:t>
            </a:r>
            <a:r>
              <a:rPr lang="ru-RU" altLang="ru-RU" sz="1000">
                <a:solidFill>
                  <a:schemeClr val="bg2"/>
                </a:solidFill>
              </a:rPr>
              <a:t> радиус кривизны </a:t>
            </a:r>
            <a:r>
              <a:rPr lang="ru-RU" altLang="ru-RU" sz="1000" i="1">
                <a:solidFill>
                  <a:schemeClr val="bg2"/>
                </a:solidFill>
                <a:sym typeface="Symbol" pitchFamily="18" charset="2"/>
              </a:rPr>
              <a:t></a:t>
            </a:r>
            <a:r>
              <a:rPr lang="ru-RU" altLang="ru-RU" sz="1000" baseline="-25000">
                <a:solidFill>
                  <a:schemeClr val="bg2"/>
                </a:solidFill>
                <a:sym typeface="Symbol" pitchFamily="18" charset="2"/>
              </a:rPr>
              <a:t>1 </a:t>
            </a:r>
            <a:r>
              <a:rPr lang="ru-RU" altLang="ru-RU" sz="1000">
                <a:solidFill>
                  <a:schemeClr val="bg2"/>
                </a:solidFill>
                <a:sym typeface="Symbol" pitchFamily="18" charset="2"/>
              </a:rPr>
              <a:t> </a:t>
            </a:r>
            <a:r>
              <a:rPr lang="ru-RU" altLang="ru-RU" sz="1000" i="1">
                <a:solidFill>
                  <a:schemeClr val="bg2"/>
                </a:solidFill>
                <a:sym typeface="Symbol" pitchFamily="18" charset="2"/>
              </a:rPr>
              <a:t></a:t>
            </a:r>
            <a:r>
              <a:rPr lang="ru-RU" altLang="ru-RU" sz="1000">
                <a:solidFill>
                  <a:schemeClr val="bg2"/>
                </a:solidFill>
                <a:sym typeface="Symbol" pitchFamily="18" charset="2"/>
              </a:rPr>
              <a:t>, угол</a:t>
            </a:r>
          </a:p>
          <a:p>
            <a:r>
              <a:rPr lang="ru-RU" altLang="ru-RU" sz="1000">
                <a:solidFill>
                  <a:schemeClr val="bg2"/>
                </a:solidFill>
                <a:sym typeface="Symbol" pitchFamily="18" charset="2"/>
              </a:rPr>
              <a:t>между радиусами кривизны </a:t>
            </a:r>
            <a:r>
              <a:rPr lang="ru-RU" altLang="ru-RU" sz="1000" i="1">
                <a:solidFill>
                  <a:schemeClr val="bg2"/>
                </a:solidFill>
                <a:sym typeface="Symbol" pitchFamily="18" charset="2"/>
              </a:rPr>
              <a:t> </a:t>
            </a:r>
            <a:r>
              <a:rPr lang="ru-RU" altLang="ru-RU" sz="1000">
                <a:solidFill>
                  <a:schemeClr val="bg2"/>
                </a:solidFill>
                <a:sym typeface="Symbol" pitchFamily="18" charset="2"/>
              </a:rPr>
              <a:t> 0, числитель -</a:t>
            </a:r>
          </a:p>
          <a:p>
            <a:pPr>
              <a:buFontTx/>
              <a:buChar char="-"/>
            </a:pPr>
            <a:r>
              <a:rPr lang="ru-RU" altLang="ru-RU" sz="1000">
                <a:solidFill>
                  <a:schemeClr val="bg2"/>
                </a:solidFill>
              </a:rPr>
              <a:t>основание равнобедренного треугольника,</a:t>
            </a:r>
          </a:p>
          <a:p>
            <a:r>
              <a:rPr lang="ru-RU" altLang="ru-RU" sz="1000">
                <a:solidFill>
                  <a:schemeClr val="bg2"/>
                </a:solidFill>
              </a:rPr>
              <a:t>образованного единичными векторами </a:t>
            </a:r>
            <a:r>
              <a:rPr lang="ru-RU" altLang="ru-RU" sz="1000" b="1">
                <a:solidFill>
                  <a:schemeClr val="bg2"/>
                </a:solidFill>
                <a:sym typeface="Symbol" pitchFamily="18" charset="2"/>
              </a:rPr>
              <a:t></a:t>
            </a:r>
            <a:r>
              <a:rPr lang="ru-RU" altLang="ru-RU" sz="1000" baseline="-25000">
                <a:solidFill>
                  <a:schemeClr val="bg2"/>
                </a:solidFill>
                <a:sym typeface="Symbol" pitchFamily="18" charset="2"/>
              </a:rPr>
              <a:t>1</a:t>
            </a:r>
            <a:r>
              <a:rPr lang="ru-RU" altLang="ru-RU" sz="1000">
                <a:solidFill>
                  <a:schemeClr val="bg2"/>
                </a:solidFill>
                <a:sym typeface="Symbol" pitchFamily="18" charset="2"/>
              </a:rPr>
              <a:t> и </a:t>
            </a:r>
            <a:r>
              <a:rPr lang="ru-RU" altLang="ru-RU" sz="1000" b="1">
                <a:solidFill>
                  <a:schemeClr val="bg2"/>
                </a:solidFill>
                <a:sym typeface="Symbol" pitchFamily="18" charset="2"/>
              </a:rPr>
              <a:t></a:t>
            </a:r>
            <a:r>
              <a:rPr lang="ru-RU" altLang="ru-RU" sz="1000">
                <a:solidFill>
                  <a:schemeClr val="bg2"/>
                </a:solidFill>
                <a:sym typeface="Symbol" pitchFamily="18" charset="2"/>
              </a:rPr>
              <a:t>,</a:t>
            </a:r>
          </a:p>
          <a:p>
            <a:r>
              <a:rPr lang="ru-RU" altLang="ru-RU" sz="1000">
                <a:solidFill>
                  <a:schemeClr val="bg2"/>
                </a:solidFill>
              </a:rPr>
              <a:t>знаменатель – длина круговой дуги радиуса </a:t>
            </a:r>
            <a:r>
              <a:rPr lang="ru-RU" altLang="ru-RU" sz="1000" i="1">
                <a:solidFill>
                  <a:schemeClr val="bg2"/>
                </a:solidFill>
                <a:sym typeface="Symbol" pitchFamily="18" charset="2"/>
              </a:rPr>
              <a:t></a:t>
            </a:r>
            <a:r>
              <a:rPr lang="ru-RU" altLang="ru-RU" sz="1000">
                <a:solidFill>
                  <a:schemeClr val="bg2"/>
                </a:solidFill>
              </a:rPr>
              <a:t>.</a:t>
            </a:r>
          </a:p>
        </p:txBody>
      </p:sp>
      <p:grpSp>
        <p:nvGrpSpPr>
          <p:cNvPr id="322700" name="Group 140"/>
          <p:cNvGrpSpPr>
            <a:grpSpLocks/>
          </p:cNvGrpSpPr>
          <p:nvPr/>
        </p:nvGrpSpPr>
        <p:grpSpPr bwMode="auto">
          <a:xfrm>
            <a:off x="4095750" y="6038850"/>
            <a:ext cx="930275" cy="736600"/>
            <a:chOff x="4788" y="3684"/>
            <a:chExt cx="586" cy="464"/>
          </a:xfrm>
        </p:grpSpPr>
        <p:sp>
          <p:nvSpPr>
            <p:cNvPr id="322701" name="Freeform 141"/>
            <p:cNvSpPr>
              <a:spLocks/>
            </p:cNvSpPr>
            <p:nvPr/>
          </p:nvSpPr>
          <p:spPr bwMode="auto">
            <a:xfrm>
              <a:off x="5094" y="3684"/>
              <a:ext cx="186" cy="258"/>
            </a:xfrm>
            <a:custGeom>
              <a:avLst/>
              <a:gdLst>
                <a:gd name="T0" fmla="*/ 0 w 270"/>
                <a:gd name="T1" fmla="*/ 0 h 258"/>
                <a:gd name="T2" fmla="*/ 168 w 270"/>
                <a:gd name="T3" fmla="*/ 108 h 258"/>
                <a:gd name="T4" fmla="*/ 270 w 270"/>
                <a:gd name="T5" fmla="*/ 25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258">
                  <a:moveTo>
                    <a:pt x="0" y="0"/>
                  </a:moveTo>
                  <a:cubicBezTo>
                    <a:pt x="61" y="32"/>
                    <a:pt x="123" y="65"/>
                    <a:pt x="168" y="108"/>
                  </a:cubicBezTo>
                  <a:cubicBezTo>
                    <a:pt x="213" y="151"/>
                    <a:pt x="257" y="235"/>
                    <a:pt x="270" y="25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22702" name="Line 142"/>
            <p:cNvSpPr>
              <a:spLocks noChangeShapeType="1"/>
            </p:cNvSpPr>
            <p:nvPr/>
          </p:nvSpPr>
          <p:spPr bwMode="auto">
            <a:xfrm flipV="1">
              <a:off x="4788" y="3684"/>
              <a:ext cx="306" cy="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22703" name="Line 143"/>
            <p:cNvSpPr>
              <a:spLocks noChangeShapeType="1"/>
            </p:cNvSpPr>
            <p:nvPr/>
          </p:nvSpPr>
          <p:spPr bwMode="auto">
            <a:xfrm flipV="1">
              <a:off x="4788" y="3948"/>
              <a:ext cx="48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22704" name="Line 144"/>
            <p:cNvSpPr>
              <a:spLocks noChangeShapeType="1"/>
            </p:cNvSpPr>
            <p:nvPr/>
          </p:nvSpPr>
          <p:spPr bwMode="auto">
            <a:xfrm>
              <a:off x="5088" y="3684"/>
              <a:ext cx="186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22705" name="Line 145"/>
            <p:cNvSpPr>
              <a:spLocks noChangeShapeType="1"/>
            </p:cNvSpPr>
            <p:nvPr/>
          </p:nvSpPr>
          <p:spPr bwMode="auto">
            <a:xfrm flipV="1">
              <a:off x="4788" y="3822"/>
              <a:ext cx="39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22706" name="Freeform 146"/>
            <p:cNvSpPr>
              <a:spLocks/>
            </p:cNvSpPr>
            <p:nvPr/>
          </p:nvSpPr>
          <p:spPr bwMode="auto">
            <a:xfrm>
              <a:off x="4893" y="3981"/>
              <a:ext cx="72" cy="90"/>
            </a:xfrm>
            <a:custGeom>
              <a:avLst/>
              <a:gdLst>
                <a:gd name="T0" fmla="*/ 0 w 96"/>
                <a:gd name="T1" fmla="*/ 0 h 159"/>
                <a:gd name="T2" fmla="*/ 69 w 96"/>
                <a:gd name="T3" fmla="*/ 90 h 159"/>
                <a:gd name="T4" fmla="*/ 96 w 96"/>
                <a:gd name="T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59">
                  <a:moveTo>
                    <a:pt x="0" y="0"/>
                  </a:moveTo>
                  <a:cubicBezTo>
                    <a:pt x="26" y="32"/>
                    <a:pt x="53" y="64"/>
                    <a:pt x="69" y="90"/>
                  </a:cubicBezTo>
                  <a:cubicBezTo>
                    <a:pt x="85" y="116"/>
                    <a:pt x="93" y="148"/>
                    <a:pt x="96" y="159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graphicFrame>
          <p:nvGraphicFramePr>
            <p:cNvPr id="322707" name="Object 147"/>
            <p:cNvGraphicFramePr>
              <a:graphicFrameLocks noChangeAspect="1"/>
            </p:cNvGraphicFramePr>
            <p:nvPr/>
          </p:nvGraphicFramePr>
          <p:xfrm>
            <a:off x="5032" y="3758"/>
            <a:ext cx="136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90" name="Формула" r:id="rId93" imgW="215640" imgH="164880" progId="Equation.3">
                    <p:embed/>
                  </p:oleObj>
                </mc:Choice>
                <mc:Fallback>
                  <p:oleObj name="Формула" r:id="rId93" imgW="21564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2" y="3758"/>
                          <a:ext cx="136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2708" name="Object 148"/>
            <p:cNvGraphicFramePr>
              <a:graphicFrameLocks noChangeAspect="1"/>
            </p:cNvGraphicFramePr>
            <p:nvPr/>
          </p:nvGraphicFramePr>
          <p:xfrm>
            <a:off x="5238" y="3705"/>
            <a:ext cx="136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91" name="Формула" r:id="rId95" imgW="215640" imgH="177480" progId="Equation.3">
                    <p:embed/>
                  </p:oleObj>
                </mc:Choice>
                <mc:Fallback>
                  <p:oleObj name="Формула" r:id="rId95" imgW="21564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8" y="3705"/>
                          <a:ext cx="136" cy="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2709" name="Object 149"/>
            <p:cNvGraphicFramePr>
              <a:graphicFrameLocks noChangeAspect="1"/>
            </p:cNvGraphicFramePr>
            <p:nvPr/>
          </p:nvGraphicFramePr>
          <p:xfrm>
            <a:off x="4846" y="3816"/>
            <a:ext cx="96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92" name="Формула" r:id="rId97" imgW="152280" imgH="164880" progId="Equation.3">
                    <p:embed/>
                  </p:oleObj>
                </mc:Choice>
                <mc:Fallback>
                  <p:oleObj name="Формула" r:id="rId97" imgW="1522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6" y="3816"/>
                          <a:ext cx="96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2710" name="Object 150"/>
            <p:cNvGraphicFramePr>
              <a:graphicFrameLocks noChangeAspect="1"/>
            </p:cNvGraphicFramePr>
            <p:nvPr/>
          </p:nvGraphicFramePr>
          <p:xfrm>
            <a:off x="5038" y="4012"/>
            <a:ext cx="11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93" name="Формула" r:id="rId99" imgW="177480" imgH="215640" progId="Equation.3">
                    <p:embed/>
                  </p:oleObj>
                </mc:Choice>
                <mc:Fallback>
                  <p:oleObj name="Формула" r:id="rId99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8" y="4012"/>
                          <a:ext cx="11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2711" name="Object 151"/>
            <p:cNvGraphicFramePr>
              <a:graphicFrameLocks noChangeAspect="1"/>
            </p:cNvGraphicFramePr>
            <p:nvPr/>
          </p:nvGraphicFramePr>
          <p:xfrm>
            <a:off x="4913" y="3918"/>
            <a:ext cx="160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94" name="Формула" r:id="rId101" imgW="253800" imgH="203040" progId="Equation.3">
                    <p:embed/>
                  </p:oleObj>
                </mc:Choice>
                <mc:Fallback>
                  <p:oleObj name="Формула" r:id="rId101" imgW="2538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3" y="3918"/>
                          <a:ext cx="160" cy="1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2729" name="Group 169"/>
          <p:cNvGrpSpPr>
            <a:grpSpLocks/>
          </p:cNvGrpSpPr>
          <p:nvPr/>
        </p:nvGrpSpPr>
        <p:grpSpPr bwMode="auto">
          <a:xfrm>
            <a:off x="4267200" y="5905500"/>
            <a:ext cx="815975" cy="790575"/>
            <a:chOff x="2688" y="3720"/>
            <a:chExt cx="514" cy="498"/>
          </a:xfrm>
        </p:grpSpPr>
        <p:sp>
          <p:nvSpPr>
            <p:cNvPr id="322714" name="Line 154"/>
            <p:cNvSpPr>
              <a:spLocks noChangeShapeType="1"/>
            </p:cNvSpPr>
            <p:nvPr/>
          </p:nvSpPr>
          <p:spPr bwMode="auto">
            <a:xfrm>
              <a:off x="2884" y="3814"/>
              <a:ext cx="12" cy="15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grpSp>
          <p:nvGrpSpPr>
            <p:cNvPr id="322728" name="Group 168"/>
            <p:cNvGrpSpPr>
              <a:grpSpLocks/>
            </p:cNvGrpSpPr>
            <p:nvPr/>
          </p:nvGrpSpPr>
          <p:grpSpPr bwMode="auto">
            <a:xfrm>
              <a:off x="2688" y="3720"/>
              <a:ext cx="514" cy="498"/>
              <a:chOff x="2688" y="3720"/>
              <a:chExt cx="514" cy="498"/>
            </a:xfrm>
          </p:grpSpPr>
          <p:sp>
            <p:nvSpPr>
              <p:cNvPr id="322712" name="Line 152"/>
              <p:cNvSpPr>
                <a:spLocks noChangeShapeType="1"/>
              </p:cNvSpPr>
              <p:nvPr/>
            </p:nvSpPr>
            <p:spPr bwMode="auto">
              <a:xfrm>
                <a:off x="2882" y="3804"/>
                <a:ext cx="150" cy="6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  <p:sp>
            <p:nvSpPr>
              <p:cNvPr id="322713" name="Line 153"/>
              <p:cNvSpPr>
                <a:spLocks noChangeShapeType="1"/>
              </p:cNvSpPr>
              <p:nvPr/>
            </p:nvSpPr>
            <p:spPr bwMode="auto">
              <a:xfrm>
                <a:off x="3071" y="4067"/>
                <a:ext cx="12" cy="15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  <p:sp>
            <p:nvSpPr>
              <p:cNvPr id="322715" name="Line 155"/>
              <p:cNvSpPr>
                <a:spLocks noChangeShapeType="1"/>
              </p:cNvSpPr>
              <p:nvPr/>
            </p:nvSpPr>
            <p:spPr bwMode="auto">
              <a:xfrm flipH="1">
                <a:off x="2901" y="3867"/>
                <a:ext cx="126" cy="10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  <p:graphicFrame>
            <p:nvGraphicFramePr>
              <p:cNvPr id="322716" name="Object 156"/>
              <p:cNvGraphicFramePr>
                <a:graphicFrameLocks noChangeAspect="1"/>
              </p:cNvGraphicFramePr>
              <p:nvPr/>
            </p:nvGraphicFramePr>
            <p:xfrm>
              <a:off x="2948" y="3728"/>
              <a:ext cx="80" cy="1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95" name="Формула" r:id="rId103" imgW="126720" imgH="164880" progId="Equation.3">
                      <p:embed/>
                    </p:oleObj>
                  </mc:Choice>
                  <mc:Fallback>
                    <p:oleObj name="Формула" r:id="rId103" imgW="126720" imgH="164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48" y="3728"/>
                            <a:ext cx="80" cy="1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2717" name="Object 157"/>
              <p:cNvGraphicFramePr>
                <a:graphicFrameLocks noChangeAspect="1"/>
              </p:cNvGraphicFramePr>
              <p:nvPr/>
            </p:nvGraphicFramePr>
            <p:xfrm>
              <a:off x="2783" y="3795"/>
              <a:ext cx="96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96" name="Формула" r:id="rId105" imgW="152280" imgH="215640" progId="Equation.3">
                      <p:embed/>
                    </p:oleObj>
                  </mc:Choice>
                  <mc:Fallback>
                    <p:oleObj name="Формула" r:id="rId105" imgW="15228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3" y="3795"/>
                            <a:ext cx="96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2718" name="Object 158"/>
              <p:cNvGraphicFramePr>
                <a:graphicFrameLocks noChangeAspect="1"/>
              </p:cNvGraphicFramePr>
              <p:nvPr/>
            </p:nvGraphicFramePr>
            <p:xfrm>
              <a:off x="3106" y="4070"/>
              <a:ext cx="96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97" name="Формула" r:id="rId107" imgW="152280" imgH="215640" progId="Equation.3">
                      <p:embed/>
                    </p:oleObj>
                  </mc:Choice>
                  <mc:Fallback>
                    <p:oleObj name="Формула" r:id="rId107" imgW="15228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06" y="4070"/>
                            <a:ext cx="96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2719" name="Object 159"/>
              <p:cNvGraphicFramePr>
                <a:graphicFrameLocks noChangeAspect="1"/>
              </p:cNvGraphicFramePr>
              <p:nvPr/>
            </p:nvGraphicFramePr>
            <p:xfrm>
              <a:off x="2899" y="3945"/>
              <a:ext cx="152" cy="1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98" name="Формула" r:id="rId108" imgW="241200" imgH="177480" progId="Equation.3">
                      <p:embed/>
                    </p:oleObj>
                  </mc:Choice>
                  <mc:Fallback>
                    <p:oleObj name="Формула" r:id="rId108" imgW="24120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99" y="3945"/>
                            <a:ext cx="152" cy="1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2720" name="Object 160"/>
              <p:cNvGraphicFramePr>
                <a:graphicFrameLocks noChangeAspect="1"/>
              </p:cNvGraphicFramePr>
              <p:nvPr/>
            </p:nvGraphicFramePr>
            <p:xfrm>
              <a:off x="2688" y="3720"/>
              <a:ext cx="152" cy="1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99" name="Формула" r:id="rId110" imgW="241200" imgH="203040" progId="Equation.3">
                      <p:embed/>
                    </p:oleObj>
                  </mc:Choice>
                  <mc:Fallback>
                    <p:oleObj name="Формула" r:id="rId110" imgW="241200" imgH="2030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8" y="3720"/>
                            <a:ext cx="152" cy="1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2721" name="Freeform 161"/>
              <p:cNvSpPr>
                <a:spLocks/>
              </p:cNvSpPr>
              <p:nvPr/>
            </p:nvSpPr>
            <p:spPr bwMode="auto">
              <a:xfrm>
                <a:off x="2892" y="3832"/>
                <a:ext cx="60" cy="44"/>
              </a:xfrm>
              <a:custGeom>
                <a:avLst/>
                <a:gdLst>
                  <a:gd name="T0" fmla="*/ 0 w 60"/>
                  <a:gd name="T1" fmla="*/ 44 h 44"/>
                  <a:gd name="T2" fmla="*/ 28 w 60"/>
                  <a:gd name="T3" fmla="*/ 36 h 44"/>
                  <a:gd name="T4" fmla="*/ 46 w 60"/>
                  <a:gd name="T5" fmla="*/ 24 h 44"/>
                  <a:gd name="T6" fmla="*/ 60 w 60"/>
                  <a:gd name="T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44">
                    <a:moveTo>
                      <a:pt x="0" y="44"/>
                    </a:moveTo>
                    <a:cubicBezTo>
                      <a:pt x="9" y="42"/>
                      <a:pt x="21" y="41"/>
                      <a:pt x="28" y="36"/>
                    </a:cubicBezTo>
                    <a:cubicBezTo>
                      <a:pt x="34" y="32"/>
                      <a:pt x="46" y="24"/>
                      <a:pt x="46" y="24"/>
                    </a:cubicBezTo>
                    <a:cubicBezTo>
                      <a:pt x="51" y="17"/>
                      <a:pt x="60" y="8"/>
                      <a:pt x="60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</p:grpSp>
        <p:sp>
          <p:nvSpPr>
            <p:cNvPr id="322722" name="Line 162"/>
            <p:cNvSpPr>
              <a:spLocks noChangeShapeType="1"/>
            </p:cNvSpPr>
            <p:nvPr/>
          </p:nvSpPr>
          <p:spPr bwMode="auto">
            <a:xfrm>
              <a:off x="2828" y="3804"/>
              <a:ext cx="82" cy="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</p:grpSp>
      <p:sp>
        <p:nvSpPr>
          <p:cNvPr id="322730" name="Text Box 170"/>
          <p:cNvSpPr txBox="1">
            <a:spLocks noChangeArrowheads="1"/>
          </p:cNvSpPr>
          <p:nvPr/>
        </p:nvSpPr>
        <p:spPr bwMode="auto">
          <a:xfrm>
            <a:off x="6767513" y="5305425"/>
            <a:ext cx="2352675" cy="835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55000"/>
              </a:lnSpc>
              <a:spcBef>
                <a:spcPct val="50000"/>
              </a:spcBef>
            </a:pPr>
            <a:r>
              <a:rPr lang="ru-RU" altLang="ru-RU" sz="1000" dirty="0">
                <a:solidFill>
                  <a:srgbClr val="FF0000"/>
                </a:solidFill>
              </a:rPr>
              <a:t>Таким образом, производная</a:t>
            </a: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lang="ru-RU" altLang="ru-RU" sz="1000" dirty="0">
                <a:solidFill>
                  <a:srgbClr val="FF0000"/>
                </a:solidFill>
              </a:rPr>
              <a:t>единичного касательного вектора</a:t>
            </a: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lang="ru-RU" altLang="ru-RU" sz="1000" dirty="0">
                <a:solidFill>
                  <a:srgbClr val="FF0000"/>
                </a:solidFill>
              </a:rPr>
              <a:t>по дуговой координате есть вектор,</a:t>
            </a: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lang="ru-RU" altLang="ru-RU" sz="1000" dirty="0">
                <a:solidFill>
                  <a:srgbClr val="FF0000"/>
                </a:solidFill>
              </a:rPr>
              <a:t>направленный перпендикулярно</a:t>
            </a: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lang="ru-RU" altLang="ru-RU" sz="1000" dirty="0">
                <a:solidFill>
                  <a:srgbClr val="FF0000"/>
                </a:solidFill>
              </a:rPr>
              <a:t>касательной к траектории.</a:t>
            </a:r>
            <a:endParaRPr lang="en-US" altLang="ru-RU" sz="1000" dirty="0">
              <a:solidFill>
                <a:srgbClr val="FF0000"/>
              </a:solidFill>
            </a:endParaRPr>
          </a:p>
        </p:txBody>
      </p:sp>
      <p:sp>
        <p:nvSpPr>
          <p:cNvPr id="322731" name="Text Box 171"/>
          <p:cNvSpPr txBox="1">
            <a:spLocks noChangeArrowheads="1"/>
          </p:cNvSpPr>
          <p:nvPr/>
        </p:nvSpPr>
        <p:spPr bwMode="auto">
          <a:xfrm>
            <a:off x="5046663" y="5861050"/>
            <a:ext cx="18780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>
                <a:solidFill>
                  <a:schemeClr val="bg2"/>
                </a:solidFill>
                <a:sym typeface="Symbol" pitchFamily="18" charset="2"/>
              </a:rPr>
              <a:t>Угол между приращением </a:t>
            </a:r>
          </a:p>
          <a:p>
            <a:r>
              <a:rPr lang="ru-RU" altLang="ru-RU" sz="1000">
                <a:solidFill>
                  <a:schemeClr val="bg2"/>
                </a:solidFill>
                <a:sym typeface="Symbol" pitchFamily="18" charset="2"/>
              </a:rPr>
              <a:t>единичного вектора </a:t>
            </a:r>
            <a:r>
              <a:rPr lang="ru-RU" altLang="ru-RU" sz="1000" i="1">
                <a:solidFill>
                  <a:schemeClr val="bg2"/>
                </a:solidFill>
                <a:sym typeface="Symbol" pitchFamily="18" charset="2"/>
              </a:rPr>
              <a:t></a:t>
            </a:r>
            <a:r>
              <a:rPr lang="ru-RU" altLang="ru-RU" sz="1000" b="1">
                <a:solidFill>
                  <a:schemeClr val="bg2"/>
                </a:solidFill>
                <a:sym typeface="Symbol" pitchFamily="18" charset="2"/>
              </a:rPr>
              <a:t></a:t>
            </a:r>
          </a:p>
          <a:p>
            <a:r>
              <a:rPr lang="ru-RU" altLang="ru-RU" sz="1000">
                <a:solidFill>
                  <a:schemeClr val="bg2"/>
                </a:solidFill>
                <a:sym typeface="Symbol" pitchFamily="18" charset="2"/>
              </a:rPr>
              <a:t>и самим вектором </a:t>
            </a:r>
            <a:r>
              <a:rPr lang="ru-RU" altLang="ru-RU" sz="1000" b="1">
                <a:solidFill>
                  <a:schemeClr val="bg2"/>
                </a:solidFill>
                <a:sym typeface="Symbol" pitchFamily="18" charset="2"/>
              </a:rPr>
              <a:t></a:t>
            </a:r>
          </a:p>
          <a:p>
            <a:r>
              <a:rPr lang="ru-RU" altLang="ru-RU" sz="1000">
                <a:solidFill>
                  <a:schemeClr val="bg2"/>
                </a:solidFill>
                <a:sym typeface="Symbol" pitchFamily="18" charset="2"/>
              </a:rPr>
              <a:t>при </a:t>
            </a:r>
            <a:r>
              <a:rPr lang="ru-RU" altLang="ru-RU" sz="1000" i="1">
                <a:solidFill>
                  <a:schemeClr val="bg2"/>
                </a:solidFill>
                <a:sym typeface="Symbol" pitchFamily="18" charset="2"/>
              </a:rPr>
              <a:t> </a:t>
            </a:r>
            <a:r>
              <a:rPr lang="ru-RU" altLang="ru-RU" sz="1000">
                <a:solidFill>
                  <a:schemeClr val="bg2"/>
                </a:solidFill>
                <a:sym typeface="Symbol" pitchFamily="18" charset="2"/>
              </a:rPr>
              <a:t> 0, стремится к 90</a:t>
            </a:r>
            <a:r>
              <a:rPr lang="ru-RU" altLang="ru-RU" sz="1000" baseline="30000">
                <a:solidFill>
                  <a:schemeClr val="bg2"/>
                </a:solidFill>
                <a:sym typeface="Symbol" pitchFamily="18" charset="2"/>
              </a:rPr>
              <a:t>о</a:t>
            </a:r>
            <a:r>
              <a:rPr lang="ru-RU" altLang="ru-RU" sz="100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322733" name="Rectangle 173"/>
          <p:cNvSpPr>
            <a:spLocks noChangeArrowheads="1"/>
          </p:cNvSpPr>
          <p:nvPr/>
        </p:nvSpPr>
        <p:spPr bwMode="auto">
          <a:xfrm>
            <a:off x="952500" y="5895975"/>
            <a:ext cx="5867400" cy="9239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2732" name="Text Box 172"/>
          <p:cNvSpPr txBox="1">
            <a:spLocks noChangeArrowheads="1"/>
          </p:cNvSpPr>
          <p:nvPr/>
        </p:nvSpPr>
        <p:spPr bwMode="auto">
          <a:xfrm>
            <a:off x="946150" y="5867400"/>
            <a:ext cx="4864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 dirty="0"/>
              <a:t>Введем единичный вектор </a:t>
            </a:r>
            <a:r>
              <a:rPr lang="en-US" altLang="ru-RU" sz="1000" b="1" i="1" dirty="0"/>
              <a:t>n</a:t>
            </a:r>
            <a:r>
              <a:rPr lang="ru-RU" altLang="ru-RU" sz="1000" dirty="0"/>
              <a:t>, нормальный (перпендикулярный) к касательной, </a:t>
            </a:r>
            <a:endParaRPr lang="en-US" altLang="ru-RU" sz="1000" dirty="0"/>
          </a:p>
          <a:p>
            <a:r>
              <a:rPr lang="ru-RU" altLang="ru-RU" sz="1000" dirty="0"/>
              <a:t>направленный</a:t>
            </a:r>
            <a:r>
              <a:rPr lang="en-US" altLang="ru-RU" sz="1000" dirty="0"/>
              <a:t> </a:t>
            </a:r>
            <a:r>
              <a:rPr lang="ru-RU" altLang="ru-RU" sz="1000" dirty="0"/>
              <a:t>к центру кривизны</a:t>
            </a:r>
            <a:r>
              <a:rPr lang="en-US" altLang="ru-RU" sz="1000" dirty="0"/>
              <a:t>.</a:t>
            </a:r>
            <a:r>
              <a:rPr lang="ru-RU" altLang="ru-RU" sz="1000" dirty="0"/>
              <a:t> </a:t>
            </a:r>
          </a:p>
        </p:txBody>
      </p:sp>
      <p:sp>
        <p:nvSpPr>
          <p:cNvPr id="322734" name="Line 174"/>
          <p:cNvSpPr>
            <a:spLocks noChangeShapeType="1"/>
          </p:cNvSpPr>
          <p:nvPr/>
        </p:nvSpPr>
        <p:spPr bwMode="auto">
          <a:xfrm flipH="1">
            <a:off x="838200" y="5219700"/>
            <a:ext cx="85725" cy="2476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graphicFrame>
        <p:nvGraphicFramePr>
          <p:cNvPr id="322735" name="Object 175"/>
          <p:cNvGraphicFramePr>
            <a:graphicFrameLocks noChangeAspect="1"/>
          </p:cNvGraphicFramePr>
          <p:nvPr/>
        </p:nvGraphicFramePr>
        <p:xfrm>
          <a:off x="701675" y="5251450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0" name="Формула" r:id="rId112" imgW="139680" imgH="164880" progId="Equation.3">
                  <p:embed/>
                </p:oleObj>
              </mc:Choice>
              <mc:Fallback>
                <p:oleObj name="Формула" r:id="rId112" imgW="139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5251450"/>
                        <a:ext cx="1397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2736" name="Line 176"/>
          <p:cNvSpPr>
            <a:spLocks noChangeShapeType="1"/>
          </p:cNvSpPr>
          <p:nvPr/>
        </p:nvSpPr>
        <p:spPr bwMode="auto">
          <a:xfrm flipH="1">
            <a:off x="542925" y="5153025"/>
            <a:ext cx="419100" cy="10763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322737" name="Text Box 177"/>
          <p:cNvSpPr txBox="1">
            <a:spLocks noChangeArrowheads="1"/>
          </p:cNvSpPr>
          <p:nvPr/>
        </p:nvSpPr>
        <p:spPr bwMode="auto">
          <a:xfrm>
            <a:off x="935038" y="6180138"/>
            <a:ext cx="30257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 dirty="0"/>
              <a:t>С  использованием вектора </a:t>
            </a:r>
            <a:r>
              <a:rPr lang="en-US" altLang="ru-RU" sz="1000" b="1" i="1" dirty="0"/>
              <a:t>n</a:t>
            </a:r>
            <a:r>
              <a:rPr lang="ru-RU" altLang="ru-RU" sz="1000" dirty="0"/>
              <a:t> и ранее</a:t>
            </a:r>
            <a:endParaRPr lang="en-US" altLang="ru-RU" sz="1000" dirty="0"/>
          </a:p>
          <a:p>
            <a:r>
              <a:rPr lang="ru-RU" altLang="ru-RU" sz="1000" dirty="0"/>
              <a:t>определенных величин</a:t>
            </a:r>
          </a:p>
          <a:p>
            <a:r>
              <a:rPr lang="ru-RU" altLang="ru-RU" sz="1000" dirty="0"/>
              <a:t>ускорение представляется как сумма векторов</a:t>
            </a:r>
            <a:r>
              <a:rPr lang="en-US" altLang="ru-RU" sz="1000" dirty="0"/>
              <a:t>:</a:t>
            </a:r>
            <a:r>
              <a:rPr lang="ru-RU" altLang="ru-RU" sz="1000" dirty="0"/>
              <a:t> </a:t>
            </a:r>
          </a:p>
        </p:txBody>
      </p:sp>
      <p:graphicFrame>
        <p:nvGraphicFramePr>
          <p:cNvPr id="322738" name="Object 178"/>
          <p:cNvGraphicFramePr>
            <a:graphicFrameLocks noChangeAspect="1"/>
          </p:cNvGraphicFramePr>
          <p:nvPr/>
        </p:nvGraphicFramePr>
        <p:xfrm>
          <a:off x="3875088" y="6215063"/>
          <a:ext cx="927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1" name="Формула" r:id="rId114" imgW="927000" imgH="457200" progId="Equation.3">
                  <p:embed/>
                </p:oleObj>
              </mc:Choice>
              <mc:Fallback>
                <p:oleObj name="Формула" r:id="rId114" imgW="927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5088" y="6215063"/>
                        <a:ext cx="927100" cy="457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739" name="Object 179"/>
          <p:cNvGraphicFramePr>
            <a:graphicFrameLocks noChangeAspect="1"/>
          </p:cNvGraphicFramePr>
          <p:nvPr/>
        </p:nvGraphicFramePr>
        <p:xfrm>
          <a:off x="6011863" y="6013450"/>
          <a:ext cx="6731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2" name="Формула" r:id="rId116" imgW="672840" imgH="685800" progId="Equation.3">
                  <p:embed/>
                </p:oleObj>
              </mc:Choice>
              <mc:Fallback>
                <p:oleObj name="Формула" r:id="rId116" imgW="67284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6013450"/>
                        <a:ext cx="673100" cy="7239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2740" name="Text Box 180"/>
          <p:cNvSpPr txBox="1">
            <a:spLocks noChangeArrowheads="1"/>
          </p:cNvSpPr>
          <p:nvPr/>
        </p:nvSpPr>
        <p:spPr bwMode="auto">
          <a:xfrm>
            <a:off x="4794250" y="6040438"/>
            <a:ext cx="12160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 b="1">
                <a:solidFill>
                  <a:srgbClr val="FF0000"/>
                </a:solidFill>
              </a:rPr>
              <a:t>Компоненты</a:t>
            </a:r>
          </a:p>
          <a:p>
            <a:r>
              <a:rPr lang="ru-RU" altLang="ru-RU" sz="1000" b="1">
                <a:solidFill>
                  <a:srgbClr val="FF0000"/>
                </a:solidFill>
              </a:rPr>
              <a:t>(составляющие)</a:t>
            </a:r>
          </a:p>
          <a:p>
            <a:r>
              <a:rPr lang="ru-RU" altLang="ru-RU" sz="1000" b="1">
                <a:solidFill>
                  <a:srgbClr val="FF0000"/>
                </a:solidFill>
              </a:rPr>
              <a:t>вектора</a:t>
            </a:r>
          </a:p>
          <a:p>
            <a:r>
              <a:rPr lang="ru-RU" altLang="ru-RU" sz="1000" b="1">
                <a:solidFill>
                  <a:srgbClr val="FF0000"/>
                </a:solidFill>
              </a:rPr>
              <a:t>ускорения</a:t>
            </a:r>
            <a:r>
              <a:rPr lang="en-US" altLang="ru-RU" sz="1000" b="1" i="1">
                <a:solidFill>
                  <a:srgbClr val="FF0000"/>
                </a:solidFill>
                <a:sym typeface="Symbol" pitchFamily="18" charset="2"/>
              </a:rPr>
              <a:t>:</a:t>
            </a:r>
            <a:endParaRPr lang="ru-RU" altLang="ru-RU" sz="1000" b="1" i="1">
              <a:solidFill>
                <a:srgbClr val="FF0000"/>
              </a:solidFill>
              <a:sym typeface="Symbol" pitchFamily="18" charset="2"/>
            </a:endParaRPr>
          </a:p>
        </p:txBody>
      </p:sp>
      <p:graphicFrame>
        <p:nvGraphicFramePr>
          <p:cNvPr id="322741" name="Object 181"/>
          <p:cNvGraphicFramePr>
            <a:graphicFrameLocks noChangeAspect="1"/>
          </p:cNvGraphicFramePr>
          <p:nvPr/>
        </p:nvGraphicFramePr>
        <p:xfrm>
          <a:off x="7740650" y="6118225"/>
          <a:ext cx="584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3" name="Формула" r:id="rId118" imgW="583920" imgH="685800" progId="Equation.3">
                  <p:embed/>
                </p:oleObj>
              </mc:Choice>
              <mc:Fallback>
                <p:oleObj name="Формула" r:id="rId118" imgW="58392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650" y="6118225"/>
                        <a:ext cx="584200" cy="6858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2742" name="Text Box 182"/>
          <p:cNvSpPr txBox="1">
            <a:spLocks noChangeArrowheads="1"/>
          </p:cNvSpPr>
          <p:nvPr/>
        </p:nvSpPr>
        <p:spPr bwMode="auto">
          <a:xfrm>
            <a:off x="6786563" y="6146800"/>
            <a:ext cx="960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 b="1"/>
              <a:t>Проекции</a:t>
            </a:r>
          </a:p>
          <a:p>
            <a:r>
              <a:rPr lang="ru-RU" altLang="ru-RU" sz="1000" b="1"/>
              <a:t>ускорения</a:t>
            </a:r>
            <a:endParaRPr lang="en-US" altLang="ru-RU" sz="1000" b="1"/>
          </a:p>
          <a:p>
            <a:r>
              <a:rPr lang="ru-RU" altLang="ru-RU" sz="1000" b="1"/>
              <a:t>на оси </a:t>
            </a:r>
            <a:r>
              <a:rPr lang="ru-RU" altLang="ru-RU" sz="1200" b="1" i="1">
                <a:sym typeface="Symbol" pitchFamily="18" charset="2"/>
              </a:rPr>
              <a:t></a:t>
            </a:r>
            <a:r>
              <a:rPr lang="ru-RU" altLang="ru-RU" sz="1000" b="1">
                <a:sym typeface="Symbol" pitchFamily="18" charset="2"/>
              </a:rPr>
              <a:t> и </a:t>
            </a:r>
            <a:r>
              <a:rPr lang="en-US" altLang="ru-RU" sz="1000" b="1" i="1">
                <a:sym typeface="Symbol" pitchFamily="18" charset="2"/>
              </a:rPr>
              <a:t>n:</a:t>
            </a:r>
            <a:endParaRPr lang="ru-RU" altLang="ru-RU" sz="1000" b="1" i="1">
              <a:sym typeface="Symbol" pitchFamily="18" charset="2"/>
            </a:endParaRPr>
          </a:p>
        </p:txBody>
      </p:sp>
      <p:sp>
        <p:nvSpPr>
          <p:cNvPr id="322743" name="Rectangle 183"/>
          <p:cNvSpPr>
            <a:spLocks noChangeArrowheads="1"/>
          </p:cNvSpPr>
          <p:nvPr/>
        </p:nvSpPr>
        <p:spPr bwMode="auto">
          <a:xfrm>
            <a:off x="3656013" y="4408488"/>
            <a:ext cx="5507037" cy="1504950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2744" name="Text Box 184"/>
          <p:cNvSpPr txBox="1">
            <a:spLocks noChangeArrowheads="1"/>
          </p:cNvSpPr>
          <p:nvPr/>
        </p:nvSpPr>
        <p:spPr bwMode="auto">
          <a:xfrm>
            <a:off x="3714750" y="4492625"/>
            <a:ext cx="5305425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/>
              <a:t>Таким образом </a:t>
            </a:r>
            <a:r>
              <a:rPr lang="ru-RU" altLang="ru-RU" sz="1000" b="1">
                <a:solidFill>
                  <a:srgbClr val="FF0000"/>
                </a:solidFill>
              </a:rPr>
              <a:t>полное ускорение точки есть векторная сумма двух ускорений</a:t>
            </a:r>
            <a:r>
              <a:rPr lang="en-US" altLang="ru-RU" sz="1000">
                <a:solidFill>
                  <a:srgbClr val="FF0000"/>
                </a:solidFill>
              </a:rPr>
              <a:t>:</a:t>
            </a:r>
            <a:endParaRPr lang="ru-RU" altLang="ru-RU" sz="1000">
              <a:solidFill>
                <a:srgbClr val="FF0000"/>
              </a:solidFill>
            </a:endParaRPr>
          </a:p>
          <a:p>
            <a:r>
              <a:rPr lang="ru-RU" altLang="ru-RU" sz="1000" b="1">
                <a:solidFill>
                  <a:srgbClr val="FF0000"/>
                </a:solidFill>
              </a:rPr>
              <a:t>касательного</a:t>
            </a:r>
            <a:r>
              <a:rPr lang="ru-RU" altLang="ru-RU" sz="1000"/>
              <a:t>, направленного по касательной к траектории в сторону увеличения дуговой координаты, если            </a:t>
            </a:r>
            <a:r>
              <a:rPr lang="en-US" altLang="ru-RU" sz="1000"/>
              <a:t>  </a:t>
            </a:r>
            <a:r>
              <a:rPr lang="ru-RU" altLang="ru-RU" sz="1000"/>
              <a:t>(в противном случае – в противоположную) и</a:t>
            </a:r>
          </a:p>
          <a:p>
            <a:r>
              <a:rPr lang="ru-RU" altLang="ru-RU" sz="1000" b="1">
                <a:solidFill>
                  <a:srgbClr val="FF0000"/>
                </a:solidFill>
              </a:rPr>
              <a:t>нормального ускорения</a:t>
            </a:r>
            <a:r>
              <a:rPr lang="ru-RU" altLang="ru-RU" sz="1000"/>
              <a:t>, направленного по нормали к касательной в сторону центра</a:t>
            </a:r>
          </a:p>
          <a:p>
            <a:r>
              <a:rPr lang="ru-RU" altLang="ru-RU" sz="1000"/>
              <a:t>кривизны (вогнутости траектории)</a:t>
            </a:r>
            <a:r>
              <a:rPr lang="en-US" altLang="ru-RU" sz="1000"/>
              <a:t>:</a:t>
            </a:r>
            <a:r>
              <a:rPr lang="ru-RU" altLang="ru-RU" sz="1000"/>
              <a:t> </a:t>
            </a:r>
          </a:p>
        </p:txBody>
      </p:sp>
      <p:graphicFrame>
        <p:nvGraphicFramePr>
          <p:cNvPr id="322745" name="Object 185"/>
          <p:cNvGraphicFramePr>
            <a:graphicFrameLocks noChangeAspect="1"/>
          </p:cNvGraphicFramePr>
          <p:nvPr/>
        </p:nvGraphicFramePr>
        <p:xfrm>
          <a:off x="5424488" y="4846638"/>
          <a:ext cx="355600" cy="16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4" name="Формула" r:id="rId120" imgW="355320" imgH="177480" progId="Equation.3">
                  <p:embed/>
                </p:oleObj>
              </mc:Choice>
              <mc:Fallback>
                <p:oleObj name="Формула" r:id="rId120" imgW="3553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4488" y="4846638"/>
                        <a:ext cx="355600" cy="16033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746" name="Object 186"/>
          <p:cNvGraphicFramePr>
            <a:graphicFrameLocks noChangeAspect="1"/>
          </p:cNvGraphicFramePr>
          <p:nvPr/>
        </p:nvGraphicFramePr>
        <p:xfrm>
          <a:off x="5988050" y="5184775"/>
          <a:ext cx="774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5" name="Формула" r:id="rId122" imgW="774360" imgH="228600" progId="Equation.3">
                  <p:embed/>
                </p:oleObj>
              </mc:Choice>
              <mc:Fallback>
                <p:oleObj name="Формула" r:id="rId122" imgW="774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8050" y="5184775"/>
                        <a:ext cx="774700" cy="228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2747" name="AutoShape 187"/>
          <p:cNvSpPr>
            <a:spLocks noChangeArrowheads="1"/>
          </p:cNvSpPr>
          <p:nvPr/>
        </p:nvSpPr>
        <p:spPr bwMode="auto">
          <a:xfrm rot="1318521">
            <a:off x="923925" y="5243513"/>
            <a:ext cx="431800" cy="109537"/>
          </a:xfrm>
          <a:prstGeom prst="rightArrow">
            <a:avLst>
              <a:gd name="adj1" fmla="val 50000"/>
              <a:gd name="adj2" fmla="val 98551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2748" name="AutoShape 188"/>
          <p:cNvSpPr>
            <a:spLocks noChangeArrowheads="1"/>
          </p:cNvSpPr>
          <p:nvPr/>
        </p:nvSpPr>
        <p:spPr bwMode="auto">
          <a:xfrm rot="6718521">
            <a:off x="642938" y="5387975"/>
            <a:ext cx="420688" cy="109537"/>
          </a:xfrm>
          <a:prstGeom prst="rightArrow">
            <a:avLst>
              <a:gd name="adj1" fmla="val 50000"/>
              <a:gd name="adj2" fmla="val 96015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322749" name="Object 189"/>
          <p:cNvGraphicFramePr>
            <a:graphicFrameLocks noChangeAspect="1"/>
          </p:cNvGraphicFramePr>
          <p:nvPr/>
        </p:nvGraphicFramePr>
        <p:xfrm>
          <a:off x="1304925" y="5153025"/>
          <a:ext cx="19685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6" name="Формула" r:id="rId124" imgW="177480" imgH="228600" progId="Equation.3">
                  <p:embed/>
                </p:oleObj>
              </mc:Choice>
              <mc:Fallback>
                <p:oleObj name="Формула" r:id="rId124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925" y="5153025"/>
                        <a:ext cx="196850" cy="23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750" name="Object 190"/>
          <p:cNvGraphicFramePr>
            <a:graphicFrameLocks noChangeAspect="1"/>
          </p:cNvGraphicFramePr>
          <p:nvPr/>
        </p:nvGraphicFramePr>
        <p:xfrm>
          <a:off x="560388" y="5335588"/>
          <a:ext cx="190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7" name="Формула" r:id="rId126" imgW="190440" imgH="228600" progId="Equation.3">
                  <p:embed/>
                </p:oleObj>
              </mc:Choice>
              <mc:Fallback>
                <p:oleObj name="Формула" r:id="rId126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8" y="5335588"/>
                        <a:ext cx="1905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2751" name="AutoShape 191"/>
          <p:cNvSpPr>
            <a:spLocks noChangeArrowheads="1"/>
          </p:cNvSpPr>
          <p:nvPr/>
        </p:nvSpPr>
        <p:spPr bwMode="auto">
          <a:xfrm rot="4184651">
            <a:off x="758032" y="5463381"/>
            <a:ext cx="590550" cy="109537"/>
          </a:xfrm>
          <a:prstGeom prst="rightArrow">
            <a:avLst>
              <a:gd name="adj1" fmla="val 50000"/>
              <a:gd name="adj2" fmla="val 134783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322752" name="Object 192"/>
          <p:cNvGraphicFramePr>
            <a:graphicFrameLocks noChangeAspect="1"/>
          </p:cNvGraphicFramePr>
          <p:nvPr/>
        </p:nvGraphicFramePr>
        <p:xfrm>
          <a:off x="1219200" y="5678488"/>
          <a:ext cx="153988" cy="16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8" name="Формула" r:id="rId128" imgW="139680" imgH="164880" progId="Equation.3">
                  <p:embed/>
                </p:oleObj>
              </mc:Choice>
              <mc:Fallback>
                <p:oleObj name="Формула" r:id="rId128" imgW="139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678488"/>
                        <a:ext cx="153988" cy="166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2753" name="Line 193"/>
          <p:cNvSpPr>
            <a:spLocks noChangeShapeType="1"/>
          </p:cNvSpPr>
          <p:nvPr/>
        </p:nvSpPr>
        <p:spPr bwMode="auto">
          <a:xfrm flipH="1">
            <a:off x="1171575" y="5368925"/>
            <a:ext cx="168275" cy="40005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322754" name="Line 194"/>
          <p:cNvSpPr>
            <a:spLocks noChangeShapeType="1"/>
          </p:cNvSpPr>
          <p:nvPr/>
        </p:nvSpPr>
        <p:spPr bwMode="auto">
          <a:xfrm rot="16200000" flipH="1">
            <a:off x="887412" y="5513388"/>
            <a:ext cx="168275" cy="40005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322761" name="Text Box 201"/>
          <p:cNvSpPr txBox="1">
            <a:spLocks noChangeArrowheads="1"/>
          </p:cNvSpPr>
          <p:nvPr/>
        </p:nvSpPr>
        <p:spPr bwMode="auto">
          <a:xfrm>
            <a:off x="4051300" y="5478463"/>
            <a:ext cx="18145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/>
              <a:t>Модуль полного ускорения</a:t>
            </a:r>
            <a:r>
              <a:rPr lang="en-US" altLang="ru-RU" sz="1000"/>
              <a:t>:</a:t>
            </a:r>
            <a:endParaRPr lang="ru-RU" altLang="ru-RU" sz="1000"/>
          </a:p>
        </p:txBody>
      </p:sp>
      <p:graphicFrame>
        <p:nvGraphicFramePr>
          <p:cNvPr id="322762" name="Object 202"/>
          <p:cNvGraphicFramePr>
            <a:graphicFrameLocks noChangeAspect="1"/>
          </p:cNvGraphicFramePr>
          <p:nvPr/>
        </p:nvGraphicFramePr>
        <p:xfrm>
          <a:off x="5970588" y="5497513"/>
          <a:ext cx="1016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9" name="Формула" r:id="rId129" imgW="1015920" imgH="304560" progId="Equation.3">
                  <p:embed/>
                </p:oleObj>
              </mc:Choice>
              <mc:Fallback>
                <p:oleObj name="Формула" r:id="rId129" imgW="101592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0588" y="5497513"/>
                        <a:ext cx="1016000" cy="3048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2767" name="Oval 207"/>
          <p:cNvSpPr>
            <a:spLocks noChangeArrowheads="1"/>
          </p:cNvSpPr>
          <p:nvPr/>
        </p:nvSpPr>
        <p:spPr bwMode="auto">
          <a:xfrm>
            <a:off x="8696325" y="6391275"/>
            <a:ext cx="333375" cy="3333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ru-RU" altLang="ru-RU" sz="1000" b="1" dirty="0">
                <a:solidFill>
                  <a:schemeClr val="bg2"/>
                </a:solidFill>
              </a:rPr>
              <a:t>4</a:t>
            </a:r>
            <a:endParaRPr lang="ru-RU" altLang="ru-RU" sz="1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33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4" dur="500"/>
                                        <p:tgtEl>
                                          <p:spTgt spid="3226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7" dur="500"/>
                                        <p:tgtEl>
                                          <p:spTgt spid="3227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22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22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22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22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22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22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322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322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322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322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322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322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322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322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1" dur="indefinite"/>
                                        <p:tgtEl>
                                          <p:spTgt spid="3227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2" dur="indefinite"/>
                                        <p:tgtEl>
                                          <p:spTgt spid="322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4" dur="indefinite"/>
                                        <p:tgtEl>
                                          <p:spTgt spid="3227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5" dur="indefinite"/>
                                        <p:tgtEl>
                                          <p:spTgt spid="322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8" grpId="0"/>
      <p:bldP spid="322570" grpId="0" animBg="1"/>
      <p:bldP spid="322572" grpId="0" animBg="1"/>
      <p:bldP spid="322598" grpId="0"/>
      <p:bldP spid="322599" grpId="0"/>
      <p:bldP spid="322604" grpId="0"/>
      <p:bldP spid="322605" grpId="0"/>
      <p:bldP spid="322635" grpId="0" animBg="1"/>
      <p:bldP spid="322635" grpId="1" animBg="1"/>
      <p:bldP spid="322636" grpId="0" animBg="1"/>
      <p:bldP spid="322636" grpId="1" animBg="1"/>
      <p:bldP spid="322637" grpId="0" animBg="1"/>
      <p:bldP spid="322637" grpId="1" animBg="1"/>
      <p:bldP spid="322643" grpId="0"/>
      <p:bldP spid="322645" grpId="0"/>
      <p:bldP spid="322646" grpId="0"/>
      <p:bldP spid="322692" grpId="0"/>
      <p:bldP spid="322694" grpId="0"/>
      <p:bldP spid="322695" grpId="0"/>
      <p:bldP spid="322697" grpId="0" animBg="1"/>
      <p:bldP spid="322697" grpId="1" animBg="1"/>
      <p:bldP spid="322699" grpId="0"/>
      <p:bldP spid="322730" grpId="0"/>
      <p:bldP spid="322731" grpId="0"/>
      <p:bldP spid="322733" grpId="0" animBg="1"/>
      <p:bldP spid="322732" grpId="0"/>
      <p:bldP spid="322734" grpId="0" animBg="1"/>
      <p:bldP spid="322736" grpId="0" animBg="1"/>
      <p:bldP spid="322737" grpId="0"/>
      <p:bldP spid="322740" grpId="0"/>
      <p:bldP spid="322742" grpId="0"/>
      <p:bldP spid="322743" grpId="0" animBg="1"/>
      <p:bldP spid="322744" grpId="0"/>
      <p:bldP spid="322747" grpId="0" animBg="1"/>
      <p:bldP spid="322747" grpId="1" animBg="1"/>
      <p:bldP spid="322748" grpId="0" animBg="1"/>
      <p:bldP spid="322748" grpId="1" animBg="1"/>
      <p:bldP spid="322751" grpId="0" animBg="1"/>
      <p:bldP spid="322753" grpId="0" animBg="1"/>
      <p:bldP spid="322754" grpId="0" animBg="1"/>
      <p:bldP spid="322754" grpId="1" animBg="1"/>
      <p:bldP spid="3227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93" name="Rectangle 9"/>
          <p:cNvSpPr>
            <a:spLocks noChangeArrowheads="1"/>
          </p:cNvSpPr>
          <p:nvPr/>
        </p:nvSpPr>
        <p:spPr bwMode="auto">
          <a:xfrm>
            <a:off x="209550" y="887413"/>
            <a:ext cx="870585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>
                <a:solidFill>
                  <a:srgbClr val="FF0000"/>
                </a:solidFill>
              </a:rPr>
              <a:t>Равнопеременное движение точки</a:t>
            </a:r>
            <a:r>
              <a:rPr lang="ru-RU" altLang="ru-RU" sz="1000"/>
              <a:t> – движение точки по траектории, при котором касательное ускорение не изменяется по величине.</a:t>
            </a:r>
          </a:p>
        </p:txBody>
      </p:sp>
      <p:graphicFrame>
        <p:nvGraphicFramePr>
          <p:cNvPr id="323594" name="Object 10"/>
          <p:cNvGraphicFramePr>
            <a:graphicFrameLocks noChangeAspect="1"/>
          </p:cNvGraphicFramePr>
          <p:nvPr/>
        </p:nvGraphicFramePr>
        <p:xfrm>
          <a:off x="549275" y="1165225"/>
          <a:ext cx="1003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8" name="Формула" r:id="rId3" imgW="1002960" imgH="228600" progId="Equation.3">
                  <p:embed/>
                </p:oleObj>
              </mc:Choice>
              <mc:Fallback>
                <p:oleObj name="Формула" r:id="rId3" imgW="1002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" y="1165225"/>
                        <a:ext cx="1003300" cy="228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3595" name="Text Box 11"/>
          <p:cNvSpPr txBox="1">
            <a:spLocks noChangeArrowheads="1"/>
          </p:cNvSpPr>
          <p:nvPr/>
        </p:nvSpPr>
        <p:spPr bwMode="auto">
          <a:xfrm>
            <a:off x="1708150" y="1163638"/>
            <a:ext cx="47085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/>
              <a:t>Запишем выражение для касательного ускорения через проекцию скорости</a:t>
            </a:r>
            <a:r>
              <a:rPr lang="en-US" altLang="ru-RU" sz="1000"/>
              <a:t>:</a:t>
            </a:r>
            <a:endParaRPr lang="ru-RU" altLang="ru-RU" sz="1000"/>
          </a:p>
        </p:txBody>
      </p:sp>
      <p:graphicFrame>
        <p:nvGraphicFramePr>
          <p:cNvPr id="323596" name="Object 12"/>
          <p:cNvGraphicFramePr>
            <a:graphicFrameLocks noChangeAspect="1"/>
          </p:cNvGraphicFramePr>
          <p:nvPr/>
        </p:nvGraphicFramePr>
        <p:xfrm>
          <a:off x="6411913" y="1103313"/>
          <a:ext cx="1295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9" name="Формула" r:id="rId5" imgW="1295280" imgH="406080" progId="Equation.3">
                  <p:embed/>
                </p:oleObj>
              </mc:Choice>
              <mc:Fallback>
                <p:oleObj name="Формула" r:id="rId5" imgW="12952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1913" y="1103313"/>
                        <a:ext cx="1295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3597" name="Text Box 13"/>
          <p:cNvSpPr txBox="1">
            <a:spLocks noChangeArrowheads="1"/>
          </p:cNvSpPr>
          <p:nvPr/>
        </p:nvSpPr>
        <p:spPr bwMode="auto">
          <a:xfrm>
            <a:off x="373063" y="1466850"/>
            <a:ext cx="8428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/>
              <a:t>Полученное выражение есть дифференциальное уравнение, которое легко решается разделением переменных и интегрированием левой</a:t>
            </a:r>
          </a:p>
          <a:p>
            <a:r>
              <a:rPr lang="ru-RU" altLang="ru-RU" sz="1000"/>
              <a:t>и правой частей</a:t>
            </a:r>
            <a:r>
              <a:rPr lang="en-US" altLang="ru-RU" sz="1000"/>
              <a:t>:</a:t>
            </a:r>
            <a:endParaRPr lang="ru-RU" altLang="ru-RU" sz="1000"/>
          </a:p>
        </p:txBody>
      </p:sp>
      <p:graphicFrame>
        <p:nvGraphicFramePr>
          <p:cNvPr id="323598" name="Object 14"/>
          <p:cNvGraphicFramePr>
            <a:graphicFrameLocks noChangeAspect="1"/>
          </p:cNvGraphicFramePr>
          <p:nvPr/>
        </p:nvGraphicFramePr>
        <p:xfrm>
          <a:off x="1558925" y="1790700"/>
          <a:ext cx="749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0" name="Формула" r:id="rId7" imgW="749160" imgH="228600" progId="Equation.3">
                  <p:embed/>
                </p:oleObj>
              </mc:Choice>
              <mc:Fallback>
                <p:oleObj name="Формула" r:id="rId7" imgW="749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8925" y="1790700"/>
                        <a:ext cx="7493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599" name="Object 15"/>
          <p:cNvGraphicFramePr>
            <a:graphicFrameLocks noChangeAspect="1"/>
          </p:cNvGraphicFramePr>
          <p:nvPr/>
        </p:nvGraphicFramePr>
        <p:xfrm>
          <a:off x="2614613" y="1690688"/>
          <a:ext cx="3187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1" name="Формула" r:id="rId9" imgW="3187440" imgH="482400" progId="Equation.3">
                  <p:embed/>
                </p:oleObj>
              </mc:Choice>
              <mc:Fallback>
                <p:oleObj name="Формула" r:id="rId9" imgW="31874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4613" y="1690688"/>
                        <a:ext cx="31877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600" name="Object 16"/>
          <p:cNvGraphicFramePr>
            <a:graphicFrameLocks noChangeAspect="1"/>
          </p:cNvGraphicFramePr>
          <p:nvPr/>
        </p:nvGraphicFramePr>
        <p:xfrm>
          <a:off x="5911850" y="1787525"/>
          <a:ext cx="914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2" name="Формула" r:id="rId11" imgW="914400" imgH="228600" progId="Equation.3">
                  <p:embed/>
                </p:oleObj>
              </mc:Choice>
              <mc:Fallback>
                <p:oleObj name="Формула" r:id="rId11" imgW="914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1850" y="1787525"/>
                        <a:ext cx="914400" cy="228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3601" name="Text Box 17"/>
          <p:cNvSpPr txBox="1">
            <a:spLocks noChangeArrowheads="1"/>
          </p:cNvSpPr>
          <p:nvPr/>
        </p:nvSpPr>
        <p:spPr bwMode="auto">
          <a:xfrm>
            <a:off x="114300" y="2170113"/>
            <a:ext cx="6724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/>
              <a:t>В свою очередь скорость точки также связывается с дуговой координатой дифференциальной зависимостью</a:t>
            </a:r>
            <a:r>
              <a:rPr lang="en-US" altLang="ru-RU" sz="1000"/>
              <a:t>:</a:t>
            </a:r>
            <a:endParaRPr lang="ru-RU" altLang="ru-RU" sz="1000"/>
          </a:p>
        </p:txBody>
      </p:sp>
      <p:graphicFrame>
        <p:nvGraphicFramePr>
          <p:cNvPr id="323602" name="Object 18"/>
          <p:cNvGraphicFramePr>
            <a:graphicFrameLocks noChangeAspect="1"/>
          </p:cNvGraphicFramePr>
          <p:nvPr/>
        </p:nvGraphicFramePr>
        <p:xfrm>
          <a:off x="6846888" y="2122488"/>
          <a:ext cx="1460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3" name="Формула" r:id="rId13" imgW="1460160" imgH="393480" progId="Equation.3">
                  <p:embed/>
                </p:oleObj>
              </mc:Choice>
              <mc:Fallback>
                <p:oleObj name="Формула" r:id="rId13" imgW="14601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6888" y="2122488"/>
                        <a:ext cx="1460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3603" name="Text Box 19"/>
          <p:cNvSpPr txBox="1">
            <a:spLocks noChangeArrowheads="1"/>
          </p:cNvSpPr>
          <p:nvPr/>
        </p:nvSpPr>
        <p:spPr bwMode="auto">
          <a:xfrm>
            <a:off x="150813" y="2435225"/>
            <a:ext cx="190976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/>
              <a:t>После подстановки</a:t>
            </a:r>
          </a:p>
          <a:p>
            <a:r>
              <a:rPr lang="ru-RU" altLang="ru-RU" sz="1000"/>
              <a:t>выражения для скорости</a:t>
            </a:r>
          </a:p>
          <a:p>
            <a:r>
              <a:rPr lang="ru-RU" altLang="ru-RU" sz="1000"/>
              <a:t>и интегрирования получаем </a:t>
            </a:r>
            <a:r>
              <a:rPr lang="en-US" altLang="ru-RU" sz="1000"/>
              <a:t>:</a:t>
            </a:r>
            <a:endParaRPr lang="ru-RU" altLang="ru-RU" sz="1000"/>
          </a:p>
        </p:txBody>
      </p:sp>
      <p:graphicFrame>
        <p:nvGraphicFramePr>
          <p:cNvPr id="323604" name="Object 20"/>
          <p:cNvGraphicFramePr>
            <a:graphicFrameLocks noChangeAspect="1"/>
          </p:cNvGraphicFramePr>
          <p:nvPr/>
        </p:nvGraphicFramePr>
        <p:xfrm>
          <a:off x="2000250" y="2495550"/>
          <a:ext cx="4140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4" name="Формула" r:id="rId15" imgW="4140000" imgH="520560" progId="Equation.3">
                  <p:embed/>
                </p:oleObj>
              </mc:Choice>
              <mc:Fallback>
                <p:oleObj name="Формула" r:id="rId15" imgW="414000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2495550"/>
                        <a:ext cx="4140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3605" name="Text Box 21"/>
          <p:cNvSpPr txBox="1">
            <a:spLocks noChangeArrowheads="1"/>
          </p:cNvSpPr>
          <p:nvPr/>
        </p:nvSpPr>
        <p:spPr bwMode="auto">
          <a:xfrm>
            <a:off x="6865938" y="1700213"/>
            <a:ext cx="21256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-"/>
            </a:pPr>
            <a:r>
              <a:rPr lang="ru-RU" altLang="ru-RU" sz="1000">
                <a:solidFill>
                  <a:srgbClr val="FF0000"/>
                </a:solidFill>
              </a:rPr>
              <a:t>скорость точки</a:t>
            </a:r>
          </a:p>
          <a:p>
            <a:r>
              <a:rPr lang="ru-RU" altLang="ru-RU" sz="1000">
                <a:solidFill>
                  <a:srgbClr val="FF0000"/>
                </a:solidFill>
              </a:rPr>
              <a:t>при равнопеременном движении</a:t>
            </a:r>
          </a:p>
        </p:txBody>
      </p:sp>
      <p:graphicFrame>
        <p:nvGraphicFramePr>
          <p:cNvPr id="323606" name="Object 22"/>
          <p:cNvGraphicFramePr>
            <a:graphicFrameLocks noChangeAspect="1"/>
          </p:cNvGraphicFramePr>
          <p:nvPr/>
        </p:nvGraphicFramePr>
        <p:xfrm>
          <a:off x="6227763" y="2586038"/>
          <a:ext cx="1193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5" name="Формула" r:id="rId17" imgW="1193760" imgH="419040" progId="Equation.3">
                  <p:embed/>
                </p:oleObj>
              </mc:Choice>
              <mc:Fallback>
                <p:oleObj name="Формула" r:id="rId17" imgW="11937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2586038"/>
                        <a:ext cx="1193800" cy="4191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3607" name="Text Box 23"/>
          <p:cNvSpPr txBox="1">
            <a:spLocks noChangeArrowheads="1"/>
          </p:cNvSpPr>
          <p:nvPr/>
        </p:nvSpPr>
        <p:spPr bwMode="auto">
          <a:xfrm>
            <a:off x="7483475" y="2527300"/>
            <a:ext cx="15335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-"/>
            </a:pPr>
            <a:r>
              <a:rPr lang="ru-RU" altLang="ru-RU" sz="1000">
                <a:solidFill>
                  <a:srgbClr val="FF0000"/>
                </a:solidFill>
              </a:rPr>
              <a:t> дуговая координата</a:t>
            </a:r>
          </a:p>
          <a:p>
            <a:r>
              <a:rPr lang="ru-RU" altLang="ru-RU" sz="1000">
                <a:solidFill>
                  <a:srgbClr val="FF0000"/>
                </a:solidFill>
              </a:rPr>
              <a:t>точки при равно-</a:t>
            </a:r>
          </a:p>
          <a:p>
            <a:r>
              <a:rPr lang="ru-RU" altLang="ru-RU" sz="1000">
                <a:solidFill>
                  <a:srgbClr val="FF0000"/>
                </a:solidFill>
              </a:rPr>
              <a:t>переменном движении</a:t>
            </a:r>
          </a:p>
        </p:txBody>
      </p:sp>
      <p:sp>
        <p:nvSpPr>
          <p:cNvPr id="323608" name="Rectangle 24"/>
          <p:cNvSpPr>
            <a:spLocks noChangeArrowheads="1"/>
          </p:cNvSpPr>
          <p:nvPr/>
        </p:nvSpPr>
        <p:spPr bwMode="auto">
          <a:xfrm>
            <a:off x="322263" y="3019425"/>
            <a:ext cx="2819400" cy="265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>
                <a:solidFill>
                  <a:srgbClr val="FF0000"/>
                </a:solidFill>
              </a:rPr>
              <a:t>Классификация движений точки</a:t>
            </a:r>
            <a:r>
              <a:rPr lang="ru-RU" altLang="ru-RU" sz="1000"/>
              <a:t>.</a:t>
            </a:r>
          </a:p>
        </p:txBody>
      </p:sp>
      <p:graphicFrame>
        <p:nvGraphicFramePr>
          <p:cNvPr id="323911" name="Group 327"/>
          <p:cNvGraphicFramePr>
            <a:graphicFrameLocks noGrp="1"/>
          </p:cNvGraphicFramePr>
          <p:nvPr/>
        </p:nvGraphicFramePr>
        <p:xfrm>
          <a:off x="723900" y="3328988"/>
          <a:ext cx="6477000" cy="3259458"/>
        </p:xfrm>
        <a:graphic>
          <a:graphicData uri="http://schemas.openxmlformats.org/drawingml/2006/table">
            <a:tbl>
              <a:tblPr/>
              <a:tblGrid>
                <a:gridCol w="419100"/>
                <a:gridCol w="922338"/>
                <a:gridCol w="974725"/>
                <a:gridCol w="1930400"/>
                <a:gridCol w="2230437"/>
              </a:tblGrid>
              <a:tr h="127000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№ пп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alt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alt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Вид движения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57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Закон движения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Траектория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 0</a:t>
                      </a: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[</a:t>
                      </a:r>
                      <a:r>
                        <a:rPr kumimoji="0" lang="en-US" altLang="ru-RU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altLang="ru-RU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altLang="ru-RU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  <a:endParaRPr kumimoji="0" lang="ru-RU" alt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 0</a:t>
                      </a: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[</a:t>
                      </a:r>
                      <a:r>
                        <a:rPr kumimoji="0" lang="en-US" altLang="ru-RU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altLang="ru-RU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altLang="ru-RU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  <a:endParaRPr kumimoji="0" lang="ru-RU" alt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равномерное (</a:t>
                      </a:r>
                      <a:r>
                        <a:rPr kumimoji="0" lang="en-US" altLang="ru-RU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const</a:t>
                      </a: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прямолинейное (</a:t>
                      </a: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 = )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87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 0</a:t>
                      </a: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[</a:t>
                      </a:r>
                      <a:r>
                        <a:rPr kumimoji="0" lang="en-US" altLang="ru-RU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altLang="ru-RU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altLang="ru-RU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  <a:endParaRPr kumimoji="0" lang="ru-RU" alt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 0</a:t>
                      </a: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</a:t>
                      </a:r>
                      <a:r>
                        <a:rPr kumimoji="0" lang="en-US" altLang="ru-RU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altLang="ru-RU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altLang="ru-RU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  <a:endParaRPr kumimoji="0" lang="ru-RU" alt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равномерное (</a:t>
                      </a:r>
                      <a:r>
                        <a:rPr kumimoji="0" lang="en-US" altLang="ru-RU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const</a:t>
                      </a: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криволинейное (</a:t>
                      </a: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  )</a:t>
                      </a:r>
                      <a:endParaRPr kumimoji="0" lang="ru-RU" alt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285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</a:t>
                      </a:r>
                      <a:endParaRPr kumimoji="0" lang="ru-RU" alt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в момент времени </a:t>
                      </a:r>
                      <a:r>
                        <a:rPr kumimoji="0" lang="en-US" altLang="ru-RU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ru-RU" altLang="ru-RU" sz="1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 0</a:t>
                      </a: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[</a:t>
                      </a:r>
                      <a:r>
                        <a:rPr kumimoji="0" lang="en-US" altLang="ru-RU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altLang="ru-RU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altLang="ru-RU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  <a:endParaRPr kumimoji="0" lang="ru-RU" alt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неравномерное (</a:t>
                      </a:r>
                      <a:r>
                        <a:rPr kumimoji="0" lang="en-US" altLang="ru-RU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</a:t>
                      </a: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const</a:t>
                      </a: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в момент времени </a:t>
                      </a:r>
                      <a:r>
                        <a:rPr kumimoji="0" lang="en-US" altLang="ru-RU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 = max</a:t>
                      </a:r>
                      <a:endParaRPr kumimoji="0" lang="ru-RU" altLang="ru-RU" sz="1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прямолинейное (</a:t>
                      </a: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 = )</a:t>
                      </a:r>
                      <a:endParaRPr kumimoji="0" lang="ru-RU" alt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 0</a:t>
                      </a: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</a:t>
                      </a:r>
                      <a:r>
                        <a:rPr kumimoji="0" lang="en-US" altLang="ru-RU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altLang="ru-RU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altLang="ru-RU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  <a:endParaRPr kumimoji="0" lang="ru-RU" alt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криволинейное (</a:t>
                      </a: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  )</a:t>
                      </a:r>
                      <a:endParaRPr kumimoji="0" lang="ru-RU" alt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287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ru-RU" alt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18" charset="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 0</a:t>
                      </a: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</a:t>
                      </a:r>
                      <a:r>
                        <a:rPr kumimoji="0" lang="en-US" altLang="ru-RU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altLang="ru-RU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altLang="ru-RU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  <a:endParaRPr kumimoji="0" lang="ru-RU" alt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 0</a:t>
                      </a: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[</a:t>
                      </a:r>
                      <a:r>
                        <a:rPr kumimoji="0" lang="en-US" altLang="ru-RU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altLang="ru-RU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altLang="ru-RU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  <a:endParaRPr kumimoji="0" lang="ru-RU" alt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неравномерное (</a:t>
                      </a:r>
                      <a:r>
                        <a:rPr kumimoji="0" lang="en-US" altLang="ru-RU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</a:t>
                      </a: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const</a:t>
                      </a: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прямолинейное (</a:t>
                      </a: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 = )</a:t>
                      </a:r>
                      <a:endParaRPr kumimoji="0" lang="ru-RU" alt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87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</a:t>
                      </a:r>
                      <a:endParaRPr kumimoji="0" lang="ru-RU" alt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в момент времени </a:t>
                      </a:r>
                      <a:r>
                        <a:rPr kumimoji="0" lang="en-US" altLang="ru-RU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ru-RU" altLang="ru-RU" sz="1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перемена направления движения (</a:t>
                      </a: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 = 0</a:t>
                      </a: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при </a:t>
                      </a:r>
                      <a:r>
                        <a:rPr kumimoji="0" lang="en-US" altLang="ru-RU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  <a:r>
                        <a:rPr kumimoji="0" lang="en-US" altLang="ru-RU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ru-RU" alt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любая траектория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неравномерное (</a:t>
                      </a:r>
                      <a:r>
                        <a:rPr kumimoji="0" lang="en-US" altLang="ru-RU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</a:t>
                      </a: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const</a:t>
                      </a: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перегиб траектории (</a:t>
                      </a: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 =  </a:t>
                      </a: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при </a:t>
                      </a:r>
                      <a:r>
                        <a:rPr kumimoji="0" lang="en-US" altLang="ru-RU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  <a:r>
                        <a:rPr kumimoji="0" lang="en-US" altLang="ru-RU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 0</a:t>
                      </a: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</a:t>
                      </a:r>
                      <a:r>
                        <a:rPr kumimoji="0" lang="en-US" altLang="ru-RU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altLang="ru-RU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altLang="ru-RU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  <a:endParaRPr kumimoji="0" lang="ru-RU" alt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 0</a:t>
                      </a: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</a:t>
                      </a:r>
                      <a:r>
                        <a:rPr kumimoji="0" lang="en-US" altLang="ru-RU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altLang="ru-RU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altLang="ru-RU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  <a:endParaRPr kumimoji="0" lang="ru-RU" alt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неравномерное (</a:t>
                      </a:r>
                      <a:r>
                        <a:rPr kumimoji="0" lang="en-US" altLang="ru-RU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</a:t>
                      </a: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const</a:t>
                      </a: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криволинейное (</a:t>
                      </a: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  )</a:t>
                      </a:r>
                      <a:endParaRPr kumimoji="0" lang="ru-RU" alt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287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 </a:t>
                      </a: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const</a:t>
                      </a: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</a:t>
                      </a:r>
                      <a:r>
                        <a:rPr kumimoji="0" lang="en-US" altLang="ru-RU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altLang="ru-RU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altLang="ru-RU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  <a:endParaRPr kumimoji="0" lang="ru-RU" alt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любое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равнопеременное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любая траектория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3683" name="Object 99"/>
          <p:cNvGraphicFramePr>
            <a:graphicFrameLocks noChangeAspect="1"/>
          </p:cNvGraphicFramePr>
          <p:nvPr/>
        </p:nvGraphicFramePr>
        <p:xfrm>
          <a:off x="1546225" y="3486150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6" name="Формула" r:id="rId19" imgW="164880" imgH="228600" progId="Equation.3">
                  <p:embed/>
                </p:oleObj>
              </mc:Choice>
              <mc:Fallback>
                <p:oleObj name="Формула" r:id="rId19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225" y="3486150"/>
                        <a:ext cx="1651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701" name="Object 117"/>
          <p:cNvGraphicFramePr>
            <a:graphicFrameLocks noChangeAspect="1"/>
          </p:cNvGraphicFramePr>
          <p:nvPr/>
        </p:nvGraphicFramePr>
        <p:xfrm>
          <a:off x="2443163" y="3513138"/>
          <a:ext cx="177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7" name="Формула" r:id="rId21" imgW="177480" imgH="228600" progId="Equation.3">
                  <p:embed/>
                </p:oleObj>
              </mc:Choice>
              <mc:Fallback>
                <p:oleObj name="Формула" r:id="rId21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163" y="3513138"/>
                        <a:ext cx="1778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3918" name="Oval 334"/>
          <p:cNvSpPr>
            <a:spLocks noChangeArrowheads="1"/>
          </p:cNvSpPr>
          <p:nvPr/>
        </p:nvSpPr>
        <p:spPr bwMode="auto">
          <a:xfrm>
            <a:off x="8696325" y="6391275"/>
            <a:ext cx="333375" cy="3333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ru-RU" altLang="ru-RU" sz="1000" b="1" dirty="0" smtClean="0">
                <a:solidFill>
                  <a:schemeClr val="bg2"/>
                </a:solidFill>
              </a:rPr>
              <a:t>5</a:t>
            </a:r>
            <a:endParaRPr lang="ru-RU" altLang="ru-RU" sz="1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27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3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3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3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3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3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3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3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3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95" grpId="0"/>
      <p:bldP spid="323597" grpId="0"/>
      <p:bldP spid="323601" grpId="0"/>
      <p:bldP spid="323603" grpId="0"/>
      <p:bldP spid="323605" grpId="0"/>
      <p:bldP spid="323607" grpId="0"/>
      <p:bldP spid="32360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6" name="Rectangle 8"/>
          <p:cNvSpPr>
            <a:spLocks noChangeArrowheads="1"/>
          </p:cNvSpPr>
          <p:nvPr/>
        </p:nvSpPr>
        <p:spPr bwMode="auto">
          <a:xfrm>
            <a:off x="198438" y="1247775"/>
            <a:ext cx="87058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 dirty="0">
                <a:solidFill>
                  <a:srgbClr val="FF0000"/>
                </a:solidFill>
                <a:latin typeface="+mn-lt"/>
              </a:rPr>
              <a:t>Кинематика твердого тела</a:t>
            </a:r>
            <a:r>
              <a:rPr lang="ru-RU" altLang="ru-RU" sz="1000" dirty="0">
                <a:latin typeface="+mn-lt"/>
              </a:rPr>
              <a:t> – изучает движение твердого тела, кинематика  точки используется для получения новых зависимостей и формул.</a:t>
            </a:r>
          </a:p>
          <a:p>
            <a:pPr>
              <a:buFont typeface="Wingdings" pitchFamily="2" charset="2"/>
              <a:buNone/>
            </a:pPr>
            <a:r>
              <a:rPr lang="ru-RU" altLang="ru-RU" sz="1000" dirty="0">
                <a:latin typeface="+mn-lt"/>
              </a:rPr>
              <a:t>Существует пять видов движения твердого тела</a:t>
            </a:r>
            <a:r>
              <a:rPr lang="en-US" altLang="ru-RU" sz="1000" dirty="0">
                <a:latin typeface="+mn-lt"/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ru-RU" sz="1000" dirty="0">
                <a:latin typeface="+mn-lt"/>
              </a:rPr>
              <a:t>1. </a:t>
            </a:r>
            <a:r>
              <a:rPr lang="ru-RU" altLang="ru-RU" sz="1000" dirty="0">
                <a:latin typeface="+mn-lt"/>
              </a:rPr>
              <a:t>Поступательное (ползун, поршень насоса, спарник колес паровоза, движущегося по прямолинейному пути, кабина лифта, дверь купе, кабина колеса обозрения).</a:t>
            </a:r>
          </a:p>
          <a:p>
            <a:pPr>
              <a:buFont typeface="Wingdings" pitchFamily="2" charset="2"/>
              <a:buNone/>
            </a:pPr>
            <a:r>
              <a:rPr lang="ru-RU" altLang="ru-RU" sz="1000" dirty="0">
                <a:latin typeface="+mn-lt"/>
              </a:rPr>
              <a:t>2. Вращательное (маховик, кривошип, коромысло, колесо обозрения, обычная дверь).</a:t>
            </a:r>
          </a:p>
          <a:p>
            <a:pPr>
              <a:buFont typeface="Wingdings" pitchFamily="2" charset="2"/>
              <a:buNone/>
            </a:pPr>
            <a:r>
              <a:rPr lang="ru-RU" altLang="ru-RU" sz="1000" dirty="0">
                <a:latin typeface="+mn-lt"/>
              </a:rPr>
              <a:t>3. Плоскопараллельное или плоское (шатун, колесо локомотива при качении по прямолинейному рельсу, шлифовальный круг).</a:t>
            </a:r>
          </a:p>
          <a:p>
            <a:pPr>
              <a:buFont typeface="Wingdings" pitchFamily="2" charset="2"/>
              <a:buNone/>
            </a:pPr>
            <a:r>
              <a:rPr lang="ru-RU" altLang="ru-RU" sz="1000" dirty="0">
                <a:latin typeface="+mn-lt"/>
              </a:rPr>
              <a:t>4. Сферическое (гироскоп, шаровая стойка).</a:t>
            </a:r>
          </a:p>
          <a:p>
            <a:pPr>
              <a:buFont typeface="Wingdings" pitchFamily="2" charset="2"/>
              <a:buNone/>
            </a:pPr>
            <a:r>
              <a:rPr lang="ru-RU" altLang="ru-RU" sz="1000" dirty="0">
                <a:latin typeface="+mn-lt"/>
              </a:rPr>
              <a:t>5. Общий случай движения или свободный полет (пуля, камень, небесное тело)  </a:t>
            </a:r>
          </a:p>
        </p:txBody>
      </p:sp>
      <p:sp>
        <p:nvSpPr>
          <p:cNvPr id="324617" name="Rectangle 9"/>
          <p:cNvSpPr>
            <a:spLocks noChangeArrowheads="1"/>
          </p:cNvSpPr>
          <p:nvPr/>
        </p:nvSpPr>
        <p:spPr bwMode="auto">
          <a:xfrm>
            <a:off x="206375" y="2817813"/>
            <a:ext cx="870585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>
                <a:solidFill>
                  <a:srgbClr val="FF0000"/>
                </a:solidFill>
                <a:latin typeface="+mn-lt"/>
              </a:rPr>
              <a:t>Поступательное движение твердого тела</a:t>
            </a:r>
            <a:r>
              <a:rPr lang="ru-RU" altLang="ru-RU" sz="1000">
                <a:latin typeface="+mn-lt"/>
              </a:rPr>
              <a:t> – такое движение при котором любая прямая, жестко связанная с телом, остается параллельной самой себе. Обычно поступательное движение отождествляется с прямолинейным движением его точек, однако это не так. Точки и само тело (центр масс тела) могут двигаться по криволинейным траекториям, см. например, движение кабины колеса обозрения.</a:t>
            </a:r>
          </a:p>
        </p:txBody>
      </p:sp>
      <p:sp>
        <p:nvSpPr>
          <p:cNvPr id="324618" name="Rectangle 10"/>
          <p:cNvSpPr>
            <a:spLocks noChangeArrowheads="1"/>
          </p:cNvSpPr>
          <p:nvPr/>
        </p:nvSpPr>
        <p:spPr bwMode="auto">
          <a:xfrm>
            <a:off x="206375" y="3446463"/>
            <a:ext cx="870585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 dirty="0">
                <a:solidFill>
                  <a:srgbClr val="FF0000"/>
                </a:solidFill>
                <a:latin typeface="+mn-lt"/>
              </a:rPr>
              <a:t>Теорема о поступательном движении твердого тела</a:t>
            </a:r>
            <a:r>
              <a:rPr lang="ru-RU" altLang="ru-RU" sz="1000" dirty="0">
                <a:solidFill>
                  <a:srgbClr val="FF0000"/>
                </a:solidFill>
                <a:latin typeface="+mn-lt"/>
              </a:rPr>
              <a:t> – </a:t>
            </a:r>
            <a:r>
              <a:rPr lang="ru-RU" altLang="ru-RU" sz="1000" b="1" dirty="0">
                <a:solidFill>
                  <a:srgbClr val="FF0000"/>
                </a:solidFill>
                <a:latin typeface="+mn-lt"/>
              </a:rPr>
              <a:t>При поступательном движении твердого тела все его точки описывают тождественные траектории и имеют в каждый момент времени геометрически равные скорости и ускорения</a:t>
            </a:r>
            <a:r>
              <a:rPr lang="ru-RU" altLang="ru-RU" sz="1000" dirty="0">
                <a:solidFill>
                  <a:srgbClr val="FF0000"/>
                </a:solidFill>
                <a:latin typeface="+mn-lt"/>
              </a:rPr>
              <a:t>.</a:t>
            </a:r>
          </a:p>
        </p:txBody>
      </p:sp>
      <p:sp>
        <p:nvSpPr>
          <p:cNvPr id="324623" name="Text Box 15"/>
          <p:cNvSpPr txBox="1">
            <a:spLocks noChangeArrowheads="1"/>
          </p:cNvSpPr>
          <p:nvPr/>
        </p:nvSpPr>
        <p:spPr bwMode="auto">
          <a:xfrm>
            <a:off x="2019300" y="6037263"/>
            <a:ext cx="26481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b="1" i="1"/>
              <a:t>C</a:t>
            </a:r>
            <a:endParaRPr lang="ru-RU" altLang="ru-RU" sz="1000" b="1" i="1"/>
          </a:p>
        </p:txBody>
      </p:sp>
      <p:sp>
        <p:nvSpPr>
          <p:cNvPr id="324628" name="Oval 20"/>
          <p:cNvSpPr>
            <a:spLocks noChangeArrowheads="1"/>
          </p:cNvSpPr>
          <p:nvPr/>
        </p:nvSpPr>
        <p:spPr bwMode="auto">
          <a:xfrm>
            <a:off x="2209800" y="5991225"/>
            <a:ext cx="57150" cy="5715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pSp>
        <p:nvGrpSpPr>
          <p:cNvPr id="324637" name="Group 29"/>
          <p:cNvGrpSpPr>
            <a:grpSpLocks/>
          </p:cNvGrpSpPr>
          <p:nvPr/>
        </p:nvGrpSpPr>
        <p:grpSpPr bwMode="auto">
          <a:xfrm>
            <a:off x="101600" y="4295775"/>
            <a:ext cx="1404938" cy="1581150"/>
            <a:chOff x="436" y="2670"/>
            <a:chExt cx="885" cy="996"/>
          </a:xfrm>
        </p:grpSpPr>
        <p:sp>
          <p:nvSpPr>
            <p:cNvPr id="324619" name="Freeform 11"/>
            <p:cNvSpPr>
              <a:spLocks/>
            </p:cNvSpPr>
            <p:nvPr/>
          </p:nvSpPr>
          <p:spPr bwMode="auto">
            <a:xfrm>
              <a:off x="436" y="2670"/>
              <a:ext cx="885" cy="996"/>
            </a:xfrm>
            <a:custGeom>
              <a:avLst/>
              <a:gdLst>
                <a:gd name="T0" fmla="*/ 20 w 932"/>
                <a:gd name="T1" fmla="*/ 510 h 906"/>
                <a:gd name="T2" fmla="*/ 2 w 932"/>
                <a:gd name="T3" fmla="*/ 438 h 906"/>
                <a:gd name="T4" fmla="*/ 8 w 932"/>
                <a:gd name="T5" fmla="*/ 234 h 906"/>
                <a:gd name="T6" fmla="*/ 26 w 932"/>
                <a:gd name="T7" fmla="*/ 222 h 906"/>
                <a:gd name="T8" fmla="*/ 38 w 932"/>
                <a:gd name="T9" fmla="*/ 204 h 906"/>
                <a:gd name="T10" fmla="*/ 146 w 932"/>
                <a:gd name="T11" fmla="*/ 114 h 906"/>
                <a:gd name="T12" fmla="*/ 164 w 932"/>
                <a:gd name="T13" fmla="*/ 90 h 906"/>
                <a:gd name="T14" fmla="*/ 290 w 932"/>
                <a:gd name="T15" fmla="*/ 18 h 906"/>
                <a:gd name="T16" fmla="*/ 356 w 932"/>
                <a:gd name="T17" fmla="*/ 0 h 906"/>
                <a:gd name="T18" fmla="*/ 584 w 932"/>
                <a:gd name="T19" fmla="*/ 6 h 906"/>
                <a:gd name="T20" fmla="*/ 686 w 932"/>
                <a:gd name="T21" fmla="*/ 90 h 906"/>
                <a:gd name="T22" fmla="*/ 716 w 932"/>
                <a:gd name="T23" fmla="*/ 108 h 906"/>
                <a:gd name="T24" fmla="*/ 824 w 932"/>
                <a:gd name="T25" fmla="*/ 264 h 906"/>
                <a:gd name="T26" fmla="*/ 854 w 932"/>
                <a:gd name="T27" fmla="*/ 312 h 906"/>
                <a:gd name="T28" fmla="*/ 896 w 932"/>
                <a:gd name="T29" fmla="*/ 420 h 906"/>
                <a:gd name="T30" fmla="*/ 932 w 932"/>
                <a:gd name="T31" fmla="*/ 564 h 906"/>
                <a:gd name="T32" fmla="*/ 926 w 932"/>
                <a:gd name="T33" fmla="*/ 696 h 906"/>
                <a:gd name="T34" fmla="*/ 908 w 932"/>
                <a:gd name="T35" fmla="*/ 738 h 906"/>
                <a:gd name="T36" fmla="*/ 890 w 932"/>
                <a:gd name="T37" fmla="*/ 780 h 906"/>
                <a:gd name="T38" fmla="*/ 698 w 932"/>
                <a:gd name="T39" fmla="*/ 870 h 906"/>
                <a:gd name="T40" fmla="*/ 584 w 932"/>
                <a:gd name="T41" fmla="*/ 906 h 906"/>
                <a:gd name="T42" fmla="*/ 464 w 932"/>
                <a:gd name="T43" fmla="*/ 900 h 906"/>
                <a:gd name="T44" fmla="*/ 380 w 932"/>
                <a:gd name="T45" fmla="*/ 864 h 906"/>
                <a:gd name="T46" fmla="*/ 284 w 932"/>
                <a:gd name="T47" fmla="*/ 798 h 906"/>
                <a:gd name="T48" fmla="*/ 230 w 932"/>
                <a:gd name="T49" fmla="*/ 756 h 906"/>
                <a:gd name="T50" fmla="*/ 122 w 932"/>
                <a:gd name="T51" fmla="*/ 660 h 906"/>
                <a:gd name="T52" fmla="*/ 116 w 932"/>
                <a:gd name="T53" fmla="*/ 642 h 906"/>
                <a:gd name="T54" fmla="*/ 80 w 932"/>
                <a:gd name="T55" fmla="*/ 618 h 906"/>
                <a:gd name="T56" fmla="*/ 50 w 932"/>
                <a:gd name="T57" fmla="*/ 582 h 906"/>
                <a:gd name="T58" fmla="*/ 32 w 932"/>
                <a:gd name="T59" fmla="*/ 546 h 906"/>
                <a:gd name="T60" fmla="*/ 14 w 932"/>
                <a:gd name="T61" fmla="*/ 534 h 906"/>
                <a:gd name="T62" fmla="*/ 20 w 932"/>
                <a:gd name="T63" fmla="*/ 510 h 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32" h="906">
                  <a:moveTo>
                    <a:pt x="20" y="510"/>
                  </a:moveTo>
                  <a:cubicBezTo>
                    <a:pt x="15" y="485"/>
                    <a:pt x="10" y="462"/>
                    <a:pt x="2" y="438"/>
                  </a:cubicBezTo>
                  <a:cubicBezTo>
                    <a:pt x="4" y="370"/>
                    <a:pt x="0" y="302"/>
                    <a:pt x="8" y="234"/>
                  </a:cubicBezTo>
                  <a:cubicBezTo>
                    <a:pt x="9" y="227"/>
                    <a:pt x="21" y="227"/>
                    <a:pt x="26" y="222"/>
                  </a:cubicBezTo>
                  <a:cubicBezTo>
                    <a:pt x="31" y="217"/>
                    <a:pt x="33" y="210"/>
                    <a:pt x="38" y="204"/>
                  </a:cubicBezTo>
                  <a:cubicBezTo>
                    <a:pt x="68" y="168"/>
                    <a:pt x="113" y="147"/>
                    <a:pt x="146" y="114"/>
                  </a:cubicBezTo>
                  <a:cubicBezTo>
                    <a:pt x="153" y="107"/>
                    <a:pt x="157" y="97"/>
                    <a:pt x="164" y="90"/>
                  </a:cubicBezTo>
                  <a:cubicBezTo>
                    <a:pt x="200" y="58"/>
                    <a:pt x="250" y="44"/>
                    <a:pt x="290" y="18"/>
                  </a:cubicBezTo>
                  <a:cubicBezTo>
                    <a:pt x="309" y="5"/>
                    <a:pt x="356" y="0"/>
                    <a:pt x="356" y="0"/>
                  </a:cubicBezTo>
                  <a:cubicBezTo>
                    <a:pt x="432" y="2"/>
                    <a:pt x="508" y="2"/>
                    <a:pt x="584" y="6"/>
                  </a:cubicBezTo>
                  <a:cubicBezTo>
                    <a:pt x="615" y="7"/>
                    <a:pt x="665" y="71"/>
                    <a:pt x="686" y="90"/>
                  </a:cubicBezTo>
                  <a:cubicBezTo>
                    <a:pt x="695" y="98"/>
                    <a:pt x="707" y="101"/>
                    <a:pt x="716" y="108"/>
                  </a:cubicBezTo>
                  <a:cubicBezTo>
                    <a:pt x="764" y="144"/>
                    <a:pt x="794" y="213"/>
                    <a:pt x="824" y="264"/>
                  </a:cubicBezTo>
                  <a:cubicBezTo>
                    <a:pt x="834" y="280"/>
                    <a:pt x="848" y="294"/>
                    <a:pt x="854" y="312"/>
                  </a:cubicBezTo>
                  <a:cubicBezTo>
                    <a:pt x="866" y="349"/>
                    <a:pt x="878" y="385"/>
                    <a:pt x="896" y="420"/>
                  </a:cubicBezTo>
                  <a:cubicBezTo>
                    <a:pt x="906" y="469"/>
                    <a:pt x="922" y="515"/>
                    <a:pt x="932" y="564"/>
                  </a:cubicBezTo>
                  <a:cubicBezTo>
                    <a:pt x="930" y="608"/>
                    <a:pt x="929" y="652"/>
                    <a:pt x="926" y="696"/>
                  </a:cubicBezTo>
                  <a:cubicBezTo>
                    <a:pt x="924" y="722"/>
                    <a:pt x="920" y="718"/>
                    <a:pt x="908" y="738"/>
                  </a:cubicBezTo>
                  <a:cubicBezTo>
                    <a:pt x="900" y="751"/>
                    <a:pt x="900" y="768"/>
                    <a:pt x="890" y="780"/>
                  </a:cubicBezTo>
                  <a:cubicBezTo>
                    <a:pt x="836" y="848"/>
                    <a:pt x="782" y="862"/>
                    <a:pt x="698" y="870"/>
                  </a:cubicBezTo>
                  <a:cubicBezTo>
                    <a:pt x="660" y="883"/>
                    <a:pt x="622" y="893"/>
                    <a:pt x="584" y="906"/>
                  </a:cubicBezTo>
                  <a:cubicBezTo>
                    <a:pt x="544" y="904"/>
                    <a:pt x="504" y="903"/>
                    <a:pt x="464" y="900"/>
                  </a:cubicBezTo>
                  <a:cubicBezTo>
                    <a:pt x="434" y="897"/>
                    <a:pt x="408" y="873"/>
                    <a:pt x="380" y="864"/>
                  </a:cubicBezTo>
                  <a:cubicBezTo>
                    <a:pt x="355" y="839"/>
                    <a:pt x="318" y="806"/>
                    <a:pt x="284" y="798"/>
                  </a:cubicBezTo>
                  <a:cubicBezTo>
                    <a:pt x="268" y="782"/>
                    <a:pt x="246" y="772"/>
                    <a:pt x="230" y="756"/>
                  </a:cubicBezTo>
                  <a:cubicBezTo>
                    <a:pt x="196" y="722"/>
                    <a:pt x="162" y="687"/>
                    <a:pt x="122" y="660"/>
                  </a:cubicBezTo>
                  <a:cubicBezTo>
                    <a:pt x="120" y="654"/>
                    <a:pt x="120" y="646"/>
                    <a:pt x="116" y="642"/>
                  </a:cubicBezTo>
                  <a:cubicBezTo>
                    <a:pt x="106" y="632"/>
                    <a:pt x="80" y="618"/>
                    <a:pt x="80" y="618"/>
                  </a:cubicBezTo>
                  <a:cubicBezTo>
                    <a:pt x="71" y="605"/>
                    <a:pt x="59" y="595"/>
                    <a:pt x="50" y="582"/>
                  </a:cubicBezTo>
                  <a:cubicBezTo>
                    <a:pt x="30" y="553"/>
                    <a:pt x="60" y="574"/>
                    <a:pt x="32" y="546"/>
                  </a:cubicBezTo>
                  <a:cubicBezTo>
                    <a:pt x="27" y="541"/>
                    <a:pt x="16" y="541"/>
                    <a:pt x="14" y="534"/>
                  </a:cubicBezTo>
                  <a:cubicBezTo>
                    <a:pt x="11" y="526"/>
                    <a:pt x="18" y="518"/>
                    <a:pt x="20" y="510"/>
                  </a:cubicBezTo>
                  <a:close/>
                </a:path>
              </a:pathLst>
            </a:cu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24620" name="Line 12"/>
            <p:cNvSpPr>
              <a:spLocks noChangeShapeType="1"/>
            </p:cNvSpPr>
            <p:nvPr/>
          </p:nvSpPr>
          <p:spPr bwMode="auto">
            <a:xfrm>
              <a:off x="756" y="2844"/>
              <a:ext cx="258" cy="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24621" name="Text Box 13"/>
            <p:cNvSpPr txBox="1">
              <a:spLocks noChangeArrowheads="1"/>
            </p:cNvSpPr>
            <p:nvPr/>
          </p:nvSpPr>
          <p:spPr bwMode="auto">
            <a:xfrm>
              <a:off x="536" y="2773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/>
                <a:t>A</a:t>
              </a:r>
              <a:endParaRPr lang="ru-RU" altLang="ru-RU" sz="1000" b="1" i="1"/>
            </a:p>
          </p:txBody>
        </p:sp>
        <p:sp>
          <p:nvSpPr>
            <p:cNvPr id="324622" name="Text Box 14"/>
            <p:cNvSpPr txBox="1">
              <a:spLocks noChangeArrowheads="1"/>
            </p:cNvSpPr>
            <p:nvPr/>
          </p:nvSpPr>
          <p:spPr bwMode="auto">
            <a:xfrm>
              <a:off x="787" y="3414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/>
                <a:t>B</a:t>
              </a:r>
              <a:endParaRPr lang="ru-RU" altLang="ru-RU" sz="1000" b="1" i="1"/>
            </a:p>
          </p:txBody>
        </p:sp>
        <p:sp>
          <p:nvSpPr>
            <p:cNvPr id="324629" name="Oval 21"/>
            <p:cNvSpPr>
              <a:spLocks noChangeArrowheads="1"/>
            </p:cNvSpPr>
            <p:nvPr/>
          </p:nvSpPr>
          <p:spPr bwMode="auto">
            <a:xfrm>
              <a:off x="737" y="2831"/>
              <a:ext cx="36" cy="36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4630" name="Oval 22"/>
            <p:cNvSpPr>
              <a:spLocks noChangeArrowheads="1"/>
            </p:cNvSpPr>
            <p:nvPr/>
          </p:nvSpPr>
          <p:spPr bwMode="auto">
            <a:xfrm>
              <a:off x="1000" y="3478"/>
              <a:ext cx="36" cy="36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324633" name="Line 25"/>
          <p:cNvSpPr>
            <a:spLocks noChangeShapeType="1"/>
          </p:cNvSpPr>
          <p:nvPr/>
        </p:nvSpPr>
        <p:spPr bwMode="auto">
          <a:xfrm flipH="1" flipV="1">
            <a:off x="1009650" y="5610225"/>
            <a:ext cx="1190625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324634" name="Line 26"/>
          <p:cNvSpPr>
            <a:spLocks noChangeShapeType="1"/>
          </p:cNvSpPr>
          <p:nvPr/>
        </p:nvSpPr>
        <p:spPr bwMode="auto">
          <a:xfrm flipH="1" flipV="1">
            <a:off x="638175" y="4619625"/>
            <a:ext cx="1571625" cy="1390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324635" name="Line 27"/>
          <p:cNvSpPr>
            <a:spLocks noChangeShapeType="1"/>
          </p:cNvSpPr>
          <p:nvPr/>
        </p:nvSpPr>
        <p:spPr bwMode="auto">
          <a:xfrm flipV="1">
            <a:off x="2238375" y="4495800"/>
            <a:ext cx="85725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324636" name="Line 28"/>
          <p:cNvSpPr>
            <a:spLocks noChangeShapeType="1"/>
          </p:cNvSpPr>
          <p:nvPr/>
        </p:nvSpPr>
        <p:spPr bwMode="auto">
          <a:xfrm flipV="1">
            <a:off x="2238375" y="5505450"/>
            <a:ext cx="51435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grpSp>
        <p:nvGrpSpPr>
          <p:cNvPr id="324639" name="Group 31"/>
          <p:cNvGrpSpPr>
            <a:grpSpLocks/>
          </p:cNvGrpSpPr>
          <p:nvPr/>
        </p:nvGrpSpPr>
        <p:grpSpPr bwMode="auto">
          <a:xfrm>
            <a:off x="100013" y="4294188"/>
            <a:ext cx="1404937" cy="1581150"/>
            <a:chOff x="436" y="2670"/>
            <a:chExt cx="885" cy="996"/>
          </a:xfrm>
        </p:grpSpPr>
        <p:sp>
          <p:nvSpPr>
            <p:cNvPr id="324640" name="Freeform 32"/>
            <p:cNvSpPr>
              <a:spLocks/>
            </p:cNvSpPr>
            <p:nvPr/>
          </p:nvSpPr>
          <p:spPr bwMode="auto">
            <a:xfrm>
              <a:off x="436" y="2670"/>
              <a:ext cx="885" cy="996"/>
            </a:xfrm>
            <a:custGeom>
              <a:avLst/>
              <a:gdLst>
                <a:gd name="T0" fmla="*/ 20 w 932"/>
                <a:gd name="T1" fmla="*/ 510 h 906"/>
                <a:gd name="T2" fmla="*/ 2 w 932"/>
                <a:gd name="T3" fmla="*/ 438 h 906"/>
                <a:gd name="T4" fmla="*/ 8 w 932"/>
                <a:gd name="T5" fmla="*/ 234 h 906"/>
                <a:gd name="T6" fmla="*/ 26 w 932"/>
                <a:gd name="T7" fmla="*/ 222 h 906"/>
                <a:gd name="T8" fmla="*/ 38 w 932"/>
                <a:gd name="T9" fmla="*/ 204 h 906"/>
                <a:gd name="T10" fmla="*/ 146 w 932"/>
                <a:gd name="T11" fmla="*/ 114 h 906"/>
                <a:gd name="T12" fmla="*/ 164 w 932"/>
                <a:gd name="T13" fmla="*/ 90 h 906"/>
                <a:gd name="T14" fmla="*/ 290 w 932"/>
                <a:gd name="T15" fmla="*/ 18 h 906"/>
                <a:gd name="T16" fmla="*/ 356 w 932"/>
                <a:gd name="T17" fmla="*/ 0 h 906"/>
                <a:gd name="T18" fmla="*/ 584 w 932"/>
                <a:gd name="T19" fmla="*/ 6 h 906"/>
                <a:gd name="T20" fmla="*/ 686 w 932"/>
                <a:gd name="T21" fmla="*/ 90 h 906"/>
                <a:gd name="T22" fmla="*/ 716 w 932"/>
                <a:gd name="T23" fmla="*/ 108 h 906"/>
                <a:gd name="T24" fmla="*/ 824 w 932"/>
                <a:gd name="T25" fmla="*/ 264 h 906"/>
                <a:gd name="T26" fmla="*/ 854 w 932"/>
                <a:gd name="T27" fmla="*/ 312 h 906"/>
                <a:gd name="T28" fmla="*/ 896 w 932"/>
                <a:gd name="T29" fmla="*/ 420 h 906"/>
                <a:gd name="T30" fmla="*/ 932 w 932"/>
                <a:gd name="T31" fmla="*/ 564 h 906"/>
                <a:gd name="T32" fmla="*/ 926 w 932"/>
                <a:gd name="T33" fmla="*/ 696 h 906"/>
                <a:gd name="T34" fmla="*/ 908 w 932"/>
                <a:gd name="T35" fmla="*/ 738 h 906"/>
                <a:gd name="T36" fmla="*/ 890 w 932"/>
                <a:gd name="T37" fmla="*/ 780 h 906"/>
                <a:gd name="T38" fmla="*/ 698 w 932"/>
                <a:gd name="T39" fmla="*/ 870 h 906"/>
                <a:gd name="T40" fmla="*/ 584 w 932"/>
                <a:gd name="T41" fmla="*/ 906 h 906"/>
                <a:gd name="T42" fmla="*/ 464 w 932"/>
                <a:gd name="T43" fmla="*/ 900 h 906"/>
                <a:gd name="T44" fmla="*/ 380 w 932"/>
                <a:gd name="T45" fmla="*/ 864 h 906"/>
                <a:gd name="T46" fmla="*/ 284 w 932"/>
                <a:gd name="T47" fmla="*/ 798 h 906"/>
                <a:gd name="T48" fmla="*/ 230 w 932"/>
                <a:gd name="T49" fmla="*/ 756 h 906"/>
                <a:gd name="T50" fmla="*/ 122 w 932"/>
                <a:gd name="T51" fmla="*/ 660 h 906"/>
                <a:gd name="T52" fmla="*/ 116 w 932"/>
                <a:gd name="T53" fmla="*/ 642 h 906"/>
                <a:gd name="T54" fmla="*/ 80 w 932"/>
                <a:gd name="T55" fmla="*/ 618 h 906"/>
                <a:gd name="T56" fmla="*/ 50 w 932"/>
                <a:gd name="T57" fmla="*/ 582 h 906"/>
                <a:gd name="T58" fmla="*/ 32 w 932"/>
                <a:gd name="T59" fmla="*/ 546 h 906"/>
                <a:gd name="T60" fmla="*/ 14 w 932"/>
                <a:gd name="T61" fmla="*/ 534 h 906"/>
                <a:gd name="T62" fmla="*/ 20 w 932"/>
                <a:gd name="T63" fmla="*/ 510 h 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32" h="906">
                  <a:moveTo>
                    <a:pt x="20" y="510"/>
                  </a:moveTo>
                  <a:cubicBezTo>
                    <a:pt x="15" y="485"/>
                    <a:pt x="10" y="462"/>
                    <a:pt x="2" y="438"/>
                  </a:cubicBezTo>
                  <a:cubicBezTo>
                    <a:pt x="4" y="370"/>
                    <a:pt x="0" y="302"/>
                    <a:pt x="8" y="234"/>
                  </a:cubicBezTo>
                  <a:cubicBezTo>
                    <a:pt x="9" y="227"/>
                    <a:pt x="21" y="227"/>
                    <a:pt x="26" y="222"/>
                  </a:cubicBezTo>
                  <a:cubicBezTo>
                    <a:pt x="31" y="217"/>
                    <a:pt x="33" y="210"/>
                    <a:pt x="38" y="204"/>
                  </a:cubicBezTo>
                  <a:cubicBezTo>
                    <a:pt x="68" y="168"/>
                    <a:pt x="113" y="147"/>
                    <a:pt x="146" y="114"/>
                  </a:cubicBezTo>
                  <a:cubicBezTo>
                    <a:pt x="153" y="107"/>
                    <a:pt x="157" y="97"/>
                    <a:pt x="164" y="90"/>
                  </a:cubicBezTo>
                  <a:cubicBezTo>
                    <a:pt x="200" y="58"/>
                    <a:pt x="250" y="44"/>
                    <a:pt x="290" y="18"/>
                  </a:cubicBezTo>
                  <a:cubicBezTo>
                    <a:pt x="309" y="5"/>
                    <a:pt x="356" y="0"/>
                    <a:pt x="356" y="0"/>
                  </a:cubicBezTo>
                  <a:cubicBezTo>
                    <a:pt x="432" y="2"/>
                    <a:pt x="508" y="2"/>
                    <a:pt x="584" y="6"/>
                  </a:cubicBezTo>
                  <a:cubicBezTo>
                    <a:pt x="615" y="7"/>
                    <a:pt x="665" y="71"/>
                    <a:pt x="686" y="90"/>
                  </a:cubicBezTo>
                  <a:cubicBezTo>
                    <a:pt x="695" y="98"/>
                    <a:pt x="707" y="101"/>
                    <a:pt x="716" y="108"/>
                  </a:cubicBezTo>
                  <a:cubicBezTo>
                    <a:pt x="764" y="144"/>
                    <a:pt x="794" y="213"/>
                    <a:pt x="824" y="264"/>
                  </a:cubicBezTo>
                  <a:cubicBezTo>
                    <a:pt x="834" y="280"/>
                    <a:pt x="848" y="294"/>
                    <a:pt x="854" y="312"/>
                  </a:cubicBezTo>
                  <a:cubicBezTo>
                    <a:pt x="866" y="349"/>
                    <a:pt x="878" y="385"/>
                    <a:pt x="896" y="420"/>
                  </a:cubicBezTo>
                  <a:cubicBezTo>
                    <a:pt x="906" y="469"/>
                    <a:pt x="922" y="515"/>
                    <a:pt x="932" y="564"/>
                  </a:cubicBezTo>
                  <a:cubicBezTo>
                    <a:pt x="930" y="608"/>
                    <a:pt x="929" y="652"/>
                    <a:pt x="926" y="696"/>
                  </a:cubicBezTo>
                  <a:cubicBezTo>
                    <a:pt x="924" y="722"/>
                    <a:pt x="920" y="718"/>
                    <a:pt x="908" y="738"/>
                  </a:cubicBezTo>
                  <a:cubicBezTo>
                    <a:pt x="900" y="751"/>
                    <a:pt x="900" y="768"/>
                    <a:pt x="890" y="780"/>
                  </a:cubicBezTo>
                  <a:cubicBezTo>
                    <a:pt x="836" y="848"/>
                    <a:pt x="782" y="862"/>
                    <a:pt x="698" y="870"/>
                  </a:cubicBezTo>
                  <a:cubicBezTo>
                    <a:pt x="660" y="883"/>
                    <a:pt x="622" y="893"/>
                    <a:pt x="584" y="906"/>
                  </a:cubicBezTo>
                  <a:cubicBezTo>
                    <a:pt x="544" y="904"/>
                    <a:pt x="504" y="903"/>
                    <a:pt x="464" y="900"/>
                  </a:cubicBezTo>
                  <a:cubicBezTo>
                    <a:pt x="434" y="897"/>
                    <a:pt x="408" y="873"/>
                    <a:pt x="380" y="864"/>
                  </a:cubicBezTo>
                  <a:cubicBezTo>
                    <a:pt x="355" y="839"/>
                    <a:pt x="318" y="806"/>
                    <a:pt x="284" y="798"/>
                  </a:cubicBezTo>
                  <a:cubicBezTo>
                    <a:pt x="268" y="782"/>
                    <a:pt x="246" y="772"/>
                    <a:pt x="230" y="756"/>
                  </a:cubicBezTo>
                  <a:cubicBezTo>
                    <a:pt x="196" y="722"/>
                    <a:pt x="162" y="687"/>
                    <a:pt x="122" y="660"/>
                  </a:cubicBezTo>
                  <a:cubicBezTo>
                    <a:pt x="120" y="654"/>
                    <a:pt x="120" y="646"/>
                    <a:pt x="116" y="642"/>
                  </a:cubicBezTo>
                  <a:cubicBezTo>
                    <a:pt x="106" y="632"/>
                    <a:pt x="80" y="618"/>
                    <a:pt x="80" y="618"/>
                  </a:cubicBezTo>
                  <a:cubicBezTo>
                    <a:pt x="71" y="605"/>
                    <a:pt x="59" y="595"/>
                    <a:pt x="50" y="582"/>
                  </a:cubicBezTo>
                  <a:cubicBezTo>
                    <a:pt x="30" y="553"/>
                    <a:pt x="60" y="574"/>
                    <a:pt x="32" y="546"/>
                  </a:cubicBezTo>
                  <a:cubicBezTo>
                    <a:pt x="27" y="541"/>
                    <a:pt x="16" y="541"/>
                    <a:pt x="14" y="534"/>
                  </a:cubicBezTo>
                  <a:cubicBezTo>
                    <a:pt x="11" y="526"/>
                    <a:pt x="18" y="518"/>
                    <a:pt x="20" y="510"/>
                  </a:cubicBezTo>
                  <a:close/>
                </a:path>
              </a:pathLst>
            </a:custGeom>
            <a:solidFill>
              <a:srgbClr val="FFCC00">
                <a:alpha val="42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24641" name="Line 33"/>
            <p:cNvSpPr>
              <a:spLocks noChangeShapeType="1"/>
            </p:cNvSpPr>
            <p:nvPr/>
          </p:nvSpPr>
          <p:spPr bwMode="auto">
            <a:xfrm>
              <a:off x="756" y="2844"/>
              <a:ext cx="258" cy="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24642" name="Text Box 34"/>
            <p:cNvSpPr txBox="1">
              <a:spLocks noChangeArrowheads="1"/>
            </p:cNvSpPr>
            <p:nvPr/>
          </p:nvSpPr>
          <p:spPr bwMode="auto">
            <a:xfrm>
              <a:off x="536" y="2773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/>
                <a:t>A</a:t>
              </a:r>
              <a:endParaRPr lang="ru-RU" altLang="ru-RU" sz="1000" b="1" i="1"/>
            </a:p>
          </p:txBody>
        </p:sp>
        <p:sp>
          <p:nvSpPr>
            <p:cNvPr id="324643" name="Text Box 35"/>
            <p:cNvSpPr txBox="1">
              <a:spLocks noChangeArrowheads="1"/>
            </p:cNvSpPr>
            <p:nvPr/>
          </p:nvSpPr>
          <p:spPr bwMode="auto">
            <a:xfrm>
              <a:off x="787" y="3414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/>
                <a:t>B</a:t>
              </a:r>
              <a:endParaRPr lang="ru-RU" altLang="ru-RU" sz="1000" b="1" i="1"/>
            </a:p>
          </p:txBody>
        </p:sp>
        <p:sp>
          <p:nvSpPr>
            <p:cNvPr id="324644" name="Oval 36"/>
            <p:cNvSpPr>
              <a:spLocks noChangeArrowheads="1"/>
            </p:cNvSpPr>
            <p:nvPr/>
          </p:nvSpPr>
          <p:spPr bwMode="auto">
            <a:xfrm>
              <a:off x="737" y="2831"/>
              <a:ext cx="36" cy="36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4645" name="Oval 37"/>
            <p:cNvSpPr>
              <a:spLocks noChangeArrowheads="1"/>
            </p:cNvSpPr>
            <p:nvPr/>
          </p:nvSpPr>
          <p:spPr bwMode="auto">
            <a:xfrm>
              <a:off x="1000" y="3478"/>
              <a:ext cx="36" cy="36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324646" name="Text Box 38"/>
          <p:cNvSpPr txBox="1">
            <a:spLocks noChangeArrowheads="1"/>
          </p:cNvSpPr>
          <p:nvPr/>
        </p:nvSpPr>
        <p:spPr bwMode="auto">
          <a:xfrm>
            <a:off x="3213100" y="3783013"/>
            <a:ext cx="52164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/>
              <a:t>Проведем радиус-векторы к двум точкам </a:t>
            </a:r>
            <a:r>
              <a:rPr lang="en-US" altLang="ru-RU" sz="1000" i="1"/>
              <a:t>A</a:t>
            </a:r>
            <a:r>
              <a:rPr lang="en-US" altLang="ru-RU" sz="1000"/>
              <a:t> </a:t>
            </a:r>
            <a:r>
              <a:rPr lang="ru-RU" altLang="ru-RU" sz="1000"/>
              <a:t>и </a:t>
            </a:r>
            <a:r>
              <a:rPr lang="en-US" altLang="ru-RU" sz="1000" i="1"/>
              <a:t>B</a:t>
            </a:r>
            <a:r>
              <a:rPr lang="ru-RU" altLang="ru-RU" sz="1000"/>
              <a:t>, а также соединим эти точки вектором </a:t>
            </a:r>
            <a:r>
              <a:rPr lang="en-US" altLang="ru-RU" sz="1000" b="1" i="1"/>
              <a:t>r</a:t>
            </a:r>
            <a:r>
              <a:rPr lang="en-US" altLang="ru-RU" sz="1000" i="1" baseline="-25000"/>
              <a:t>BA</a:t>
            </a:r>
            <a:r>
              <a:rPr lang="en-US" altLang="ru-RU" sz="1000"/>
              <a:t>. </a:t>
            </a:r>
            <a:endParaRPr lang="ru-RU" altLang="ru-RU" sz="1000"/>
          </a:p>
        </p:txBody>
      </p:sp>
      <p:graphicFrame>
        <p:nvGraphicFramePr>
          <p:cNvPr id="324647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967454"/>
              </p:ext>
            </p:extLst>
          </p:nvPr>
        </p:nvGraphicFramePr>
        <p:xfrm>
          <a:off x="1190625" y="4921250"/>
          <a:ext cx="152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2" name="Формула" r:id="rId3" imgW="152280" imgH="215640" progId="Equation.3">
                  <p:embed/>
                </p:oleObj>
              </mc:Choice>
              <mc:Fallback>
                <p:oleObj name="Формула" r:id="rId3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25" y="4921250"/>
                        <a:ext cx="152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49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3609941"/>
              </p:ext>
            </p:extLst>
          </p:nvPr>
        </p:nvGraphicFramePr>
        <p:xfrm>
          <a:off x="1531938" y="5881688"/>
          <a:ext cx="152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3" name="Формула" r:id="rId5" imgW="152280" imgH="215640" progId="Equation.3">
                  <p:embed/>
                </p:oleObj>
              </mc:Choice>
              <mc:Fallback>
                <p:oleObj name="Формула" r:id="rId5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1938" y="5881688"/>
                        <a:ext cx="152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4650" name="Line 42"/>
          <p:cNvSpPr>
            <a:spLocks noChangeShapeType="1"/>
          </p:cNvSpPr>
          <p:nvPr/>
        </p:nvSpPr>
        <p:spPr bwMode="auto">
          <a:xfrm flipH="1" flipV="1">
            <a:off x="619125" y="4610100"/>
            <a:ext cx="390525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graphicFrame>
        <p:nvGraphicFramePr>
          <p:cNvPr id="324651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8652295"/>
              </p:ext>
            </p:extLst>
          </p:nvPr>
        </p:nvGraphicFramePr>
        <p:xfrm>
          <a:off x="942975" y="5118100"/>
          <a:ext cx="203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4" name="Формула" r:id="rId7" imgW="203040" imgH="215640" progId="Equation.3">
                  <p:embed/>
                </p:oleObj>
              </mc:Choice>
              <mc:Fallback>
                <p:oleObj name="Формула" r:id="rId7" imgW="203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5118100"/>
                        <a:ext cx="2032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4652" name="Text Box 44"/>
          <p:cNvSpPr txBox="1">
            <a:spLocks noChangeArrowheads="1"/>
          </p:cNvSpPr>
          <p:nvPr/>
        </p:nvSpPr>
        <p:spPr bwMode="auto">
          <a:xfrm>
            <a:off x="3211513" y="3981450"/>
            <a:ext cx="363432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/>
              <a:t>В любой момент времени выполняется векторное равенство</a:t>
            </a:r>
            <a:r>
              <a:rPr lang="en-US" altLang="ru-RU" sz="1000"/>
              <a:t>: </a:t>
            </a:r>
            <a:endParaRPr lang="ru-RU" altLang="ru-RU" sz="1000"/>
          </a:p>
        </p:txBody>
      </p:sp>
      <p:graphicFrame>
        <p:nvGraphicFramePr>
          <p:cNvPr id="324653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3152901"/>
              </p:ext>
            </p:extLst>
          </p:nvPr>
        </p:nvGraphicFramePr>
        <p:xfrm>
          <a:off x="7092950" y="3997325"/>
          <a:ext cx="1092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5" name="Формула" r:id="rId9" imgW="1091880" imgH="215640" progId="Equation.3">
                  <p:embed/>
                </p:oleObj>
              </mc:Choice>
              <mc:Fallback>
                <p:oleObj name="Формула" r:id="rId9" imgW="1091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3997325"/>
                        <a:ext cx="10922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4654" name="Line 46"/>
          <p:cNvSpPr>
            <a:spLocks noChangeShapeType="1"/>
          </p:cNvSpPr>
          <p:nvPr/>
        </p:nvSpPr>
        <p:spPr bwMode="auto">
          <a:xfrm flipH="1" flipV="1">
            <a:off x="2341563" y="4503738"/>
            <a:ext cx="40005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graphicFrame>
        <p:nvGraphicFramePr>
          <p:cNvPr id="324655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223722"/>
              </p:ext>
            </p:extLst>
          </p:nvPr>
        </p:nvGraphicFramePr>
        <p:xfrm>
          <a:off x="2084388" y="4995863"/>
          <a:ext cx="152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6" name="Формула" r:id="rId11" imgW="152280" imgH="215640" progId="Equation.3">
                  <p:embed/>
                </p:oleObj>
              </mc:Choice>
              <mc:Fallback>
                <p:oleObj name="Формула" r:id="rId11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4388" y="4995863"/>
                        <a:ext cx="152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56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5253066"/>
              </p:ext>
            </p:extLst>
          </p:nvPr>
        </p:nvGraphicFramePr>
        <p:xfrm>
          <a:off x="2511425" y="5746750"/>
          <a:ext cx="152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7" name="Формула" r:id="rId12" imgW="152280" imgH="215640" progId="Equation.3">
                  <p:embed/>
                </p:oleObj>
              </mc:Choice>
              <mc:Fallback>
                <p:oleObj name="Формула" r:id="rId12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1425" y="5746750"/>
                        <a:ext cx="152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57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966721"/>
              </p:ext>
            </p:extLst>
          </p:nvPr>
        </p:nvGraphicFramePr>
        <p:xfrm>
          <a:off x="2417763" y="5126038"/>
          <a:ext cx="203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8" name="Формула" r:id="rId13" imgW="203040" imgH="215640" progId="Equation.3">
                  <p:embed/>
                </p:oleObj>
              </mc:Choice>
              <mc:Fallback>
                <p:oleObj name="Формула" r:id="rId13" imgW="203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763" y="5126038"/>
                        <a:ext cx="2032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4658" name="Text Box 50"/>
          <p:cNvSpPr txBox="1">
            <a:spLocks noChangeArrowheads="1"/>
          </p:cNvSpPr>
          <p:nvPr/>
        </p:nvSpPr>
        <p:spPr bwMode="auto">
          <a:xfrm>
            <a:off x="3200400" y="4189413"/>
            <a:ext cx="536236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 dirty="0"/>
              <a:t>В любой момент времени вектор </a:t>
            </a:r>
            <a:r>
              <a:rPr lang="en-US" altLang="ru-RU" sz="1000" b="1" i="1" dirty="0" err="1"/>
              <a:t>r</a:t>
            </a:r>
            <a:r>
              <a:rPr lang="en-US" altLang="ru-RU" sz="1000" i="1" baseline="-25000" dirty="0" err="1"/>
              <a:t>BA</a:t>
            </a:r>
            <a:r>
              <a:rPr lang="ru-RU" altLang="ru-RU" sz="1000" dirty="0"/>
              <a:t> </a:t>
            </a:r>
            <a:r>
              <a:rPr lang="ru-RU" altLang="ru-RU" sz="1000" b="1" i="1" dirty="0"/>
              <a:t>остается постоянным</a:t>
            </a:r>
            <a:r>
              <a:rPr lang="ru-RU" altLang="ru-RU" sz="1000" dirty="0"/>
              <a:t> </a:t>
            </a:r>
            <a:r>
              <a:rPr lang="ru-RU" altLang="ru-RU" sz="1000" b="1" i="1" dirty="0"/>
              <a:t>по направлению</a:t>
            </a:r>
          </a:p>
          <a:p>
            <a:r>
              <a:rPr lang="ru-RU" altLang="ru-RU" sz="1000" dirty="0"/>
              <a:t>(по определению поступательного движения) </a:t>
            </a:r>
            <a:r>
              <a:rPr lang="ru-RU" altLang="ru-RU" sz="1000" b="1" i="1" dirty="0"/>
              <a:t>и по величине</a:t>
            </a:r>
          </a:p>
          <a:p>
            <a:r>
              <a:rPr lang="ru-RU" altLang="ru-RU" sz="1000" dirty="0"/>
              <a:t>(расстояние между точками не изменяется).        Отсюда</a:t>
            </a:r>
            <a:r>
              <a:rPr lang="en-US" altLang="ru-RU" sz="1000" dirty="0"/>
              <a:t>:</a:t>
            </a:r>
          </a:p>
          <a:p>
            <a:r>
              <a:rPr lang="ru-RU" altLang="ru-RU" sz="1000" dirty="0"/>
              <a:t>и это означает, </a:t>
            </a:r>
            <a:r>
              <a:rPr lang="en-US" altLang="ru-RU" sz="1000" dirty="0"/>
              <a:t> </a:t>
            </a:r>
            <a:r>
              <a:rPr lang="ru-RU" altLang="ru-RU" sz="1000" dirty="0"/>
              <a:t>что в каждый момент времени положение точки </a:t>
            </a:r>
            <a:r>
              <a:rPr lang="en-US" altLang="ru-RU" sz="1000" i="1" dirty="0"/>
              <a:t>A</a:t>
            </a:r>
            <a:r>
              <a:rPr lang="en-US" altLang="ru-RU" sz="1000" dirty="0"/>
              <a:t> </a:t>
            </a:r>
            <a:r>
              <a:rPr lang="ru-RU" altLang="ru-RU" sz="1000" dirty="0"/>
              <a:t>отличается от положения</a:t>
            </a:r>
          </a:p>
          <a:p>
            <a:r>
              <a:rPr lang="ru-RU" altLang="ru-RU" sz="1000" dirty="0"/>
              <a:t>точки </a:t>
            </a:r>
            <a:r>
              <a:rPr lang="en-US" altLang="ru-RU" sz="1000" i="1" dirty="0"/>
              <a:t>B</a:t>
            </a:r>
            <a:r>
              <a:rPr lang="ru-RU" altLang="ru-RU" sz="1000" dirty="0"/>
              <a:t> на одну и ту же величину </a:t>
            </a:r>
            <a:r>
              <a:rPr lang="en-US" altLang="ru-RU" sz="1000" b="1" i="1" dirty="0" err="1"/>
              <a:t>r</a:t>
            </a:r>
            <a:r>
              <a:rPr lang="en-US" altLang="ru-RU" sz="1000" i="1" baseline="-25000" dirty="0" err="1"/>
              <a:t>BA</a:t>
            </a:r>
            <a:r>
              <a:rPr lang="ru-RU" altLang="ru-RU" sz="1000" i="1" baseline="-25000" dirty="0"/>
              <a:t> </a:t>
            </a:r>
            <a:r>
              <a:rPr lang="ru-RU" altLang="ru-RU" sz="1000" i="1" dirty="0"/>
              <a:t>= </a:t>
            </a:r>
            <a:r>
              <a:rPr lang="en-US" altLang="ru-RU" sz="1000" b="1" i="1" dirty="0" err="1"/>
              <a:t>const</a:t>
            </a:r>
            <a:r>
              <a:rPr lang="en-US" altLang="ru-RU" sz="1000" dirty="0"/>
              <a:t>, </a:t>
            </a:r>
            <a:r>
              <a:rPr lang="ru-RU" altLang="ru-RU" sz="1000" dirty="0"/>
              <a:t>т.е. </a:t>
            </a:r>
            <a:r>
              <a:rPr lang="ru-RU" altLang="ru-RU" sz="1000" b="1" dirty="0">
                <a:solidFill>
                  <a:schemeClr val="bg2"/>
                </a:solidFill>
              </a:rPr>
              <a:t>траектории</a:t>
            </a:r>
            <a:r>
              <a:rPr lang="ru-RU" altLang="ru-RU" sz="1000" dirty="0"/>
              <a:t> этих двух точек </a:t>
            </a:r>
            <a:r>
              <a:rPr lang="ru-RU" altLang="ru-RU" sz="1000" b="1" dirty="0">
                <a:solidFill>
                  <a:schemeClr val="bg2"/>
                </a:solidFill>
              </a:rPr>
              <a:t>тождественны</a:t>
            </a:r>
          </a:p>
          <a:p>
            <a:r>
              <a:rPr lang="ru-RU" altLang="ru-RU" sz="1000" dirty="0"/>
              <a:t>(совпадают друг с другом при наложении).</a:t>
            </a:r>
            <a:endParaRPr lang="ru-RU" altLang="ru-RU" sz="1000" b="1" i="1" dirty="0"/>
          </a:p>
        </p:txBody>
      </p:sp>
      <p:graphicFrame>
        <p:nvGraphicFramePr>
          <p:cNvPr id="324659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398865"/>
              </p:ext>
            </p:extLst>
          </p:nvPr>
        </p:nvGraphicFramePr>
        <p:xfrm>
          <a:off x="7189788" y="4449763"/>
          <a:ext cx="1257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9" name="Формула" r:id="rId14" imgW="1257120" imgH="241200" progId="Equation.3">
                  <p:embed/>
                </p:oleObj>
              </mc:Choice>
              <mc:Fallback>
                <p:oleObj name="Формула" r:id="rId14" imgW="12571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9788" y="4449763"/>
                        <a:ext cx="1257300" cy="2413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4661" name="Freeform 53"/>
          <p:cNvSpPr>
            <a:spLocks/>
          </p:cNvSpPr>
          <p:nvPr/>
        </p:nvSpPr>
        <p:spPr bwMode="auto">
          <a:xfrm rot="-418496">
            <a:off x="628650" y="4222750"/>
            <a:ext cx="1676400" cy="598488"/>
          </a:xfrm>
          <a:custGeom>
            <a:avLst/>
            <a:gdLst>
              <a:gd name="T0" fmla="*/ 0 w 912"/>
              <a:gd name="T1" fmla="*/ 130 h 311"/>
              <a:gd name="T2" fmla="*/ 354 w 912"/>
              <a:gd name="T3" fmla="*/ 292 h 311"/>
              <a:gd name="T4" fmla="*/ 402 w 912"/>
              <a:gd name="T5" fmla="*/ 16 h 311"/>
              <a:gd name="T6" fmla="*/ 912 w 912"/>
              <a:gd name="T7" fmla="*/ 196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12" h="311">
                <a:moveTo>
                  <a:pt x="0" y="130"/>
                </a:moveTo>
                <a:cubicBezTo>
                  <a:pt x="143" y="220"/>
                  <a:pt x="287" y="311"/>
                  <a:pt x="354" y="292"/>
                </a:cubicBezTo>
                <a:cubicBezTo>
                  <a:pt x="421" y="273"/>
                  <a:pt x="309" y="32"/>
                  <a:pt x="402" y="16"/>
                </a:cubicBezTo>
                <a:cubicBezTo>
                  <a:pt x="495" y="0"/>
                  <a:pt x="824" y="165"/>
                  <a:pt x="912" y="196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324662" name="Freeform 54"/>
          <p:cNvSpPr>
            <a:spLocks/>
          </p:cNvSpPr>
          <p:nvPr/>
        </p:nvSpPr>
        <p:spPr bwMode="auto">
          <a:xfrm rot="-563922">
            <a:off x="1046163" y="5249863"/>
            <a:ext cx="1676400" cy="598487"/>
          </a:xfrm>
          <a:custGeom>
            <a:avLst/>
            <a:gdLst>
              <a:gd name="T0" fmla="*/ 0 w 912"/>
              <a:gd name="T1" fmla="*/ 130 h 311"/>
              <a:gd name="T2" fmla="*/ 354 w 912"/>
              <a:gd name="T3" fmla="*/ 292 h 311"/>
              <a:gd name="T4" fmla="*/ 402 w 912"/>
              <a:gd name="T5" fmla="*/ 16 h 311"/>
              <a:gd name="T6" fmla="*/ 912 w 912"/>
              <a:gd name="T7" fmla="*/ 196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12" h="311">
                <a:moveTo>
                  <a:pt x="0" y="130"/>
                </a:moveTo>
                <a:cubicBezTo>
                  <a:pt x="143" y="220"/>
                  <a:pt x="287" y="311"/>
                  <a:pt x="354" y="292"/>
                </a:cubicBezTo>
                <a:cubicBezTo>
                  <a:pt x="421" y="273"/>
                  <a:pt x="309" y="32"/>
                  <a:pt x="402" y="16"/>
                </a:cubicBezTo>
                <a:cubicBezTo>
                  <a:pt x="495" y="0"/>
                  <a:pt x="824" y="165"/>
                  <a:pt x="912" y="196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324664" name="Text Box 56"/>
          <p:cNvSpPr txBox="1">
            <a:spLocks noChangeArrowheads="1"/>
          </p:cNvSpPr>
          <p:nvPr/>
        </p:nvSpPr>
        <p:spPr bwMode="auto">
          <a:xfrm>
            <a:off x="3208338" y="5226050"/>
            <a:ext cx="502894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 dirty="0">
                <a:solidFill>
                  <a:srgbClr val="FF0000"/>
                </a:solidFill>
              </a:rPr>
              <a:t>Продифференцируем по времени левую и правую часть соотношения</a:t>
            </a:r>
            <a:r>
              <a:rPr lang="en-US" altLang="ru-RU" sz="1000" dirty="0">
                <a:solidFill>
                  <a:srgbClr val="FF0000"/>
                </a:solidFill>
              </a:rPr>
              <a:t>:</a:t>
            </a:r>
          </a:p>
          <a:p>
            <a:endParaRPr lang="ru-RU" altLang="ru-RU" sz="1000" dirty="0">
              <a:solidFill>
                <a:srgbClr val="FF0000"/>
              </a:solidFill>
            </a:endParaRPr>
          </a:p>
          <a:p>
            <a:r>
              <a:rPr lang="ru-RU" altLang="ru-RU" sz="1000" dirty="0">
                <a:solidFill>
                  <a:srgbClr val="FF0000"/>
                </a:solidFill>
              </a:rPr>
              <a:t>и это означает, </a:t>
            </a:r>
            <a:r>
              <a:rPr lang="en-US" altLang="ru-RU" sz="1000" dirty="0">
                <a:solidFill>
                  <a:srgbClr val="FF0000"/>
                </a:solidFill>
              </a:rPr>
              <a:t> </a:t>
            </a:r>
            <a:r>
              <a:rPr lang="ru-RU" altLang="ru-RU" sz="1000" dirty="0">
                <a:solidFill>
                  <a:srgbClr val="FF0000"/>
                </a:solidFill>
              </a:rPr>
              <a:t>что в каждый момент времени </a:t>
            </a:r>
            <a:r>
              <a:rPr lang="ru-RU" altLang="ru-RU" sz="1000" b="1" dirty="0">
                <a:solidFill>
                  <a:srgbClr val="FF0000"/>
                </a:solidFill>
              </a:rPr>
              <a:t>скорость точки </a:t>
            </a:r>
            <a:r>
              <a:rPr lang="en-US" altLang="ru-RU" sz="1000" b="1" i="1" dirty="0">
                <a:solidFill>
                  <a:srgbClr val="FF0000"/>
                </a:solidFill>
              </a:rPr>
              <a:t>A</a:t>
            </a:r>
            <a:r>
              <a:rPr lang="ru-RU" altLang="ru-RU" sz="1000" dirty="0">
                <a:solidFill>
                  <a:srgbClr val="FF0000"/>
                </a:solidFill>
              </a:rPr>
              <a:t> </a:t>
            </a:r>
            <a:r>
              <a:rPr lang="ru-RU" altLang="ru-RU" sz="1000" b="1" dirty="0">
                <a:solidFill>
                  <a:srgbClr val="FF0000"/>
                </a:solidFill>
              </a:rPr>
              <a:t>равна геометрически</a:t>
            </a:r>
          </a:p>
          <a:p>
            <a:r>
              <a:rPr lang="ru-RU" altLang="ru-RU" sz="1000" dirty="0">
                <a:solidFill>
                  <a:srgbClr val="FF0000"/>
                </a:solidFill>
              </a:rPr>
              <a:t>(т.е. </a:t>
            </a:r>
            <a:r>
              <a:rPr lang="ru-RU" altLang="ru-RU" sz="1000" dirty="0" err="1">
                <a:solidFill>
                  <a:srgbClr val="FF0000"/>
                </a:solidFill>
              </a:rPr>
              <a:t>векторно</a:t>
            </a:r>
            <a:r>
              <a:rPr lang="ru-RU" altLang="ru-RU" sz="1000" dirty="0">
                <a:solidFill>
                  <a:srgbClr val="FF0000"/>
                </a:solidFill>
              </a:rPr>
              <a:t>) </a:t>
            </a:r>
            <a:r>
              <a:rPr lang="ru-RU" altLang="ru-RU" sz="1000" b="1" dirty="0">
                <a:solidFill>
                  <a:srgbClr val="FF0000"/>
                </a:solidFill>
              </a:rPr>
              <a:t>скорости точки </a:t>
            </a:r>
            <a:r>
              <a:rPr lang="en-US" altLang="ru-RU" sz="1000" b="1" i="1" dirty="0">
                <a:solidFill>
                  <a:srgbClr val="FF0000"/>
                </a:solidFill>
              </a:rPr>
              <a:t>B</a:t>
            </a:r>
            <a:r>
              <a:rPr lang="ru-RU" altLang="ru-RU" sz="1000" dirty="0">
                <a:solidFill>
                  <a:srgbClr val="FF0000"/>
                </a:solidFill>
              </a:rPr>
              <a:t>.</a:t>
            </a:r>
            <a:endParaRPr lang="ru-RU" altLang="ru-RU" sz="1000" b="1" i="1" dirty="0">
              <a:solidFill>
                <a:srgbClr val="FF0000"/>
              </a:solidFill>
            </a:endParaRPr>
          </a:p>
        </p:txBody>
      </p:sp>
      <p:graphicFrame>
        <p:nvGraphicFramePr>
          <p:cNvPr id="324665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9951569"/>
              </p:ext>
            </p:extLst>
          </p:nvPr>
        </p:nvGraphicFramePr>
        <p:xfrm>
          <a:off x="7696200" y="5162550"/>
          <a:ext cx="965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0" name="Формула" r:id="rId16" imgW="965160" imgH="393480" progId="Equation.3">
                  <p:embed/>
                </p:oleObj>
              </mc:Choice>
              <mc:Fallback>
                <p:oleObj name="Формула" r:id="rId16" imgW="9651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5162550"/>
                        <a:ext cx="965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66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9950402"/>
              </p:ext>
            </p:extLst>
          </p:nvPr>
        </p:nvGraphicFramePr>
        <p:xfrm>
          <a:off x="5603875" y="5756275"/>
          <a:ext cx="8255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1" name="Формула" r:id="rId18" imgW="825480" imgH="215640" progId="Equation.3">
                  <p:embed/>
                </p:oleObj>
              </mc:Choice>
              <mc:Fallback>
                <p:oleObj name="Формула" r:id="rId18" imgW="825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75" y="5756275"/>
                        <a:ext cx="825500" cy="2159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4668" name="Text Box 60"/>
          <p:cNvSpPr txBox="1">
            <a:spLocks noChangeArrowheads="1"/>
          </p:cNvSpPr>
          <p:nvPr/>
        </p:nvSpPr>
        <p:spPr bwMode="auto">
          <a:xfrm>
            <a:off x="3216275" y="5967413"/>
            <a:ext cx="51139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/>
              <a:t>Второе дифференцирование по времени приводит к соотношению</a:t>
            </a:r>
            <a:r>
              <a:rPr lang="en-US" altLang="ru-RU" sz="1000"/>
              <a:t>:</a:t>
            </a:r>
          </a:p>
          <a:p>
            <a:endParaRPr lang="ru-RU" altLang="ru-RU" sz="1000"/>
          </a:p>
          <a:p>
            <a:r>
              <a:rPr lang="ru-RU" altLang="ru-RU" sz="1000"/>
              <a:t>и это означает, </a:t>
            </a:r>
            <a:r>
              <a:rPr lang="en-US" altLang="ru-RU" sz="1000"/>
              <a:t> </a:t>
            </a:r>
            <a:r>
              <a:rPr lang="ru-RU" altLang="ru-RU" sz="1000"/>
              <a:t>что в каждый момент времени </a:t>
            </a:r>
            <a:r>
              <a:rPr lang="ru-RU" altLang="ru-RU" sz="1000" b="1">
                <a:solidFill>
                  <a:srgbClr val="FF0000"/>
                </a:solidFill>
              </a:rPr>
              <a:t>ускорение точки </a:t>
            </a:r>
            <a:r>
              <a:rPr lang="en-US" altLang="ru-RU" sz="1000" b="1" i="1">
                <a:solidFill>
                  <a:srgbClr val="FF0000"/>
                </a:solidFill>
              </a:rPr>
              <a:t>A</a:t>
            </a:r>
            <a:r>
              <a:rPr lang="ru-RU" altLang="ru-RU" sz="1000">
                <a:solidFill>
                  <a:srgbClr val="FF0000"/>
                </a:solidFill>
              </a:rPr>
              <a:t> </a:t>
            </a:r>
            <a:r>
              <a:rPr lang="ru-RU" altLang="ru-RU" sz="1000" b="1">
                <a:solidFill>
                  <a:srgbClr val="FF0000"/>
                </a:solidFill>
              </a:rPr>
              <a:t>равно геометрически</a:t>
            </a:r>
          </a:p>
          <a:p>
            <a:r>
              <a:rPr lang="ru-RU" altLang="ru-RU" sz="1000"/>
              <a:t>(т.е. векторно) </a:t>
            </a:r>
            <a:r>
              <a:rPr lang="ru-RU" altLang="ru-RU" sz="1000" b="1">
                <a:solidFill>
                  <a:srgbClr val="FF0000"/>
                </a:solidFill>
              </a:rPr>
              <a:t>ускорению точки </a:t>
            </a:r>
            <a:r>
              <a:rPr lang="en-US" altLang="ru-RU" sz="1000" b="1" i="1">
                <a:solidFill>
                  <a:srgbClr val="FF0000"/>
                </a:solidFill>
              </a:rPr>
              <a:t>B</a:t>
            </a:r>
            <a:r>
              <a:rPr lang="ru-RU" altLang="ru-RU" sz="1000"/>
              <a:t>.</a:t>
            </a:r>
            <a:endParaRPr lang="ru-RU" altLang="ru-RU" sz="1000" b="1" i="1"/>
          </a:p>
        </p:txBody>
      </p:sp>
      <p:graphicFrame>
        <p:nvGraphicFramePr>
          <p:cNvPr id="324669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440832"/>
              </p:ext>
            </p:extLst>
          </p:nvPr>
        </p:nvGraphicFramePr>
        <p:xfrm>
          <a:off x="7348538" y="5891213"/>
          <a:ext cx="1143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2" name="Формула" r:id="rId20" imgW="1143000" imgH="419040" progId="Equation.3">
                  <p:embed/>
                </p:oleObj>
              </mc:Choice>
              <mc:Fallback>
                <p:oleObj name="Формула" r:id="rId20" imgW="11430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8538" y="5891213"/>
                        <a:ext cx="1143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70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483635"/>
              </p:ext>
            </p:extLst>
          </p:nvPr>
        </p:nvGraphicFramePr>
        <p:xfrm>
          <a:off x="5599113" y="6516688"/>
          <a:ext cx="850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3" name="Формула" r:id="rId22" imgW="850680" imgH="215640" progId="Equation.3">
                  <p:embed/>
                </p:oleObj>
              </mc:Choice>
              <mc:Fallback>
                <p:oleObj name="Формула" r:id="rId22" imgW="850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9113" y="6516688"/>
                        <a:ext cx="850900" cy="2159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4671" name="AutoShape 63"/>
          <p:cNvSpPr>
            <a:spLocks noChangeArrowheads="1"/>
          </p:cNvSpPr>
          <p:nvPr/>
        </p:nvSpPr>
        <p:spPr bwMode="auto">
          <a:xfrm rot="1410184">
            <a:off x="2343150" y="4562475"/>
            <a:ext cx="466725" cy="123825"/>
          </a:xfrm>
          <a:prstGeom prst="rightArrow">
            <a:avLst>
              <a:gd name="adj1" fmla="val 50000"/>
              <a:gd name="adj2" fmla="val 94231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4673" name="AutoShape 65"/>
          <p:cNvSpPr>
            <a:spLocks noChangeArrowheads="1"/>
          </p:cNvSpPr>
          <p:nvPr/>
        </p:nvSpPr>
        <p:spPr bwMode="auto">
          <a:xfrm rot="1229290">
            <a:off x="2760663" y="5532438"/>
            <a:ext cx="466725" cy="123825"/>
          </a:xfrm>
          <a:prstGeom prst="rightArrow">
            <a:avLst>
              <a:gd name="adj1" fmla="val 50000"/>
              <a:gd name="adj2" fmla="val 94231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324674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1983500"/>
              </p:ext>
            </p:extLst>
          </p:nvPr>
        </p:nvGraphicFramePr>
        <p:xfrm>
          <a:off x="2801938" y="5249863"/>
          <a:ext cx="179387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4" name="Формула" r:id="rId24" imgW="177480" imgH="215640" progId="Equation.3">
                  <p:embed/>
                </p:oleObj>
              </mc:Choice>
              <mc:Fallback>
                <p:oleObj name="Формула" r:id="rId24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1938" y="5249863"/>
                        <a:ext cx="179387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75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42106"/>
              </p:ext>
            </p:extLst>
          </p:nvPr>
        </p:nvGraphicFramePr>
        <p:xfrm>
          <a:off x="2619375" y="4371975"/>
          <a:ext cx="179388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5" name="Формула" r:id="rId26" imgW="177480" imgH="215640" progId="Equation.3">
                  <p:embed/>
                </p:oleObj>
              </mc:Choice>
              <mc:Fallback>
                <p:oleObj name="Формула" r:id="rId26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75" y="4371975"/>
                        <a:ext cx="179388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4676" name="AutoShape 68"/>
          <p:cNvSpPr>
            <a:spLocks noChangeArrowheads="1"/>
          </p:cNvSpPr>
          <p:nvPr/>
        </p:nvSpPr>
        <p:spPr bwMode="auto">
          <a:xfrm rot="4597990">
            <a:off x="2170113" y="4732338"/>
            <a:ext cx="466725" cy="123825"/>
          </a:xfrm>
          <a:prstGeom prst="rightArrow">
            <a:avLst>
              <a:gd name="adj1" fmla="val 50000"/>
              <a:gd name="adj2" fmla="val 94231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4677" name="AutoShape 69"/>
          <p:cNvSpPr>
            <a:spLocks noChangeArrowheads="1"/>
          </p:cNvSpPr>
          <p:nvPr/>
        </p:nvSpPr>
        <p:spPr bwMode="auto">
          <a:xfrm rot="4597990">
            <a:off x="2587625" y="5721350"/>
            <a:ext cx="466725" cy="123825"/>
          </a:xfrm>
          <a:prstGeom prst="rightArrow">
            <a:avLst>
              <a:gd name="adj1" fmla="val 50000"/>
              <a:gd name="adj2" fmla="val 94231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324678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7515679"/>
              </p:ext>
            </p:extLst>
          </p:nvPr>
        </p:nvGraphicFramePr>
        <p:xfrm>
          <a:off x="2525713" y="4722813"/>
          <a:ext cx="192087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6" name="Формула" r:id="rId28" imgW="190440" imgH="215640" progId="Equation.3">
                  <p:embed/>
                </p:oleObj>
              </mc:Choice>
              <mc:Fallback>
                <p:oleObj name="Формула" r:id="rId28" imgW="190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5713" y="4722813"/>
                        <a:ext cx="192087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79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730038"/>
              </p:ext>
            </p:extLst>
          </p:nvPr>
        </p:nvGraphicFramePr>
        <p:xfrm>
          <a:off x="2946400" y="5695950"/>
          <a:ext cx="192088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7" name="Формула" r:id="rId30" imgW="190440" imgH="215640" progId="Equation.3">
                  <p:embed/>
                </p:oleObj>
              </mc:Choice>
              <mc:Fallback>
                <p:oleObj name="Формула" r:id="rId30" imgW="190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5695950"/>
                        <a:ext cx="192088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4680" name="Text Box 72"/>
          <p:cNvSpPr txBox="1">
            <a:spLocks noChangeArrowheads="1"/>
          </p:cNvSpPr>
          <p:nvPr/>
        </p:nvSpPr>
        <p:spPr bwMode="auto">
          <a:xfrm>
            <a:off x="3079750" y="4754563"/>
            <a:ext cx="5370381" cy="707886"/>
          </a:xfrm>
          <a:prstGeom prst="rect">
            <a:avLst/>
          </a:prstGeom>
          <a:solidFill>
            <a:srgbClr val="00FFFF"/>
          </a:solidFill>
          <a:ln w="19050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 b="1">
                <a:solidFill>
                  <a:schemeClr val="bg2"/>
                </a:solidFill>
              </a:rPr>
              <a:t>Таким образом, поступательное движение твердого тела полностью определяется</a:t>
            </a:r>
          </a:p>
          <a:p>
            <a:r>
              <a:rPr lang="ru-RU" altLang="ru-RU" sz="1000" b="1">
                <a:solidFill>
                  <a:schemeClr val="bg2"/>
                </a:solidFill>
              </a:rPr>
              <a:t>движением одной точки, принадлежащей этому телу и выбранной произвольным образом.</a:t>
            </a:r>
          </a:p>
          <a:p>
            <a:r>
              <a:rPr lang="ru-RU" altLang="ru-RU" sz="1000" b="1">
                <a:solidFill>
                  <a:schemeClr val="bg2"/>
                </a:solidFill>
              </a:rPr>
              <a:t>Все параметры движения этой точки (траектория, скорость и ускорение) описываются</a:t>
            </a:r>
          </a:p>
          <a:p>
            <a:r>
              <a:rPr lang="ru-RU" altLang="ru-RU" sz="1000" b="1">
                <a:solidFill>
                  <a:schemeClr val="bg2"/>
                </a:solidFill>
              </a:rPr>
              <a:t>уравнениями и соотношениями кинематики точки.</a:t>
            </a:r>
          </a:p>
        </p:txBody>
      </p:sp>
      <p:sp>
        <p:nvSpPr>
          <p:cNvPr id="324686" name="Oval 78"/>
          <p:cNvSpPr>
            <a:spLocks noChangeArrowheads="1"/>
          </p:cNvSpPr>
          <p:nvPr/>
        </p:nvSpPr>
        <p:spPr bwMode="auto">
          <a:xfrm>
            <a:off x="8696325" y="6391275"/>
            <a:ext cx="333375" cy="3333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ru-RU" altLang="ru-RU" sz="1000" b="1" dirty="0" smtClean="0">
                <a:solidFill>
                  <a:schemeClr val="bg2"/>
                </a:solidFill>
              </a:rPr>
              <a:t>6</a:t>
            </a:r>
            <a:endParaRPr lang="ru-RU" altLang="ru-RU" sz="1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62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4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4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4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4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4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4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33333E-6 C 0.04861 0.03658 0.0974 0.07361 0.11771 0.06783 C 0.13802 0.06227 0.10955 -0.02014 0.12135 -0.03333 C 0.13316 -0.04652 0.16076 -0.02916 0.18906 -0.0118 " pathEditMode="relative" rAng="0" ptsTypes="aaaA">
                                      <p:cBhvr>
                                        <p:cTn id="28" dur="2000" fill="hold"/>
                                        <p:tgtEl>
                                          <p:spTgt spid="3246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44" y="134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24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24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6" grpId="0"/>
      <p:bldP spid="324617" grpId="0"/>
      <p:bldP spid="324618" grpId="0"/>
      <p:bldP spid="324623" grpId="0"/>
      <p:bldP spid="324628" grpId="0" animBg="1"/>
      <p:bldP spid="324633" grpId="0" animBg="1"/>
      <p:bldP spid="324634" grpId="0" animBg="1"/>
      <p:bldP spid="324635" grpId="0" animBg="1"/>
      <p:bldP spid="324636" grpId="0" animBg="1"/>
      <p:bldP spid="324646" grpId="0"/>
      <p:bldP spid="324650" grpId="0" animBg="1"/>
      <p:bldP spid="324652" grpId="0"/>
      <p:bldP spid="324654" grpId="0" animBg="1"/>
      <p:bldP spid="324658" grpId="0"/>
      <p:bldP spid="324661" grpId="0" animBg="1"/>
      <p:bldP spid="324662" grpId="0" animBg="1"/>
      <p:bldP spid="324664" grpId="0"/>
      <p:bldP spid="324668" grpId="0"/>
      <p:bldP spid="324671" grpId="0" animBg="1"/>
      <p:bldP spid="324673" grpId="0" animBg="1"/>
      <p:bldP spid="324676" grpId="0" animBg="1"/>
      <p:bldP spid="324677" grpId="0" animBg="1"/>
      <p:bldP spid="32468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40" name="Rectangle 8"/>
          <p:cNvSpPr>
            <a:spLocks noChangeArrowheads="1"/>
          </p:cNvSpPr>
          <p:nvPr/>
        </p:nvSpPr>
        <p:spPr bwMode="auto">
          <a:xfrm>
            <a:off x="209550" y="887413"/>
            <a:ext cx="870585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>
                <a:solidFill>
                  <a:srgbClr val="FF0000"/>
                </a:solidFill>
                <a:latin typeface="+mn-lt"/>
              </a:rPr>
              <a:t>Вращательное движение твердого тела – </a:t>
            </a:r>
            <a:r>
              <a:rPr lang="ru-RU" altLang="ru-RU" sz="1000">
                <a:solidFill>
                  <a:srgbClr val="FF0000"/>
                </a:solidFill>
                <a:latin typeface="+mn-lt"/>
              </a:rPr>
              <a:t>движение при котором все его точки движутся в плоскостях, перпендикулярных некоторой неподвижной прямой, и описывают окружности с центрами, лежащими на этой прямой, называемой </a:t>
            </a:r>
            <a:r>
              <a:rPr lang="ru-RU" altLang="ru-RU" sz="1000" b="1">
                <a:solidFill>
                  <a:srgbClr val="FF0000"/>
                </a:solidFill>
                <a:latin typeface="+mn-lt"/>
              </a:rPr>
              <a:t>осью вращения</a:t>
            </a:r>
            <a:r>
              <a:rPr lang="ru-RU" altLang="ru-RU" sz="1000">
                <a:solidFill>
                  <a:srgbClr val="FF0000"/>
                </a:solidFill>
                <a:latin typeface="+mn-lt"/>
              </a:rPr>
              <a:t>. </a:t>
            </a:r>
            <a:endParaRPr lang="ru-RU" altLang="ru-RU" sz="12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5641" name="AutoShape 9"/>
          <p:cNvSpPr>
            <a:spLocks noChangeArrowheads="1"/>
          </p:cNvSpPr>
          <p:nvPr/>
        </p:nvSpPr>
        <p:spPr bwMode="auto">
          <a:xfrm>
            <a:off x="1104900" y="1733550"/>
            <a:ext cx="1152525" cy="1581150"/>
          </a:xfrm>
          <a:prstGeom prst="can">
            <a:avLst>
              <a:gd name="adj" fmla="val 34298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5642" name="Line 10"/>
          <p:cNvSpPr>
            <a:spLocks noChangeShapeType="1"/>
          </p:cNvSpPr>
          <p:nvPr/>
        </p:nvSpPr>
        <p:spPr bwMode="auto">
          <a:xfrm>
            <a:off x="1695450" y="1409700"/>
            <a:ext cx="0" cy="2095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325645" name="AutoShape 13"/>
          <p:cNvSpPr>
            <a:spLocks noChangeArrowheads="1"/>
          </p:cNvSpPr>
          <p:nvPr/>
        </p:nvSpPr>
        <p:spPr bwMode="auto">
          <a:xfrm>
            <a:off x="428625" y="2628900"/>
            <a:ext cx="2428875" cy="638175"/>
          </a:xfrm>
          <a:prstGeom prst="parallelogram">
            <a:avLst>
              <a:gd name="adj" fmla="val 95149"/>
            </a:avLst>
          </a:prstGeom>
          <a:solidFill>
            <a:srgbClr val="CCFFFF">
              <a:alpha val="2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5646" name="AutoShape 14"/>
          <p:cNvSpPr>
            <a:spLocks noChangeArrowheads="1"/>
          </p:cNvSpPr>
          <p:nvPr/>
        </p:nvSpPr>
        <p:spPr bwMode="auto">
          <a:xfrm>
            <a:off x="436563" y="2093913"/>
            <a:ext cx="2428875" cy="638175"/>
          </a:xfrm>
          <a:prstGeom prst="parallelogram">
            <a:avLst>
              <a:gd name="adj" fmla="val 95149"/>
            </a:avLst>
          </a:prstGeom>
          <a:solidFill>
            <a:srgbClr val="CCFFFF">
              <a:alpha val="2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5647" name="Oval 15"/>
          <p:cNvSpPr>
            <a:spLocks noChangeArrowheads="1"/>
          </p:cNvSpPr>
          <p:nvPr/>
        </p:nvSpPr>
        <p:spPr bwMode="auto">
          <a:xfrm>
            <a:off x="1217613" y="2665413"/>
            <a:ext cx="952500" cy="4000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5648" name="Oval 16"/>
          <p:cNvSpPr>
            <a:spLocks noChangeArrowheads="1"/>
          </p:cNvSpPr>
          <p:nvPr/>
        </p:nvSpPr>
        <p:spPr bwMode="auto">
          <a:xfrm>
            <a:off x="1350963" y="2979738"/>
            <a:ext cx="50800" cy="46037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5644" name="Oval 12"/>
          <p:cNvSpPr>
            <a:spLocks noChangeArrowheads="1"/>
          </p:cNvSpPr>
          <p:nvPr/>
        </p:nvSpPr>
        <p:spPr bwMode="auto">
          <a:xfrm>
            <a:off x="1276350" y="2228850"/>
            <a:ext cx="857250" cy="3619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5643" name="Oval 11"/>
          <p:cNvSpPr>
            <a:spLocks noChangeArrowheads="1"/>
          </p:cNvSpPr>
          <p:nvPr/>
        </p:nvSpPr>
        <p:spPr bwMode="auto">
          <a:xfrm>
            <a:off x="1381125" y="2514600"/>
            <a:ext cx="50800" cy="46038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5649" name="Line 17"/>
          <p:cNvSpPr>
            <a:spLocks noChangeShapeType="1"/>
          </p:cNvSpPr>
          <p:nvPr/>
        </p:nvSpPr>
        <p:spPr bwMode="auto">
          <a:xfrm flipV="1">
            <a:off x="1438275" y="2409825"/>
            <a:ext cx="266700" cy="1238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325650" name="Line 18"/>
          <p:cNvSpPr>
            <a:spLocks noChangeShapeType="1"/>
          </p:cNvSpPr>
          <p:nvPr/>
        </p:nvSpPr>
        <p:spPr bwMode="auto">
          <a:xfrm flipV="1">
            <a:off x="1389063" y="2855913"/>
            <a:ext cx="295275" cy="1333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grpSp>
        <p:nvGrpSpPr>
          <p:cNvPr id="325667" name="Group 35"/>
          <p:cNvGrpSpPr>
            <a:grpSpLocks/>
          </p:cNvGrpSpPr>
          <p:nvPr/>
        </p:nvGrpSpPr>
        <p:grpSpPr bwMode="auto">
          <a:xfrm>
            <a:off x="1571625" y="1414463"/>
            <a:ext cx="255588" cy="182562"/>
            <a:chOff x="2082" y="2259"/>
            <a:chExt cx="161" cy="115"/>
          </a:xfrm>
        </p:grpSpPr>
        <p:grpSp>
          <p:nvGrpSpPr>
            <p:cNvPr id="325655" name="Group 23"/>
            <p:cNvGrpSpPr>
              <a:grpSpLocks/>
            </p:cNvGrpSpPr>
            <p:nvPr/>
          </p:nvGrpSpPr>
          <p:grpSpPr bwMode="auto">
            <a:xfrm>
              <a:off x="2082" y="2260"/>
              <a:ext cx="56" cy="114"/>
              <a:chOff x="1056" y="2326"/>
              <a:chExt cx="56" cy="114"/>
            </a:xfrm>
          </p:grpSpPr>
          <p:sp>
            <p:nvSpPr>
              <p:cNvPr id="325651" name="Rectangle 19"/>
              <p:cNvSpPr>
                <a:spLocks noChangeArrowheads="1"/>
              </p:cNvSpPr>
              <p:nvPr/>
            </p:nvSpPr>
            <p:spPr bwMode="auto">
              <a:xfrm>
                <a:off x="1056" y="2326"/>
                <a:ext cx="56" cy="11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25654" name="Line 22"/>
              <p:cNvSpPr>
                <a:spLocks noChangeShapeType="1"/>
              </p:cNvSpPr>
              <p:nvPr/>
            </p:nvSpPr>
            <p:spPr bwMode="auto">
              <a:xfrm>
                <a:off x="1110" y="2327"/>
                <a:ext cx="0" cy="1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</p:grpSp>
        <p:grpSp>
          <p:nvGrpSpPr>
            <p:cNvPr id="325656" name="Group 24"/>
            <p:cNvGrpSpPr>
              <a:grpSpLocks/>
            </p:cNvGrpSpPr>
            <p:nvPr/>
          </p:nvGrpSpPr>
          <p:grpSpPr bwMode="auto">
            <a:xfrm flipH="1">
              <a:off x="2187" y="2259"/>
              <a:ext cx="56" cy="114"/>
              <a:chOff x="1056" y="2326"/>
              <a:chExt cx="56" cy="114"/>
            </a:xfrm>
          </p:grpSpPr>
          <p:sp>
            <p:nvSpPr>
              <p:cNvPr id="325657" name="Rectangle 25"/>
              <p:cNvSpPr>
                <a:spLocks noChangeArrowheads="1"/>
              </p:cNvSpPr>
              <p:nvPr/>
            </p:nvSpPr>
            <p:spPr bwMode="auto">
              <a:xfrm>
                <a:off x="1056" y="2326"/>
                <a:ext cx="56" cy="11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25658" name="Line 26"/>
              <p:cNvSpPr>
                <a:spLocks noChangeShapeType="1"/>
              </p:cNvSpPr>
              <p:nvPr/>
            </p:nvSpPr>
            <p:spPr bwMode="auto">
              <a:xfrm>
                <a:off x="1110" y="2327"/>
                <a:ext cx="0" cy="1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</p:grpSp>
      </p:grpSp>
      <p:grpSp>
        <p:nvGrpSpPr>
          <p:cNvPr id="325668" name="Group 36"/>
          <p:cNvGrpSpPr>
            <a:grpSpLocks/>
          </p:cNvGrpSpPr>
          <p:nvPr/>
        </p:nvGrpSpPr>
        <p:grpSpPr bwMode="auto">
          <a:xfrm>
            <a:off x="1570038" y="3365500"/>
            <a:ext cx="255587" cy="182563"/>
            <a:chOff x="2082" y="2259"/>
            <a:chExt cx="161" cy="115"/>
          </a:xfrm>
        </p:grpSpPr>
        <p:grpSp>
          <p:nvGrpSpPr>
            <p:cNvPr id="325669" name="Group 37"/>
            <p:cNvGrpSpPr>
              <a:grpSpLocks/>
            </p:cNvGrpSpPr>
            <p:nvPr/>
          </p:nvGrpSpPr>
          <p:grpSpPr bwMode="auto">
            <a:xfrm>
              <a:off x="2082" y="2260"/>
              <a:ext cx="56" cy="114"/>
              <a:chOff x="1056" y="2326"/>
              <a:chExt cx="56" cy="114"/>
            </a:xfrm>
          </p:grpSpPr>
          <p:sp>
            <p:nvSpPr>
              <p:cNvPr id="325670" name="Rectangle 38"/>
              <p:cNvSpPr>
                <a:spLocks noChangeArrowheads="1"/>
              </p:cNvSpPr>
              <p:nvPr/>
            </p:nvSpPr>
            <p:spPr bwMode="auto">
              <a:xfrm>
                <a:off x="1056" y="2326"/>
                <a:ext cx="56" cy="11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25671" name="Line 39"/>
              <p:cNvSpPr>
                <a:spLocks noChangeShapeType="1"/>
              </p:cNvSpPr>
              <p:nvPr/>
            </p:nvSpPr>
            <p:spPr bwMode="auto">
              <a:xfrm>
                <a:off x="1110" y="2327"/>
                <a:ext cx="0" cy="1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</p:grpSp>
        <p:grpSp>
          <p:nvGrpSpPr>
            <p:cNvPr id="325672" name="Group 40"/>
            <p:cNvGrpSpPr>
              <a:grpSpLocks/>
            </p:cNvGrpSpPr>
            <p:nvPr/>
          </p:nvGrpSpPr>
          <p:grpSpPr bwMode="auto">
            <a:xfrm flipH="1">
              <a:off x="2187" y="2259"/>
              <a:ext cx="56" cy="114"/>
              <a:chOff x="1056" y="2326"/>
              <a:chExt cx="56" cy="114"/>
            </a:xfrm>
          </p:grpSpPr>
          <p:sp>
            <p:nvSpPr>
              <p:cNvPr id="325673" name="Rectangle 41"/>
              <p:cNvSpPr>
                <a:spLocks noChangeArrowheads="1"/>
              </p:cNvSpPr>
              <p:nvPr/>
            </p:nvSpPr>
            <p:spPr bwMode="auto">
              <a:xfrm>
                <a:off x="1056" y="2326"/>
                <a:ext cx="56" cy="11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25674" name="Line 42"/>
              <p:cNvSpPr>
                <a:spLocks noChangeShapeType="1"/>
              </p:cNvSpPr>
              <p:nvPr/>
            </p:nvSpPr>
            <p:spPr bwMode="auto">
              <a:xfrm>
                <a:off x="1110" y="2327"/>
                <a:ext cx="0" cy="1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</p:grpSp>
      </p:grpSp>
      <p:sp>
        <p:nvSpPr>
          <p:cNvPr id="325675" name="Rectangle 43"/>
          <p:cNvSpPr>
            <a:spLocks noChangeArrowheads="1"/>
          </p:cNvSpPr>
          <p:nvPr/>
        </p:nvSpPr>
        <p:spPr bwMode="auto">
          <a:xfrm>
            <a:off x="1568450" y="3543300"/>
            <a:ext cx="255588" cy="7937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5676" name="Rectangle 44"/>
          <p:cNvSpPr>
            <a:spLocks noChangeArrowheads="1"/>
          </p:cNvSpPr>
          <p:nvPr/>
        </p:nvSpPr>
        <p:spPr bwMode="auto">
          <a:xfrm>
            <a:off x="2684463" y="1343025"/>
            <a:ext cx="61817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 dirty="0">
                <a:solidFill>
                  <a:srgbClr val="FF0000"/>
                </a:solidFill>
                <a:latin typeface="+mn-lt"/>
              </a:rPr>
              <a:t>Задание вращательное движения </a:t>
            </a:r>
            <a:r>
              <a:rPr lang="ru-RU" altLang="ru-RU" sz="1000" b="1" dirty="0">
                <a:latin typeface="+mn-lt"/>
              </a:rPr>
              <a:t>– </a:t>
            </a:r>
            <a:r>
              <a:rPr lang="ru-RU" altLang="ru-RU" sz="1000" dirty="0">
                <a:latin typeface="+mn-lt"/>
              </a:rPr>
              <a:t>движение задается законом изменения двугранного угла</a:t>
            </a:r>
            <a:r>
              <a:rPr lang="en-US" altLang="ru-RU" sz="1000" dirty="0">
                <a:latin typeface="+mn-lt"/>
              </a:rPr>
              <a:t> </a:t>
            </a:r>
            <a:r>
              <a:rPr lang="el-GR" altLang="ru-RU" sz="1000" i="1" dirty="0">
                <a:latin typeface="+mn-lt"/>
                <a:cs typeface="Times New Roman" pitchFamily="18" charset="0"/>
              </a:rPr>
              <a:t>φ</a:t>
            </a:r>
            <a:r>
              <a:rPr lang="ru-RU" altLang="ru-RU" sz="1000" dirty="0">
                <a:latin typeface="+mn-lt"/>
              </a:rPr>
              <a:t> (угла поворота), образованного неподвижной плоскостью </a:t>
            </a:r>
            <a:r>
              <a:rPr lang="en-US" altLang="ru-RU" sz="1000" i="1" dirty="0">
                <a:latin typeface="+mn-lt"/>
              </a:rPr>
              <a:t>P</a:t>
            </a:r>
            <a:r>
              <a:rPr lang="ru-RU" altLang="ru-RU" sz="1000" dirty="0">
                <a:latin typeface="+mn-lt"/>
              </a:rPr>
              <a:t>, проходящей через ось вращения, и плоскостью </a:t>
            </a:r>
            <a:r>
              <a:rPr lang="en-US" altLang="ru-RU" sz="1000" i="1" dirty="0">
                <a:latin typeface="+mn-lt"/>
              </a:rPr>
              <a:t>Q</a:t>
            </a:r>
            <a:r>
              <a:rPr lang="ru-RU" altLang="ru-RU" sz="1000" dirty="0">
                <a:latin typeface="+mn-lt"/>
              </a:rPr>
              <a:t>, жестко связанной с телом</a:t>
            </a:r>
            <a:r>
              <a:rPr lang="en-US" altLang="ru-RU" sz="1000" dirty="0">
                <a:latin typeface="+mn-lt"/>
              </a:rPr>
              <a:t>:</a:t>
            </a:r>
            <a:endParaRPr lang="ru-RU" altLang="ru-RU" sz="1200" dirty="0">
              <a:latin typeface="+mn-lt"/>
            </a:endParaRPr>
          </a:p>
        </p:txBody>
      </p:sp>
      <p:sp>
        <p:nvSpPr>
          <p:cNvPr id="325677" name="Rectangle 45"/>
          <p:cNvSpPr>
            <a:spLocks noChangeArrowheads="1"/>
          </p:cNvSpPr>
          <p:nvPr/>
        </p:nvSpPr>
        <p:spPr bwMode="auto">
          <a:xfrm>
            <a:off x="342900" y="1924050"/>
            <a:ext cx="1352550" cy="1219200"/>
          </a:xfrm>
          <a:prstGeom prst="rect">
            <a:avLst/>
          </a:prstGeom>
          <a:solidFill>
            <a:srgbClr val="CCFFFF">
              <a:alpha val="2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5678" name="Text Box 46"/>
          <p:cNvSpPr txBox="1">
            <a:spLocks noChangeArrowheads="1"/>
          </p:cNvSpPr>
          <p:nvPr/>
        </p:nvSpPr>
        <p:spPr bwMode="auto">
          <a:xfrm>
            <a:off x="422275" y="1973263"/>
            <a:ext cx="2016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ru-RU" sz="1000" b="1" i="1"/>
              <a:t>P</a:t>
            </a:r>
            <a:endParaRPr lang="ru-RU" altLang="ru-RU" sz="1000" b="1" i="1"/>
          </a:p>
        </p:txBody>
      </p:sp>
      <p:sp>
        <p:nvSpPr>
          <p:cNvPr id="325679" name="AutoShape 47"/>
          <p:cNvSpPr>
            <a:spLocks noChangeArrowheads="1"/>
          </p:cNvSpPr>
          <p:nvPr/>
        </p:nvSpPr>
        <p:spPr bwMode="auto">
          <a:xfrm rot="5400000" flipV="1">
            <a:off x="381000" y="2219326"/>
            <a:ext cx="1609725" cy="1028700"/>
          </a:xfrm>
          <a:prstGeom prst="parallelogram">
            <a:avLst>
              <a:gd name="adj" fmla="val 39120"/>
            </a:avLst>
          </a:prstGeom>
          <a:solidFill>
            <a:srgbClr val="CCFFFF">
              <a:alpha val="2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5682" name="Text Box 50"/>
          <p:cNvSpPr txBox="1">
            <a:spLocks noChangeArrowheads="1"/>
          </p:cNvSpPr>
          <p:nvPr/>
        </p:nvSpPr>
        <p:spPr bwMode="auto">
          <a:xfrm>
            <a:off x="688975" y="2344738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ru-RU" sz="1000" b="1" i="1"/>
              <a:t>Q</a:t>
            </a:r>
            <a:endParaRPr lang="ru-RU" altLang="ru-RU" sz="1000" b="1" i="1"/>
          </a:p>
        </p:txBody>
      </p:sp>
      <p:sp>
        <p:nvSpPr>
          <p:cNvPr id="325684" name="Freeform 52"/>
          <p:cNvSpPr>
            <a:spLocks/>
          </p:cNvSpPr>
          <p:nvPr/>
        </p:nvSpPr>
        <p:spPr bwMode="auto">
          <a:xfrm>
            <a:off x="1406525" y="1925638"/>
            <a:ext cx="133350" cy="74612"/>
          </a:xfrm>
          <a:custGeom>
            <a:avLst/>
            <a:gdLst>
              <a:gd name="T0" fmla="*/ 0 w 355"/>
              <a:gd name="T1" fmla="*/ 0 h 89"/>
              <a:gd name="T2" fmla="*/ 60 w 355"/>
              <a:gd name="T3" fmla="*/ 57 h 89"/>
              <a:gd name="T4" fmla="*/ 225 w 355"/>
              <a:gd name="T5" fmla="*/ 85 h 89"/>
              <a:gd name="T6" fmla="*/ 335 w 355"/>
              <a:gd name="T7" fmla="*/ 78 h 89"/>
              <a:gd name="T8" fmla="*/ 345 w 355"/>
              <a:gd name="T9" fmla="*/ 78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" h="89">
                <a:moveTo>
                  <a:pt x="0" y="0"/>
                </a:moveTo>
                <a:cubicBezTo>
                  <a:pt x="11" y="21"/>
                  <a:pt x="23" y="43"/>
                  <a:pt x="60" y="57"/>
                </a:cubicBezTo>
                <a:cubicBezTo>
                  <a:pt x="97" y="71"/>
                  <a:pt x="179" y="81"/>
                  <a:pt x="225" y="85"/>
                </a:cubicBezTo>
                <a:cubicBezTo>
                  <a:pt x="271" y="89"/>
                  <a:pt x="315" y="79"/>
                  <a:pt x="335" y="78"/>
                </a:cubicBezTo>
                <a:cubicBezTo>
                  <a:pt x="355" y="77"/>
                  <a:pt x="343" y="79"/>
                  <a:pt x="345" y="7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graphicFrame>
        <p:nvGraphicFramePr>
          <p:cNvPr id="325685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307475"/>
              </p:ext>
            </p:extLst>
          </p:nvPr>
        </p:nvGraphicFramePr>
        <p:xfrm>
          <a:off x="1244600" y="1920875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1" name="Формула" r:id="rId3" imgW="139680" imgH="164880" progId="Equation.3">
                  <p:embed/>
                </p:oleObj>
              </mc:Choice>
              <mc:Fallback>
                <p:oleObj name="Формула" r:id="rId3" imgW="139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1920875"/>
                        <a:ext cx="1397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86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669917"/>
              </p:ext>
            </p:extLst>
          </p:nvPr>
        </p:nvGraphicFramePr>
        <p:xfrm>
          <a:off x="4098925" y="1879600"/>
          <a:ext cx="546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2" name="Формула" r:id="rId5" imgW="545760" imgH="203040" progId="Equation.3">
                  <p:embed/>
                </p:oleObj>
              </mc:Choice>
              <mc:Fallback>
                <p:oleObj name="Формула" r:id="rId5" imgW="5457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8925" y="1879600"/>
                        <a:ext cx="546100" cy="203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5687" name="Text Box 55"/>
          <p:cNvSpPr txBox="1">
            <a:spLocks noChangeArrowheads="1"/>
          </p:cNvSpPr>
          <p:nvPr/>
        </p:nvSpPr>
        <p:spPr bwMode="auto">
          <a:xfrm>
            <a:off x="4670425" y="1830388"/>
            <a:ext cx="237276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b="1">
                <a:solidFill>
                  <a:srgbClr val="FF0000"/>
                </a:solidFill>
              </a:rPr>
              <a:t>- </a:t>
            </a:r>
            <a:r>
              <a:rPr lang="ru-RU" altLang="ru-RU" sz="1000" b="1">
                <a:solidFill>
                  <a:srgbClr val="FF0000"/>
                </a:solidFill>
              </a:rPr>
              <a:t>уравнение вращательного движения</a:t>
            </a:r>
          </a:p>
        </p:txBody>
      </p:sp>
      <p:sp>
        <p:nvSpPr>
          <p:cNvPr id="325688" name="Rectangle 56"/>
          <p:cNvSpPr>
            <a:spLocks noChangeArrowheads="1"/>
          </p:cNvSpPr>
          <p:nvPr/>
        </p:nvSpPr>
        <p:spPr bwMode="auto">
          <a:xfrm>
            <a:off x="2720975" y="2112963"/>
            <a:ext cx="6181725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>
                <a:solidFill>
                  <a:srgbClr val="FF0000"/>
                </a:solidFill>
                <a:latin typeface="+mn-lt"/>
              </a:rPr>
              <a:t>Угловая скорость – </a:t>
            </a:r>
            <a:r>
              <a:rPr lang="ru-RU" altLang="ru-RU" sz="1000">
                <a:solidFill>
                  <a:srgbClr val="FF0000"/>
                </a:solidFill>
                <a:latin typeface="+mn-lt"/>
              </a:rPr>
              <a:t>величина, характеризующая быстроту изменения угла поворота.</a:t>
            </a:r>
            <a:endParaRPr lang="ru-RU" altLang="ru-RU" sz="1200">
              <a:solidFill>
                <a:srgbClr val="FF0000"/>
              </a:solidFill>
              <a:latin typeface="+mn-lt"/>
            </a:endParaRPr>
          </a:p>
        </p:txBody>
      </p:sp>
      <p:graphicFrame>
        <p:nvGraphicFramePr>
          <p:cNvPr id="325689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266138"/>
              </p:ext>
            </p:extLst>
          </p:nvPr>
        </p:nvGraphicFramePr>
        <p:xfrm>
          <a:off x="3240088" y="2347913"/>
          <a:ext cx="1651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3" name="Формула" r:id="rId7" imgW="1650960" imgH="406080" progId="Equation.3">
                  <p:embed/>
                </p:oleObj>
              </mc:Choice>
              <mc:Fallback>
                <p:oleObj name="Формула" r:id="rId7" imgW="16509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0088" y="2347913"/>
                        <a:ext cx="1651000" cy="406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90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149103"/>
              </p:ext>
            </p:extLst>
          </p:nvPr>
        </p:nvGraphicFramePr>
        <p:xfrm>
          <a:off x="5003800" y="2362200"/>
          <a:ext cx="635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4" name="Формула" r:id="rId9" imgW="634680" imgH="393480" progId="Equation.3">
                  <p:embed/>
                </p:oleObj>
              </mc:Choice>
              <mc:Fallback>
                <p:oleObj name="Формула" r:id="rId9" imgW="6346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2362200"/>
                        <a:ext cx="635000" cy="393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5691" name="Text Box 59"/>
          <p:cNvSpPr txBox="1">
            <a:spLocks noChangeArrowheads="1"/>
          </p:cNvSpPr>
          <p:nvPr/>
        </p:nvSpPr>
        <p:spPr bwMode="auto">
          <a:xfrm>
            <a:off x="5651500" y="2411413"/>
            <a:ext cx="34004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-"/>
            </a:pPr>
            <a:r>
              <a:rPr lang="en-US" altLang="ru-RU" sz="1000"/>
              <a:t> </a:t>
            </a:r>
            <a:r>
              <a:rPr lang="ru-RU" altLang="ru-RU" sz="1000"/>
              <a:t>средняя угловая скорость в интервале времени </a:t>
            </a:r>
            <a:r>
              <a:rPr lang="ru-RU" altLang="ru-RU" sz="1000" i="1">
                <a:sym typeface="Symbol" pitchFamily="18" charset="2"/>
              </a:rPr>
              <a:t></a:t>
            </a:r>
            <a:r>
              <a:rPr lang="en-US" altLang="ru-RU" sz="1000" i="1">
                <a:sym typeface="Symbol" pitchFamily="18" charset="2"/>
              </a:rPr>
              <a:t>t</a:t>
            </a:r>
            <a:r>
              <a:rPr lang="ru-RU" altLang="ru-RU" sz="1000" i="1">
                <a:sym typeface="Symbol" pitchFamily="18" charset="2"/>
              </a:rPr>
              <a:t>,</a:t>
            </a:r>
          </a:p>
        </p:txBody>
      </p:sp>
      <p:sp>
        <p:nvSpPr>
          <p:cNvPr id="325692" name="Text Box 60"/>
          <p:cNvSpPr txBox="1">
            <a:spLocks noChangeArrowheads="1"/>
          </p:cNvSpPr>
          <p:nvPr/>
        </p:nvSpPr>
        <p:spPr bwMode="auto">
          <a:xfrm>
            <a:off x="2771775" y="2903538"/>
            <a:ext cx="2641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/>
              <a:t>Устремим </a:t>
            </a:r>
            <a:r>
              <a:rPr lang="ru-RU" altLang="ru-RU" sz="1000" i="1">
                <a:sym typeface="Symbol" pitchFamily="18" charset="2"/>
              </a:rPr>
              <a:t></a:t>
            </a:r>
            <a:r>
              <a:rPr lang="en-US" altLang="ru-RU" sz="1000" i="1">
                <a:sym typeface="Symbol" pitchFamily="18" charset="2"/>
              </a:rPr>
              <a:t>t</a:t>
            </a:r>
            <a:r>
              <a:rPr lang="ru-RU" altLang="ru-RU" sz="1000" i="1">
                <a:sym typeface="Symbol" pitchFamily="18" charset="2"/>
              </a:rPr>
              <a:t> </a:t>
            </a:r>
            <a:r>
              <a:rPr lang="ru-RU" altLang="ru-RU" sz="1000">
                <a:sym typeface="Symbol" pitchFamily="18" charset="2"/>
              </a:rPr>
              <a:t> 0 и перейдем к пределу</a:t>
            </a:r>
            <a:r>
              <a:rPr lang="en-US" altLang="ru-RU" sz="1000" i="1">
                <a:sym typeface="Symbol" pitchFamily="18" charset="2"/>
              </a:rPr>
              <a:t>:</a:t>
            </a:r>
            <a:endParaRPr lang="ru-RU" altLang="ru-RU" sz="1000" i="1">
              <a:sym typeface="Symbol" pitchFamily="18" charset="2"/>
            </a:endParaRPr>
          </a:p>
        </p:txBody>
      </p:sp>
      <p:graphicFrame>
        <p:nvGraphicFramePr>
          <p:cNvPr id="325693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06896"/>
              </p:ext>
            </p:extLst>
          </p:nvPr>
        </p:nvGraphicFramePr>
        <p:xfrm>
          <a:off x="5295900" y="2806700"/>
          <a:ext cx="977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5" name="Формула" r:id="rId11" imgW="977760" imgH="393480" progId="Equation.3">
                  <p:embed/>
                </p:oleObj>
              </mc:Choice>
              <mc:Fallback>
                <p:oleObj name="Формула" r:id="rId11" imgW="977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5900" y="2806700"/>
                        <a:ext cx="977900" cy="393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94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056122"/>
              </p:ext>
            </p:extLst>
          </p:nvPr>
        </p:nvGraphicFramePr>
        <p:xfrm>
          <a:off x="6338888" y="2806700"/>
          <a:ext cx="90328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6" name="Формула" r:id="rId13" imgW="850680" imgH="393480" progId="Equation.3">
                  <p:embed/>
                </p:oleObj>
              </mc:Choice>
              <mc:Fallback>
                <p:oleObj name="Формула" r:id="rId13" imgW="8506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8888" y="2806700"/>
                        <a:ext cx="903287" cy="3937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5695" name="Text Box 63"/>
          <p:cNvSpPr txBox="1">
            <a:spLocks noChangeArrowheads="1"/>
          </p:cNvSpPr>
          <p:nvPr/>
        </p:nvSpPr>
        <p:spPr bwMode="auto">
          <a:xfrm>
            <a:off x="7221538" y="2771775"/>
            <a:ext cx="20240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-"/>
            </a:pPr>
            <a:r>
              <a:rPr lang="ru-RU" altLang="ru-RU" sz="1000" b="1">
                <a:solidFill>
                  <a:schemeClr val="bg2"/>
                </a:solidFill>
              </a:rPr>
              <a:t> истинная угловая скорость</a:t>
            </a:r>
          </a:p>
          <a:p>
            <a:r>
              <a:rPr lang="ru-RU" altLang="ru-RU" sz="1000" b="1">
                <a:solidFill>
                  <a:schemeClr val="bg2"/>
                </a:solidFill>
              </a:rPr>
              <a:t>в момент времени </a:t>
            </a:r>
            <a:r>
              <a:rPr lang="en-US" altLang="ru-RU" sz="1000" b="1" i="1">
                <a:solidFill>
                  <a:schemeClr val="bg2"/>
                </a:solidFill>
                <a:sym typeface="Symbol" pitchFamily="18" charset="2"/>
              </a:rPr>
              <a:t>t</a:t>
            </a:r>
            <a:endParaRPr lang="ru-RU" altLang="ru-RU" sz="1000">
              <a:sym typeface="Symbol" pitchFamily="18" charset="2"/>
            </a:endParaRPr>
          </a:p>
        </p:txBody>
      </p:sp>
      <p:sp>
        <p:nvSpPr>
          <p:cNvPr id="325696" name="Text Box 64"/>
          <p:cNvSpPr txBox="1">
            <a:spLocks noChangeArrowheads="1"/>
          </p:cNvSpPr>
          <p:nvPr/>
        </p:nvSpPr>
        <p:spPr bwMode="auto">
          <a:xfrm>
            <a:off x="2103438" y="3263900"/>
            <a:ext cx="5089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/>
              <a:t>Если </a:t>
            </a:r>
            <a:r>
              <a:rPr lang="en-US" altLang="ru-RU" sz="1000" i="1">
                <a:sym typeface="Symbol" pitchFamily="18" charset="2"/>
              </a:rPr>
              <a:t>d</a:t>
            </a:r>
            <a:r>
              <a:rPr lang="el-GR" altLang="ru-RU" sz="1000" i="1">
                <a:cs typeface="Times New Roman" pitchFamily="18" charset="0"/>
                <a:sym typeface="Symbol" pitchFamily="18" charset="2"/>
              </a:rPr>
              <a:t>φ</a:t>
            </a:r>
            <a:r>
              <a:rPr lang="en-US" altLang="ru-RU" sz="1000" i="1">
                <a:cs typeface="Times New Roman" pitchFamily="18" charset="0"/>
                <a:sym typeface="Symbol" pitchFamily="18" charset="2"/>
              </a:rPr>
              <a:t>/d</a:t>
            </a:r>
            <a:r>
              <a:rPr lang="en-US" altLang="ru-RU" sz="1000" i="1">
                <a:sym typeface="Symbol" pitchFamily="18" charset="2"/>
              </a:rPr>
              <a:t>t</a:t>
            </a:r>
            <a:r>
              <a:rPr lang="ru-RU" altLang="ru-RU" sz="1000" i="1">
                <a:sym typeface="Symbol" pitchFamily="18" charset="2"/>
              </a:rPr>
              <a:t> </a:t>
            </a:r>
            <a:r>
              <a:rPr lang="en-US" altLang="ru-RU" sz="1000">
                <a:sym typeface="Symbol" pitchFamily="18" charset="2"/>
              </a:rPr>
              <a:t>&gt;</a:t>
            </a:r>
            <a:r>
              <a:rPr lang="ru-RU" altLang="ru-RU" sz="1000">
                <a:sym typeface="Symbol" pitchFamily="18" charset="2"/>
              </a:rPr>
              <a:t> 0</a:t>
            </a:r>
            <a:r>
              <a:rPr lang="en-US" altLang="ru-RU" sz="1000">
                <a:sym typeface="Symbol" pitchFamily="18" charset="2"/>
              </a:rPr>
              <a:t>, </a:t>
            </a:r>
            <a:r>
              <a:rPr lang="ru-RU" altLang="ru-RU" sz="1000">
                <a:sym typeface="Symbol" pitchFamily="18" charset="2"/>
              </a:rPr>
              <a:t>то вращение происходит в сторону увеличения угла поворота,</a:t>
            </a:r>
          </a:p>
          <a:p>
            <a:r>
              <a:rPr lang="ru-RU" altLang="ru-RU" sz="1000"/>
              <a:t>если </a:t>
            </a:r>
            <a:r>
              <a:rPr lang="en-US" altLang="ru-RU" sz="1000" i="1">
                <a:sym typeface="Symbol" pitchFamily="18" charset="2"/>
              </a:rPr>
              <a:t>d</a:t>
            </a:r>
            <a:r>
              <a:rPr lang="el-GR" altLang="ru-RU" sz="1000" i="1">
                <a:cs typeface="Times New Roman" pitchFamily="18" charset="0"/>
                <a:sym typeface="Symbol" pitchFamily="18" charset="2"/>
              </a:rPr>
              <a:t>φ</a:t>
            </a:r>
            <a:r>
              <a:rPr lang="en-US" altLang="ru-RU" sz="1000" i="1">
                <a:cs typeface="Times New Roman" pitchFamily="18" charset="0"/>
                <a:sym typeface="Symbol" pitchFamily="18" charset="2"/>
              </a:rPr>
              <a:t>/d</a:t>
            </a:r>
            <a:r>
              <a:rPr lang="en-US" altLang="ru-RU" sz="1000" i="1">
                <a:sym typeface="Symbol" pitchFamily="18" charset="2"/>
              </a:rPr>
              <a:t>t</a:t>
            </a:r>
            <a:r>
              <a:rPr lang="ru-RU" altLang="ru-RU" sz="1000" i="1">
                <a:sym typeface="Symbol" pitchFamily="18" charset="2"/>
              </a:rPr>
              <a:t> </a:t>
            </a:r>
            <a:r>
              <a:rPr lang="en-US" altLang="ru-RU" sz="1000">
                <a:sym typeface="Symbol" pitchFamily="18" charset="2"/>
              </a:rPr>
              <a:t>&lt;</a:t>
            </a:r>
            <a:r>
              <a:rPr lang="ru-RU" altLang="ru-RU" sz="1000">
                <a:sym typeface="Symbol" pitchFamily="18" charset="2"/>
              </a:rPr>
              <a:t> 0</a:t>
            </a:r>
            <a:r>
              <a:rPr lang="en-US" altLang="ru-RU" sz="1000">
                <a:sym typeface="Symbol" pitchFamily="18" charset="2"/>
              </a:rPr>
              <a:t>, </a:t>
            </a:r>
            <a:r>
              <a:rPr lang="ru-RU" altLang="ru-RU" sz="1000">
                <a:sym typeface="Symbol" pitchFamily="18" charset="2"/>
              </a:rPr>
              <a:t>то вращение происходит в сторону уменьшения угла поворота</a:t>
            </a:r>
            <a:r>
              <a:rPr lang="ru-RU" altLang="ru-RU" sz="1000" i="1">
                <a:sym typeface="Symbol" pitchFamily="18" charset="2"/>
              </a:rPr>
              <a:t>.</a:t>
            </a:r>
          </a:p>
        </p:txBody>
      </p:sp>
      <p:sp>
        <p:nvSpPr>
          <p:cNvPr id="325697" name="Rectangle 65"/>
          <p:cNvSpPr>
            <a:spLocks noChangeArrowheads="1"/>
          </p:cNvSpPr>
          <p:nvPr/>
        </p:nvSpPr>
        <p:spPr bwMode="auto">
          <a:xfrm>
            <a:off x="242888" y="3711575"/>
            <a:ext cx="6181725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>
                <a:solidFill>
                  <a:srgbClr val="FF0000"/>
                </a:solidFill>
                <a:latin typeface="+mn-lt"/>
              </a:rPr>
              <a:t>Угловое ускорение </a:t>
            </a:r>
            <a:r>
              <a:rPr lang="ru-RU" altLang="ru-RU" sz="1000" b="1">
                <a:latin typeface="+mn-lt"/>
              </a:rPr>
              <a:t>– </a:t>
            </a:r>
            <a:r>
              <a:rPr lang="ru-RU" altLang="ru-RU" sz="1000">
                <a:latin typeface="+mn-lt"/>
              </a:rPr>
              <a:t>величина, характеризующая быстроту изменения угловой скорости.</a:t>
            </a:r>
            <a:endParaRPr lang="ru-RU" altLang="ru-RU" sz="1200">
              <a:latin typeface="+mn-lt"/>
            </a:endParaRPr>
          </a:p>
        </p:txBody>
      </p:sp>
      <p:graphicFrame>
        <p:nvGraphicFramePr>
          <p:cNvPr id="325698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752820"/>
              </p:ext>
            </p:extLst>
          </p:nvPr>
        </p:nvGraphicFramePr>
        <p:xfrm>
          <a:off x="749300" y="3946525"/>
          <a:ext cx="167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" name="Формула" r:id="rId15" imgW="1676160" imgH="406080" progId="Equation.3">
                  <p:embed/>
                </p:oleObj>
              </mc:Choice>
              <mc:Fallback>
                <p:oleObj name="Формула" r:id="rId15" imgW="16761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3946525"/>
                        <a:ext cx="1676400" cy="406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99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5027981"/>
              </p:ext>
            </p:extLst>
          </p:nvPr>
        </p:nvGraphicFramePr>
        <p:xfrm>
          <a:off x="2532063" y="3960813"/>
          <a:ext cx="622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8" name="Формула" r:id="rId17" imgW="622080" imgH="393480" progId="Equation.3">
                  <p:embed/>
                </p:oleObj>
              </mc:Choice>
              <mc:Fallback>
                <p:oleObj name="Формула" r:id="rId17" imgW="6220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2063" y="3960813"/>
                        <a:ext cx="622300" cy="393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5700" name="Text Box 68"/>
          <p:cNvSpPr txBox="1">
            <a:spLocks noChangeArrowheads="1"/>
          </p:cNvSpPr>
          <p:nvPr/>
        </p:nvSpPr>
        <p:spPr bwMode="auto">
          <a:xfrm>
            <a:off x="3173413" y="4010025"/>
            <a:ext cx="34004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-"/>
            </a:pPr>
            <a:r>
              <a:rPr lang="en-US" altLang="ru-RU" sz="1000"/>
              <a:t> </a:t>
            </a:r>
            <a:r>
              <a:rPr lang="ru-RU" altLang="ru-RU" sz="1000"/>
              <a:t>среднее угловое ускорение в интервале времени </a:t>
            </a:r>
            <a:r>
              <a:rPr lang="ru-RU" altLang="ru-RU" sz="1000" i="1">
                <a:sym typeface="Symbol" pitchFamily="18" charset="2"/>
              </a:rPr>
              <a:t></a:t>
            </a:r>
            <a:r>
              <a:rPr lang="en-US" altLang="ru-RU" sz="1000" i="1">
                <a:sym typeface="Symbol" pitchFamily="18" charset="2"/>
              </a:rPr>
              <a:t>t</a:t>
            </a:r>
            <a:r>
              <a:rPr lang="ru-RU" altLang="ru-RU" sz="1000" i="1">
                <a:sym typeface="Symbol" pitchFamily="18" charset="2"/>
              </a:rPr>
              <a:t>,</a:t>
            </a:r>
          </a:p>
        </p:txBody>
      </p:sp>
      <p:sp>
        <p:nvSpPr>
          <p:cNvPr id="325701" name="Text Box 69"/>
          <p:cNvSpPr txBox="1">
            <a:spLocks noChangeArrowheads="1"/>
          </p:cNvSpPr>
          <p:nvPr/>
        </p:nvSpPr>
        <p:spPr bwMode="auto">
          <a:xfrm>
            <a:off x="293688" y="4502150"/>
            <a:ext cx="2641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/>
              <a:t>Устремим </a:t>
            </a:r>
            <a:r>
              <a:rPr lang="ru-RU" altLang="ru-RU" sz="1000" i="1">
                <a:sym typeface="Symbol" pitchFamily="18" charset="2"/>
              </a:rPr>
              <a:t></a:t>
            </a:r>
            <a:r>
              <a:rPr lang="en-US" altLang="ru-RU" sz="1000" i="1">
                <a:sym typeface="Symbol" pitchFamily="18" charset="2"/>
              </a:rPr>
              <a:t>t</a:t>
            </a:r>
            <a:r>
              <a:rPr lang="ru-RU" altLang="ru-RU" sz="1000" i="1">
                <a:sym typeface="Symbol" pitchFamily="18" charset="2"/>
              </a:rPr>
              <a:t> </a:t>
            </a:r>
            <a:r>
              <a:rPr lang="ru-RU" altLang="ru-RU" sz="1000">
                <a:sym typeface="Symbol" pitchFamily="18" charset="2"/>
              </a:rPr>
              <a:t> 0 и перейдем к пределу</a:t>
            </a:r>
            <a:r>
              <a:rPr lang="en-US" altLang="ru-RU" sz="1000" i="1">
                <a:sym typeface="Symbol" pitchFamily="18" charset="2"/>
              </a:rPr>
              <a:t>:</a:t>
            </a:r>
            <a:endParaRPr lang="ru-RU" altLang="ru-RU" sz="1000" i="1">
              <a:sym typeface="Symbol" pitchFamily="18" charset="2"/>
            </a:endParaRPr>
          </a:p>
        </p:txBody>
      </p:sp>
      <p:graphicFrame>
        <p:nvGraphicFramePr>
          <p:cNvPr id="325702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720122"/>
              </p:ext>
            </p:extLst>
          </p:nvPr>
        </p:nvGraphicFramePr>
        <p:xfrm>
          <a:off x="2830513" y="4405313"/>
          <a:ext cx="952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9" name="Формула" r:id="rId19" imgW="952200" imgH="393480" progId="Equation.3">
                  <p:embed/>
                </p:oleObj>
              </mc:Choice>
              <mc:Fallback>
                <p:oleObj name="Формула" r:id="rId19" imgW="9522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513" y="4405313"/>
                        <a:ext cx="952500" cy="393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703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6292301"/>
              </p:ext>
            </p:extLst>
          </p:nvPr>
        </p:nvGraphicFramePr>
        <p:xfrm>
          <a:off x="3868738" y="4395788"/>
          <a:ext cx="117316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0" name="Формула" r:id="rId21" imgW="1104840" imgH="393480" progId="Equation.3">
                  <p:embed/>
                </p:oleObj>
              </mc:Choice>
              <mc:Fallback>
                <p:oleObj name="Формула" r:id="rId21" imgW="11048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8738" y="4395788"/>
                        <a:ext cx="1173162" cy="3937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5704" name="Text Box 72"/>
          <p:cNvSpPr txBox="1">
            <a:spLocks noChangeArrowheads="1"/>
          </p:cNvSpPr>
          <p:nvPr/>
        </p:nvSpPr>
        <p:spPr bwMode="auto">
          <a:xfrm>
            <a:off x="5067300" y="4379913"/>
            <a:ext cx="3567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-"/>
            </a:pPr>
            <a:r>
              <a:rPr lang="ru-RU" altLang="ru-RU" sz="1000" b="1">
                <a:solidFill>
                  <a:schemeClr val="bg2"/>
                </a:solidFill>
              </a:rPr>
              <a:t> </a:t>
            </a:r>
            <a:r>
              <a:rPr lang="ru-RU" altLang="ru-RU" sz="1000" b="1">
                <a:solidFill>
                  <a:srgbClr val="FF0000"/>
                </a:solidFill>
              </a:rPr>
              <a:t>истинное угловое ускорение</a:t>
            </a:r>
          </a:p>
          <a:p>
            <a:r>
              <a:rPr lang="ru-RU" altLang="ru-RU" sz="1000" b="1">
                <a:solidFill>
                  <a:srgbClr val="FF0000"/>
                </a:solidFill>
              </a:rPr>
              <a:t> в момент времени </a:t>
            </a:r>
            <a:r>
              <a:rPr lang="en-US" altLang="ru-RU" sz="1000" b="1" i="1">
                <a:solidFill>
                  <a:srgbClr val="FF0000"/>
                </a:solidFill>
                <a:sym typeface="Symbol" pitchFamily="18" charset="2"/>
              </a:rPr>
              <a:t>t</a:t>
            </a:r>
            <a:endParaRPr lang="ru-RU" altLang="ru-RU" sz="1000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325705" name="Text Box 73"/>
          <p:cNvSpPr txBox="1">
            <a:spLocks noChangeArrowheads="1"/>
          </p:cNvSpPr>
          <p:nvPr/>
        </p:nvSpPr>
        <p:spPr bwMode="auto">
          <a:xfrm>
            <a:off x="139700" y="4852988"/>
            <a:ext cx="8851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/>
              <a:t>Если </a:t>
            </a:r>
            <a:r>
              <a:rPr lang="en-US" altLang="ru-RU" sz="1000" i="1">
                <a:sym typeface="Symbol" pitchFamily="18" charset="2"/>
              </a:rPr>
              <a:t>d</a:t>
            </a:r>
            <a:r>
              <a:rPr lang="ru-RU" altLang="ru-RU" sz="1000" i="1" baseline="30000">
                <a:sym typeface="Symbol" pitchFamily="18" charset="2"/>
              </a:rPr>
              <a:t>2</a:t>
            </a:r>
            <a:r>
              <a:rPr lang="el-GR" altLang="ru-RU" sz="1000" i="1">
                <a:cs typeface="Times New Roman" pitchFamily="18" charset="0"/>
                <a:sym typeface="Symbol" pitchFamily="18" charset="2"/>
              </a:rPr>
              <a:t>φ</a:t>
            </a:r>
            <a:r>
              <a:rPr lang="en-US" altLang="ru-RU" sz="1000" i="1">
                <a:cs typeface="Times New Roman" pitchFamily="18" charset="0"/>
                <a:sym typeface="Symbol" pitchFamily="18" charset="2"/>
              </a:rPr>
              <a:t>/d</a:t>
            </a:r>
            <a:r>
              <a:rPr lang="en-US" altLang="ru-RU" sz="1000" i="1">
                <a:sym typeface="Symbol" pitchFamily="18" charset="2"/>
              </a:rPr>
              <a:t>t</a:t>
            </a:r>
            <a:r>
              <a:rPr lang="ru-RU" altLang="ru-RU" sz="1000" i="1" baseline="30000">
                <a:sym typeface="Symbol" pitchFamily="18" charset="2"/>
              </a:rPr>
              <a:t>2</a:t>
            </a:r>
            <a:r>
              <a:rPr lang="ru-RU" altLang="ru-RU" sz="1000" i="1">
                <a:sym typeface="Symbol" pitchFamily="18" charset="2"/>
              </a:rPr>
              <a:t> </a:t>
            </a:r>
            <a:r>
              <a:rPr lang="ru-RU" altLang="ru-RU" sz="1000">
                <a:sym typeface="Symbol" pitchFamily="18" charset="2"/>
              </a:rPr>
              <a:t>и </a:t>
            </a:r>
            <a:r>
              <a:rPr lang="en-US" altLang="ru-RU" sz="1000" i="1">
                <a:sym typeface="Symbol" pitchFamily="18" charset="2"/>
              </a:rPr>
              <a:t>d</a:t>
            </a:r>
            <a:r>
              <a:rPr lang="el-GR" altLang="ru-RU" sz="1000" i="1">
                <a:cs typeface="Times New Roman" pitchFamily="18" charset="0"/>
                <a:sym typeface="Symbol" pitchFamily="18" charset="2"/>
              </a:rPr>
              <a:t>φ</a:t>
            </a:r>
            <a:r>
              <a:rPr lang="en-US" altLang="ru-RU" sz="1000" i="1">
                <a:cs typeface="Times New Roman" pitchFamily="18" charset="0"/>
                <a:sym typeface="Symbol" pitchFamily="18" charset="2"/>
              </a:rPr>
              <a:t>/d</a:t>
            </a:r>
            <a:r>
              <a:rPr lang="en-US" altLang="ru-RU" sz="1000" i="1">
                <a:sym typeface="Symbol" pitchFamily="18" charset="2"/>
              </a:rPr>
              <a:t>t</a:t>
            </a:r>
            <a:r>
              <a:rPr lang="ru-RU" altLang="ru-RU" sz="1000" i="1">
                <a:sym typeface="Symbol" pitchFamily="18" charset="2"/>
              </a:rPr>
              <a:t>  </a:t>
            </a:r>
            <a:r>
              <a:rPr lang="ru-RU" altLang="ru-RU" sz="1000">
                <a:sym typeface="Symbol" pitchFamily="18" charset="2"/>
              </a:rPr>
              <a:t>одного знака</a:t>
            </a:r>
            <a:r>
              <a:rPr lang="en-US" altLang="ru-RU" sz="1000">
                <a:sym typeface="Symbol" pitchFamily="18" charset="2"/>
              </a:rPr>
              <a:t>, </a:t>
            </a:r>
            <a:r>
              <a:rPr lang="ru-RU" altLang="ru-RU" sz="1000">
                <a:sym typeface="Symbol" pitchFamily="18" charset="2"/>
              </a:rPr>
              <a:t>то скорость увеличивается по модулю и вращение называется ускоренным (дуговые стрелки угловой скорости и углового ускорения направлены в одну сторону),</a:t>
            </a:r>
          </a:p>
          <a:p>
            <a:r>
              <a:rPr lang="ru-RU" altLang="ru-RU" sz="1000"/>
              <a:t>если </a:t>
            </a:r>
            <a:r>
              <a:rPr lang="en-US" altLang="ru-RU" sz="1000" i="1">
                <a:sym typeface="Symbol" pitchFamily="18" charset="2"/>
              </a:rPr>
              <a:t>d</a:t>
            </a:r>
            <a:r>
              <a:rPr lang="ru-RU" altLang="ru-RU" sz="1000" i="1" baseline="30000">
                <a:sym typeface="Symbol" pitchFamily="18" charset="2"/>
              </a:rPr>
              <a:t>2</a:t>
            </a:r>
            <a:r>
              <a:rPr lang="el-GR" altLang="ru-RU" sz="1000" i="1">
                <a:cs typeface="Times New Roman" pitchFamily="18" charset="0"/>
                <a:sym typeface="Symbol" pitchFamily="18" charset="2"/>
              </a:rPr>
              <a:t>φ</a:t>
            </a:r>
            <a:r>
              <a:rPr lang="en-US" altLang="ru-RU" sz="1000" i="1">
                <a:cs typeface="Times New Roman" pitchFamily="18" charset="0"/>
                <a:sym typeface="Symbol" pitchFamily="18" charset="2"/>
              </a:rPr>
              <a:t>/d</a:t>
            </a:r>
            <a:r>
              <a:rPr lang="en-US" altLang="ru-RU" sz="1000" i="1">
                <a:sym typeface="Symbol" pitchFamily="18" charset="2"/>
              </a:rPr>
              <a:t>t</a:t>
            </a:r>
            <a:r>
              <a:rPr lang="ru-RU" altLang="ru-RU" sz="1000" i="1" baseline="30000">
                <a:sym typeface="Symbol" pitchFamily="18" charset="2"/>
              </a:rPr>
              <a:t>2</a:t>
            </a:r>
            <a:r>
              <a:rPr lang="ru-RU" altLang="ru-RU" sz="1000" i="1">
                <a:sym typeface="Symbol" pitchFamily="18" charset="2"/>
              </a:rPr>
              <a:t> </a:t>
            </a:r>
            <a:r>
              <a:rPr lang="ru-RU" altLang="ru-RU" sz="1000">
                <a:sym typeface="Symbol" pitchFamily="18" charset="2"/>
              </a:rPr>
              <a:t>и </a:t>
            </a:r>
            <a:r>
              <a:rPr lang="en-US" altLang="ru-RU" sz="1000" i="1">
                <a:sym typeface="Symbol" pitchFamily="18" charset="2"/>
              </a:rPr>
              <a:t>d</a:t>
            </a:r>
            <a:r>
              <a:rPr lang="el-GR" altLang="ru-RU" sz="1000" i="1">
                <a:cs typeface="Times New Roman" pitchFamily="18" charset="0"/>
                <a:sym typeface="Symbol" pitchFamily="18" charset="2"/>
              </a:rPr>
              <a:t>φ</a:t>
            </a:r>
            <a:r>
              <a:rPr lang="en-US" altLang="ru-RU" sz="1000" i="1">
                <a:cs typeface="Times New Roman" pitchFamily="18" charset="0"/>
                <a:sym typeface="Symbol" pitchFamily="18" charset="2"/>
              </a:rPr>
              <a:t>/d</a:t>
            </a:r>
            <a:r>
              <a:rPr lang="en-US" altLang="ru-RU" sz="1000" i="1">
                <a:sym typeface="Symbol" pitchFamily="18" charset="2"/>
              </a:rPr>
              <a:t>t</a:t>
            </a:r>
            <a:r>
              <a:rPr lang="ru-RU" altLang="ru-RU" sz="1000" i="1">
                <a:sym typeface="Symbol" pitchFamily="18" charset="2"/>
              </a:rPr>
              <a:t>  </a:t>
            </a:r>
            <a:r>
              <a:rPr lang="ru-RU" altLang="ru-RU" sz="1000">
                <a:sym typeface="Symbol" pitchFamily="18" charset="2"/>
              </a:rPr>
              <a:t>разного знака</a:t>
            </a:r>
            <a:r>
              <a:rPr lang="en-US" altLang="ru-RU" sz="1000">
                <a:sym typeface="Symbol" pitchFamily="18" charset="2"/>
              </a:rPr>
              <a:t>, </a:t>
            </a:r>
            <a:r>
              <a:rPr lang="ru-RU" altLang="ru-RU" sz="1000">
                <a:sym typeface="Symbol" pitchFamily="18" charset="2"/>
              </a:rPr>
              <a:t>то скорость уменьшается по модулю и вращение называется замедленным (дуговые стрелки угловой скорости и углового ускорения направлены в противоположные стороны).</a:t>
            </a:r>
          </a:p>
        </p:txBody>
      </p:sp>
      <p:sp>
        <p:nvSpPr>
          <p:cNvPr id="325707" name="Text Box 75"/>
          <p:cNvSpPr txBox="1">
            <a:spLocks noChangeArrowheads="1"/>
          </p:cNvSpPr>
          <p:nvPr/>
        </p:nvSpPr>
        <p:spPr bwMode="auto">
          <a:xfrm>
            <a:off x="7105650" y="3246438"/>
            <a:ext cx="16335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 b="1">
                <a:solidFill>
                  <a:srgbClr val="FF0000"/>
                </a:solidFill>
              </a:rPr>
              <a:t>Угловая скорость изображается дуговой стрелкой в сторону вращения.</a:t>
            </a:r>
            <a:endParaRPr lang="ru-RU" altLang="ru-RU" sz="1000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325708" name="AutoShape 76"/>
          <p:cNvSpPr>
            <a:spLocks noChangeArrowheads="1"/>
          </p:cNvSpPr>
          <p:nvPr/>
        </p:nvSpPr>
        <p:spPr bwMode="auto">
          <a:xfrm>
            <a:off x="1485900" y="1590675"/>
            <a:ext cx="228600" cy="295275"/>
          </a:xfrm>
          <a:prstGeom prst="curvedRightArrow">
            <a:avLst>
              <a:gd name="adj1" fmla="val 25833"/>
              <a:gd name="adj2" fmla="val 51667"/>
              <a:gd name="adj3" fmla="val 33333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5709" name="Text Box 77"/>
          <p:cNvSpPr txBox="1">
            <a:spLocks noChangeArrowheads="1"/>
          </p:cNvSpPr>
          <p:nvPr/>
        </p:nvSpPr>
        <p:spPr bwMode="auto">
          <a:xfrm>
            <a:off x="1698625" y="1665288"/>
            <a:ext cx="27764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l-GR" altLang="ru-RU" sz="1200" b="1" i="1">
                <a:solidFill>
                  <a:schemeClr val="bg2"/>
                </a:solidFill>
                <a:cs typeface="Times New Roman" pitchFamily="18" charset="0"/>
              </a:rPr>
              <a:t>ω</a:t>
            </a:r>
          </a:p>
        </p:txBody>
      </p:sp>
      <p:sp>
        <p:nvSpPr>
          <p:cNvPr id="325710" name="Text Box 78"/>
          <p:cNvSpPr txBox="1">
            <a:spLocks noChangeArrowheads="1"/>
          </p:cNvSpPr>
          <p:nvPr/>
        </p:nvSpPr>
        <p:spPr bwMode="auto">
          <a:xfrm>
            <a:off x="7142163" y="4006850"/>
            <a:ext cx="1881187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 b="1">
                <a:solidFill>
                  <a:srgbClr val="FF0000"/>
                </a:solidFill>
              </a:rPr>
              <a:t>Угловое ускорение изображается дуговой стрелкой в сторону увеличения угла поворота при                 .</a:t>
            </a:r>
            <a:endParaRPr lang="ru-RU" altLang="ru-RU" sz="1000" b="1">
              <a:solidFill>
                <a:srgbClr val="FF0000"/>
              </a:solidFill>
              <a:sym typeface="Symbol" pitchFamily="18" charset="2"/>
            </a:endParaRPr>
          </a:p>
        </p:txBody>
      </p:sp>
      <p:graphicFrame>
        <p:nvGraphicFramePr>
          <p:cNvPr id="325711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0335295"/>
              </p:ext>
            </p:extLst>
          </p:nvPr>
        </p:nvGraphicFramePr>
        <p:xfrm>
          <a:off x="7524750" y="4679950"/>
          <a:ext cx="485775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1" name="Формула" r:id="rId23" imgW="457200" imgH="203040" progId="Equation.3">
                  <p:embed/>
                </p:oleObj>
              </mc:Choice>
              <mc:Fallback>
                <p:oleObj name="Формула" r:id="rId23" imgW="4572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0" y="4679950"/>
                        <a:ext cx="485775" cy="203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5712" name="AutoShape 80"/>
          <p:cNvSpPr>
            <a:spLocks noChangeArrowheads="1"/>
          </p:cNvSpPr>
          <p:nvPr/>
        </p:nvSpPr>
        <p:spPr bwMode="auto">
          <a:xfrm>
            <a:off x="1484313" y="1989138"/>
            <a:ext cx="228600" cy="295275"/>
          </a:xfrm>
          <a:prstGeom prst="curvedRightArrow">
            <a:avLst>
              <a:gd name="adj1" fmla="val 25833"/>
              <a:gd name="adj2" fmla="val 51667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5713" name="Text Box 81"/>
          <p:cNvSpPr txBox="1">
            <a:spLocks noChangeArrowheads="1"/>
          </p:cNvSpPr>
          <p:nvPr/>
        </p:nvSpPr>
        <p:spPr bwMode="auto">
          <a:xfrm>
            <a:off x="1735138" y="2025650"/>
            <a:ext cx="27764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l-GR" altLang="ru-RU" sz="1200" b="1" i="1">
                <a:solidFill>
                  <a:srgbClr val="FF0000"/>
                </a:solidFill>
                <a:cs typeface="Times New Roman" pitchFamily="18" charset="0"/>
              </a:rPr>
              <a:t>ε</a:t>
            </a:r>
          </a:p>
        </p:txBody>
      </p:sp>
      <p:sp>
        <p:nvSpPr>
          <p:cNvPr id="325714" name="Rectangle 82"/>
          <p:cNvSpPr>
            <a:spLocks noChangeArrowheads="1"/>
          </p:cNvSpPr>
          <p:nvPr/>
        </p:nvSpPr>
        <p:spPr bwMode="auto">
          <a:xfrm>
            <a:off x="131763" y="5534025"/>
            <a:ext cx="4991100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>
                <a:solidFill>
                  <a:srgbClr val="FF0000"/>
                </a:solidFill>
                <a:latin typeface="+mn-lt"/>
              </a:rPr>
              <a:t>Равномерное вращение</a:t>
            </a:r>
            <a:r>
              <a:rPr lang="ru-RU" altLang="ru-RU" sz="1000">
                <a:latin typeface="+mn-lt"/>
              </a:rPr>
              <a:t> – угловая скорость не изменяется по величине.</a:t>
            </a:r>
          </a:p>
        </p:txBody>
      </p:sp>
      <p:graphicFrame>
        <p:nvGraphicFramePr>
          <p:cNvPr id="325715" name="Object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5667923"/>
              </p:ext>
            </p:extLst>
          </p:nvPr>
        </p:nvGraphicFramePr>
        <p:xfrm>
          <a:off x="5102225" y="5602288"/>
          <a:ext cx="78105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2" name="Формула" r:id="rId25" imgW="736560" imgH="152280" progId="Equation.3">
                  <p:embed/>
                </p:oleObj>
              </mc:Choice>
              <mc:Fallback>
                <p:oleObj name="Формула" r:id="rId25" imgW="73656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2225" y="5602288"/>
                        <a:ext cx="781050" cy="152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716" name="Object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7573945"/>
              </p:ext>
            </p:extLst>
          </p:nvPr>
        </p:nvGraphicFramePr>
        <p:xfrm>
          <a:off x="6042025" y="5475288"/>
          <a:ext cx="16859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3" name="Формула" r:id="rId27" imgW="1587240" imgH="520560" progId="Equation.3">
                  <p:embed/>
                </p:oleObj>
              </mc:Choice>
              <mc:Fallback>
                <p:oleObj name="Формула" r:id="rId27" imgW="1587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2025" y="5475288"/>
                        <a:ext cx="1685925" cy="520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717" name="Object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5851236"/>
              </p:ext>
            </p:extLst>
          </p:nvPr>
        </p:nvGraphicFramePr>
        <p:xfrm>
          <a:off x="7912100" y="5562600"/>
          <a:ext cx="774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4" name="Формула" r:id="rId29" imgW="774360" imgH="228600" progId="Equation.3">
                  <p:embed/>
                </p:oleObj>
              </mc:Choice>
              <mc:Fallback>
                <p:oleObj name="Формула" r:id="rId29" imgW="774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2100" y="5562600"/>
                        <a:ext cx="774700" cy="228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5718" name="Rectangle 86"/>
          <p:cNvSpPr>
            <a:spLocks noChangeArrowheads="1"/>
          </p:cNvSpPr>
          <p:nvPr/>
        </p:nvSpPr>
        <p:spPr bwMode="auto">
          <a:xfrm>
            <a:off x="130175" y="5856288"/>
            <a:ext cx="5410200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>
                <a:solidFill>
                  <a:srgbClr val="FF0000"/>
                </a:solidFill>
                <a:latin typeface="+mn-lt"/>
              </a:rPr>
              <a:t>Равнопеременное вращение</a:t>
            </a:r>
            <a:r>
              <a:rPr lang="ru-RU" altLang="ru-RU" sz="1000">
                <a:latin typeface="+mn-lt"/>
              </a:rPr>
              <a:t> – угловое ускорение не изменяется по величине.</a:t>
            </a:r>
          </a:p>
        </p:txBody>
      </p:sp>
      <p:graphicFrame>
        <p:nvGraphicFramePr>
          <p:cNvPr id="325719" name="Object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832513"/>
              </p:ext>
            </p:extLst>
          </p:nvPr>
        </p:nvGraphicFramePr>
        <p:xfrm>
          <a:off x="1363663" y="6134100"/>
          <a:ext cx="76835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5" name="Формула" r:id="rId31" imgW="723600" imgH="152280" progId="Equation.3">
                  <p:embed/>
                </p:oleObj>
              </mc:Choice>
              <mc:Fallback>
                <p:oleObj name="Формула" r:id="rId31" imgW="7236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663" y="6134100"/>
                        <a:ext cx="768350" cy="152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720" name="Object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747250"/>
              </p:ext>
            </p:extLst>
          </p:nvPr>
        </p:nvGraphicFramePr>
        <p:xfrm>
          <a:off x="2290763" y="6092825"/>
          <a:ext cx="16589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6" name="Формула" r:id="rId33" imgW="1562040" imgH="482400" progId="Equation.3">
                  <p:embed/>
                </p:oleObj>
              </mc:Choice>
              <mc:Fallback>
                <p:oleObj name="Формула" r:id="rId33" imgW="15620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0763" y="6092825"/>
                        <a:ext cx="1658937" cy="482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721" name="Objec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750154"/>
              </p:ext>
            </p:extLst>
          </p:nvPr>
        </p:nvGraphicFramePr>
        <p:xfrm>
          <a:off x="4090988" y="6122988"/>
          <a:ext cx="774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7" name="Формула" r:id="rId35" imgW="774360" imgH="228600" progId="Equation.3">
                  <p:embed/>
                </p:oleObj>
              </mc:Choice>
              <mc:Fallback>
                <p:oleObj name="Формула" r:id="rId35" imgW="774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0988" y="6122988"/>
                        <a:ext cx="774700" cy="228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722" name="Object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0029231"/>
              </p:ext>
            </p:extLst>
          </p:nvPr>
        </p:nvGraphicFramePr>
        <p:xfrm>
          <a:off x="4983163" y="6111875"/>
          <a:ext cx="21447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8" name="Формула" r:id="rId37" imgW="2019240" imgH="520560" progId="Equation.3">
                  <p:embed/>
                </p:oleObj>
              </mc:Choice>
              <mc:Fallback>
                <p:oleObj name="Формула" r:id="rId37" imgW="2019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3163" y="6111875"/>
                        <a:ext cx="2144712" cy="520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723" name="Object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36391"/>
              </p:ext>
            </p:extLst>
          </p:nvPr>
        </p:nvGraphicFramePr>
        <p:xfrm>
          <a:off x="7278688" y="6097588"/>
          <a:ext cx="1257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9" name="Формула" r:id="rId39" imgW="1257120" imgH="431640" progId="Equation.3">
                  <p:embed/>
                </p:oleObj>
              </mc:Choice>
              <mc:Fallback>
                <p:oleObj name="Формула" r:id="rId39" imgW="12571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8688" y="6097588"/>
                        <a:ext cx="1257300" cy="4318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5733" name="Oval 101"/>
          <p:cNvSpPr>
            <a:spLocks noChangeArrowheads="1"/>
          </p:cNvSpPr>
          <p:nvPr/>
        </p:nvSpPr>
        <p:spPr bwMode="auto">
          <a:xfrm>
            <a:off x="8696325" y="6391275"/>
            <a:ext cx="333375" cy="3333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ru-RU" altLang="ru-RU" sz="1000" b="1" dirty="0">
                <a:solidFill>
                  <a:schemeClr val="bg2"/>
                </a:solidFill>
              </a:rPr>
              <a:t>7</a:t>
            </a:r>
            <a:endParaRPr lang="ru-RU" altLang="ru-RU" sz="1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92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5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5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5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5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5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5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256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3256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5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5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5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5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25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25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25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25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25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25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25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25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45" grpId="0" animBg="1"/>
      <p:bldP spid="325646" grpId="0" animBg="1"/>
      <p:bldP spid="325676" grpId="0"/>
      <p:bldP spid="325677" grpId="0" animBg="1"/>
      <p:bldP spid="325678" grpId="0"/>
      <p:bldP spid="325679" grpId="0" animBg="1"/>
      <p:bldP spid="325682" grpId="0"/>
      <p:bldP spid="325684" grpId="0" animBg="1"/>
      <p:bldP spid="325687" grpId="0"/>
      <p:bldP spid="325688" grpId="0"/>
      <p:bldP spid="325691" grpId="0"/>
      <p:bldP spid="325692" grpId="0"/>
      <p:bldP spid="325695" grpId="0"/>
      <p:bldP spid="325696" grpId="0"/>
      <p:bldP spid="325697" grpId="0"/>
      <p:bldP spid="325700" grpId="0"/>
      <p:bldP spid="325701" grpId="0"/>
      <p:bldP spid="325704" grpId="0"/>
      <p:bldP spid="325705" grpId="0"/>
      <p:bldP spid="325707" grpId="0"/>
      <p:bldP spid="325708" grpId="0" animBg="1"/>
      <p:bldP spid="325709" grpId="0"/>
      <p:bldP spid="325710" grpId="0"/>
      <p:bldP spid="325712" grpId="0" animBg="1"/>
      <p:bldP spid="325713" grpId="0"/>
      <p:bldP spid="325714" grpId="0"/>
      <p:bldP spid="3257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64" name="Rectangle 8"/>
          <p:cNvSpPr>
            <a:spLocks noChangeArrowheads="1"/>
          </p:cNvSpPr>
          <p:nvPr/>
        </p:nvSpPr>
        <p:spPr bwMode="auto">
          <a:xfrm>
            <a:off x="209550" y="887413"/>
            <a:ext cx="870585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>
                <a:solidFill>
                  <a:srgbClr val="FF0000"/>
                </a:solidFill>
                <a:latin typeface="+mn-lt"/>
              </a:rPr>
              <a:t>Скорость точки при вращательном движении твердого тела – </a:t>
            </a:r>
            <a:r>
              <a:rPr lang="ru-RU" altLang="ru-RU" sz="1000">
                <a:solidFill>
                  <a:srgbClr val="FF0000"/>
                </a:solidFill>
                <a:latin typeface="+mn-lt"/>
              </a:rPr>
              <a:t>траектория точки известна</a:t>
            </a:r>
            <a:r>
              <a:rPr lang="en-US" altLang="ru-RU" sz="1000">
                <a:solidFill>
                  <a:srgbClr val="FF0000"/>
                </a:solidFill>
                <a:latin typeface="+mn-lt"/>
              </a:rPr>
              <a:t> (</a:t>
            </a:r>
            <a:r>
              <a:rPr lang="ru-RU" altLang="ru-RU" sz="1000">
                <a:solidFill>
                  <a:srgbClr val="FF0000"/>
                </a:solidFill>
                <a:latin typeface="+mn-lt"/>
              </a:rPr>
              <a:t>окружность радиуса </a:t>
            </a:r>
            <a:r>
              <a:rPr lang="en-US" altLang="ru-RU" sz="1000" i="1">
                <a:solidFill>
                  <a:srgbClr val="FF0000"/>
                </a:solidFill>
                <a:latin typeface="+mn-lt"/>
              </a:rPr>
              <a:t>R </a:t>
            </a:r>
            <a:r>
              <a:rPr lang="en-US" altLang="ru-RU" sz="1000">
                <a:solidFill>
                  <a:srgbClr val="FF0000"/>
                </a:solidFill>
                <a:latin typeface="+mn-lt"/>
              </a:rPr>
              <a:t>– </a:t>
            </a:r>
            <a:r>
              <a:rPr lang="ru-RU" altLang="ru-RU" sz="1000">
                <a:solidFill>
                  <a:srgbClr val="FF0000"/>
                </a:solidFill>
                <a:latin typeface="+mn-lt"/>
              </a:rPr>
              <a:t>расстояние точки до оси вращения), можно применить формулу для определения скорости точки при естественном задании движения</a:t>
            </a:r>
            <a:r>
              <a:rPr lang="en-US" altLang="ru-RU" sz="1000">
                <a:solidFill>
                  <a:srgbClr val="FF0000"/>
                </a:solidFill>
                <a:latin typeface="+mn-lt"/>
              </a:rPr>
              <a:t>:</a:t>
            </a:r>
            <a:r>
              <a:rPr lang="ru-RU" altLang="ru-RU" sz="1000">
                <a:solidFill>
                  <a:srgbClr val="FF0000"/>
                </a:solidFill>
                <a:latin typeface="+mn-lt"/>
              </a:rPr>
              <a:t> </a:t>
            </a:r>
            <a:endParaRPr lang="ru-RU" altLang="ru-RU" sz="12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6665" name="Oval 9"/>
          <p:cNvSpPr>
            <a:spLocks noChangeArrowheads="1"/>
          </p:cNvSpPr>
          <p:nvPr/>
        </p:nvSpPr>
        <p:spPr bwMode="auto">
          <a:xfrm>
            <a:off x="590550" y="1568450"/>
            <a:ext cx="1114425" cy="11144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6666" name="Line 10"/>
          <p:cNvSpPr>
            <a:spLocks noChangeShapeType="1"/>
          </p:cNvSpPr>
          <p:nvPr/>
        </p:nvSpPr>
        <p:spPr bwMode="auto">
          <a:xfrm>
            <a:off x="361950" y="2101850"/>
            <a:ext cx="781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326667" name="Line 11"/>
          <p:cNvSpPr>
            <a:spLocks noChangeShapeType="1"/>
          </p:cNvSpPr>
          <p:nvPr/>
        </p:nvSpPr>
        <p:spPr bwMode="auto">
          <a:xfrm flipH="1">
            <a:off x="504825" y="2111375"/>
            <a:ext cx="647700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326668" name="Text Box 12"/>
          <p:cNvSpPr txBox="1">
            <a:spLocks noChangeArrowheads="1"/>
          </p:cNvSpPr>
          <p:nvPr/>
        </p:nvSpPr>
        <p:spPr bwMode="auto">
          <a:xfrm>
            <a:off x="536575" y="1903413"/>
            <a:ext cx="282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i="1"/>
              <a:t>O</a:t>
            </a:r>
            <a:endParaRPr lang="ru-RU" altLang="ru-RU" sz="1000" i="1"/>
          </a:p>
        </p:txBody>
      </p:sp>
      <p:sp>
        <p:nvSpPr>
          <p:cNvPr id="326669" name="Oval 13"/>
          <p:cNvSpPr>
            <a:spLocks noChangeArrowheads="1"/>
          </p:cNvSpPr>
          <p:nvPr/>
        </p:nvSpPr>
        <p:spPr bwMode="auto">
          <a:xfrm>
            <a:off x="704850" y="2470150"/>
            <a:ext cx="57150" cy="5715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32667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4757"/>
              </p:ext>
            </p:extLst>
          </p:nvPr>
        </p:nvGraphicFramePr>
        <p:xfrm>
          <a:off x="7880350" y="1123950"/>
          <a:ext cx="419100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0" name="Формула" r:id="rId3" imgW="419040" imgH="228600" progId="Equation.3">
                  <p:embed/>
                </p:oleObj>
              </mc:Choice>
              <mc:Fallback>
                <p:oleObj name="Формула" r:id="rId3" imgW="419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0350" y="1123950"/>
                        <a:ext cx="419100" cy="2555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6671" name="Text Box 15"/>
          <p:cNvSpPr txBox="1">
            <a:spLocks noChangeArrowheads="1"/>
          </p:cNvSpPr>
          <p:nvPr/>
        </p:nvSpPr>
        <p:spPr bwMode="auto">
          <a:xfrm>
            <a:off x="384175" y="2046288"/>
            <a:ext cx="24718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/>
              <a:t>+</a:t>
            </a:r>
            <a:endParaRPr lang="ru-RU" altLang="ru-RU" sz="1000"/>
          </a:p>
        </p:txBody>
      </p:sp>
      <p:sp>
        <p:nvSpPr>
          <p:cNvPr id="326673" name="Text Box 17"/>
          <p:cNvSpPr txBox="1">
            <a:spLocks noChangeArrowheads="1"/>
          </p:cNvSpPr>
          <p:nvPr/>
        </p:nvSpPr>
        <p:spPr bwMode="auto">
          <a:xfrm>
            <a:off x="401638" y="1911350"/>
            <a:ext cx="24237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/>
              <a:t>-</a:t>
            </a:r>
            <a:endParaRPr lang="ru-RU" altLang="ru-RU" sz="1000"/>
          </a:p>
        </p:txBody>
      </p:sp>
      <p:sp>
        <p:nvSpPr>
          <p:cNvPr id="326674" name="Text Box 18"/>
          <p:cNvSpPr txBox="1">
            <a:spLocks noChangeArrowheads="1"/>
          </p:cNvSpPr>
          <p:nvPr/>
        </p:nvSpPr>
        <p:spPr bwMode="auto">
          <a:xfrm>
            <a:off x="563563" y="2187575"/>
            <a:ext cx="342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ru-RU" sz="1000" i="1"/>
              <a:t>s</a:t>
            </a:r>
            <a:endParaRPr lang="ru-RU" altLang="ru-RU" sz="1000" i="1"/>
          </a:p>
        </p:txBody>
      </p:sp>
      <p:sp>
        <p:nvSpPr>
          <p:cNvPr id="326675" name="Text Box 19"/>
          <p:cNvSpPr txBox="1">
            <a:spLocks noChangeArrowheads="1"/>
          </p:cNvSpPr>
          <p:nvPr/>
        </p:nvSpPr>
        <p:spPr bwMode="auto">
          <a:xfrm>
            <a:off x="781050" y="2054225"/>
            <a:ext cx="26161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l-GR" altLang="ru-RU" sz="1000" i="1">
                <a:cs typeface="Times New Roman" pitchFamily="18" charset="0"/>
              </a:rPr>
              <a:t>φ</a:t>
            </a:r>
          </a:p>
        </p:txBody>
      </p:sp>
      <p:sp>
        <p:nvSpPr>
          <p:cNvPr id="326676" name="Arc 20"/>
          <p:cNvSpPr>
            <a:spLocks/>
          </p:cNvSpPr>
          <p:nvPr/>
        </p:nvSpPr>
        <p:spPr bwMode="auto">
          <a:xfrm flipH="1" flipV="1">
            <a:off x="800100" y="2101850"/>
            <a:ext cx="114300" cy="2381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6678" name="Text Box 22"/>
          <p:cNvSpPr txBox="1">
            <a:spLocks noChangeArrowheads="1"/>
          </p:cNvSpPr>
          <p:nvPr/>
        </p:nvSpPr>
        <p:spPr bwMode="auto">
          <a:xfrm>
            <a:off x="790575" y="1871663"/>
            <a:ext cx="342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ru-RU" sz="1000" i="1"/>
              <a:t>R</a:t>
            </a:r>
            <a:endParaRPr lang="ru-RU" altLang="ru-RU" sz="1000" i="1"/>
          </a:p>
        </p:txBody>
      </p:sp>
      <p:sp>
        <p:nvSpPr>
          <p:cNvPr id="326679" name="Text Box 23"/>
          <p:cNvSpPr txBox="1">
            <a:spLocks noChangeArrowheads="1"/>
          </p:cNvSpPr>
          <p:nvPr/>
        </p:nvSpPr>
        <p:spPr bwMode="auto">
          <a:xfrm>
            <a:off x="1752600" y="1331913"/>
            <a:ext cx="1908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/>
              <a:t>Дуговая координата связана</a:t>
            </a:r>
          </a:p>
          <a:p>
            <a:r>
              <a:rPr lang="ru-RU" altLang="ru-RU" sz="1000"/>
              <a:t>с радиусом окружности</a:t>
            </a:r>
            <a:r>
              <a:rPr lang="en-US" altLang="ru-RU" sz="1000" i="1">
                <a:sym typeface="Symbol" pitchFamily="18" charset="2"/>
              </a:rPr>
              <a:t>:</a:t>
            </a:r>
            <a:endParaRPr lang="ru-RU" altLang="ru-RU" sz="1000" i="1">
              <a:sym typeface="Symbol" pitchFamily="18" charset="2"/>
            </a:endParaRPr>
          </a:p>
        </p:txBody>
      </p:sp>
      <p:graphicFrame>
        <p:nvGraphicFramePr>
          <p:cNvPr id="32668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6647009"/>
              </p:ext>
            </p:extLst>
          </p:nvPr>
        </p:nvGraphicFramePr>
        <p:xfrm>
          <a:off x="3786188" y="1412875"/>
          <a:ext cx="527050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1" name="Формула" r:id="rId5" imgW="469800" imgH="203040" progId="Equation.3">
                  <p:embed/>
                </p:oleObj>
              </mc:Choice>
              <mc:Fallback>
                <p:oleObj name="Формула" r:id="rId5" imgW="469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8" y="1412875"/>
                        <a:ext cx="527050" cy="2270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6681" name="Text Box 25"/>
          <p:cNvSpPr txBox="1">
            <a:spLocks noChangeArrowheads="1"/>
          </p:cNvSpPr>
          <p:nvPr/>
        </p:nvSpPr>
        <p:spPr bwMode="auto">
          <a:xfrm>
            <a:off x="4427538" y="1330325"/>
            <a:ext cx="2012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/>
              <a:t>Тогда проекция скорости</a:t>
            </a:r>
          </a:p>
          <a:p>
            <a:r>
              <a:rPr lang="ru-RU" altLang="ru-RU" sz="1000"/>
              <a:t>на касательную к окружности</a:t>
            </a:r>
            <a:r>
              <a:rPr lang="en-US" altLang="ru-RU" sz="1000" i="1">
                <a:sym typeface="Symbol" pitchFamily="18" charset="2"/>
              </a:rPr>
              <a:t>:</a:t>
            </a:r>
            <a:endParaRPr lang="ru-RU" altLang="ru-RU" sz="1000" i="1">
              <a:sym typeface="Symbol" pitchFamily="18" charset="2"/>
            </a:endParaRPr>
          </a:p>
        </p:txBody>
      </p:sp>
      <p:graphicFrame>
        <p:nvGraphicFramePr>
          <p:cNvPr id="32668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431917"/>
              </p:ext>
            </p:extLst>
          </p:nvPr>
        </p:nvGraphicFramePr>
        <p:xfrm>
          <a:off x="6440488" y="1362075"/>
          <a:ext cx="1865312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2" name="Формула" r:id="rId7" imgW="1663560" imgH="393480" progId="Equation.3">
                  <p:embed/>
                </p:oleObj>
              </mc:Choice>
              <mc:Fallback>
                <p:oleObj name="Формула" r:id="rId7" imgW="16635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0488" y="1362075"/>
                        <a:ext cx="1865312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6684" name="Line 28"/>
          <p:cNvSpPr>
            <a:spLocks noChangeShapeType="1"/>
          </p:cNvSpPr>
          <p:nvPr/>
        </p:nvSpPr>
        <p:spPr bwMode="auto">
          <a:xfrm rot="16200000" flipH="1">
            <a:off x="417513" y="2224088"/>
            <a:ext cx="647700" cy="5905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326685" name="Text Box 29"/>
          <p:cNvSpPr txBox="1">
            <a:spLocks noChangeArrowheads="1"/>
          </p:cNvSpPr>
          <p:nvPr/>
        </p:nvSpPr>
        <p:spPr bwMode="auto">
          <a:xfrm>
            <a:off x="1920875" y="1785938"/>
            <a:ext cx="64611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 dirty="0">
                <a:solidFill>
                  <a:srgbClr val="FF0000"/>
                </a:solidFill>
              </a:rPr>
              <a:t>Поскольку далее работают с модулем угловой скорости после изображения</a:t>
            </a:r>
            <a:r>
              <a:rPr lang="en-US" altLang="ru-RU" sz="1000" dirty="0">
                <a:solidFill>
                  <a:srgbClr val="FF0000"/>
                </a:solidFill>
              </a:rPr>
              <a:t> </a:t>
            </a:r>
            <a:r>
              <a:rPr lang="ru-RU" altLang="ru-RU" sz="1000" dirty="0">
                <a:solidFill>
                  <a:srgbClr val="FF0000"/>
                </a:solidFill>
              </a:rPr>
              <a:t>ее</a:t>
            </a:r>
          </a:p>
          <a:p>
            <a:r>
              <a:rPr lang="ru-RU" altLang="ru-RU" sz="1000" dirty="0">
                <a:solidFill>
                  <a:srgbClr val="FF0000"/>
                </a:solidFill>
              </a:rPr>
              <a:t>в виде дуговой стрелки расчетной формулой является выражение для модуля скорости</a:t>
            </a:r>
            <a:r>
              <a:rPr lang="en-US" altLang="ru-RU" sz="1000" i="1" dirty="0">
                <a:solidFill>
                  <a:srgbClr val="FF0000"/>
                </a:solidFill>
                <a:sym typeface="Symbol" pitchFamily="18" charset="2"/>
              </a:rPr>
              <a:t>:</a:t>
            </a:r>
          </a:p>
          <a:p>
            <a:r>
              <a:rPr lang="ru-RU" altLang="ru-RU" sz="1000" dirty="0">
                <a:solidFill>
                  <a:srgbClr val="FF0000"/>
                </a:solidFill>
                <a:sym typeface="Symbol" pitchFamily="18" charset="2"/>
              </a:rPr>
              <a:t>и вектор скорости направляют </a:t>
            </a:r>
            <a:r>
              <a:rPr lang="ru-RU" altLang="ru-RU" sz="1000" b="1" dirty="0">
                <a:solidFill>
                  <a:srgbClr val="FF0000"/>
                </a:solidFill>
                <a:sym typeface="Symbol" pitchFamily="18" charset="2"/>
              </a:rPr>
              <a:t>перпендикулярно радиусу </a:t>
            </a:r>
          </a:p>
          <a:p>
            <a:r>
              <a:rPr lang="ru-RU" altLang="ru-RU" sz="1000" b="1" dirty="0">
                <a:solidFill>
                  <a:srgbClr val="FF0000"/>
                </a:solidFill>
                <a:sym typeface="Symbol" pitchFamily="18" charset="2"/>
              </a:rPr>
              <a:t>в сторону дуговой стрелки угловой скорости</a:t>
            </a:r>
            <a:r>
              <a:rPr lang="ru-RU" altLang="ru-RU" sz="1000" dirty="0">
                <a:solidFill>
                  <a:srgbClr val="FF0000"/>
                </a:solidFill>
                <a:sym typeface="Symbol" pitchFamily="18" charset="2"/>
              </a:rPr>
              <a:t>. </a:t>
            </a:r>
          </a:p>
        </p:txBody>
      </p:sp>
      <p:graphicFrame>
        <p:nvGraphicFramePr>
          <p:cNvPr id="32668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825573"/>
              </p:ext>
            </p:extLst>
          </p:nvPr>
        </p:nvGraphicFramePr>
        <p:xfrm>
          <a:off x="7351713" y="1957388"/>
          <a:ext cx="681037" cy="19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3" name="Формула" r:id="rId9" imgW="609480" imgH="177480" progId="Equation.3">
                  <p:embed/>
                </p:oleObj>
              </mc:Choice>
              <mc:Fallback>
                <p:oleObj name="Формула" r:id="rId9" imgW="6094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1713" y="1957388"/>
                        <a:ext cx="681037" cy="19843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6687" name="AutoShape 31"/>
          <p:cNvSpPr>
            <a:spLocks noChangeArrowheads="1"/>
          </p:cNvSpPr>
          <p:nvPr/>
        </p:nvSpPr>
        <p:spPr bwMode="auto">
          <a:xfrm rot="5400000" flipV="1">
            <a:off x="981075" y="2016125"/>
            <a:ext cx="238125" cy="238125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6688" name="AutoShape 32"/>
          <p:cNvSpPr>
            <a:spLocks noChangeArrowheads="1"/>
          </p:cNvSpPr>
          <p:nvPr/>
        </p:nvSpPr>
        <p:spPr bwMode="auto">
          <a:xfrm rot="2700000">
            <a:off x="657226" y="2673350"/>
            <a:ext cx="609600" cy="123825"/>
          </a:xfrm>
          <a:prstGeom prst="rightArrow">
            <a:avLst>
              <a:gd name="adj1" fmla="val 50000"/>
              <a:gd name="adj2" fmla="val 123077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6689" name="Text Box 33"/>
          <p:cNvSpPr txBox="1">
            <a:spLocks noChangeArrowheads="1"/>
          </p:cNvSpPr>
          <p:nvPr/>
        </p:nvSpPr>
        <p:spPr bwMode="auto">
          <a:xfrm>
            <a:off x="1117600" y="2100263"/>
            <a:ext cx="27764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l-GR" altLang="ru-RU" sz="1200" b="1" i="1">
                <a:solidFill>
                  <a:schemeClr val="bg2"/>
                </a:solidFill>
                <a:cs typeface="Times New Roman" pitchFamily="18" charset="0"/>
              </a:rPr>
              <a:t>ω</a:t>
            </a:r>
          </a:p>
        </p:txBody>
      </p:sp>
      <p:graphicFrame>
        <p:nvGraphicFramePr>
          <p:cNvPr id="326691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908448"/>
              </p:ext>
            </p:extLst>
          </p:nvPr>
        </p:nvGraphicFramePr>
        <p:xfrm>
          <a:off x="1212850" y="2771775"/>
          <a:ext cx="1270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4" name="Формула" r:id="rId11" imgW="126720" imgH="164880" progId="Equation.3">
                  <p:embed/>
                </p:oleObj>
              </mc:Choice>
              <mc:Fallback>
                <p:oleObj name="Формула" r:id="rId11" imgW="12672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850" y="2771775"/>
                        <a:ext cx="1270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6692" name="Rectangle 36"/>
          <p:cNvSpPr>
            <a:spLocks noChangeArrowheads="1"/>
          </p:cNvSpPr>
          <p:nvPr/>
        </p:nvSpPr>
        <p:spPr bwMode="auto">
          <a:xfrm rot="2700000">
            <a:off x="756444" y="2436019"/>
            <a:ext cx="133350" cy="131762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6693" name="AutoShape 37"/>
          <p:cNvSpPr>
            <a:spLocks noChangeArrowheads="1"/>
          </p:cNvSpPr>
          <p:nvPr/>
        </p:nvSpPr>
        <p:spPr bwMode="auto">
          <a:xfrm rot="2750477">
            <a:off x="840581" y="2250282"/>
            <a:ext cx="631825" cy="566738"/>
          </a:xfrm>
          <a:prstGeom prst="rtTriangle">
            <a:avLst/>
          </a:prstGeom>
          <a:solidFill>
            <a:srgbClr val="CCFFFF">
              <a:alpha val="5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6694" name="AutoShape 38"/>
          <p:cNvSpPr>
            <a:spLocks noChangeArrowheads="1"/>
          </p:cNvSpPr>
          <p:nvPr/>
        </p:nvSpPr>
        <p:spPr bwMode="auto">
          <a:xfrm rot="-7913638">
            <a:off x="818356" y="1412082"/>
            <a:ext cx="638175" cy="550862"/>
          </a:xfrm>
          <a:prstGeom prst="rtTriangle">
            <a:avLst/>
          </a:prstGeom>
          <a:solidFill>
            <a:srgbClr val="CCFFFF">
              <a:alpha val="5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6695" name="Text Box 39"/>
          <p:cNvSpPr txBox="1">
            <a:spLocks noChangeArrowheads="1"/>
          </p:cNvSpPr>
          <p:nvPr/>
        </p:nvSpPr>
        <p:spPr bwMode="auto">
          <a:xfrm>
            <a:off x="1704975" y="2411413"/>
            <a:ext cx="65325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 dirty="0">
                <a:solidFill>
                  <a:srgbClr val="FF0000"/>
                </a:solidFill>
                <a:sym typeface="Symbol" pitchFamily="18" charset="2"/>
              </a:rPr>
              <a:t>Как следует из формулы </a:t>
            </a:r>
            <a:r>
              <a:rPr lang="ru-RU" altLang="ru-RU" sz="1000" b="1" dirty="0">
                <a:solidFill>
                  <a:srgbClr val="FF0000"/>
                </a:solidFill>
                <a:sym typeface="Symbol" pitchFamily="18" charset="2"/>
              </a:rPr>
              <a:t>скорость точки пропорциональна расстоянию ее до оси вращения</a:t>
            </a:r>
            <a:r>
              <a:rPr lang="ru-RU" altLang="ru-RU" sz="1000" dirty="0">
                <a:solidFill>
                  <a:srgbClr val="FF0000"/>
                </a:solidFill>
                <a:sym typeface="Symbol" pitchFamily="18" charset="2"/>
              </a:rPr>
              <a:t> (радиусу вращения).</a:t>
            </a:r>
          </a:p>
          <a:p>
            <a:endParaRPr lang="ru-RU" altLang="ru-RU" sz="1000" dirty="0">
              <a:solidFill>
                <a:srgbClr val="FF0000"/>
              </a:solidFill>
            </a:endParaRPr>
          </a:p>
        </p:txBody>
      </p:sp>
      <p:sp>
        <p:nvSpPr>
          <p:cNvPr id="326696" name="Rectangle 40"/>
          <p:cNvSpPr>
            <a:spLocks noChangeArrowheads="1"/>
          </p:cNvSpPr>
          <p:nvPr/>
        </p:nvSpPr>
        <p:spPr bwMode="auto">
          <a:xfrm>
            <a:off x="1646238" y="2676525"/>
            <a:ext cx="87058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 dirty="0">
                <a:solidFill>
                  <a:srgbClr val="FF0000"/>
                </a:solidFill>
                <a:latin typeface="+mn-lt"/>
              </a:rPr>
              <a:t>Ускорение точки при вращательном движении твердого тела – </a:t>
            </a:r>
            <a:r>
              <a:rPr lang="ru-RU" altLang="ru-RU" sz="1000" dirty="0">
                <a:solidFill>
                  <a:srgbClr val="FF0000"/>
                </a:solidFill>
                <a:latin typeface="+mn-lt"/>
              </a:rPr>
              <a:t>траектория точки известна,</a:t>
            </a:r>
            <a:r>
              <a:rPr lang="en-US" altLang="ru-RU" sz="10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altLang="ru-RU" sz="1000" dirty="0">
                <a:solidFill>
                  <a:srgbClr val="FF0000"/>
                </a:solidFill>
                <a:latin typeface="+mn-lt"/>
              </a:rPr>
              <a:t>можно применить</a:t>
            </a:r>
          </a:p>
          <a:p>
            <a:pPr>
              <a:buFont typeface="Wingdings" pitchFamily="2" charset="2"/>
              <a:buNone/>
            </a:pPr>
            <a:r>
              <a:rPr lang="en-US" altLang="ru-RU" sz="1000" dirty="0">
                <a:solidFill>
                  <a:srgbClr val="FF0000"/>
                </a:solidFill>
                <a:latin typeface="+mn-lt"/>
              </a:rPr>
              <a:t>         </a:t>
            </a:r>
            <a:r>
              <a:rPr lang="ru-RU" altLang="ru-RU" sz="1000" dirty="0">
                <a:solidFill>
                  <a:srgbClr val="FF0000"/>
                </a:solidFill>
                <a:latin typeface="+mn-lt"/>
              </a:rPr>
              <a:t>формулы для определения ускорений точки при естественном задании движения</a:t>
            </a:r>
            <a:r>
              <a:rPr lang="en-US" altLang="ru-RU" sz="1000" dirty="0">
                <a:solidFill>
                  <a:srgbClr val="FF0000"/>
                </a:solidFill>
                <a:latin typeface="+mn-lt"/>
              </a:rPr>
              <a:t>:</a:t>
            </a:r>
            <a:r>
              <a:rPr lang="ru-RU" altLang="ru-RU" sz="1000" dirty="0">
                <a:solidFill>
                  <a:srgbClr val="FF0000"/>
                </a:solidFill>
                <a:latin typeface="+mn-lt"/>
              </a:rPr>
              <a:t> </a:t>
            </a:r>
            <a:endParaRPr lang="ru-RU" altLang="ru-RU" sz="1200" dirty="0">
              <a:solidFill>
                <a:srgbClr val="FF0000"/>
              </a:solidFill>
              <a:latin typeface="+mn-lt"/>
            </a:endParaRPr>
          </a:p>
        </p:txBody>
      </p:sp>
      <p:graphicFrame>
        <p:nvGraphicFramePr>
          <p:cNvPr id="326697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255392"/>
              </p:ext>
            </p:extLst>
          </p:nvPr>
        </p:nvGraphicFramePr>
        <p:xfrm>
          <a:off x="7140575" y="2908300"/>
          <a:ext cx="1193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5" name="Формула" r:id="rId13" imgW="1193760" imgH="457200" progId="Equation.3">
                  <p:embed/>
                </p:oleObj>
              </mc:Choice>
              <mc:Fallback>
                <p:oleObj name="Формула" r:id="rId13" imgW="11937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0575" y="2908300"/>
                        <a:ext cx="1193800" cy="457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6698" name="Text Box 42"/>
          <p:cNvSpPr txBox="1">
            <a:spLocks noChangeArrowheads="1"/>
          </p:cNvSpPr>
          <p:nvPr/>
        </p:nvSpPr>
        <p:spPr bwMode="auto">
          <a:xfrm>
            <a:off x="225425" y="3157538"/>
            <a:ext cx="19081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 dirty="0"/>
              <a:t>Тогда проекции ускорения</a:t>
            </a:r>
            <a:endParaRPr lang="en-US" altLang="ru-RU" sz="1000" dirty="0"/>
          </a:p>
          <a:p>
            <a:r>
              <a:rPr lang="ru-RU" altLang="ru-RU" sz="1000" dirty="0"/>
              <a:t>на касательную</a:t>
            </a:r>
          </a:p>
          <a:p>
            <a:r>
              <a:rPr lang="ru-RU" altLang="ru-RU" sz="1000" dirty="0"/>
              <a:t>к окружности и нормаль</a:t>
            </a:r>
            <a:r>
              <a:rPr lang="en-US" altLang="ru-RU" sz="1000" i="1" dirty="0">
                <a:sym typeface="Symbol" pitchFamily="18" charset="2"/>
              </a:rPr>
              <a:t>:</a:t>
            </a:r>
            <a:endParaRPr lang="ru-RU" altLang="ru-RU" sz="1000" i="1" dirty="0">
              <a:sym typeface="Symbol" pitchFamily="18" charset="2"/>
            </a:endParaRPr>
          </a:p>
        </p:txBody>
      </p:sp>
      <p:graphicFrame>
        <p:nvGraphicFramePr>
          <p:cNvPr id="326699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503711"/>
              </p:ext>
            </p:extLst>
          </p:nvPr>
        </p:nvGraphicFramePr>
        <p:xfrm>
          <a:off x="1865313" y="3236913"/>
          <a:ext cx="202247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6" name="Формула" r:id="rId15" imgW="1803240" imgH="444240" progId="Equation.3">
                  <p:embed/>
                </p:oleObj>
              </mc:Choice>
              <mc:Fallback>
                <p:oleObj name="Формула" r:id="rId15" imgW="18032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5313" y="3236913"/>
                        <a:ext cx="2022475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700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005832"/>
              </p:ext>
            </p:extLst>
          </p:nvPr>
        </p:nvGraphicFramePr>
        <p:xfrm>
          <a:off x="4033838" y="3221038"/>
          <a:ext cx="28067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7" name="Формула" r:id="rId17" imgW="2501640" imgH="469800" progId="Equation.3">
                  <p:embed/>
                </p:oleObj>
              </mc:Choice>
              <mc:Fallback>
                <p:oleObj name="Формула" r:id="rId17" imgW="25016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3838" y="3221038"/>
                        <a:ext cx="28067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6701" name="AutoShape 45"/>
          <p:cNvSpPr>
            <a:spLocks noChangeArrowheads="1"/>
          </p:cNvSpPr>
          <p:nvPr/>
        </p:nvSpPr>
        <p:spPr bwMode="auto">
          <a:xfrm rot="2700000">
            <a:off x="690563" y="2606675"/>
            <a:ext cx="409575" cy="123825"/>
          </a:xfrm>
          <a:prstGeom prst="rightArrow">
            <a:avLst>
              <a:gd name="adj1" fmla="val 50000"/>
              <a:gd name="adj2" fmla="val 82692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326702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383118"/>
              </p:ext>
            </p:extLst>
          </p:nvPr>
        </p:nvGraphicFramePr>
        <p:xfrm>
          <a:off x="757238" y="2690813"/>
          <a:ext cx="177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8" name="Формула" r:id="rId19" imgW="177480" imgH="228600" progId="Equation.3">
                  <p:embed/>
                </p:oleObj>
              </mc:Choice>
              <mc:Fallback>
                <p:oleObj name="Формула" r:id="rId19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2690813"/>
                        <a:ext cx="1778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6703" name="AutoShape 47"/>
          <p:cNvSpPr>
            <a:spLocks noChangeArrowheads="1"/>
          </p:cNvSpPr>
          <p:nvPr/>
        </p:nvSpPr>
        <p:spPr bwMode="auto">
          <a:xfrm rot="-2700000">
            <a:off x="708025" y="2278063"/>
            <a:ext cx="409575" cy="123825"/>
          </a:xfrm>
          <a:prstGeom prst="rightArrow">
            <a:avLst>
              <a:gd name="adj1" fmla="val 50000"/>
              <a:gd name="adj2" fmla="val 82692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326704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7576807"/>
              </p:ext>
            </p:extLst>
          </p:nvPr>
        </p:nvGraphicFramePr>
        <p:xfrm>
          <a:off x="930275" y="2286000"/>
          <a:ext cx="190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9" name="Формула" r:id="rId21" imgW="190440" imgH="228600" progId="Equation.3">
                  <p:embed/>
                </p:oleObj>
              </mc:Choice>
              <mc:Fallback>
                <p:oleObj name="Формула" r:id="rId21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2286000"/>
                        <a:ext cx="1905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6705" name="Text Box 49"/>
          <p:cNvSpPr txBox="1">
            <a:spLocks noChangeArrowheads="1"/>
          </p:cNvSpPr>
          <p:nvPr/>
        </p:nvSpPr>
        <p:spPr bwMode="auto">
          <a:xfrm>
            <a:off x="233363" y="3689350"/>
            <a:ext cx="86518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 dirty="0">
                <a:solidFill>
                  <a:srgbClr val="FF0000"/>
                </a:solidFill>
              </a:rPr>
              <a:t>Поскольку далее работают с модулем углового ускорения после изображения</a:t>
            </a:r>
            <a:r>
              <a:rPr lang="en-US" altLang="ru-RU" sz="1000" dirty="0">
                <a:solidFill>
                  <a:srgbClr val="FF0000"/>
                </a:solidFill>
              </a:rPr>
              <a:t> </a:t>
            </a:r>
            <a:r>
              <a:rPr lang="ru-RU" altLang="ru-RU" sz="1000" dirty="0">
                <a:solidFill>
                  <a:srgbClr val="FF0000"/>
                </a:solidFill>
              </a:rPr>
              <a:t>его в виде дуговой стрелки расчетной формулой является выражение для касательного ускорения</a:t>
            </a:r>
            <a:r>
              <a:rPr lang="en-US" altLang="ru-RU" sz="1000" i="1" dirty="0">
                <a:solidFill>
                  <a:srgbClr val="FF0000"/>
                </a:solidFill>
                <a:sym typeface="Symbol" pitchFamily="18" charset="2"/>
              </a:rPr>
              <a:t>:</a:t>
            </a:r>
            <a:r>
              <a:rPr lang="ru-RU" altLang="ru-RU" sz="1000" i="1" dirty="0">
                <a:solidFill>
                  <a:srgbClr val="FF0000"/>
                </a:solidFill>
                <a:sym typeface="Symbol" pitchFamily="18" charset="2"/>
              </a:rPr>
              <a:t>                           </a:t>
            </a:r>
            <a:r>
              <a:rPr lang="ru-RU" altLang="ru-RU" sz="1000" dirty="0">
                <a:solidFill>
                  <a:srgbClr val="FF0000"/>
                </a:solidFill>
                <a:sym typeface="Symbol" pitchFamily="18" charset="2"/>
              </a:rPr>
              <a:t>и вектор этого ускорения, называемого </a:t>
            </a:r>
            <a:r>
              <a:rPr lang="ru-RU" altLang="ru-RU" sz="1000" b="1" dirty="0">
                <a:solidFill>
                  <a:srgbClr val="FF0000"/>
                </a:solidFill>
                <a:sym typeface="Symbol" pitchFamily="18" charset="2"/>
              </a:rPr>
              <a:t>вращательным ускорением</a:t>
            </a:r>
            <a:r>
              <a:rPr lang="ru-RU" altLang="ru-RU" sz="1000" dirty="0">
                <a:solidFill>
                  <a:srgbClr val="FF0000"/>
                </a:solidFill>
                <a:sym typeface="Symbol" pitchFamily="18" charset="2"/>
              </a:rPr>
              <a:t>, направляют 			                  </a:t>
            </a:r>
            <a:r>
              <a:rPr lang="ru-RU" altLang="ru-RU" sz="1000" b="1" dirty="0">
                <a:solidFill>
                  <a:srgbClr val="FF0000"/>
                </a:solidFill>
                <a:sym typeface="Symbol" pitchFamily="18" charset="2"/>
              </a:rPr>
              <a:t>перпендикулярно радиусу  в сторону дуговой стрелки углового ускорения</a:t>
            </a:r>
            <a:r>
              <a:rPr lang="ru-RU" altLang="ru-RU" sz="1000" dirty="0">
                <a:solidFill>
                  <a:srgbClr val="FF0000"/>
                </a:solidFill>
                <a:sym typeface="Symbol" pitchFamily="18" charset="2"/>
              </a:rPr>
              <a:t>. </a:t>
            </a:r>
          </a:p>
        </p:txBody>
      </p:sp>
      <p:graphicFrame>
        <p:nvGraphicFramePr>
          <p:cNvPr id="326706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773089"/>
              </p:ext>
            </p:extLst>
          </p:nvPr>
        </p:nvGraphicFramePr>
        <p:xfrm>
          <a:off x="2779713" y="3902075"/>
          <a:ext cx="793750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0" name="Формула" r:id="rId23" imgW="711000" imgH="241200" progId="Equation.3">
                  <p:embed/>
                </p:oleObj>
              </mc:Choice>
              <mc:Fallback>
                <p:oleObj name="Формула" r:id="rId23" imgW="7110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9713" y="3902075"/>
                        <a:ext cx="793750" cy="2682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6707" name="AutoShape 51"/>
          <p:cNvSpPr>
            <a:spLocks noChangeArrowheads="1"/>
          </p:cNvSpPr>
          <p:nvPr/>
        </p:nvSpPr>
        <p:spPr bwMode="auto">
          <a:xfrm rot="10800000" flipV="1">
            <a:off x="998538" y="1985963"/>
            <a:ext cx="238125" cy="238125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6708" name="Text Box 52"/>
          <p:cNvSpPr txBox="1">
            <a:spLocks noChangeArrowheads="1"/>
          </p:cNvSpPr>
          <p:nvPr/>
        </p:nvSpPr>
        <p:spPr bwMode="auto">
          <a:xfrm>
            <a:off x="944563" y="1755775"/>
            <a:ext cx="27764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l-GR" altLang="ru-RU" sz="1200" b="1" i="1">
                <a:solidFill>
                  <a:srgbClr val="FF0000"/>
                </a:solidFill>
                <a:cs typeface="Times New Roman" pitchFamily="18" charset="0"/>
              </a:rPr>
              <a:t>ε</a:t>
            </a:r>
          </a:p>
        </p:txBody>
      </p:sp>
      <p:graphicFrame>
        <p:nvGraphicFramePr>
          <p:cNvPr id="326709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1940143"/>
              </p:ext>
            </p:extLst>
          </p:nvPr>
        </p:nvGraphicFramePr>
        <p:xfrm>
          <a:off x="741363" y="2732088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1" name="Формула" r:id="rId25" imgW="228600" imgH="241200" progId="Equation.3">
                  <p:embed/>
                </p:oleObj>
              </mc:Choice>
              <mc:Fallback>
                <p:oleObj name="Формула" r:id="rId25" imgW="228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63" y="2732088"/>
                        <a:ext cx="228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6710" name="Text Box 54"/>
          <p:cNvSpPr txBox="1">
            <a:spLocks noChangeArrowheads="1"/>
          </p:cNvSpPr>
          <p:nvPr/>
        </p:nvSpPr>
        <p:spPr bwMode="auto">
          <a:xfrm>
            <a:off x="222250" y="4297363"/>
            <a:ext cx="8651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/>
              <a:t>Нормальное ускорение теперь называется</a:t>
            </a:r>
            <a:r>
              <a:rPr lang="ru-RU" altLang="ru-RU" sz="1000">
                <a:sym typeface="Symbol" pitchFamily="18" charset="2"/>
              </a:rPr>
              <a:t> </a:t>
            </a:r>
            <a:r>
              <a:rPr lang="ru-RU" altLang="ru-RU" sz="1000" b="1">
                <a:solidFill>
                  <a:srgbClr val="FF0000"/>
                </a:solidFill>
                <a:sym typeface="Symbol" pitchFamily="18" charset="2"/>
              </a:rPr>
              <a:t>осестремительным ускорением                             </a:t>
            </a:r>
            <a:r>
              <a:rPr lang="ru-RU" altLang="ru-RU" sz="1000">
                <a:sym typeface="Symbol" pitchFamily="18" charset="2"/>
              </a:rPr>
              <a:t>,  его направляют </a:t>
            </a:r>
            <a:r>
              <a:rPr lang="ru-RU" altLang="ru-RU" sz="1000" b="1">
                <a:solidFill>
                  <a:srgbClr val="FF0000"/>
                </a:solidFill>
                <a:sym typeface="Symbol" pitchFamily="18" charset="2"/>
              </a:rPr>
              <a:t>по радиусу  к оси вращения </a:t>
            </a:r>
            <a:r>
              <a:rPr lang="ru-RU" altLang="ru-RU" sz="1000">
                <a:sym typeface="Symbol" pitchFamily="18" charset="2"/>
              </a:rPr>
              <a:t>независимо от направления дуговой стрелки угловой скорости,</a:t>
            </a:r>
            <a:r>
              <a:rPr lang="ru-RU" altLang="ru-RU" sz="1000" b="1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ru-RU" altLang="ru-RU" sz="1000">
                <a:sym typeface="Symbol" pitchFamily="18" charset="2"/>
              </a:rPr>
              <a:t>не говоря уж о направлении дуговой стрелки углового ускорения</a:t>
            </a:r>
            <a:r>
              <a:rPr lang="ru-RU" altLang="ru-RU" sz="1000">
                <a:solidFill>
                  <a:schemeClr val="bg2"/>
                </a:solidFill>
                <a:sym typeface="Symbol" pitchFamily="18" charset="2"/>
              </a:rPr>
              <a:t>. </a:t>
            </a:r>
          </a:p>
        </p:txBody>
      </p:sp>
      <p:graphicFrame>
        <p:nvGraphicFramePr>
          <p:cNvPr id="326711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70598"/>
              </p:ext>
            </p:extLst>
          </p:nvPr>
        </p:nvGraphicFramePr>
        <p:xfrm>
          <a:off x="4972050" y="4237038"/>
          <a:ext cx="92075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2" name="Формула" r:id="rId27" imgW="825480" imgH="253800" progId="Equation.3">
                  <p:embed/>
                </p:oleObj>
              </mc:Choice>
              <mc:Fallback>
                <p:oleObj name="Формула" r:id="rId27" imgW="8254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2050" y="4237038"/>
                        <a:ext cx="920750" cy="2825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712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9846708"/>
              </p:ext>
            </p:extLst>
          </p:nvPr>
        </p:nvGraphicFramePr>
        <p:xfrm>
          <a:off x="947738" y="226695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3" name="Формула" r:id="rId29" imgW="228600" imgH="228600" progId="Equation.3">
                  <p:embed/>
                </p:oleObj>
              </mc:Choice>
              <mc:Fallback>
                <p:oleObj name="Формула" r:id="rId29" imgW="228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738" y="2266950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6714" name="Text Box 58"/>
          <p:cNvSpPr txBox="1">
            <a:spLocks noChangeArrowheads="1"/>
          </p:cNvSpPr>
          <p:nvPr/>
        </p:nvSpPr>
        <p:spPr bwMode="auto">
          <a:xfrm>
            <a:off x="227013" y="4657725"/>
            <a:ext cx="67858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>
                <a:solidFill>
                  <a:srgbClr val="FF0000"/>
                </a:solidFill>
                <a:sym typeface="Symbol" pitchFamily="18" charset="2"/>
              </a:rPr>
              <a:t>Как следует из формул </a:t>
            </a:r>
            <a:r>
              <a:rPr lang="ru-RU" altLang="ru-RU" sz="1000" b="1">
                <a:solidFill>
                  <a:srgbClr val="FF0000"/>
                </a:solidFill>
                <a:sym typeface="Symbol" pitchFamily="18" charset="2"/>
              </a:rPr>
              <a:t>оба ускорения точки пропорциональны расстоянию ее до оси вращения</a:t>
            </a:r>
            <a:r>
              <a:rPr lang="ru-RU" altLang="ru-RU" sz="1000">
                <a:solidFill>
                  <a:srgbClr val="FF0000"/>
                </a:solidFill>
                <a:sym typeface="Symbol" pitchFamily="18" charset="2"/>
              </a:rPr>
              <a:t> (радиусу вращения).</a:t>
            </a:r>
          </a:p>
          <a:p>
            <a:endParaRPr lang="ru-RU" altLang="ru-RU" sz="1000"/>
          </a:p>
        </p:txBody>
      </p:sp>
      <p:sp>
        <p:nvSpPr>
          <p:cNvPr id="326715" name="Text Box 59"/>
          <p:cNvSpPr txBox="1">
            <a:spLocks noChangeArrowheads="1"/>
          </p:cNvSpPr>
          <p:nvPr/>
        </p:nvSpPr>
        <p:spPr bwMode="auto">
          <a:xfrm>
            <a:off x="225425" y="4884738"/>
            <a:ext cx="449514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 b="1" dirty="0">
                <a:solidFill>
                  <a:srgbClr val="FF0000"/>
                </a:solidFill>
                <a:sym typeface="Symbol" pitchFamily="18" charset="2"/>
              </a:rPr>
              <a:t>Полное ускорение</a:t>
            </a:r>
            <a:r>
              <a:rPr lang="ru-RU" altLang="ru-RU" sz="1000" dirty="0">
                <a:solidFill>
                  <a:srgbClr val="FF0000"/>
                </a:solidFill>
                <a:sym typeface="Symbol" pitchFamily="18" charset="2"/>
              </a:rPr>
              <a:t> точки, как и ранее, есть </a:t>
            </a:r>
            <a:r>
              <a:rPr lang="ru-RU" altLang="ru-RU" sz="1000" b="1" dirty="0">
                <a:solidFill>
                  <a:srgbClr val="FF0000"/>
                </a:solidFill>
                <a:sym typeface="Symbol" pitchFamily="18" charset="2"/>
              </a:rPr>
              <a:t>векторная сумма</a:t>
            </a:r>
            <a:r>
              <a:rPr lang="ru-RU" altLang="ru-RU" sz="1000" dirty="0">
                <a:solidFill>
                  <a:srgbClr val="FF0000"/>
                </a:solidFill>
                <a:sym typeface="Symbol" pitchFamily="18" charset="2"/>
              </a:rPr>
              <a:t> этих ускорений</a:t>
            </a:r>
            <a:r>
              <a:rPr lang="en-US" altLang="ru-RU" sz="1000" dirty="0">
                <a:solidFill>
                  <a:srgbClr val="FF0000"/>
                </a:solidFill>
                <a:sym typeface="Symbol" pitchFamily="18" charset="2"/>
              </a:rPr>
              <a:t>:</a:t>
            </a:r>
            <a:endParaRPr lang="ru-RU" altLang="ru-RU" sz="1000" dirty="0">
              <a:solidFill>
                <a:srgbClr val="FF0000"/>
              </a:solidFill>
              <a:sym typeface="Symbol" pitchFamily="18" charset="2"/>
            </a:endParaRPr>
          </a:p>
          <a:p>
            <a:endParaRPr lang="ru-RU" altLang="ru-RU" sz="1000" dirty="0">
              <a:solidFill>
                <a:srgbClr val="FF0000"/>
              </a:solidFill>
            </a:endParaRPr>
          </a:p>
        </p:txBody>
      </p:sp>
      <p:graphicFrame>
        <p:nvGraphicFramePr>
          <p:cNvPr id="326716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980294"/>
              </p:ext>
            </p:extLst>
          </p:nvPr>
        </p:nvGraphicFramePr>
        <p:xfrm>
          <a:off x="5037138" y="4919663"/>
          <a:ext cx="1020762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4" name="Формула" r:id="rId31" imgW="914400" imgH="241200" progId="Equation.3">
                  <p:embed/>
                </p:oleObj>
              </mc:Choice>
              <mc:Fallback>
                <p:oleObj name="Формула" r:id="rId31" imgW="9144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7138" y="4919663"/>
                        <a:ext cx="1020762" cy="26828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6717" name="Rectangle 61"/>
          <p:cNvSpPr>
            <a:spLocks noChangeArrowheads="1"/>
          </p:cNvSpPr>
          <p:nvPr/>
        </p:nvSpPr>
        <p:spPr bwMode="auto">
          <a:xfrm rot="2681524">
            <a:off x="825500" y="2274888"/>
            <a:ext cx="419100" cy="444500"/>
          </a:xfrm>
          <a:prstGeom prst="rect">
            <a:avLst/>
          </a:prstGeom>
          <a:noFill/>
          <a:ln w="9525" algn="ctr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6718" name="AutoShape 62"/>
          <p:cNvSpPr>
            <a:spLocks noChangeArrowheads="1"/>
          </p:cNvSpPr>
          <p:nvPr/>
        </p:nvSpPr>
        <p:spPr bwMode="auto">
          <a:xfrm>
            <a:off x="763588" y="2454275"/>
            <a:ext cx="581025" cy="107950"/>
          </a:xfrm>
          <a:prstGeom prst="rightArrow">
            <a:avLst>
              <a:gd name="adj1" fmla="val 50000"/>
              <a:gd name="adj2" fmla="val 134559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326719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3819537"/>
              </p:ext>
            </p:extLst>
          </p:nvPr>
        </p:nvGraphicFramePr>
        <p:xfrm>
          <a:off x="1357313" y="2398713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5" name="Формула" r:id="rId33" imgW="139680" imgH="164880" progId="Equation.3">
                  <p:embed/>
                </p:oleObj>
              </mc:Choice>
              <mc:Fallback>
                <p:oleObj name="Формула" r:id="rId33" imgW="139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2398713"/>
                        <a:ext cx="1397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6720" name="Text Box 64"/>
          <p:cNvSpPr txBox="1">
            <a:spLocks noChangeArrowheads="1"/>
          </p:cNvSpPr>
          <p:nvPr/>
        </p:nvSpPr>
        <p:spPr bwMode="auto">
          <a:xfrm>
            <a:off x="6062663" y="4860925"/>
            <a:ext cx="30527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/>
              <a:t>Угол между направлением полного ускорения и радиусом от величины радиуса не зависит и равен</a:t>
            </a:r>
            <a:r>
              <a:rPr lang="en-US" altLang="ru-RU" sz="1000"/>
              <a:t>:</a:t>
            </a:r>
            <a:endParaRPr lang="ru-RU" altLang="ru-RU" sz="1000" i="1">
              <a:sym typeface="Symbol" pitchFamily="18" charset="2"/>
            </a:endParaRPr>
          </a:p>
        </p:txBody>
      </p:sp>
      <p:graphicFrame>
        <p:nvGraphicFramePr>
          <p:cNvPr id="326721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9829520"/>
              </p:ext>
            </p:extLst>
          </p:nvPr>
        </p:nvGraphicFramePr>
        <p:xfrm>
          <a:off x="6632575" y="5241925"/>
          <a:ext cx="21685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6" name="Формула" r:id="rId35" imgW="1942920" imgH="482400" progId="Equation.3">
                  <p:embed/>
                </p:oleObj>
              </mc:Choice>
              <mc:Fallback>
                <p:oleObj name="Формула" r:id="rId35" imgW="19429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2575" y="5241925"/>
                        <a:ext cx="2168525" cy="5365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6722" name="Rectangle 66"/>
          <p:cNvSpPr>
            <a:spLocks noChangeArrowheads="1"/>
          </p:cNvSpPr>
          <p:nvPr/>
        </p:nvSpPr>
        <p:spPr bwMode="auto">
          <a:xfrm>
            <a:off x="246063" y="5353050"/>
            <a:ext cx="63817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>
                <a:latin typeface="+mn-lt"/>
              </a:rPr>
              <a:t>Скорость и ускорения точки при вращательном движении как векторные произведения.</a:t>
            </a:r>
          </a:p>
          <a:p>
            <a:pPr>
              <a:buFont typeface="Wingdings" pitchFamily="2" charset="2"/>
              <a:buNone/>
            </a:pPr>
            <a:r>
              <a:rPr lang="ru-RU" altLang="ru-RU" sz="1000" b="1">
                <a:latin typeface="+mn-lt"/>
              </a:rPr>
              <a:t> </a:t>
            </a:r>
            <a:r>
              <a:rPr lang="ru-RU" altLang="ru-RU" sz="1000">
                <a:latin typeface="+mn-lt"/>
              </a:rPr>
              <a:t>Представим угловую скорость и угловое ускорения как векторы, направленные по оси вращения в ту</a:t>
            </a:r>
          </a:p>
          <a:p>
            <a:pPr>
              <a:buFont typeface="Wingdings" pitchFamily="2" charset="2"/>
              <a:buNone/>
            </a:pPr>
            <a:r>
              <a:rPr lang="ru-RU" altLang="ru-RU" sz="1000">
                <a:latin typeface="+mn-lt"/>
              </a:rPr>
              <a:t>сторону, откуда дуговые стрелки этих величин указывают вращение против часовой стрелки.</a:t>
            </a:r>
            <a:endParaRPr lang="ru-RU" altLang="ru-RU" sz="1200">
              <a:latin typeface="+mn-lt"/>
            </a:endParaRPr>
          </a:p>
        </p:txBody>
      </p:sp>
      <p:sp>
        <p:nvSpPr>
          <p:cNvPr id="326723" name="Rectangle 67"/>
          <p:cNvSpPr>
            <a:spLocks noChangeArrowheads="1"/>
          </p:cNvSpPr>
          <p:nvPr/>
        </p:nvSpPr>
        <p:spPr bwMode="auto">
          <a:xfrm>
            <a:off x="6448425" y="4248150"/>
            <a:ext cx="2562225" cy="2343150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pSp>
        <p:nvGrpSpPr>
          <p:cNvPr id="326775" name="Group 119"/>
          <p:cNvGrpSpPr>
            <a:grpSpLocks/>
          </p:cNvGrpSpPr>
          <p:nvPr/>
        </p:nvGrpSpPr>
        <p:grpSpPr bwMode="auto">
          <a:xfrm>
            <a:off x="7847013" y="4408488"/>
            <a:ext cx="803275" cy="1906587"/>
            <a:chOff x="4943" y="2777"/>
            <a:chExt cx="506" cy="1201"/>
          </a:xfrm>
        </p:grpSpPr>
        <p:sp>
          <p:nvSpPr>
            <p:cNvPr id="326747" name="AutoShape 91"/>
            <p:cNvSpPr>
              <a:spLocks noChangeArrowheads="1"/>
            </p:cNvSpPr>
            <p:nvPr/>
          </p:nvSpPr>
          <p:spPr bwMode="auto">
            <a:xfrm>
              <a:off x="4943" y="3029"/>
              <a:ext cx="366" cy="744"/>
            </a:xfrm>
            <a:prstGeom prst="can">
              <a:avLst>
                <a:gd name="adj" fmla="val 5082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326748" name="Group 92"/>
            <p:cNvGrpSpPr>
              <a:grpSpLocks/>
            </p:cNvGrpSpPr>
            <p:nvPr/>
          </p:nvGrpSpPr>
          <p:grpSpPr bwMode="auto">
            <a:xfrm>
              <a:off x="5057" y="2828"/>
              <a:ext cx="161" cy="115"/>
              <a:chOff x="2082" y="2259"/>
              <a:chExt cx="161" cy="115"/>
            </a:xfrm>
          </p:grpSpPr>
          <p:grpSp>
            <p:nvGrpSpPr>
              <p:cNvPr id="326749" name="Group 93"/>
              <p:cNvGrpSpPr>
                <a:grpSpLocks/>
              </p:cNvGrpSpPr>
              <p:nvPr/>
            </p:nvGrpSpPr>
            <p:grpSpPr bwMode="auto">
              <a:xfrm>
                <a:off x="2082" y="2260"/>
                <a:ext cx="56" cy="114"/>
                <a:chOff x="1056" y="2326"/>
                <a:chExt cx="56" cy="114"/>
              </a:xfrm>
            </p:grpSpPr>
            <p:sp>
              <p:nvSpPr>
                <p:cNvPr id="326750" name="Rectangle 94"/>
                <p:cNvSpPr>
                  <a:spLocks noChangeArrowheads="1"/>
                </p:cNvSpPr>
                <p:nvPr/>
              </p:nvSpPr>
              <p:spPr bwMode="auto">
                <a:xfrm>
                  <a:off x="1056" y="2326"/>
                  <a:ext cx="56" cy="11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26751" name="Line 95"/>
                <p:cNvSpPr>
                  <a:spLocks noChangeShapeType="1"/>
                </p:cNvSpPr>
                <p:nvPr/>
              </p:nvSpPr>
              <p:spPr bwMode="auto">
                <a:xfrm>
                  <a:off x="1110" y="2327"/>
                  <a:ext cx="0" cy="10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ru-RU"/>
                </a:p>
              </p:txBody>
            </p:sp>
          </p:grpSp>
          <p:grpSp>
            <p:nvGrpSpPr>
              <p:cNvPr id="326752" name="Group 96"/>
              <p:cNvGrpSpPr>
                <a:grpSpLocks/>
              </p:cNvGrpSpPr>
              <p:nvPr/>
            </p:nvGrpSpPr>
            <p:grpSpPr bwMode="auto">
              <a:xfrm flipH="1">
                <a:off x="2187" y="2259"/>
                <a:ext cx="56" cy="114"/>
                <a:chOff x="1056" y="2326"/>
                <a:chExt cx="56" cy="114"/>
              </a:xfrm>
            </p:grpSpPr>
            <p:sp>
              <p:nvSpPr>
                <p:cNvPr id="326753" name="Rectangle 97"/>
                <p:cNvSpPr>
                  <a:spLocks noChangeArrowheads="1"/>
                </p:cNvSpPr>
                <p:nvPr/>
              </p:nvSpPr>
              <p:spPr bwMode="auto">
                <a:xfrm>
                  <a:off x="1056" y="2326"/>
                  <a:ext cx="56" cy="11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26754" name="Line 98"/>
                <p:cNvSpPr>
                  <a:spLocks noChangeShapeType="1"/>
                </p:cNvSpPr>
                <p:nvPr/>
              </p:nvSpPr>
              <p:spPr bwMode="auto">
                <a:xfrm>
                  <a:off x="1110" y="2327"/>
                  <a:ext cx="0" cy="10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ru-RU"/>
                </a:p>
              </p:txBody>
            </p:sp>
          </p:grpSp>
        </p:grpSp>
        <p:grpSp>
          <p:nvGrpSpPr>
            <p:cNvPr id="326755" name="Group 99"/>
            <p:cNvGrpSpPr>
              <a:grpSpLocks/>
            </p:cNvGrpSpPr>
            <p:nvPr/>
          </p:nvGrpSpPr>
          <p:grpSpPr bwMode="auto">
            <a:xfrm>
              <a:off x="5055" y="3816"/>
              <a:ext cx="161" cy="115"/>
              <a:chOff x="2082" y="2259"/>
              <a:chExt cx="161" cy="115"/>
            </a:xfrm>
          </p:grpSpPr>
          <p:grpSp>
            <p:nvGrpSpPr>
              <p:cNvPr id="326756" name="Group 100"/>
              <p:cNvGrpSpPr>
                <a:grpSpLocks/>
              </p:cNvGrpSpPr>
              <p:nvPr/>
            </p:nvGrpSpPr>
            <p:grpSpPr bwMode="auto">
              <a:xfrm>
                <a:off x="2082" y="2260"/>
                <a:ext cx="56" cy="114"/>
                <a:chOff x="1056" y="2326"/>
                <a:chExt cx="56" cy="114"/>
              </a:xfrm>
            </p:grpSpPr>
            <p:sp>
              <p:nvSpPr>
                <p:cNvPr id="326757" name="Rectangle 101"/>
                <p:cNvSpPr>
                  <a:spLocks noChangeArrowheads="1"/>
                </p:cNvSpPr>
                <p:nvPr/>
              </p:nvSpPr>
              <p:spPr bwMode="auto">
                <a:xfrm>
                  <a:off x="1056" y="2326"/>
                  <a:ext cx="56" cy="11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26758" name="Line 102"/>
                <p:cNvSpPr>
                  <a:spLocks noChangeShapeType="1"/>
                </p:cNvSpPr>
                <p:nvPr/>
              </p:nvSpPr>
              <p:spPr bwMode="auto">
                <a:xfrm>
                  <a:off x="1110" y="2327"/>
                  <a:ext cx="0" cy="10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ru-RU"/>
                </a:p>
              </p:txBody>
            </p:sp>
          </p:grpSp>
          <p:grpSp>
            <p:nvGrpSpPr>
              <p:cNvPr id="326759" name="Group 103"/>
              <p:cNvGrpSpPr>
                <a:grpSpLocks/>
              </p:cNvGrpSpPr>
              <p:nvPr/>
            </p:nvGrpSpPr>
            <p:grpSpPr bwMode="auto">
              <a:xfrm flipH="1">
                <a:off x="2187" y="2259"/>
                <a:ext cx="56" cy="114"/>
                <a:chOff x="1056" y="2326"/>
                <a:chExt cx="56" cy="114"/>
              </a:xfrm>
            </p:grpSpPr>
            <p:sp>
              <p:nvSpPr>
                <p:cNvPr id="326760" name="Rectangle 104"/>
                <p:cNvSpPr>
                  <a:spLocks noChangeArrowheads="1"/>
                </p:cNvSpPr>
                <p:nvPr/>
              </p:nvSpPr>
              <p:spPr bwMode="auto">
                <a:xfrm>
                  <a:off x="1056" y="2326"/>
                  <a:ext cx="56" cy="11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26761" name="Line 105"/>
                <p:cNvSpPr>
                  <a:spLocks noChangeShapeType="1"/>
                </p:cNvSpPr>
                <p:nvPr/>
              </p:nvSpPr>
              <p:spPr bwMode="auto">
                <a:xfrm>
                  <a:off x="1110" y="2327"/>
                  <a:ext cx="0" cy="10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ru-RU"/>
                </a:p>
              </p:txBody>
            </p:sp>
          </p:grpSp>
        </p:grpSp>
        <p:sp>
          <p:nvSpPr>
            <p:cNvPr id="326762" name="Rectangle 106"/>
            <p:cNvSpPr>
              <a:spLocks noChangeArrowheads="1"/>
            </p:cNvSpPr>
            <p:nvPr/>
          </p:nvSpPr>
          <p:spPr bwMode="auto">
            <a:xfrm>
              <a:off x="5054" y="3928"/>
              <a:ext cx="161" cy="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6763" name="Line 107"/>
            <p:cNvSpPr>
              <a:spLocks noChangeShapeType="1"/>
            </p:cNvSpPr>
            <p:nvPr/>
          </p:nvSpPr>
          <p:spPr bwMode="auto">
            <a:xfrm>
              <a:off x="5135" y="2777"/>
              <a:ext cx="0" cy="1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26764" name="AutoShape 108"/>
            <p:cNvSpPr>
              <a:spLocks noChangeArrowheads="1"/>
            </p:cNvSpPr>
            <p:nvPr/>
          </p:nvSpPr>
          <p:spPr bwMode="auto">
            <a:xfrm flipH="1">
              <a:off x="5105" y="2969"/>
              <a:ext cx="144" cy="186"/>
            </a:xfrm>
            <a:prstGeom prst="curvedRightArrow">
              <a:avLst>
                <a:gd name="adj1" fmla="val 25833"/>
                <a:gd name="adj2" fmla="val 51667"/>
                <a:gd name="adj3" fmla="val 33333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6765" name="Text Box 109"/>
            <p:cNvSpPr txBox="1">
              <a:spLocks noChangeArrowheads="1"/>
            </p:cNvSpPr>
            <p:nvPr/>
          </p:nvSpPr>
          <p:spPr bwMode="auto">
            <a:xfrm>
              <a:off x="5215" y="2878"/>
              <a:ext cx="175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l-GR" altLang="ru-RU" sz="1200" b="1" i="1">
                  <a:solidFill>
                    <a:schemeClr val="bg2"/>
                  </a:solidFill>
                  <a:cs typeface="Times New Roman" pitchFamily="18" charset="0"/>
                </a:rPr>
                <a:t>ω</a:t>
              </a:r>
            </a:p>
          </p:txBody>
        </p:sp>
        <p:sp>
          <p:nvSpPr>
            <p:cNvPr id="326766" name="AutoShape 110"/>
            <p:cNvSpPr>
              <a:spLocks noChangeArrowheads="1"/>
            </p:cNvSpPr>
            <p:nvPr/>
          </p:nvSpPr>
          <p:spPr bwMode="auto">
            <a:xfrm flipH="1">
              <a:off x="5110" y="3160"/>
              <a:ext cx="144" cy="186"/>
            </a:xfrm>
            <a:prstGeom prst="curvedRightArrow">
              <a:avLst>
                <a:gd name="adj1" fmla="val 25833"/>
                <a:gd name="adj2" fmla="val 51667"/>
                <a:gd name="adj3" fmla="val 33333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6767" name="Text Box 111"/>
            <p:cNvSpPr txBox="1">
              <a:spLocks noChangeArrowheads="1"/>
            </p:cNvSpPr>
            <p:nvPr/>
          </p:nvSpPr>
          <p:spPr bwMode="auto">
            <a:xfrm>
              <a:off x="5274" y="3165"/>
              <a:ext cx="175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l-GR" altLang="ru-RU" sz="1200" b="1" i="1">
                  <a:solidFill>
                    <a:srgbClr val="FF0000"/>
                  </a:solidFill>
                  <a:cs typeface="Times New Roman" pitchFamily="18" charset="0"/>
                </a:rPr>
                <a:t>ε</a:t>
              </a:r>
            </a:p>
          </p:txBody>
        </p:sp>
        <p:sp>
          <p:nvSpPr>
            <p:cNvPr id="326768" name="AutoShape 112"/>
            <p:cNvSpPr>
              <a:spLocks noChangeArrowheads="1"/>
            </p:cNvSpPr>
            <p:nvPr/>
          </p:nvSpPr>
          <p:spPr bwMode="auto">
            <a:xfrm rot="5400000" flipV="1">
              <a:off x="4991" y="3710"/>
              <a:ext cx="294" cy="68"/>
            </a:xfrm>
            <a:prstGeom prst="rightArrow">
              <a:avLst>
                <a:gd name="adj1" fmla="val 50000"/>
                <a:gd name="adj2" fmla="val 108088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6769" name="AutoShape 113"/>
            <p:cNvSpPr>
              <a:spLocks noChangeArrowheads="1"/>
            </p:cNvSpPr>
            <p:nvPr/>
          </p:nvSpPr>
          <p:spPr bwMode="auto">
            <a:xfrm rot="5400000" flipV="1">
              <a:off x="5023" y="3430"/>
              <a:ext cx="234" cy="62"/>
            </a:xfrm>
            <a:prstGeom prst="rightArrow">
              <a:avLst>
                <a:gd name="adj1" fmla="val 50000"/>
                <a:gd name="adj2" fmla="val 94355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326771" name="Object 115"/>
            <p:cNvGraphicFramePr>
              <a:graphicFrameLocks noChangeAspect="1"/>
            </p:cNvGraphicFramePr>
            <p:nvPr/>
          </p:nvGraphicFramePr>
          <p:xfrm>
            <a:off x="5179" y="3409"/>
            <a:ext cx="104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57" name="Формула" r:id="rId37" imgW="164880" imgH="164880" progId="Equation.3">
                    <p:embed/>
                  </p:oleObj>
                </mc:Choice>
                <mc:Fallback>
                  <p:oleObj name="Формула" r:id="rId37" imgW="1648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9" y="3409"/>
                          <a:ext cx="104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6772" name="Object 116"/>
            <p:cNvGraphicFramePr>
              <a:graphicFrameLocks noChangeAspect="1"/>
            </p:cNvGraphicFramePr>
            <p:nvPr/>
          </p:nvGraphicFramePr>
          <p:xfrm>
            <a:off x="5180" y="3606"/>
            <a:ext cx="88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58" name="Формула" r:id="rId39" imgW="139680" imgH="164880" progId="Equation.3">
                    <p:embed/>
                  </p:oleObj>
                </mc:Choice>
                <mc:Fallback>
                  <p:oleObj name="Формула" r:id="rId39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0" y="3606"/>
                          <a:ext cx="88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6774" name="Group 118"/>
          <p:cNvGrpSpPr>
            <a:grpSpLocks/>
          </p:cNvGrpSpPr>
          <p:nvPr/>
        </p:nvGrpSpPr>
        <p:grpSpPr bwMode="auto">
          <a:xfrm>
            <a:off x="6981825" y="4419600"/>
            <a:ext cx="633413" cy="1906588"/>
            <a:chOff x="4398" y="2784"/>
            <a:chExt cx="399" cy="1201"/>
          </a:xfrm>
        </p:grpSpPr>
        <p:sp>
          <p:nvSpPr>
            <p:cNvPr id="326724" name="AutoShape 68"/>
            <p:cNvSpPr>
              <a:spLocks noChangeArrowheads="1"/>
            </p:cNvSpPr>
            <p:nvPr/>
          </p:nvSpPr>
          <p:spPr bwMode="auto">
            <a:xfrm>
              <a:off x="4398" y="3036"/>
              <a:ext cx="366" cy="744"/>
            </a:xfrm>
            <a:prstGeom prst="can">
              <a:avLst>
                <a:gd name="adj" fmla="val 5082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326725" name="Group 69"/>
            <p:cNvGrpSpPr>
              <a:grpSpLocks/>
            </p:cNvGrpSpPr>
            <p:nvPr/>
          </p:nvGrpSpPr>
          <p:grpSpPr bwMode="auto">
            <a:xfrm>
              <a:off x="4512" y="2835"/>
              <a:ext cx="161" cy="115"/>
              <a:chOff x="2082" y="2259"/>
              <a:chExt cx="161" cy="115"/>
            </a:xfrm>
          </p:grpSpPr>
          <p:grpSp>
            <p:nvGrpSpPr>
              <p:cNvPr id="326726" name="Group 70"/>
              <p:cNvGrpSpPr>
                <a:grpSpLocks/>
              </p:cNvGrpSpPr>
              <p:nvPr/>
            </p:nvGrpSpPr>
            <p:grpSpPr bwMode="auto">
              <a:xfrm>
                <a:off x="2082" y="2260"/>
                <a:ext cx="56" cy="114"/>
                <a:chOff x="1056" y="2326"/>
                <a:chExt cx="56" cy="114"/>
              </a:xfrm>
            </p:grpSpPr>
            <p:sp>
              <p:nvSpPr>
                <p:cNvPr id="326727" name="Rectangle 71"/>
                <p:cNvSpPr>
                  <a:spLocks noChangeArrowheads="1"/>
                </p:cNvSpPr>
                <p:nvPr/>
              </p:nvSpPr>
              <p:spPr bwMode="auto">
                <a:xfrm>
                  <a:off x="1056" y="2326"/>
                  <a:ext cx="56" cy="11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26728" name="Line 72"/>
                <p:cNvSpPr>
                  <a:spLocks noChangeShapeType="1"/>
                </p:cNvSpPr>
                <p:nvPr/>
              </p:nvSpPr>
              <p:spPr bwMode="auto">
                <a:xfrm>
                  <a:off x="1110" y="2327"/>
                  <a:ext cx="0" cy="10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ru-RU"/>
                </a:p>
              </p:txBody>
            </p:sp>
          </p:grpSp>
          <p:grpSp>
            <p:nvGrpSpPr>
              <p:cNvPr id="326729" name="Group 73"/>
              <p:cNvGrpSpPr>
                <a:grpSpLocks/>
              </p:cNvGrpSpPr>
              <p:nvPr/>
            </p:nvGrpSpPr>
            <p:grpSpPr bwMode="auto">
              <a:xfrm flipH="1">
                <a:off x="2187" y="2259"/>
                <a:ext cx="56" cy="114"/>
                <a:chOff x="1056" y="2326"/>
                <a:chExt cx="56" cy="114"/>
              </a:xfrm>
            </p:grpSpPr>
            <p:sp>
              <p:nvSpPr>
                <p:cNvPr id="326730" name="Rectangle 74"/>
                <p:cNvSpPr>
                  <a:spLocks noChangeArrowheads="1"/>
                </p:cNvSpPr>
                <p:nvPr/>
              </p:nvSpPr>
              <p:spPr bwMode="auto">
                <a:xfrm>
                  <a:off x="1056" y="2326"/>
                  <a:ext cx="56" cy="11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26731" name="Line 75"/>
                <p:cNvSpPr>
                  <a:spLocks noChangeShapeType="1"/>
                </p:cNvSpPr>
                <p:nvPr/>
              </p:nvSpPr>
              <p:spPr bwMode="auto">
                <a:xfrm>
                  <a:off x="1110" y="2327"/>
                  <a:ext cx="0" cy="10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ru-RU"/>
                </a:p>
              </p:txBody>
            </p:sp>
          </p:grpSp>
        </p:grpSp>
        <p:grpSp>
          <p:nvGrpSpPr>
            <p:cNvPr id="326732" name="Group 76"/>
            <p:cNvGrpSpPr>
              <a:grpSpLocks/>
            </p:cNvGrpSpPr>
            <p:nvPr/>
          </p:nvGrpSpPr>
          <p:grpSpPr bwMode="auto">
            <a:xfrm>
              <a:off x="4510" y="3823"/>
              <a:ext cx="161" cy="115"/>
              <a:chOff x="2082" y="2259"/>
              <a:chExt cx="161" cy="115"/>
            </a:xfrm>
          </p:grpSpPr>
          <p:grpSp>
            <p:nvGrpSpPr>
              <p:cNvPr id="326733" name="Group 77"/>
              <p:cNvGrpSpPr>
                <a:grpSpLocks/>
              </p:cNvGrpSpPr>
              <p:nvPr/>
            </p:nvGrpSpPr>
            <p:grpSpPr bwMode="auto">
              <a:xfrm>
                <a:off x="2082" y="2260"/>
                <a:ext cx="56" cy="114"/>
                <a:chOff x="1056" y="2326"/>
                <a:chExt cx="56" cy="114"/>
              </a:xfrm>
            </p:grpSpPr>
            <p:sp>
              <p:nvSpPr>
                <p:cNvPr id="326734" name="Rectangle 78"/>
                <p:cNvSpPr>
                  <a:spLocks noChangeArrowheads="1"/>
                </p:cNvSpPr>
                <p:nvPr/>
              </p:nvSpPr>
              <p:spPr bwMode="auto">
                <a:xfrm>
                  <a:off x="1056" y="2326"/>
                  <a:ext cx="56" cy="11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26735" name="Line 79"/>
                <p:cNvSpPr>
                  <a:spLocks noChangeShapeType="1"/>
                </p:cNvSpPr>
                <p:nvPr/>
              </p:nvSpPr>
              <p:spPr bwMode="auto">
                <a:xfrm>
                  <a:off x="1110" y="2327"/>
                  <a:ext cx="0" cy="10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ru-RU"/>
                </a:p>
              </p:txBody>
            </p:sp>
          </p:grpSp>
          <p:grpSp>
            <p:nvGrpSpPr>
              <p:cNvPr id="326736" name="Group 80"/>
              <p:cNvGrpSpPr>
                <a:grpSpLocks/>
              </p:cNvGrpSpPr>
              <p:nvPr/>
            </p:nvGrpSpPr>
            <p:grpSpPr bwMode="auto">
              <a:xfrm flipH="1">
                <a:off x="2187" y="2259"/>
                <a:ext cx="56" cy="114"/>
                <a:chOff x="1056" y="2326"/>
                <a:chExt cx="56" cy="114"/>
              </a:xfrm>
            </p:grpSpPr>
            <p:sp>
              <p:nvSpPr>
                <p:cNvPr id="326737" name="Rectangle 81"/>
                <p:cNvSpPr>
                  <a:spLocks noChangeArrowheads="1"/>
                </p:cNvSpPr>
                <p:nvPr/>
              </p:nvSpPr>
              <p:spPr bwMode="auto">
                <a:xfrm>
                  <a:off x="1056" y="2326"/>
                  <a:ext cx="56" cy="11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26738" name="Line 82"/>
                <p:cNvSpPr>
                  <a:spLocks noChangeShapeType="1"/>
                </p:cNvSpPr>
                <p:nvPr/>
              </p:nvSpPr>
              <p:spPr bwMode="auto">
                <a:xfrm>
                  <a:off x="1110" y="2327"/>
                  <a:ext cx="0" cy="10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ru-RU"/>
                </a:p>
              </p:txBody>
            </p:sp>
          </p:grpSp>
        </p:grpSp>
        <p:sp>
          <p:nvSpPr>
            <p:cNvPr id="326739" name="Rectangle 83"/>
            <p:cNvSpPr>
              <a:spLocks noChangeArrowheads="1"/>
            </p:cNvSpPr>
            <p:nvPr/>
          </p:nvSpPr>
          <p:spPr bwMode="auto">
            <a:xfrm>
              <a:off x="4509" y="3935"/>
              <a:ext cx="161" cy="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6740" name="Line 84"/>
            <p:cNvSpPr>
              <a:spLocks noChangeShapeType="1"/>
            </p:cNvSpPr>
            <p:nvPr/>
          </p:nvSpPr>
          <p:spPr bwMode="auto">
            <a:xfrm>
              <a:off x="4590" y="2784"/>
              <a:ext cx="0" cy="1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26741" name="AutoShape 85"/>
            <p:cNvSpPr>
              <a:spLocks noChangeArrowheads="1"/>
            </p:cNvSpPr>
            <p:nvPr/>
          </p:nvSpPr>
          <p:spPr bwMode="auto">
            <a:xfrm>
              <a:off x="4470" y="2970"/>
              <a:ext cx="144" cy="186"/>
            </a:xfrm>
            <a:prstGeom prst="curvedRightArrow">
              <a:avLst>
                <a:gd name="adj1" fmla="val 25833"/>
                <a:gd name="adj2" fmla="val 51667"/>
                <a:gd name="adj3" fmla="val 33333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6742" name="Text Box 86"/>
            <p:cNvSpPr txBox="1">
              <a:spLocks noChangeArrowheads="1"/>
            </p:cNvSpPr>
            <p:nvPr/>
          </p:nvSpPr>
          <p:spPr bwMode="auto">
            <a:xfrm>
              <a:off x="4622" y="2885"/>
              <a:ext cx="175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l-GR" altLang="ru-RU" sz="1200" b="1" i="1">
                  <a:solidFill>
                    <a:schemeClr val="bg2"/>
                  </a:solidFill>
                  <a:cs typeface="Times New Roman" pitchFamily="18" charset="0"/>
                </a:rPr>
                <a:t>ω</a:t>
              </a:r>
            </a:p>
          </p:txBody>
        </p:sp>
        <p:sp>
          <p:nvSpPr>
            <p:cNvPr id="326743" name="AutoShape 87"/>
            <p:cNvSpPr>
              <a:spLocks noChangeArrowheads="1"/>
            </p:cNvSpPr>
            <p:nvPr/>
          </p:nvSpPr>
          <p:spPr bwMode="auto">
            <a:xfrm>
              <a:off x="4487" y="3167"/>
              <a:ext cx="144" cy="186"/>
            </a:xfrm>
            <a:prstGeom prst="curvedRightArrow">
              <a:avLst>
                <a:gd name="adj1" fmla="val 25833"/>
                <a:gd name="adj2" fmla="val 51667"/>
                <a:gd name="adj3" fmla="val 33333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6744" name="Text Box 88"/>
            <p:cNvSpPr txBox="1">
              <a:spLocks noChangeArrowheads="1"/>
            </p:cNvSpPr>
            <p:nvPr/>
          </p:nvSpPr>
          <p:spPr bwMode="auto">
            <a:xfrm>
              <a:off x="4609" y="3184"/>
              <a:ext cx="175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l-GR" altLang="ru-RU" sz="1200" b="1" i="1">
                  <a:solidFill>
                    <a:srgbClr val="FF0000"/>
                  </a:solidFill>
                  <a:cs typeface="Times New Roman" pitchFamily="18" charset="0"/>
                </a:rPr>
                <a:t>ε</a:t>
              </a:r>
            </a:p>
          </p:txBody>
        </p:sp>
        <p:sp>
          <p:nvSpPr>
            <p:cNvPr id="326745" name="AutoShape 89"/>
            <p:cNvSpPr>
              <a:spLocks noChangeArrowheads="1"/>
            </p:cNvSpPr>
            <p:nvPr/>
          </p:nvSpPr>
          <p:spPr bwMode="auto">
            <a:xfrm rot="-5400000">
              <a:off x="4446" y="3717"/>
              <a:ext cx="294" cy="68"/>
            </a:xfrm>
            <a:prstGeom prst="rightArrow">
              <a:avLst>
                <a:gd name="adj1" fmla="val 50000"/>
                <a:gd name="adj2" fmla="val 108088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6746" name="AutoShape 90"/>
            <p:cNvSpPr>
              <a:spLocks noChangeArrowheads="1"/>
            </p:cNvSpPr>
            <p:nvPr/>
          </p:nvSpPr>
          <p:spPr bwMode="auto">
            <a:xfrm rot="-5400000">
              <a:off x="4478" y="3431"/>
              <a:ext cx="234" cy="62"/>
            </a:xfrm>
            <a:prstGeom prst="rightArrow">
              <a:avLst>
                <a:gd name="adj1" fmla="val 50000"/>
                <a:gd name="adj2" fmla="val 94355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326770" name="Object 114"/>
            <p:cNvGraphicFramePr>
              <a:graphicFrameLocks noChangeAspect="1"/>
            </p:cNvGraphicFramePr>
            <p:nvPr/>
          </p:nvGraphicFramePr>
          <p:xfrm>
            <a:off x="4640" y="3428"/>
            <a:ext cx="104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59" name="Формула" r:id="rId41" imgW="164880" imgH="164880" progId="Equation.3">
                    <p:embed/>
                  </p:oleObj>
                </mc:Choice>
                <mc:Fallback>
                  <p:oleObj name="Формула" r:id="rId41" imgW="1648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0" y="3428"/>
                          <a:ext cx="104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6773" name="Object 117"/>
            <p:cNvGraphicFramePr>
              <a:graphicFrameLocks noChangeAspect="1"/>
            </p:cNvGraphicFramePr>
            <p:nvPr/>
          </p:nvGraphicFramePr>
          <p:xfrm>
            <a:off x="4645" y="3617"/>
            <a:ext cx="88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60" name="Формула" r:id="rId43" imgW="139680" imgH="164880" progId="Equation.3">
                    <p:embed/>
                  </p:oleObj>
                </mc:Choice>
                <mc:Fallback>
                  <p:oleObj name="Формула" r:id="rId43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5" y="3617"/>
                          <a:ext cx="88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6776" name="Object 1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6782639"/>
              </p:ext>
            </p:extLst>
          </p:nvPr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1" name="Формула" r:id="rId45" imgW="114120" imgH="215640" progId="Equation.3">
                  <p:embed/>
                </p:oleObj>
              </mc:Choice>
              <mc:Fallback>
                <p:oleObj name="Формула" r:id="rId45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6777" name="Text Box 121"/>
          <p:cNvSpPr txBox="1">
            <a:spLocks noChangeArrowheads="1"/>
          </p:cNvSpPr>
          <p:nvPr/>
        </p:nvSpPr>
        <p:spPr bwMode="auto">
          <a:xfrm>
            <a:off x="7299325" y="4287838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i="1">
                <a:solidFill>
                  <a:srgbClr val="009900"/>
                </a:solidFill>
              </a:rPr>
              <a:t>z</a:t>
            </a:r>
            <a:endParaRPr lang="ru-RU" altLang="ru-RU" sz="1000" i="1">
              <a:solidFill>
                <a:srgbClr val="009900"/>
              </a:solidFill>
            </a:endParaRPr>
          </a:p>
        </p:txBody>
      </p:sp>
      <p:sp>
        <p:nvSpPr>
          <p:cNvPr id="326778" name="Text Box 122"/>
          <p:cNvSpPr txBox="1">
            <a:spLocks noChangeArrowheads="1"/>
          </p:cNvSpPr>
          <p:nvPr/>
        </p:nvSpPr>
        <p:spPr bwMode="auto">
          <a:xfrm>
            <a:off x="8193088" y="4276725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i="1">
                <a:solidFill>
                  <a:srgbClr val="009900"/>
                </a:solidFill>
              </a:rPr>
              <a:t>z</a:t>
            </a:r>
            <a:endParaRPr lang="ru-RU" altLang="ru-RU" sz="1000" i="1">
              <a:solidFill>
                <a:srgbClr val="009900"/>
              </a:solidFill>
            </a:endParaRPr>
          </a:p>
        </p:txBody>
      </p:sp>
      <p:sp>
        <p:nvSpPr>
          <p:cNvPr id="326779" name="Text Box 123"/>
          <p:cNvSpPr txBox="1">
            <a:spLocks noChangeArrowheads="1"/>
          </p:cNvSpPr>
          <p:nvPr/>
        </p:nvSpPr>
        <p:spPr bwMode="auto">
          <a:xfrm>
            <a:off x="252413" y="5946775"/>
            <a:ext cx="57848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/>
              <a:t>Положительное направление оси </a:t>
            </a:r>
            <a:r>
              <a:rPr lang="en-US" altLang="ru-RU" sz="1000"/>
              <a:t>z </a:t>
            </a:r>
            <a:r>
              <a:rPr lang="ru-RU" altLang="ru-RU" sz="1000"/>
              <a:t>можно задать с помощью единичного вектора </a:t>
            </a:r>
            <a:r>
              <a:rPr lang="en-US" altLang="ru-RU" sz="1000"/>
              <a:t>k</a:t>
            </a:r>
            <a:r>
              <a:rPr lang="ru-RU" altLang="ru-RU" sz="1000"/>
              <a:t>, тогда векторы угловой скорости и углового ускорения можно представить как</a:t>
            </a:r>
            <a:r>
              <a:rPr lang="en-US" altLang="ru-RU" sz="1000"/>
              <a:t>:</a:t>
            </a:r>
          </a:p>
          <a:p>
            <a:r>
              <a:rPr lang="ru-RU" altLang="ru-RU" sz="1000"/>
              <a:t>где </a:t>
            </a:r>
            <a:r>
              <a:rPr lang="ru-RU" altLang="ru-RU" sz="1000">
                <a:sym typeface="Symbol" pitchFamily="18" charset="2"/>
              </a:rPr>
              <a:t></a:t>
            </a:r>
            <a:r>
              <a:rPr lang="en-US" altLang="ru-RU" sz="1000" i="1" baseline="-25000">
                <a:sym typeface="Symbol" pitchFamily="18" charset="2"/>
              </a:rPr>
              <a:t>z</a:t>
            </a:r>
            <a:r>
              <a:rPr lang="en-US" altLang="ru-RU" sz="1000">
                <a:sym typeface="Symbol" pitchFamily="18" charset="2"/>
              </a:rPr>
              <a:t>, </a:t>
            </a:r>
            <a:r>
              <a:rPr lang="ru-RU" altLang="ru-RU" sz="1000">
                <a:sym typeface="Symbol" pitchFamily="18" charset="2"/>
              </a:rPr>
              <a:t></a:t>
            </a:r>
            <a:r>
              <a:rPr lang="en-US" altLang="ru-RU" sz="1000" i="1" baseline="-25000">
                <a:sym typeface="Symbol" pitchFamily="18" charset="2"/>
              </a:rPr>
              <a:t>z</a:t>
            </a:r>
            <a:r>
              <a:rPr lang="en-US" altLang="ru-RU" sz="1000">
                <a:sym typeface="Symbol" pitchFamily="18" charset="2"/>
              </a:rPr>
              <a:t> –</a:t>
            </a:r>
            <a:r>
              <a:rPr lang="ru-RU" altLang="ru-RU" sz="1000">
                <a:sym typeface="Symbol" pitchFamily="18" charset="2"/>
              </a:rPr>
              <a:t> проекции соответствующих векторов на ось </a:t>
            </a:r>
            <a:r>
              <a:rPr lang="en-US" altLang="ru-RU" sz="1000" i="1">
                <a:sym typeface="Symbol" pitchFamily="18" charset="2"/>
              </a:rPr>
              <a:t>z</a:t>
            </a:r>
            <a:r>
              <a:rPr lang="ru-RU" altLang="ru-RU" sz="1000">
                <a:sym typeface="Symbol" pitchFamily="18" charset="2"/>
              </a:rPr>
              <a:t>.</a:t>
            </a:r>
            <a:r>
              <a:rPr lang="ru-RU" altLang="ru-RU" sz="1000"/>
              <a:t> </a:t>
            </a:r>
            <a:endParaRPr lang="en-US" altLang="ru-RU" sz="1000"/>
          </a:p>
          <a:p>
            <a:endParaRPr lang="ru-RU" altLang="ru-RU" sz="1000" i="1">
              <a:sym typeface="Symbol" pitchFamily="18" charset="2"/>
            </a:endParaRPr>
          </a:p>
        </p:txBody>
      </p:sp>
      <p:graphicFrame>
        <p:nvGraphicFramePr>
          <p:cNvPr id="326780" name="Object 1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606963"/>
              </p:ext>
            </p:extLst>
          </p:nvPr>
        </p:nvGraphicFramePr>
        <p:xfrm>
          <a:off x="4708525" y="6184900"/>
          <a:ext cx="668338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2" name="Формула" r:id="rId47" imgW="596880" imgH="228600" progId="Equation.3">
                  <p:embed/>
                </p:oleObj>
              </mc:Choice>
              <mc:Fallback>
                <p:oleObj name="Формула" r:id="rId47" imgW="596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8525" y="6184900"/>
                        <a:ext cx="668338" cy="2555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781" name="Object 1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684794"/>
              </p:ext>
            </p:extLst>
          </p:nvPr>
        </p:nvGraphicFramePr>
        <p:xfrm>
          <a:off x="5507038" y="6183313"/>
          <a:ext cx="611187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3" name="Формула" r:id="rId49" imgW="545760" imgH="228600" progId="Equation.3">
                  <p:embed/>
                </p:oleObj>
              </mc:Choice>
              <mc:Fallback>
                <p:oleObj name="Формула" r:id="rId49" imgW="545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7038" y="6183313"/>
                        <a:ext cx="611187" cy="25558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6782" name="Line 126"/>
          <p:cNvSpPr>
            <a:spLocks noChangeShapeType="1"/>
          </p:cNvSpPr>
          <p:nvPr/>
        </p:nvSpPr>
        <p:spPr bwMode="auto">
          <a:xfrm flipV="1">
            <a:off x="7286625" y="61626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326783" name="Line 127"/>
          <p:cNvSpPr>
            <a:spLocks noChangeShapeType="1"/>
          </p:cNvSpPr>
          <p:nvPr/>
        </p:nvSpPr>
        <p:spPr bwMode="auto">
          <a:xfrm flipV="1">
            <a:off x="8161338" y="616108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graphicFrame>
        <p:nvGraphicFramePr>
          <p:cNvPr id="326784" name="Object 1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6904866"/>
              </p:ext>
            </p:extLst>
          </p:nvPr>
        </p:nvGraphicFramePr>
        <p:xfrm>
          <a:off x="7426325" y="6118225"/>
          <a:ext cx="139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4" name="Формула" r:id="rId51" imgW="139680" imgH="203040" progId="Equation.3">
                  <p:embed/>
                </p:oleObj>
              </mc:Choice>
              <mc:Fallback>
                <p:oleObj name="Формула" r:id="rId51" imgW="139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6325" y="6118225"/>
                        <a:ext cx="1397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785" name="Object 1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146222"/>
              </p:ext>
            </p:extLst>
          </p:nvPr>
        </p:nvGraphicFramePr>
        <p:xfrm>
          <a:off x="8291513" y="6107113"/>
          <a:ext cx="139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5" name="Формула" r:id="rId53" imgW="139680" imgH="203040" progId="Equation.3">
                  <p:embed/>
                </p:oleObj>
              </mc:Choice>
              <mc:Fallback>
                <p:oleObj name="Формула" r:id="rId53" imgW="139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1513" y="6107113"/>
                        <a:ext cx="1397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6791" name="Oval 135"/>
          <p:cNvSpPr>
            <a:spLocks noChangeArrowheads="1"/>
          </p:cNvSpPr>
          <p:nvPr/>
        </p:nvSpPr>
        <p:spPr bwMode="auto">
          <a:xfrm>
            <a:off x="8696325" y="6391275"/>
            <a:ext cx="333375" cy="3333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ru-RU" altLang="ru-RU" sz="1000" b="1" dirty="0" smtClean="0">
                <a:solidFill>
                  <a:schemeClr val="bg2"/>
                </a:solidFill>
              </a:rPr>
              <a:t>8</a:t>
            </a:r>
            <a:endParaRPr lang="ru-RU" altLang="ru-RU" sz="1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51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3266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6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6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6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6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6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6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3267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7" dur="500"/>
                                        <p:tgtEl>
                                          <p:spTgt spid="3267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26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26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26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26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26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26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9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0" dur="indefinite"/>
                                        <p:tgtEl>
                                          <p:spTgt spid="32670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121" dur="indefinite"/>
                                        <p:tgtEl>
                                          <p:spTgt spid="326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3" dur="indefinite"/>
                                        <p:tgtEl>
                                          <p:spTgt spid="32670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124" dur="indefinite"/>
                                        <p:tgtEl>
                                          <p:spTgt spid="326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26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26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26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26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26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26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26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26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26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326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26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26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79" grpId="0"/>
      <p:bldP spid="326681" grpId="0"/>
      <p:bldP spid="326684" grpId="0" animBg="1"/>
      <p:bldP spid="326684" grpId="1" animBg="1"/>
      <p:bldP spid="326685" grpId="0"/>
      <p:bldP spid="326687" grpId="0" animBg="1"/>
      <p:bldP spid="326688" grpId="0" animBg="1"/>
      <p:bldP spid="326689" grpId="0"/>
      <p:bldP spid="326692" grpId="0" animBg="1"/>
      <p:bldP spid="326693" grpId="0" animBg="1"/>
      <p:bldP spid="326694" grpId="0" animBg="1"/>
      <p:bldP spid="326695" grpId="0"/>
      <p:bldP spid="326696" grpId="0"/>
      <p:bldP spid="326698" grpId="0"/>
      <p:bldP spid="326701" grpId="0" animBg="1"/>
      <p:bldP spid="326701" grpId="1" animBg="1"/>
      <p:bldP spid="326703" grpId="0" animBg="1"/>
      <p:bldP spid="326703" grpId="1" animBg="1"/>
      <p:bldP spid="326705" grpId="0"/>
      <p:bldP spid="326707" grpId="0" animBg="1"/>
      <p:bldP spid="326708" grpId="0"/>
      <p:bldP spid="326710" grpId="0"/>
      <p:bldP spid="326714" grpId="0"/>
      <p:bldP spid="326715" grpId="0"/>
      <p:bldP spid="326717" grpId="0" animBg="1"/>
      <p:bldP spid="326718" grpId="0" animBg="1"/>
      <p:bldP spid="326720" grpId="0"/>
      <p:bldP spid="326722" grpId="0"/>
      <p:bldP spid="326723" grpId="0" animBg="1"/>
      <p:bldP spid="326723" grpId="1" animBg="1"/>
      <p:bldP spid="326777" grpId="0"/>
      <p:bldP spid="326778" grpId="0"/>
      <p:bldP spid="326779" grpId="0"/>
      <p:bldP spid="326782" grpId="0" animBg="1"/>
      <p:bldP spid="326783" grpId="0" animBg="1"/>
    </p:bldLst>
  </p:timing>
</p:sld>
</file>

<file path=ppt/theme/theme1.xml><?xml version="1.0" encoding="utf-8"?>
<a:theme xmlns:a="http://schemas.openxmlformats.org/drawingml/2006/main" name="1_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Другая 1">
      <a:majorFont>
        <a:latin typeface="ALS Schlange sans"/>
        <a:ea typeface=""/>
        <a:cs typeface=""/>
      </a:majorFont>
      <a:minorFont>
        <a:latin typeface="ALS Schlang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Другая 1">
      <a:majorFont>
        <a:latin typeface="ALS Schlange sans"/>
        <a:ea typeface=""/>
        <a:cs typeface=""/>
      </a:majorFont>
      <a:minorFont>
        <a:latin typeface="ALS Schlang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8937</Words>
  <Application>Microsoft Office PowerPoint</Application>
  <PresentationFormat>Экран (4:3)</PresentationFormat>
  <Paragraphs>1201</Paragraphs>
  <Slides>29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2" baseType="lpstr">
      <vt:lpstr>1_Cover</vt:lpstr>
      <vt:lpstr>Cover</vt:lpstr>
      <vt:lpstr>Формула</vt:lpstr>
      <vt:lpstr>Кинематика</vt:lpstr>
      <vt:lpstr>Содержание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Оптика</dc:title>
  <dc:creator>Quester</dc:creator>
  <cp:lastModifiedBy>Quester</cp:lastModifiedBy>
  <cp:revision>17</cp:revision>
  <dcterms:created xsi:type="dcterms:W3CDTF">2019-09-13T06:15:26Z</dcterms:created>
  <dcterms:modified xsi:type="dcterms:W3CDTF">2020-11-07T16:00:08Z</dcterms:modified>
</cp:coreProperties>
</file>