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24"/>
  </p:notesMasterIdLst>
  <p:handoutMasterIdLst>
    <p:handoutMasterId r:id="rId25"/>
  </p:handoutMasterIdLst>
  <p:sldIdLst>
    <p:sldId id="265" r:id="rId3"/>
    <p:sldId id="303" r:id="rId4"/>
    <p:sldId id="282" r:id="rId5"/>
    <p:sldId id="283" r:id="rId6"/>
    <p:sldId id="284" r:id="rId7"/>
    <p:sldId id="302" r:id="rId8"/>
    <p:sldId id="285" r:id="rId9"/>
    <p:sldId id="286" r:id="rId10"/>
    <p:sldId id="287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263" r:id="rId19"/>
    <p:sldId id="288" r:id="rId20"/>
    <p:sldId id="289" r:id="rId21"/>
    <p:sldId id="290" r:id="rId22"/>
    <p:sldId id="291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FF66"/>
    <a:srgbClr val="EC0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94090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-450" y="-84"/>
      </p:cViewPr>
      <p:guideLst>
        <p:guide orient="horz" pos="1602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18" Type="http://schemas.openxmlformats.org/officeDocument/2006/relationships/image" Target="../media/image21.wmf"/><Relationship Id="rId3" Type="http://schemas.openxmlformats.org/officeDocument/2006/relationships/image" Target="../media/image6.wmf"/><Relationship Id="rId21" Type="http://schemas.openxmlformats.org/officeDocument/2006/relationships/image" Target="../media/image24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17" Type="http://schemas.openxmlformats.org/officeDocument/2006/relationships/image" Target="../media/image20.wmf"/><Relationship Id="rId2" Type="http://schemas.openxmlformats.org/officeDocument/2006/relationships/image" Target="../media/image5.wmf"/><Relationship Id="rId16" Type="http://schemas.openxmlformats.org/officeDocument/2006/relationships/image" Target="../media/image19.wmf"/><Relationship Id="rId20" Type="http://schemas.openxmlformats.org/officeDocument/2006/relationships/image" Target="../media/image23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24" Type="http://schemas.openxmlformats.org/officeDocument/2006/relationships/image" Target="../media/image27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23" Type="http://schemas.openxmlformats.org/officeDocument/2006/relationships/image" Target="../media/image26.wmf"/><Relationship Id="rId10" Type="http://schemas.openxmlformats.org/officeDocument/2006/relationships/image" Target="../media/image13.wmf"/><Relationship Id="rId19" Type="http://schemas.openxmlformats.org/officeDocument/2006/relationships/image" Target="../media/image22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Relationship Id="rId22" Type="http://schemas.openxmlformats.org/officeDocument/2006/relationships/image" Target="../media/image2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70.wmf"/><Relationship Id="rId3" Type="http://schemas.openxmlformats.org/officeDocument/2006/relationships/image" Target="../media/image63.wmf"/><Relationship Id="rId7" Type="http://schemas.openxmlformats.org/officeDocument/2006/relationships/image" Target="../media/image31.wmf"/><Relationship Id="rId12" Type="http://schemas.openxmlformats.org/officeDocument/2006/relationships/image" Target="../media/image69.wmf"/><Relationship Id="rId2" Type="http://schemas.openxmlformats.org/officeDocument/2006/relationships/image" Target="../media/image36.wmf"/><Relationship Id="rId1" Type="http://schemas.openxmlformats.org/officeDocument/2006/relationships/image" Target="../media/image62.wmf"/><Relationship Id="rId6" Type="http://schemas.openxmlformats.org/officeDocument/2006/relationships/image" Target="../media/image30.wmf"/><Relationship Id="rId11" Type="http://schemas.openxmlformats.org/officeDocument/2006/relationships/image" Target="../media/image68.wmf"/><Relationship Id="rId5" Type="http://schemas.openxmlformats.org/officeDocument/2006/relationships/image" Target="../media/image4.wmf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image" Target="../media/image6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73.wmf"/><Relationship Id="rId3" Type="http://schemas.openxmlformats.org/officeDocument/2006/relationships/image" Target="../media/image6.wmf"/><Relationship Id="rId7" Type="http://schemas.openxmlformats.org/officeDocument/2006/relationships/image" Target="../media/image11.wmf"/><Relationship Id="rId12" Type="http://schemas.openxmlformats.org/officeDocument/2006/relationships/image" Target="../media/image72.wmf"/><Relationship Id="rId17" Type="http://schemas.openxmlformats.org/officeDocument/2006/relationships/image" Target="../media/image77.wmf"/><Relationship Id="rId2" Type="http://schemas.openxmlformats.org/officeDocument/2006/relationships/image" Target="../media/image71.wmf"/><Relationship Id="rId16" Type="http://schemas.openxmlformats.org/officeDocument/2006/relationships/image" Target="../media/image76.wmf"/><Relationship Id="rId1" Type="http://schemas.openxmlformats.org/officeDocument/2006/relationships/image" Target="../media/image23.wmf"/><Relationship Id="rId6" Type="http://schemas.openxmlformats.org/officeDocument/2006/relationships/image" Target="../media/image10.wmf"/><Relationship Id="rId11" Type="http://schemas.openxmlformats.org/officeDocument/2006/relationships/image" Target="../media/image19.wmf"/><Relationship Id="rId5" Type="http://schemas.openxmlformats.org/officeDocument/2006/relationships/image" Target="../media/image9.wmf"/><Relationship Id="rId15" Type="http://schemas.openxmlformats.org/officeDocument/2006/relationships/image" Target="../media/image75.wmf"/><Relationship Id="rId10" Type="http://schemas.openxmlformats.org/officeDocument/2006/relationships/image" Target="../media/image18.wmf"/><Relationship Id="rId4" Type="http://schemas.openxmlformats.org/officeDocument/2006/relationships/image" Target="../media/image8.wmf"/><Relationship Id="rId9" Type="http://schemas.openxmlformats.org/officeDocument/2006/relationships/image" Target="../media/image17.wmf"/><Relationship Id="rId14" Type="http://schemas.openxmlformats.org/officeDocument/2006/relationships/image" Target="../media/image7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80.wmf"/><Relationship Id="rId18" Type="http://schemas.openxmlformats.org/officeDocument/2006/relationships/image" Target="../media/image55.wmf"/><Relationship Id="rId26" Type="http://schemas.openxmlformats.org/officeDocument/2006/relationships/image" Target="../media/image90.wmf"/><Relationship Id="rId3" Type="http://schemas.openxmlformats.org/officeDocument/2006/relationships/image" Target="../media/image78.wmf"/><Relationship Id="rId21" Type="http://schemas.openxmlformats.org/officeDocument/2006/relationships/image" Target="../media/image83.wmf"/><Relationship Id="rId7" Type="http://schemas.openxmlformats.org/officeDocument/2006/relationships/image" Target="../media/image45.wmf"/><Relationship Id="rId12" Type="http://schemas.openxmlformats.org/officeDocument/2006/relationships/image" Target="../media/image79.wmf"/><Relationship Id="rId17" Type="http://schemas.openxmlformats.org/officeDocument/2006/relationships/image" Target="../media/image54.wmf"/><Relationship Id="rId25" Type="http://schemas.openxmlformats.org/officeDocument/2006/relationships/image" Target="../media/image89.wmf"/><Relationship Id="rId2" Type="http://schemas.openxmlformats.org/officeDocument/2006/relationships/image" Target="../media/image57.wmf"/><Relationship Id="rId16" Type="http://schemas.openxmlformats.org/officeDocument/2006/relationships/image" Target="../media/image53.wmf"/><Relationship Id="rId20" Type="http://schemas.openxmlformats.org/officeDocument/2006/relationships/image" Target="../media/image82.wmf"/><Relationship Id="rId29" Type="http://schemas.openxmlformats.org/officeDocument/2006/relationships/image" Target="../media/image88.wmf"/><Relationship Id="rId1" Type="http://schemas.openxmlformats.org/officeDocument/2006/relationships/image" Target="../media/image60.wmf"/><Relationship Id="rId6" Type="http://schemas.openxmlformats.org/officeDocument/2006/relationships/image" Target="../media/image15.wmf"/><Relationship Id="rId11" Type="http://schemas.openxmlformats.org/officeDocument/2006/relationships/image" Target="../media/image59.wmf"/><Relationship Id="rId24" Type="http://schemas.openxmlformats.org/officeDocument/2006/relationships/image" Target="../media/image86.wmf"/><Relationship Id="rId5" Type="http://schemas.openxmlformats.org/officeDocument/2006/relationships/image" Target="../media/image14.wmf"/><Relationship Id="rId15" Type="http://schemas.openxmlformats.org/officeDocument/2006/relationships/image" Target="../media/image52.wmf"/><Relationship Id="rId23" Type="http://schemas.openxmlformats.org/officeDocument/2006/relationships/image" Target="../media/image85.wmf"/><Relationship Id="rId28" Type="http://schemas.openxmlformats.org/officeDocument/2006/relationships/image" Target="../media/image87.wmf"/><Relationship Id="rId10" Type="http://schemas.openxmlformats.org/officeDocument/2006/relationships/image" Target="../media/image50.wmf"/><Relationship Id="rId19" Type="http://schemas.openxmlformats.org/officeDocument/2006/relationships/image" Target="../media/image56.wmf"/><Relationship Id="rId4" Type="http://schemas.openxmlformats.org/officeDocument/2006/relationships/image" Target="../media/image13.wmf"/><Relationship Id="rId9" Type="http://schemas.openxmlformats.org/officeDocument/2006/relationships/image" Target="../media/image49.wmf"/><Relationship Id="rId14" Type="http://schemas.openxmlformats.org/officeDocument/2006/relationships/image" Target="../media/image81.wmf"/><Relationship Id="rId22" Type="http://schemas.openxmlformats.org/officeDocument/2006/relationships/image" Target="../media/image84.wmf"/><Relationship Id="rId27" Type="http://schemas.openxmlformats.org/officeDocument/2006/relationships/image" Target="../media/image91.wmf"/><Relationship Id="rId30" Type="http://schemas.openxmlformats.org/officeDocument/2006/relationships/image" Target="../media/image7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87.wmf"/><Relationship Id="rId3" Type="http://schemas.openxmlformats.org/officeDocument/2006/relationships/image" Target="../media/image60.wmf"/><Relationship Id="rId7" Type="http://schemas.openxmlformats.org/officeDocument/2006/relationships/image" Target="../media/image45.wmf"/><Relationship Id="rId12" Type="http://schemas.openxmlformats.org/officeDocument/2006/relationships/image" Target="../media/image86.wmf"/><Relationship Id="rId2" Type="http://schemas.openxmlformats.org/officeDocument/2006/relationships/image" Target="../media/image93.wmf"/><Relationship Id="rId16" Type="http://schemas.openxmlformats.org/officeDocument/2006/relationships/image" Target="../media/image94.wmf"/><Relationship Id="rId1" Type="http://schemas.openxmlformats.org/officeDocument/2006/relationships/image" Target="../media/image92.wmf"/><Relationship Id="rId6" Type="http://schemas.openxmlformats.org/officeDocument/2006/relationships/image" Target="../media/image15.wmf"/><Relationship Id="rId11" Type="http://schemas.openxmlformats.org/officeDocument/2006/relationships/image" Target="../media/image59.wmf"/><Relationship Id="rId5" Type="http://schemas.openxmlformats.org/officeDocument/2006/relationships/image" Target="../media/image14.wmf"/><Relationship Id="rId15" Type="http://schemas.openxmlformats.org/officeDocument/2006/relationships/image" Target="../media/image70.wmf"/><Relationship Id="rId10" Type="http://schemas.openxmlformats.org/officeDocument/2006/relationships/image" Target="../media/image50.wmf"/><Relationship Id="rId4" Type="http://schemas.openxmlformats.org/officeDocument/2006/relationships/image" Target="../media/image13.wmf"/><Relationship Id="rId9" Type="http://schemas.openxmlformats.org/officeDocument/2006/relationships/image" Target="../media/image49.wmf"/><Relationship Id="rId14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8.wmf"/><Relationship Id="rId7" Type="http://schemas.openxmlformats.org/officeDocument/2006/relationships/image" Target="../media/image16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10" Type="http://schemas.openxmlformats.org/officeDocument/2006/relationships/image" Target="../media/image19.wmf"/><Relationship Id="rId4" Type="http://schemas.openxmlformats.org/officeDocument/2006/relationships/image" Target="../media/image9.wmf"/><Relationship Id="rId9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4.wmf"/><Relationship Id="rId7" Type="http://schemas.openxmlformats.org/officeDocument/2006/relationships/image" Target="../media/image33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39.wmf"/><Relationship Id="rId3" Type="http://schemas.openxmlformats.org/officeDocument/2006/relationships/image" Target="../media/image6.wmf"/><Relationship Id="rId7" Type="http://schemas.openxmlformats.org/officeDocument/2006/relationships/image" Target="../media/image11.wmf"/><Relationship Id="rId12" Type="http://schemas.openxmlformats.org/officeDocument/2006/relationships/image" Target="../media/image38.wmf"/><Relationship Id="rId17" Type="http://schemas.openxmlformats.org/officeDocument/2006/relationships/image" Target="../media/image43.wmf"/><Relationship Id="rId2" Type="http://schemas.openxmlformats.org/officeDocument/2006/relationships/image" Target="../media/image37.wmf"/><Relationship Id="rId16" Type="http://schemas.openxmlformats.org/officeDocument/2006/relationships/image" Target="../media/image42.wmf"/><Relationship Id="rId1" Type="http://schemas.openxmlformats.org/officeDocument/2006/relationships/image" Target="../media/image23.wmf"/><Relationship Id="rId6" Type="http://schemas.openxmlformats.org/officeDocument/2006/relationships/image" Target="../media/image10.wmf"/><Relationship Id="rId11" Type="http://schemas.openxmlformats.org/officeDocument/2006/relationships/image" Target="../media/image19.wmf"/><Relationship Id="rId5" Type="http://schemas.openxmlformats.org/officeDocument/2006/relationships/image" Target="../media/image9.wmf"/><Relationship Id="rId15" Type="http://schemas.openxmlformats.org/officeDocument/2006/relationships/image" Target="../media/image41.wmf"/><Relationship Id="rId10" Type="http://schemas.openxmlformats.org/officeDocument/2006/relationships/image" Target="../media/image18.wmf"/><Relationship Id="rId4" Type="http://schemas.openxmlformats.org/officeDocument/2006/relationships/image" Target="../media/image8.wmf"/><Relationship Id="rId9" Type="http://schemas.openxmlformats.org/officeDocument/2006/relationships/image" Target="../media/image17.wmf"/><Relationship Id="rId14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3.wmf"/><Relationship Id="rId18" Type="http://schemas.openxmlformats.org/officeDocument/2006/relationships/image" Target="../media/image58.wmf"/><Relationship Id="rId3" Type="http://schemas.openxmlformats.org/officeDocument/2006/relationships/image" Target="../media/image14.wmf"/><Relationship Id="rId21" Type="http://schemas.openxmlformats.org/officeDocument/2006/relationships/image" Target="../media/image61.wmf"/><Relationship Id="rId7" Type="http://schemas.openxmlformats.org/officeDocument/2006/relationships/image" Target="../media/image47.wmf"/><Relationship Id="rId12" Type="http://schemas.openxmlformats.org/officeDocument/2006/relationships/image" Target="../media/image52.wmf"/><Relationship Id="rId17" Type="http://schemas.openxmlformats.org/officeDocument/2006/relationships/image" Target="../media/image57.wmf"/><Relationship Id="rId2" Type="http://schemas.openxmlformats.org/officeDocument/2006/relationships/image" Target="../media/image13.wmf"/><Relationship Id="rId16" Type="http://schemas.openxmlformats.org/officeDocument/2006/relationships/image" Target="../media/image56.wmf"/><Relationship Id="rId20" Type="http://schemas.openxmlformats.org/officeDocument/2006/relationships/image" Target="../media/image60.wmf"/><Relationship Id="rId1" Type="http://schemas.openxmlformats.org/officeDocument/2006/relationships/image" Target="../media/image44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5" Type="http://schemas.openxmlformats.org/officeDocument/2006/relationships/image" Target="../media/image55.wmf"/><Relationship Id="rId10" Type="http://schemas.openxmlformats.org/officeDocument/2006/relationships/image" Target="../media/image50.wmf"/><Relationship Id="rId19" Type="http://schemas.openxmlformats.org/officeDocument/2006/relationships/image" Target="../media/image59.wmf"/><Relationship Id="rId4" Type="http://schemas.openxmlformats.org/officeDocument/2006/relationships/image" Target="../media/image15.wmf"/><Relationship Id="rId9" Type="http://schemas.openxmlformats.org/officeDocument/2006/relationships/image" Target="../media/image49.wmf"/><Relationship Id="rId14" Type="http://schemas.openxmlformats.org/officeDocument/2006/relationships/image" Target="../media/image5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70.wmf"/><Relationship Id="rId3" Type="http://schemas.openxmlformats.org/officeDocument/2006/relationships/image" Target="../media/image63.wmf"/><Relationship Id="rId7" Type="http://schemas.openxmlformats.org/officeDocument/2006/relationships/image" Target="../media/image31.wmf"/><Relationship Id="rId12" Type="http://schemas.openxmlformats.org/officeDocument/2006/relationships/image" Target="../media/image69.wmf"/><Relationship Id="rId2" Type="http://schemas.openxmlformats.org/officeDocument/2006/relationships/image" Target="../media/image36.wmf"/><Relationship Id="rId1" Type="http://schemas.openxmlformats.org/officeDocument/2006/relationships/image" Target="../media/image62.wmf"/><Relationship Id="rId6" Type="http://schemas.openxmlformats.org/officeDocument/2006/relationships/image" Target="../media/image30.wmf"/><Relationship Id="rId11" Type="http://schemas.openxmlformats.org/officeDocument/2006/relationships/image" Target="../media/image68.wmf"/><Relationship Id="rId5" Type="http://schemas.openxmlformats.org/officeDocument/2006/relationships/image" Target="../media/image4.wmf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image" Target="../media/image6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73.wmf"/><Relationship Id="rId3" Type="http://schemas.openxmlformats.org/officeDocument/2006/relationships/image" Target="../media/image6.wmf"/><Relationship Id="rId7" Type="http://schemas.openxmlformats.org/officeDocument/2006/relationships/image" Target="../media/image11.wmf"/><Relationship Id="rId12" Type="http://schemas.openxmlformats.org/officeDocument/2006/relationships/image" Target="../media/image72.wmf"/><Relationship Id="rId17" Type="http://schemas.openxmlformats.org/officeDocument/2006/relationships/image" Target="../media/image77.wmf"/><Relationship Id="rId2" Type="http://schemas.openxmlformats.org/officeDocument/2006/relationships/image" Target="../media/image71.wmf"/><Relationship Id="rId16" Type="http://schemas.openxmlformats.org/officeDocument/2006/relationships/image" Target="../media/image76.wmf"/><Relationship Id="rId1" Type="http://schemas.openxmlformats.org/officeDocument/2006/relationships/image" Target="../media/image23.wmf"/><Relationship Id="rId6" Type="http://schemas.openxmlformats.org/officeDocument/2006/relationships/image" Target="../media/image10.wmf"/><Relationship Id="rId11" Type="http://schemas.openxmlformats.org/officeDocument/2006/relationships/image" Target="../media/image19.wmf"/><Relationship Id="rId5" Type="http://schemas.openxmlformats.org/officeDocument/2006/relationships/image" Target="../media/image9.wmf"/><Relationship Id="rId15" Type="http://schemas.openxmlformats.org/officeDocument/2006/relationships/image" Target="../media/image75.wmf"/><Relationship Id="rId10" Type="http://schemas.openxmlformats.org/officeDocument/2006/relationships/image" Target="../media/image18.wmf"/><Relationship Id="rId4" Type="http://schemas.openxmlformats.org/officeDocument/2006/relationships/image" Target="../media/image8.wmf"/><Relationship Id="rId9" Type="http://schemas.openxmlformats.org/officeDocument/2006/relationships/image" Target="../media/image17.wmf"/><Relationship Id="rId14" Type="http://schemas.openxmlformats.org/officeDocument/2006/relationships/image" Target="../media/image7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80.wmf"/><Relationship Id="rId18" Type="http://schemas.openxmlformats.org/officeDocument/2006/relationships/image" Target="../media/image55.wmf"/><Relationship Id="rId26" Type="http://schemas.openxmlformats.org/officeDocument/2006/relationships/image" Target="../media/image88.wmf"/><Relationship Id="rId3" Type="http://schemas.openxmlformats.org/officeDocument/2006/relationships/image" Target="../media/image78.wmf"/><Relationship Id="rId21" Type="http://schemas.openxmlformats.org/officeDocument/2006/relationships/image" Target="../media/image83.wmf"/><Relationship Id="rId7" Type="http://schemas.openxmlformats.org/officeDocument/2006/relationships/image" Target="../media/image45.wmf"/><Relationship Id="rId12" Type="http://schemas.openxmlformats.org/officeDocument/2006/relationships/image" Target="../media/image79.wmf"/><Relationship Id="rId17" Type="http://schemas.openxmlformats.org/officeDocument/2006/relationships/image" Target="../media/image54.wmf"/><Relationship Id="rId25" Type="http://schemas.openxmlformats.org/officeDocument/2006/relationships/image" Target="../media/image87.wmf"/><Relationship Id="rId2" Type="http://schemas.openxmlformats.org/officeDocument/2006/relationships/image" Target="../media/image57.wmf"/><Relationship Id="rId16" Type="http://schemas.openxmlformats.org/officeDocument/2006/relationships/image" Target="../media/image53.wmf"/><Relationship Id="rId20" Type="http://schemas.openxmlformats.org/officeDocument/2006/relationships/image" Target="../media/image82.wmf"/><Relationship Id="rId1" Type="http://schemas.openxmlformats.org/officeDocument/2006/relationships/image" Target="../media/image60.wmf"/><Relationship Id="rId6" Type="http://schemas.openxmlformats.org/officeDocument/2006/relationships/image" Target="../media/image15.wmf"/><Relationship Id="rId11" Type="http://schemas.openxmlformats.org/officeDocument/2006/relationships/image" Target="../media/image59.wmf"/><Relationship Id="rId24" Type="http://schemas.openxmlformats.org/officeDocument/2006/relationships/image" Target="../media/image86.wmf"/><Relationship Id="rId5" Type="http://schemas.openxmlformats.org/officeDocument/2006/relationships/image" Target="../media/image14.wmf"/><Relationship Id="rId15" Type="http://schemas.openxmlformats.org/officeDocument/2006/relationships/image" Target="../media/image52.wmf"/><Relationship Id="rId23" Type="http://schemas.openxmlformats.org/officeDocument/2006/relationships/image" Target="../media/image85.wmf"/><Relationship Id="rId10" Type="http://schemas.openxmlformats.org/officeDocument/2006/relationships/image" Target="../media/image50.wmf"/><Relationship Id="rId19" Type="http://schemas.openxmlformats.org/officeDocument/2006/relationships/image" Target="../media/image56.wmf"/><Relationship Id="rId4" Type="http://schemas.openxmlformats.org/officeDocument/2006/relationships/image" Target="../media/image13.wmf"/><Relationship Id="rId9" Type="http://schemas.openxmlformats.org/officeDocument/2006/relationships/image" Target="../media/image49.wmf"/><Relationship Id="rId14" Type="http://schemas.openxmlformats.org/officeDocument/2006/relationships/image" Target="../media/image81.wmf"/><Relationship Id="rId22" Type="http://schemas.openxmlformats.org/officeDocument/2006/relationships/image" Target="../media/image84.wmf"/><Relationship Id="rId27" Type="http://schemas.openxmlformats.org/officeDocument/2006/relationships/image" Target="../media/image7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70.wmf"/><Relationship Id="rId18" Type="http://schemas.openxmlformats.org/officeDocument/2006/relationships/image" Target="../media/image56.wmf"/><Relationship Id="rId26" Type="http://schemas.openxmlformats.org/officeDocument/2006/relationships/image" Target="../media/image92.wmf"/><Relationship Id="rId3" Type="http://schemas.openxmlformats.org/officeDocument/2006/relationships/image" Target="../media/image14.wmf"/><Relationship Id="rId21" Type="http://schemas.openxmlformats.org/officeDocument/2006/relationships/image" Target="../media/image84.wmf"/><Relationship Id="rId7" Type="http://schemas.openxmlformats.org/officeDocument/2006/relationships/image" Target="../media/image49.wmf"/><Relationship Id="rId12" Type="http://schemas.openxmlformats.org/officeDocument/2006/relationships/image" Target="../media/image88.wmf"/><Relationship Id="rId17" Type="http://schemas.openxmlformats.org/officeDocument/2006/relationships/image" Target="../media/image55.wmf"/><Relationship Id="rId25" Type="http://schemas.openxmlformats.org/officeDocument/2006/relationships/image" Target="../media/image91.wmf"/><Relationship Id="rId2" Type="http://schemas.openxmlformats.org/officeDocument/2006/relationships/image" Target="../media/image13.wmf"/><Relationship Id="rId16" Type="http://schemas.openxmlformats.org/officeDocument/2006/relationships/image" Target="../media/image54.wmf"/><Relationship Id="rId20" Type="http://schemas.openxmlformats.org/officeDocument/2006/relationships/image" Target="../media/image83.wmf"/><Relationship Id="rId1" Type="http://schemas.openxmlformats.org/officeDocument/2006/relationships/image" Target="../media/image60.wmf"/><Relationship Id="rId6" Type="http://schemas.openxmlformats.org/officeDocument/2006/relationships/image" Target="../media/image48.wmf"/><Relationship Id="rId11" Type="http://schemas.openxmlformats.org/officeDocument/2006/relationships/image" Target="../media/image87.wmf"/><Relationship Id="rId24" Type="http://schemas.openxmlformats.org/officeDocument/2006/relationships/image" Target="../media/image90.wmf"/><Relationship Id="rId5" Type="http://schemas.openxmlformats.org/officeDocument/2006/relationships/image" Target="../media/image45.wmf"/><Relationship Id="rId15" Type="http://schemas.openxmlformats.org/officeDocument/2006/relationships/image" Target="../media/image53.wmf"/><Relationship Id="rId23" Type="http://schemas.openxmlformats.org/officeDocument/2006/relationships/image" Target="../media/image89.wmf"/><Relationship Id="rId28" Type="http://schemas.openxmlformats.org/officeDocument/2006/relationships/image" Target="../media/image94.wmf"/><Relationship Id="rId10" Type="http://schemas.openxmlformats.org/officeDocument/2006/relationships/image" Target="../media/image86.wmf"/><Relationship Id="rId19" Type="http://schemas.openxmlformats.org/officeDocument/2006/relationships/image" Target="../media/image82.wmf"/><Relationship Id="rId4" Type="http://schemas.openxmlformats.org/officeDocument/2006/relationships/image" Target="../media/image15.wmf"/><Relationship Id="rId9" Type="http://schemas.openxmlformats.org/officeDocument/2006/relationships/image" Target="../media/image59.wmf"/><Relationship Id="rId14" Type="http://schemas.openxmlformats.org/officeDocument/2006/relationships/image" Target="../media/image52.wmf"/><Relationship Id="rId22" Type="http://schemas.openxmlformats.org/officeDocument/2006/relationships/image" Target="../media/image85.wmf"/><Relationship Id="rId27" Type="http://schemas.openxmlformats.org/officeDocument/2006/relationships/image" Target="../media/image9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4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1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7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20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4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4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5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53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5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53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5" y="2899174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23" y="2899174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10" y="2899174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5" y="4472765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23" y="4472765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10" y="4472765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41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4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5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53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5" y="2899174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23" y="2899174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10" y="2899174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41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4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8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41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41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6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8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3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7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6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701" y="2571751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80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 smtClean="0"/>
              <a:t>Контактные данные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4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5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53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5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53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5" y="2899174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23" y="2899174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10" y="2899174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5" y="4472765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23" y="4472765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10" y="4472765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41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4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41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4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9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9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41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4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8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8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500"/>
            <a:ext cx="8229600" cy="620315"/>
          </a:xfrm>
        </p:spPr>
        <p:txBody>
          <a:bodyPr/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41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3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9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  <p:sldLayoutId id="2147483711" r:id="rId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4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50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100.bin"/><Relationship Id="rId26" Type="http://schemas.openxmlformats.org/officeDocument/2006/relationships/oleObject" Target="../embeddings/oleObject104.bin"/><Relationship Id="rId3" Type="http://schemas.openxmlformats.org/officeDocument/2006/relationships/oleObject" Target="../embeddings/oleObject92.bin"/><Relationship Id="rId21" Type="http://schemas.openxmlformats.org/officeDocument/2006/relationships/image" Target="../media/image66.wmf"/><Relationship Id="rId7" Type="http://schemas.openxmlformats.org/officeDocument/2006/relationships/oleObject" Target="../embeddings/oleObject94.bin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31.wmf"/><Relationship Id="rId25" Type="http://schemas.openxmlformats.org/officeDocument/2006/relationships/image" Target="../media/image6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99.bin"/><Relationship Id="rId20" Type="http://schemas.openxmlformats.org/officeDocument/2006/relationships/oleObject" Target="../embeddings/oleObject101.bin"/><Relationship Id="rId29" Type="http://schemas.openxmlformats.org/officeDocument/2006/relationships/image" Target="../media/image7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wmf"/><Relationship Id="rId11" Type="http://schemas.openxmlformats.org/officeDocument/2006/relationships/image" Target="../media/image64.wmf"/><Relationship Id="rId24" Type="http://schemas.openxmlformats.org/officeDocument/2006/relationships/oleObject" Target="../embeddings/oleObject103.bin"/><Relationship Id="rId5" Type="http://schemas.openxmlformats.org/officeDocument/2006/relationships/oleObject" Target="../embeddings/oleObject93.bin"/><Relationship Id="rId15" Type="http://schemas.openxmlformats.org/officeDocument/2006/relationships/image" Target="../media/image30.wmf"/><Relationship Id="rId23" Type="http://schemas.openxmlformats.org/officeDocument/2006/relationships/image" Target="../media/image67.wmf"/><Relationship Id="rId28" Type="http://schemas.openxmlformats.org/officeDocument/2006/relationships/oleObject" Target="../embeddings/oleObject105.bin"/><Relationship Id="rId10" Type="http://schemas.openxmlformats.org/officeDocument/2006/relationships/oleObject" Target="../embeddings/oleObject96.bin"/><Relationship Id="rId19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98.bin"/><Relationship Id="rId22" Type="http://schemas.openxmlformats.org/officeDocument/2006/relationships/oleObject" Target="../embeddings/oleObject102.bin"/><Relationship Id="rId27" Type="http://schemas.openxmlformats.org/officeDocument/2006/relationships/image" Target="../media/image6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111.bin"/><Relationship Id="rId18" Type="http://schemas.openxmlformats.org/officeDocument/2006/relationships/oleObject" Target="../embeddings/oleObject114.bin"/><Relationship Id="rId26" Type="http://schemas.openxmlformats.org/officeDocument/2006/relationships/oleObject" Target="../embeddings/oleObject118.bin"/><Relationship Id="rId3" Type="http://schemas.openxmlformats.org/officeDocument/2006/relationships/oleObject" Target="../embeddings/oleObject106.bin"/><Relationship Id="rId21" Type="http://schemas.openxmlformats.org/officeDocument/2006/relationships/image" Target="../media/image17.wmf"/><Relationship Id="rId34" Type="http://schemas.openxmlformats.org/officeDocument/2006/relationships/oleObject" Target="../embeddings/oleObject122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13.bin"/><Relationship Id="rId25" Type="http://schemas.openxmlformats.org/officeDocument/2006/relationships/image" Target="../media/image19.wmf"/><Relationship Id="rId33" Type="http://schemas.openxmlformats.org/officeDocument/2006/relationships/image" Target="../media/image75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.wmf"/><Relationship Id="rId20" Type="http://schemas.openxmlformats.org/officeDocument/2006/relationships/oleObject" Target="../embeddings/oleObject115.bin"/><Relationship Id="rId29" Type="http://schemas.openxmlformats.org/officeDocument/2006/relationships/image" Target="../media/image7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110.bin"/><Relationship Id="rId24" Type="http://schemas.openxmlformats.org/officeDocument/2006/relationships/oleObject" Target="../embeddings/oleObject117.bin"/><Relationship Id="rId32" Type="http://schemas.openxmlformats.org/officeDocument/2006/relationships/oleObject" Target="../embeddings/oleObject121.bin"/><Relationship Id="rId37" Type="http://schemas.openxmlformats.org/officeDocument/2006/relationships/image" Target="../media/image77.wmf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23" Type="http://schemas.openxmlformats.org/officeDocument/2006/relationships/image" Target="../media/image18.wmf"/><Relationship Id="rId28" Type="http://schemas.openxmlformats.org/officeDocument/2006/relationships/oleObject" Target="../embeddings/oleObject119.bin"/><Relationship Id="rId36" Type="http://schemas.openxmlformats.org/officeDocument/2006/relationships/oleObject" Target="../embeddings/oleObject123.bin"/><Relationship Id="rId10" Type="http://schemas.openxmlformats.org/officeDocument/2006/relationships/image" Target="../media/image8.wmf"/><Relationship Id="rId19" Type="http://schemas.openxmlformats.org/officeDocument/2006/relationships/image" Target="../media/image16.wmf"/><Relationship Id="rId31" Type="http://schemas.openxmlformats.org/officeDocument/2006/relationships/image" Target="../media/image74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.wmf"/><Relationship Id="rId22" Type="http://schemas.openxmlformats.org/officeDocument/2006/relationships/oleObject" Target="../embeddings/oleObject116.bin"/><Relationship Id="rId27" Type="http://schemas.openxmlformats.org/officeDocument/2006/relationships/image" Target="../media/image72.wmf"/><Relationship Id="rId30" Type="http://schemas.openxmlformats.org/officeDocument/2006/relationships/oleObject" Target="../embeddings/oleObject120.bin"/><Relationship Id="rId35" Type="http://schemas.openxmlformats.org/officeDocument/2006/relationships/image" Target="../media/image76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48.wmf"/><Relationship Id="rId26" Type="http://schemas.openxmlformats.org/officeDocument/2006/relationships/image" Target="../media/image79.wmf"/><Relationship Id="rId39" Type="http://schemas.openxmlformats.org/officeDocument/2006/relationships/oleObject" Target="../embeddings/oleObject142.bin"/><Relationship Id="rId21" Type="http://schemas.openxmlformats.org/officeDocument/2006/relationships/oleObject" Target="../embeddings/oleObject133.bin"/><Relationship Id="rId34" Type="http://schemas.openxmlformats.org/officeDocument/2006/relationships/image" Target="../media/image53.wmf"/><Relationship Id="rId42" Type="http://schemas.openxmlformats.org/officeDocument/2006/relationships/image" Target="../media/image82.wmf"/><Relationship Id="rId47" Type="http://schemas.openxmlformats.org/officeDocument/2006/relationships/image" Target="../media/image84.wmf"/><Relationship Id="rId50" Type="http://schemas.openxmlformats.org/officeDocument/2006/relationships/oleObject" Target="../embeddings/oleObject148.bin"/><Relationship Id="rId55" Type="http://schemas.openxmlformats.org/officeDocument/2006/relationships/image" Target="../media/image88.wmf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31.bin"/><Relationship Id="rId25" Type="http://schemas.openxmlformats.org/officeDocument/2006/relationships/oleObject" Target="../embeddings/oleObject135.bin"/><Relationship Id="rId33" Type="http://schemas.openxmlformats.org/officeDocument/2006/relationships/oleObject" Target="../embeddings/oleObject139.bin"/><Relationship Id="rId38" Type="http://schemas.openxmlformats.org/officeDocument/2006/relationships/image" Target="../media/image55.wmf"/><Relationship Id="rId46" Type="http://schemas.openxmlformats.org/officeDocument/2006/relationships/oleObject" Target="../embeddings/oleObject14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5.wmf"/><Relationship Id="rId20" Type="http://schemas.openxmlformats.org/officeDocument/2006/relationships/image" Target="../media/image49.wmf"/><Relationship Id="rId29" Type="http://schemas.openxmlformats.org/officeDocument/2006/relationships/oleObject" Target="../embeddings/oleObject137.bin"/><Relationship Id="rId41" Type="http://schemas.openxmlformats.org/officeDocument/2006/relationships/oleObject" Target="../embeddings/oleObject143.bin"/><Relationship Id="rId54" Type="http://schemas.openxmlformats.org/officeDocument/2006/relationships/oleObject" Target="../embeddings/oleObject150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128.bin"/><Relationship Id="rId24" Type="http://schemas.openxmlformats.org/officeDocument/2006/relationships/image" Target="../media/image59.wmf"/><Relationship Id="rId32" Type="http://schemas.openxmlformats.org/officeDocument/2006/relationships/image" Target="../media/image52.wmf"/><Relationship Id="rId37" Type="http://schemas.openxmlformats.org/officeDocument/2006/relationships/oleObject" Target="../embeddings/oleObject141.bin"/><Relationship Id="rId40" Type="http://schemas.openxmlformats.org/officeDocument/2006/relationships/image" Target="../media/image56.wmf"/><Relationship Id="rId45" Type="http://schemas.openxmlformats.org/officeDocument/2006/relationships/oleObject" Target="../embeddings/oleObject145.bin"/><Relationship Id="rId53" Type="http://schemas.openxmlformats.org/officeDocument/2006/relationships/image" Target="../media/image87.wmf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23" Type="http://schemas.openxmlformats.org/officeDocument/2006/relationships/oleObject" Target="../embeddings/oleObject134.bin"/><Relationship Id="rId28" Type="http://schemas.openxmlformats.org/officeDocument/2006/relationships/image" Target="../media/image80.wmf"/><Relationship Id="rId36" Type="http://schemas.openxmlformats.org/officeDocument/2006/relationships/image" Target="../media/image54.wmf"/><Relationship Id="rId49" Type="http://schemas.openxmlformats.org/officeDocument/2006/relationships/image" Target="../media/image85.wmf"/><Relationship Id="rId57" Type="http://schemas.openxmlformats.org/officeDocument/2006/relationships/image" Target="../media/image70.wmf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32.bin"/><Relationship Id="rId31" Type="http://schemas.openxmlformats.org/officeDocument/2006/relationships/oleObject" Target="../embeddings/oleObject138.bin"/><Relationship Id="rId44" Type="http://schemas.openxmlformats.org/officeDocument/2006/relationships/image" Target="../media/image83.wmf"/><Relationship Id="rId52" Type="http://schemas.openxmlformats.org/officeDocument/2006/relationships/oleObject" Target="../embeddings/oleObject149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5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136.bin"/><Relationship Id="rId30" Type="http://schemas.openxmlformats.org/officeDocument/2006/relationships/image" Target="../media/image81.wmf"/><Relationship Id="rId35" Type="http://schemas.openxmlformats.org/officeDocument/2006/relationships/oleObject" Target="../embeddings/oleObject140.bin"/><Relationship Id="rId43" Type="http://schemas.openxmlformats.org/officeDocument/2006/relationships/oleObject" Target="../embeddings/oleObject144.bin"/><Relationship Id="rId48" Type="http://schemas.openxmlformats.org/officeDocument/2006/relationships/oleObject" Target="../embeddings/oleObject147.bin"/><Relationship Id="rId56" Type="http://schemas.openxmlformats.org/officeDocument/2006/relationships/oleObject" Target="../embeddings/oleObject151.bin"/><Relationship Id="rId8" Type="http://schemas.openxmlformats.org/officeDocument/2006/relationships/image" Target="../media/image78.wmf"/><Relationship Id="rId51" Type="http://schemas.openxmlformats.org/officeDocument/2006/relationships/image" Target="../media/image86.wmf"/><Relationship Id="rId3" Type="http://schemas.openxmlformats.org/officeDocument/2006/relationships/oleObject" Target="../embeddings/oleObject124.bin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wmf"/><Relationship Id="rId18" Type="http://schemas.openxmlformats.org/officeDocument/2006/relationships/oleObject" Target="../embeddings/oleObject159.bin"/><Relationship Id="rId26" Type="http://schemas.openxmlformats.org/officeDocument/2006/relationships/oleObject" Target="../embeddings/oleObject163.bin"/><Relationship Id="rId39" Type="http://schemas.openxmlformats.org/officeDocument/2006/relationships/image" Target="../media/image56.wmf"/><Relationship Id="rId21" Type="http://schemas.openxmlformats.org/officeDocument/2006/relationships/image" Target="../media/image59.wmf"/><Relationship Id="rId34" Type="http://schemas.openxmlformats.org/officeDocument/2006/relationships/oleObject" Target="../embeddings/oleObject167.bin"/><Relationship Id="rId42" Type="http://schemas.openxmlformats.org/officeDocument/2006/relationships/oleObject" Target="../embeddings/oleObject171.bin"/><Relationship Id="rId47" Type="http://schemas.openxmlformats.org/officeDocument/2006/relationships/oleObject" Target="../embeddings/oleObject174.bin"/><Relationship Id="rId50" Type="http://schemas.openxmlformats.org/officeDocument/2006/relationships/image" Target="../media/image89.wmf"/><Relationship Id="rId55" Type="http://schemas.openxmlformats.org/officeDocument/2006/relationships/oleObject" Target="../embeddings/oleObject178.bin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56.bin"/><Relationship Id="rId17" Type="http://schemas.openxmlformats.org/officeDocument/2006/relationships/image" Target="../media/image49.wmf"/><Relationship Id="rId25" Type="http://schemas.openxmlformats.org/officeDocument/2006/relationships/image" Target="../media/image87.wmf"/><Relationship Id="rId33" Type="http://schemas.openxmlformats.org/officeDocument/2006/relationships/image" Target="../media/image53.wmf"/><Relationship Id="rId38" Type="http://schemas.openxmlformats.org/officeDocument/2006/relationships/oleObject" Target="../embeddings/oleObject169.bin"/><Relationship Id="rId46" Type="http://schemas.openxmlformats.org/officeDocument/2006/relationships/image" Target="../media/image84.wmf"/><Relationship Id="rId59" Type="http://schemas.openxmlformats.org/officeDocument/2006/relationships/oleObject" Target="../embeddings/oleObject180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58.bin"/><Relationship Id="rId20" Type="http://schemas.openxmlformats.org/officeDocument/2006/relationships/oleObject" Target="../embeddings/oleObject160.bin"/><Relationship Id="rId29" Type="http://schemas.openxmlformats.org/officeDocument/2006/relationships/image" Target="../media/image70.wmf"/><Relationship Id="rId41" Type="http://schemas.openxmlformats.org/officeDocument/2006/relationships/image" Target="../media/image82.wmf"/><Relationship Id="rId54" Type="http://schemas.openxmlformats.org/officeDocument/2006/relationships/image" Target="../media/image91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3.bin"/><Relationship Id="rId11" Type="http://schemas.openxmlformats.org/officeDocument/2006/relationships/image" Target="../media/image15.wmf"/><Relationship Id="rId24" Type="http://schemas.openxmlformats.org/officeDocument/2006/relationships/oleObject" Target="../embeddings/oleObject162.bin"/><Relationship Id="rId32" Type="http://schemas.openxmlformats.org/officeDocument/2006/relationships/oleObject" Target="../embeddings/oleObject166.bin"/><Relationship Id="rId37" Type="http://schemas.openxmlformats.org/officeDocument/2006/relationships/image" Target="../media/image55.wmf"/><Relationship Id="rId40" Type="http://schemas.openxmlformats.org/officeDocument/2006/relationships/oleObject" Target="../embeddings/oleObject170.bin"/><Relationship Id="rId45" Type="http://schemas.openxmlformats.org/officeDocument/2006/relationships/oleObject" Target="../embeddings/oleObject173.bin"/><Relationship Id="rId53" Type="http://schemas.openxmlformats.org/officeDocument/2006/relationships/oleObject" Target="../embeddings/oleObject177.bin"/><Relationship Id="rId58" Type="http://schemas.openxmlformats.org/officeDocument/2006/relationships/image" Target="../media/image93.wmf"/><Relationship Id="rId5" Type="http://schemas.openxmlformats.org/officeDocument/2006/relationships/image" Target="../media/image60.wmf"/><Relationship Id="rId15" Type="http://schemas.openxmlformats.org/officeDocument/2006/relationships/image" Target="../media/image48.wmf"/><Relationship Id="rId23" Type="http://schemas.openxmlformats.org/officeDocument/2006/relationships/image" Target="../media/image86.wmf"/><Relationship Id="rId28" Type="http://schemas.openxmlformats.org/officeDocument/2006/relationships/oleObject" Target="../embeddings/oleObject164.bin"/><Relationship Id="rId36" Type="http://schemas.openxmlformats.org/officeDocument/2006/relationships/oleObject" Target="../embeddings/oleObject168.bin"/><Relationship Id="rId49" Type="http://schemas.openxmlformats.org/officeDocument/2006/relationships/oleObject" Target="../embeddings/oleObject175.bin"/><Relationship Id="rId57" Type="http://schemas.openxmlformats.org/officeDocument/2006/relationships/oleObject" Target="../embeddings/oleObject179.bin"/><Relationship Id="rId10" Type="http://schemas.openxmlformats.org/officeDocument/2006/relationships/oleObject" Target="../embeddings/oleObject155.bin"/><Relationship Id="rId19" Type="http://schemas.openxmlformats.org/officeDocument/2006/relationships/image" Target="../media/image50.wmf"/><Relationship Id="rId31" Type="http://schemas.openxmlformats.org/officeDocument/2006/relationships/image" Target="../media/image52.wmf"/><Relationship Id="rId44" Type="http://schemas.openxmlformats.org/officeDocument/2006/relationships/oleObject" Target="../embeddings/oleObject172.bin"/><Relationship Id="rId52" Type="http://schemas.openxmlformats.org/officeDocument/2006/relationships/image" Target="../media/image90.wmf"/><Relationship Id="rId60" Type="http://schemas.openxmlformats.org/officeDocument/2006/relationships/image" Target="../media/image94.wmf"/><Relationship Id="rId4" Type="http://schemas.openxmlformats.org/officeDocument/2006/relationships/oleObject" Target="../embeddings/oleObject152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57.bin"/><Relationship Id="rId22" Type="http://schemas.openxmlformats.org/officeDocument/2006/relationships/oleObject" Target="../embeddings/oleObject161.bin"/><Relationship Id="rId27" Type="http://schemas.openxmlformats.org/officeDocument/2006/relationships/image" Target="../media/image88.wmf"/><Relationship Id="rId30" Type="http://schemas.openxmlformats.org/officeDocument/2006/relationships/oleObject" Target="../embeddings/oleObject165.bin"/><Relationship Id="rId35" Type="http://schemas.openxmlformats.org/officeDocument/2006/relationships/image" Target="../media/image54.wmf"/><Relationship Id="rId43" Type="http://schemas.openxmlformats.org/officeDocument/2006/relationships/image" Target="../media/image83.wmf"/><Relationship Id="rId48" Type="http://schemas.openxmlformats.org/officeDocument/2006/relationships/image" Target="../media/image85.wmf"/><Relationship Id="rId56" Type="http://schemas.openxmlformats.org/officeDocument/2006/relationships/image" Target="../media/image92.wmf"/><Relationship Id="rId8" Type="http://schemas.openxmlformats.org/officeDocument/2006/relationships/oleObject" Target="../embeddings/oleObject154.bin"/><Relationship Id="rId51" Type="http://schemas.openxmlformats.org/officeDocument/2006/relationships/oleObject" Target="../embeddings/oleObject176.bin"/><Relationship Id="rId3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102.w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8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0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0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199.bin"/><Relationship Id="rId26" Type="http://schemas.openxmlformats.org/officeDocument/2006/relationships/oleObject" Target="../embeddings/oleObject203.bin"/><Relationship Id="rId3" Type="http://schemas.openxmlformats.org/officeDocument/2006/relationships/oleObject" Target="../embeddings/oleObject191.bin"/><Relationship Id="rId21" Type="http://schemas.openxmlformats.org/officeDocument/2006/relationships/image" Target="../media/image66.wmf"/><Relationship Id="rId7" Type="http://schemas.openxmlformats.org/officeDocument/2006/relationships/oleObject" Target="../embeddings/oleObject193.bin"/><Relationship Id="rId12" Type="http://schemas.openxmlformats.org/officeDocument/2006/relationships/oleObject" Target="../embeddings/oleObject196.bin"/><Relationship Id="rId17" Type="http://schemas.openxmlformats.org/officeDocument/2006/relationships/image" Target="../media/image31.wmf"/><Relationship Id="rId25" Type="http://schemas.openxmlformats.org/officeDocument/2006/relationships/image" Target="../media/image6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98.bin"/><Relationship Id="rId20" Type="http://schemas.openxmlformats.org/officeDocument/2006/relationships/oleObject" Target="../embeddings/oleObject200.bin"/><Relationship Id="rId29" Type="http://schemas.openxmlformats.org/officeDocument/2006/relationships/image" Target="../media/image7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11" Type="http://schemas.openxmlformats.org/officeDocument/2006/relationships/image" Target="../media/image64.wmf"/><Relationship Id="rId24" Type="http://schemas.openxmlformats.org/officeDocument/2006/relationships/oleObject" Target="../embeddings/oleObject202.bin"/><Relationship Id="rId5" Type="http://schemas.openxmlformats.org/officeDocument/2006/relationships/oleObject" Target="../embeddings/oleObject192.bin"/><Relationship Id="rId15" Type="http://schemas.openxmlformats.org/officeDocument/2006/relationships/image" Target="../media/image30.wmf"/><Relationship Id="rId23" Type="http://schemas.openxmlformats.org/officeDocument/2006/relationships/image" Target="../media/image67.wmf"/><Relationship Id="rId28" Type="http://schemas.openxmlformats.org/officeDocument/2006/relationships/oleObject" Target="../embeddings/oleObject204.bin"/><Relationship Id="rId10" Type="http://schemas.openxmlformats.org/officeDocument/2006/relationships/oleObject" Target="../embeddings/oleObject195.bin"/><Relationship Id="rId19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197.bin"/><Relationship Id="rId22" Type="http://schemas.openxmlformats.org/officeDocument/2006/relationships/oleObject" Target="../embeddings/oleObject201.bin"/><Relationship Id="rId27" Type="http://schemas.openxmlformats.org/officeDocument/2006/relationships/image" Target="../media/image6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210.bin"/><Relationship Id="rId18" Type="http://schemas.openxmlformats.org/officeDocument/2006/relationships/oleObject" Target="../embeddings/oleObject213.bin"/><Relationship Id="rId26" Type="http://schemas.openxmlformats.org/officeDocument/2006/relationships/oleObject" Target="../embeddings/oleObject217.bin"/><Relationship Id="rId3" Type="http://schemas.openxmlformats.org/officeDocument/2006/relationships/oleObject" Target="../embeddings/oleObject205.bin"/><Relationship Id="rId21" Type="http://schemas.openxmlformats.org/officeDocument/2006/relationships/image" Target="../media/image17.wmf"/><Relationship Id="rId34" Type="http://schemas.openxmlformats.org/officeDocument/2006/relationships/oleObject" Target="../embeddings/oleObject221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212.bin"/><Relationship Id="rId25" Type="http://schemas.openxmlformats.org/officeDocument/2006/relationships/image" Target="../media/image19.wmf"/><Relationship Id="rId33" Type="http://schemas.openxmlformats.org/officeDocument/2006/relationships/image" Target="../media/image75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.wmf"/><Relationship Id="rId20" Type="http://schemas.openxmlformats.org/officeDocument/2006/relationships/oleObject" Target="../embeddings/oleObject214.bin"/><Relationship Id="rId29" Type="http://schemas.openxmlformats.org/officeDocument/2006/relationships/image" Target="../media/image7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209.bin"/><Relationship Id="rId24" Type="http://schemas.openxmlformats.org/officeDocument/2006/relationships/oleObject" Target="../embeddings/oleObject216.bin"/><Relationship Id="rId32" Type="http://schemas.openxmlformats.org/officeDocument/2006/relationships/oleObject" Target="../embeddings/oleObject220.bin"/><Relationship Id="rId37" Type="http://schemas.openxmlformats.org/officeDocument/2006/relationships/image" Target="../media/image77.wmf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23" Type="http://schemas.openxmlformats.org/officeDocument/2006/relationships/image" Target="../media/image18.wmf"/><Relationship Id="rId28" Type="http://schemas.openxmlformats.org/officeDocument/2006/relationships/oleObject" Target="../embeddings/oleObject218.bin"/><Relationship Id="rId36" Type="http://schemas.openxmlformats.org/officeDocument/2006/relationships/oleObject" Target="../embeddings/oleObject222.bin"/><Relationship Id="rId10" Type="http://schemas.openxmlformats.org/officeDocument/2006/relationships/image" Target="../media/image8.wmf"/><Relationship Id="rId19" Type="http://schemas.openxmlformats.org/officeDocument/2006/relationships/image" Target="../media/image16.wmf"/><Relationship Id="rId31" Type="http://schemas.openxmlformats.org/officeDocument/2006/relationships/image" Target="../media/image74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10.wmf"/><Relationship Id="rId22" Type="http://schemas.openxmlformats.org/officeDocument/2006/relationships/oleObject" Target="../embeddings/oleObject215.bin"/><Relationship Id="rId27" Type="http://schemas.openxmlformats.org/officeDocument/2006/relationships/image" Target="../media/image72.wmf"/><Relationship Id="rId30" Type="http://schemas.openxmlformats.org/officeDocument/2006/relationships/oleObject" Target="../embeddings/oleObject219.bin"/><Relationship Id="rId35" Type="http://schemas.openxmlformats.org/officeDocument/2006/relationships/image" Target="../media/image7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8.bin"/><Relationship Id="rId18" Type="http://schemas.openxmlformats.org/officeDocument/2006/relationships/image" Target="../media/image48.wmf"/><Relationship Id="rId26" Type="http://schemas.openxmlformats.org/officeDocument/2006/relationships/image" Target="../media/image79.wmf"/><Relationship Id="rId39" Type="http://schemas.openxmlformats.org/officeDocument/2006/relationships/oleObject" Target="../embeddings/oleObject241.bin"/><Relationship Id="rId21" Type="http://schemas.openxmlformats.org/officeDocument/2006/relationships/oleObject" Target="../embeddings/oleObject232.bin"/><Relationship Id="rId34" Type="http://schemas.openxmlformats.org/officeDocument/2006/relationships/image" Target="../media/image53.wmf"/><Relationship Id="rId42" Type="http://schemas.openxmlformats.org/officeDocument/2006/relationships/image" Target="../media/image82.wmf"/><Relationship Id="rId47" Type="http://schemas.openxmlformats.org/officeDocument/2006/relationships/image" Target="../media/image84.wmf"/><Relationship Id="rId50" Type="http://schemas.openxmlformats.org/officeDocument/2006/relationships/oleObject" Target="../embeddings/oleObject247.bin"/><Relationship Id="rId55" Type="http://schemas.openxmlformats.org/officeDocument/2006/relationships/image" Target="../media/image90.wmf"/><Relationship Id="rId63" Type="http://schemas.openxmlformats.org/officeDocument/2006/relationships/image" Target="../media/image70.wmf"/><Relationship Id="rId7" Type="http://schemas.openxmlformats.org/officeDocument/2006/relationships/oleObject" Target="../embeddings/oleObject22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5.wmf"/><Relationship Id="rId20" Type="http://schemas.openxmlformats.org/officeDocument/2006/relationships/image" Target="../media/image49.wmf"/><Relationship Id="rId29" Type="http://schemas.openxmlformats.org/officeDocument/2006/relationships/oleObject" Target="../embeddings/oleObject236.bin"/><Relationship Id="rId41" Type="http://schemas.openxmlformats.org/officeDocument/2006/relationships/oleObject" Target="../embeddings/oleObject242.bin"/><Relationship Id="rId54" Type="http://schemas.openxmlformats.org/officeDocument/2006/relationships/oleObject" Target="../embeddings/oleObject249.bin"/><Relationship Id="rId62" Type="http://schemas.openxmlformats.org/officeDocument/2006/relationships/oleObject" Target="../embeddings/oleObject253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227.bin"/><Relationship Id="rId24" Type="http://schemas.openxmlformats.org/officeDocument/2006/relationships/image" Target="../media/image59.wmf"/><Relationship Id="rId32" Type="http://schemas.openxmlformats.org/officeDocument/2006/relationships/image" Target="../media/image52.wmf"/><Relationship Id="rId37" Type="http://schemas.openxmlformats.org/officeDocument/2006/relationships/oleObject" Target="../embeddings/oleObject240.bin"/><Relationship Id="rId40" Type="http://schemas.openxmlformats.org/officeDocument/2006/relationships/image" Target="../media/image56.wmf"/><Relationship Id="rId45" Type="http://schemas.openxmlformats.org/officeDocument/2006/relationships/oleObject" Target="../embeddings/oleObject244.bin"/><Relationship Id="rId53" Type="http://schemas.openxmlformats.org/officeDocument/2006/relationships/image" Target="../media/image89.wmf"/><Relationship Id="rId58" Type="http://schemas.openxmlformats.org/officeDocument/2006/relationships/oleObject" Target="../embeddings/oleObject251.bin"/><Relationship Id="rId5" Type="http://schemas.openxmlformats.org/officeDocument/2006/relationships/oleObject" Target="../embeddings/oleObject224.bin"/><Relationship Id="rId15" Type="http://schemas.openxmlformats.org/officeDocument/2006/relationships/oleObject" Target="../embeddings/oleObject229.bin"/><Relationship Id="rId23" Type="http://schemas.openxmlformats.org/officeDocument/2006/relationships/oleObject" Target="../embeddings/oleObject233.bin"/><Relationship Id="rId28" Type="http://schemas.openxmlformats.org/officeDocument/2006/relationships/image" Target="../media/image80.wmf"/><Relationship Id="rId36" Type="http://schemas.openxmlformats.org/officeDocument/2006/relationships/image" Target="../media/image54.wmf"/><Relationship Id="rId49" Type="http://schemas.openxmlformats.org/officeDocument/2006/relationships/image" Target="../media/image85.wmf"/><Relationship Id="rId57" Type="http://schemas.openxmlformats.org/officeDocument/2006/relationships/image" Target="../media/image91.wmf"/><Relationship Id="rId61" Type="http://schemas.openxmlformats.org/officeDocument/2006/relationships/image" Target="../media/image88.wmf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231.bin"/><Relationship Id="rId31" Type="http://schemas.openxmlformats.org/officeDocument/2006/relationships/oleObject" Target="../embeddings/oleObject237.bin"/><Relationship Id="rId44" Type="http://schemas.openxmlformats.org/officeDocument/2006/relationships/image" Target="../media/image83.wmf"/><Relationship Id="rId52" Type="http://schemas.openxmlformats.org/officeDocument/2006/relationships/oleObject" Target="../embeddings/oleObject248.bin"/><Relationship Id="rId60" Type="http://schemas.openxmlformats.org/officeDocument/2006/relationships/oleObject" Target="../embeddings/oleObject252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226.bin"/><Relationship Id="rId14" Type="http://schemas.openxmlformats.org/officeDocument/2006/relationships/image" Target="../media/image15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235.bin"/><Relationship Id="rId30" Type="http://schemas.openxmlformats.org/officeDocument/2006/relationships/image" Target="../media/image81.wmf"/><Relationship Id="rId35" Type="http://schemas.openxmlformats.org/officeDocument/2006/relationships/oleObject" Target="../embeddings/oleObject239.bin"/><Relationship Id="rId43" Type="http://schemas.openxmlformats.org/officeDocument/2006/relationships/oleObject" Target="../embeddings/oleObject243.bin"/><Relationship Id="rId48" Type="http://schemas.openxmlformats.org/officeDocument/2006/relationships/oleObject" Target="../embeddings/oleObject246.bin"/><Relationship Id="rId56" Type="http://schemas.openxmlformats.org/officeDocument/2006/relationships/oleObject" Target="../embeddings/oleObject250.bin"/><Relationship Id="rId8" Type="http://schemas.openxmlformats.org/officeDocument/2006/relationships/image" Target="../media/image78.wmf"/><Relationship Id="rId51" Type="http://schemas.openxmlformats.org/officeDocument/2006/relationships/image" Target="../media/image86.wmf"/><Relationship Id="rId3" Type="http://schemas.openxmlformats.org/officeDocument/2006/relationships/oleObject" Target="../embeddings/oleObject223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230.bin"/><Relationship Id="rId25" Type="http://schemas.openxmlformats.org/officeDocument/2006/relationships/oleObject" Target="../embeddings/oleObject234.bin"/><Relationship Id="rId33" Type="http://schemas.openxmlformats.org/officeDocument/2006/relationships/oleObject" Target="../embeddings/oleObject238.bin"/><Relationship Id="rId38" Type="http://schemas.openxmlformats.org/officeDocument/2006/relationships/image" Target="../media/image55.wmf"/><Relationship Id="rId46" Type="http://schemas.openxmlformats.org/officeDocument/2006/relationships/oleObject" Target="../embeddings/oleObject245.bin"/><Relationship Id="rId59" Type="http://schemas.openxmlformats.org/officeDocument/2006/relationships/image" Target="../media/image8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259.bin"/><Relationship Id="rId18" Type="http://schemas.openxmlformats.org/officeDocument/2006/relationships/image" Target="../media/image48.wmf"/><Relationship Id="rId26" Type="http://schemas.openxmlformats.org/officeDocument/2006/relationships/image" Target="../media/image86.wmf"/><Relationship Id="rId3" Type="http://schemas.openxmlformats.org/officeDocument/2006/relationships/oleObject" Target="../embeddings/oleObject254.bin"/><Relationship Id="rId21" Type="http://schemas.openxmlformats.org/officeDocument/2006/relationships/oleObject" Target="../embeddings/oleObject263.bin"/><Relationship Id="rId34" Type="http://schemas.openxmlformats.org/officeDocument/2006/relationships/image" Target="../media/image94.wmf"/><Relationship Id="rId7" Type="http://schemas.openxmlformats.org/officeDocument/2006/relationships/oleObject" Target="../embeddings/oleObject256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261.bin"/><Relationship Id="rId25" Type="http://schemas.openxmlformats.org/officeDocument/2006/relationships/oleObject" Target="../embeddings/oleObject265.bin"/><Relationship Id="rId33" Type="http://schemas.openxmlformats.org/officeDocument/2006/relationships/oleObject" Target="../embeddings/oleObject26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5.wmf"/><Relationship Id="rId20" Type="http://schemas.openxmlformats.org/officeDocument/2006/relationships/image" Target="../media/image49.wmf"/><Relationship Id="rId29" Type="http://schemas.openxmlformats.org/officeDocument/2006/relationships/oleObject" Target="../embeddings/oleObject267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258.bin"/><Relationship Id="rId24" Type="http://schemas.openxmlformats.org/officeDocument/2006/relationships/image" Target="../media/image59.wmf"/><Relationship Id="rId32" Type="http://schemas.openxmlformats.org/officeDocument/2006/relationships/image" Target="../media/image70.wmf"/><Relationship Id="rId5" Type="http://schemas.openxmlformats.org/officeDocument/2006/relationships/oleObject" Target="../embeddings/oleObject255.bin"/><Relationship Id="rId15" Type="http://schemas.openxmlformats.org/officeDocument/2006/relationships/oleObject" Target="../embeddings/oleObject260.bin"/><Relationship Id="rId23" Type="http://schemas.openxmlformats.org/officeDocument/2006/relationships/oleObject" Target="../embeddings/oleObject264.bin"/><Relationship Id="rId28" Type="http://schemas.openxmlformats.org/officeDocument/2006/relationships/image" Target="../media/image87.wmf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262.bin"/><Relationship Id="rId31" Type="http://schemas.openxmlformats.org/officeDocument/2006/relationships/oleObject" Target="../embeddings/oleObject268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257.bin"/><Relationship Id="rId14" Type="http://schemas.openxmlformats.org/officeDocument/2006/relationships/image" Target="../media/image15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266.bin"/><Relationship Id="rId30" Type="http://schemas.openxmlformats.org/officeDocument/2006/relationships/image" Target="../media/image8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26" Type="http://schemas.openxmlformats.org/officeDocument/2006/relationships/oleObject" Target="../embeddings/oleObject13.bin"/><Relationship Id="rId39" Type="http://schemas.openxmlformats.org/officeDocument/2006/relationships/oleObject" Target="../embeddings/oleObject21.bin"/><Relationship Id="rId21" Type="http://schemas.openxmlformats.org/officeDocument/2006/relationships/image" Target="../media/image12.wmf"/><Relationship Id="rId34" Type="http://schemas.openxmlformats.org/officeDocument/2006/relationships/oleObject" Target="../embeddings/oleObject17.bin"/><Relationship Id="rId42" Type="http://schemas.openxmlformats.org/officeDocument/2006/relationships/oleObject" Target="../embeddings/oleObject24.bin"/><Relationship Id="rId47" Type="http://schemas.openxmlformats.org/officeDocument/2006/relationships/image" Target="../media/image22.wmf"/><Relationship Id="rId50" Type="http://schemas.openxmlformats.org/officeDocument/2006/relationships/oleObject" Target="../embeddings/oleObject28.bin"/><Relationship Id="rId55" Type="http://schemas.openxmlformats.org/officeDocument/2006/relationships/image" Target="../media/image26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5" Type="http://schemas.openxmlformats.org/officeDocument/2006/relationships/image" Target="../media/image14.wmf"/><Relationship Id="rId33" Type="http://schemas.openxmlformats.org/officeDocument/2006/relationships/image" Target="../media/image18.wmf"/><Relationship Id="rId38" Type="http://schemas.openxmlformats.org/officeDocument/2006/relationships/oleObject" Target="../embeddings/oleObject20.bin"/><Relationship Id="rId46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.wmf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16.wmf"/><Relationship Id="rId41" Type="http://schemas.openxmlformats.org/officeDocument/2006/relationships/oleObject" Target="../embeddings/oleObject23.bin"/><Relationship Id="rId54" Type="http://schemas.openxmlformats.org/officeDocument/2006/relationships/oleObject" Target="../embeddings/oleObject3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2.bin"/><Relationship Id="rId32" Type="http://schemas.openxmlformats.org/officeDocument/2006/relationships/oleObject" Target="../embeddings/oleObject16.bin"/><Relationship Id="rId37" Type="http://schemas.openxmlformats.org/officeDocument/2006/relationships/oleObject" Target="../embeddings/oleObject19.bin"/><Relationship Id="rId40" Type="http://schemas.openxmlformats.org/officeDocument/2006/relationships/oleObject" Target="../embeddings/oleObject22.bin"/><Relationship Id="rId45" Type="http://schemas.openxmlformats.org/officeDocument/2006/relationships/image" Target="../media/image21.wmf"/><Relationship Id="rId53" Type="http://schemas.openxmlformats.org/officeDocument/2006/relationships/image" Target="../media/image2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13.wmf"/><Relationship Id="rId28" Type="http://schemas.openxmlformats.org/officeDocument/2006/relationships/oleObject" Target="../embeddings/oleObject14.bin"/><Relationship Id="rId36" Type="http://schemas.openxmlformats.org/officeDocument/2006/relationships/oleObject" Target="../embeddings/oleObject18.bin"/><Relationship Id="rId49" Type="http://schemas.openxmlformats.org/officeDocument/2006/relationships/image" Target="../media/image23.wmf"/><Relationship Id="rId57" Type="http://schemas.openxmlformats.org/officeDocument/2006/relationships/image" Target="../media/image27.w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9.bin"/><Relationship Id="rId31" Type="http://schemas.openxmlformats.org/officeDocument/2006/relationships/image" Target="../media/image17.wmf"/><Relationship Id="rId44" Type="http://schemas.openxmlformats.org/officeDocument/2006/relationships/oleObject" Target="../embeddings/oleObject25.bin"/><Relationship Id="rId52" Type="http://schemas.openxmlformats.org/officeDocument/2006/relationships/oleObject" Target="../embeddings/oleObject29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5.wmf"/><Relationship Id="rId30" Type="http://schemas.openxmlformats.org/officeDocument/2006/relationships/oleObject" Target="../embeddings/oleObject15.bin"/><Relationship Id="rId35" Type="http://schemas.openxmlformats.org/officeDocument/2006/relationships/image" Target="../media/image19.wmf"/><Relationship Id="rId43" Type="http://schemas.openxmlformats.org/officeDocument/2006/relationships/image" Target="../media/image20.wmf"/><Relationship Id="rId48" Type="http://schemas.openxmlformats.org/officeDocument/2006/relationships/oleObject" Target="../embeddings/oleObject27.bin"/><Relationship Id="rId56" Type="http://schemas.openxmlformats.org/officeDocument/2006/relationships/oleObject" Target="../embeddings/oleObject31.bin"/><Relationship Id="rId8" Type="http://schemas.openxmlformats.org/officeDocument/2006/relationships/image" Target="../media/image6.wmf"/><Relationship Id="rId51" Type="http://schemas.openxmlformats.org/officeDocument/2006/relationships/image" Target="../media/image24.wmf"/><Relationship Id="rId3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37.bin"/><Relationship Id="rId18" Type="http://schemas.openxmlformats.org/officeDocument/2006/relationships/oleObject" Target="../embeddings/oleObject40.bin"/><Relationship Id="rId3" Type="http://schemas.openxmlformats.org/officeDocument/2006/relationships/oleObject" Target="../embeddings/oleObject32.bin"/><Relationship Id="rId21" Type="http://schemas.openxmlformats.org/officeDocument/2006/relationships/image" Target="../media/image18.wmf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10.wmf"/><Relationship Id="rId17" Type="http://schemas.openxmlformats.org/officeDocument/2006/relationships/image" Target="../media/image16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image" Target="../media/image19.wmf"/><Relationship Id="rId10" Type="http://schemas.openxmlformats.org/officeDocument/2006/relationships/image" Target="../media/image9.wmf"/><Relationship Id="rId19" Type="http://schemas.openxmlformats.org/officeDocument/2006/relationships/image" Target="../media/image17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4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58.bin"/><Relationship Id="rId18" Type="http://schemas.openxmlformats.org/officeDocument/2006/relationships/oleObject" Target="../embeddings/oleObject61.bin"/><Relationship Id="rId26" Type="http://schemas.openxmlformats.org/officeDocument/2006/relationships/oleObject" Target="../embeddings/oleObject65.bin"/><Relationship Id="rId3" Type="http://schemas.openxmlformats.org/officeDocument/2006/relationships/oleObject" Target="../embeddings/oleObject53.bin"/><Relationship Id="rId21" Type="http://schemas.openxmlformats.org/officeDocument/2006/relationships/image" Target="../media/image17.wmf"/><Relationship Id="rId34" Type="http://schemas.openxmlformats.org/officeDocument/2006/relationships/oleObject" Target="../embeddings/oleObject69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60.bin"/><Relationship Id="rId25" Type="http://schemas.openxmlformats.org/officeDocument/2006/relationships/image" Target="../media/image19.wmf"/><Relationship Id="rId33" Type="http://schemas.openxmlformats.org/officeDocument/2006/relationships/image" Target="../media/image41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.wmf"/><Relationship Id="rId20" Type="http://schemas.openxmlformats.org/officeDocument/2006/relationships/oleObject" Target="../embeddings/oleObject62.bin"/><Relationship Id="rId29" Type="http://schemas.openxmlformats.org/officeDocument/2006/relationships/image" Target="../media/image3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57.bin"/><Relationship Id="rId24" Type="http://schemas.openxmlformats.org/officeDocument/2006/relationships/oleObject" Target="../embeddings/oleObject64.bin"/><Relationship Id="rId32" Type="http://schemas.openxmlformats.org/officeDocument/2006/relationships/oleObject" Target="../embeddings/oleObject68.bin"/><Relationship Id="rId37" Type="http://schemas.openxmlformats.org/officeDocument/2006/relationships/image" Target="../media/image43.wmf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image" Target="../media/image18.wmf"/><Relationship Id="rId28" Type="http://schemas.openxmlformats.org/officeDocument/2006/relationships/oleObject" Target="../embeddings/oleObject66.bin"/><Relationship Id="rId36" Type="http://schemas.openxmlformats.org/officeDocument/2006/relationships/oleObject" Target="../embeddings/oleObject70.bin"/><Relationship Id="rId10" Type="http://schemas.openxmlformats.org/officeDocument/2006/relationships/image" Target="../media/image8.wmf"/><Relationship Id="rId19" Type="http://schemas.openxmlformats.org/officeDocument/2006/relationships/image" Target="../media/image16.wmf"/><Relationship Id="rId31" Type="http://schemas.openxmlformats.org/officeDocument/2006/relationships/image" Target="../media/image40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10.wmf"/><Relationship Id="rId22" Type="http://schemas.openxmlformats.org/officeDocument/2006/relationships/oleObject" Target="../embeddings/oleObject63.bin"/><Relationship Id="rId27" Type="http://schemas.openxmlformats.org/officeDocument/2006/relationships/image" Target="../media/image38.wmf"/><Relationship Id="rId30" Type="http://schemas.openxmlformats.org/officeDocument/2006/relationships/oleObject" Target="../embeddings/oleObject67.bin"/><Relationship Id="rId35" Type="http://schemas.openxmlformats.org/officeDocument/2006/relationships/image" Target="../media/image4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48.wmf"/><Relationship Id="rId26" Type="http://schemas.openxmlformats.org/officeDocument/2006/relationships/image" Target="../media/image52.wmf"/><Relationship Id="rId39" Type="http://schemas.openxmlformats.org/officeDocument/2006/relationships/oleObject" Target="../embeddings/oleObject89.bin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80.bin"/><Relationship Id="rId34" Type="http://schemas.openxmlformats.org/officeDocument/2006/relationships/image" Target="../media/image56.wmf"/><Relationship Id="rId42" Type="http://schemas.openxmlformats.org/officeDocument/2006/relationships/image" Target="../media/image60.wmf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78.bin"/><Relationship Id="rId25" Type="http://schemas.openxmlformats.org/officeDocument/2006/relationships/oleObject" Target="../embeddings/oleObject82.bin"/><Relationship Id="rId33" Type="http://schemas.openxmlformats.org/officeDocument/2006/relationships/oleObject" Target="../embeddings/oleObject86.bin"/><Relationship Id="rId38" Type="http://schemas.openxmlformats.org/officeDocument/2006/relationships/image" Target="../media/image58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29" Type="http://schemas.openxmlformats.org/officeDocument/2006/relationships/oleObject" Target="../embeddings/oleObject84.bin"/><Relationship Id="rId41" Type="http://schemas.openxmlformats.org/officeDocument/2006/relationships/oleObject" Target="../embeddings/oleObject9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75.bin"/><Relationship Id="rId24" Type="http://schemas.openxmlformats.org/officeDocument/2006/relationships/image" Target="../media/image51.wmf"/><Relationship Id="rId32" Type="http://schemas.openxmlformats.org/officeDocument/2006/relationships/image" Target="../media/image55.wmf"/><Relationship Id="rId37" Type="http://schemas.openxmlformats.org/officeDocument/2006/relationships/oleObject" Target="../embeddings/oleObject88.bin"/><Relationship Id="rId40" Type="http://schemas.openxmlformats.org/officeDocument/2006/relationships/image" Target="../media/image59.wmf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23" Type="http://schemas.openxmlformats.org/officeDocument/2006/relationships/oleObject" Target="../embeddings/oleObject81.bin"/><Relationship Id="rId28" Type="http://schemas.openxmlformats.org/officeDocument/2006/relationships/image" Target="../media/image53.wmf"/><Relationship Id="rId36" Type="http://schemas.openxmlformats.org/officeDocument/2006/relationships/image" Target="../media/image57.wmf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79.bin"/><Relationship Id="rId31" Type="http://schemas.openxmlformats.org/officeDocument/2006/relationships/oleObject" Target="../embeddings/oleObject85.bin"/><Relationship Id="rId44" Type="http://schemas.openxmlformats.org/officeDocument/2006/relationships/image" Target="../media/image61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83.bin"/><Relationship Id="rId30" Type="http://schemas.openxmlformats.org/officeDocument/2006/relationships/image" Target="../media/image54.wmf"/><Relationship Id="rId35" Type="http://schemas.openxmlformats.org/officeDocument/2006/relationships/oleObject" Target="../embeddings/oleObject87.bin"/><Relationship Id="rId43" Type="http://schemas.openxmlformats.org/officeDocument/2006/relationships/oleObject" Target="../embeddings/oleObject9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104558"/>
            <a:ext cx="6400800" cy="705749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ALS Schlange sans" pitchFamily="50" charset="-52"/>
              </a:rPr>
              <a:t>Кинематика</a:t>
            </a:r>
            <a:endParaRPr lang="en-US" sz="4000" b="1" dirty="0">
              <a:latin typeface="ALS Schlange sans" pitchFamily="50" charset="-5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000" dirty="0" smtClean="0">
                <a:latin typeface="ALS Schlange sans" pitchFamily="50" charset="-52"/>
              </a:rPr>
              <a:t>Нурыев Рустам Какабаевич</a:t>
            </a:r>
            <a:endParaRPr lang="nl-NL" sz="2000" dirty="0">
              <a:latin typeface="ALS Schlange sans" pitchFamily="50" charset="-52"/>
            </a:endParaRPr>
          </a:p>
          <a:p>
            <a:r>
              <a:rPr lang="en-US" dirty="0" err="1" smtClean="0">
                <a:latin typeface="ALS Schlange sans" pitchFamily="50" charset="-52"/>
              </a:rPr>
              <a:t>Nuryev</a:t>
            </a:r>
            <a:r>
              <a:rPr lang="nl-NL" dirty="0" smtClean="0">
                <a:latin typeface="ALS Schlange sans" pitchFamily="50" charset="-52"/>
              </a:rPr>
              <a:t>@oi.</a:t>
            </a:r>
            <a:r>
              <a:rPr lang="en-US" dirty="0" err="1" smtClean="0">
                <a:latin typeface="ALS Schlange sans" pitchFamily="50" charset="-52"/>
              </a:rPr>
              <a:t>ifmo.ru</a:t>
            </a:r>
            <a:endParaRPr lang="en-US" dirty="0">
              <a:latin typeface="ALS Schlange sans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59"/>
          <p:cNvSpPr>
            <a:spLocks noChangeArrowheads="1"/>
          </p:cNvSpPr>
          <p:nvPr/>
        </p:nvSpPr>
        <p:spPr bwMode="auto">
          <a:xfrm>
            <a:off x="8810627" y="4810126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altLang="ru-RU" sz="1000" b="1" dirty="0" smtClean="0">
                <a:solidFill>
                  <a:schemeClr val="bg2"/>
                </a:solidFill>
              </a:rPr>
              <a:t>8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50225" y="589542"/>
            <a:ext cx="73818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Ускорение точки</a:t>
            </a:r>
            <a:r>
              <a:rPr lang="ru-RU" altLang="ru-RU" sz="1400" dirty="0">
                <a:solidFill>
                  <a:schemeClr val="accent1"/>
                </a:solidFill>
                <a:latin typeface="ALS Schlange sans" pitchFamily="50" charset="-52"/>
              </a:rPr>
              <a:t> </a:t>
            </a:r>
            <a:r>
              <a:rPr lang="ru-RU" altLang="ru-RU" sz="1400" dirty="0">
                <a:latin typeface="ALS Schlange sans" pitchFamily="50" charset="-52"/>
              </a:rPr>
              <a:t>– величина, характеризующая быстроту изменения скорости точки.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84755" y="857107"/>
            <a:ext cx="84820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400" b="1" dirty="0">
                <a:latin typeface="ALS Schlange sans" pitchFamily="50" charset="-52"/>
              </a:rPr>
              <a:t>Три способа задания движения</a:t>
            </a:r>
            <a:r>
              <a:rPr lang="en-US" altLang="ru-RU" sz="1400" b="1" dirty="0">
                <a:latin typeface="ALS Schlange sans" pitchFamily="50" charset="-52"/>
              </a:rPr>
              <a:t> </a:t>
            </a:r>
            <a:r>
              <a:rPr lang="ru-RU" altLang="ru-RU" sz="1400" b="1" dirty="0">
                <a:latin typeface="ALS Schlange sans" pitchFamily="50" charset="-52"/>
              </a:rPr>
              <a:t>точки определяют способы определения ускорения точки</a:t>
            </a:r>
            <a:r>
              <a:rPr lang="en-US" altLang="ru-RU" sz="1400" dirty="0">
                <a:latin typeface="ALS Schlange sans" pitchFamily="50" charset="-52"/>
              </a:rPr>
              <a:t>:</a:t>
            </a:r>
            <a:endParaRPr lang="ru-RU" altLang="ru-RU" sz="1400" dirty="0">
              <a:latin typeface="ALS Schlange sans" pitchFamily="50" charset="-52"/>
            </a:endParaRPr>
          </a:p>
          <a:p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Векторный способ</a:t>
            </a:r>
            <a:r>
              <a:rPr lang="en-US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:</a:t>
            </a:r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 </a:t>
            </a:r>
            <a:r>
              <a:rPr lang="ru-RU" altLang="ru-RU" sz="1400" dirty="0">
                <a:latin typeface="ALS Schlange sans" pitchFamily="50" charset="-52"/>
              </a:rPr>
              <a:t>Сравним скорости точки в двух положениях точки</a:t>
            </a:r>
            <a:r>
              <a:rPr lang="en-US" altLang="ru-RU" sz="1400" dirty="0">
                <a:latin typeface="ALS Schlange sans" pitchFamily="50" charset="-52"/>
              </a:rPr>
              <a:t> </a:t>
            </a:r>
            <a:r>
              <a:rPr lang="ru-RU" altLang="ru-RU" sz="1400" dirty="0">
                <a:latin typeface="ALS Schlange sans" pitchFamily="50" charset="-52"/>
              </a:rPr>
              <a:t>в моменты времени </a:t>
            </a:r>
            <a:r>
              <a:rPr lang="en-US" altLang="ru-RU" sz="1400" i="1" dirty="0">
                <a:latin typeface="ALS Schlange sans" pitchFamily="50" charset="-52"/>
              </a:rPr>
              <a:t>t</a:t>
            </a:r>
            <a:r>
              <a:rPr lang="en-US" altLang="ru-RU" sz="1400" dirty="0">
                <a:latin typeface="ALS Schlange sans" pitchFamily="50" charset="-52"/>
              </a:rPr>
              <a:t> </a:t>
            </a:r>
            <a:r>
              <a:rPr lang="ru-RU" altLang="ru-RU" sz="1400" dirty="0">
                <a:latin typeface="ALS Schlange sans" pitchFamily="50" charset="-52"/>
              </a:rPr>
              <a:t>и </a:t>
            </a:r>
            <a:r>
              <a:rPr lang="en-US" altLang="ru-RU" sz="1400" i="1" dirty="0">
                <a:latin typeface="ALS Schlange sans" pitchFamily="50" charset="-52"/>
              </a:rPr>
              <a:t>t</a:t>
            </a:r>
            <a:r>
              <a:rPr lang="en-US" altLang="ru-RU" sz="1400" baseline="-25000" dirty="0">
                <a:latin typeface="ALS Schlange sans" pitchFamily="50" charset="-52"/>
              </a:rPr>
              <a:t>1</a:t>
            </a:r>
            <a:r>
              <a:rPr lang="en-US" altLang="ru-RU" sz="1400" dirty="0">
                <a:latin typeface="ALS Schlange sans" pitchFamily="50" charset="-52"/>
              </a:rPr>
              <a:t>= </a:t>
            </a:r>
            <a:r>
              <a:rPr lang="en-US" altLang="ru-RU" sz="1400" i="1" dirty="0">
                <a:latin typeface="ALS Schlange sans" pitchFamily="50" charset="-52"/>
              </a:rPr>
              <a:t>t</a:t>
            </a:r>
            <a:r>
              <a:rPr lang="en-US" altLang="ru-RU" sz="1400" dirty="0">
                <a:latin typeface="ALS Schlange sans" pitchFamily="50" charset="-52"/>
              </a:rPr>
              <a:t> + </a:t>
            </a:r>
            <a:r>
              <a:rPr lang="en-US" altLang="ru-RU" sz="1400" i="1" dirty="0">
                <a:latin typeface="ALS Schlange sans" pitchFamily="50" charset="-52"/>
                <a:sym typeface="Symbol" pitchFamily="18" charset="2"/>
              </a:rPr>
              <a:t>t</a:t>
            </a:r>
            <a:r>
              <a:rPr lang="en-US" altLang="ru-RU" sz="1400" dirty="0">
                <a:latin typeface="ALS Schlange sans" pitchFamily="50" charset="-52"/>
                <a:sym typeface="Symbol" pitchFamily="18" charset="2"/>
              </a:rPr>
              <a:t>:</a:t>
            </a:r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075448"/>
              </p:ext>
            </p:extLst>
          </p:nvPr>
        </p:nvGraphicFramePr>
        <p:xfrm>
          <a:off x="3768725" y="1438977"/>
          <a:ext cx="158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8" name="Формула" r:id="rId3" imgW="1587240" imgH="431640" progId="Equation.3">
                  <p:embed/>
                </p:oleObj>
              </mc:Choice>
              <mc:Fallback>
                <p:oleObj name="Формула" r:id="rId3" imgW="1587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725" y="1438977"/>
                        <a:ext cx="1587500" cy="431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10"/>
          <p:cNvSpPr>
            <a:spLocks noChangeArrowheads="1"/>
          </p:cNvSpPr>
          <p:nvPr/>
        </p:nvSpPr>
        <p:spPr bwMode="auto">
          <a:xfrm rot="1169039">
            <a:off x="1025525" y="2322638"/>
            <a:ext cx="438150" cy="88900"/>
          </a:xfrm>
          <a:prstGeom prst="rightArrow">
            <a:avLst>
              <a:gd name="adj1" fmla="val 50000"/>
              <a:gd name="adj2" fmla="val 123214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172210"/>
              </p:ext>
            </p:extLst>
          </p:nvPr>
        </p:nvGraphicFramePr>
        <p:xfrm>
          <a:off x="1230313" y="2146426"/>
          <a:ext cx="127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9" name="Формула" r:id="rId5" imgW="126720" imgH="164880" progId="Equation.3">
                  <p:embed/>
                </p:oleObj>
              </mc:Choice>
              <mc:Fallback>
                <p:oleObj name="Формула" r:id="rId5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2146426"/>
                        <a:ext cx="127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12"/>
          <p:cNvSpPr>
            <a:spLocks noChangeArrowheads="1"/>
          </p:cNvSpPr>
          <p:nvPr/>
        </p:nvSpPr>
        <p:spPr bwMode="auto">
          <a:xfrm rot="4023032">
            <a:off x="1088233" y="2794920"/>
            <a:ext cx="661987" cy="88900"/>
          </a:xfrm>
          <a:prstGeom prst="rightArrow">
            <a:avLst>
              <a:gd name="adj1" fmla="val 50000"/>
              <a:gd name="adj2" fmla="val 186161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652588" y="2135314"/>
            <a:ext cx="665162" cy="823913"/>
            <a:chOff x="1041" y="1044"/>
            <a:chExt cx="419" cy="519"/>
          </a:xfrm>
        </p:grpSpPr>
        <p:sp>
          <p:nvSpPr>
            <p:cNvPr id="10" name="AutoShape 13"/>
            <p:cNvSpPr>
              <a:spLocks noChangeArrowheads="1"/>
            </p:cNvSpPr>
            <p:nvPr/>
          </p:nvSpPr>
          <p:spPr bwMode="auto">
            <a:xfrm rot="1169039">
              <a:off x="1066" y="1130"/>
              <a:ext cx="254" cy="56"/>
            </a:xfrm>
            <a:prstGeom prst="rightArrow">
              <a:avLst>
                <a:gd name="adj1" fmla="val 50000"/>
                <a:gd name="adj2" fmla="val 113393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 rot="4023032">
              <a:off x="939" y="1311"/>
              <a:ext cx="448" cy="56"/>
            </a:xfrm>
            <a:prstGeom prst="rightArrow">
              <a:avLst>
                <a:gd name="adj1" fmla="val 50000"/>
                <a:gd name="adj2" fmla="val 20000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12" name="Object 15"/>
            <p:cNvGraphicFramePr>
              <a:graphicFrameLocks noChangeAspect="1"/>
            </p:cNvGraphicFramePr>
            <p:nvPr/>
          </p:nvGraphicFramePr>
          <p:xfrm>
            <a:off x="1230" y="1044"/>
            <a:ext cx="80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70" name="Формула" r:id="rId7" imgW="126720" imgH="164880" progId="Equation.3">
                    <p:embed/>
                  </p:oleObj>
                </mc:Choice>
                <mc:Fallback>
                  <p:oleObj name="Формула" r:id="rId7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0" y="1044"/>
                          <a:ext cx="80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6"/>
            <p:cNvGraphicFramePr>
              <a:graphicFrameLocks noChangeAspect="1"/>
            </p:cNvGraphicFramePr>
            <p:nvPr/>
          </p:nvGraphicFramePr>
          <p:xfrm>
            <a:off x="1041" y="1297"/>
            <a:ext cx="9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71" name="Формула" r:id="rId8" imgW="152280" imgH="215640" progId="Equation.3">
                    <p:embed/>
                  </p:oleObj>
                </mc:Choice>
                <mc:Fallback>
                  <p:oleObj name="Формула" r:id="rId8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1" y="1297"/>
                          <a:ext cx="9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AutoShape 17"/>
            <p:cNvSpPr>
              <a:spLocks noChangeArrowheads="1"/>
            </p:cNvSpPr>
            <p:nvPr/>
          </p:nvSpPr>
          <p:spPr bwMode="auto">
            <a:xfrm rot="5786234">
              <a:off x="1107" y="1348"/>
              <a:ext cx="347" cy="53"/>
            </a:xfrm>
            <a:prstGeom prst="rightArrow">
              <a:avLst>
                <a:gd name="adj1" fmla="val 50000"/>
                <a:gd name="adj2" fmla="val 163679"/>
              </a:avLst>
            </a:prstGeom>
            <a:solidFill>
              <a:srgbClr val="00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15" name="Object 18"/>
            <p:cNvGraphicFramePr>
              <a:graphicFrameLocks noChangeAspect="1"/>
            </p:cNvGraphicFramePr>
            <p:nvPr/>
          </p:nvGraphicFramePr>
          <p:xfrm>
            <a:off x="1316" y="1302"/>
            <a:ext cx="144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72" name="Формула" r:id="rId10" imgW="228600" imgH="177480" progId="Equation.3">
                    <p:embed/>
                  </p:oleObj>
                </mc:Choice>
                <mc:Fallback>
                  <p:oleObj name="Формула" r:id="rId10" imgW="2286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" y="1302"/>
                          <a:ext cx="144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149226" y="1990852"/>
            <a:ext cx="1460500" cy="1362075"/>
            <a:chOff x="3235" y="1159"/>
            <a:chExt cx="920" cy="858"/>
          </a:xfrm>
        </p:grpSpPr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3402" y="1878"/>
              <a:ext cx="27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rot="-5400000">
              <a:off x="3275" y="1745"/>
              <a:ext cx="27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rot="-5400000" flipH="1" flipV="1">
              <a:off x="3271" y="1873"/>
              <a:ext cx="144" cy="14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3768" y="1326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3401" y="1859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V="1">
              <a:off x="3420" y="1362"/>
              <a:ext cx="354" cy="5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" name="Freeform 26"/>
            <p:cNvSpPr>
              <a:spLocks/>
            </p:cNvSpPr>
            <p:nvPr/>
          </p:nvSpPr>
          <p:spPr bwMode="auto">
            <a:xfrm>
              <a:off x="3444" y="1230"/>
              <a:ext cx="540" cy="438"/>
            </a:xfrm>
            <a:custGeom>
              <a:avLst/>
              <a:gdLst>
                <a:gd name="T0" fmla="*/ 0 w 768"/>
                <a:gd name="T1" fmla="*/ 0 h 786"/>
                <a:gd name="T2" fmla="*/ 678 w 768"/>
                <a:gd name="T3" fmla="*/ 354 h 786"/>
                <a:gd name="T4" fmla="*/ 540 w 768"/>
                <a:gd name="T5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786">
                  <a:moveTo>
                    <a:pt x="0" y="0"/>
                  </a:moveTo>
                  <a:cubicBezTo>
                    <a:pt x="294" y="111"/>
                    <a:pt x="588" y="223"/>
                    <a:pt x="678" y="354"/>
                  </a:cubicBezTo>
                  <a:cubicBezTo>
                    <a:pt x="768" y="485"/>
                    <a:pt x="654" y="635"/>
                    <a:pt x="540" y="78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3716" y="1159"/>
              <a:ext cx="18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endParaRPr lang="ru-RU" altLang="ru-RU" sz="1000" i="1"/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3235" y="1752"/>
              <a:ext cx="16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O</a:t>
              </a:r>
              <a:endParaRPr lang="ru-RU" altLang="ru-RU" sz="1000" i="1"/>
            </a:p>
          </p:txBody>
        </p:sp>
        <p:graphicFrame>
          <p:nvGraphicFramePr>
            <p:cNvPr id="26" name="Object 29"/>
            <p:cNvGraphicFramePr>
              <a:graphicFrameLocks noChangeAspect="1"/>
            </p:cNvGraphicFramePr>
            <p:nvPr/>
          </p:nvGraphicFramePr>
          <p:xfrm>
            <a:off x="3530" y="1452"/>
            <a:ext cx="80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73" name="Формула" r:id="rId12" imgW="126720" imgH="152280" progId="Equation.3">
                    <p:embed/>
                  </p:oleObj>
                </mc:Choice>
                <mc:Fallback>
                  <p:oleObj name="Формула" r:id="rId12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0" y="1452"/>
                          <a:ext cx="80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3929" y="1457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3943" y="1404"/>
              <a:ext cx="21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r>
                <a:rPr lang="en-US" altLang="ru-RU" sz="1000" baseline="-25000"/>
                <a:t>1</a:t>
              </a:r>
              <a:endParaRPr lang="ru-RU" altLang="ru-RU" sz="1000" baseline="-25000"/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 flipV="1">
              <a:off x="3420" y="1482"/>
              <a:ext cx="516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30" name="Object 33"/>
            <p:cNvGraphicFramePr>
              <a:graphicFrameLocks noChangeAspect="1"/>
            </p:cNvGraphicFramePr>
            <p:nvPr/>
          </p:nvGraphicFramePr>
          <p:xfrm>
            <a:off x="3679" y="1677"/>
            <a:ext cx="8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74" name="Формула" r:id="rId14" imgW="126720" imgH="215640" progId="Equation.3">
                    <p:embed/>
                  </p:oleObj>
                </mc:Choice>
                <mc:Fallback>
                  <p:oleObj name="Формула" r:id="rId14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9" y="1677"/>
                          <a:ext cx="8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4"/>
            <p:cNvGraphicFramePr>
              <a:graphicFrameLocks noChangeAspect="1"/>
            </p:cNvGraphicFramePr>
            <p:nvPr/>
          </p:nvGraphicFramePr>
          <p:xfrm>
            <a:off x="3737" y="1411"/>
            <a:ext cx="14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75" name="Формула" r:id="rId16" imgW="228600" imgH="164880" progId="Equation.3">
                    <p:embed/>
                  </p:oleObj>
                </mc:Choice>
                <mc:Fallback>
                  <p:oleObj name="Формула" r:id="rId16" imgW="2286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7" y="1411"/>
                          <a:ext cx="14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3798" y="1356"/>
              <a:ext cx="138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</p:grpSp>
      <p:graphicFrame>
        <p:nvGraphicFramePr>
          <p:cNvPr id="3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658604"/>
              </p:ext>
            </p:extLst>
          </p:nvPr>
        </p:nvGraphicFramePr>
        <p:xfrm>
          <a:off x="1500188" y="2660777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6" name="Формула" r:id="rId18" imgW="152280" imgH="215640" progId="Equation.3">
                  <p:embed/>
                </p:oleObj>
              </mc:Choice>
              <mc:Fallback>
                <p:oleObj name="Формула" r:id="rId18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2660777"/>
                        <a:ext cx="152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043447"/>
              </p:ext>
            </p:extLst>
          </p:nvPr>
        </p:nvGraphicFramePr>
        <p:xfrm>
          <a:off x="2523259" y="1958132"/>
          <a:ext cx="59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7" name="Формула" r:id="rId20" imgW="596880" imgH="393480" progId="Equation.3">
                  <p:embed/>
                </p:oleObj>
              </mc:Choice>
              <mc:Fallback>
                <p:oleObj name="Формула" r:id="rId20" imgW="596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259" y="1958132"/>
                        <a:ext cx="5969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3239366" y="1925534"/>
            <a:ext cx="51634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ru-RU" sz="1400" dirty="0">
                <a:latin typeface="ALS Schlange sans" pitchFamily="50" charset="-52"/>
              </a:rPr>
              <a:t> </a:t>
            </a:r>
            <a:r>
              <a:rPr lang="ru-RU" altLang="ru-RU" sz="1400" dirty="0">
                <a:latin typeface="ALS Schlange sans" pitchFamily="50" charset="-52"/>
              </a:rPr>
              <a:t>вектор среднего ускорения в интервале времени </a:t>
            </a:r>
            <a:r>
              <a:rPr lang="ru-RU" altLang="ru-RU" sz="1400" i="1" dirty="0">
                <a:latin typeface="ALS Schlange sans" pitchFamily="50" charset="-52"/>
                <a:sym typeface="Symbol" pitchFamily="18" charset="2"/>
              </a:rPr>
              <a:t></a:t>
            </a:r>
            <a:r>
              <a:rPr lang="en-US" altLang="ru-RU" sz="1400" i="1" dirty="0">
                <a:latin typeface="ALS Schlange sans" pitchFamily="50" charset="-52"/>
                <a:sym typeface="Symbol" pitchFamily="18" charset="2"/>
              </a:rPr>
              <a:t>t</a:t>
            </a:r>
            <a:r>
              <a:rPr lang="ru-RU" altLang="ru-RU" sz="1400" dirty="0">
                <a:latin typeface="ALS Schlange sans" pitchFamily="50" charset="-52"/>
                <a:sym typeface="Symbol" pitchFamily="18" charset="2"/>
              </a:rPr>
              <a:t>, направлен в сторону вогнутости траектории.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2544762" y="2554416"/>
            <a:ext cx="25795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>
                <a:latin typeface="ALS Schlange sans" pitchFamily="50" charset="-52"/>
                <a:sym typeface="Symbol" pitchFamily="18" charset="2"/>
              </a:rPr>
              <a:t>Переходя к пределу получаем</a:t>
            </a:r>
            <a:r>
              <a:rPr lang="en-US" altLang="ru-RU" sz="1400">
                <a:latin typeface="ALS Schlange sans" pitchFamily="50" charset="-52"/>
                <a:sym typeface="Symbol" pitchFamily="18" charset="2"/>
              </a:rPr>
              <a:t>:</a:t>
            </a:r>
            <a:endParaRPr lang="ru-RU" altLang="ru-RU" sz="1400">
              <a:latin typeface="ALS Schlange sans" pitchFamily="50" charset="-52"/>
              <a:sym typeface="Symbol" pitchFamily="18" charset="2"/>
            </a:endParaRPr>
          </a:p>
        </p:txBody>
      </p:sp>
      <p:graphicFrame>
        <p:nvGraphicFramePr>
          <p:cNvPr id="37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116975"/>
              </p:ext>
            </p:extLst>
          </p:nvPr>
        </p:nvGraphicFramePr>
        <p:xfrm>
          <a:off x="2443163" y="2990977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8" name="Формула" r:id="rId22" imgW="914400" imgH="444240" progId="Equation.3">
                  <p:embed/>
                </p:oleObj>
              </mc:Choice>
              <mc:Fallback>
                <p:oleObj name="Формула" r:id="rId22" imgW="914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2990977"/>
                        <a:ext cx="914400" cy="444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EC0B43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283194"/>
              </p:ext>
            </p:extLst>
          </p:nvPr>
        </p:nvGraphicFramePr>
        <p:xfrm>
          <a:off x="5153025" y="2515060"/>
          <a:ext cx="93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9" name="Формула" r:id="rId24" imgW="939600" imgH="393480" progId="Equation.3">
                  <p:embed/>
                </p:oleObj>
              </mc:Choice>
              <mc:Fallback>
                <p:oleObj name="Формула" r:id="rId24" imgW="939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5" y="2515060"/>
                        <a:ext cx="9398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789950"/>
              </p:ext>
            </p:extLst>
          </p:nvPr>
        </p:nvGraphicFramePr>
        <p:xfrm>
          <a:off x="6234113" y="2516648"/>
          <a:ext cx="102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0" name="Формула" r:id="rId26" imgW="1028520" imgH="393480" progId="Equation.3">
                  <p:embed/>
                </p:oleObj>
              </mc:Choice>
              <mc:Fallback>
                <p:oleObj name="Формула" r:id="rId26" imgW="1028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113" y="2516648"/>
                        <a:ext cx="10287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3440691" y="2990977"/>
            <a:ext cx="5205412" cy="116955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FontTx/>
              <a:buChar char="-"/>
            </a:pPr>
            <a:r>
              <a:rPr lang="en-US" altLang="ru-RU" sz="1400" dirty="0">
                <a:latin typeface="ALS Schlange sans" pitchFamily="50" charset="-52"/>
              </a:rPr>
              <a:t> </a:t>
            </a:r>
            <a:r>
              <a:rPr lang="ru-RU" altLang="ru-RU" sz="1400" b="1" dirty="0">
                <a:solidFill>
                  <a:srgbClr val="FF0000"/>
                </a:solidFill>
                <a:latin typeface="ALS Schlange sans" pitchFamily="50" charset="-52"/>
              </a:rPr>
              <a:t>вектор истинного ускорения</a:t>
            </a:r>
            <a:r>
              <a:rPr lang="en-US" altLang="ru-RU" sz="1400" b="1" dirty="0">
                <a:solidFill>
                  <a:srgbClr val="FF0000"/>
                </a:solidFill>
                <a:latin typeface="ALS Schlange sans" pitchFamily="50" charset="-52"/>
              </a:rPr>
              <a:t> </a:t>
            </a:r>
            <a:r>
              <a:rPr lang="ru-RU" altLang="ru-RU" sz="1400" b="1" dirty="0">
                <a:solidFill>
                  <a:srgbClr val="FF0000"/>
                </a:solidFill>
                <a:latin typeface="ALS Schlange sans" pitchFamily="50" charset="-52"/>
              </a:rPr>
              <a:t>точки в момент времени </a:t>
            </a:r>
            <a:r>
              <a:rPr lang="en-US" altLang="ru-RU" sz="1400" b="1" i="1" dirty="0">
                <a:solidFill>
                  <a:srgbClr val="FF0000"/>
                </a:solidFill>
                <a:latin typeface="ALS Schlange sans" pitchFamily="50" charset="-52"/>
                <a:sym typeface="Symbol" pitchFamily="18" charset="2"/>
              </a:rPr>
              <a:t>t</a:t>
            </a:r>
            <a:r>
              <a:rPr lang="ru-RU" altLang="ru-RU" sz="1400" i="1" dirty="0">
                <a:latin typeface="ALS Schlange sans" pitchFamily="50" charset="-52"/>
                <a:sym typeface="Symbol" pitchFamily="18" charset="2"/>
              </a:rPr>
              <a:t>, лежит в</a:t>
            </a:r>
            <a:r>
              <a:rPr lang="ru-RU" altLang="ru-RU" sz="1400" dirty="0">
                <a:latin typeface="ALS Schlange sans" pitchFamily="50" charset="-52"/>
                <a:sym typeface="Symbol" pitchFamily="18" charset="2"/>
              </a:rPr>
              <a:t> </a:t>
            </a:r>
            <a:r>
              <a:rPr lang="ru-RU" altLang="ru-RU" sz="1400" i="1" dirty="0">
                <a:latin typeface="ALS Schlange sans" pitchFamily="50" charset="-52"/>
                <a:sym typeface="Symbol" pitchFamily="18" charset="2"/>
              </a:rPr>
              <a:t>соприкасающейся</a:t>
            </a:r>
            <a:r>
              <a:rPr lang="ru-RU" altLang="ru-RU" sz="1400" dirty="0">
                <a:latin typeface="ALS Schlange sans" pitchFamily="50" charset="-52"/>
                <a:sym typeface="Symbol" pitchFamily="18" charset="2"/>
              </a:rPr>
              <a:t> </a:t>
            </a:r>
            <a:r>
              <a:rPr lang="ru-RU" altLang="ru-RU" sz="1400" i="1" dirty="0">
                <a:latin typeface="ALS Schlange sans" pitchFamily="50" charset="-52"/>
                <a:sym typeface="Symbol" pitchFamily="18" charset="2"/>
              </a:rPr>
              <a:t>плоскости</a:t>
            </a:r>
            <a:r>
              <a:rPr lang="ru-RU" altLang="ru-RU" sz="1400" dirty="0">
                <a:latin typeface="ALS Schlange sans" pitchFamily="50" charset="-52"/>
                <a:sym typeface="Symbol" pitchFamily="18" charset="2"/>
              </a:rPr>
              <a:t> (предельное положение плоскости, проведенной через касательную в точке </a:t>
            </a:r>
            <a:r>
              <a:rPr lang="en-US" altLang="ru-RU" sz="1400" i="1" dirty="0">
                <a:latin typeface="ALS Schlange sans" pitchFamily="50" charset="-52"/>
                <a:sym typeface="Symbol" pitchFamily="18" charset="2"/>
              </a:rPr>
              <a:t>M</a:t>
            </a:r>
            <a:r>
              <a:rPr lang="en-US" altLang="ru-RU" sz="1400" dirty="0">
                <a:latin typeface="ALS Schlange sans" pitchFamily="50" charset="-52"/>
                <a:sym typeface="Symbol" pitchFamily="18" charset="2"/>
              </a:rPr>
              <a:t> </a:t>
            </a:r>
            <a:r>
              <a:rPr lang="ru-RU" altLang="ru-RU" sz="1400" dirty="0">
                <a:latin typeface="ALS Schlange sans" pitchFamily="50" charset="-52"/>
                <a:sym typeface="Symbol" pitchFamily="18" charset="2"/>
              </a:rPr>
              <a:t>и прямую, параллельную касательной в точке </a:t>
            </a:r>
            <a:r>
              <a:rPr lang="en-US" altLang="ru-RU" sz="1400" i="1" dirty="0">
                <a:latin typeface="ALS Schlange sans" pitchFamily="50" charset="-52"/>
                <a:sym typeface="Symbol" pitchFamily="18" charset="2"/>
              </a:rPr>
              <a:t>M</a:t>
            </a:r>
            <a:r>
              <a:rPr lang="en-US" altLang="ru-RU" sz="1400" baseline="-25000" dirty="0">
                <a:latin typeface="ALS Schlange sans" pitchFamily="50" charset="-52"/>
                <a:sym typeface="Symbol" pitchFamily="18" charset="2"/>
              </a:rPr>
              <a:t>1</a:t>
            </a:r>
            <a:r>
              <a:rPr lang="ru-RU" altLang="ru-RU" sz="1400" dirty="0">
                <a:latin typeface="ALS Schlange sans" pitchFamily="50" charset="-52"/>
                <a:sym typeface="Symbol" pitchFamily="18" charset="2"/>
              </a:rPr>
              <a:t>, при стремлении </a:t>
            </a:r>
            <a:r>
              <a:rPr lang="en-US" altLang="ru-RU" sz="1400" i="1" dirty="0">
                <a:latin typeface="ALS Schlange sans" pitchFamily="50" charset="-52"/>
                <a:sym typeface="Symbol" pitchFamily="18" charset="2"/>
              </a:rPr>
              <a:t>M</a:t>
            </a:r>
            <a:r>
              <a:rPr lang="en-US" altLang="ru-RU" sz="1400" baseline="-25000" dirty="0">
                <a:latin typeface="ALS Schlange sans" pitchFamily="50" charset="-52"/>
                <a:sym typeface="Symbol" pitchFamily="18" charset="2"/>
              </a:rPr>
              <a:t>1</a:t>
            </a:r>
            <a:r>
              <a:rPr lang="en-US" altLang="ru-RU" sz="1400" dirty="0">
                <a:latin typeface="ALS Schlange sans" pitchFamily="50" charset="-52"/>
                <a:sym typeface="Symbol" pitchFamily="18" charset="2"/>
              </a:rPr>
              <a:t> </a:t>
            </a:r>
            <a:r>
              <a:rPr lang="ru-RU" altLang="ru-RU" sz="1400" dirty="0">
                <a:latin typeface="ALS Schlange sans" pitchFamily="50" charset="-52"/>
                <a:sym typeface="Symbol" pitchFamily="18" charset="2"/>
              </a:rPr>
              <a:t>к </a:t>
            </a:r>
            <a:r>
              <a:rPr lang="en-US" altLang="ru-RU" sz="1400" i="1" dirty="0">
                <a:latin typeface="ALS Schlange sans" pitchFamily="50" charset="-52"/>
                <a:sym typeface="Symbol" pitchFamily="18" charset="2"/>
              </a:rPr>
              <a:t>M</a:t>
            </a:r>
            <a:r>
              <a:rPr lang="en-US" altLang="ru-RU" sz="1400" dirty="0">
                <a:latin typeface="ALS Schlange sans" pitchFamily="50" charset="-52"/>
                <a:sym typeface="Symbol" pitchFamily="18" charset="2"/>
              </a:rPr>
              <a:t>) </a:t>
            </a:r>
            <a:r>
              <a:rPr lang="ru-RU" altLang="ru-RU" sz="1400" i="1" dirty="0">
                <a:latin typeface="ALS Schlange sans" pitchFamily="50" charset="-52"/>
                <a:sym typeface="Symbol" pitchFamily="18" charset="2"/>
              </a:rPr>
              <a:t>и  направлен в сторону вогнутости траектории</a:t>
            </a:r>
            <a:r>
              <a:rPr lang="ru-RU" altLang="ru-RU" sz="1400" dirty="0">
                <a:latin typeface="ALS Schlange sans" pitchFamily="50" charset="-52"/>
                <a:sym typeface="Symbol" pitchFamily="18" charset="2"/>
              </a:rPr>
              <a:t>.</a:t>
            </a:r>
          </a:p>
        </p:txBody>
      </p:sp>
      <p:sp>
        <p:nvSpPr>
          <p:cNvPr id="41" name="AutoShape 137"/>
          <p:cNvSpPr>
            <a:spLocks noChangeArrowheads="1"/>
          </p:cNvSpPr>
          <p:nvPr/>
        </p:nvSpPr>
        <p:spPr bwMode="auto">
          <a:xfrm rot="4636539">
            <a:off x="838202" y="2502027"/>
            <a:ext cx="474663" cy="103187"/>
          </a:xfrm>
          <a:prstGeom prst="rightArrow">
            <a:avLst>
              <a:gd name="adj1" fmla="val 50000"/>
              <a:gd name="adj2" fmla="val 115001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42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96545"/>
              </p:ext>
            </p:extLst>
          </p:nvPr>
        </p:nvGraphicFramePr>
        <p:xfrm>
          <a:off x="1103313" y="2825876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1" name="Формула" r:id="rId28" imgW="139680" imgH="164880" progId="Equation.3">
                  <p:embed/>
                </p:oleObj>
              </mc:Choice>
              <mc:Fallback>
                <p:oleObj name="Формула" r:id="rId28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2825876"/>
                        <a:ext cx="1397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  <p:bldP spid="35" grpId="0"/>
      <p:bldP spid="36" grpId="0"/>
      <p:bldP spid="40" grpId="0" animBg="1"/>
      <p:bldP spid="41" grpId="0" animBg="1"/>
      <p:bldP spid="4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59"/>
          <p:cNvSpPr>
            <a:spLocks noChangeArrowheads="1"/>
          </p:cNvSpPr>
          <p:nvPr/>
        </p:nvSpPr>
        <p:spPr bwMode="auto">
          <a:xfrm>
            <a:off x="8810627" y="4810126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altLang="ru-RU" sz="1000" b="1" dirty="0">
                <a:solidFill>
                  <a:schemeClr val="bg2"/>
                </a:solidFill>
              </a:rPr>
              <a:t>9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  <p:sp>
        <p:nvSpPr>
          <p:cNvPr id="3" name="Text Box 45"/>
          <p:cNvSpPr txBox="1">
            <a:spLocks noChangeArrowheads="1"/>
          </p:cNvSpPr>
          <p:nvPr/>
        </p:nvSpPr>
        <p:spPr bwMode="auto">
          <a:xfrm>
            <a:off x="53183" y="583558"/>
            <a:ext cx="84820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400" b="1" dirty="0">
                <a:solidFill>
                  <a:srgbClr val="FF0000"/>
                </a:solidFill>
                <a:latin typeface="ALS Schlange sans" pitchFamily="50" charset="-52"/>
              </a:rPr>
              <a:t>Координатный способ</a:t>
            </a:r>
            <a:r>
              <a:rPr lang="en-US" altLang="ru-RU" sz="1400" b="1" dirty="0">
                <a:solidFill>
                  <a:srgbClr val="FF0000"/>
                </a:solidFill>
                <a:latin typeface="ALS Schlange sans" pitchFamily="50" charset="-52"/>
              </a:rPr>
              <a:t>:</a:t>
            </a:r>
            <a:r>
              <a:rPr lang="ru-RU" altLang="ru-RU" sz="1400" b="1" dirty="0">
                <a:solidFill>
                  <a:srgbClr val="FF0000"/>
                </a:solidFill>
                <a:latin typeface="ALS Schlange sans" pitchFamily="50" charset="-52"/>
              </a:rPr>
              <a:t> </a:t>
            </a:r>
            <a:r>
              <a:rPr lang="ru-RU" altLang="ru-RU" sz="1400" dirty="0">
                <a:latin typeface="ALS Schlange sans" pitchFamily="50" charset="-52"/>
              </a:rPr>
              <a:t>Используем полученное векторное выражение и связь радиуса-вектора с координатами</a:t>
            </a:r>
            <a:endParaRPr lang="en-US" altLang="ru-RU" sz="1400" dirty="0">
              <a:latin typeface="ALS Schlange sans" pitchFamily="50" charset="-52"/>
              <a:sym typeface="Symbol" pitchFamily="18" charset="2"/>
            </a:endParaRPr>
          </a:p>
        </p:txBody>
      </p:sp>
      <p:graphicFrame>
        <p:nvGraphicFramePr>
          <p:cNvPr id="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871208"/>
              </p:ext>
            </p:extLst>
          </p:nvPr>
        </p:nvGraphicFramePr>
        <p:xfrm>
          <a:off x="1490663" y="845168"/>
          <a:ext cx="165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6" name="Формула" r:id="rId3" imgW="1650960" imgH="228600" progId="Equation.3">
                  <p:embed/>
                </p:oleObj>
              </mc:Choice>
              <mc:Fallback>
                <p:oleObj name="Формула" r:id="rId3" imgW="1650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845168"/>
                        <a:ext cx="1651000" cy="228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51490"/>
              </p:ext>
            </p:extLst>
          </p:nvPr>
        </p:nvGraphicFramePr>
        <p:xfrm>
          <a:off x="2598884" y="1370591"/>
          <a:ext cx="2692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7" name="Формула" r:id="rId5" imgW="2692080" imgH="888840" progId="Equation.3">
                  <p:embed/>
                </p:oleObj>
              </mc:Choice>
              <mc:Fallback>
                <p:oleObj name="Формула" r:id="rId5" imgW="26920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884" y="1370591"/>
                        <a:ext cx="2692400" cy="889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201615" y="1105479"/>
            <a:ext cx="1882775" cy="1641475"/>
            <a:chOff x="2425" y="1126"/>
            <a:chExt cx="1186" cy="1034"/>
          </a:xfrm>
        </p:grpSpPr>
        <p:sp>
          <p:nvSpPr>
            <p:cNvPr id="7" name="Line 49"/>
            <p:cNvSpPr>
              <a:spLocks noChangeShapeType="1"/>
            </p:cNvSpPr>
            <p:nvPr/>
          </p:nvSpPr>
          <p:spPr bwMode="auto">
            <a:xfrm>
              <a:off x="2735" y="1901"/>
              <a:ext cx="762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8" name="Line 50"/>
            <p:cNvSpPr>
              <a:spLocks noChangeShapeType="1"/>
            </p:cNvSpPr>
            <p:nvPr/>
          </p:nvSpPr>
          <p:spPr bwMode="auto">
            <a:xfrm rot="-5400000">
              <a:off x="2368" y="1528"/>
              <a:ext cx="75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9" name="Line 51"/>
            <p:cNvSpPr>
              <a:spLocks noChangeShapeType="1"/>
            </p:cNvSpPr>
            <p:nvPr/>
          </p:nvSpPr>
          <p:spPr bwMode="auto">
            <a:xfrm rot="-5400000" flipH="1" flipV="1">
              <a:off x="2484" y="1896"/>
              <a:ext cx="264" cy="26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0" name="Oval 52"/>
            <p:cNvSpPr>
              <a:spLocks noChangeArrowheads="1"/>
            </p:cNvSpPr>
            <p:nvPr/>
          </p:nvSpPr>
          <p:spPr bwMode="auto">
            <a:xfrm>
              <a:off x="3101" y="1349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2734" y="1882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" name="Freeform 54"/>
            <p:cNvSpPr>
              <a:spLocks/>
            </p:cNvSpPr>
            <p:nvPr/>
          </p:nvSpPr>
          <p:spPr bwMode="auto">
            <a:xfrm>
              <a:off x="2777" y="1253"/>
              <a:ext cx="540" cy="438"/>
            </a:xfrm>
            <a:custGeom>
              <a:avLst/>
              <a:gdLst>
                <a:gd name="T0" fmla="*/ 0 w 768"/>
                <a:gd name="T1" fmla="*/ 0 h 786"/>
                <a:gd name="T2" fmla="*/ 678 w 768"/>
                <a:gd name="T3" fmla="*/ 354 h 786"/>
                <a:gd name="T4" fmla="*/ 540 w 768"/>
                <a:gd name="T5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786">
                  <a:moveTo>
                    <a:pt x="0" y="0"/>
                  </a:moveTo>
                  <a:cubicBezTo>
                    <a:pt x="294" y="111"/>
                    <a:pt x="588" y="223"/>
                    <a:pt x="678" y="354"/>
                  </a:cubicBezTo>
                  <a:cubicBezTo>
                    <a:pt x="768" y="485"/>
                    <a:pt x="654" y="635"/>
                    <a:pt x="540" y="78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3" name="Text Box 55"/>
            <p:cNvSpPr txBox="1">
              <a:spLocks noChangeArrowheads="1"/>
            </p:cNvSpPr>
            <p:nvPr/>
          </p:nvSpPr>
          <p:spPr bwMode="auto">
            <a:xfrm>
              <a:off x="3127" y="1216"/>
              <a:ext cx="18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endParaRPr lang="ru-RU" altLang="ru-RU" sz="1000" i="1"/>
            </a:p>
          </p:txBody>
        </p:sp>
        <p:sp>
          <p:nvSpPr>
            <p:cNvPr id="14" name="Text Box 56"/>
            <p:cNvSpPr txBox="1">
              <a:spLocks noChangeArrowheads="1"/>
            </p:cNvSpPr>
            <p:nvPr/>
          </p:nvSpPr>
          <p:spPr bwMode="auto">
            <a:xfrm>
              <a:off x="2568" y="1775"/>
              <a:ext cx="16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O</a:t>
              </a:r>
              <a:endParaRPr lang="ru-RU" altLang="ru-RU" sz="1000" i="1"/>
            </a:p>
          </p:txBody>
        </p:sp>
        <p:graphicFrame>
          <p:nvGraphicFramePr>
            <p:cNvPr id="15" name="Object 57"/>
            <p:cNvGraphicFramePr>
              <a:graphicFrameLocks noChangeAspect="1"/>
            </p:cNvGraphicFramePr>
            <p:nvPr/>
          </p:nvGraphicFramePr>
          <p:xfrm>
            <a:off x="2425" y="2037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38" name="Формула" r:id="rId7" imgW="126720" imgH="139680" progId="Equation.3">
                    <p:embed/>
                  </p:oleObj>
                </mc:Choice>
                <mc:Fallback>
                  <p:oleObj name="Формула" r:id="rId7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5" y="2037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58"/>
            <p:cNvGraphicFramePr>
              <a:graphicFrameLocks noChangeAspect="1"/>
            </p:cNvGraphicFramePr>
            <p:nvPr/>
          </p:nvGraphicFramePr>
          <p:xfrm>
            <a:off x="3198" y="1904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39" name="Формула" r:id="rId9" imgW="126720" imgH="139680" progId="Equation.3">
                    <p:embed/>
                  </p:oleObj>
                </mc:Choice>
                <mc:Fallback>
                  <p:oleObj name="Формула" r:id="rId9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904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59"/>
            <p:cNvGraphicFramePr>
              <a:graphicFrameLocks noChangeAspect="1"/>
            </p:cNvGraphicFramePr>
            <p:nvPr/>
          </p:nvGraphicFramePr>
          <p:xfrm>
            <a:off x="3523" y="1829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0" name="Формула" r:id="rId11" imgW="139680" imgH="164880" progId="Equation.3">
                    <p:embed/>
                  </p:oleObj>
                </mc:Choice>
                <mc:Fallback>
                  <p:oleObj name="Формула" r:id="rId11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3" y="1829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60"/>
            <p:cNvGraphicFramePr>
              <a:graphicFrameLocks noChangeAspect="1"/>
            </p:cNvGraphicFramePr>
            <p:nvPr/>
          </p:nvGraphicFramePr>
          <p:xfrm>
            <a:off x="2874" y="2014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1" name="Формула" r:id="rId13" imgW="139680" imgH="164880" progId="Equation.3">
                    <p:embed/>
                  </p:oleObj>
                </mc:Choice>
                <mc:Fallback>
                  <p:oleObj name="Формула" r:id="rId13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2014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61"/>
            <p:cNvGraphicFramePr>
              <a:graphicFrameLocks noChangeAspect="1"/>
            </p:cNvGraphicFramePr>
            <p:nvPr/>
          </p:nvGraphicFramePr>
          <p:xfrm>
            <a:off x="2806" y="1126"/>
            <a:ext cx="80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2" name="Формула" r:id="rId15" imgW="126720" imgH="126720" progId="Equation.3">
                    <p:embed/>
                  </p:oleObj>
                </mc:Choice>
                <mc:Fallback>
                  <p:oleObj name="Формула" r:id="rId15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6" y="1126"/>
                          <a:ext cx="80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62"/>
            <p:cNvGraphicFramePr>
              <a:graphicFrameLocks noChangeAspect="1"/>
            </p:cNvGraphicFramePr>
            <p:nvPr/>
          </p:nvGraphicFramePr>
          <p:xfrm>
            <a:off x="3027" y="1671"/>
            <a:ext cx="80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3" name="Формула" r:id="rId17" imgW="126720" imgH="126720" progId="Equation.3">
                    <p:embed/>
                  </p:oleObj>
                </mc:Choice>
                <mc:Fallback>
                  <p:oleObj name="Формула" r:id="rId17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7" y="1671"/>
                          <a:ext cx="80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63"/>
            <p:cNvSpPr>
              <a:spLocks noChangeShapeType="1"/>
            </p:cNvSpPr>
            <p:nvPr/>
          </p:nvSpPr>
          <p:spPr bwMode="auto">
            <a:xfrm>
              <a:off x="3114" y="1371"/>
              <a:ext cx="0" cy="6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2" name="Line 64"/>
            <p:cNvSpPr>
              <a:spLocks noChangeShapeType="1"/>
            </p:cNvSpPr>
            <p:nvPr/>
          </p:nvSpPr>
          <p:spPr bwMode="auto">
            <a:xfrm flipV="1">
              <a:off x="3114" y="1896"/>
              <a:ext cx="84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" name="Line 65"/>
            <p:cNvSpPr>
              <a:spLocks noChangeShapeType="1"/>
            </p:cNvSpPr>
            <p:nvPr/>
          </p:nvSpPr>
          <p:spPr bwMode="auto">
            <a:xfrm flipH="1">
              <a:off x="2652" y="1986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pSp>
          <p:nvGrpSpPr>
            <p:cNvPr id="24" name="Group 66"/>
            <p:cNvGrpSpPr>
              <a:grpSpLocks/>
            </p:cNvGrpSpPr>
            <p:nvPr/>
          </p:nvGrpSpPr>
          <p:grpSpPr bwMode="auto">
            <a:xfrm>
              <a:off x="2625" y="1386"/>
              <a:ext cx="477" cy="617"/>
              <a:chOff x="2247" y="2106"/>
              <a:chExt cx="477" cy="617"/>
            </a:xfrm>
          </p:grpSpPr>
          <p:sp>
            <p:nvSpPr>
              <p:cNvPr id="25" name="Line 67"/>
              <p:cNvSpPr>
                <a:spLocks noChangeShapeType="1"/>
              </p:cNvSpPr>
              <p:nvPr/>
            </p:nvSpPr>
            <p:spPr bwMode="auto">
              <a:xfrm flipV="1">
                <a:off x="2370" y="2106"/>
                <a:ext cx="354" cy="5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26" name="Line 68"/>
              <p:cNvSpPr>
                <a:spLocks noChangeShapeType="1"/>
              </p:cNvSpPr>
              <p:nvPr/>
            </p:nvSpPr>
            <p:spPr bwMode="auto">
              <a:xfrm>
                <a:off x="2388" y="2616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27" name="Line 69"/>
              <p:cNvSpPr>
                <a:spLocks noChangeShapeType="1"/>
              </p:cNvSpPr>
              <p:nvPr/>
            </p:nvSpPr>
            <p:spPr bwMode="auto">
              <a:xfrm rot="-5400000">
                <a:off x="2321" y="2573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28" name="Line 70"/>
              <p:cNvSpPr>
                <a:spLocks noChangeShapeType="1"/>
              </p:cNvSpPr>
              <p:nvPr/>
            </p:nvSpPr>
            <p:spPr bwMode="auto">
              <a:xfrm rot="-5400000" flipH="1" flipV="1">
                <a:off x="2305" y="2629"/>
                <a:ext cx="54" cy="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graphicFrame>
            <p:nvGraphicFramePr>
              <p:cNvPr id="29" name="Object 71"/>
              <p:cNvGraphicFramePr>
                <a:graphicFrameLocks noChangeAspect="1"/>
              </p:cNvGraphicFramePr>
              <p:nvPr/>
            </p:nvGraphicFramePr>
            <p:xfrm>
              <a:off x="2492" y="2250"/>
              <a:ext cx="80" cy="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44" name="Формула" r:id="rId18" imgW="126720" imgH="152280" progId="Equation.3">
                      <p:embed/>
                    </p:oleObj>
                  </mc:Choice>
                  <mc:Fallback>
                    <p:oleObj name="Формула" r:id="rId18" imgW="126720" imgH="1522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2" y="2250"/>
                            <a:ext cx="80" cy="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72"/>
              <p:cNvGraphicFramePr>
                <a:graphicFrameLocks noChangeAspect="1"/>
              </p:cNvGraphicFramePr>
              <p:nvPr/>
            </p:nvGraphicFramePr>
            <p:xfrm>
              <a:off x="2247" y="2603"/>
              <a:ext cx="64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45" name="Формула" r:id="rId20" imgW="101520" imgH="190440" progId="Equation.3">
                      <p:embed/>
                    </p:oleObj>
                  </mc:Choice>
                  <mc:Fallback>
                    <p:oleObj name="Формула" r:id="rId20" imgW="101520" imgH="1904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7" y="2603"/>
                            <a:ext cx="64" cy="1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73"/>
              <p:cNvGraphicFramePr>
                <a:graphicFrameLocks noChangeAspect="1"/>
              </p:cNvGraphicFramePr>
              <p:nvPr/>
            </p:nvGraphicFramePr>
            <p:xfrm>
              <a:off x="2479" y="2493"/>
              <a:ext cx="80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46" name="Формула" r:id="rId22" imgW="126720" imgH="215640" progId="Equation.3">
                      <p:embed/>
                    </p:oleObj>
                  </mc:Choice>
                  <mc:Fallback>
                    <p:oleObj name="Формула" r:id="rId22" imgW="12672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79" y="2493"/>
                            <a:ext cx="80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74"/>
              <p:cNvGraphicFramePr>
                <a:graphicFrameLocks noChangeAspect="1"/>
              </p:cNvGraphicFramePr>
              <p:nvPr/>
            </p:nvGraphicFramePr>
            <p:xfrm>
              <a:off x="2366" y="2424"/>
              <a:ext cx="88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47" name="Формула" r:id="rId24" imgW="139680" imgH="203040" progId="Equation.3">
                      <p:embed/>
                    </p:oleObj>
                  </mc:Choice>
                  <mc:Fallback>
                    <p:oleObj name="Формула" r:id="rId24" imgW="13968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6" y="2424"/>
                            <a:ext cx="88" cy="1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3" name="AutoShape 75"/>
          <p:cNvSpPr>
            <a:spLocks noChangeArrowheads="1"/>
          </p:cNvSpPr>
          <p:nvPr/>
        </p:nvSpPr>
        <p:spPr bwMode="auto">
          <a:xfrm>
            <a:off x="1333503" y="1464253"/>
            <a:ext cx="314325" cy="88900"/>
          </a:xfrm>
          <a:prstGeom prst="rightArrow">
            <a:avLst>
              <a:gd name="adj1" fmla="val 50000"/>
              <a:gd name="adj2" fmla="val 88393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" name="AutoShape 76"/>
          <p:cNvSpPr>
            <a:spLocks noChangeArrowheads="1"/>
          </p:cNvSpPr>
          <p:nvPr/>
        </p:nvSpPr>
        <p:spPr bwMode="auto">
          <a:xfrm rot="16200000">
            <a:off x="1160464" y="1281690"/>
            <a:ext cx="266700" cy="889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" name="AutoShape 77"/>
          <p:cNvSpPr>
            <a:spLocks noChangeArrowheads="1"/>
          </p:cNvSpPr>
          <p:nvPr/>
        </p:nvSpPr>
        <p:spPr bwMode="auto">
          <a:xfrm rot="8157934">
            <a:off x="1044576" y="1562678"/>
            <a:ext cx="266700" cy="889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6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915228"/>
              </p:ext>
            </p:extLst>
          </p:nvPr>
        </p:nvGraphicFramePr>
        <p:xfrm>
          <a:off x="1123951" y="1613478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8" name="Формула" r:id="rId26" imgW="190440" imgH="228600" progId="Equation.3">
                  <p:embed/>
                </p:oleObj>
              </mc:Choice>
              <mc:Fallback>
                <p:oleObj name="Формула" r:id="rId26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1" y="1613478"/>
                        <a:ext cx="190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742579"/>
              </p:ext>
            </p:extLst>
          </p:nvPr>
        </p:nvGraphicFramePr>
        <p:xfrm>
          <a:off x="1646238" y="1443616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9" name="Формула" r:id="rId28" imgW="190440" imgH="241200" progId="Equation.3">
                  <p:embed/>
                </p:oleObj>
              </mc:Choice>
              <mc:Fallback>
                <p:oleObj name="Формула" r:id="rId28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1443616"/>
                        <a:ext cx="190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84887"/>
              </p:ext>
            </p:extLst>
          </p:nvPr>
        </p:nvGraphicFramePr>
        <p:xfrm>
          <a:off x="1355726" y="1111828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0" name="Формула" r:id="rId30" imgW="177480" imgH="215640" progId="Equation.3">
                  <p:embed/>
                </p:oleObj>
              </mc:Choice>
              <mc:Fallback>
                <p:oleObj name="Формула" r:id="rId30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6" y="1111828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174825"/>
              </p:ext>
            </p:extLst>
          </p:nvPr>
        </p:nvGraphicFramePr>
        <p:xfrm>
          <a:off x="3748087" y="2537403"/>
          <a:ext cx="546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1" name="Формула" r:id="rId32" imgW="545760" imgH="736560" progId="Equation.3">
                  <p:embed/>
                </p:oleObj>
              </mc:Choice>
              <mc:Fallback>
                <p:oleObj name="Формула" r:id="rId32" imgW="5457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7" y="2537403"/>
                        <a:ext cx="546100" cy="736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EC0B43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092906"/>
              </p:ext>
            </p:extLst>
          </p:nvPr>
        </p:nvGraphicFramePr>
        <p:xfrm>
          <a:off x="5797551" y="2561217"/>
          <a:ext cx="495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2" name="Формула" r:id="rId34" imgW="495000" imgH="698400" progId="Equation.3">
                  <p:embed/>
                </p:oleObj>
              </mc:Choice>
              <mc:Fallback>
                <p:oleObj name="Формула" r:id="rId34" imgW="4950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1" y="2561217"/>
                        <a:ext cx="495300" cy="698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EC0B43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83"/>
          <p:cNvSpPr txBox="1">
            <a:spLocks noChangeArrowheads="1"/>
          </p:cNvSpPr>
          <p:nvPr/>
        </p:nvSpPr>
        <p:spPr bwMode="auto">
          <a:xfrm>
            <a:off x="4596096" y="2378634"/>
            <a:ext cx="108715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Проекции</a:t>
            </a:r>
          </a:p>
          <a:p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ускорения</a:t>
            </a:r>
            <a:endParaRPr lang="en-US" altLang="ru-RU" sz="1400" b="1" dirty="0">
              <a:solidFill>
                <a:schemeClr val="accent1"/>
              </a:solidFill>
              <a:latin typeface="ALS Schlange sans" pitchFamily="50" charset="-52"/>
            </a:endParaRPr>
          </a:p>
          <a:p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на оси</a:t>
            </a:r>
            <a:endParaRPr lang="en-US" altLang="ru-RU" sz="1400" b="1" dirty="0">
              <a:solidFill>
                <a:schemeClr val="accent1"/>
              </a:solidFill>
              <a:latin typeface="ALS Schlange sans" pitchFamily="50" charset="-52"/>
            </a:endParaRPr>
          </a:p>
          <a:p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координат</a:t>
            </a:r>
            <a:r>
              <a:rPr lang="en-US" altLang="ru-RU" sz="1400" b="1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:</a:t>
            </a:r>
            <a:endParaRPr lang="ru-RU" altLang="ru-RU" sz="1400" b="1" i="1" dirty="0">
              <a:solidFill>
                <a:schemeClr val="accent1"/>
              </a:solidFill>
              <a:latin typeface="ALS Schlange sans" pitchFamily="50" charset="-52"/>
              <a:sym typeface="Symbol" pitchFamily="18" charset="2"/>
            </a:endParaRPr>
          </a:p>
        </p:txBody>
      </p:sp>
      <p:graphicFrame>
        <p:nvGraphicFramePr>
          <p:cNvPr id="42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13987"/>
              </p:ext>
            </p:extLst>
          </p:nvPr>
        </p:nvGraphicFramePr>
        <p:xfrm>
          <a:off x="6386513" y="2365954"/>
          <a:ext cx="1219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3" name="Формула" r:id="rId36" imgW="1218960" imgH="1104840" progId="Equation.3">
                  <p:embed/>
                </p:oleObj>
              </mc:Choice>
              <mc:Fallback>
                <p:oleObj name="Формула" r:id="rId36" imgW="121896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3" y="2365954"/>
                        <a:ext cx="1219200" cy="1104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EC0B43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85"/>
          <p:cNvSpPr txBox="1">
            <a:spLocks noChangeArrowheads="1"/>
          </p:cNvSpPr>
          <p:nvPr/>
        </p:nvSpPr>
        <p:spPr bwMode="auto">
          <a:xfrm>
            <a:off x="2177785" y="2401673"/>
            <a:ext cx="147187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Компоненты</a:t>
            </a:r>
          </a:p>
          <a:p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(составляющие)</a:t>
            </a:r>
          </a:p>
          <a:p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вектора</a:t>
            </a:r>
          </a:p>
          <a:p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ускорения</a:t>
            </a:r>
            <a:r>
              <a:rPr lang="en-US" altLang="ru-RU" sz="1400" b="1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:</a:t>
            </a:r>
            <a:endParaRPr lang="ru-RU" altLang="ru-RU" sz="1400" b="1" i="1" dirty="0">
              <a:solidFill>
                <a:schemeClr val="accent1"/>
              </a:solidFill>
              <a:latin typeface="ALS Schlange sans" pitchFamily="50" charset="-5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41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59"/>
          <p:cNvSpPr>
            <a:spLocks noChangeArrowheads="1"/>
          </p:cNvSpPr>
          <p:nvPr/>
        </p:nvSpPr>
        <p:spPr bwMode="auto">
          <a:xfrm>
            <a:off x="8810627" y="4810126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altLang="ru-RU" sz="1000" b="1" dirty="0" smtClean="0">
                <a:solidFill>
                  <a:schemeClr val="bg2"/>
                </a:solidFill>
              </a:rPr>
              <a:t>10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  <p:grpSp>
        <p:nvGrpSpPr>
          <p:cNvPr id="3" name="Group 197"/>
          <p:cNvGrpSpPr>
            <a:grpSpLocks/>
          </p:cNvGrpSpPr>
          <p:nvPr/>
        </p:nvGrpSpPr>
        <p:grpSpPr bwMode="auto">
          <a:xfrm>
            <a:off x="1111831" y="1543195"/>
            <a:ext cx="581025" cy="169862"/>
            <a:chOff x="-525" y="3255"/>
            <a:chExt cx="366" cy="107"/>
          </a:xfrm>
        </p:grpSpPr>
        <p:sp>
          <p:nvSpPr>
            <p:cNvPr id="4" name="AutoShape 127"/>
            <p:cNvSpPr>
              <a:spLocks noChangeArrowheads="1"/>
            </p:cNvSpPr>
            <p:nvPr/>
          </p:nvSpPr>
          <p:spPr bwMode="auto">
            <a:xfrm rot="1228822">
              <a:off x="-525" y="3306"/>
              <a:ext cx="267" cy="56"/>
            </a:xfrm>
            <a:prstGeom prst="rightArrow">
              <a:avLst>
                <a:gd name="adj1" fmla="val 50000"/>
                <a:gd name="adj2" fmla="val 119196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5" name="Object 130"/>
            <p:cNvGraphicFramePr>
              <a:graphicFrameLocks noChangeAspect="1"/>
            </p:cNvGraphicFramePr>
            <p:nvPr/>
          </p:nvGraphicFramePr>
          <p:xfrm>
            <a:off x="-239" y="3255"/>
            <a:ext cx="80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09" name="Формула" r:id="rId3" imgW="126720" imgH="164880" progId="Equation.3">
                    <p:embed/>
                  </p:oleObj>
                </mc:Choice>
                <mc:Fallback>
                  <p:oleObj name="Формула" r:id="rId3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39" y="3255"/>
                          <a:ext cx="80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135732" y="708170"/>
            <a:ext cx="8567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Естественный способ</a:t>
            </a:r>
            <a:r>
              <a:rPr lang="en-US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:</a:t>
            </a:r>
            <a:r>
              <a:rPr lang="ru-RU" altLang="ru-RU" sz="1400" dirty="0">
                <a:solidFill>
                  <a:schemeClr val="accent1"/>
                </a:solidFill>
                <a:latin typeface="ALS Schlange sans" pitchFamily="50" charset="-52"/>
              </a:rPr>
              <a:t> </a:t>
            </a:r>
            <a:r>
              <a:rPr lang="ru-RU" altLang="ru-RU" sz="1400" dirty="0">
                <a:latin typeface="ALS Schlange sans" pitchFamily="50" charset="-52"/>
              </a:rPr>
              <a:t>Используем векторное выражение для ускорения и выражение для скорости при естественной способе задания</a:t>
            </a:r>
            <a:r>
              <a:rPr lang="en-US" altLang="ru-RU" sz="1400" dirty="0">
                <a:latin typeface="ALS Schlange sans" pitchFamily="50" charset="-52"/>
              </a:rPr>
              <a:t>:</a:t>
            </a:r>
            <a:r>
              <a:rPr lang="ru-RU" altLang="ru-RU" sz="1400" dirty="0">
                <a:latin typeface="ALS Schlange sans" pitchFamily="50" charset="-52"/>
              </a:rPr>
              <a:t> </a:t>
            </a:r>
          </a:p>
        </p:txBody>
      </p:sp>
      <p:graphicFrame>
        <p:nvGraphicFramePr>
          <p:cNvPr id="7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783753"/>
              </p:ext>
            </p:extLst>
          </p:nvPr>
        </p:nvGraphicFramePr>
        <p:xfrm>
          <a:off x="2820483" y="969780"/>
          <a:ext cx="4699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0" name="Формула" r:id="rId5" imgW="469800" imgH="177480" progId="Equation.3">
                  <p:embed/>
                </p:oleObj>
              </mc:Choice>
              <mc:Fallback>
                <p:oleObj name="Формула" r:id="rId5" imgW="469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483" y="969780"/>
                        <a:ext cx="469900" cy="196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153678"/>
              </p:ext>
            </p:extLst>
          </p:nvPr>
        </p:nvGraphicFramePr>
        <p:xfrm>
          <a:off x="2331244" y="1393682"/>
          <a:ext cx="1892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1" name="Формула" r:id="rId7" imgW="1892160" imgH="393480" progId="Equation.3">
                  <p:embed/>
                </p:oleObj>
              </mc:Choice>
              <mc:Fallback>
                <p:oleObj name="Формула" r:id="rId7" imgW="1892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1244" y="1393682"/>
                        <a:ext cx="18923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04"/>
          <p:cNvGrpSpPr>
            <a:grpSpLocks/>
          </p:cNvGrpSpPr>
          <p:nvPr/>
        </p:nvGrpSpPr>
        <p:grpSpPr bwMode="auto">
          <a:xfrm>
            <a:off x="249816" y="1322532"/>
            <a:ext cx="1189038" cy="1165225"/>
            <a:chOff x="4080" y="1190"/>
            <a:chExt cx="749" cy="734"/>
          </a:xfrm>
        </p:grpSpPr>
        <p:sp>
          <p:nvSpPr>
            <p:cNvPr id="10" name="Oval 105"/>
            <p:cNvSpPr>
              <a:spLocks noChangeArrowheads="1"/>
            </p:cNvSpPr>
            <p:nvPr/>
          </p:nvSpPr>
          <p:spPr bwMode="auto">
            <a:xfrm>
              <a:off x="4613" y="1343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" name="Oval 106"/>
            <p:cNvSpPr>
              <a:spLocks noChangeArrowheads="1"/>
            </p:cNvSpPr>
            <p:nvPr/>
          </p:nvSpPr>
          <p:spPr bwMode="auto">
            <a:xfrm>
              <a:off x="4246" y="1876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" name="Freeform 107"/>
            <p:cNvSpPr>
              <a:spLocks/>
            </p:cNvSpPr>
            <p:nvPr/>
          </p:nvSpPr>
          <p:spPr bwMode="auto">
            <a:xfrm>
              <a:off x="4289" y="1247"/>
              <a:ext cx="540" cy="438"/>
            </a:xfrm>
            <a:custGeom>
              <a:avLst/>
              <a:gdLst>
                <a:gd name="T0" fmla="*/ 0 w 768"/>
                <a:gd name="T1" fmla="*/ 0 h 786"/>
                <a:gd name="T2" fmla="*/ 678 w 768"/>
                <a:gd name="T3" fmla="*/ 354 h 786"/>
                <a:gd name="T4" fmla="*/ 540 w 768"/>
                <a:gd name="T5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786">
                  <a:moveTo>
                    <a:pt x="0" y="0"/>
                  </a:moveTo>
                  <a:cubicBezTo>
                    <a:pt x="294" y="111"/>
                    <a:pt x="588" y="223"/>
                    <a:pt x="678" y="354"/>
                  </a:cubicBezTo>
                  <a:cubicBezTo>
                    <a:pt x="768" y="485"/>
                    <a:pt x="654" y="635"/>
                    <a:pt x="540" y="78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3" name="Text Box 108"/>
            <p:cNvSpPr txBox="1">
              <a:spLocks noChangeArrowheads="1"/>
            </p:cNvSpPr>
            <p:nvPr/>
          </p:nvSpPr>
          <p:spPr bwMode="auto">
            <a:xfrm>
              <a:off x="4549" y="1194"/>
              <a:ext cx="18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endParaRPr lang="ru-RU" altLang="ru-RU" sz="1000" i="1"/>
            </a:p>
          </p:txBody>
        </p:sp>
        <p:sp>
          <p:nvSpPr>
            <p:cNvPr id="14" name="Text Box 109"/>
            <p:cNvSpPr txBox="1">
              <a:spLocks noChangeArrowheads="1"/>
            </p:cNvSpPr>
            <p:nvPr/>
          </p:nvSpPr>
          <p:spPr bwMode="auto">
            <a:xfrm>
              <a:off x="4080" y="1769"/>
              <a:ext cx="16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O</a:t>
              </a:r>
              <a:endParaRPr lang="ru-RU" altLang="ru-RU" sz="1000" i="1"/>
            </a:p>
          </p:txBody>
        </p:sp>
        <p:graphicFrame>
          <p:nvGraphicFramePr>
            <p:cNvPr id="15" name="Object 110"/>
            <p:cNvGraphicFramePr>
              <a:graphicFrameLocks noChangeAspect="1"/>
            </p:cNvGraphicFramePr>
            <p:nvPr/>
          </p:nvGraphicFramePr>
          <p:xfrm>
            <a:off x="4511" y="1233"/>
            <a:ext cx="72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2" name="Формула" r:id="rId9" imgW="114120" imgH="139680" progId="Equation.3">
                    <p:embed/>
                  </p:oleObj>
                </mc:Choice>
                <mc:Fallback>
                  <p:oleObj name="Формула" r:id="rId9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" y="1233"/>
                          <a:ext cx="72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Oval 111"/>
            <p:cNvSpPr>
              <a:spLocks noChangeArrowheads="1"/>
            </p:cNvSpPr>
            <p:nvPr/>
          </p:nvSpPr>
          <p:spPr bwMode="auto">
            <a:xfrm>
              <a:off x="4377" y="1257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17" name="Object 112"/>
            <p:cNvGraphicFramePr>
              <a:graphicFrameLocks noChangeAspect="1"/>
            </p:cNvGraphicFramePr>
            <p:nvPr/>
          </p:nvGraphicFramePr>
          <p:xfrm>
            <a:off x="4280" y="1256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3" name="Формула" r:id="rId11" imgW="177480" imgH="215640" progId="Equation.3">
                    <p:embed/>
                  </p:oleObj>
                </mc:Choice>
                <mc:Fallback>
                  <p:oleObj name="Формула" r:id="rId11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0" y="1256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13"/>
            <p:cNvGraphicFramePr>
              <a:graphicFrameLocks noChangeAspect="1"/>
            </p:cNvGraphicFramePr>
            <p:nvPr/>
          </p:nvGraphicFramePr>
          <p:xfrm>
            <a:off x="4304" y="1190"/>
            <a:ext cx="184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4" name="Формула" r:id="rId13" imgW="291960" imgH="139680" progId="Equation.3">
                    <p:embed/>
                  </p:oleObj>
                </mc:Choice>
                <mc:Fallback>
                  <p:oleObj name="Формула" r:id="rId13" imgW="29196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4" y="1190"/>
                          <a:ext cx="184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114"/>
            <p:cNvSpPr>
              <a:spLocks noChangeShapeType="1"/>
            </p:cNvSpPr>
            <p:nvPr/>
          </p:nvSpPr>
          <p:spPr bwMode="auto">
            <a:xfrm flipV="1">
              <a:off x="4272" y="1380"/>
              <a:ext cx="342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20" name="Object 115"/>
            <p:cNvGraphicFramePr>
              <a:graphicFrameLocks noChangeAspect="1"/>
            </p:cNvGraphicFramePr>
            <p:nvPr/>
          </p:nvGraphicFramePr>
          <p:xfrm>
            <a:off x="4346" y="1548"/>
            <a:ext cx="80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5" name="Формула" r:id="rId15" imgW="126720" imgH="152280" progId="Equation.3">
                    <p:embed/>
                  </p:oleObj>
                </mc:Choice>
                <mc:Fallback>
                  <p:oleObj name="Формула" r:id="rId15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6" y="1548"/>
                          <a:ext cx="80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116"/>
          <p:cNvGrpSpPr>
            <a:grpSpLocks/>
          </p:cNvGrpSpPr>
          <p:nvPr/>
        </p:nvGrpSpPr>
        <p:grpSpPr bwMode="auto">
          <a:xfrm>
            <a:off x="564142" y="1474932"/>
            <a:ext cx="1212850" cy="958850"/>
            <a:chOff x="4278" y="1286"/>
            <a:chExt cx="764" cy="604"/>
          </a:xfrm>
        </p:grpSpPr>
        <p:sp>
          <p:nvSpPr>
            <p:cNvPr id="22" name="Line 117"/>
            <p:cNvSpPr>
              <a:spLocks noChangeShapeType="1"/>
            </p:cNvSpPr>
            <p:nvPr/>
          </p:nvSpPr>
          <p:spPr bwMode="auto">
            <a:xfrm flipV="1">
              <a:off x="4278" y="1482"/>
              <a:ext cx="49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" name="Oval 118"/>
            <p:cNvSpPr>
              <a:spLocks noChangeArrowheads="1"/>
            </p:cNvSpPr>
            <p:nvPr/>
          </p:nvSpPr>
          <p:spPr bwMode="auto">
            <a:xfrm>
              <a:off x="4770" y="1452"/>
              <a:ext cx="35" cy="3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" name="Line 119"/>
            <p:cNvSpPr>
              <a:spLocks noChangeShapeType="1"/>
            </p:cNvSpPr>
            <p:nvPr/>
          </p:nvSpPr>
          <p:spPr bwMode="auto">
            <a:xfrm>
              <a:off x="4644" y="1380"/>
              <a:ext cx="132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5" name="Text Box 120"/>
            <p:cNvSpPr txBox="1">
              <a:spLocks noChangeArrowheads="1"/>
            </p:cNvSpPr>
            <p:nvPr/>
          </p:nvSpPr>
          <p:spPr bwMode="auto">
            <a:xfrm>
              <a:off x="4830" y="1415"/>
              <a:ext cx="21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r>
                <a:rPr lang="ru-RU" altLang="ru-RU" sz="1000" baseline="-25000"/>
                <a:t>1</a:t>
              </a:r>
            </a:p>
          </p:txBody>
        </p:sp>
        <p:graphicFrame>
          <p:nvGraphicFramePr>
            <p:cNvPr id="26" name="Object 121"/>
            <p:cNvGraphicFramePr>
              <a:graphicFrameLocks noChangeAspect="1"/>
            </p:cNvGraphicFramePr>
            <p:nvPr/>
          </p:nvGraphicFramePr>
          <p:xfrm>
            <a:off x="4514" y="1660"/>
            <a:ext cx="8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6" name="Формула" r:id="rId17" imgW="126720" imgH="215640" progId="Equation.3">
                    <p:embed/>
                  </p:oleObj>
                </mc:Choice>
                <mc:Fallback>
                  <p:oleObj name="Формула" r:id="rId17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" y="1660"/>
                          <a:ext cx="8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22"/>
            <p:cNvGraphicFramePr>
              <a:graphicFrameLocks noChangeAspect="1"/>
            </p:cNvGraphicFramePr>
            <p:nvPr/>
          </p:nvGraphicFramePr>
          <p:xfrm>
            <a:off x="4577" y="1417"/>
            <a:ext cx="14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7" name="Формула" r:id="rId19" imgW="228600" imgH="164880" progId="Equation.3">
                    <p:embed/>
                  </p:oleObj>
                </mc:Choice>
                <mc:Fallback>
                  <p:oleObj name="Формула" r:id="rId19" imgW="2286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7" y="1417"/>
                          <a:ext cx="14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23"/>
            <p:cNvGraphicFramePr>
              <a:graphicFrameLocks noChangeAspect="1"/>
            </p:cNvGraphicFramePr>
            <p:nvPr/>
          </p:nvGraphicFramePr>
          <p:xfrm>
            <a:off x="4718" y="1286"/>
            <a:ext cx="136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8" name="Формула" r:id="rId21" imgW="215640" imgH="177480" progId="Equation.3">
                    <p:embed/>
                  </p:oleObj>
                </mc:Choice>
                <mc:Fallback>
                  <p:oleObj name="Формула" r:id="rId21" imgW="2156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8" y="1286"/>
                          <a:ext cx="136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198"/>
          <p:cNvGrpSpPr>
            <a:grpSpLocks/>
          </p:cNvGrpSpPr>
          <p:nvPr/>
        </p:nvGrpSpPr>
        <p:grpSpPr bwMode="auto">
          <a:xfrm>
            <a:off x="360943" y="1279671"/>
            <a:ext cx="1666875" cy="666750"/>
            <a:chOff x="-1146" y="2009"/>
            <a:chExt cx="1050" cy="420"/>
          </a:xfrm>
        </p:grpSpPr>
        <p:sp>
          <p:nvSpPr>
            <p:cNvPr id="30" name="Line 128"/>
            <p:cNvSpPr>
              <a:spLocks noChangeShapeType="1"/>
            </p:cNvSpPr>
            <p:nvPr/>
          </p:nvSpPr>
          <p:spPr bwMode="auto">
            <a:xfrm>
              <a:off x="-1146" y="2009"/>
              <a:ext cx="1050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pSp>
          <p:nvGrpSpPr>
            <p:cNvPr id="31" name="Group 195"/>
            <p:cNvGrpSpPr>
              <a:grpSpLocks/>
            </p:cNvGrpSpPr>
            <p:nvPr/>
          </p:nvGrpSpPr>
          <p:grpSpPr bwMode="auto">
            <a:xfrm>
              <a:off x="-675" y="2116"/>
              <a:ext cx="151" cy="127"/>
              <a:chOff x="-741" y="2380"/>
              <a:chExt cx="151" cy="127"/>
            </a:xfrm>
          </p:grpSpPr>
          <p:graphicFrame>
            <p:nvGraphicFramePr>
              <p:cNvPr id="32" name="Object 125"/>
              <p:cNvGraphicFramePr>
                <a:graphicFrameLocks noChangeAspect="1"/>
              </p:cNvGraphicFramePr>
              <p:nvPr/>
            </p:nvGraphicFramePr>
            <p:xfrm>
              <a:off x="-670" y="2380"/>
              <a:ext cx="80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19" name="Формула" r:id="rId23" imgW="126720" imgH="164880" progId="Equation.3">
                      <p:embed/>
                    </p:oleObj>
                  </mc:Choice>
                  <mc:Fallback>
                    <p:oleObj name="Формула" r:id="rId23" imgW="12672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670" y="2380"/>
                            <a:ext cx="80" cy="1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" name="Line 129"/>
              <p:cNvSpPr>
                <a:spLocks noChangeShapeType="1"/>
              </p:cNvSpPr>
              <p:nvPr/>
            </p:nvSpPr>
            <p:spPr bwMode="auto">
              <a:xfrm>
                <a:off x="-741" y="2465"/>
                <a:ext cx="120" cy="4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</p:grpSp>
      </p:grpSp>
      <p:graphicFrame>
        <p:nvGraphicFramePr>
          <p:cNvPr id="34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729330"/>
              </p:ext>
            </p:extLst>
          </p:nvPr>
        </p:nvGraphicFramePr>
        <p:xfrm>
          <a:off x="6099970" y="2295669"/>
          <a:ext cx="26035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0" name="Формула" r:id="rId25" imgW="2603160" imgH="469800" progId="Equation.3">
                  <p:embed/>
                </p:oleObj>
              </mc:Choice>
              <mc:Fallback>
                <p:oleObj name="Формула" r:id="rId25" imgW="26031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9970" y="2295669"/>
                        <a:ext cx="2603500" cy="4984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652518"/>
              </p:ext>
            </p:extLst>
          </p:nvPr>
        </p:nvGraphicFramePr>
        <p:xfrm>
          <a:off x="6529388" y="1539409"/>
          <a:ext cx="8763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1" name="Формула" r:id="rId27" imgW="876240" imgH="203040" progId="Equation.3">
                  <p:embed/>
                </p:oleObj>
              </mc:Choice>
              <mc:Fallback>
                <p:oleObj name="Формула" r:id="rId27" imgW="876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388" y="1539409"/>
                        <a:ext cx="876300" cy="2317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134"/>
          <p:cNvSpPr txBox="1">
            <a:spLocks noChangeArrowheads="1"/>
          </p:cNvSpPr>
          <p:nvPr/>
        </p:nvSpPr>
        <p:spPr bwMode="auto">
          <a:xfrm>
            <a:off x="4447887" y="1277798"/>
            <a:ext cx="37271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400" dirty="0">
                <a:latin typeface="ALS Schlange sans" pitchFamily="50" charset="-52"/>
              </a:rPr>
              <a:t>Представим </a:t>
            </a:r>
            <a:r>
              <a:rPr lang="ru-RU" altLang="ru-RU" sz="1400" dirty="0" smtClean="0">
                <a:latin typeface="ALS Schlange sans" pitchFamily="50" charset="-52"/>
              </a:rPr>
              <a:t>единичный касательный </a:t>
            </a:r>
            <a:r>
              <a:rPr lang="ru-RU" altLang="ru-RU" sz="1400" dirty="0">
                <a:latin typeface="ALS Schlange sans" pitchFamily="50" charset="-52"/>
              </a:rPr>
              <a:t>вектор </a:t>
            </a:r>
          </a:p>
          <a:p>
            <a:r>
              <a:rPr lang="ru-RU" altLang="ru-RU" sz="1400" dirty="0">
                <a:latin typeface="ALS Schlange sans" pitchFamily="50" charset="-52"/>
              </a:rPr>
              <a:t>как сложную функцию</a:t>
            </a:r>
            <a:r>
              <a:rPr lang="en-US" altLang="ru-RU" sz="1400" i="1" dirty="0">
                <a:latin typeface="ALS Schlange sans" pitchFamily="50" charset="-52"/>
                <a:sym typeface="Symbol" pitchFamily="18" charset="2"/>
              </a:rPr>
              <a:t>:</a:t>
            </a:r>
            <a:endParaRPr lang="ru-RU" altLang="ru-RU" sz="1400" i="1" dirty="0">
              <a:latin typeface="ALS Schlange sans" pitchFamily="50" charset="-52"/>
              <a:sym typeface="Symbol" pitchFamily="18" charset="2"/>
            </a:endParaRPr>
          </a:p>
        </p:txBody>
      </p:sp>
      <p:sp>
        <p:nvSpPr>
          <p:cNvPr id="37" name="Text Box 135"/>
          <p:cNvSpPr txBox="1">
            <a:spLocks noChangeArrowheads="1"/>
          </p:cNvSpPr>
          <p:nvPr/>
        </p:nvSpPr>
        <p:spPr bwMode="auto">
          <a:xfrm>
            <a:off x="2240757" y="1827436"/>
            <a:ext cx="23502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400" dirty="0">
                <a:latin typeface="ALS Schlange sans" pitchFamily="50" charset="-52"/>
                <a:sym typeface="Symbol" pitchFamily="18" charset="2"/>
              </a:rPr>
              <a:t>Производная единичного</a:t>
            </a:r>
          </a:p>
          <a:p>
            <a:r>
              <a:rPr lang="ru-RU" altLang="ru-RU" sz="1400" dirty="0">
                <a:latin typeface="ALS Schlange sans" pitchFamily="50" charset="-52"/>
                <a:sym typeface="Symbol" pitchFamily="18" charset="2"/>
              </a:rPr>
              <a:t>касательного вектора</a:t>
            </a:r>
            <a:r>
              <a:rPr lang="en-US" altLang="ru-RU" sz="1400" dirty="0">
                <a:latin typeface="ALS Schlange sans" pitchFamily="50" charset="-52"/>
                <a:sym typeface="Symbol" pitchFamily="18" charset="2"/>
              </a:rPr>
              <a:t>:</a:t>
            </a:r>
            <a:endParaRPr lang="ru-RU" altLang="ru-RU" sz="1400" dirty="0">
              <a:latin typeface="ALS Schlange sans" pitchFamily="50" charset="-52"/>
            </a:endParaRPr>
          </a:p>
        </p:txBody>
      </p:sp>
      <p:graphicFrame>
        <p:nvGraphicFramePr>
          <p:cNvPr id="38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718485"/>
              </p:ext>
            </p:extLst>
          </p:nvPr>
        </p:nvGraphicFramePr>
        <p:xfrm>
          <a:off x="4690198" y="1884506"/>
          <a:ext cx="12954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2" name="Формула" r:id="rId29" imgW="1295280" imgH="393480" progId="Equation.3">
                  <p:embed/>
                </p:oleObj>
              </mc:Choice>
              <mc:Fallback>
                <p:oleObj name="Формула" r:id="rId29" imgW="1295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0198" y="1884506"/>
                        <a:ext cx="1295400" cy="4111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139"/>
          <p:cNvSpPr txBox="1">
            <a:spLocks noChangeArrowheads="1"/>
          </p:cNvSpPr>
          <p:nvPr/>
        </p:nvSpPr>
        <p:spPr bwMode="auto">
          <a:xfrm>
            <a:off x="135732" y="2725017"/>
            <a:ext cx="344838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</a:rPr>
              <a:t>При </a:t>
            </a:r>
            <a:r>
              <a:rPr lang="ru-RU" altLang="ru-RU" sz="1200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</a:t>
            </a:r>
            <a:r>
              <a:rPr lang="en-US" altLang="ru-RU" sz="1200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s</a:t>
            </a:r>
            <a:r>
              <a:rPr lang="ru-RU" altLang="ru-RU" sz="1200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 </a:t>
            </a:r>
            <a:r>
              <a:rPr lang="en-US" altLang="ru-RU" sz="1200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</a:t>
            </a:r>
            <a:r>
              <a:rPr lang="ru-RU" altLang="ru-RU" sz="1200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 </a:t>
            </a:r>
            <a:r>
              <a:rPr lang="en-US" altLang="ru-RU" sz="1200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0</a:t>
            </a:r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</a:rPr>
              <a:t> радиус кривизны </a:t>
            </a:r>
            <a:r>
              <a:rPr lang="ru-RU" altLang="ru-RU" sz="1200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</a:t>
            </a:r>
            <a:r>
              <a:rPr lang="ru-RU" altLang="ru-RU" sz="1200" baseline="-25000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1 </a:t>
            </a:r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 </a:t>
            </a:r>
            <a:r>
              <a:rPr lang="ru-RU" altLang="ru-RU" sz="1200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</a:t>
            </a:r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, угол</a:t>
            </a:r>
          </a:p>
          <a:p>
            <a:pPr algn="just"/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между радиусами кривизны </a:t>
            </a:r>
            <a:r>
              <a:rPr lang="ru-RU" altLang="ru-RU" sz="1200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 </a:t>
            </a:r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 0, числитель -</a:t>
            </a:r>
          </a:p>
          <a:p>
            <a:pPr algn="just">
              <a:buFontTx/>
              <a:buChar char="-"/>
            </a:pPr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</a:rPr>
              <a:t>основание равнобедренного треугольника,</a:t>
            </a:r>
          </a:p>
          <a:p>
            <a:pPr algn="just"/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</a:rPr>
              <a:t>образованного единичными векторами </a:t>
            </a:r>
            <a:r>
              <a:rPr lang="ru-RU" altLang="ru-RU" sz="1200" b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</a:t>
            </a:r>
            <a:r>
              <a:rPr lang="ru-RU" altLang="ru-RU" sz="1200" baseline="-25000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1</a:t>
            </a:r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 и </a:t>
            </a:r>
            <a:r>
              <a:rPr lang="ru-RU" altLang="ru-RU" sz="1200" b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</a:t>
            </a:r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,</a:t>
            </a:r>
          </a:p>
          <a:p>
            <a:pPr algn="just"/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</a:rPr>
              <a:t>знаменатель – длина круговой дуги радиуса </a:t>
            </a:r>
            <a:r>
              <a:rPr lang="ru-RU" altLang="ru-RU" sz="1200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</a:t>
            </a:r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</a:rPr>
              <a:t>.</a:t>
            </a:r>
          </a:p>
        </p:txBody>
      </p:sp>
      <p:grpSp>
        <p:nvGrpSpPr>
          <p:cNvPr id="40" name="Group 140"/>
          <p:cNvGrpSpPr>
            <a:grpSpLocks/>
          </p:cNvGrpSpPr>
          <p:nvPr/>
        </p:nvGrpSpPr>
        <p:grpSpPr bwMode="auto">
          <a:xfrm>
            <a:off x="3559611" y="2900076"/>
            <a:ext cx="930275" cy="736600"/>
            <a:chOff x="4788" y="3684"/>
            <a:chExt cx="586" cy="464"/>
          </a:xfrm>
        </p:grpSpPr>
        <p:sp>
          <p:nvSpPr>
            <p:cNvPr id="41" name="Freeform 141"/>
            <p:cNvSpPr>
              <a:spLocks/>
            </p:cNvSpPr>
            <p:nvPr/>
          </p:nvSpPr>
          <p:spPr bwMode="auto">
            <a:xfrm>
              <a:off x="5094" y="3684"/>
              <a:ext cx="186" cy="258"/>
            </a:xfrm>
            <a:custGeom>
              <a:avLst/>
              <a:gdLst>
                <a:gd name="T0" fmla="*/ 0 w 270"/>
                <a:gd name="T1" fmla="*/ 0 h 258"/>
                <a:gd name="T2" fmla="*/ 168 w 270"/>
                <a:gd name="T3" fmla="*/ 108 h 258"/>
                <a:gd name="T4" fmla="*/ 270 w 270"/>
                <a:gd name="T5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258">
                  <a:moveTo>
                    <a:pt x="0" y="0"/>
                  </a:moveTo>
                  <a:cubicBezTo>
                    <a:pt x="61" y="32"/>
                    <a:pt x="123" y="65"/>
                    <a:pt x="168" y="108"/>
                  </a:cubicBezTo>
                  <a:cubicBezTo>
                    <a:pt x="213" y="151"/>
                    <a:pt x="257" y="235"/>
                    <a:pt x="270" y="25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42" name="Line 142"/>
            <p:cNvSpPr>
              <a:spLocks noChangeShapeType="1"/>
            </p:cNvSpPr>
            <p:nvPr/>
          </p:nvSpPr>
          <p:spPr bwMode="auto">
            <a:xfrm flipV="1">
              <a:off x="4788" y="3684"/>
              <a:ext cx="306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43" name="Line 143"/>
            <p:cNvSpPr>
              <a:spLocks noChangeShapeType="1"/>
            </p:cNvSpPr>
            <p:nvPr/>
          </p:nvSpPr>
          <p:spPr bwMode="auto">
            <a:xfrm flipV="1">
              <a:off x="4788" y="3948"/>
              <a:ext cx="48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44" name="Line 144"/>
            <p:cNvSpPr>
              <a:spLocks noChangeShapeType="1"/>
            </p:cNvSpPr>
            <p:nvPr/>
          </p:nvSpPr>
          <p:spPr bwMode="auto">
            <a:xfrm>
              <a:off x="5088" y="3684"/>
              <a:ext cx="186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45" name="Line 145"/>
            <p:cNvSpPr>
              <a:spLocks noChangeShapeType="1"/>
            </p:cNvSpPr>
            <p:nvPr/>
          </p:nvSpPr>
          <p:spPr bwMode="auto">
            <a:xfrm flipV="1">
              <a:off x="4788" y="3822"/>
              <a:ext cx="39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46" name="Freeform 146"/>
            <p:cNvSpPr>
              <a:spLocks/>
            </p:cNvSpPr>
            <p:nvPr/>
          </p:nvSpPr>
          <p:spPr bwMode="auto">
            <a:xfrm>
              <a:off x="4893" y="3981"/>
              <a:ext cx="72" cy="90"/>
            </a:xfrm>
            <a:custGeom>
              <a:avLst/>
              <a:gdLst>
                <a:gd name="T0" fmla="*/ 0 w 96"/>
                <a:gd name="T1" fmla="*/ 0 h 159"/>
                <a:gd name="T2" fmla="*/ 69 w 96"/>
                <a:gd name="T3" fmla="*/ 90 h 159"/>
                <a:gd name="T4" fmla="*/ 96 w 96"/>
                <a:gd name="T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59">
                  <a:moveTo>
                    <a:pt x="0" y="0"/>
                  </a:moveTo>
                  <a:cubicBezTo>
                    <a:pt x="26" y="32"/>
                    <a:pt x="53" y="64"/>
                    <a:pt x="69" y="90"/>
                  </a:cubicBezTo>
                  <a:cubicBezTo>
                    <a:pt x="85" y="116"/>
                    <a:pt x="93" y="148"/>
                    <a:pt x="96" y="15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47" name="Object 147"/>
            <p:cNvGraphicFramePr>
              <a:graphicFrameLocks noChangeAspect="1"/>
            </p:cNvGraphicFramePr>
            <p:nvPr/>
          </p:nvGraphicFramePr>
          <p:xfrm>
            <a:off x="5032" y="3758"/>
            <a:ext cx="13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23" name="Формула" r:id="rId31" imgW="215640" imgH="164880" progId="Equation.3">
                    <p:embed/>
                  </p:oleObj>
                </mc:Choice>
                <mc:Fallback>
                  <p:oleObj name="Формула" r:id="rId31" imgW="21564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2" y="3758"/>
                          <a:ext cx="136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148"/>
            <p:cNvGraphicFramePr>
              <a:graphicFrameLocks noChangeAspect="1"/>
            </p:cNvGraphicFramePr>
            <p:nvPr/>
          </p:nvGraphicFramePr>
          <p:xfrm>
            <a:off x="5238" y="3705"/>
            <a:ext cx="136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24" name="Формула" r:id="rId33" imgW="215640" imgH="177480" progId="Equation.3">
                    <p:embed/>
                  </p:oleObj>
                </mc:Choice>
                <mc:Fallback>
                  <p:oleObj name="Формула" r:id="rId33" imgW="2156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8" y="3705"/>
                          <a:ext cx="136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149"/>
            <p:cNvGraphicFramePr>
              <a:graphicFrameLocks noChangeAspect="1"/>
            </p:cNvGraphicFramePr>
            <p:nvPr/>
          </p:nvGraphicFramePr>
          <p:xfrm>
            <a:off x="4846" y="3816"/>
            <a:ext cx="9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25" name="Формула" r:id="rId35" imgW="152280" imgH="164880" progId="Equation.3">
                    <p:embed/>
                  </p:oleObj>
                </mc:Choice>
                <mc:Fallback>
                  <p:oleObj name="Формула" r:id="rId35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6" y="3816"/>
                          <a:ext cx="96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50"/>
            <p:cNvGraphicFramePr>
              <a:graphicFrameLocks noChangeAspect="1"/>
            </p:cNvGraphicFramePr>
            <p:nvPr/>
          </p:nvGraphicFramePr>
          <p:xfrm>
            <a:off x="5038" y="4012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26" name="Формула" r:id="rId37" imgW="177480" imgH="215640" progId="Equation.3">
                    <p:embed/>
                  </p:oleObj>
                </mc:Choice>
                <mc:Fallback>
                  <p:oleObj name="Формула" r:id="rId37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8" y="4012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151"/>
            <p:cNvGraphicFramePr>
              <a:graphicFrameLocks noChangeAspect="1"/>
            </p:cNvGraphicFramePr>
            <p:nvPr/>
          </p:nvGraphicFramePr>
          <p:xfrm>
            <a:off x="4913" y="3918"/>
            <a:ext cx="16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27" name="Формула" r:id="rId39" imgW="253800" imgH="203040" progId="Equation.3">
                    <p:embed/>
                  </p:oleObj>
                </mc:Choice>
                <mc:Fallback>
                  <p:oleObj name="Формула" r:id="rId39" imgW="2538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3" y="3918"/>
                          <a:ext cx="160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Group 169"/>
          <p:cNvGrpSpPr>
            <a:grpSpLocks/>
          </p:cNvGrpSpPr>
          <p:nvPr/>
        </p:nvGrpSpPr>
        <p:grpSpPr bwMode="auto">
          <a:xfrm>
            <a:off x="3731061" y="2766727"/>
            <a:ext cx="815975" cy="790575"/>
            <a:chOff x="2688" y="3720"/>
            <a:chExt cx="514" cy="498"/>
          </a:xfrm>
        </p:grpSpPr>
        <p:sp>
          <p:nvSpPr>
            <p:cNvPr id="53" name="Line 154"/>
            <p:cNvSpPr>
              <a:spLocks noChangeShapeType="1"/>
            </p:cNvSpPr>
            <p:nvPr/>
          </p:nvSpPr>
          <p:spPr bwMode="auto">
            <a:xfrm>
              <a:off x="2884" y="3814"/>
              <a:ext cx="12" cy="15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pSp>
          <p:nvGrpSpPr>
            <p:cNvPr id="54" name="Group 168"/>
            <p:cNvGrpSpPr>
              <a:grpSpLocks/>
            </p:cNvGrpSpPr>
            <p:nvPr/>
          </p:nvGrpSpPr>
          <p:grpSpPr bwMode="auto">
            <a:xfrm>
              <a:off x="2688" y="3720"/>
              <a:ext cx="514" cy="498"/>
              <a:chOff x="2688" y="3720"/>
              <a:chExt cx="514" cy="498"/>
            </a:xfrm>
          </p:grpSpPr>
          <p:sp>
            <p:nvSpPr>
              <p:cNvPr id="56" name="Line 152"/>
              <p:cNvSpPr>
                <a:spLocks noChangeShapeType="1"/>
              </p:cNvSpPr>
              <p:nvPr/>
            </p:nvSpPr>
            <p:spPr bwMode="auto">
              <a:xfrm>
                <a:off x="2882" y="3804"/>
                <a:ext cx="150" cy="6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57" name="Line 153"/>
              <p:cNvSpPr>
                <a:spLocks noChangeShapeType="1"/>
              </p:cNvSpPr>
              <p:nvPr/>
            </p:nvSpPr>
            <p:spPr bwMode="auto">
              <a:xfrm>
                <a:off x="3071" y="4067"/>
                <a:ext cx="12" cy="15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58" name="Line 155"/>
              <p:cNvSpPr>
                <a:spLocks noChangeShapeType="1"/>
              </p:cNvSpPr>
              <p:nvPr/>
            </p:nvSpPr>
            <p:spPr bwMode="auto">
              <a:xfrm flipH="1">
                <a:off x="2901" y="3867"/>
                <a:ext cx="126" cy="10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graphicFrame>
            <p:nvGraphicFramePr>
              <p:cNvPr id="59" name="Object 156"/>
              <p:cNvGraphicFramePr>
                <a:graphicFrameLocks noChangeAspect="1"/>
              </p:cNvGraphicFramePr>
              <p:nvPr/>
            </p:nvGraphicFramePr>
            <p:xfrm>
              <a:off x="2948" y="3728"/>
              <a:ext cx="80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28" name="Формула" r:id="rId41" imgW="126720" imgH="164880" progId="Equation.3">
                      <p:embed/>
                    </p:oleObj>
                  </mc:Choice>
                  <mc:Fallback>
                    <p:oleObj name="Формула" r:id="rId41" imgW="12672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8" y="3728"/>
                            <a:ext cx="80" cy="1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" name="Object 157"/>
              <p:cNvGraphicFramePr>
                <a:graphicFrameLocks noChangeAspect="1"/>
              </p:cNvGraphicFramePr>
              <p:nvPr/>
            </p:nvGraphicFramePr>
            <p:xfrm>
              <a:off x="2783" y="3795"/>
              <a:ext cx="9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29" name="Формула" r:id="rId43" imgW="152280" imgH="215640" progId="Equation.3">
                      <p:embed/>
                    </p:oleObj>
                  </mc:Choice>
                  <mc:Fallback>
                    <p:oleObj name="Формула" r:id="rId43" imgW="1522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3" y="3795"/>
                            <a:ext cx="9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Object 158"/>
              <p:cNvGraphicFramePr>
                <a:graphicFrameLocks noChangeAspect="1"/>
              </p:cNvGraphicFramePr>
              <p:nvPr/>
            </p:nvGraphicFramePr>
            <p:xfrm>
              <a:off x="3106" y="4070"/>
              <a:ext cx="9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30" name="Формула" r:id="rId45" imgW="152280" imgH="215640" progId="Equation.3">
                      <p:embed/>
                    </p:oleObj>
                  </mc:Choice>
                  <mc:Fallback>
                    <p:oleObj name="Формула" r:id="rId45" imgW="1522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6" y="4070"/>
                            <a:ext cx="9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" name="Object 159"/>
              <p:cNvGraphicFramePr>
                <a:graphicFrameLocks noChangeAspect="1"/>
              </p:cNvGraphicFramePr>
              <p:nvPr/>
            </p:nvGraphicFramePr>
            <p:xfrm>
              <a:off x="2899" y="3945"/>
              <a:ext cx="152" cy="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31" name="Формула" r:id="rId46" imgW="241200" imgH="177480" progId="Equation.3">
                      <p:embed/>
                    </p:oleObj>
                  </mc:Choice>
                  <mc:Fallback>
                    <p:oleObj name="Формула" r:id="rId46" imgW="24120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9" y="3945"/>
                            <a:ext cx="152" cy="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" name="Object 160"/>
              <p:cNvGraphicFramePr>
                <a:graphicFrameLocks noChangeAspect="1"/>
              </p:cNvGraphicFramePr>
              <p:nvPr/>
            </p:nvGraphicFramePr>
            <p:xfrm>
              <a:off x="2688" y="3720"/>
              <a:ext cx="152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32" name="Формула" r:id="rId48" imgW="241200" imgH="203040" progId="Equation.3">
                      <p:embed/>
                    </p:oleObj>
                  </mc:Choice>
                  <mc:Fallback>
                    <p:oleObj name="Формула" r:id="rId48" imgW="24120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3720"/>
                            <a:ext cx="152" cy="1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" name="Freeform 161"/>
              <p:cNvSpPr>
                <a:spLocks/>
              </p:cNvSpPr>
              <p:nvPr/>
            </p:nvSpPr>
            <p:spPr bwMode="auto">
              <a:xfrm>
                <a:off x="2892" y="3832"/>
                <a:ext cx="60" cy="44"/>
              </a:xfrm>
              <a:custGeom>
                <a:avLst/>
                <a:gdLst>
                  <a:gd name="T0" fmla="*/ 0 w 60"/>
                  <a:gd name="T1" fmla="*/ 44 h 44"/>
                  <a:gd name="T2" fmla="*/ 28 w 60"/>
                  <a:gd name="T3" fmla="*/ 36 h 44"/>
                  <a:gd name="T4" fmla="*/ 46 w 60"/>
                  <a:gd name="T5" fmla="*/ 24 h 44"/>
                  <a:gd name="T6" fmla="*/ 60 w 60"/>
                  <a:gd name="T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44">
                    <a:moveTo>
                      <a:pt x="0" y="44"/>
                    </a:moveTo>
                    <a:cubicBezTo>
                      <a:pt x="9" y="42"/>
                      <a:pt x="21" y="41"/>
                      <a:pt x="28" y="36"/>
                    </a:cubicBezTo>
                    <a:cubicBezTo>
                      <a:pt x="34" y="32"/>
                      <a:pt x="46" y="24"/>
                      <a:pt x="46" y="24"/>
                    </a:cubicBezTo>
                    <a:cubicBezTo>
                      <a:pt x="51" y="17"/>
                      <a:pt x="60" y="8"/>
                      <a:pt x="6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</p:grpSp>
        <p:sp>
          <p:nvSpPr>
            <p:cNvPr id="55" name="Line 162"/>
            <p:cNvSpPr>
              <a:spLocks noChangeShapeType="1"/>
            </p:cNvSpPr>
            <p:nvPr/>
          </p:nvSpPr>
          <p:spPr bwMode="auto">
            <a:xfrm>
              <a:off x="2828" y="3804"/>
              <a:ext cx="82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</p:grpSp>
      <p:sp>
        <p:nvSpPr>
          <p:cNvPr id="66" name="Text Box 171"/>
          <p:cNvSpPr txBox="1">
            <a:spLocks noChangeArrowheads="1"/>
          </p:cNvSpPr>
          <p:nvPr/>
        </p:nvSpPr>
        <p:spPr bwMode="auto">
          <a:xfrm>
            <a:off x="4755360" y="2830366"/>
            <a:ext cx="213872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Угол между приращением </a:t>
            </a:r>
          </a:p>
          <a:p>
            <a:pPr algn="just"/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единичного вектора </a:t>
            </a:r>
            <a:r>
              <a:rPr lang="ru-RU" altLang="ru-RU" sz="1200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</a:t>
            </a:r>
            <a:r>
              <a:rPr lang="ru-RU" altLang="ru-RU" sz="1200" b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</a:t>
            </a:r>
          </a:p>
          <a:p>
            <a:pPr algn="just"/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и самим вектором </a:t>
            </a:r>
            <a:r>
              <a:rPr lang="ru-RU" altLang="ru-RU" sz="1200" b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</a:t>
            </a:r>
          </a:p>
          <a:p>
            <a:pPr algn="just"/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при </a:t>
            </a:r>
            <a:r>
              <a:rPr lang="ru-RU" altLang="ru-RU" sz="1200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 </a:t>
            </a:r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 0, стремится к 90</a:t>
            </a:r>
            <a:r>
              <a:rPr lang="ru-RU" altLang="ru-RU" sz="1200" baseline="30000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о</a:t>
            </a:r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</a:rPr>
              <a:t>.</a:t>
            </a:r>
          </a:p>
        </p:txBody>
      </p:sp>
      <p:sp>
        <p:nvSpPr>
          <p:cNvPr id="69" name="Line 174"/>
          <p:cNvSpPr>
            <a:spLocks noChangeShapeType="1"/>
          </p:cNvSpPr>
          <p:nvPr/>
        </p:nvSpPr>
        <p:spPr bwMode="auto">
          <a:xfrm flipH="1">
            <a:off x="1021343" y="1586057"/>
            <a:ext cx="85725" cy="2476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aphicFrame>
        <p:nvGraphicFramePr>
          <p:cNvPr id="70" name="Objec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194819"/>
              </p:ext>
            </p:extLst>
          </p:nvPr>
        </p:nvGraphicFramePr>
        <p:xfrm>
          <a:off x="884816" y="1617807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3" name="Формула" r:id="rId50" imgW="139680" imgH="164880" progId="Equation.3">
                  <p:embed/>
                </p:oleObj>
              </mc:Choice>
              <mc:Fallback>
                <p:oleObj name="Формула" r:id="rId50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816" y="1617807"/>
                        <a:ext cx="1397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Line 176"/>
          <p:cNvSpPr>
            <a:spLocks noChangeShapeType="1"/>
          </p:cNvSpPr>
          <p:nvPr/>
        </p:nvSpPr>
        <p:spPr bwMode="auto">
          <a:xfrm flipH="1">
            <a:off x="726066" y="1519383"/>
            <a:ext cx="419100" cy="1076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82" name="AutoShape 187"/>
          <p:cNvSpPr>
            <a:spLocks noChangeArrowheads="1"/>
          </p:cNvSpPr>
          <p:nvPr/>
        </p:nvSpPr>
        <p:spPr bwMode="auto">
          <a:xfrm rot="1318521">
            <a:off x="1107066" y="1609871"/>
            <a:ext cx="431800" cy="109537"/>
          </a:xfrm>
          <a:prstGeom prst="rightArrow">
            <a:avLst>
              <a:gd name="adj1" fmla="val 50000"/>
              <a:gd name="adj2" fmla="val 98551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" name="AutoShape 188"/>
          <p:cNvSpPr>
            <a:spLocks noChangeArrowheads="1"/>
          </p:cNvSpPr>
          <p:nvPr/>
        </p:nvSpPr>
        <p:spPr bwMode="auto">
          <a:xfrm rot="6718521">
            <a:off x="826080" y="1754333"/>
            <a:ext cx="420688" cy="109537"/>
          </a:xfrm>
          <a:prstGeom prst="rightArrow">
            <a:avLst>
              <a:gd name="adj1" fmla="val 50000"/>
              <a:gd name="adj2" fmla="val 96015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84" name="Object 1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351904"/>
              </p:ext>
            </p:extLst>
          </p:nvPr>
        </p:nvGraphicFramePr>
        <p:xfrm>
          <a:off x="1488066" y="1519383"/>
          <a:ext cx="1968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4" name="Формула" r:id="rId52" imgW="177480" imgH="228600" progId="Equation.3">
                  <p:embed/>
                </p:oleObj>
              </mc:Choice>
              <mc:Fallback>
                <p:oleObj name="Формула" r:id="rId52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066" y="1519383"/>
                        <a:ext cx="196850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1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629291"/>
              </p:ext>
            </p:extLst>
          </p:nvPr>
        </p:nvGraphicFramePr>
        <p:xfrm>
          <a:off x="743529" y="1701945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5" name="Формула" r:id="rId54" imgW="190440" imgH="228600" progId="Equation.3">
                  <p:embed/>
                </p:oleObj>
              </mc:Choice>
              <mc:Fallback>
                <p:oleObj name="Формула" r:id="rId54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529" y="1701945"/>
                        <a:ext cx="190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AutoShape 191"/>
          <p:cNvSpPr>
            <a:spLocks noChangeArrowheads="1"/>
          </p:cNvSpPr>
          <p:nvPr/>
        </p:nvSpPr>
        <p:spPr bwMode="auto">
          <a:xfrm rot="4184651">
            <a:off x="941174" y="1829739"/>
            <a:ext cx="590550" cy="109537"/>
          </a:xfrm>
          <a:prstGeom prst="rightArrow">
            <a:avLst>
              <a:gd name="adj1" fmla="val 50000"/>
              <a:gd name="adj2" fmla="val 134783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87" name="Object 1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240338"/>
              </p:ext>
            </p:extLst>
          </p:nvPr>
        </p:nvGraphicFramePr>
        <p:xfrm>
          <a:off x="1402341" y="2044845"/>
          <a:ext cx="153988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6" name="Формула" r:id="rId56" imgW="139680" imgH="164880" progId="Equation.3">
                  <p:embed/>
                </p:oleObj>
              </mc:Choice>
              <mc:Fallback>
                <p:oleObj name="Формула" r:id="rId56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341" y="2044845"/>
                        <a:ext cx="153988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Line 193"/>
          <p:cNvSpPr>
            <a:spLocks noChangeShapeType="1"/>
          </p:cNvSpPr>
          <p:nvPr/>
        </p:nvSpPr>
        <p:spPr bwMode="auto">
          <a:xfrm flipH="1">
            <a:off x="1354718" y="1735282"/>
            <a:ext cx="168275" cy="40005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89" name="Line 194"/>
          <p:cNvSpPr>
            <a:spLocks noChangeShapeType="1"/>
          </p:cNvSpPr>
          <p:nvPr/>
        </p:nvSpPr>
        <p:spPr bwMode="auto">
          <a:xfrm rot="16200000" flipH="1">
            <a:off x="1070554" y="1879745"/>
            <a:ext cx="168275" cy="40005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93" name="Text Box 132"/>
          <p:cNvSpPr txBox="1">
            <a:spLocks noChangeArrowheads="1"/>
          </p:cNvSpPr>
          <p:nvPr/>
        </p:nvSpPr>
        <p:spPr bwMode="auto">
          <a:xfrm>
            <a:off x="2240660" y="2304908"/>
            <a:ext cx="38348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400" dirty="0">
                <a:latin typeface="ALS Schlange sans" pitchFamily="50" charset="-52"/>
                <a:sym typeface="Symbol" pitchFamily="18" charset="2"/>
              </a:rPr>
              <a:t>Величина </a:t>
            </a:r>
            <a:r>
              <a:rPr lang="ru-RU" altLang="ru-RU" sz="1400" dirty="0" smtClean="0">
                <a:latin typeface="ALS Schlange sans" pitchFamily="50" charset="-52"/>
                <a:sym typeface="Symbol" pitchFamily="18" charset="2"/>
              </a:rPr>
              <a:t>производной единичного </a:t>
            </a:r>
            <a:r>
              <a:rPr lang="ru-RU" altLang="ru-RU" sz="1400" dirty="0">
                <a:latin typeface="ALS Schlange sans" pitchFamily="50" charset="-52"/>
                <a:sym typeface="Symbol" pitchFamily="18" charset="2"/>
              </a:rPr>
              <a:t>касательного </a:t>
            </a:r>
            <a:r>
              <a:rPr lang="ru-RU" altLang="ru-RU" sz="1400" dirty="0" smtClean="0">
                <a:latin typeface="ALS Schlange sans" pitchFamily="50" charset="-52"/>
                <a:sym typeface="Symbol" pitchFamily="18" charset="2"/>
              </a:rPr>
              <a:t>вектора по </a:t>
            </a:r>
            <a:r>
              <a:rPr lang="ru-RU" altLang="ru-RU" sz="1400" dirty="0">
                <a:latin typeface="ALS Schlange sans" pitchFamily="50" charset="-52"/>
                <a:sym typeface="Symbol" pitchFamily="18" charset="2"/>
              </a:rPr>
              <a:t>дуговой </a:t>
            </a:r>
            <a:r>
              <a:rPr lang="ru-RU" altLang="ru-RU" sz="1400" dirty="0" smtClean="0">
                <a:latin typeface="ALS Schlange sans" pitchFamily="50" charset="-52"/>
                <a:sym typeface="Symbol" pitchFamily="18" charset="2"/>
              </a:rPr>
              <a:t>координате</a:t>
            </a:r>
            <a:r>
              <a:rPr lang="en-US" altLang="ru-RU" sz="1400" dirty="0">
                <a:latin typeface="ALS Schlange sans" pitchFamily="50" charset="-52"/>
                <a:sym typeface="Symbol" pitchFamily="18" charset="2"/>
              </a:rPr>
              <a:t>:</a:t>
            </a:r>
            <a:endParaRPr lang="ru-RU" altLang="ru-RU" sz="1400" dirty="0">
              <a:latin typeface="ALS Schlange sans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6" grpId="0"/>
      <p:bldP spid="37" grpId="0"/>
      <p:bldP spid="39" grpId="0"/>
      <p:bldP spid="66" grpId="0"/>
      <p:bldP spid="69" grpId="0" animBg="1"/>
      <p:bldP spid="71" grpId="0" animBg="1"/>
      <p:bldP spid="82" grpId="0" animBg="1"/>
      <p:bldP spid="82" grpId="1" animBg="1"/>
      <p:bldP spid="83" grpId="0" animBg="1"/>
      <p:bldP spid="83" grpId="1" animBg="1"/>
      <p:bldP spid="86" grpId="0" animBg="1"/>
      <p:bldP spid="88" grpId="0" animBg="1"/>
      <p:bldP spid="89" grpId="0" animBg="1"/>
      <p:bldP spid="89" grpId="1" animBg="1"/>
      <p:bldP spid="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59"/>
          <p:cNvSpPr>
            <a:spLocks noChangeArrowheads="1"/>
          </p:cNvSpPr>
          <p:nvPr/>
        </p:nvSpPr>
        <p:spPr bwMode="auto">
          <a:xfrm>
            <a:off x="8810627" y="4810126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ru-RU" sz="1000" b="1" dirty="0" smtClean="0">
                <a:solidFill>
                  <a:schemeClr val="bg2"/>
                </a:solidFill>
              </a:rPr>
              <a:t>1</a:t>
            </a:r>
            <a:r>
              <a:rPr lang="ru-RU" altLang="ru-RU" sz="1000" b="1" dirty="0" smtClean="0">
                <a:solidFill>
                  <a:schemeClr val="bg2"/>
                </a:solidFill>
              </a:rPr>
              <a:t>1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  <p:sp>
        <p:nvSpPr>
          <p:cNvPr id="3" name="Text Box 170"/>
          <p:cNvSpPr txBox="1">
            <a:spLocks noChangeArrowheads="1"/>
          </p:cNvSpPr>
          <p:nvPr/>
        </p:nvSpPr>
        <p:spPr bwMode="auto">
          <a:xfrm>
            <a:off x="2640158" y="802699"/>
            <a:ext cx="408622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altLang="ru-RU" sz="1400" dirty="0">
                <a:latin typeface="ALS Schlange sans" pitchFamily="50" charset="-52"/>
              </a:rPr>
              <a:t>Таким образом, </a:t>
            </a:r>
            <a:r>
              <a:rPr lang="ru-RU" altLang="ru-RU" sz="1400" dirty="0" smtClean="0">
                <a:latin typeface="ALS Schlange sans" pitchFamily="50" charset="-52"/>
              </a:rPr>
              <a:t>производная единичного касательного вектора по </a:t>
            </a:r>
            <a:r>
              <a:rPr lang="ru-RU" altLang="ru-RU" sz="1400" dirty="0">
                <a:latin typeface="ALS Schlange sans" pitchFamily="50" charset="-52"/>
              </a:rPr>
              <a:t>дуговой координате </a:t>
            </a:r>
            <a:r>
              <a:rPr lang="ru-RU" altLang="ru-RU" sz="1400" dirty="0" smtClean="0">
                <a:latin typeface="ALS Schlange sans" pitchFamily="50" charset="-52"/>
              </a:rPr>
              <a:t>есть вектор, направленный перпендикулярно касательной </a:t>
            </a:r>
            <a:r>
              <a:rPr lang="ru-RU" altLang="ru-RU" sz="1400" dirty="0">
                <a:latin typeface="ALS Schlange sans" pitchFamily="50" charset="-52"/>
              </a:rPr>
              <a:t>к траектории.</a:t>
            </a:r>
            <a:endParaRPr lang="en-US" altLang="ru-RU" sz="1400" dirty="0">
              <a:latin typeface="ALS Schlange sans" pitchFamily="50" charset="-52"/>
            </a:endParaRPr>
          </a:p>
        </p:txBody>
      </p:sp>
      <p:grpSp>
        <p:nvGrpSpPr>
          <p:cNvPr id="4" name="Group 197"/>
          <p:cNvGrpSpPr>
            <a:grpSpLocks/>
          </p:cNvGrpSpPr>
          <p:nvPr/>
        </p:nvGrpSpPr>
        <p:grpSpPr bwMode="auto">
          <a:xfrm>
            <a:off x="1111831" y="1543195"/>
            <a:ext cx="581025" cy="169862"/>
            <a:chOff x="-525" y="3255"/>
            <a:chExt cx="366" cy="107"/>
          </a:xfrm>
        </p:grpSpPr>
        <p:sp>
          <p:nvSpPr>
            <p:cNvPr id="5" name="AutoShape 127"/>
            <p:cNvSpPr>
              <a:spLocks noChangeArrowheads="1"/>
            </p:cNvSpPr>
            <p:nvPr/>
          </p:nvSpPr>
          <p:spPr bwMode="auto">
            <a:xfrm rot="1228822">
              <a:off x="-525" y="3306"/>
              <a:ext cx="267" cy="56"/>
            </a:xfrm>
            <a:prstGeom prst="rightArrow">
              <a:avLst>
                <a:gd name="adj1" fmla="val 50000"/>
                <a:gd name="adj2" fmla="val 119196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6" name="Object 130"/>
            <p:cNvGraphicFramePr>
              <a:graphicFrameLocks noChangeAspect="1"/>
            </p:cNvGraphicFramePr>
            <p:nvPr/>
          </p:nvGraphicFramePr>
          <p:xfrm>
            <a:off x="-239" y="3255"/>
            <a:ext cx="80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07" name="Формула" r:id="rId4" imgW="126720" imgH="164880" progId="Equation.3">
                    <p:embed/>
                  </p:oleObj>
                </mc:Choice>
                <mc:Fallback>
                  <p:oleObj name="Формула" r:id="rId4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39" y="3255"/>
                          <a:ext cx="80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04"/>
          <p:cNvGrpSpPr>
            <a:grpSpLocks/>
          </p:cNvGrpSpPr>
          <p:nvPr/>
        </p:nvGrpSpPr>
        <p:grpSpPr bwMode="auto">
          <a:xfrm>
            <a:off x="249816" y="1322532"/>
            <a:ext cx="1189038" cy="1165225"/>
            <a:chOff x="4080" y="1190"/>
            <a:chExt cx="749" cy="734"/>
          </a:xfrm>
        </p:grpSpPr>
        <p:sp>
          <p:nvSpPr>
            <p:cNvPr id="8" name="Oval 105"/>
            <p:cNvSpPr>
              <a:spLocks noChangeArrowheads="1"/>
            </p:cNvSpPr>
            <p:nvPr/>
          </p:nvSpPr>
          <p:spPr bwMode="auto">
            <a:xfrm>
              <a:off x="4613" y="1343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" name="Oval 106"/>
            <p:cNvSpPr>
              <a:spLocks noChangeArrowheads="1"/>
            </p:cNvSpPr>
            <p:nvPr/>
          </p:nvSpPr>
          <p:spPr bwMode="auto">
            <a:xfrm>
              <a:off x="4246" y="1876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" name="Freeform 107"/>
            <p:cNvSpPr>
              <a:spLocks/>
            </p:cNvSpPr>
            <p:nvPr/>
          </p:nvSpPr>
          <p:spPr bwMode="auto">
            <a:xfrm>
              <a:off x="4289" y="1247"/>
              <a:ext cx="540" cy="438"/>
            </a:xfrm>
            <a:custGeom>
              <a:avLst/>
              <a:gdLst>
                <a:gd name="T0" fmla="*/ 0 w 768"/>
                <a:gd name="T1" fmla="*/ 0 h 786"/>
                <a:gd name="T2" fmla="*/ 678 w 768"/>
                <a:gd name="T3" fmla="*/ 354 h 786"/>
                <a:gd name="T4" fmla="*/ 540 w 768"/>
                <a:gd name="T5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786">
                  <a:moveTo>
                    <a:pt x="0" y="0"/>
                  </a:moveTo>
                  <a:cubicBezTo>
                    <a:pt x="294" y="111"/>
                    <a:pt x="588" y="223"/>
                    <a:pt x="678" y="354"/>
                  </a:cubicBezTo>
                  <a:cubicBezTo>
                    <a:pt x="768" y="485"/>
                    <a:pt x="654" y="635"/>
                    <a:pt x="540" y="78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1" name="Text Box 108"/>
            <p:cNvSpPr txBox="1">
              <a:spLocks noChangeArrowheads="1"/>
            </p:cNvSpPr>
            <p:nvPr/>
          </p:nvSpPr>
          <p:spPr bwMode="auto">
            <a:xfrm>
              <a:off x="4549" y="1194"/>
              <a:ext cx="18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endParaRPr lang="ru-RU" altLang="ru-RU" sz="1000" i="1"/>
            </a:p>
          </p:txBody>
        </p:sp>
        <p:sp>
          <p:nvSpPr>
            <p:cNvPr id="12" name="Text Box 109"/>
            <p:cNvSpPr txBox="1">
              <a:spLocks noChangeArrowheads="1"/>
            </p:cNvSpPr>
            <p:nvPr/>
          </p:nvSpPr>
          <p:spPr bwMode="auto">
            <a:xfrm>
              <a:off x="4080" y="1769"/>
              <a:ext cx="16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O</a:t>
              </a:r>
              <a:endParaRPr lang="ru-RU" altLang="ru-RU" sz="1000" i="1"/>
            </a:p>
          </p:txBody>
        </p:sp>
        <p:graphicFrame>
          <p:nvGraphicFramePr>
            <p:cNvPr id="13" name="Object 110"/>
            <p:cNvGraphicFramePr>
              <a:graphicFrameLocks noChangeAspect="1"/>
            </p:cNvGraphicFramePr>
            <p:nvPr/>
          </p:nvGraphicFramePr>
          <p:xfrm>
            <a:off x="4511" y="1233"/>
            <a:ext cx="72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08" name="Формула" r:id="rId6" imgW="114120" imgH="139680" progId="Equation.3">
                    <p:embed/>
                  </p:oleObj>
                </mc:Choice>
                <mc:Fallback>
                  <p:oleObj name="Формула" r:id="rId6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" y="1233"/>
                          <a:ext cx="72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Oval 111"/>
            <p:cNvSpPr>
              <a:spLocks noChangeArrowheads="1"/>
            </p:cNvSpPr>
            <p:nvPr/>
          </p:nvSpPr>
          <p:spPr bwMode="auto">
            <a:xfrm>
              <a:off x="4377" y="1257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15" name="Object 112"/>
            <p:cNvGraphicFramePr>
              <a:graphicFrameLocks noChangeAspect="1"/>
            </p:cNvGraphicFramePr>
            <p:nvPr/>
          </p:nvGraphicFramePr>
          <p:xfrm>
            <a:off x="4280" y="1256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09" name="Формула" r:id="rId8" imgW="177480" imgH="215640" progId="Equation.3">
                    <p:embed/>
                  </p:oleObj>
                </mc:Choice>
                <mc:Fallback>
                  <p:oleObj name="Формула" r:id="rId8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0" y="1256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13"/>
            <p:cNvGraphicFramePr>
              <a:graphicFrameLocks noChangeAspect="1"/>
            </p:cNvGraphicFramePr>
            <p:nvPr/>
          </p:nvGraphicFramePr>
          <p:xfrm>
            <a:off x="4304" y="1190"/>
            <a:ext cx="184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10" name="Формула" r:id="rId10" imgW="291960" imgH="139680" progId="Equation.3">
                    <p:embed/>
                  </p:oleObj>
                </mc:Choice>
                <mc:Fallback>
                  <p:oleObj name="Формула" r:id="rId10" imgW="29196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4" y="1190"/>
                          <a:ext cx="184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114"/>
            <p:cNvSpPr>
              <a:spLocks noChangeShapeType="1"/>
            </p:cNvSpPr>
            <p:nvPr/>
          </p:nvSpPr>
          <p:spPr bwMode="auto">
            <a:xfrm flipV="1">
              <a:off x="4272" y="1380"/>
              <a:ext cx="342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18" name="Object 115"/>
            <p:cNvGraphicFramePr>
              <a:graphicFrameLocks noChangeAspect="1"/>
            </p:cNvGraphicFramePr>
            <p:nvPr/>
          </p:nvGraphicFramePr>
          <p:xfrm>
            <a:off x="4346" y="1548"/>
            <a:ext cx="80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11" name="Формула" r:id="rId12" imgW="126720" imgH="152280" progId="Equation.3">
                    <p:embed/>
                  </p:oleObj>
                </mc:Choice>
                <mc:Fallback>
                  <p:oleObj name="Формула" r:id="rId12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6" y="1548"/>
                          <a:ext cx="80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16"/>
          <p:cNvGrpSpPr>
            <a:grpSpLocks/>
          </p:cNvGrpSpPr>
          <p:nvPr/>
        </p:nvGrpSpPr>
        <p:grpSpPr bwMode="auto">
          <a:xfrm>
            <a:off x="564142" y="1474932"/>
            <a:ext cx="1212850" cy="958850"/>
            <a:chOff x="4278" y="1286"/>
            <a:chExt cx="764" cy="604"/>
          </a:xfrm>
        </p:grpSpPr>
        <p:sp>
          <p:nvSpPr>
            <p:cNvPr id="20" name="Line 117"/>
            <p:cNvSpPr>
              <a:spLocks noChangeShapeType="1"/>
            </p:cNvSpPr>
            <p:nvPr/>
          </p:nvSpPr>
          <p:spPr bwMode="auto">
            <a:xfrm flipV="1">
              <a:off x="4278" y="1482"/>
              <a:ext cx="49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1" name="Oval 118"/>
            <p:cNvSpPr>
              <a:spLocks noChangeArrowheads="1"/>
            </p:cNvSpPr>
            <p:nvPr/>
          </p:nvSpPr>
          <p:spPr bwMode="auto">
            <a:xfrm>
              <a:off x="4770" y="1452"/>
              <a:ext cx="35" cy="3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" name="Line 119"/>
            <p:cNvSpPr>
              <a:spLocks noChangeShapeType="1"/>
            </p:cNvSpPr>
            <p:nvPr/>
          </p:nvSpPr>
          <p:spPr bwMode="auto">
            <a:xfrm>
              <a:off x="4644" y="1380"/>
              <a:ext cx="132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" name="Text Box 120"/>
            <p:cNvSpPr txBox="1">
              <a:spLocks noChangeArrowheads="1"/>
            </p:cNvSpPr>
            <p:nvPr/>
          </p:nvSpPr>
          <p:spPr bwMode="auto">
            <a:xfrm>
              <a:off x="4830" y="1415"/>
              <a:ext cx="21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r>
                <a:rPr lang="ru-RU" altLang="ru-RU" sz="1000" baseline="-25000"/>
                <a:t>1</a:t>
              </a:r>
            </a:p>
          </p:txBody>
        </p:sp>
        <p:graphicFrame>
          <p:nvGraphicFramePr>
            <p:cNvPr id="24" name="Object 121"/>
            <p:cNvGraphicFramePr>
              <a:graphicFrameLocks noChangeAspect="1"/>
            </p:cNvGraphicFramePr>
            <p:nvPr/>
          </p:nvGraphicFramePr>
          <p:xfrm>
            <a:off x="4514" y="1660"/>
            <a:ext cx="8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12" name="Формула" r:id="rId14" imgW="126720" imgH="215640" progId="Equation.3">
                    <p:embed/>
                  </p:oleObj>
                </mc:Choice>
                <mc:Fallback>
                  <p:oleObj name="Формула" r:id="rId14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" y="1660"/>
                          <a:ext cx="8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22"/>
            <p:cNvGraphicFramePr>
              <a:graphicFrameLocks noChangeAspect="1"/>
            </p:cNvGraphicFramePr>
            <p:nvPr/>
          </p:nvGraphicFramePr>
          <p:xfrm>
            <a:off x="4577" y="1417"/>
            <a:ext cx="14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13" name="Формула" r:id="rId16" imgW="228600" imgH="164880" progId="Equation.3">
                    <p:embed/>
                  </p:oleObj>
                </mc:Choice>
                <mc:Fallback>
                  <p:oleObj name="Формула" r:id="rId16" imgW="2286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7" y="1417"/>
                          <a:ext cx="14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23"/>
            <p:cNvGraphicFramePr>
              <a:graphicFrameLocks noChangeAspect="1"/>
            </p:cNvGraphicFramePr>
            <p:nvPr/>
          </p:nvGraphicFramePr>
          <p:xfrm>
            <a:off x="4718" y="1286"/>
            <a:ext cx="136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14" name="Формула" r:id="rId18" imgW="215640" imgH="177480" progId="Equation.3">
                    <p:embed/>
                  </p:oleObj>
                </mc:Choice>
                <mc:Fallback>
                  <p:oleObj name="Формула" r:id="rId18" imgW="2156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8" y="1286"/>
                          <a:ext cx="136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198"/>
          <p:cNvGrpSpPr>
            <a:grpSpLocks/>
          </p:cNvGrpSpPr>
          <p:nvPr/>
        </p:nvGrpSpPr>
        <p:grpSpPr bwMode="auto">
          <a:xfrm>
            <a:off x="360943" y="1279671"/>
            <a:ext cx="1666875" cy="666750"/>
            <a:chOff x="-1146" y="2009"/>
            <a:chExt cx="1050" cy="420"/>
          </a:xfrm>
        </p:grpSpPr>
        <p:sp>
          <p:nvSpPr>
            <p:cNvPr id="28" name="Line 128"/>
            <p:cNvSpPr>
              <a:spLocks noChangeShapeType="1"/>
            </p:cNvSpPr>
            <p:nvPr/>
          </p:nvSpPr>
          <p:spPr bwMode="auto">
            <a:xfrm>
              <a:off x="-1146" y="2009"/>
              <a:ext cx="1050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pSp>
          <p:nvGrpSpPr>
            <p:cNvPr id="29" name="Group 195"/>
            <p:cNvGrpSpPr>
              <a:grpSpLocks/>
            </p:cNvGrpSpPr>
            <p:nvPr/>
          </p:nvGrpSpPr>
          <p:grpSpPr bwMode="auto">
            <a:xfrm>
              <a:off x="-675" y="2116"/>
              <a:ext cx="151" cy="127"/>
              <a:chOff x="-741" y="2380"/>
              <a:chExt cx="151" cy="127"/>
            </a:xfrm>
          </p:grpSpPr>
          <p:graphicFrame>
            <p:nvGraphicFramePr>
              <p:cNvPr id="30" name="Object 125"/>
              <p:cNvGraphicFramePr>
                <a:graphicFrameLocks noChangeAspect="1"/>
              </p:cNvGraphicFramePr>
              <p:nvPr/>
            </p:nvGraphicFramePr>
            <p:xfrm>
              <a:off x="-670" y="2380"/>
              <a:ext cx="80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315" name="Формула" r:id="rId20" imgW="126720" imgH="164880" progId="Equation.3">
                      <p:embed/>
                    </p:oleObj>
                  </mc:Choice>
                  <mc:Fallback>
                    <p:oleObj name="Формула" r:id="rId20" imgW="12672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670" y="2380"/>
                            <a:ext cx="80" cy="1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" name="Line 129"/>
              <p:cNvSpPr>
                <a:spLocks noChangeShapeType="1"/>
              </p:cNvSpPr>
              <p:nvPr/>
            </p:nvSpPr>
            <p:spPr bwMode="auto">
              <a:xfrm>
                <a:off x="-741" y="2465"/>
                <a:ext cx="120" cy="4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</p:grpSp>
      </p:grpSp>
      <p:sp>
        <p:nvSpPr>
          <p:cNvPr id="32" name="Line 174"/>
          <p:cNvSpPr>
            <a:spLocks noChangeShapeType="1"/>
          </p:cNvSpPr>
          <p:nvPr/>
        </p:nvSpPr>
        <p:spPr bwMode="auto">
          <a:xfrm flipH="1">
            <a:off x="1021343" y="1586057"/>
            <a:ext cx="85725" cy="2476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aphicFrame>
        <p:nvGraphicFramePr>
          <p:cNvPr id="33" name="Objec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689975"/>
              </p:ext>
            </p:extLst>
          </p:nvPr>
        </p:nvGraphicFramePr>
        <p:xfrm>
          <a:off x="884816" y="1617807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6" name="Формула" r:id="rId22" imgW="139680" imgH="164880" progId="Equation.3">
                  <p:embed/>
                </p:oleObj>
              </mc:Choice>
              <mc:Fallback>
                <p:oleObj name="Формула" r:id="rId22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816" y="1617807"/>
                        <a:ext cx="1397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Line 176"/>
          <p:cNvSpPr>
            <a:spLocks noChangeShapeType="1"/>
          </p:cNvSpPr>
          <p:nvPr/>
        </p:nvSpPr>
        <p:spPr bwMode="auto">
          <a:xfrm flipH="1">
            <a:off x="726066" y="1519383"/>
            <a:ext cx="419100" cy="1076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5" name="AutoShape 187"/>
          <p:cNvSpPr>
            <a:spLocks noChangeArrowheads="1"/>
          </p:cNvSpPr>
          <p:nvPr/>
        </p:nvSpPr>
        <p:spPr bwMode="auto">
          <a:xfrm rot="1318521">
            <a:off x="1107066" y="1609871"/>
            <a:ext cx="431800" cy="109537"/>
          </a:xfrm>
          <a:prstGeom prst="rightArrow">
            <a:avLst>
              <a:gd name="adj1" fmla="val 50000"/>
              <a:gd name="adj2" fmla="val 98551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6" name="AutoShape 188"/>
          <p:cNvSpPr>
            <a:spLocks noChangeArrowheads="1"/>
          </p:cNvSpPr>
          <p:nvPr/>
        </p:nvSpPr>
        <p:spPr bwMode="auto">
          <a:xfrm rot="6718521">
            <a:off x="826080" y="1754333"/>
            <a:ext cx="420688" cy="109537"/>
          </a:xfrm>
          <a:prstGeom prst="rightArrow">
            <a:avLst>
              <a:gd name="adj1" fmla="val 50000"/>
              <a:gd name="adj2" fmla="val 96015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7" name="Object 1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362178"/>
              </p:ext>
            </p:extLst>
          </p:nvPr>
        </p:nvGraphicFramePr>
        <p:xfrm>
          <a:off x="1488066" y="1519383"/>
          <a:ext cx="1968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7" name="Формула" r:id="rId24" imgW="177480" imgH="228600" progId="Equation.3">
                  <p:embed/>
                </p:oleObj>
              </mc:Choice>
              <mc:Fallback>
                <p:oleObj name="Формула" r:id="rId24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066" y="1519383"/>
                        <a:ext cx="196850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583856"/>
              </p:ext>
            </p:extLst>
          </p:nvPr>
        </p:nvGraphicFramePr>
        <p:xfrm>
          <a:off x="743529" y="1701945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8" name="Формула" r:id="rId26" imgW="190440" imgH="228600" progId="Equation.3">
                  <p:embed/>
                </p:oleObj>
              </mc:Choice>
              <mc:Fallback>
                <p:oleObj name="Формула" r:id="rId26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529" y="1701945"/>
                        <a:ext cx="190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AutoShape 191"/>
          <p:cNvSpPr>
            <a:spLocks noChangeArrowheads="1"/>
          </p:cNvSpPr>
          <p:nvPr/>
        </p:nvSpPr>
        <p:spPr bwMode="auto">
          <a:xfrm rot="4184651">
            <a:off x="941174" y="1829739"/>
            <a:ext cx="590550" cy="109537"/>
          </a:xfrm>
          <a:prstGeom prst="rightArrow">
            <a:avLst>
              <a:gd name="adj1" fmla="val 50000"/>
              <a:gd name="adj2" fmla="val 134783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40" name="Object 1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694773"/>
              </p:ext>
            </p:extLst>
          </p:nvPr>
        </p:nvGraphicFramePr>
        <p:xfrm>
          <a:off x="1402341" y="2044845"/>
          <a:ext cx="153988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9" name="Формула" r:id="rId28" imgW="139680" imgH="164880" progId="Equation.3">
                  <p:embed/>
                </p:oleObj>
              </mc:Choice>
              <mc:Fallback>
                <p:oleObj name="Формула" r:id="rId28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341" y="2044845"/>
                        <a:ext cx="153988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Line 193"/>
          <p:cNvSpPr>
            <a:spLocks noChangeShapeType="1"/>
          </p:cNvSpPr>
          <p:nvPr/>
        </p:nvSpPr>
        <p:spPr bwMode="auto">
          <a:xfrm flipH="1">
            <a:off x="1354718" y="1735282"/>
            <a:ext cx="168275" cy="40005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42" name="Line 194"/>
          <p:cNvSpPr>
            <a:spLocks noChangeShapeType="1"/>
          </p:cNvSpPr>
          <p:nvPr/>
        </p:nvSpPr>
        <p:spPr bwMode="auto">
          <a:xfrm rot="16200000" flipH="1">
            <a:off x="1070554" y="1879745"/>
            <a:ext cx="168275" cy="40005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pSp>
        <p:nvGrpSpPr>
          <p:cNvPr id="43" name="Group 140"/>
          <p:cNvGrpSpPr>
            <a:grpSpLocks/>
          </p:cNvGrpSpPr>
          <p:nvPr/>
        </p:nvGrpSpPr>
        <p:grpSpPr bwMode="auto">
          <a:xfrm>
            <a:off x="516518" y="2849276"/>
            <a:ext cx="930275" cy="736600"/>
            <a:chOff x="4788" y="3684"/>
            <a:chExt cx="586" cy="464"/>
          </a:xfrm>
        </p:grpSpPr>
        <p:sp>
          <p:nvSpPr>
            <p:cNvPr id="44" name="Freeform 141"/>
            <p:cNvSpPr>
              <a:spLocks/>
            </p:cNvSpPr>
            <p:nvPr/>
          </p:nvSpPr>
          <p:spPr bwMode="auto">
            <a:xfrm>
              <a:off x="5094" y="3684"/>
              <a:ext cx="186" cy="258"/>
            </a:xfrm>
            <a:custGeom>
              <a:avLst/>
              <a:gdLst>
                <a:gd name="T0" fmla="*/ 0 w 270"/>
                <a:gd name="T1" fmla="*/ 0 h 258"/>
                <a:gd name="T2" fmla="*/ 168 w 270"/>
                <a:gd name="T3" fmla="*/ 108 h 258"/>
                <a:gd name="T4" fmla="*/ 270 w 270"/>
                <a:gd name="T5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258">
                  <a:moveTo>
                    <a:pt x="0" y="0"/>
                  </a:moveTo>
                  <a:cubicBezTo>
                    <a:pt x="61" y="32"/>
                    <a:pt x="123" y="65"/>
                    <a:pt x="168" y="108"/>
                  </a:cubicBezTo>
                  <a:cubicBezTo>
                    <a:pt x="213" y="151"/>
                    <a:pt x="257" y="235"/>
                    <a:pt x="270" y="25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45" name="Line 142"/>
            <p:cNvSpPr>
              <a:spLocks noChangeShapeType="1"/>
            </p:cNvSpPr>
            <p:nvPr/>
          </p:nvSpPr>
          <p:spPr bwMode="auto">
            <a:xfrm flipV="1">
              <a:off x="4788" y="3684"/>
              <a:ext cx="306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46" name="Line 143"/>
            <p:cNvSpPr>
              <a:spLocks noChangeShapeType="1"/>
            </p:cNvSpPr>
            <p:nvPr/>
          </p:nvSpPr>
          <p:spPr bwMode="auto">
            <a:xfrm flipV="1">
              <a:off x="4788" y="3948"/>
              <a:ext cx="48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47" name="Line 144"/>
            <p:cNvSpPr>
              <a:spLocks noChangeShapeType="1"/>
            </p:cNvSpPr>
            <p:nvPr/>
          </p:nvSpPr>
          <p:spPr bwMode="auto">
            <a:xfrm>
              <a:off x="5088" y="3684"/>
              <a:ext cx="186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48" name="Line 145"/>
            <p:cNvSpPr>
              <a:spLocks noChangeShapeType="1"/>
            </p:cNvSpPr>
            <p:nvPr/>
          </p:nvSpPr>
          <p:spPr bwMode="auto">
            <a:xfrm flipV="1">
              <a:off x="4788" y="3822"/>
              <a:ext cx="39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49" name="Freeform 146"/>
            <p:cNvSpPr>
              <a:spLocks/>
            </p:cNvSpPr>
            <p:nvPr/>
          </p:nvSpPr>
          <p:spPr bwMode="auto">
            <a:xfrm>
              <a:off x="4893" y="3981"/>
              <a:ext cx="72" cy="90"/>
            </a:xfrm>
            <a:custGeom>
              <a:avLst/>
              <a:gdLst>
                <a:gd name="T0" fmla="*/ 0 w 96"/>
                <a:gd name="T1" fmla="*/ 0 h 159"/>
                <a:gd name="T2" fmla="*/ 69 w 96"/>
                <a:gd name="T3" fmla="*/ 90 h 159"/>
                <a:gd name="T4" fmla="*/ 96 w 96"/>
                <a:gd name="T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59">
                  <a:moveTo>
                    <a:pt x="0" y="0"/>
                  </a:moveTo>
                  <a:cubicBezTo>
                    <a:pt x="26" y="32"/>
                    <a:pt x="53" y="64"/>
                    <a:pt x="69" y="90"/>
                  </a:cubicBezTo>
                  <a:cubicBezTo>
                    <a:pt x="85" y="116"/>
                    <a:pt x="93" y="148"/>
                    <a:pt x="96" y="15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50" name="Object 147"/>
            <p:cNvGraphicFramePr>
              <a:graphicFrameLocks noChangeAspect="1"/>
            </p:cNvGraphicFramePr>
            <p:nvPr/>
          </p:nvGraphicFramePr>
          <p:xfrm>
            <a:off x="5032" y="3758"/>
            <a:ext cx="13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20" name="Формула" r:id="rId30" imgW="215640" imgH="164880" progId="Equation.3">
                    <p:embed/>
                  </p:oleObj>
                </mc:Choice>
                <mc:Fallback>
                  <p:oleObj name="Формула" r:id="rId30" imgW="21564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2" y="3758"/>
                          <a:ext cx="136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148"/>
            <p:cNvGraphicFramePr>
              <a:graphicFrameLocks noChangeAspect="1"/>
            </p:cNvGraphicFramePr>
            <p:nvPr/>
          </p:nvGraphicFramePr>
          <p:xfrm>
            <a:off x="5238" y="3705"/>
            <a:ext cx="136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21" name="Формула" r:id="rId32" imgW="215640" imgH="177480" progId="Equation.3">
                    <p:embed/>
                  </p:oleObj>
                </mc:Choice>
                <mc:Fallback>
                  <p:oleObj name="Формула" r:id="rId32" imgW="2156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8" y="3705"/>
                          <a:ext cx="136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149"/>
            <p:cNvGraphicFramePr>
              <a:graphicFrameLocks noChangeAspect="1"/>
            </p:cNvGraphicFramePr>
            <p:nvPr/>
          </p:nvGraphicFramePr>
          <p:xfrm>
            <a:off x="4846" y="3816"/>
            <a:ext cx="9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22" name="Формула" r:id="rId34" imgW="152280" imgH="164880" progId="Equation.3">
                    <p:embed/>
                  </p:oleObj>
                </mc:Choice>
                <mc:Fallback>
                  <p:oleObj name="Формула" r:id="rId34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6" y="3816"/>
                          <a:ext cx="96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150"/>
            <p:cNvGraphicFramePr>
              <a:graphicFrameLocks noChangeAspect="1"/>
            </p:cNvGraphicFramePr>
            <p:nvPr/>
          </p:nvGraphicFramePr>
          <p:xfrm>
            <a:off x="5038" y="4012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23" name="Формула" r:id="rId36" imgW="177480" imgH="215640" progId="Equation.3">
                    <p:embed/>
                  </p:oleObj>
                </mc:Choice>
                <mc:Fallback>
                  <p:oleObj name="Формула" r:id="rId36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8" y="4012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151"/>
            <p:cNvGraphicFramePr>
              <a:graphicFrameLocks noChangeAspect="1"/>
            </p:cNvGraphicFramePr>
            <p:nvPr/>
          </p:nvGraphicFramePr>
          <p:xfrm>
            <a:off x="4913" y="3918"/>
            <a:ext cx="16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24" name="Формула" r:id="rId38" imgW="253800" imgH="203040" progId="Equation.3">
                    <p:embed/>
                  </p:oleObj>
                </mc:Choice>
                <mc:Fallback>
                  <p:oleObj name="Формула" r:id="rId38" imgW="2538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3" y="3918"/>
                          <a:ext cx="160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Group 169"/>
          <p:cNvGrpSpPr>
            <a:grpSpLocks/>
          </p:cNvGrpSpPr>
          <p:nvPr/>
        </p:nvGrpSpPr>
        <p:grpSpPr bwMode="auto">
          <a:xfrm>
            <a:off x="687968" y="2715927"/>
            <a:ext cx="815975" cy="790575"/>
            <a:chOff x="2688" y="3720"/>
            <a:chExt cx="514" cy="498"/>
          </a:xfrm>
        </p:grpSpPr>
        <p:sp>
          <p:nvSpPr>
            <p:cNvPr id="56" name="Line 154"/>
            <p:cNvSpPr>
              <a:spLocks noChangeShapeType="1"/>
            </p:cNvSpPr>
            <p:nvPr/>
          </p:nvSpPr>
          <p:spPr bwMode="auto">
            <a:xfrm>
              <a:off x="2884" y="3814"/>
              <a:ext cx="12" cy="15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pSp>
          <p:nvGrpSpPr>
            <p:cNvPr id="57" name="Group 168"/>
            <p:cNvGrpSpPr>
              <a:grpSpLocks/>
            </p:cNvGrpSpPr>
            <p:nvPr/>
          </p:nvGrpSpPr>
          <p:grpSpPr bwMode="auto">
            <a:xfrm>
              <a:off x="2688" y="3720"/>
              <a:ext cx="514" cy="498"/>
              <a:chOff x="2688" y="3720"/>
              <a:chExt cx="514" cy="498"/>
            </a:xfrm>
          </p:grpSpPr>
          <p:sp>
            <p:nvSpPr>
              <p:cNvPr id="59" name="Line 152"/>
              <p:cNvSpPr>
                <a:spLocks noChangeShapeType="1"/>
              </p:cNvSpPr>
              <p:nvPr/>
            </p:nvSpPr>
            <p:spPr bwMode="auto">
              <a:xfrm>
                <a:off x="2882" y="3804"/>
                <a:ext cx="150" cy="6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60" name="Line 153"/>
              <p:cNvSpPr>
                <a:spLocks noChangeShapeType="1"/>
              </p:cNvSpPr>
              <p:nvPr/>
            </p:nvSpPr>
            <p:spPr bwMode="auto">
              <a:xfrm>
                <a:off x="3071" y="4067"/>
                <a:ext cx="12" cy="15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61" name="Line 155"/>
              <p:cNvSpPr>
                <a:spLocks noChangeShapeType="1"/>
              </p:cNvSpPr>
              <p:nvPr/>
            </p:nvSpPr>
            <p:spPr bwMode="auto">
              <a:xfrm flipH="1">
                <a:off x="2901" y="3867"/>
                <a:ext cx="126" cy="10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graphicFrame>
            <p:nvGraphicFramePr>
              <p:cNvPr id="62" name="Object 156"/>
              <p:cNvGraphicFramePr>
                <a:graphicFrameLocks noChangeAspect="1"/>
              </p:cNvGraphicFramePr>
              <p:nvPr/>
            </p:nvGraphicFramePr>
            <p:xfrm>
              <a:off x="2948" y="3728"/>
              <a:ext cx="80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325" name="Формула" r:id="rId40" imgW="126720" imgH="164880" progId="Equation.3">
                      <p:embed/>
                    </p:oleObj>
                  </mc:Choice>
                  <mc:Fallback>
                    <p:oleObj name="Формула" r:id="rId40" imgW="12672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8" y="3728"/>
                            <a:ext cx="80" cy="1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" name="Object 157"/>
              <p:cNvGraphicFramePr>
                <a:graphicFrameLocks noChangeAspect="1"/>
              </p:cNvGraphicFramePr>
              <p:nvPr/>
            </p:nvGraphicFramePr>
            <p:xfrm>
              <a:off x="2783" y="3795"/>
              <a:ext cx="9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326" name="Формула" r:id="rId42" imgW="152280" imgH="215640" progId="Equation.3">
                      <p:embed/>
                    </p:oleObj>
                  </mc:Choice>
                  <mc:Fallback>
                    <p:oleObj name="Формула" r:id="rId42" imgW="1522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3" y="3795"/>
                            <a:ext cx="9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" name="Object 158"/>
              <p:cNvGraphicFramePr>
                <a:graphicFrameLocks noChangeAspect="1"/>
              </p:cNvGraphicFramePr>
              <p:nvPr/>
            </p:nvGraphicFramePr>
            <p:xfrm>
              <a:off x="3106" y="4070"/>
              <a:ext cx="9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327" name="Формула" r:id="rId44" imgW="152280" imgH="215640" progId="Equation.3">
                      <p:embed/>
                    </p:oleObj>
                  </mc:Choice>
                  <mc:Fallback>
                    <p:oleObj name="Формула" r:id="rId44" imgW="1522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6" y="4070"/>
                            <a:ext cx="9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" name="Object 159"/>
              <p:cNvGraphicFramePr>
                <a:graphicFrameLocks noChangeAspect="1"/>
              </p:cNvGraphicFramePr>
              <p:nvPr/>
            </p:nvGraphicFramePr>
            <p:xfrm>
              <a:off x="2899" y="3945"/>
              <a:ext cx="152" cy="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328" name="Формула" r:id="rId45" imgW="241200" imgH="177480" progId="Equation.3">
                      <p:embed/>
                    </p:oleObj>
                  </mc:Choice>
                  <mc:Fallback>
                    <p:oleObj name="Формула" r:id="rId45" imgW="24120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9" y="3945"/>
                            <a:ext cx="152" cy="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" name="Object 160"/>
              <p:cNvGraphicFramePr>
                <a:graphicFrameLocks noChangeAspect="1"/>
              </p:cNvGraphicFramePr>
              <p:nvPr/>
            </p:nvGraphicFramePr>
            <p:xfrm>
              <a:off x="2688" y="3720"/>
              <a:ext cx="152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329" name="Формула" r:id="rId47" imgW="241200" imgH="203040" progId="Equation.3">
                      <p:embed/>
                    </p:oleObj>
                  </mc:Choice>
                  <mc:Fallback>
                    <p:oleObj name="Формула" r:id="rId47" imgW="24120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3720"/>
                            <a:ext cx="152" cy="1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" name="Freeform 161"/>
              <p:cNvSpPr>
                <a:spLocks/>
              </p:cNvSpPr>
              <p:nvPr/>
            </p:nvSpPr>
            <p:spPr bwMode="auto">
              <a:xfrm>
                <a:off x="2892" y="3832"/>
                <a:ext cx="60" cy="44"/>
              </a:xfrm>
              <a:custGeom>
                <a:avLst/>
                <a:gdLst>
                  <a:gd name="T0" fmla="*/ 0 w 60"/>
                  <a:gd name="T1" fmla="*/ 44 h 44"/>
                  <a:gd name="T2" fmla="*/ 28 w 60"/>
                  <a:gd name="T3" fmla="*/ 36 h 44"/>
                  <a:gd name="T4" fmla="*/ 46 w 60"/>
                  <a:gd name="T5" fmla="*/ 24 h 44"/>
                  <a:gd name="T6" fmla="*/ 60 w 60"/>
                  <a:gd name="T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44">
                    <a:moveTo>
                      <a:pt x="0" y="44"/>
                    </a:moveTo>
                    <a:cubicBezTo>
                      <a:pt x="9" y="42"/>
                      <a:pt x="21" y="41"/>
                      <a:pt x="28" y="36"/>
                    </a:cubicBezTo>
                    <a:cubicBezTo>
                      <a:pt x="34" y="32"/>
                      <a:pt x="46" y="24"/>
                      <a:pt x="46" y="24"/>
                    </a:cubicBezTo>
                    <a:cubicBezTo>
                      <a:pt x="51" y="17"/>
                      <a:pt x="60" y="8"/>
                      <a:pt x="6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</p:grpSp>
        <p:sp>
          <p:nvSpPr>
            <p:cNvPr id="58" name="Line 162"/>
            <p:cNvSpPr>
              <a:spLocks noChangeShapeType="1"/>
            </p:cNvSpPr>
            <p:nvPr/>
          </p:nvSpPr>
          <p:spPr bwMode="auto">
            <a:xfrm>
              <a:off x="2828" y="3804"/>
              <a:ext cx="82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</p:grpSp>
      <p:sp>
        <p:nvSpPr>
          <p:cNvPr id="68" name="Text Box 172"/>
          <p:cNvSpPr txBox="1">
            <a:spLocks noChangeArrowheads="1"/>
          </p:cNvSpPr>
          <p:nvPr/>
        </p:nvSpPr>
        <p:spPr bwMode="auto">
          <a:xfrm>
            <a:off x="2640160" y="1807730"/>
            <a:ext cx="62856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 dirty="0">
                <a:latin typeface="ALS Schlange sans" pitchFamily="50" charset="-52"/>
              </a:rPr>
              <a:t>Введем единичный вектор </a:t>
            </a:r>
            <a:r>
              <a:rPr lang="en-US" altLang="ru-RU" sz="1400" b="1" i="1" dirty="0">
                <a:latin typeface="ALS Schlange sans" pitchFamily="50" charset="-52"/>
              </a:rPr>
              <a:t>n</a:t>
            </a:r>
            <a:r>
              <a:rPr lang="ru-RU" altLang="ru-RU" sz="1400" dirty="0">
                <a:latin typeface="ALS Schlange sans" pitchFamily="50" charset="-52"/>
              </a:rPr>
              <a:t>, нормальный (перпендикулярный) к касательной, </a:t>
            </a:r>
            <a:endParaRPr lang="en-US" altLang="ru-RU" sz="1400" dirty="0">
              <a:latin typeface="ALS Schlange sans" pitchFamily="50" charset="-52"/>
            </a:endParaRPr>
          </a:p>
          <a:p>
            <a:r>
              <a:rPr lang="ru-RU" altLang="ru-RU" sz="1400" dirty="0">
                <a:latin typeface="ALS Schlange sans" pitchFamily="50" charset="-52"/>
              </a:rPr>
              <a:t>направленный</a:t>
            </a:r>
            <a:r>
              <a:rPr lang="en-US" altLang="ru-RU" sz="1400" dirty="0">
                <a:latin typeface="ALS Schlange sans" pitchFamily="50" charset="-52"/>
              </a:rPr>
              <a:t> </a:t>
            </a:r>
            <a:r>
              <a:rPr lang="ru-RU" altLang="ru-RU" sz="1400" dirty="0">
                <a:latin typeface="ALS Schlange sans" pitchFamily="50" charset="-52"/>
              </a:rPr>
              <a:t>к центру кривизны</a:t>
            </a:r>
            <a:r>
              <a:rPr lang="en-US" altLang="ru-RU" sz="1400" dirty="0">
                <a:latin typeface="ALS Schlange sans" pitchFamily="50" charset="-52"/>
              </a:rPr>
              <a:t>.</a:t>
            </a:r>
            <a:r>
              <a:rPr lang="ru-RU" altLang="ru-RU" sz="1400" dirty="0">
                <a:latin typeface="ALS Schlange sans" pitchFamily="50" charset="-52"/>
              </a:rPr>
              <a:t> </a:t>
            </a:r>
          </a:p>
        </p:txBody>
      </p:sp>
      <p:sp>
        <p:nvSpPr>
          <p:cNvPr id="69" name="Text Box 177"/>
          <p:cNvSpPr txBox="1">
            <a:spLocks noChangeArrowheads="1"/>
          </p:cNvSpPr>
          <p:nvPr/>
        </p:nvSpPr>
        <p:spPr bwMode="auto">
          <a:xfrm>
            <a:off x="2640158" y="2260460"/>
            <a:ext cx="49792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 dirty="0">
                <a:latin typeface="ALS Schlange sans" pitchFamily="50" charset="-52"/>
              </a:rPr>
              <a:t>С  использованием вектора </a:t>
            </a:r>
            <a:r>
              <a:rPr lang="en-US" altLang="ru-RU" sz="1400" b="1" i="1" dirty="0">
                <a:latin typeface="ALS Schlange sans" pitchFamily="50" charset="-52"/>
              </a:rPr>
              <a:t>n</a:t>
            </a:r>
            <a:r>
              <a:rPr lang="ru-RU" altLang="ru-RU" sz="1400" dirty="0">
                <a:latin typeface="ALS Schlange sans" pitchFamily="50" charset="-52"/>
              </a:rPr>
              <a:t> и </a:t>
            </a:r>
            <a:r>
              <a:rPr lang="ru-RU" altLang="ru-RU" sz="1400" dirty="0" smtClean="0">
                <a:latin typeface="ALS Schlange sans" pitchFamily="50" charset="-52"/>
              </a:rPr>
              <a:t>ранее определенных </a:t>
            </a:r>
            <a:r>
              <a:rPr lang="ru-RU" altLang="ru-RU" sz="1400" dirty="0">
                <a:latin typeface="ALS Schlange sans" pitchFamily="50" charset="-52"/>
              </a:rPr>
              <a:t>величин</a:t>
            </a:r>
          </a:p>
          <a:p>
            <a:r>
              <a:rPr lang="ru-RU" altLang="ru-RU" sz="1400" dirty="0">
                <a:latin typeface="ALS Schlange sans" pitchFamily="50" charset="-52"/>
              </a:rPr>
              <a:t>ускорение представляется как сумма векторов</a:t>
            </a:r>
            <a:r>
              <a:rPr lang="en-US" altLang="ru-RU" sz="1400" dirty="0">
                <a:latin typeface="ALS Schlange sans" pitchFamily="50" charset="-52"/>
              </a:rPr>
              <a:t>:</a:t>
            </a:r>
            <a:r>
              <a:rPr lang="ru-RU" altLang="ru-RU" sz="1400" dirty="0">
                <a:latin typeface="ALS Schlange sans" pitchFamily="50" charset="-52"/>
              </a:rPr>
              <a:t> </a:t>
            </a:r>
          </a:p>
        </p:txBody>
      </p:sp>
      <p:graphicFrame>
        <p:nvGraphicFramePr>
          <p:cNvPr id="70" name="Объект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993375"/>
              </p:ext>
            </p:extLst>
          </p:nvPr>
        </p:nvGraphicFramePr>
        <p:xfrm>
          <a:off x="7598367" y="2314575"/>
          <a:ext cx="927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0" name="Формула" r:id="rId49" imgW="927100" imgH="457200" progId="Equation.3">
                  <p:embed/>
                </p:oleObj>
              </mc:Choice>
              <mc:Fallback>
                <p:oleObj name="Формула" r:id="rId49" imgW="927100" imgH="457200" progId="Equation.3">
                  <p:embed/>
                  <p:pic>
                    <p:nvPicPr>
                      <p:cNvPr id="0" name="Object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8367" y="2314575"/>
                        <a:ext cx="92710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1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612279"/>
              </p:ext>
            </p:extLst>
          </p:nvPr>
        </p:nvGraphicFramePr>
        <p:xfrm>
          <a:off x="4288272" y="2819551"/>
          <a:ext cx="673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1" name="Формула" r:id="rId51" imgW="672840" imgH="685800" progId="Equation.3">
                  <p:embed/>
                </p:oleObj>
              </mc:Choice>
              <mc:Fallback>
                <p:oleObj name="Формула" r:id="rId51" imgW="67284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8272" y="2819551"/>
                        <a:ext cx="673100" cy="723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EC0B43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180"/>
          <p:cNvSpPr txBox="1">
            <a:spLocks noChangeArrowheads="1"/>
          </p:cNvSpPr>
          <p:nvPr/>
        </p:nvSpPr>
        <p:spPr bwMode="auto">
          <a:xfrm>
            <a:off x="2640158" y="2730940"/>
            <a:ext cx="147187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 b="1" dirty="0">
                <a:solidFill>
                  <a:srgbClr val="FF0000"/>
                </a:solidFill>
                <a:latin typeface="ALS Schlange sans" pitchFamily="50" charset="-52"/>
              </a:rPr>
              <a:t>Компоненты</a:t>
            </a:r>
          </a:p>
          <a:p>
            <a:r>
              <a:rPr lang="ru-RU" altLang="ru-RU" sz="1400" b="1" dirty="0">
                <a:solidFill>
                  <a:srgbClr val="FF0000"/>
                </a:solidFill>
                <a:latin typeface="ALS Schlange sans" pitchFamily="50" charset="-52"/>
              </a:rPr>
              <a:t>(составляющие)</a:t>
            </a:r>
          </a:p>
          <a:p>
            <a:r>
              <a:rPr lang="ru-RU" altLang="ru-RU" sz="1400" b="1" dirty="0">
                <a:solidFill>
                  <a:srgbClr val="FF0000"/>
                </a:solidFill>
                <a:latin typeface="ALS Schlange sans" pitchFamily="50" charset="-52"/>
              </a:rPr>
              <a:t>вектора</a:t>
            </a:r>
          </a:p>
          <a:p>
            <a:r>
              <a:rPr lang="ru-RU" altLang="ru-RU" sz="1400" b="1" dirty="0">
                <a:solidFill>
                  <a:srgbClr val="FF0000"/>
                </a:solidFill>
                <a:latin typeface="ALS Schlange sans" pitchFamily="50" charset="-52"/>
              </a:rPr>
              <a:t>ускорения</a:t>
            </a:r>
            <a:r>
              <a:rPr lang="en-US" altLang="ru-RU" sz="1400" b="1" i="1" dirty="0">
                <a:solidFill>
                  <a:srgbClr val="FF0000"/>
                </a:solidFill>
                <a:latin typeface="ALS Schlange sans" pitchFamily="50" charset="-52"/>
                <a:sym typeface="Symbol" pitchFamily="18" charset="2"/>
              </a:rPr>
              <a:t>:</a:t>
            </a:r>
            <a:endParaRPr lang="ru-RU" altLang="ru-RU" sz="1400" b="1" i="1" dirty="0">
              <a:solidFill>
                <a:srgbClr val="FF0000"/>
              </a:solidFill>
              <a:latin typeface="ALS Schlange sans" pitchFamily="50" charset="-52"/>
              <a:sym typeface="Symbol" pitchFamily="18" charset="2"/>
            </a:endParaRPr>
          </a:p>
        </p:txBody>
      </p:sp>
      <p:graphicFrame>
        <p:nvGraphicFramePr>
          <p:cNvPr id="73" name="Object 1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46335"/>
              </p:ext>
            </p:extLst>
          </p:nvPr>
        </p:nvGraphicFramePr>
        <p:xfrm>
          <a:off x="6592022" y="2854475"/>
          <a:ext cx="584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2" name="Формула" r:id="rId53" imgW="583920" imgH="685800" progId="Equation.3">
                  <p:embed/>
                </p:oleObj>
              </mc:Choice>
              <mc:Fallback>
                <p:oleObj name="Формула" r:id="rId53" imgW="58392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022" y="2854475"/>
                        <a:ext cx="584200" cy="685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EC0B43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182"/>
          <p:cNvSpPr txBox="1">
            <a:spLocks noChangeArrowheads="1"/>
          </p:cNvSpPr>
          <p:nvPr/>
        </p:nvSpPr>
        <p:spPr bwMode="auto">
          <a:xfrm>
            <a:off x="5304902" y="2854475"/>
            <a:ext cx="114646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 b="1" dirty="0">
                <a:latin typeface="ALS Schlange sans" pitchFamily="50" charset="-52"/>
              </a:rPr>
              <a:t>Проекции</a:t>
            </a:r>
          </a:p>
          <a:p>
            <a:r>
              <a:rPr lang="ru-RU" altLang="ru-RU" sz="1400" b="1" dirty="0">
                <a:latin typeface="ALS Schlange sans" pitchFamily="50" charset="-52"/>
              </a:rPr>
              <a:t>ускорения</a:t>
            </a:r>
            <a:endParaRPr lang="en-US" altLang="ru-RU" sz="1400" b="1" dirty="0">
              <a:latin typeface="ALS Schlange sans" pitchFamily="50" charset="-52"/>
            </a:endParaRPr>
          </a:p>
          <a:p>
            <a:r>
              <a:rPr lang="ru-RU" altLang="ru-RU" sz="1400" b="1" dirty="0">
                <a:latin typeface="ALS Schlange sans" pitchFamily="50" charset="-52"/>
              </a:rPr>
              <a:t>на оси </a:t>
            </a:r>
            <a:r>
              <a:rPr lang="ru-RU" altLang="ru-RU" sz="1400" b="1" i="1" dirty="0">
                <a:latin typeface="ALS Schlange sans" pitchFamily="50" charset="-52"/>
                <a:sym typeface="Symbol" pitchFamily="18" charset="2"/>
              </a:rPr>
              <a:t></a:t>
            </a:r>
            <a:r>
              <a:rPr lang="ru-RU" altLang="ru-RU" sz="1400" b="1" dirty="0">
                <a:latin typeface="ALS Schlange sans" pitchFamily="50" charset="-52"/>
                <a:sym typeface="Symbol" pitchFamily="18" charset="2"/>
              </a:rPr>
              <a:t> и </a:t>
            </a:r>
            <a:r>
              <a:rPr lang="en-US" altLang="ru-RU" sz="1400" b="1" i="1" dirty="0">
                <a:latin typeface="ALS Schlange sans" pitchFamily="50" charset="-52"/>
                <a:sym typeface="Symbol" pitchFamily="18" charset="2"/>
              </a:rPr>
              <a:t>n:</a:t>
            </a:r>
            <a:endParaRPr lang="ru-RU" altLang="ru-RU" sz="1400" b="1" i="1" dirty="0">
              <a:latin typeface="ALS Schlange sans" pitchFamily="50" charset="-52"/>
              <a:sym typeface="Symbol" pitchFamily="18" charset="2"/>
            </a:endParaRPr>
          </a:p>
        </p:txBody>
      </p:sp>
      <p:sp>
        <p:nvSpPr>
          <p:cNvPr id="75" name="Text Box 184"/>
          <p:cNvSpPr txBox="1">
            <a:spLocks noChangeArrowheads="1"/>
          </p:cNvSpPr>
          <p:nvPr/>
        </p:nvSpPr>
        <p:spPr bwMode="auto">
          <a:xfrm>
            <a:off x="1780168" y="3601923"/>
            <a:ext cx="714991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400" dirty="0">
                <a:latin typeface="ALS Schlange sans" pitchFamily="50" charset="-52"/>
              </a:rPr>
              <a:t>Таким образом </a:t>
            </a:r>
            <a:r>
              <a:rPr lang="ru-RU" altLang="ru-RU" sz="1400" b="1" dirty="0">
                <a:solidFill>
                  <a:srgbClr val="FF0000"/>
                </a:solidFill>
                <a:latin typeface="ALS Schlange sans" pitchFamily="50" charset="-52"/>
              </a:rPr>
              <a:t>полное ускорение точки есть векторная сумма двух ускорений</a:t>
            </a:r>
            <a:r>
              <a:rPr lang="en-US" altLang="ru-RU" sz="1400" dirty="0">
                <a:solidFill>
                  <a:srgbClr val="FF0000"/>
                </a:solidFill>
                <a:latin typeface="ALS Schlange sans" pitchFamily="50" charset="-52"/>
              </a:rPr>
              <a:t>:</a:t>
            </a:r>
            <a:endParaRPr lang="ru-RU" altLang="ru-RU" sz="1400" dirty="0">
              <a:solidFill>
                <a:srgbClr val="FF0000"/>
              </a:solidFill>
              <a:latin typeface="ALS Schlange sans" pitchFamily="50" charset="-52"/>
            </a:endParaRPr>
          </a:p>
          <a:p>
            <a:r>
              <a:rPr lang="ru-RU" altLang="ru-RU" sz="1400" b="1" dirty="0">
                <a:solidFill>
                  <a:srgbClr val="FF0000"/>
                </a:solidFill>
                <a:latin typeface="ALS Schlange sans" pitchFamily="50" charset="-52"/>
              </a:rPr>
              <a:t>касательного</a:t>
            </a:r>
            <a:r>
              <a:rPr lang="ru-RU" altLang="ru-RU" sz="1400" dirty="0">
                <a:latin typeface="ALS Schlange sans" pitchFamily="50" charset="-52"/>
              </a:rPr>
              <a:t>, направленного по касательной к траектории в сторону увеличения дуговой координаты, если            </a:t>
            </a:r>
            <a:r>
              <a:rPr lang="en-US" altLang="ru-RU" sz="1400" dirty="0">
                <a:latin typeface="ALS Schlange sans" pitchFamily="50" charset="-52"/>
              </a:rPr>
              <a:t>  </a:t>
            </a:r>
            <a:r>
              <a:rPr lang="ru-RU" altLang="ru-RU" sz="1400" dirty="0">
                <a:latin typeface="ALS Schlange sans" pitchFamily="50" charset="-52"/>
              </a:rPr>
              <a:t>(в противном случае – в противоположную) и</a:t>
            </a:r>
          </a:p>
          <a:p>
            <a:r>
              <a:rPr lang="ru-RU" altLang="ru-RU" sz="1400" b="1" dirty="0">
                <a:solidFill>
                  <a:srgbClr val="FF0000"/>
                </a:solidFill>
                <a:latin typeface="ALS Schlange sans" pitchFamily="50" charset="-52"/>
              </a:rPr>
              <a:t>нормального ускорения</a:t>
            </a:r>
            <a:r>
              <a:rPr lang="ru-RU" altLang="ru-RU" sz="1400" dirty="0">
                <a:latin typeface="ALS Schlange sans" pitchFamily="50" charset="-52"/>
              </a:rPr>
              <a:t>, направленного по нормали к касательной в сторону центра</a:t>
            </a:r>
          </a:p>
          <a:p>
            <a:r>
              <a:rPr lang="ru-RU" altLang="ru-RU" sz="1400" dirty="0">
                <a:latin typeface="ALS Schlange sans" pitchFamily="50" charset="-52"/>
              </a:rPr>
              <a:t>кривизны (вогнутости траектории)</a:t>
            </a:r>
            <a:r>
              <a:rPr lang="en-US" altLang="ru-RU" sz="1400" dirty="0">
                <a:latin typeface="ALS Schlange sans" pitchFamily="50" charset="-52"/>
              </a:rPr>
              <a:t>:</a:t>
            </a:r>
            <a:r>
              <a:rPr lang="ru-RU" altLang="ru-RU" sz="1400" dirty="0">
                <a:latin typeface="ALS Schlange sans" pitchFamily="50" charset="-52"/>
              </a:rPr>
              <a:t> </a:t>
            </a:r>
          </a:p>
        </p:txBody>
      </p:sp>
      <p:graphicFrame>
        <p:nvGraphicFramePr>
          <p:cNvPr id="76" name="Объект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534992"/>
              </p:ext>
            </p:extLst>
          </p:nvPr>
        </p:nvGraphicFramePr>
        <p:xfrm>
          <a:off x="4013178" y="4106529"/>
          <a:ext cx="355600" cy="16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3" name="Формула" r:id="rId55" imgW="355138" imgH="177569" progId="Equation.3">
                  <p:embed/>
                </p:oleObj>
              </mc:Choice>
              <mc:Fallback>
                <p:oleObj name="Формула" r:id="rId55" imgW="355138" imgH="177569" progId="Equation.3">
                  <p:embed/>
                  <p:pic>
                    <p:nvPicPr>
                      <p:cNvPr id="0" name="Object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178" y="4106529"/>
                        <a:ext cx="355600" cy="160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Объект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318757"/>
              </p:ext>
            </p:extLst>
          </p:nvPr>
        </p:nvGraphicFramePr>
        <p:xfrm>
          <a:off x="4683270" y="4532339"/>
          <a:ext cx="774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4" name="Формула" r:id="rId57" imgW="774364" imgH="228501" progId="Equation.3">
                  <p:embed/>
                </p:oleObj>
              </mc:Choice>
              <mc:Fallback>
                <p:oleObj name="Формула" r:id="rId57" imgW="774364" imgH="228501" progId="Equation.3">
                  <p:embed/>
                  <p:pic>
                    <p:nvPicPr>
                      <p:cNvPr id="0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270" y="4532339"/>
                        <a:ext cx="774700" cy="228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201"/>
          <p:cNvSpPr txBox="1">
            <a:spLocks noChangeArrowheads="1"/>
          </p:cNvSpPr>
          <p:nvPr/>
        </p:nvSpPr>
        <p:spPr bwMode="auto">
          <a:xfrm>
            <a:off x="1780166" y="4810126"/>
            <a:ext cx="23647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 dirty="0">
                <a:latin typeface="ALS Schlange sans" pitchFamily="50" charset="-52"/>
              </a:rPr>
              <a:t>Модуль полного ускорения</a:t>
            </a:r>
            <a:r>
              <a:rPr lang="en-US" altLang="ru-RU" sz="1400" dirty="0">
                <a:latin typeface="ALS Schlange sans" pitchFamily="50" charset="-52"/>
              </a:rPr>
              <a:t>:</a:t>
            </a:r>
            <a:endParaRPr lang="ru-RU" altLang="ru-RU" sz="1400" dirty="0">
              <a:latin typeface="ALS Schlange sans" pitchFamily="50" charset="-52"/>
            </a:endParaRPr>
          </a:p>
        </p:txBody>
      </p:sp>
      <p:graphicFrame>
        <p:nvGraphicFramePr>
          <p:cNvPr id="79" name="Object 2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265416"/>
              </p:ext>
            </p:extLst>
          </p:nvPr>
        </p:nvGraphicFramePr>
        <p:xfrm>
          <a:off x="4155679" y="4800457"/>
          <a:ext cx="1016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5" name="Формула" r:id="rId59" imgW="1015920" imgH="304560" progId="Equation.3">
                  <p:embed/>
                </p:oleObj>
              </mc:Choice>
              <mc:Fallback>
                <p:oleObj name="Формула" r:id="rId59" imgW="10159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679" y="4800457"/>
                        <a:ext cx="1016000" cy="304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 animBg="1"/>
      <p:bldP spid="34" grpId="0" animBg="1"/>
      <p:bldP spid="35" grpId="0" animBg="1"/>
      <p:bldP spid="35" grpId="1" animBg="1"/>
      <p:bldP spid="36" grpId="0" animBg="1"/>
      <p:bldP spid="36" grpId="1" animBg="1"/>
      <p:bldP spid="39" grpId="0" animBg="1"/>
      <p:bldP spid="41" grpId="0" animBg="1"/>
      <p:bldP spid="42" grpId="0" animBg="1"/>
      <p:bldP spid="42" grpId="1" animBg="1"/>
      <p:bldP spid="68" grpId="0"/>
      <p:bldP spid="69" grpId="0"/>
      <p:bldP spid="72" grpId="0"/>
      <p:bldP spid="74" grpId="0"/>
      <p:bldP spid="75" grpId="0"/>
      <p:bldP spid="7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59"/>
          <p:cNvSpPr>
            <a:spLocks noChangeArrowheads="1"/>
          </p:cNvSpPr>
          <p:nvPr/>
        </p:nvSpPr>
        <p:spPr bwMode="auto">
          <a:xfrm>
            <a:off x="8810627" y="4810126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altLang="ru-RU" sz="1000" b="1" dirty="0" smtClean="0">
                <a:solidFill>
                  <a:schemeClr val="bg2"/>
                </a:solidFill>
              </a:rPr>
              <a:t>12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04775" y="624178"/>
            <a:ext cx="87058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Равнопеременное движение точки</a:t>
            </a:r>
            <a:r>
              <a:rPr lang="ru-RU" altLang="ru-RU" sz="1400" dirty="0">
                <a:solidFill>
                  <a:schemeClr val="accent1"/>
                </a:solidFill>
                <a:latin typeface="ALS Schlange sans" pitchFamily="50" charset="-52"/>
              </a:rPr>
              <a:t> </a:t>
            </a:r>
            <a:r>
              <a:rPr lang="ru-RU" altLang="ru-RU" sz="1400" dirty="0">
                <a:latin typeface="ALS Schlange sans" pitchFamily="50" charset="-52"/>
              </a:rPr>
              <a:t>– движение точки по траектории, при котором касательное ускорение не изменяется по величине.</a:t>
            </a:r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690758"/>
              </p:ext>
            </p:extLst>
          </p:nvPr>
        </p:nvGraphicFramePr>
        <p:xfrm>
          <a:off x="549275" y="1165225"/>
          <a:ext cx="1003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0" name="Формула" r:id="rId3" imgW="1002960" imgH="228600" progId="Equation.3">
                  <p:embed/>
                </p:oleObj>
              </mc:Choice>
              <mc:Fallback>
                <p:oleObj name="Формула" r:id="rId3" imgW="1002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1165225"/>
                        <a:ext cx="1003300" cy="228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708150" y="1163639"/>
            <a:ext cx="61782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 dirty="0">
                <a:latin typeface="ALS Schlange sans" pitchFamily="50" charset="-52"/>
              </a:rPr>
              <a:t>Запишем выражение для касательного ускорения через проекцию скорости</a:t>
            </a:r>
            <a:r>
              <a:rPr lang="en-US" altLang="ru-RU" sz="1400" dirty="0">
                <a:latin typeface="ALS Schlange sans" pitchFamily="50" charset="-52"/>
              </a:rPr>
              <a:t>:</a:t>
            </a:r>
            <a:endParaRPr lang="ru-RU" altLang="ru-RU" sz="1400" dirty="0">
              <a:latin typeface="ALS Schlange sans" pitchFamily="50" charset="-52"/>
            </a:endParaRP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50781"/>
              </p:ext>
            </p:extLst>
          </p:nvPr>
        </p:nvGraphicFramePr>
        <p:xfrm>
          <a:off x="7809057" y="1114326"/>
          <a:ext cx="129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1" name="Формула" r:id="rId5" imgW="1295280" imgH="406080" progId="Equation.3">
                  <p:embed/>
                </p:oleObj>
              </mc:Choice>
              <mc:Fallback>
                <p:oleObj name="Формула" r:id="rId5" imgW="1295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9057" y="1114326"/>
                        <a:ext cx="1295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455796" y="1488923"/>
            <a:ext cx="73532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400" dirty="0">
                <a:latin typeface="ALS Schlange sans" pitchFamily="50" charset="-52"/>
              </a:rPr>
              <a:t>Полученное выражение есть дифференциальное уравнение, которое легко решается разделением переменных и интегрированием </a:t>
            </a:r>
            <a:r>
              <a:rPr lang="ru-RU" altLang="ru-RU" sz="1400" dirty="0" smtClean="0">
                <a:latin typeface="ALS Schlange sans" pitchFamily="50" charset="-52"/>
              </a:rPr>
              <a:t>левой и </a:t>
            </a:r>
            <a:r>
              <a:rPr lang="ru-RU" altLang="ru-RU" sz="1400" dirty="0">
                <a:latin typeface="ALS Schlange sans" pitchFamily="50" charset="-52"/>
              </a:rPr>
              <a:t>правой частей</a:t>
            </a:r>
            <a:r>
              <a:rPr lang="en-US" altLang="ru-RU" sz="1400" dirty="0">
                <a:latin typeface="ALS Schlange sans" pitchFamily="50" charset="-52"/>
              </a:rPr>
              <a:t>:</a:t>
            </a:r>
            <a:endParaRPr lang="ru-RU" altLang="ru-RU" sz="1400" dirty="0">
              <a:latin typeface="ALS Schlange sans" pitchFamily="50" charset="-52"/>
            </a:endParaRPr>
          </a:p>
        </p:txBody>
      </p:sp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911621"/>
              </p:ext>
            </p:extLst>
          </p:nvPr>
        </p:nvGraphicFramePr>
        <p:xfrm>
          <a:off x="553909" y="2112155"/>
          <a:ext cx="749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2" name="Формула" r:id="rId7" imgW="749160" imgH="228600" progId="Equation.3">
                  <p:embed/>
                </p:oleObj>
              </mc:Choice>
              <mc:Fallback>
                <p:oleObj name="Формула" r:id="rId7" imgW="749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909" y="2112155"/>
                        <a:ext cx="7493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442811"/>
              </p:ext>
            </p:extLst>
          </p:nvPr>
        </p:nvGraphicFramePr>
        <p:xfrm>
          <a:off x="1609597" y="2012143"/>
          <a:ext cx="3187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3" name="Формула" r:id="rId9" imgW="3187440" imgH="482400" progId="Equation.3">
                  <p:embed/>
                </p:oleObj>
              </mc:Choice>
              <mc:Fallback>
                <p:oleObj name="Формула" r:id="rId9" imgW="3187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597" y="2012143"/>
                        <a:ext cx="3187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20806"/>
              </p:ext>
            </p:extLst>
          </p:nvPr>
        </p:nvGraphicFramePr>
        <p:xfrm>
          <a:off x="4906834" y="210898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4" name="Формула" r:id="rId11" imgW="914400" imgH="228600" progId="Equation.3">
                  <p:embed/>
                </p:oleObj>
              </mc:Choice>
              <mc:Fallback>
                <p:oleObj name="Формула" r:id="rId11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834" y="2108980"/>
                        <a:ext cx="914400" cy="228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55794" y="2489474"/>
            <a:ext cx="88152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 dirty="0">
                <a:latin typeface="ALS Schlange sans" pitchFamily="50" charset="-52"/>
              </a:rPr>
              <a:t>В свою очередь скорость точки также связывается с дуговой координатой дифференциальной зависимостью</a:t>
            </a:r>
            <a:r>
              <a:rPr lang="en-US" altLang="ru-RU" sz="1400" dirty="0">
                <a:latin typeface="ALS Schlange sans" pitchFamily="50" charset="-52"/>
              </a:rPr>
              <a:t>:</a:t>
            </a:r>
            <a:endParaRPr lang="ru-RU" altLang="ru-RU" sz="1400" dirty="0">
              <a:latin typeface="ALS Schlange sans" pitchFamily="50" charset="-52"/>
            </a:endParaRPr>
          </a:p>
        </p:txBody>
      </p:sp>
      <p:graphicFrame>
        <p:nvGraphicFramePr>
          <p:cNvPr id="1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574762"/>
              </p:ext>
            </p:extLst>
          </p:nvPr>
        </p:nvGraphicFramePr>
        <p:xfrm>
          <a:off x="3832225" y="2725280"/>
          <a:ext cx="1460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5" name="Формула" r:id="rId13" imgW="1460160" imgH="393480" progId="Equation.3">
                  <p:embed/>
                </p:oleObj>
              </mc:Choice>
              <mc:Fallback>
                <p:oleObj name="Формула" r:id="rId13" imgW="1460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25" y="2725280"/>
                        <a:ext cx="1460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553909" y="3143801"/>
            <a:ext cx="246734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 dirty="0">
                <a:latin typeface="ALS Schlange sans" pitchFamily="50" charset="-52"/>
              </a:rPr>
              <a:t>После подстановки</a:t>
            </a:r>
          </a:p>
          <a:p>
            <a:r>
              <a:rPr lang="ru-RU" altLang="ru-RU" sz="1400" dirty="0">
                <a:latin typeface="ALS Schlange sans" pitchFamily="50" charset="-52"/>
              </a:rPr>
              <a:t>выражения для скорости</a:t>
            </a:r>
          </a:p>
          <a:p>
            <a:r>
              <a:rPr lang="ru-RU" altLang="ru-RU" sz="1400" dirty="0">
                <a:latin typeface="ALS Schlange sans" pitchFamily="50" charset="-52"/>
              </a:rPr>
              <a:t>и интегрирования получаем </a:t>
            </a:r>
            <a:r>
              <a:rPr lang="en-US" altLang="ru-RU" sz="1400" dirty="0">
                <a:latin typeface="ALS Schlange sans" pitchFamily="50" charset="-52"/>
              </a:rPr>
              <a:t>:</a:t>
            </a:r>
            <a:endParaRPr lang="ru-RU" altLang="ru-RU" sz="1400" dirty="0">
              <a:latin typeface="ALS Schlange sans" pitchFamily="50" charset="-52"/>
            </a:endParaRPr>
          </a:p>
        </p:txBody>
      </p:sp>
      <p:graphicFrame>
        <p:nvGraphicFramePr>
          <p:cNvPr id="1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916727"/>
              </p:ext>
            </p:extLst>
          </p:nvPr>
        </p:nvGraphicFramePr>
        <p:xfrm>
          <a:off x="3105877" y="3252784"/>
          <a:ext cx="4140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6" name="Формула" r:id="rId15" imgW="4140000" imgH="520560" progId="Equation.3">
                  <p:embed/>
                </p:oleObj>
              </mc:Choice>
              <mc:Fallback>
                <p:oleObj name="Формула" r:id="rId15" imgW="41400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877" y="3252784"/>
                        <a:ext cx="4140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5860922" y="1966252"/>
            <a:ext cx="27703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ru-RU" altLang="ru-RU" sz="1400" dirty="0" smtClean="0">
                <a:solidFill>
                  <a:schemeClr val="accent1"/>
                </a:solidFill>
                <a:latin typeface="ALS Schlange sans" pitchFamily="50" charset="-52"/>
              </a:rPr>
              <a:t> скорость </a:t>
            </a:r>
            <a:r>
              <a:rPr lang="ru-RU" altLang="ru-RU" sz="1400" dirty="0">
                <a:solidFill>
                  <a:schemeClr val="accent1"/>
                </a:solidFill>
                <a:latin typeface="ALS Schlange sans" pitchFamily="50" charset="-52"/>
              </a:rPr>
              <a:t>точки</a:t>
            </a:r>
          </a:p>
          <a:p>
            <a:r>
              <a:rPr lang="ru-RU" altLang="ru-RU" sz="1400" dirty="0">
                <a:solidFill>
                  <a:schemeClr val="accent1"/>
                </a:solidFill>
                <a:latin typeface="ALS Schlange sans" pitchFamily="50" charset="-52"/>
              </a:rPr>
              <a:t>при равнопеременном движении</a:t>
            </a:r>
          </a:p>
        </p:txBody>
      </p:sp>
      <p:graphicFrame>
        <p:nvGraphicFramePr>
          <p:cNvPr id="1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27856"/>
              </p:ext>
            </p:extLst>
          </p:nvPr>
        </p:nvGraphicFramePr>
        <p:xfrm>
          <a:off x="3965575" y="4047235"/>
          <a:ext cx="1193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7" name="Формула" r:id="rId17" imgW="1193760" imgH="419040" progId="Equation.3">
                  <p:embed/>
                </p:oleObj>
              </mc:Choice>
              <mc:Fallback>
                <p:oleObj name="Формула" r:id="rId17" imgW="1193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4047235"/>
                        <a:ext cx="1193800" cy="419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5529984" y="3975076"/>
            <a:ext cx="33361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ru-RU" altLang="ru-RU" sz="1400" dirty="0">
                <a:solidFill>
                  <a:schemeClr val="accent1"/>
                </a:solidFill>
                <a:latin typeface="ALS Schlange sans" pitchFamily="50" charset="-52"/>
              </a:rPr>
              <a:t> дуговая координата</a:t>
            </a:r>
          </a:p>
          <a:p>
            <a:r>
              <a:rPr lang="ru-RU" altLang="ru-RU" sz="1400" dirty="0">
                <a:solidFill>
                  <a:schemeClr val="accent1"/>
                </a:solidFill>
                <a:latin typeface="ALS Schlange sans" pitchFamily="50" charset="-52"/>
              </a:rPr>
              <a:t>точки при </a:t>
            </a:r>
            <a:r>
              <a:rPr lang="ru-RU" altLang="ru-RU" sz="1400" dirty="0" smtClean="0">
                <a:solidFill>
                  <a:schemeClr val="accent1"/>
                </a:solidFill>
                <a:latin typeface="ALS Schlange sans" pitchFamily="50" charset="-52"/>
              </a:rPr>
              <a:t>равно-переменном </a:t>
            </a:r>
            <a:r>
              <a:rPr lang="ru-RU" altLang="ru-RU" sz="1400" dirty="0">
                <a:solidFill>
                  <a:schemeClr val="accent1"/>
                </a:solidFill>
                <a:latin typeface="ALS Schlange sans" pitchFamily="50" charset="-52"/>
              </a:rPr>
              <a:t>движении</a:t>
            </a:r>
          </a:p>
        </p:txBody>
      </p:sp>
    </p:spTree>
    <p:extLst>
      <p:ext uri="{BB962C8B-B14F-4D97-AF65-F5344CB8AC3E}">
        <p14:creationId xmlns:p14="http://schemas.microsoft.com/office/powerpoint/2010/main" val="219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3" grpId="0"/>
      <p:bldP spid="15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59"/>
          <p:cNvSpPr>
            <a:spLocks noChangeArrowheads="1"/>
          </p:cNvSpPr>
          <p:nvPr/>
        </p:nvSpPr>
        <p:spPr bwMode="auto">
          <a:xfrm>
            <a:off x="8810627" y="4810126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ru-RU" sz="1000" b="1" dirty="0" smtClean="0">
                <a:solidFill>
                  <a:schemeClr val="bg2"/>
                </a:solidFill>
              </a:rPr>
              <a:t>1</a:t>
            </a:r>
            <a:r>
              <a:rPr lang="ru-RU" altLang="ru-RU" sz="1000" b="1" dirty="0" smtClean="0">
                <a:solidFill>
                  <a:schemeClr val="bg2"/>
                </a:solidFill>
              </a:rPr>
              <a:t>3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113253" y="143668"/>
            <a:ext cx="6186808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FF0000"/>
                </a:solidFill>
                <a:latin typeface="ALS Schlange sans" pitchFamily="50" charset="-52"/>
              </a:rPr>
              <a:t>Классификация движений </a:t>
            </a:r>
            <a:r>
              <a:rPr lang="ru-RU" altLang="ru-RU" sz="2000" b="1" dirty="0" smtClean="0">
                <a:solidFill>
                  <a:srgbClr val="FF0000"/>
                </a:solidFill>
                <a:latin typeface="ALS Schlange sans" pitchFamily="50" charset="-52"/>
              </a:rPr>
              <a:t>точки</a:t>
            </a:r>
            <a:endParaRPr lang="ru-RU" altLang="ru-RU" sz="2000" dirty="0">
              <a:latin typeface="ALS Schlange sans" pitchFamily="50" charset="-52"/>
            </a:endParaRPr>
          </a:p>
        </p:txBody>
      </p:sp>
      <p:graphicFrame>
        <p:nvGraphicFramePr>
          <p:cNvPr id="4" name="Group 3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140981"/>
              </p:ext>
            </p:extLst>
          </p:nvPr>
        </p:nvGraphicFramePr>
        <p:xfrm>
          <a:off x="275983" y="745363"/>
          <a:ext cx="8333324" cy="4265915"/>
        </p:xfrm>
        <a:graphic>
          <a:graphicData uri="http://schemas.openxmlformats.org/drawingml/2006/table">
            <a:tbl>
              <a:tblPr/>
              <a:tblGrid>
                <a:gridCol w="483434"/>
                <a:gridCol w="1472339"/>
                <a:gridCol w="1131376"/>
                <a:gridCol w="2750949"/>
                <a:gridCol w="2495226"/>
              </a:tblGrid>
              <a:tr h="29718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№ </a:t>
                      </a:r>
                      <a:r>
                        <a:rPr kumimoji="0" lang="ru-RU" alt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пп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S Schlange sans" pitchFamily="50" charset="-5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S Schlange sans" pitchFamily="50" charset="-5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S Schlange sans" pitchFamily="50" charset="-5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Вид движения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971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Закон движения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Траектория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= 0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 [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t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, 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t</a:t>
                      </a:r>
                      <a:r>
                        <a:rPr kumimoji="0" lang="en-US" altLang="ru-RU" sz="1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1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]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LS Schlange sans" pitchFamily="50" charset="-5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= 0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 [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t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, 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t</a:t>
                      </a:r>
                      <a:r>
                        <a:rPr kumimoji="0" lang="en-US" altLang="ru-RU" sz="1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1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]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S Schlange sans" pitchFamily="50" charset="-5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равномерное (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v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 = </a:t>
                      </a:r>
                      <a:r>
                        <a:rPr kumimoji="0" lang="en-US" alt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const</a:t>
                      </a: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прямолинейное (</a:t>
                      </a: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  <a:sym typeface="Symbol" pitchFamily="18" charset="2"/>
                        </a:rPr>
                        <a:t> = )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71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= 0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 [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t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, 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t</a:t>
                      </a:r>
                      <a:r>
                        <a:rPr kumimoji="0" lang="en-US" altLang="ru-RU" sz="1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1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]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LS Schlange sans" pitchFamily="50" charset="-5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  <a:sym typeface="Symbol" pitchFamily="18" charset="2"/>
                        </a:rPr>
                        <a:t> 0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[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t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, 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t</a:t>
                      </a:r>
                      <a:r>
                        <a:rPr kumimoji="0" lang="en-US" altLang="ru-RU" sz="1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1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]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LS Schlange sans" pitchFamily="50" charset="-52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равномерное (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v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 = </a:t>
                      </a:r>
                      <a:r>
                        <a:rPr kumimoji="0" lang="en-US" alt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const</a:t>
                      </a: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криволинейное (</a:t>
                      </a: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  <a:sym typeface="Symbol" pitchFamily="18" charset="2"/>
                        </a:rPr>
                        <a:t>  )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LS Schlange sans" pitchFamily="50" charset="-5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71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2.1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=</a:t>
                      </a: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 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0 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S Schlange sans" pitchFamily="50" charset="-5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в момент времени 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t</a:t>
                      </a:r>
                      <a:endParaRPr kumimoji="0" lang="ru-RU" altLang="ru-RU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S Schlange sans" pitchFamily="50" charset="-5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= 0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 [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t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, 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t</a:t>
                      </a:r>
                      <a:r>
                        <a:rPr kumimoji="0" lang="en-US" altLang="ru-RU" sz="1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1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]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S Schlange sans" pitchFamily="50" charset="-5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неравномерное (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v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 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  <a:sym typeface="Symbol" pitchFamily="18" charset="2"/>
                        </a:rPr>
                        <a:t>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 </a:t>
                      </a:r>
                      <a:r>
                        <a:rPr kumimoji="0" lang="en-US" alt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const</a:t>
                      </a: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),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в момент времени 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v = max</a:t>
                      </a:r>
                      <a:endParaRPr kumimoji="0" lang="ru-RU" altLang="ru-RU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S Schlange sans" pitchFamily="50" charset="-5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прямолинейное (</a:t>
                      </a: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  <a:sym typeface="Symbol" pitchFamily="18" charset="2"/>
                        </a:rPr>
                        <a:t> = )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S Schlange sans" pitchFamily="50" charset="-5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937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2.2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  <a:sym typeface="Symbol" pitchFamily="18" charset="2"/>
                        </a:rPr>
                        <a:t> 0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[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t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, 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t</a:t>
                      </a:r>
                      <a:r>
                        <a:rPr kumimoji="0" lang="en-US" altLang="ru-RU" sz="1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1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]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LS Schlange sans" pitchFamily="50" charset="-52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криволинейное (</a:t>
                      </a: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  <a:sym typeface="Symbol" pitchFamily="18" charset="2"/>
                        </a:rPr>
                        <a:t>  )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LS Schlange sans" pitchFamily="50" charset="-5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14951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3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S Schlange sans" pitchFamily="50" charset="-5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LS Schlange sans" pitchFamily="50" charset="-52"/>
                        <a:sym typeface="Symbol" pitchFamily="18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  <a:sym typeface="Symbol" pitchFamily="18" charset="2"/>
                        </a:rPr>
                        <a:t> 0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[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t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, 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t</a:t>
                      </a:r>
                      <a:r>
                        <a:rPr kumimoji="0" lang="en-US" altLang="ru-RU" sz="1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1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]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LS Schlange sans" pitchFamily="50" charset="-52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= 0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 [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t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, 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t</a:t>
                      </a:r>
                      <a:r>
                        <a:rPr kumimoji="0" lang="en-US" altLang="ru-RU" sz="1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1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]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S Schlange sans" pitchFamily="50" charset="-5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неравномерное (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v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 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  <a:sym typeface="Symbol" pitchFamily="18" charset="2"/>
                        </a:rPr>
                        <a:t>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 </a:t>
                      </a:r>
                      <a:r>
                        <a:rPr kumimoji="0" lang="en-US" alt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const</a:t>
                      </a: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прямолинейное (</a:t>
                      </a: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  <a:sym typeface="Symbol" pitchFamily="18" charset="2"/>
                        </a:rPr>
                        <a:t> = )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S Schlange sans" pitchFamily="50" charset="-5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243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=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 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0 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S Schlange sans" pitchFamily="50" charset="-5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в момент времени </a:t>
                      </a:r>
                      <a:r>
                        <a:rPr kumimoji="0" lang="en-US" alt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t</a:t>
                      </a:r>
                      <a:endParaRPr kumimoji="0" lang="ru-RU" altLang="ru-RU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S Schlange sans" pitchFamily="50" charset="-5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перемена направления движения (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v = 0</a:t>
                      </a: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 при 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t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=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t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)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S Schlange sans" pitchFamily="50" charset="-5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любая траектория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581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3.1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altLang="ru-RU" sz="13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S Schlange sans" pitchFamily="50" charset="-52"/>
                      </a:endParaRPr>
                    </a:p>
                  </a:txBody>
                  <a:tcPr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altLang="ru-RU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S Schlange sans" pitchFamily="50" charset="-52"/>
                      </a:endParaRPr>
                    </a:p>
                  </a:txBody>
                  <a:tcPr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altLang="ru-RU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S Schlange sans" pitchFamily="50" charset="-52"/>
                      </a:endParaRPr>
                    </a:p>
                  </a:txBody>
                  <a:tcPr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4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неравномерное (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v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 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  <a:sym typeface="Symbol" pitchFamily="18" charset="2"/>
                        </a:rPr>
                        <a:t>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 </a:t>
                      </a:r>
                      <a:r>
                        <a:rPr kumimoji="0" lang="en-US" alt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const</a:t>
                      </a: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перегиб траектории (</a:t>
                      </a: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  <a:sym typeface="Symbol" pitchFamily="18" charset="2"/>
                        </a:rPr>
                        <a:t> =  </a:t>
                      </a: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при 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t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=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t</a:t>
                      </a: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  <a:sym typeface="Symbol" pitchFamily="18" charset="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3.2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altLang="ru-RU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S Schlange sans" pitchFamily="50" charset="-52"/>
                      </a:endParaRPr>
                    </a:p>
                  </a:txBody>
                  <a:tcPr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altLang="ru-RU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S Schlange sans" pitchFamily="50" charset="-52"/>
                        <a:sym typeface="Symbol" pitchFamily="18" charset="2"/>
                      </a:endParaRPr>
                    </a:p>
                  </a:txBody>
                  <a:tcPr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2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  <a:sym typeface="Symbol" pitchFamily="18" charset="2"/>
                        </a:rPr>
                        <a:t> 0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[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t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, 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t</a:t>
                      </a:r>
                      <a:r>
                        <a:rPr kumimoji="0" lang="en-US" altLang="ru-RU" sz="1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1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]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LS Schlange sans" pitchFamily="50" charset="-5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  <a:sym typeface="Symbol" pitchFamily="18" charset="2"/>
                        </a:rPr>
                        <a:t> 0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[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t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, 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t</a:t>
                      </a:r>
                      <a:r>
                        <a:rPr kumimoji="0" lang="en-US" altLang="ru-RU" sz="1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1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]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LS Schlange sans" pitchFamily="50" charset="-5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неравномерное (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v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 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  <a:sym typeface="Symbol" pitchFamily="18" charset="2"/>
                        </a:rPr>
                        <a:t>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 </a:t>
                      </a:r>
                      <a:r>
                        <a:rPr kumimoji="0" lang="en-US" alt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const</a:t>
                      </a: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</a:rPr>
                        <a:t>криволинейное (</a:t>
                      </a: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S Schlange sans" pitchFamily="50" charset="-52"/>
                          <a:sym typeface="Symbol" pitchFamily="18" charset="2"/>
                        </a:rPr>
                        <a:t>  )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LS Schlange sans" pitchFamily="50" charset="-5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392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= </a:t>
                      </a:r>
                      <a:r>
                        <a:rPr kumimoji="0" lang="en-US" alt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const</a:t>
                      </a: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 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[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t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, </a:t>
                      </a:r>
                      <a:r>
                        <a:rPr kumimoji="0" lang="en-US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t</a:t>
                      </a:r>
                      <a:r>
                        <a:rPr kumimoji="0" lang="en-US" altLang="ru-RU" sz="1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1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]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S Schlange sans" pitchFamily="50" charset="-5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любое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равнопеременное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S Schlange sans" pitchFamily="50" charset="-52"/>
                        </a:rPr>
                        <a:t>любая траектория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854953"/>
              </p:ext>
            </p:extLst>
          </p:nvPr>
        </p:nvGraphicFramePr>
        <p:xfrm>
          <a:off x="1295645" y="981954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Формула" r:id="rId3" imgW="164880" imgH="228600" progId="Equation.3">
                  <p:embed/>
                </p:oleObj>
              </mc:Choice>
              <mc:Fallback>
                <p:oleObj name="Формула" r:id="rId3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645" y="981954"/>
                        <a:ext cx="1651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885632"/>
              </p:ext>
            </p:extLst>
          </p:nvPr>
        </p:nvGraphicFramePr>
        <p:xfrm>
          <a:off x="2618787" y="981954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Формула" r:id="rId5" imgW="177480" imgH="228600" progId="Equation.3">
                  <p:embed/>
                </p:oleObj>
              </mc:Choice>
              <mc:Fallback>
                <p:oleObj name="Формула" r:id="rId5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787" y="981954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59"/>
          <p:cNvSpPr>
            <a:spLocks noChangeArrowheads="1"/>
          </p:cNvSpPr>
          <p:nvPr/>
        </p:nvSpPr>
        <p:spPr bwMode="auto">
          <a:xfrm>
            <a:off x="8810627" y="4810126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ru-RU" sz="1000" b="1" dirty="0" smtClean="0">
                <a:solidFill>
                  <a:schemeClr val="bg2"/>
                </a:solidFill>
              </a:rPr>
              <a:t>1</a:t>
            </a:r>
            <a:r>
              <a:rPr lang="ru-RU" altLang="ru-RU" sz="1000" b="1" dirty="0" smtClean="0">
                <a:solidFill>
                  <a:schemeClr val="bg2"/>
                </a:solidFill>
              </a:rPr>
              <a:t>4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04775" y="741072"/>
            <a:ext cx="8705850" cy="374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57188" indent="-263525" algn="just">
              <a:tabLst>
                <a:tab pos="1611313" algn="l"/>
              </a:tabLst>
            </a:pPr>
            <a:r>
              <a:rPr lang="ru-RU" altLang="ru-RU" sz="1800" b="1" dirty="0">
                <a:solidFill>
                  <a:srgbClr val="FF0000"/>
                </a:solidFill>
                <a:latin typeface="ALS Schlange sans" pitchFamily="50" charset="-52"/>
              </a:rPr>
              <a:t>Кинематика твердого тела</a:t>
            </a:r>
            <a:r>
              <a:rPr lang="ru-RU" altLang="ru-RU" sz="1800" dirty="0">
                <a:latin typeface="ALS Schlange sans" pitchFamily="50" charset="-52"/>
              </a:rPr>
              <a:t> – изучает движение твердого тела, кинематика  точки используется для получения новых зависимостей и формул.</a:t>
            </a:r>
          </a:p>
          <a:p>
            <a:pPr marL="357188" indent="-263525" algn="just">
              <a:buFont typeface="Wingdings" pitchFamily="2" charset="2"/>
              <a:buNone/>
              <a:tabLst>
                <a:tab pos="1611313" algn="l"/>
              </a:tabLst>
            </a:pPr>
            <a:r>
              <a:rPr lang="en-US" altLang="ru-RU" sz="1800" dirty="0" smtClean="0">
                <a:latin typeface="ALS Schlange sans" pitchFamily="50" charset="-52"/>
              </a:rPr>
              <a:t>     </a:t>
            </a:r>
            <a:r>
              <a:rPr lang="ru-RU" altLang="ru-RU" sz="1800" dirty="0" smtClean="0">
                <a:latin typeface="ALS Schlange sans" pitchFamily="50" charset="-52"/>
              </a:rPr>
              <a:t>Существует </a:t>
            </a:r>
            <a:r>
              <a:rPr lang="ru-RU" altLang="ru-RU" sz="1800" dirty="0">
                <a:latin typeface="ALS Schlange sans" pitchFamily="50" charset="-52"/>
              </a:rPr>
              <a:t>пять видов движения твердого тела</a:t>
            </a:r>
            <a:r>
              <a:rPr lang="en-US" altLang="ru-RU" sz="1800" dirty="0">
                <a:latin typeface="ALS Schlange sans" pitchFamily="50" charset="-52"/>
              </a:rPr>
              <a:t>:</a:t>
            </a:r>
          </a:p>
          <a:p>
            <a:pPr marL="357188" indent="-263525" algn="just">
              <a:buFont typeface="Wingdings" pitchFamily="2" charset="2"/>
              <a:buNone/>
              <a:tabLst>
                <a:tab pos="1611313" algn="l"/>
              </a:tabLst>
            </a:pPr>
            <a:r>
              <a:rPr lang="en-US" altLang="ru-RU" sz="1800" dirty="0">
                <a:latin typeface="ALS Schlange sans" pitchFamily="50" charset="-52"/>
              </a:rPr>
              <a:t>1. </a:t>
            </a:r>
            <a:r>
              <a:rPr lang="en-US" altLang="ru-RU" sz="1800" dirty="0" smtClean="0">
                <a:latin typeface="ALS Schlange sans" pitchFamily="50" charset="-52"/>
              </a:rPr>
              <a:t> </a:t>
            </a:r>
            <a:r>
              <a:rPr lang="ru-RU" altLang="ru-RU" sz="1800" dirty="0" smtClean="0">
                <a:latin typeface="ALS Schlange sans" pitchFamily="50" charset="-52"/>
              </a:rPr>
              <a:t>Поступательное </a:t>
            </a:r>
            <a:r>
              <a:rPr lang="ru-RU" altLang="ru-RU" sz="1800" dirty="0">
                <a:latin typeface="ALS Schlange sans" pitchFamily="50" charset="-52"/>
              </a:rPr>
              <a:t>(ползун, поршень насоса, спарник колес паровоза, движущегося по прямолинейному </a:t>
            </a:r>
            <a:r>
              <a:rPr lang="ru-RU" altLang="ru-RU" sz="1800" dirty="0" smtClean="0">
                <a:latin typeface="ALS Schlange sans" pitchFamily="50" charset="-52"/>
              </a:rPr>
              <a:t>пути, кабина </a:t>
            </a:r>
            <a:r>
              <a:rPr lang="ru-RU" altLang="ru-RU" sz="1800" dirty="0">
                <a:latin typeface="ALS Schlange sans" pitchFamily="50" charset="-52"/>
              </a:rPr>
              <a:t>лифта, дверь купе, кабина колеса обозрения).</a:t>
            </a:r>
          </a:p>
          <a:p>
            <a:pPr marL="357188" indent="-263525" algn="just">
              <a:buFont typeface="Wingdings" pitchFamily="2" charset="2"/>
              <a:buNone/>
              <a:tabLst>
                <a:tab pos="1611313" algn="l"/>
              </a:tabLst>
            </a:pPr>
            <a:r>
              <a:rPr lang="ru-RU" altLang="ru-RU" sz="1800" dirty="0" smtClean="0">
                <a:latin typeface="ALS Schlange sans" pitchFamily="50" charset="-52"/>
              </a:rPr>
              <a:t>2.</a:t>
            </a:r>
            <a:r>
              <a:rPr lang="en-US" altLang="ru-RU" sz="1800" dirty="0" smtClean="0">
                <a:latin typeface="ALS Schlange sans" pitchFamily="50" charset="-52"/>
              </a:rPr>
              <a:t> </a:t>
            </a:r>
            <a:r>
              <a:rPr lang="ru-RU" altLang="ru-RU" sz="1800" dirty="0" smtClean="0">
                <a:latin typeface="ALS Schlange sans" pitchFamily="50" charset="-52"/>
              </a:rPr>
              <a:t>Вращательное </a:t>
            </a:r>
            <a:r>
              <a:rPr lang="ru-RU" altLang="ru-RU" sz="1800" dirty="0">
                <a:latin typeface="ALS Schlange sans" pitchFamily="50" charset="-52"/>
              </a:rPr>
              <a:t>(маховик, кривошип, коромысло, колесо обозрения, обычная дверь).</a:t>
            </a:r>
          </a:p>
          <a:p>
            <a:pPr marL="357188" indent="-263525" algn="just">
              <a:buFont typeface="Wingdings" pitchFamily="2" charset="2"/>
              <a:buNone/>
              <a:tabLst>
                <a:tab pos="1611313" algn="l"/>
              </a:tabLst>
            </a:pPr>
            <a:r>
              <a:rPr lang="ru-RU" altLang="ru-RU" sz="1800" dirty="0">
                <a:latin typeface="ALS Schlange sans" pitchFamily="50" charset="-52"/>
              </a:rPr>
              <a:t>3. Плоскопараллельное или плоское (шатун, колесо локомотива при качении по прямолинейному рельсу, шлифовальный круг).</a:t>
            </a:r>
          </a:p>
          <a:p>
            <a:pPr marL="357188" indent="-263525" algn="just">
              <a:buFont typeface="Wingdings" pitchFamily="2" charset="2"/>
              <a:buNone/>
              <a:tabLst>
                <a:tab pos="1611313" algn="l"/>
              </a:tabLst>
            </a:pPr>
            <a:r>
              <a:rPr lang="ru-RU" altLang="ru-RU" sz="1800" dirty="0">
                <a:latin typeface="ALS Schlange sans" pitchFamily="50" charset="-52"/>
              </a:rPr>
              <a:t>4. </a:t>
            </a:r>
            <a:r>
              <a:rPr lang="en-US" altLang="ru-RU" sz="1800" dirty="0" smtClean="0">
                <a:latin typeface="ALS Schlange sans" pitchFamily="50" charset="-52"/>
              </a:rPr>
              <a:t> </a:t>
            </a:r>
            <a:r>
              <a:rPr lang="ru-RU" altLang="ru-RU" sz="1800" dirty="0" smtClean="0">
                <a:latin typeface="ALS Schlange sans" pitchFamily="50" charset="-52"/>
              </a:rPr>
              <a:t>Сферическое </a:t>
            </a:r>
            <a:r>
              <a:rPr lang="ru-RU" altLang="ru-RU" sz="1800" dirty="0">
                <a:latin typeface="ALS Schlange sans" pitchFamily="50" charset="-52"/>
              </a:rPr>
              <a:t>(гироскоп, шаровая стойка).</a:t>
            </a:r>
          </a:p>
          <a:p>
            <a:pPr marL="357188" indent="-263525" algn="just">
              <a:buFont typeface="Wingdings" pitchFamily="2" charset="2"/>
              <a:buNone/>
              <a:tabLst>
                <a:tab pos="1611313" algn="l"/>
              </a:tabLst>
            </a:pPr>
            <a:r>
              <a:rPr lang="ru-RU" altLang="ru-RU" sz="1800" dirty="0">
                <a:latin typeface="ALS Schlange sans" pitchFamily="50" charset="-52"/>
              </a:rPr>
              <a:t>5. </a:t>
            </a:r>
            <a:r>
              <a:rPr lang="en-US" altLang="ru-RU" sz="1800" dirty="0" smtClean="0">
                <a:latin typeface="ALS Schlange sans" pitchFamily="50" charset="-52"/>
              </a:rPr>
              <a:t> </a:t>
            </a:r>
            <a:r>
              <a:rPr lang="ru-RU" altLang="ru-RU" sz="1800" dirty="0" smtClean="0">
                <a:latin typeface="ALS Schlange sans" pitchFamily="50" charset="-52"/>
              </a:rPr>
              <a:t>Общий </a:t>
            </a:r>
            <a:r>
              <a:rPr lang="ru-RU" altLang="ru-RU" sz="1800" dirty="0">
                <a:latin typeface="ALS Schlange sans" pitchFamily="50" charset="-52"/>
              </a:rPr>
              <a:t>случай движения или свободный полет (пуля, камень, небесное тело)  </a:t>
            </a: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113252" y="143668"/>
            <a:ext cx="6079730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2000" b="1" dirty="0" smtClean="0">
                <a:solidFill>
                  <a:srgbClr val="FF0000"/>
                </a:solidFill>
                <a:latin typeface="ALS Schlange sans" pitchFamily="50" charset="-52"/>
              </a:rPr>
              <a:t>Следующая лекция: кинематика твердого тела</a:t>
            </a:r>
            <a:endParaRPr lang="ru-RU" altLang="ru-RU" sz="2000" dirty="0">
              <a:latin typeface="ALS Schlange sans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8"/>
            <a:ext cx="8229600" cy="620483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59"/>
          <p:cNvSpPr>
            <a:spLocks noChangeArrowheads="1"/>
          </p:cNvSpPr>
          <p:nvPr/>
        </p:nvSpPr>
        <p:spPr bwMode="auto">
          <a:xfrm>
            <a:off x="8810627" y="4810126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altLang="ru-RU" sz="1000" b="1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-22622" y="626766"/>
            <a:ext cx="73968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Ускорение точки</a:t>
            </a:r>
            <a:r>
              <a:rPr lang="ru-RU" altLang="ru-RU" sz="1400" dirty="0">
                <a:solidFill>
                  <a:schemeClr val="accent1"/>
                </a:solidFill>
                <a:latin typeface="ALS Schlange sans" pitchFamily="50" charset="-52"/>
              </a:rPr>
              <a:t> </a:t>
            </a:r>
            <a:r>
              <a:rPr lang="ru-RU" altLang="ru-RU" sz="1400" dirty="0">
                <a:latin typeface="ALS Schlange sans" pitchFamily="50" charset="-52"/>
              </a:rPr>
              <a:t>– величина, характеризующая быстроту изменения скорости точки.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0542" y="946996"/>
            <a:ext cx="848201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400" b="1" dirty="0">
                <a:latin typeface="ALS Schlange sans" pitchFamily="50" charset="-52"/>
              </a:rPr>
              <a:t>Три способа задания движения</a:t>
            </a:r>
            <a:r>
              <a:rPr lang="en-US" altLang="ru-RU" sz="1400" b="1" dirty="0">
                <a:latin typeface="ALS Schlange sans" pitchFamily="50" charset="-52"/>
              </a:rPr>
              <a:t> </a:t>
            </a:r>
            <a:r>
              <a:rPr lang="ru-RU" altLang="ru-RU" sz="1400" b="1" dirty="0">
                <a:latin typeface="ALS Schlange sans" pitchFamily="50" charset="-52"/>
              </a:rPr>
              <a:t>точки определяют способы определения ускорения точки</a:t>
            </a:r>
            <a:r>
              <a:rPr lang="en-US" altLang="ru-RU" sz="1400" dirty="0">
                <a:latin typeface="ALS Schlange sans" pitchFamily="50" charset="-52"/>
              </a:rPr>
              <a:t>:</a:t>
            </a:r>
            <a:endParaRPr lang="ru-RU" altLang="ru-RU" sz="1400" dirty="0">
              <a:latin typeface="ALS Schlange sans" pitchFamily="50" charset="-52"/>
            </a:endParaRPr>
          </a:p>
          <a:p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Векторный способ</a:t>
            </a:r>
            <a:r>
              <a:rPr lang="en-US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:</a:t>
            </a:r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 </a:t>
            </a:r>
            <a:r>
              <a:rPr lang="ru-RU" altLang="ru-RU" sz="1400" b="1" dirty="0" smtClean="0">
                <a:solidFill>
                  <a:srgbClr val="FF0000"/>
                </a:solidFill>
                <a:latin typeface="ALS Schlange sans" pitchFamily="50" charset="-52"/>
              </a:rPr>
              <a:t/>
            </a:r>
            <a:br>
              <a:rPr lang="ru-RU" altLang="ru-RU" sz="1400" b="1" dirty="0" smtClean="0">
                <a:solidFill>
                  <a:srgbClr val="FF0000"/>
                </a:solidFill>
                <a:latin typeface="ALS Schlange sans" pitchFamily="50" charset="-52"/>
              </a:rPr>
            </a:br>
            <a:r>
              <a:rPr lang="ru-RU" altLang="ru-RU" sz="1400" dirty="0" smtClean="0">
                <a:latin typeface="ALS Schlange sans" pitchFamily="50" charset="-52"/>
              </a:rPr>
              <a:t>Сравним </a:t>
            </a:r>
            <a:r>
              <a:rPr lang="ru-RU" altLang="ru-RU" sz="1400" dirty="0">
                <a:latin typeface="ALS Schlange sans" pitchFamily="50" charset="-52"/>
              </a:rPr>
              <a:t>скорости точки в двух положениях точки</a:t>
            </a:r>
            <a:r>
              <a:rPr lang="en-US" altLang="ru-RU" sz="1400" dirty="0">
                <a:latin typeface="ALS Schlange sans" pitchFamily="50" charset="-52"/>
              </a:rPr>
              <a:t> </a:t>
            </a:r>
            <a:r>
              <a:rPr lang="ru-RU" altLang="ru-RU" sz="1400" dirty="0">
                <a:latin typeface="ALS Schlange sans" pitchFamily="50" charset="-52"/>
              </a:rPr>
              <a:t>в моменты времени </a:t>
            </a:r>
            <a:r>
              <a:rPr lang="en-US" altLang="ru-RU" sz="1400" i="1" dirty="0">
                <a:latin typeface="ALS Schlange sans" pitchFamily="50" charset="-52"/>
              </a:rPr>
              <a:t>t</a:t>
            </a:r>
            <a:r>
              <a:rPr lang="en-US" altLang="ru-RU" sz="1400" dirty="0">
                <a:latin typeface="ALS Schlange sans" pitchFamily="50" charset="-52"/>
              </a:rPr>
              <a:t> </a:t>
            </a:r>
            <a:r>
              <a:rPr lang="ru-RU" altLang="ru-RU" sz="1400" dirty="0">
                <a:latin typeface="ALS Schlange sans" pitchFamily="50" charset="-52"/>
              </a:rPr>
              <a:t>и </a:t>
            </a:r>
            <a:r>
              <a:rPr lang="en-US" altLang="ru-RU" sz="1400" i="1" dirty="0">
                <a:latin typeface="ALS Schlange sans" pitchFamily="50" charset="-52"/>
              </a:rPr>
              <a:t>t</a:t>
            </a:r>
            <a:r>
              <a:rPr lang="en-US" altLang="ru-RU" sz="1400" baseline="-25000" dirty="0">
                <a:latin typeface="ALS Schlange sans" pitchFamily="50" charset="-52"/>
              </a:rPr>
              <a:t>1</a:t>
            </a:r>
            <a:r>
              <a:rPr lang="en-US" altLang="ru-RU" sz="1400" dirty="0">
                <a:latin typeface="ALS Schlange sans" pitchFamily="50" charset="-52"/>
              </a:rPr>
              <a:t>= </a:t>
            </a:r>
            <a:r>
              <a:rPr lang="en-US" altLang="ru-RU" sz="1400" i="1" dirty="0">
                <a:latin typeface="ALS Schlange sans" pitchFamily="50" charset="-52"/>
              </a:rPr>
              <a:t>t</a:t>
            </a:r>
            <a:r>
              <a:rPr lang="en-US" altLang="ru-RU" sz="1400" dirty="0">
                <a:latin typeface="ALS Schlange sans" pitchFamily="50" charset="-52"/>
              </a:rPr>
              <a:t> + </a:t>
            </a:r>
            <a:r>
              <a:rPr lang="en-US" altLang="ru-RU" sz="1400" i="1" dirty="0">
                <a:latin typeface="ALS Schlange sans" pitchFamily="50" charset="-52"/>
                <a:sym typeface="Symbol" pitchFamily="18" charset="2"/>
              </a:rPr>
              <a:t>t</a:t>
            </a:r>
            <a:r>
              <a:rPr lang="en-US" altLang="ru-RU" sz="1400" dirty="0">
                <a:latin typeface="ALS Schlange sans" pitchFamily="50" charset="-52"/>
                <a:sym typeface="Symbol" pitchFamily="18" charset="2"/>
              </a:rPr>
              <a:t>:</a:t>
            </a:r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20167"/>
              </p:ext>
            </p:extLst>
          </p:nvPr>
        </p:nvGraphicFramePr>
        <p:xfrm>
          <a:off x="6698167" y="1316328"/>
          <a:ext cx="158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4" name="Формула" r:id="rId3" imgW="1587240" imgH="431640" progId="Equation.3">
                  <p:embed/>
                </p:oleObj>
              </mc:Choice>
              <mc:Fallback>
                <p:oleObj name="Формула" r:id="rId3" imgW="1587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8167" y="1316328"/>
                        <a:ext cx="1587500" cy="431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10"/>
          <p:cNvSpPr>
            <a:spLocks noChangeArrowheads="1"/>
          </p:cNvSpPr>
          <p:nvPr/>
        </p:nvSpPr>
        <p:spPr bwMode="auto">
          <a:xfrm rot="1169039">
            <a:off x="1094581" y="2096684"/>
            <a:ext cx="438150" cy="88900"/>
          </a:xfrm>
          <a:prstGeom prst="rightArrow">
            <a:avLst>
              <a:gd name="adj1" fmla="val 50000"/>
              <a:gd name="adj2" fmla="val 123214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532927"/>
              </p:ext>
            </p:extLst>
          </p:nvPr>
        </p:nvGraphicFramePr>
        <p:xfrm>
          <a:off x="1299369" y="1920472"/>
          <a:ext cx="127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5" name="Формула" r:id="rId5" imgW="126720" imgH="164880" progId="Equation.3">
                  <p:embed/>
                </p:oleObj>
              </mc:Choice>
              <mc:Fallback>
                <p:oleObj name="Формула" r:id="rId5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369" y="1920472"/>
                        <a:ext cx="127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12"/>
          <p:cNvSpPr>
            <a:spLocks noChangeArrowheads="1"/>
          </p:cNvSpPr>
          <p:nvPr/>
        </p:nvSpPr>
        <p:spPr bwMode="auto">
          <a:xfrm rot="4023032">
            <a:off x="1157289" y="2568966"/>
            <a:ext cx="661987" cy="88900"/>
          </a:xfrm>
          <a:prstGeom prst="rightArrow">
            <a:avLst>
              <a:gd name="adj1" fmla="val 50000"/>
              <a:gd name="adj2" fmla="val 186161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721644" y="1909360"/>
            <a:ext cx="665162" cy="823913"/>
            <a:chOff x="1041" y="1044"/>
            <a:chExt cx="419" cy="519"/>
          </a:xfrm>
        </p:grpSpPr>
        <p:sp>
          <p:nvSpPr>
            <p:cNvPr id="10" name="AutoShape 13"/>
            <p:cNvSpPr>
              <a:spLocks noChangeArrowheads="1"/>
            </p:cNvSpPr>
            <p:nvPr/>
          </p:nvSpPr>
          <p:spPr bwMode="auto">
            <a:xfrm rot="1169039">
              <a:off x="1066" y="1130"/>
              <a:ext cx="254" cy="56"/>
            </a:xfrm>
            <a:prstGeom prst="rightArrow">
              <a:avLst>
                <a:gd name="adj1" fmla="val 50000"/>
                <a:gd name="adj2" fmla="val 113393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 rot="4023032">
              <a:off x="939" y="1311"/>
              <a:ext cx="448" cy="56"/>
            </a:xfrm>
            <a:prstGeom prst="rightArrow">
              <a:avLst>
                <a:gd name="adj1" fmla="val 50000"/>
                <a:gd name="adj2" fmla="val 20000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12" name="Object 15"/>
            <p:cNvGraphicFramePr>
              <a:graphicFrameLocks noChangeAspect="1"/>
            </p:cNvGraphicFramePr>
            <p:nvPr/>
          </p:nvGraphicFramePr>
          <p:xfrm>
            <a:off x="1230" y="1044"/>
            <a:ext cx="80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06" name="Формула" r:id="rId7" imgW="126720" imgH="164880" progId="Equation.3">
                    <p:embed/>
                  </p:oleObj>
                </mc:Choice>
                <mc:Fallback>
                  <p:oleObj name="Формула" r:id="rId7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0" y="1044"/>
                          <a:ext cx="80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6"/>
            <p:cNvGraphicFramePr>
              <a:graphicFrameLocks noChangeAspect="1"/>
            </p:cNvGraphicFramePr>
            <p:nvPr/>
          </p:nvGraphicFramePr>
          <p:xfrm>
            <a:off x="1041" y="1297"/>
            <a:ext cx="9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07" name="Формула" r:id="rId8" imgW="152280" imgH="215640" progId="Equation.3">
                    <p:embed/>
                  </p:oleObj>
                </mc:Choice>
                <mc:Fallback>
                  <p:oleObj name="Формула" r:id="rId8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1" y="1297"/>
                          <a:ext cx="9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AutoShape 17"/>
            <p:cNvSpPr>
              <a:spLocks noChangeArrowheads="1"/>
            </p:cNvSpPr>
            <p:nvPr/>
          </p:nvSpPr>
          <p:spPr bwMode="auto">
            <a:xfrm rot="5786234">
              <a:off x="1107" y="1348"/>
              <a:ext cx="347" cy="53"/>
            </a:xfrm>
            <a:prstGeom prst="rightArrow">
              <a:avLst>
                <a:gd name="adj1" fmla="val 50000"/>
                <a:gd name="adj2" fmla="val 163679"/>
              </a:avLst>
            </a:prstGeom>
            <a:solidFill>
              <a:srgbClr val="00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15" name="Object 18"/>
            <p:cNvGraphicFramePr>
              <a:graphicFrameLocks noChangeAspect="1"/>
            </p:cNvGraphicFramePr>
            <p:nvPr/>
          </p:nvGraphicFramePr>
          <p:xfrm>
            <a:off x="1316" y="1302"/>
            <a:ext cx="144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08" name="Формула" r:id="rId10" imgW="228600" imgH="177480" progId="Equation.3">
                    <p:embed/>
                  </p:oleObj>
                </mc:Choice>
                <mc:Fallback>
                  <p:oleObj name="Формула" r:id="rId10" imgW="2286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" y="1302"/>
                          <a:ext cx="144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218282" y="1764898"/>
            <a:ext cx="1460500" cy="1362075"/>
            <a:chOff x="3235" y="1159"/>
            <a:chExt cx="920" cy="858"/>
          </a:xfrm>
        </p:grpSpPr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3402" y="1878"/>
              <a:ext cx="27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rot="-5400000">
              <a:off x="3275" y="1745"/>
              <a:ext cx="27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rot="-5400000" flipH="1" flipV="1">
              <a:off x="3271" y="1873"/>
              <a:ext cx="144" cy="14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3768" y="1326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3401" y="1859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V="1">
              <a:off x="3420" y="1362"/>
              <a:ext cx="354" cy="5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" name="Freeform 26"/>
            <p:cNvSpPr>
              <a:spLocks/>
            </p:cNvSpPr>
            <p:nvPr/>
          </p:nvSpPr>
          <p:spPr bwMode="auto">
            <a:xfrm>
              <a:off x="3444" y="1230"/>
              <a:ext cx="540" cy="438"/>
            </a:xfrm>
            <a:custGeom>
              <a:avLst/>
              <a:gdLst>
                <a:gd name="T0" fmla="*/ 0 w 768"/>
                <a:gd name="T1" fmla="*/ 0 h 786"/>
                <a:gd name="T2" fmla="*/ 678 w 768"/>
                <a:gd name="T3" fmla="*/ 354 h 786"/>
                <a:gd name="T4" fmla="*/ 540 w 768"/>
                <a:gd name="T5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786">
                  <a:moveTo>
                    <a:pt x="0" y="0"/>
                  </a:moveTo>
                  <a:cubicBezTo>
                    <a:pt x="294" y="111"/>
                    <a:pt x="588" y="223"/>
                    <a:pt x="678" y="354"/>
                  </a:cubicBezTo>
                  <a:cubicBezTo>
                    <a:pt x="768" y="485"/>
                    <a:pt x="654" y="635"/>
                    <a:pt x="540" y="78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3716" y="1159"/>
              <a:ext cx="18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endParaRPr lang="ru-RU" altLang="ru-RU" sz="1000" i="1"/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3235" y="1752"/>
              <a:ext cx="16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O</a:t>
              </a:r>
              <a:endParaRPr lang="ru-RU" altLang="ru-RU" sz="1000" i="1"/>
            </a:p>
          </p:txBody>
        </p:sp>
        <p:graphicFrame>
          <p:nvGraphicFramePr>
            <p:cNvPr id="26" name="Object 29"/>
            <p:cNvGraphicFramePr>
              <a:graphicFrameLocks noChangeAspect="1"/>
            </p:cNvGraphicFramePr>
            <p:nvPr/>
          </p:nvGraphicFramePr>
          <p:xfrm>
            <a:off x="3530" y="1452"/>
            <a:ext cx="80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09" name="Формула" r:id="rId12" imgW="126720" imgH="152280" progId="Equation.3">
                    <p:embed/>
                  </p:oleObj>
                </mc:Choice>
                <mc:Fallback>
                  <p:oleObj name="Формула" r:id="rId12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0" y="1452"/>
                          <a:ext cx="80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3929" y="1457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3943" y="1404"/>
              <a:ext cx="21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r>
                <a:rPr lang="en-US" altLang="ru-RU" sz="1000" baseline="-25000"/>
                <a:t>1</a:t>
              </a:r>
              <a:endParaRPr lang="ru-RU" altLang="ru-RU" sz="1000" baseline="-25000"/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 flipV="1">
              <a:off x="3420" y="1482"/>
              <a:ext cx="516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30" name="Object 33"/>
            <p:cNvGraphicFramePr>
              <a:graphicFrameLocks noChangeAspect="1"/>
            </p:cNvGraphicFramePr>
            <p:nvPr/>
          </p:nvGraphicFramePr>
          <p:xfrm>
            <a:off x="3679" y="1677"/>
            <a:ext cx="8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10" name="Формула" r:id="rId14" imgW="126720" imgH="215640" progId="Equation.3">
                    <p:embed/>
                  </p:oleObj>
                </mc:Choice>
                <mc:Fallback>
                  <p:oleObj name="Формула" r:id="rId14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9" y="1677"/>
                          <a:ext cx="8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4"/>
            <p:cNvGraphicFramePr>
              <a:graphicFrameLocks noChangeAspect="1"/>
            </p:cNvGraphicFramePr>
            <p:nvPr/>
          </p:nvGraphicFramePr>
          <p:xfrm>
            <a:off x="3737" y="1411"/>
            <a:ext cx="14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11" name="Формула" r:id="rId16" imgW="228600" imgH="164880" progId="Equation.3">
                    <p:embed/>
                  </p:oleObj>
                </mc:Choice>
                <mc:Fallback>
                  <p:oleObj name="Формула" r:id="rId16" imgW="2286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7" y="1411"/>
                          <a:ext cx="14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3798" y="1356"/>
              <a:ext cx="138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</p:grpSp>
      <p:graphicFrame>
        <p:nvGraphicFramePr>
          <p:cNvPr id="3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79341"/>
              </p:ext>
            </p:extLst>
          </p:nvPr>
        </p:nvGraphicFramePr>
        <p:xfrm>
          <a:off x="1569244" y="2434823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2" name="Формула" r:id="rId18" imgW="152280" imgH="215640" progId="Equation.3">
                  <p:embed/>
                </p:oleObj>
              </mc:Choice>
              <mc:Fallback>
                <p:oleObj name="Формула" r:id="rId18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244" y="2434823"/>
                        <a:ext cx="152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982719"/>
              </p:ext>
            </p:extLst>
          </p:nvPr>
        </p:nvGraphicFramePr>
        <p:xfrm>
          <a:off x="2640806" y="1831572"/>
          <a:ext cx="59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3" name="Формула" r:id="rId20" imgW="596880" imgH="393480" progId="Equation.3">
                  <p:embed/>
                </p:oleObj>
              </mc:Choice>
              <mc:Fallback>
                <p:oleObj name="Формула" r:id="rId20" imgW="596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806" y="1831572"/>
                        <a:ext cx="5969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3374231" y="1759851"/>
            <a:ext cx="47306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en-US" altLang="ru-RU" sz="1400" dirty="0">
                <a:latin typeface="ALS Schlange sans" pitchFamily="50" charset="-52"/>
              </a:rPr>
              <a:t> </a:t>
            </a:r>
            <a:r>
              <a:rPr lang="ru-RU" altLang="ru-RU" sz="1400" dirty="0">
                <a:latin typeface="ALS Schlange sans" pitchFamily="50" charset="-52"/>
              </a:rPr>
              <a:t>вектор среднего ускорения в интервале времени </a:t>
            </a:r>
            <a:r>
              <a:rPr lang="ru-RU" altLang="ru-RU" sz="1400" i="1" dirty="0">
                <a:latin typeface="ALS Schlange sans" pitchFamily="50" charset="-52"/>
                <a:sym typeface="Symbol" pitchFamily="18" charset="2"/>
              </a:rPr>
              <a:t></a:t>
            </a:r>
            <a:r>
              <a:rPr lang="en-US" altLang="ru-RU" sz="1400" i="1" dirty="0">
                <a:latin typeface="ALS Schlange sans" pitchFamily="50" charset="-52"/>
                <a:sym typeface="Symbol" pitchFamily="18" charset="2"/>
              </a:rPr>
              <a:t>t</a:t>
            </a:r>
            <a:r>
              <a:rPr lang="ru-RU" altLang="ru-RU" sz="1400" dirty="0">
                <a:latin typeface="ALS Schlange sans" pitchFamily="50" charset="-52"/>
                <a:sym typeface="Symbol" pitchFamily="18" charset="2"/>
              </a:rPr>
              <a:t>, направлен в сторону вогнутости траектории.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2544762" y="2528485"/>
            <a:ext cx="25795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>
                <a:latin typeface="ALS Schlange sans" pitchFamily="50" charset="-52"/>
                <a:sym typeface="Symbol" pitchFamily="18" charset="2"/>
              </a:rPr>
              <a:t>Переходя к пределу получаем</a:t>
            </a:r>
            <a:r>
              <a:rPr lang="en-US" altLang="ru-RU" sz="1400">
                <a:latin typeface="ALS Schlange sans" pitchFamily="50" charset="-52"/>
                <a:sym typeface="Symbol" pitchFamily="18" charset="2"/>
              </a:rPr>
              <a:t>:</a:t>
            </a:r>
            <a:endParaRPr lang="ru-RU" altLang="ru-RU" sz="1400">
              <a:latin typeface="ALS Schlange sans" pitchFamily="50" charset="-52"/>
              <a:sym typeface="Symbol" pitchFamily="18" charset="2"/>
            </a:endParaRPr>
          </a:p>
        </p:txBody>
      </p:sp>
      <p:graphicFrame>
        <p:nvGraphicFramePr>
          <p:cNvPr id="37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429505"/>
              </p:ext>
            </p:extLst>
          </p:nvPr>
        </p:nvGraphicFramePr>
        <p:xfrm>
          <a:off x="1224756" y="3538385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4" name="Формула" r:id="rId22" imgW="914400" imgH="444240" progId="Equation.3">
                  <p:embed/>
                </p:oleObj>
              </mc:Choice>
              <mc:Fallback>
                <p:oleObj name="Формула" r:id="rId22" imgW="914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756" y="3538385"/>
                        <a:ext cx="914400" cy="444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EC0B43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851269"/>
              </p:ext>
            </p:extLst>
          </p:nvPr>
        </p:nvGraphicFramePr>
        <p:xfrm>
          <a:off x="5222081" y="2474207"/>
          <a:ext cx="93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5" name="Формула" r:id="rId24" imgW="939600" imgH="393480" progId="Equation.3">
                  <p:embed/>
                </p:oleObj>
              </mc:Choice>
              <mc:Fallback>
                <p:oleObj name="Формула" r:id="rId24" imgW="939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081" y="2474207"/>
                        <a:ext cx="9398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325311"/>
              </p:ext>
            </p:extLst>
          </p:nvPr>
        </p:nvGraphicFramePr>
        <p:xfrm>
          <a:off x="6303169" y="2475795"/>
          <a:ext cx="102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6" name="Формула" r:id="rId26" imgW="1028520" imgH="393480" progId="Equation.3">
                  <p:embed/>
                </p:oleObj>
              </mc:Choice>
              <mc:Fallback>
                <p:oleObj name="Формула" r:id="rId26" imgW="1028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3169" y="2475795"/>
                        <a:ext cx="10287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2297474" y="3496823"/>
            <a:ext cx="5205412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FontTx/>
              <a:buChar char="-"/>
            </a:pPr>
            <a:r>
              <a:rPr lang="en-US" altLang="ru-RU" sz="1400" dirty="0">
                <a:latin typeface="ALS Schlange sans" pitchFamily="50" charset="-52"/>
              </a:rPr>
              <a:t> </a:t>
            </a:r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вектор истинного ускорения</a:t>
            </a:r>
            <a:r>
              <a:rPr lang="en-US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 </a:t>
            </a:r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точки в момент времени </a:t>
            </a:r>
            <a:r>
              <a:rPr lang="en-US" altLang="ru-RU" sz="1400" b="1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t</a:t>
            </a:r>
            <a:r>
              <a:rPr lang="ru-RU" altLang="ru-RU" sz="1400" i="1" dirty="0">
                <a:latin typeface="ALS Schlange sans" pitchFamily="50" charset="-52"/>
                <a:sym typeface="Symbol" pitchFamily="18" charset="2"/>
              </a:rPr>
              <a:t>, лежит в</a:t>
            </a:r>
            <a:r>
              <a:rPr lang="ru-RU" altLang="ru-RU" sz="1400" dirty="0">
                <a:latin typeface="ALS Schlange sans" pitchFamily="50" charset="-52"/>
                <a:sym typeface="Symbol" pitchFamily="18" charset="2"/>
              </a:rPr>
              <a:t> </a:t>
            </a:r>
            <a:r>
              <a:rPr lang="ru-RU" altLang="ru-RU" sz="1400" i="1" dirty="0">
                <a:latin typeface="ALS Schlange sans" pitchFamily="50" charset="-52"/>
                <a:sym typeface="Symbol" pitchFamily="18" charset="2"/>
              </a:rPr>
              <a:t>соприкасающейся</a:t>
            </a:r>
            <a:r>
              <a:rPr lang="ru-RU" altLang="ru-RU" sz="1400" dirty="0">
                <a:latin typeface="ALS Schlange sans" pitchFamily="50" charset="-52"/>
                <a:sym typeface="Symbol" pitchFamily="18" charset="2"/>
              </a:rPr>
              <a:t> </a:t>
            </a:r>
            <a:r>
              <a:rPr lang="ru-RU" altLang="ru-RU" sz="1400" i="1" dirty="0">
                <a:latin typeface="ALS Schlange sans" pitchFamily="50" charset="-52"/>
                <a:sym typeface="Symbol" pitchFamily="18" charset="2"/>
              </a:rPr>
              <a:t>плоскости</a:t>
            </a:r>
            <a:r>
              <a:rPr lang="ru-RU" altLang="ru-RU" sz="1400" dirty="0">
                <a:latin typeface="ALS Schlange sans" pitchFamily="50" charset="-52"/>
                <a:sym typeface="Symbol" pitchFamily="18" charset="2"/>
              </a:rPr>
              <a:t> (предельное положение плоскости, проведенной через касательную в точке </a:t>
            </a:r>
            <a:r>
              <a:rPr lang="en-US" altLang="ru-RU" sz="1400" i="1" dirty="0">
                <a:latin typeface="ALS Schlange sans" pitchFamily="50" charset="-52"/>
                <a:sym typeface="Symbol" pitchFamily="18" charset="2"/>
              </a:rPr>
              <a:t>M</a:t>
            </a:r>
            <a:r>
              <a:rPr lang="en-US" altLang="ru-RU" sz="1400" dirty="0">
                <a:latin typeface="ALS Schlange sans" pitchFamily="50" charset="-52"/>
                <a:sym typeface="Symbol" pitchFamily="18" charset="2"/>
              </a:rPr>
              <a:t> </a:t>
            </a:r>
            <a:r>
              <a:rPr lang="ru-RU" altLang="ru-RU" sz="1400" dirty="0">
                <a:latin typeface="ALS Schlange sans" pitchFamily="50" charset="-52"/>
                <a:sym typeface="Symbol" pitchFamily="18" charset="2"/>
              </a:rPr>
              <a:t>и прямую, параллельную касательной в точке </a:t>
            </a:r>
            <a:r>
              <a:rPr lang="en-US" altLang="ru-RU" sz="1400" i="1" dirty="0">
                <a:latin typeface="ALS Schlange sans" pitchFamily="50" charset="-52"/>
                <a:sym typeface="Symbol" pitchFamily="18" charset="2"/>
              </a:rPr>
              <a:t>M</a:t>
            </a:r>
            <a:r>
              <a:rPr lang="en-US" altLang="ru-RU" sz="1400" baseline="-25000" dirty="0">
                <a:latin typeface="ALS Schlange sans" pitchFamily="50" charset="-52"/>
                <a:sym typeface="Symbol" pitchFamily="18" charset="2"/>
              </a:rPr>
              <a:t>1</a:t>
            </a:r>
            <a:r>
              <a:rPr lang="ru-RU" altLang="ru-RU" sz="1400" dirty="0">
                <a:latin typeface="ALS Schlange sans" pitchFamily="50" charset="-52"/>
                <a:sym typeface="Symbol" pitchFamily="18" charset="2"/>
              </a:rPr>
              <a:t>, при стремлении </a:t>
            </a:r>
            <a:r>
              <a:rPr lang="en-US" altLang="ru-RU" sz="1400" i="1" dirty="0">
                <a:latin typeface="ALS Schlange sans" pitchFamily="50" charset="-52"/>
                <a:sym typeface="Symbol" pitchFamily="18" charset="2"/>
              </a:rPr>
              <a:t>M</a:t>
            </a:r>
            <a:r>
              <a:rPr lang="en-US" altLang="ru-RU" sz="1400" baseline="-25000" dirty="0">
                <a:latin typeface="ALS Schlange sans" pitchFamily="50" charset="-52"/>
                <a:sym typeface="Symbol" pitchFamily="18" charset="2"/>
              </a:rPr>
              <a:t>1</a:t>
            </a:r>
            <a:r>
              <a:rPr lang="en-US" altLang="ru-RU" sz="1400" dirty="0">
                <a:latin typeface="ALS Schlange sans" pitchFamily="50" charset="-52"/>
                <a:sym typeface="Symbol" pitchFamily="18" charset="2"/>
              </a:rPr>
              <a:t> </a:t>
            </a:r>
            <a:r>
              <a:rPr lang="ru-RU" altLang="ru-RU" sz="1400" dirty="0">
                <a:latin typeface="ALS Schlange sans" pitchFamily="50" charset="-52"/>
                <a:sym typeface="Symbol" pitchFamily="18" charset="2"/>
              </a:rPr>
              <a:t>к </a:t>
            </a:r>
            <a:r>
              <a:rPr lang="en-US" altLang="ru-RU" sz="1400" i="1" dirty="0">
                <a:latin typeface="ALS Schlange sans" pitchFamily="50" charset="-52"/>
                <a:sym typeface="Symbol" pitchFamily="18" charset="2"/>
              </a:rPr>
              <a:t>M</a:t>
            </a:r>
            <a:r>
              <a:rPr lang="en-US" altLang="ru-RU" sz="1400" dirty="0">
                <a:latin typeface="ALS Schlange sans" pitchFamily="50" charset="-52"/>
                <a:sym typeface="Symbol" pitchFamily="18" charset="2"/>
              </a:rPr>
              <a:t>) </a:t>
            </a:r>
            <a:r>
              <a:rPr lang="ru-RU" altLang="ru-RU" sz="1400" i="1" dirty="0">
                <a:latin typeface="ALS Schlange sans" pitchFamily="50" charset="-52"/>
                <a:sym typeface="Symbol" pitchFamily="18" charset="2"/>
              </a:rPr>
              <a:t>и  направлен в сторону вогнутости траектории</a:t>
            </a:r>
            <a:r>
              <a:rPr lang="ru-RU" altLang="ru-RU" sz="1400" dirty="0">
                <a:latin typeface="ALS Schlange sans" pitchFamily="50" charset="-52"/>
                <a:sym typeface="Symbol" pitchFamily="18" charset="2"/>
              </a:rPr>
              <a:t>.</a:t>
            </a:r>
          </a:p>
        </p:txBody>
      </p:sp>
      <p:sp>
        <p:nvSpPr>
          <p:cNvPr id="41" name="AutoShape 137"/>
          <p:cNvSpPr>
            <a:spLocks noChangeArrowheads="1"/>
          </p:cNvSpPr>
          <p:nvPr/>
        </p:nvSpPr>
        <p:spPr bwMode="auto">
          <a:xfrm rot="4636539">
            <a:off x="907257" y="2276073"/>
            <a:ext cx="474663" cy="103187"/>
          </a:xfrm>
          <a:prstGeom prst="rightArrow">
            <a:avLst>
              <a:gd name="adj1" fmla="val 50000"/>
              <a:gd name="adj2" fmla="val 115001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42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247926"/>
              </p:ext>
            </p:extLst>
          </p:nvPr>
        </p:nvGraphicFramePr>
        <p:xfrm>
          <a:off x="1172369" y="2599922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7" name="Формула" r:id="rId28" imgW="139680" imgH="164880" progId="Equation.3">
                  <p:embed/>
                </p:oleObj>
              </mc:Choice>
              <mc:Fallback>
                <p:oleObj name="Формула" r:id="rId28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369" y="2599922"/>
                        <a:ext cx="1397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  <p:bldP spid="35" grpId="0"/>
      <p:bldP spid="36" grpId="0"/>
      <p:bldP spid="40" grpId="0"/>
      <p:bldP spid="41" grpId="0" animBg="1"/>
      <p:bldP spid="4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59"/>
          <p:cNvSpPr>
            <a:spLocks noChangeArrowheads="1"/>
          </p:cNvSpPr>
          <p:nvPr/>
        </p:nvSpPr>
        <p:spPr bwMode="auto">
          <a:xfrm>
            <a:off x="8810627" y="4810126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altLang="ru-RU" sz="1000" b="1" dirty="0" smtClean="0">
                <a:solidFill>
                  <a:schemeClr val="bg2"/>
                </a:solidFill>
              </a:rPr>
              <a:t>9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  <p:sp>
        <p:nvSpPr>
          <p:cNvPr id="3" name="Text Box 45"/>
          <p:cNvSpPr txBox="1">
            <a:spLocks noChangeArrowheads="1"/>
          </p:cNvSpPr>
          <p:nvPr/>
        </p:nvSpPr>
        <p:spPr bwMode="auto">
          <a:xfrm>
            <a:off x="120653" y="750888"/>
            <a:ext cx="84820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Координатный способ</a:t>
            </a:r>
            <a:r>
              <a:rPr lang="en-US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:</a:t>
            </a:r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 </a:t>
            </a:r>
            <a:r>
              <a:rPr lang="ru-RU" altLang="ru-RU" sz="1400" dirty="0">
                <a:latin typeface="ALS Schlange sans" pitchFamily="50" charset="-52"/>
              </a:rPr>
              <a:t>Используем полученное векторное выражение и связь радиуса-вектора с координатами</a:t>
            </a:r>
            <a:endParaRPr lang="en-US" altLang="ru-RU" sz="1400" dirty="0">
              <a:latin typeface="ALS Schlange sans" pitchFamily="50" charset="-52"/>
              <a:sym typeface="Symbol" pitchFamily="18" charset="2"/>
            </a:endParaRPr>
          </a:p>
        </p:txBody>
      </p:sp>
      <p:graphicFrame>
        <p:nvGraphicFramePr>
          <p:cNvPr id="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291492"/>
              </p:ext>
            </p:extLst>
          </p:nvPr>
        </p:nvGraphicFramePr>
        <p:xfrm>
          <a:off x="1593995" y="1012498"/>
          <a:ext cx="165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9" name="Формула" r:id="rId3" imgW="1650960" imgH="228600" progId="Equation.3">
                  <p:embed/>
                </p:oleObj>
              </mc:Choice>
              <mc:Fallback>
                <p:oleObj name="Формула" r:id="rId3" imgW="1650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995" y="1012498"/>
                        <a:ext cx="1651000" cy="228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683353"/>
              </p:ext>
            </p:extLst>
          </p:nvPr>
        </p:nvGraphicFramePr>
        <p:xfrm>
          <a:off x="2395538" y="1503725"/>
          <a:ext cx="2692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0" name="Формула" r:id="rId5" imgW="2692080" imgH="888840" progId="Equation.3">
                  <p:embed/>
                </p:oleObj>
              </mc:Choice>
              <mc:Fallback>
                <p:oleObj name="Формула" r:id="rId5" imgW="26920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1503725"/>
                        <a:ext cx="2692400" cy="889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12740" y="1413815"/>
            <a:ext cx="1882775" cy="1641475"/>
            <a:chOff x="2425" y="1126"/>
            <a:chExt cx="1186" cy="1034"/>
          </a:xfrm>
        </p:grpSpPr>
        <p:sp>
          <p:nvSpPr>
            <p:cNvPr id="7" name="Line 49"/>
            <p:cNvSpPr>
              <a:spLocks noChangeShapeType="1"/>
            </p:cNvSpPr>
            <p:nvPr/>
          </p:nvSpPr>
          <p:spPr bwMode="auto">
            <a:xfrm>
              <a:off x="2735" y="1901"/>
              <a:ext cx="762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8" name="Line 50"/>
            <p:cNvSpPr>
              <a:spLocks noChangeShapeType="1"/>
            </p:cNvSpPr>
            <p:nvPr/>
          </p:nvSpPr>
          <p:spPr bwMode="auto">
            <a:xfrm rot="-5400000">
              <a:off x="2368" y="1528"/>
              <a:ext cx="75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9" name="Line 51"/>
            <p:cNvSpPr>
              <a:spLocks noChangeShapeType="1"/>
            </p:cNvSpPr>
            <p:nvPr/>
          </p:nvSpPr>
          <p:spPr bwMode="auto">
            <a:xfrm rot="-5400000" flipH="1" flipV="1">
              <a:off x="2484" y="1896"/>
              <a:ext cx="264" cy="26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0" name="Oval 52"/>
            <p:cNvSpPr>
              <a:spLocks noChangeArrowheads="1"/>
            </p:cNvSpPr>
            <p:nvPr/>
          </p:nvSpPr>
          <p:spPr bwMode="auto">
            <a:xfrm>
              <a:off x="3101" y="1349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2734" y="1882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" name="Freeform 54"/>
            <p:cNvSpPr>
              <a:spLocks/>
            </p:cNvSpPr>
            <p:nvPr/>
          </p:nvSpPr>
          <p:spPr bwMode="auto">
            <a:xfrm>
              <a:off x="2777" y="1253"/>
              <a:ext cx="540" cy="438"/>
            </a:xfrm>
            <a:custGeom>
              <a:avLst/>
              <a:gdLst>
                <a:gd name="T0" fmla="*/ 0 w 768"/>
                <a:gd name="T1" fmla="*/ 0 h 786"/>
                <a:gd name="T2" fmla="*/ 678 w 768"/>
                <a:gd name="T3" fmla="*/ 354 h 786"/>
                <a:gd name="T4" fmla="*/ 540 w 768"/>
                <a:gd name="T5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786">
                  <a:moveTo>
                    <a:pt x="0" y="0"/>
                  </a:moveTo>
                  <a:cubicBezTo>
                    <a:pt x="294" y="111"/>
                    <a:pt x="588" y="223"/>
                    <a:pt x="678" y="354"/>
                  </a:cubicBezTo>
                  <a:cubicBezTo>
                    <a:pt x="768" y="485"/>
                    <a:pt x="654" y="635"/>
                    <a:pt x="540" y="78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3" name="Text Box 55"/>
            <p:cNvSpPr txBox="1">
              <a:spLocks noChangeArrowheads="1"/>
            </p:cNvSpPr>
            <p:nvPr/>
          </p:nvSpPr>
          <p:spPr bwMode="auto">
            <a:xfrm>
              <a:off x="3127" y="1216"/>
              <a:ext cx="18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endParaRPr lang="ru-RU" altLang="ru-RU" sz="1000" i="1"/>
            </a:p>
          </p:txBody>
        </p:sp>
        <p:sp>
          <p:nvSpPr>
            <p:cNvPr id="14" name="Text Box 56"/>
            <p:cNvSpPr txBox="1">
              <a:spLocks noChangeArrowheads="1"/>
            </p:cNvSpPr>
            <p:nvPr/>
          </p:nvSpPr>
          <p:spPr bwMode="auto">
            <a:xfrm>
              <a:off x="2568" y="1775"/>
              <a:ext cx="16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O</a:t>
              </a:r>
              <a:endParaRPr lang="ru-RU" altLang="ru-RU" sz="1000" i="1"/>
            </a:p>
          </p:txBody>
        </p:sp>
        <p:graphicFrame>
          <p:nvGraphicFramePr>
            <p:cNvPr id="15" name="Object 57"/>
            <p:cNvGraphicFramePr>
              <a:graphicFrameLocks noChangeAspect="1"/>
            </p:cNvGraphicFramePr>
            <p:nvPr/>
          </p:nvGraphicFramePr>
          <p:xfrm>
            <a:off x="2425" y="2037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91" name="Формула" r:id="rId7" imgW="126720" imgH="139680" progId="Equation.3">
                    <p:embed/>
                  </p:oleObj>
                </mc:Choice>
                <mc:Fallback>
                  <p:oleObj name="Формула" r:id="rId7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5" y="2037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58"/>
            <p:cNvGraphicFramePr>
              <a:graphicFrameLocks noChangeAspect="1"/>
            </p:cNvGraphicFramePr>
            <p:nvPr/>
          </p:nvGraphicFramePr>
          <p:xfrm>
            <a:off x="3198" y="1904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92" name="Формула" r:id="rId9" imgW="126720" imgH="139680" progId="Equation.3">
                    <p:embed/>
                  </p:oleObj>
                </mc:Choice>
                <mc:Fallback>
                  <p:oleObj name="Формула" r:id="rId9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904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59"/>
            <p:cNvGraphicFramePr>
              <a:graphicFrameLocks noChangeAspect="1"/>
            </p:cNvGraphicFramePr>
            <p:nvPr/>
          </p:nvGraphicFramePr>
          <p:xfrm>
            <a:off x="3523" y="1829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93" name="Формула" r:id="rId11" imgW="139680" imgH="164880" progId="Equation.3">
                    <p:embed/>
                  </p:oleObj>
                </mc:Choice>
                <mc:Fallback>
                  <p:oleObj name="Формула" r:id="rId11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3" y="1829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60"/>
            <p:cNvGraphicFramePr>
              <a:graphicFrameLocks noChangeAspect="1"/>
            </p:cNvGraphicFramePr>
            <p:nvPr/>
          </p:nvGraphicFramePr>
          <p:xfrm>
            <a:off x="2874" y="2014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94" name="Формула" r:id="rId13" imgW="139680" imgH="164880" progId="Equation.3">
                    <p:embed/>
                  </p:oleObj>
                </mc:Choice>
                <mc:Fallback>
                  <p:oleObj name="Формула" r:id="rId13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2014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61"/>
            <p:cNvGraphicFramePr>
              <a:graphicFrameLocks noChangeAspect="1"/>
            </p:cNvGraphicFramePr>
            <p:nvPr/>
          </p:nvGraphicFramePr>
          <p:xfrm>
            <a:off x="2806" y="1126"/>
            <a:ext cx="80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95" name="Формула" r:id="rId15" imgW="126720" imgH="126720" progId="Equation.3">
                    <p:embed/>
                  </p:oleObj>
                </mc:Choice>
                <mc:Fallback>
                  <p:oleObj name="Формула" r:id="rId15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6" y="1126"/>
                          <a:ext cx="80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62"/>
            <p:cNvGraphicFramePr>
              <a:graphicFrameLocks noChangeAspect="1"/>
            </p:cNvGraphicFramePr>
            <p:nvPr/>
          </p:nvGraphicFramePr>
          <p:xfrm>
            <a:off x="3027" y="1671"/>
            <a:ext cx="80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96" name="Формула" r:id="rId17" imgW="126720" imgH="126720" progId="Equation.3">
                    <p:embed/>
                  </p:oleObj>
                </mc:Choice>
                <mc:Fallback>
                  <p:oleObj name="Формула" r:id="rId17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7" y="1671"/>
                          <a:ext cx="80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63"/>
            <p:cNvSpPr>
              <a:spLocks noChangeShapeType="1"/>
            </p:cNvSpPr>
            <p:nvPr/>
          </p:nvSpPr>
          <p:spPr bwMode="auto">
            <a:xfrm>
              <a:off x="3114" y="1371"/>
              <a:ext cx="0" cy="6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2" name="Line 64"/>
            <p:cNvSpPr>
              <a:spLocks noChangeShapeType="1"/>
            </p:cNvSpPr>
            <p:nvPr/>
          </p:nvSpPr>
          <p:spPr bwMode="auto">
            <a:xfrm flipV="1">
              <a:off x="3114" y="1896"/>
              <a:ext cx="84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" name="Line 65"/>
            <p:cNvSpPr>
              <a:spLocks noChangeShapeType="1"/>
            </p:cNvSpPr>
            <p:nvPr/>
          </p:nvSpPr>
          <p:spPr bwMode="auto">
            <a:xfrm flipH="1">
              <a:off x="2652" y="1986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pSp>
          <p:nvGrpSpPr>
            <p:cNvPr id="24" name="Group 66"/>
            <p:cNvGrpSpPr>
              <a:grpSpLocks/>
            </p:cNvGrpSpPr>
            <p:nvPr/>
          </p:nvGrpSpPr>
          <p:grpSpPr bwMode="auto">
            <a:xfrm>
              <a:off x="2625" y="1386"/>
              <a:ext cx="477" cy="617"/>
              <a:chOff x="2247" y="2106"/>
              <a:chExt cx="477" cy="617"/>
            </a:xfrm>
          </p:grpSpPr>
          <p:sp>
            <p:nvSpPr>
              <p:cNvPr id="25" name="Line 67"/>
              <p:cNvSpPr>
                <a:spLocks noChangeShapeType="1"/>
              </p:cNvSpPr>
              <p:nvPr/>
            </p:nvSpPr>
            <p:spPr bwMode="auto">
              <a:xfrm flipV="1">
                <a:off x="2370" y="2106"/>
                <a:ext cx="354" cy="5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26" name="Line 68"/>
              <p:cNvSpPr>
                <a:spLocks noChangeShapeType="1"/>
              </p:cNvSpPr>
              <p:nvPr/>
            </p:nvSpPr>
            <p:spPr bwMode="auto">
              <a:xfrm>
                <a:off x="2388" y="2616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27" name="Line 69"/>
              <p:cNvSpPr>
                <a:spLocks noChangeShapeType="1"/>
              </p:cNvSpPr>
              <p:nvPr/>
            </p:nvSpPr>
            <p:spPr bwMode="auto">
              <a:xfrm rot="-5400000">
                <a:off x="2321" y="2573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28" name="Line 70"/>
              <p:cNvSpPr>
                <a:spLocks noChangeShapeType="1"/>
              </p:cNvSpPr>
              <p:nvPr/>
            </p:nvSpPr>
            <p:spPr bwMode="auto">
              <a:xfrm rot="-5400000" flipH="1" flipV="1">
                <a:off x="2305" y="2629"/>
                <a:ext cx="54" cy="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graphicFrame>
            <p:nvGraphicFramePr>
              <p:cNvPr id="29" name="Object 71"/>
              <p:cNvGraphicFramePr>
                <a:graphicFrameLocks noChangeAspect="1"/>
              </p:cNvGraphicFramePr>
              <p:nvPr/>
            </p:nvGraphicFramePr>
            <p:xfrm>
              <a:off x="2492" y="2250"/>
              <a:ext cx="80" cy="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97" name="Формула" r:id="rId18" imgW="126720" imgH="152280" progId="Equation.3">
                      <p:embed/>
                    </p:oleObj>
                  </mc:Choice>
                  <mc:Fallback>
                    <p:oleObj name="Формула" r:id="rId18" imgW="126720" imgH="1522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2" y="2250"/>
                            <a:ext cx="80" cy="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72"/>
              <p:cNvGraphicFramePr>
                <a:graphicFrameLocks noChangeAspect="1"/>
              </p:cNvGraphicFramePr>
              <p:nvPr/>
            </p:nvGraphicFramePr>
            <p:xfrm>
              <a:off x="2247" y="2603"/>
              <a:ext cx="64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98" name="Формула" r:id="rId20" imgW="101520" imgH="190440" progId="Equation.3">
                      <p:embed/>
                    </p:oleObj>
                  </mc:Choice>
                  <mc:Fallback>
                    <p:oleObj name="Формула" r:id="rId20" imgW="101520" imgH="1904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7" y="2603"/>
                            <a:ext cx="64" cy="1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73"/>
              <p:cNvGraphicFramePr>
                <a:graphicFrameLocks noChangeAspect="1"/>
              </p:cNvGraphicFramePr>
              <p:nvPr/>
            </p:nvGraphicFramePr>
            <p:xfrm>
              <a:off x="2479" y="2493"/>
              <a:ext cx="80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99" name="Формула" r:id="rId22" imgW="126720" imgH="215640" progId="Equation.3">
                      <p:embed/>
                    </p:oleObj>
                  </mc:Choice>
                  <mc:Fallback>
                    <p:oleObj name="Формула" r:id="rId22" imgW="12672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79" y="2493"/>
                            <a:ext cx="80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74"/>
              <p:cNvGraphicFramePr>
                <a:graphicFrameLocks noChangeAspect="1"/>
              </p:cNvGraphicFramePr>
              <p:nvPr/>
            </p:nvGraphicFramePr>
            <p:xfrm>
              <a:off x="2366" y="2424"/>
              <a:ext cx="88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00" name="Формула" r:id="rId24" imgW="139680" imgH="203040" progId="Equation.3">
                      <p:embed/>
                    </p:oleObj>
                  </mc:Choice>
                  <mc:Fallback>
                    <p:oleObj name="Формула" r:id="rId24" imgW="13968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6" y="2424"/>
                            <a:ext cx="88" cy="1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3" name="AutoShape 75"/>
          <p:cNvSpPr>
            <a:spLocks noChangeArrowheads="1"/>
          </p:cNvSpPr>
          <p:nvPr/>
        </p:nvSpPr>
        <p:spPr bwMode="auto">
          <a:xfrm>
            <a:off x="1444628" y="1772589"/>
            <a:ext cx="314325" cy="88900"/>
          </a:xfrm>
          <a:prstGeom prst="rightArrow">
            <a:avLst>
              <a:gd name="adj1" fmla="val 50000"/>
              <a:gd name="adj2" fmla="val 88393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" name="AutoShape 76"/>
          <p:cNvSpPr>
            <a:spLocks noChangeArrowheads="1"/>
          </p:cNvSpPr>
          <p:nvPr/>
        </p:nvSpPr>
        <p:spPr bwMode="auto">
          <a:xfrm rot="16200000">
            <a:off x="1271589" y="1590026"/>
            <a:ext cx="266700" cy="889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" name="AutoShape 77"/>
          <p:cNvSpPr>
            <a:spLocks noChangeArrowheads="1"/>
          </p:cNvSpPr>
          <p:nvPr/>
        </p:nvSpPr>
        <p:spPr bwMode="auto">
          <a:xfrm rot="8157934">
            <a:off x="1155701" y="1871014"/>
            <a:ext cx="266700" cy="889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6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346227"/>
              </p:ext>
            </p:extLst>
          </p:nvPr>
        </p:nvGraphicFramePr>
        <p:xfrm>
          <a:off x="1235076" y="1921814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1" name="Формула" r:id="rId26" imgW="190440" imgH="228600" progId="Equation.3">
                  <p:embed/>
                </p:oleObj>
              </mc:Choice>
              <mc:Fallback>
                <p:oleObj name="Формула" r:id="rId26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6" y="1921814"/>
                        <a:ext cx="190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047072"/>
              </p:ext>
            </p:extLst>
          </p:nvPr>
        </p:nvGraphicFramePr>
        <p:xfrm>
          <a:off x="1757363" y="1751951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2" name="Формула" r:id="rId28" imgW="190440" imgH="241200" progId="Equation.3">
                  <p:embed/>
                </p:oleObj>
              </mc:Choice>
              <mc:Fallback>
                <p:oleObj name="Формула" r:id="rId28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1751951"/>
                        <a:ext cx="190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398708"/>
              </p:ext>
            </p:extLst>
          </p:nvPr>
        </p:nvGraphicFramePr>
        <p:xfrm>
          <a:off x="1466851" y="1420165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3" name="Формула" r:id="rId30" imgW="177480" imgH="215640" progId="Equation.3">
                  <p:embed/>
                </p:oleObj>
              </mc:Choice>
              <mc:Fallback>
                <p:oleObj name="Формула" r:id="rId30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1" y="1420165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008720"/>
              </p:ext>
            </p:extLst>
          </p:nvPr>
        </p:nvGraphicFramePr>
        <p:xfrm>
          <a:off x="2616601" y="3221072"/>
          <a:ext cx="546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4" name="Формула" r:id="rId32" imgW="545760" imgH="736560" progId="Equation.3">
                  <p:embed/>
                </p:oleObj>
              </mc:Choice>
              <mc:Fallback>
                <p:oleObj name="Формула" r:id="rId32" imgW="5457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601" y="3221072"/>
                        <a:ext cx="546100" cy="736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EC0B43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644590"/>
              </p:ext>
            </p:extLst>
          </p:nvPr>
        </p:nvGraphicFramePr>
        <p:xfrm>
          <a:off x="5680363" y="3152921"/>
          <a:ext cx="495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5" name="Формула" r:id="rId34" imgW="495000" imgH="698400" progId="Equation.3">
                  <p:embed/>
                </p:oleObj>
              </mc:Choice>
              <mc:Fallback>
                <p:oleObj name="Формула" r:id="rId34" imgW="4950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363" y="3152921"/>
                        <a:ext cx="495300" cy="698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EC0B43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83"/>
          <p:cNvSpPr txBox="1">
            <a:spLocks noChangeArrowheads="1"/>
          </p:cNvSpPr>
          <p:nvPr/>
        </p:nvSpPr>
        <p:spPr bwMode="auto">
          <a:xfrm>
            <a:off x="3729326" y="3327762"/>
            <a:ext cx="19510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ru-RU" altLang="ru-RU" sz="1400" b="1" dirty="0" smtClean="0">
                <a:solidFill>
                  <a:schemeClr val="accent1"/>
                </a:solidFill>
                <a:latin typeface="ALS Schlange sans" pitchFamily="50" charset="-52"/>
              </a:rPr>
              <a:t>Проекции ускорения</a:t>
            </a:r>
            <a:endParaRPr lang="en-US" altLang="ru-RU" sz="1400" b="1" dirty="0">
              <a:solidFill>
                <a:schemeClr val="accent1"/>
              </a:solidFill>
              <a:latin typeface="ALS Schlange sans" pitchFamily="50" charset="-52"/>
            </a:endParaRPr>
          </a:p>
          <a:p>
            <a:pPr algn="just"/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на </a:t>
            </a:r>
            <a:r>
              <a:rPr lang="ru-RU" altLang="ru-RU" sz="1400" b="1" dirty="0" smtClean="0">
                <a:solidFill>
                  <a:schemeClr val="accent1"/>
                </a:solidFill>
                <a:latin typeface="ALS Schlange sans" pitchFamily="50" charset="-52"/>
              </a:rPr>
              <a:t>оси координат</a:t>
            </a:r>
            <a:r>
              <a:rPr lang="en-US" altLang="ru-RU" sz="1400" b="1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:</a:t>
            </a:r>
            <a:endParaRPr lang="ru-RU" altLang="ru-RU" sz="1400" b="1" i="1" dirty="0">
              <a:solidFill>
                <a:schemeClr val="accent1"/>
              </a:solidFill>
              <a:latin typeface="ALS Schlange sans" pitchFamily="50" charset="-52"/>
              <a:sym typeface="Symbol" pitchFamily="18" charset="2"/>
            </a:endParaRPr>
          </a:p>
        </p:txBody>
      </p:sp>
      <p:graphicFrame>
        <p:nvGraphicFramePr>
          <p:cNvPr id="42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867867"/>
              </p:ext>
            </p:extLst>
          </p:nvPr>
        </p:nvGraphicFramePr>
        <p:xfrm>
          <a:off x="6269325" y="2957657"/>
          <a:ext cx="1219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6" name="Формула" r:id="rId36" imgW="1218960" imgH="1104840" progId="Equation.3">
                  <p:embed/>
                </p:oleObj>
              </mc:Choice>
              <mc:Fallback>
                <p:oleObj name="Формула" r:id="rId36" imgW="121896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325" y="2957657"/>
                        <a:ext cx="1219200" cy="1104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EC0B43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85"/>
          <p:cNvSpPr txBox="1">
            <a:spLocks noChangeArrowheads="1"/>
          </p:cNvSpPr>
          <p:nvPr/>
        </p:nvSpPr>
        <p:spPr bwMode="auto">
          <a:xfrm>
            <a:off x="104375" y="3327762"/>
            <a:ext cx="25122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ru-RU" altLang="ru-RU" sz="1400" b="1" dirty="0" smtClean="0">
                <a:solidFill>
                  <a:schemeClr val="accent1"/>
                </a:solidFill>
                <a:latin typeface="ALS Schlange sans" pitchFamily="50" charset="-52"/>
              </a:rPr>
              <a:t>Компоненты (составляющие</a:t>
            </a:r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)</a:t>
            </a:r>
          </a:p>
          <a:p>
            <a:pPr algn="just"/>
            <a:r>
              <a:rPr lang="ru-RU" altLang="ru-RU" sz="1400" b="1" dirty="0" smtClean="0">
                <a:solidFill>
                  <a:schemeClr val="accent1"/>
                </a:solidFill>
                <a:latin typeface="ALS Schlange sans" pitchFamily="50" charset="-52"/>
              </a:rPr>
              <a:t>вектора ускорения</a:t>
            </a:r>
            <a:r>
              <a:rPr lang="en-US" altLang="ru-RU" sz="1400" b="1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:</a:t>
            </a:r>
            <a:endParaRPr lang="ru-RU" altLang="ru-RU" sz="1400" b="1" i="1" dirty="0">
              <a:solidFill>
                <a:schemeClr val="accent1"/>
              </a:solidFill>
              <a:latin typeface="ALS Schlange sans" pitchFamily="50" charset="-5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41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4601"/>
            <a:ext cx="8229600" cy="532139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rgbClr val="FF0000"/>
                </a:solidFill>
                <a:latin typeface="ALS Schlange sans" pitchFamily="50" charset="-52"/>
              </a:rPr>
              <a:t>Системы единиц измерения</a:t>
            </a:r>
            <a:endParaRPr lang="ru-RU" sz="3600" dirty="0">
              <a:solidFill>
                <a:srgbClr val="FF0000"/>
              </a:solidFill>
              <a:latin typeface="ALS Schlange sans" pitchFamily="50" charset="-52"/>
            </a:endParaRPr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International Students and Scholars Rock</a:t>
            </a:r>
            <a:endParaRPr lang="en-US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191978"/>
              </p:ext>
            </p:extLst>
          </p:nvPr>
        </p:nvGraphicFramePr>
        <p:xfrm>
          <a:off x="272560" y="826477"/>
          <a:ext cx="8634048" cy="4146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7024"/>
                <a:gridCol w="4317024"/>
              </a:tblGrid>
              <a:tr h="381677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ALS Schlange sans" pitchFamily="50" charset="-52"/>
                        </a:rPr>
                        <a:t>СГС</a:t>
                      </a:r>
                      <a:endParaRPr lang="ru-RU" dirty="0">
                        <a:latin typeface="ALS Schlange sans" pitchFamily="50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ALS Schlange sans" pitchFamily="50" charset="-52"/>
                        </a:rPr>
                        <a:t>СИ</a:t>
                      </a:r>
                      <a:endParaRPr lang="ru-RU" dirty="0">
                        <a:latin typeface="ALS Schlange sans" pitchFamily="50" charset="-52"/>
                      </a:endParaRPr>
                    </a:p>
                  </a:txBody>
                  <a:tcPr/>
                </a:tc>
              </a:tr>
              <a:tr h="3764482"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длина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 — </a:t>
                      </a:r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сантиметр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 (см);</a:t>
                      </a:r>
                    </a:p>
                    <a:p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масса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 — </a:t>
                      </a:r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грамм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 (г);</a:t>
                      </a:r>
                    </a:p>
                    <a:p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время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 — </a:t>
                      </a:r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секунда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 (с);</a:t>
                      </a:r>
                    </a:p>
                    <a:p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скорость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 — см/с;</a:t>
                      </a:r>
                    </a:p>
                    <a:p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ускорение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 — </a:t>
                      </a:r>
                      <a:r>
                        <a:rPr lang="ru-RU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гал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, см/с²;</a:t>
                      </a:r>
                    </a:p>
                    <a:p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сила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 — </a:t>
                      </a:r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дина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г·см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/с²;</a:t>
                      </a:r>
                    </a:p>
                    <a:p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энергия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 — </a:t>
                      </a:r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эрг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, г·см²/с²;</a:t>
                      </a:r>
                    </a:p>
                    <a:p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мощность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 — эрг/с, г·см²/с³;</a:t>
                      </a:r>
                    </a:p>
                    <a:p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давление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 — </a:t>
                      </a:r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бария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, дин/см², г/(см·с²);</a:t>
                      </a:r>
                    </a:p>
                    <a:p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динамическая вязкость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 — </a:t>
                      </a:r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пуаз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, г/(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см·с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кинематическая вязкость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 — </a:t>
                      </a:r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стокс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, см²/с;</a:t>
                      </a:r>
                    </a:p>
                    <a:p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количество вещества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 — </a:t>
                      </a:r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моль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 (моль).</a:t>
                      </a:r>
                      <a:endParaRPr lang="ru-RU" sz="1800" dirty="0">
                        <a:latin typeface="ALS Schlange sans" pitchFamily="50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длина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 — </a:t>
                      </a:r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метр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 (м);</a:t>
                      </a:r>
                    </a:p>
                    <a:p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масса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 — кило</a:t>
                      </a:r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грамм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 (кг);</a:t>
                      </a:r>
                    </a:p>
                    <a:p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время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 — </a:t>
                      </a:r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секунда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 (с);</a:t>
                      </a:r>
                    </a:p>
                    <a:p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скорость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 — м/с;</a:t>
                      </a:r>
                    </a:p>
                    <a:p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ускорение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 — м/с²;</a:t>
                      </a:r>
                    </a:p>
                    <a:p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сила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 — </a:t>
                      </a:r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ньютон (Н),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кг·м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/с²;</a:t>
                      </a:r>
                    </a:p>
                    <a:p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энергия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 — </a:t>
                      </a:r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джоуль (Дж)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Н·м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, кг·м²/с²;</a:t>
                      </a:r>
                    </a:p>
                    <a:p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мощность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 — ватт (Вт),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Дж·с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, кг·м²/с³;</a:t>
                      </a:r>
                    </a:p>
                    <a:p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давление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 — </a:t>
                      </a:r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паскаль (Па)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, Н/м², кг/(м·с²);</a:t>
                      </a:r>
                    </a:p>
                    <a:p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динамическая вязкость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 — </a:t>
                      </a:r>
                      <a:r>
                        <a:rPr lang="ru-RU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Па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·с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кинематическая вязкость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 — м²/с;</a:t>
                      </a:r>
                    </a:p>
                    <a:p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количество вещества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 — </a:t>
                      </a:r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моль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LS Schlange sans" pitchFamily="50" charset="-52"/>
                          <a:ea typeface="+mn-ea"/>
                          <a:cs typeface="+mn-cs"/>
                        </a:rPr>
                        <a:t> (моль).</a:t>
                      </a:r>
                      <a:endParaRPr lang="ru-RU" sz="1800" dirty="0" smtClean="0">
                        <a:latin typeface="ALS Schlange sans" pitchFamily="50" charset="-52"/>
                      </a:endParaRPr>
                    </a:p>
                    <a:p>
                      <a:endParaRPr lang="ru-RU" sz="1800" dirty="0">
                        <a:latin typeface="ALS Schlange sans" pitchFamily="50" charset="-5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1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59"/>
          <p:cNvSpPr>
            <a:spLocks noChangeArrowheads="1"/>
          </p:cNvSpPr>
          <p:nvPr/>
        </p:nvSpPr>
        <p:spPr bwMode="auto">
          <a:xfrm>
            <a:off x="8810627" y="4810126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altLang="ru-RU" sz="1000" b="1" dirty="0" smtClean="0">
                <a:solidFill>
                  <a:schemeClr val="bg2"/>
                </a:solidFill>
              </a:rPr>
              <a:t>10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  <p:grpSp>
        <p:nvGrpSpPr>
          <p:cNvPr id="3" name="Group 197"/>
          <p:cNvGrpSpPr>
            <a:grpSpLocks/>
          </p:cNvGrpSpPr>
          <p:nvPr/>
        </p:nvGrpSpPr>
        <p:grpSpPr bwMode="auto">
          <a:xfrm>
            <a:off x="987427" y="1520000"/>
            <a:ext cx="581025" cy="169862"/>
            <a:chOff x="-525" y="3255"/>
            <a:chExt cx="366" cy="107"/>
          </a:xfrm>
        </p:grpSpPr>
        <p:sp>
          <p:nvSpPr>
            <p:cNvPr id="4" name="AutoShape 127"/>
            <p:cNvSpPr>
              <a:spLocks noChangeArrowheads="1"/>
            </p:cNvSpPr>
            <p:nvPr/>
          </p:nvSpPr>
          <p:spPr bwMode="auto">
            <a:xfrm rot="1228822">
              <a:off x="-525" y="3306"/>
              <a:ext cx="267" cy="56"/>
            </a:xfrm>
            <a:prstGeom prst="rightArrow">
              <a:avLst>
                <a:gd name="adj1" fmla="val 50000"/>
                <a:gd name="adj2" fmla="val 119196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5" name="Object 130"/>
            <p:cNvGraphicFramePr>
              <a:graphicFrameLocks noChangeAspect="1"/>
            </p:cNvGraphicFramePr>
            <p:nvPr/>
          </p:nvGraphicFramePr>
          <p:xfrm>
            <a:off x="-239" y="3255"/>
            <a:ext cx="80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47" name="Формула" r:id="rId3" imgW="126720" imgH="164880" progId="Equation.3">
                    <p:embed/>
                  </p:oleObj>
                </mc:Choice>
                <mc:Fallback>
                  <p:oleObj name="Формула" r:id="rId3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39" y="3255"/>
                          <a:ext cx="80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37306" y="581950"/>
            <a:ext cx="8567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Естественный способ</a:t>
            </a:r>
            <a:r>
              <a:rPr lang="en-US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:</a:t>
            </a:r>
            <a:r>
              <a:rPr lang="ru-RU" altLang="ru-RU" sz="1400" dirty="0">
                <a:solidFill>
                  <a:schemeClr val="accent1"/>
                </a:solidFill>
                <a:latin typeface="ALS Schlange sans" pitchFamily="50" charset="-52"/>
              </a:rPr>
              <a:t> </a:t>
            </a:r>
            <a:r>
              <a:rPr lang="ru-RU" altLang="ru-RU" sz="1400" dirty="0">
                <a:latin typeface="ALS Schlange sans" pitchFamily="50" charset="-52"/>
              </a:rPr>
              <a:t>Используем векторное выражение для ускорения и выражение для скорости при естественной способе задания</a:t>
            </a:r>
            <a:r>
              <a:rPr lang="en-US" altLang="ru-RU" sz="1400" dirty="0">
                <a:latin typeface="ALS Schlange sans" pitchFamily="50" charset="-52"/>
              </a:rPr>
              <a:t>:</a:t>
            </a:r>
            <a:r>
              <a:rPr lang="ru-RU" altLang="ru-RU" sz="1400" dirty="0">
                <a:latin typeface="ALS Schlange sans" pitchFamily="50" charset="-52"/>
              </a:rPr>
              <a:t> </a:t>
            </a:r>
          </a:p>
        </p:txBody>
      </p:sp>
      <p:graphicFrame>
        <p:nvGraphicFramePr>
          <p:cNvPr id="7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600388"/>
              </p:ext>
            </p:extLst>
          </p:nvPr>
        </p:nvGraphicFramePr>
        <p:xfrm>
          <a:off x="2636884" y="850193"/>
          <a:ext cx="4699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48" name="Формула" r:id="rId5" imgW="469800" imgH="177480" progId="Equation.3">
                  <p:embed/>
                </p:oleObj>
              </mc:Choice>
              <mc:Fallback>
                <p:oleObj name="Формула" r:id="rId5" imgW="469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84" y="850193"/>
                        <a:ext cx="469900" cy="196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605356"/>
              </p:ext>
            </p:extLst>
          </p:nvPr>
        </p:nvGraphicFramePr>
        <p:xfrm>
          <a:off x="2126220" y="1150512"/>
          <a:ext cx="1892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49" name="Формула" r:id="rId7" imgW="1892160" imgH="393480" progId="Equation.3">
                  <p:embed/>
                </p:oleObj>
              </mc:Choice>
              <mc:Fallback>
                <p:oleObj name="Формула" r:id="rId7" imgW="1892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6220" y="1150512"/>
                        <a:ext cx="18923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04"/>
          <p:cNvGrpSpPr>
            <a:grpSpLocks/>
          </p:cNvGrpSpPr>
          <p:nvPr/>
        </p:nvGrpSpPr>
        <p:grpSpPr bwMode="auto">
          <a:xfrm>
            <a:off x="125412" y="1299337"/>
            <a:ext cx="1189038" cy="1165225"/>
            <a:chOff x="4080" y="1190"/>
            <a:chExt cx="749" cy="734"/>
          </a:xfrm>
        </p:grpSpPr>
        <p:sp>
          <p:nvSpPr>
            <p:cNvPr id="10" name="Oval 105"/>
            <p:cNvSpPr>
              <a:spLocks noChangeArrowheads="1"/>
            </p:cNvSpPr>
            <p:nvPr/>
          </p:nvSpPr>
          <p:spPr bwMode="auto">
            <a:xfrm>
              <a:off x="4613" y="1343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" name="Oval 106"/>
            <p:cNvSpPr>
              <a:spLocks noChangeArrowheads="1"/>
            </p:cNvSpPr>
            <p:nvPr/>
          </p:nvSpPr>
          <p:spPr bwMode="auto">
            <a:xfrm>
              <a:off x="4246" y="1876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" name="Freeform 107"/>
            <p:cNvSpPr>
              <a:spLocks/>
            </p:cNvSpPr>
            <p:nvPr/>
          </p:nvSpPr>
          <p:spPr bwMode="auto">
            <a:xfrm>
              <a:off x="4289" y="1247"/>
              <a:ext cx="540" cy="438"/>
            </a:xfrm>
            <a:custGeom>
              <a:avLst/>
              <a:gdLst>
                <a:gd name="T0" fmla="*/ 0 w 768"/>
                <a:gd name="T1" fmla="*/ 0 h 786"/>
                <a:gd name="T2" fmla="*/ 678 w 768"/>
                <a:gd name="T3" fmla="*/ 354 h 786"/>
                <a:gd name="T4" fmla="*/ 540 w 768"/>
                <a:gd name="T5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786">
                  <a:moveTo>
                    <a:pt x="0" y="0"/>
                  </a:moveTo>
                  <a:cubicBezTo>
                    <a:pt x="294" y="111"/>
                    <a:pt x="588" y="223"/>
                    <a:pt x="678" y="354"/>
                  </a:cubicBezTo>
                  <a:cubicBezTo>
                    <a:pt x="768" y="485"/>
                    <a:pt x="654" y="635"/>
                    <a:pt x="540" y="78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3" name="Text Box 108"/>
            <p:cNvSpPr txBox="1">
              <a:spLocks noChangeArrowheads="1"/>
            </p:cNvSpPr>
            <p:nvPr/>
          </p:nvSpPr>
          <p:spPr bwMode="auto">
            <a:xfrm>
              <a:off x="4549" y="1194"/>
              <a:ext cx="18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endParaRPr lang="ru-RU" altLang="ru-RU" sz="1000" i="1"/>
            </a:p>
          </p:txBody>
        </p:sp>
        <p:sp>
          <p:nvSpPr>
            <p:cNvPr id="14" name="Text Box 109"/>
            <p:cNvSpPr txBox="1">
              <a:spLocks noChangeArrowheads="1"/>
            </p:cNvSpPr>
            <p:nvPr/>
          </p:nvSpPr>
          <p:spPr bwMode="auto">
            <a:xfrm>
              <a:off x="4080" y="1769"/>
              <a:ext cx="16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O</a:t>
              </a:r>
              <a:endParaRPr lang="ru-RU" altLang="ru-RU" sz="1000" i="1"/>
            </a:p>
          </p:txBody>
        </p:sp>
        <p:graphicFrame>
          <p:nvGraphicFramePr>
            <p:cNvPr id="15" name="Object 110"/>
            <p:cNvGraphicFramePr>
              <a:graphicFrameLocks noChangeAspect="1"/>
            </p:cNvGraphicFramePr>
            <p:nvPr/>
          </p:nvGraphicFramePr>
          <p:xfrm>
            <a:off x="4511" y="1233"/>
            <a:ext cx="72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50" name="Формула" r:id="rId9" imgW="114120" imgH="139680" progId="Equation.3">
                    <p:embed/>
                  </p:oleObj>
                </mc:Choice>
                <mc:Fallback>
                  <p:oleObj name="Формула" r:id="rId9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" y="1233"/>
                          <a:ext cx="72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Oval 111"/>
            <p:cNvSpPr>
              <a:spLocks noChangeArrowheads="1"/>
            </p:cNvSpPr>
            <p:nvPr/>
          </p:nvSpPr>
          <p:spPr bwMode="auto">
            <a:xfrm>
              <a:off x="4377" y="1257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17" name="Object 112"/>
            <p:cNvGraphicFramePr>
              <a:graphicFrameLocks noChangeAspect="1"/>
            </p:cNvGraphicFramePr>
            <p:nvPr/>
          </p:nvGraphicFramePr>
          <p:xfrm>
            <a:off x="4280" y="1256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51" name="Формула" r:id="rId11" imgW="177480" imgH="215640" progId="Equation.3">
                    <p:embed/>
                  </p:oleObj>
                </mc:Choice>
                <mc:Fallback>
                  <p:oleObj name="Формула" r:id="rId11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0" y="1256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13"/>
            <p:cNvGraphicFramePr>
              <a:graphicFrameLocks noChangeAspect="1"/>
            </p:cNvGraphicFramePr>
            <p:nvPr/>
          </p:nvGraphicFramePr>
          <p:xfrm>
            <a:off x="4304" y="1190"/>
            <a:ext cx="184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52" name="Формула" r:id="rId13" imgW="291960" imgH="139680" progId="Equation.3">
                    <p:embed/>
                  </p:oleObj>
                </mc:Choice>
                <mc:Fallback>
                  <p:oleObj name="Формула" r:id="rId13" imgW="29196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4" y="1190"/>
                          <a:ext cx="184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114"/>
            <p:cNvSpPr>
              <a:spLocks noChangeShapeType="1"/>
            </p:cNvSpPr>
            <p:nvPr/>
          </p:nvSpPr>
          <p:spPr bwMode="auto">
            <a:xfrm flipV="1">
              <a:off x="4272" y="1380"/>
              <a:ext cx="342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20" name="Object 115"/>
            <p:cNvGraphicFramePr>
              <a:graphicFrameLocks noChangeAspect="1"/>
            </p:cNvGraphicFramePr>
            <p:nvPr/>
          </p:nvGraphicFramePr>
          <p:xfrm>
            <a:off x="4346" y="1548"/>
            <a:ext cx="80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53" name="Формула" r:id="rId15" imgW="126720" imgH="152280" progId="Equation.3">
                    <p:embed/>
                  </p:oleObj>
                </mc:Choice>
                <mc:Fallback>
                  <p:oleObj name="Формула" r:id="rId15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6" y="1548"/>
                          <a:ext cx="80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116"/>
          <p:cNvGrpSpPr>
            <a:grpSpLocks/>
          </p:cNvGrpSpPr>
          <p:nvPr/>
        </p:nvGrpSpPr>
        <p:grpSpPr bwMode="auto">
          <a:xfrm>
            <a:off x="439738" y="1451737"/>
            <a:ext cx="1212850" cy="958850"/>
            <a:chOff x="4278" y="1286"/>
            <a:chExt cx="764" cy="604"/>
          </a:xfrm>
        </p:grpSpPr>
        <p:sp>
          <p:nvSpPr>
            <p:cNvPr id="22" name="Line 117"/>
            <p:cNvSpPr>
              <a:spLocks noChangeShapeType="1"/>
            </p:cNvSpPr>
            <p:nvPr/>
          </p:nvSpPr>
          <p:spPr bwMode="auto">
            <a:xfrm flipV="1">
              <a:off x="4278" y="1482"/>
              <a:ext cx="49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" name="Oval 118"/>
            <p:cNvSpPr>
              <a:spLocks noChangeArrowheads="1"/>
            </p:cNvSpPr>
            <p:nvPr/>
          </p:nvSpPr>
          <p:spPr bwMode="auto">
            <a:xfrm>
              <a:off x="4770" y="1452"/>
              <a:ext cx="35" cy="3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" name="Line 119"/>
            <p:cNvSpPr>
              <a:spLocks noChangeShapeType="1"/>
            </p:cNvSpPr>
            <p:nvPr/>
          </p:nvSpPr>
          <p:spPr bwMode="auto">
            <a:xfrm>
              <a:off x="4644" y="1380"/>
              <a:ext cx="132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5" name="Text Box 120"/>
            <p:cNvSpPr txBox="1">
              <a:spLocks noChangeArrowheads="1"/>
            </p:cNvSpPr>
            <p:nvPr/>
          </p:nvSpPr>
          <p:spPr bwMode="auto">
            <a:xfrm>
              <a:off x="4830" y="1415"/>
              <a:ext cx="21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r>
                <a:rPr lang="ru-RU" altLang="ru-RU" sz="1000" baseline="-25000"/>
                <a:t>1</a:t>
              </a:r>
            </a:p>
          </p:txBody>
        </p:sp>
        <p:graphicFrame>
          <p:nvGraphicFramePr>
            <p:cNvPr id="26" name="Object 121"/>
            <p:cNvGraphicFramePr>
              <a:graphicFrameLocks noChangeAspect="1"/>
            </p:cNvGraphicFramePr>
            <p:nvPr/>
          </p:nvGraphicFramePr>
          <p:xfrm>
            <a:off x="4514" y="1660"/>
            <a:ext cx="8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54" name="Формула" r:id="rId17" imgW="126720" imgH="215640" progId="Equation.3">
                    <p:embed/>
                  </p:oleObj>
                </mc:Choice>
                <mc:Fallback>
                  <p:oleObj name="Формула" r:id="rId17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" y="1660"/>
                          <a:ext cx="8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22"/>
            <p:cNvGraphicFramePr>
              <a:graphicFrameLocks noChangeAspect="1"/>
            </p:cNvGraphicFramePr>
            <p:nvPr/>
          </p:nvGraphicFramePr>
          <p:xfrm>
            <a:off x="4577" y="1417"/>
            <a:ext cx="14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55" name="Формула" r:id="rId19" imgW="228600" imgH="164880" progId="Equation.3">
                    <p:embed/>
                  </p:oleObj>
                </mc:Choice>
                <mc:Fallback>
                  <p:oleObj name="Формула" r:id="rId19" imgW="2286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7" y="1417"/>
                          <a:ext cx="14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23"/>
            <p:cNvGraphicFramePr>
              <a:graphicFrameLocks noChangeAspect="1"/>
            </p:cNvGraphicFramePr>
            <p:nvPr/>
          </p:nvGraphicFramePr>
          <p:xfrm>
            <a:off x="4718" y="1286"/>
            <a:ext cx="136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56" name="Формула" r:id="rId21" imgW="215640" imgH="177480" progId="Equation.3">
                    <p:embed/>
                  </p:oleObj>
                </mc:Choice>
                <mc:Fallback>
                  <p:oleObj name="Формула" r:id="rId21" imgW="2156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8" y="1286"/>
                          <a:ext cx="136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198"/>
          <p:cNvGrpSpPr>
            <a:grpSpLocks/>
          </p:cNvGrpSpPr>
          <p:nvPr/>
        </p:nvGrpSpPr>
        <p:grpSpPr bwMode="auto">
          <a:xfrm>
            <a:off x="236539" y="1256476"/>
            <a:ext cx="1666875" cy="666750"/>
            <a:chOff x="-1146" y="2009"/>
            <a:chExt cx="1050" cy="420"/>
          </a:xfrm>
        </p:grpSpPr>
        <p:sp>
          <p:nvSpPr>
            <p:cNvPr id="30" name="Line 128"/>
            <p:cNvSpPr>
              <a:spLocks noChangeShapeType="1"/>
            </p:cNvSpPr>
            <p:nvPr/>
          </p:nvSpPr>
          <p:spPr bwMode="auto">
            <a:xfrm>
              <a:off x="-1146" y="2009"/>
              <a:ext cx="1050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pSp>
          <p:nvGrpSpPr>
            <p:cNvPr id="31" name="Group 195"/>
            <p:cNvGrpSpPr>
              <a:grpSpLocks/>
            </p:cNvGrpSpPr>
            <p:nvPr/>
          </p:nvGrpSpPr>
          <p:grpSpPr bwMode="auto">
            <a:xfrm>
              <a:off x="-675" y="2116"/>
              <a:ext cx="151" cy="127"/>
              <a:chOff x="-741" y="2380"/>
              <a:chExt cx="151" cy="127"/>
            </a:xfrm>
          </p:grpSpPr>
          <p:graphicFrame>
            <p:nvGraphicFramePr>
              <p:cNvPr id="32" name="Object 125"/>
              <p:cNvGraphicFramePr>
                <a:graphicFrameLocks noChangeAspect="1"/>
              </p:cNvGraphicFramePr>
              <p:nvPr/>
            </p:nvGraphicFramePr>
            <p:xfrm>
              <a:off x="-670" y="2380"/>
              <a:ext cx="80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57" name="Формула" r:id="rId23" imgW="126720" imgH="164880" progId="Equation.3">
                      <p:embed/>
                    </p:oleObj>
                  </mc:Choice>
                  <mc:Fallback>
                    <p:oleObj name="Формула" r:id="rId23" imgW="12672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670" y="2380"/>
                            <a:ext cx="80" cy="1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" name="Line 129"/>
              <p:cNvSpPr>
                <a:spLocks noChangeShapeType="1"/>
              </p:cNvSpPr>
              <p:nvPr/>
            </p:nvSpPr>
            <p:spPr bwMode="auto">
              <a:xfrm>
                <a:off x="-741" y="2465"/>
                <a:ext cx="120" cy="4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</p:grpSp>
      </p:grpSp>
      <p:graphicFrame>
        <p:nvGraphicFramePr>
          <p:cNvPr id="34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666348"/>
              </p:ext>
            </p:extLst>
          </p:nvPr>
        </p:nvGraphicFramePr>
        <p:xfrm>
          <a:off x="4595711" y="2232427"/>
          <a:ext cx="26035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8" name="Формула" r:id="rId25" imgW="2603160" imgH="469800" progId="Equation.3">
                  <p:embed/>
                </p:oleObj>
              </mc:Choice>
              <mc:Fallback>
                <p:oleObj name="Формула" r:id="rId25" imgW="26031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711" y="2232427"/>
                        <a:ext cx="2603500" cy="4984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32"/>
          <p:cNvSpPr txBox="1">
            <a:spLocks noChangeArrowheads="1"/>
          </p:cNvSpPr>
          <p:nvPr/>
        </p:nvSpPr>
        <p:spPr bwMode="auto">
          <a:xfrm>
            <a:off x="2035894" y="2163582"/>
            <a:ext cx="25034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ru-RU" altLang="ru-RU" sz="1200" dirty="0">
                <a:latin typeface="ALS Schlange sans" pitchFamily="50" charset="-52"/>
                <a:sym typeface="Symbol" pitchFamily="18" charset="2"/>
              </a:rPr>
              <a:t>Величина производной</a:t>
            </a:r>
          </a:p>
          <a:p>
            <a:pPr algn="just"/>
            <a:r>
              <a:rPr lang="ru-RU" altLang="ru-RU" sz="1200" dirty="0">
                <a:latin typeface="ALS Schlange sans" pitchFamily="50" charset="-52"/>
                <a:sym typeface="Symbol" pitchFamily="18" charset="2"/>
              </a:rPr>
              <a:t>единичного касательного вектора</a:t>
            </a:r>
          </a:p>
          <a:p>
            <a:pPr algn="just"/>
            <a:r>
              <a:rPr lang="ru-RU" altLang="ru-RU" sz="1200" dirty="0">
                <a:latin typeface="ALS Schlange sans" pitchFamily="50" charset="-52"/>
                <a:sym typeface="Symbol" pitchFamily="18" charset="2"/>
              </a:rPr>
              <a:t>по дуговой координате</a:t>
            </a:r>
            <a:r>
              <a:rPr lang="en-US" altLang="ru-RU" sz="1200" dirty="0">
                <a:latin typeface="ALS Schlange sans" pitchFamily="50" charset="-52"/>
                <a:sym typeface="Symbol" pitchFamily="18" charset="2"/>
              </a:rPr>
              <a:t>:</a:t>
            </a:r>
            <a:endParaRPr lang="ru-RU" altLang="ru-RU" sz="1200" dirty="0">
              <a:latin typeface="ALS Schlange sans" pitchFamily="50" charset="-52"/>
            </a:endParaRPr>
          </a:p>
        </p:txBody>
      </p:sp>
      <p:graphicFrame>
        <p:nvGraphicFramePr>
          <p:cNvPr id="36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69989"/>
              </p:ext>
            </p:extLst>
          </p:nvPr>
        </p:nvGraphicFramePr>
        <p:xfrm>
          <a:off x="3870699" y="1802875"/>
          <a:ext cx="8763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9" name="Формула" r:id="rId27" imgW="876240" imgH="203040" progId="Equation.3">
                  <p:embed/>
                </p:oleObj>
              </mc:Choice>
              <mc:Fallback>
                <p:oleObj name="Формула" r:id="rId27" imgW="876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699" y="1802875"/>
                        <a:ext cx="876300" cy="2317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134"/>
          <p:cNvSpPr txBox="1">
            <a:spLocks noChangeArrowheads="1"/>
          </p:cNvSpPr>
          <p:nvPr/>
        </p:nvSpPr>
        <p:spPr bwMode="auto">
          <a:xfrm>
            <a:off x="2041399" y="1581984"/>
            <a:ext cx="20619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200" dirty="0">
                <a:latin typeface="ALS Schlange sans" pitchFamily="50" charset="-52"/>
              </a:rPr>
              <a:t>Представим единичный</a:t>
            </a:r>
          </a:p>
          <a:p>
            <a:r>
              <a:rPr lang="ru-RU" altLang="ru-RU" sz="1200" dirty="0">
                <a:latin typeface="ALS Schlange sans" pitchFamily="50" charset="-52"/>
              </a:rPr>
              <a:t>касательный вектор </a:t>
            </a:r>
          </a:p>
          <a:p>
            <a:r>
              <a:rPr lang="ru-RU" altLang="ru-RU" sz="1200" dirty="0">
                <a:latin typeface="ALS Schlange sans" pitchFamily="50" charset="-52"/>
              </a:rPr>
              <a:t>как сложную функцию</a:t>
            </a:r>
            <a:r>
              <a:rPr lang="en-US" altLang="ru-RU" sz="1200" i="1" dirty="0">
                <a:latin typeface="ALS Schlange sans" pitchFamily="50" charset="-52"/>
                <a:sym typeface="Symbol" pitchFamily="18" charset="2"/>
              </a:rPr>
              <a:t>:</a:t>
            </a:r>
            <a:endParaRPr lang="ru-RU" altLang="ru-RU" sz="1200" i="1" dirty="0">
              <a:latin typeface="ALS Schlange sans" pitchFamily="50" charset="-52"/>
              <a:sym typeface="Symbol" pitchFamily="18" charset="2"/>
            </a:endParaRPr>
          </a:p>
        </p:txBody>
      </p:sp>
      <p:sp>
        <p:nvSpPr>
          <p:cNvPr id="38" name="Text Box 135"/>
          <p:cNvSpPr txBox="1">
            <a:spLocks noChangeArrowheads="1"/>
          </p:cNvSpPr>
          <p:nvPr/>
        </p:nvSpPr>
        <p:spPr bwMode="auto">
          <a:xfrm>
            <a:off x="4836088" y="1657604"/>
            <a:ext cx="2085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ru-RU" altLang="ru-RU" sz="1200" dirty="0">
                <a:latin typeface="ALS Schlange sans" pitchFamily="50" charset="-52"/>
                <a:sym typeface="Symbol" pitchFamily="18" charset="2"/>
              </a:rPr>
              <a:t>Производная единичного</a:t>
            </a:r>
          </a:p>
          <a:p>
            <a:pPr algn="just"/>
            <a:r>
              <a:rPr lang="ru-RU" altLang="ru-RU" sz="1200" dirty="0">
                <a:latin typeface="ALS Schlange sans" pitchFamily="50" charset="-52"/>
                <a:sym typeface="Symbol" pitchFamily="18" charset="2"/>
              </a:rPr>
              <a:t>касательного вектора</a:t>
            </a:r>
            <a:r>
              <a:rPr lang="en-US" altLang="ru-RU" sz="1200" dirty="0">
                <a:latin typeface="ALS Schlange sans" pitchFamily="50" charset="-52"/>
                <a:sym typeface="Symbol" pitchFamily="18" charset="2"/>
              </a:rPr>
              <a:t>:</a:t>
            </a:r>
            <a:endParaRPr lang="ru-RU" altLang="ru-RU" sz="1200" dirty="0">
              <a:latin typeface="ALS Schlange sans" pitchFamily="50" charset="-52"/>
            </a:endParaRPr>
          </a:p>
        </p:txBody>
      </p:sp>
      <p:graphicFrame>
        <p:nvGraphicFramePr>
          <p:cNvPr id="39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819963"/>
              </p:ext>
            </p:extLst>
          </p:nvPr>
        </p:nvGraphicFramePr>
        <p:xfrm>
          <a:off x="6742091" y="1684587"/>
          <a:ext cx="12954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0" name="Формула" r:id="rId29" imgW="1295280" imgH="393480" progId="Equation.3">
                  <p:embed/>
                </p:oleObj>
              </mc:Choice>
              <mc:Fallback>
                <p:oleObj name="Формула" r:id="rId29" imgW="1295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091" y="1684587"/>
                        <a:ext cx="1295400" cy="4111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140"/>
          <p:cNvGrpSpPr>
            <a:grpSpLocks/>
          </p:cNvGrpSpPr>
          <p:nvPr/>
        </p:nvGrpSpPr>
        <p:grpSpPr bwMode="auto">
          <a:xfrm>
            <a:off x="2607232" y="3023866"/>
            <a:ext cx="930275" cy="736600"/>
            <a:chOff x="4788" y="3684"/>
            <a:chExt cx="586" cy="464"/>
          </a:xfrm>
        </p:grpSpPr>
        <p:sp>
          <p:nvSpPr>
            <p:cNvPr id="42" name="Freeform 141"/>
            <p:cNvSpPr>
              <a:spLocks/>
            </p:cNvSpPr>
            <p:nvPr/>
          </p:nvSpPr>
          <p:spPr bwMode="auto">
            <a:xfrm>
              <a:off x="5094" y="3684"/>
              <a:ext cx="186" cy="258"/>
            </a:xfrm>
            <a:custGeom>
              <a:avLst/>
              <a:gdLst>
                <a:gd name="T0" fmla="*/ 0 w 270"/>
                <a:gd name="T1" fmla="*/ 0 h 258"/>
                <a:gd name="T2" fmla="*/ 168 w 270"/>
                <a:gd name="T3" fmla="*/ 108 h 258"/>
                <a:gd name="T4" fmla="*/ 270 w 270"/>
                <a:gd name="T5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258">
                  <a:moveTo>
                    <a:pt x="0" y="0"/>
                  </a:moveTo>
                  <a:cubicBezTo>
                    <a:pt x="61" y="32"/>
                    <a:pt x="123" y="65"/>
                    <a:pt x="168" y="108"/>
                  </a:cubicBezTo>
                  <a:cubicBezTo>
                    <a:pt x="213" y="151"/>
                    <a:pt x="257" y="235"/>
                    <a:pt x="270" y="25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 sz="1400">
                <a:latin typeface="ALS Schlange sans" pitchFamily="50" charset="-52"/>
              </a:endParaRPr>
            </a:p>
          </p:txBody>
        </p:sp>
        <p:sp>
          <p:nvSpPr>
            <p:cNvPr id="43" name="Line 142"/>
            <p:cNvSpPr>
              <a:spLocks noChangeShapeType="1"/>
            </p:cNvSpPr>
            <p:nvPr/>
          </p:nvSpPr>
          <p:spPr bwMode="auto">
            <a:xfrm flipV="1">
              <a:off x="4788" y="3684"/>
              <a:ext cx="306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 sz="1400">
                <a:latin typeface="ALS Schlange sans" pitchFamily="50" charset="-52"/>
              </a:endParaRPr>
            </a:p>
          </p:txBody>
        </p:sp>
        <p:sp>
          <p:nvSpPr>
            <p:cNvPr id="44" name="Line 143"/>
            <p:cNvSpPr>
              <a:spLocks noChangeShapeType="1"/>
            </p:cNvSpPr>
            <p:nvPr/>
          </p:nvSpPr>
          <p:spPr bwMode="auto">
            <a:xfrm flipV="1">
              <a:off x="4788" y="3948"/>
              <a:ext cx="48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 sz="1400">
                <a:latin typeface="ALS Schlange sans" pitchFamily="50" charset="-52"/>
              </a:endParaRPr>
            </a:p>
          </p:txBody>
        </p:sp>
        <p:sp>
          <p:nvSpPr>
            <p:cNvPr id="45" name="Line 144"/>
            <p:cNvSpPr>
              <a:spLocks noChangeShapeType="1"/>
            </p:cNvSpPr>
            <p:nvPr/>
          </p:nvSpPr>
          <p:spPr bwMode="auto">
            <a:xfrm>
              <a:off x="5088" y="3684"/>
              <a:ext cx="186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 sz="1400">
                <a:latin typeface="ALS Schlange sans" pitchFamily="50" charset="-52"/>
              </a:endParaRPr>
            </a:p>
          </p:txBody>
        </p:sp>
        <p:sp>
          <p:nvSpPr>
            <p:cNvPr id="46" name="Line 145"/>
            <p:cNvSpPr>
              <a:spLocks noChangeShapeType="1"/>
            </p:cNvSpPr>
            <p:nvPr/>
          </p:nvSpPr>
          <p:spPr bwMode="auto">
            <a:xfrm flipV="1">
              <a:off x="4788" y="3822"/>
              <a:ext cx="39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 sz="1400">
                <a:latin typeface="ALS Schlange sans" pitchFamily="50" charset="-52"/>
              </a:endParaRPr>
            </a:p>
          </p:txBody>
        </p:sp>
        <p:sp>
          <p:nvSpPr>
            <p:cNvPr id="47" name="Freeform 146"/>
            <p:cNvSpPr>
              <a:spLocks/>
            </p:cNvSpPr>
            <p:nvPr/>
          </p:nvSpPr>
          <p:spPr bwMode="auto">
            <a:xfrm>
              <a:off x="4893" y="3981"/>
              <a:ext cx="72" cy="90"/>
            </a:xfrm>
            <a:custGeom>
              <a:avLst/>
              <a:gdLst>
                <a:gd name="T0" fmla="*/ 0 w 96"/>
                <a:gd name="T1" fmla="*/ 0 h 159"/>
                <a:gd name="T2" fmla="*/ 69 w 96"/>
                <a:gd name="T3" fmla="*/ 90 h 159"/>
                <a:gd name="T4" fmla="*/ 96 w 96"/>
                <a:gd name="T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59">
                  <a:moveTo>
                    <a:pt x="0" y="0"/>
                  </a:moveTo>
                  <a:cubicBezTo>
                    <a:pt x="26" y="32"/>
                    <a:pt x="53" y="64"/>
                    <a:pt x="69" y="90"/>
                  </a:cubicBezTo>
                  <a:cubicBezTo>
                    <a:pt x="85" y="116"/>
                    <a:pt x="93" y="148"/>
                    <a:pt x="96" y="15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 sz="1400">
                <a:latin typeface="ALS Schlange sans" pitchFamily="50" charset="-52"/>
              </a:endParaRPr>
            </a:p>
          </p:txBody>
        </p:sp>
        <p:graphicFrame>
          <p:nvGraphicFramePr>
            <p:cNvPr id="48" name="Object 147"/>
            <p:cNvGraphicFramePr>
              <a:graphicFrameLocks noChangeAspect="1"/>
            </p:cNvGraphicFramePr>
            <p:nvPr/>
          </p:nvGraphicFramePr>
          <p:xfrm>
            <a:off x="5032" y="3758"/>
            <a:ext cx="13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61" name="Формула" r:id="rId31" imgW="215640" imgH="164880" progId="Equation.3">
                    <p:embed/>
                  </p:oleObj>
                </mc:Choice>
                <mc:Fallback>
                  <p:oleObj name="Формула" r:id="rId31" imgW="21564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2" y="3758"/>
                          <a:ext cx="136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148"/>
            <p:cNvGraphicFramePr>
              <a:graphicFrameLocks noChangeAspect="1"/>
            </p:cNvGraphicFramePr>
            <p:nvPr/>
          </p:nvGraphicFramePr>
          <p:xfrm>
            <a:off x="5238" y="3705"/>
            <a:ext cx="136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62" name="Формула" r:id="rId33" imgW="215640" imgH="177480" progId="Equation.3">
                    <p:embed/>
                  </p:oleObj>
                </mc:Choice>
                <mc:Fallback>
                  <p:oleObj name="Формула" r:id="rId33" imgW="2156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8" y="3705"/>
                          <a:ext cx="136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49"/>
            <p:cNvGraphicFramePr>
              <a:graphicFrameLocks noChangeAspect="1"/>
            </p:cNvGraphicFramePr>
            <p:nvPr/>
          </p:nvGraphicFramePr>
          <p:xfrm>
            <a:off x="4846" y="3816"/>
            <a:ext cx="9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63" name="Формула" r:id="rId35" imgW="152280" imgH="164880" progId="Equation.3">
                    <p:embed/>
                  </p:oleObj>
                </mc:Choice>
                <mc:Fallback>
                  <p:oleObj name="Формула" r:id="rId35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6" y="3816"/>
                          <a:ext cx="96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150"/>
            <p:cNvGraphicFramePr>
              <a:graphicFrameLocks noChangeAspect="1"/>
            </p:cNvGraphicFramePr>
            <p:nvPr/>
          </p:nvGraphicFramePr>
          <p:xfrm>
            <a:off x="5038" y="4012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64" name="Формула" r:id="rId37" imgW="177480" imgH="215640" progId="Equation.3">
                    <p:embed/>
                  </p:oleObj>
                </mc:Choice>
                <mc:Fallback>
                  <p:oleObj name="Формула" r:id="rId37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8" y="4012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151"/>
            <p:cNvGraphicFramePr>
              <a:graphicFrameLocks noChangeAspect="1"/>
            </p:cNvGraphicFramePr>
            <p:nvPr/>
          </p:nvGraphicFramePr>
          <p:xfrm>
            <a:off x="4913" y="3918"/>
            <a:ext cx="16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65" name="Формула" r:id="rId39" imgW="253800" imgH="203040" progId="Equation.3">
                    <p:embed/>
                  </p:oleObj>
                </mc:Choice>
                <mc:Fallback>
                  <p:oleObj name="Формула" r:id="rId39" imgW="2538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3" y="3918"/>
                          <a:ext cx="160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" name="Group 169"/>
          <p:cNvGrpSpPr>
            <a:grpSpLocks/>
          </p:cNvGrpSpPr>
          <p:nvPr/>
        </p:nvGrpSpPr>
        <p:grpSpPr bwMode="auto">
          <a:xfrm>
            <a:off x="2778684" y="2890517"/>
            <a:ext cx="815975" cy="790575"/>
            <a:chOff x="2688" y="3720"/>
            <a:chExt cx="514" cy="498"/>
          </a:xfrm>
        </p:grpSpPr>
        <p:sp>
          <p:nvSpPr>
            <p:cNvPr id="54" name="Line 154"/>
            <p:cNvSpPr>
              <a:spLocks noChangeShapeType="1"/>
            </p:cNvSpPr>
            <p:nvPr/>
          </p:nvSpPr>
          <p:spPr bwMode="auto">
            <a:xfrm>
              <a:off x="2884" y="3814"/>
              <a:ext cx="12" cy="15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 sz="1400">
                <a:latin typeface="ALS Schlange sans" pitchFamily="50" charset="-52"/>
              </a:endParaRPr>
            </a:p>
          </p:txBody>
        </p:sp>
        <p:grpSp>
          <p:nvGrpSpPr>
            <p:cNvPr id="55" name="Group 168"/>
            <p:cNvGrpSpPr>
              <a:grpSpLocks/>
            </p:cNvGrpSpPr>
            <p:nvPr/>
          </p:nvGrpSpPr>
          <p:grpSpPr bwMode="auto">
            <a:xfrm>
              <a:off x="2688" y="3720"/>
              <a:ext cx="514" cy="498"/>
              <a:chOff x="2688" y="3720"/>
              <a:chExt cx="514" cy="498"/>
            </a:xfrm>
          </p:grpSpPr>
          <p:sp>
            <p:nvSpPr>
              <p:cNvPr id="57" name="Line 152"/>
              <p:cNvSpPr>
                <a:spLocks noChangeShapeType="1"/>
              </p:cNvSpPr>
              <p:nvPr/>
            </p:nvSpPr>
            <p:spPr bwMode="auto">
              <a:xfrm>
                <a:off x="2882" y="3804"/>
                <a:ext cx="150" cy="6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 sz="1400">
                  <a:latin typeface="ALS Schlange sans" pitchFamily="50" charset="-52"/>
                </a:endParaRPr>
              </a:p>
            </p:txBody>
          </p:sp>
          <p:sp>
            <p:nvSpPr>
              <p:cNvPr id="58" name="Line 153"/>
              <p:cNvSpPr>
                <a:spLocks noChangeShapeType="1"/>
              </p:cNvSpPr>
              <p:nvPr/>
            </p:nvSpPr>
            <p:spPr bwMode="auto">
              <a:xfrm>
                <a:off x="3071" y="4067"/>
                <a:ext cx="12" cy="15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 sz="1400">
                  <a:latin typeface="ALS Schlange sans" pitchFamily="50" charset="-52"/>
                </a:endParaRPr>
              </a:p>
            </p:txBody>
          </p:sp>
          <p:sp>
            <p:nvSpPr>
              <p:cNvPr id="59" name="Line 155"/>
              <p:cNvSpPr>
                <a:spLocks noChangeShapeType="1"/>
              </p:cNvSpPr>
              <p:nvPr/>
            </p:nvSpPr>
            <p:spPr bwMode="auto">
              <a:xfrm flipH="1">
                <a:off x="2901" y="3867"/>
                <a:ext cx="126" cy="10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 sz="1400">
                  <a:latin typeface="ALS Schlange sans" pitchFamily="50" charset="-52"/>
                </a:endParaRPr>
              </a:p>
            </p:txBody>
          </p:sp>
          <p:graphicFrame>
            <p:nvGraphicFramePr>
              <p:cNvPr id="60" name="Object 156"/>
              <p:cNvGraphicFramePr>
                <a:graphicFrameLocks noChangeAspect="1"/>
              </p:cNvGraphicFramePr>
              <p:nvPr/>
            </p:nvGraphicFramePr>
            <p:xfrm>
              <a:off x="2948" y="3728"/>
              <a:ext cx="80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66" name="Формула" r:id="rId41" imgW="126720" imgH="164880" progId="Equation.3">
                      <p:embed/>
                    </p:oleObj>
                  </mc:Choice>
                  <mc:Fallback>
                    <p:oleObj name="Формула" r:id="rId41" imgW="12672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8" y="3728"/>
                            <a:ext cx="80" cy="1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Object 157"/>
              <p:cNvGraphicFramePr>
                <a:graphicFrameLocks noChangeAspect="1"/>
              </p:cNvGraphicFramePr>
              <p:nvPr/>
            </p:nvGraphicFramePr>
            <p:xfrm>
              <a:off x="2783" y="3795"/>
              <a:ext cx="9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67" name="Формула" r:id="rId43" imgW="152280" imgH="215640" progId="Equation.3">
                      <p:embed/>
                    </p:oleObj>
                  </mc:Choice>
                  <mc:Fallback>
                    <p:oleObj name="Формула" r:id="rId43" imgW="1522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3" y="3795"/>
                            <a:ext cx="9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" name="Object 158"/>
              <p:cNvGraphicFramePr>
                <a:graphicFrameLocks noChangeAspect="1"/>
              </p:cNvGraphicFramePr>
              <p:nvPr/>
            </p:nvGraphicFramePr>
            <p:xfrm>
              <a:off x="3106" y="4070"/>
              <a:ext cx="9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68" name="Формула" r:id="rId45" imgW="152280" imgH="215640" progId="Equation.3">
                      <p:embed/>
                    </p:oleObj>
                  </mc:Choice>
                  <mc:Fallback>
                    <p:oleObj name="Формула" r:id="rId45" imgW="1522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6" y="4070"/>
                            <a:ext cx="9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" name="Object 159"/>
              <p:cNvGraphicFramePr>
                <a:graphicFrameLocks noChangeAspect="1"/>
              </p:cNvGraphicFramePr>
              <p:nvPr/>
            </p:nvGraphicFramePr>
            <p:xfrm>
              <a:off x="2899" y="3945"/>
              <a:ext cx="152" cy="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69" name="Формула" r:id="rId46" imgW="241200" imgH="177480" progId="Equation.3">
                      <p:embed/>
                    </p:oleObj>
                  </mc:Choice>
                  <mc:Fallback>
                    <p:oleObj name="Формула" r:id="rId46" imgW="24120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9" y="3945"/>
                            <a:ext cx="152" cy="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" name="Object 160"/>
              <p:cNvGraphicFramePr>
                <a:graphicFrameLocks noChangeAspect="1"/>
              </p:cNvGraphicFramePr>
              <p:nvPr/>
            </p:nvGraphicFramePr>
            <p:xfrm>
              <a:off x="2688" y="3720"/>
              <a:ext cx="152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70" name="Формула" r:id="rId48" imgW="241200" imgH="203040" progId="Equation.3">
                      <p:embed/>
                    </p:oleObj>
                  </mc:Choice>
                  <mc:Fallback>
                    <p:oleObj name="Формула" r:id="rId48" imgW="24120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3720"/>
                            <a:ext cx="152" cy="1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" name="Freeform 161"/>
              <p:cNvSpPr>
                <a:spLocks/>
              </p:cNvSpPr>
              <p:nvPr/>
            </p:nvSpPr>
            <p:spPr bwMode="auto">
              <a:xfrm>
                <a:off x="2892" y="3832"/>
                <a:ext cx="60" cy="44"/>
              </a:xfrm>
              <a:custGeom>
                <a:avLst/>
                <a:gdLst>
                  <a:gd name="T0" fmla="*/ 0 w 60"/>
                  <a:gd name="T1" fmla="*/ 44 h 44"/>
                  <a:gd name="T2" fmla="*/ 28 w 60"/>
                  <a:gd name="T3" fmla="*/ 36 h 44"/>
                  <a:gd name="T4" fmla="*/ 46 w 60"/>
                  <a:gd name="T5" fmla="*/ 24 h 44"/>
                  <a:gd name="T6" fmla="*/ 60 w 60"/>
                  <a:gd name="T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44">
                    <a:moveTo>
                      <a:pt x="0" y="44"/>
                    </a:moveTo>
                    <a:cubicBezTo>
                      <a:pt x="9" y="42"/>
                      <a:pt x="21" y="41"/>
                      <a:pt x="28" y="36"/>
                    </a:cubicBezTo>
                    <a:cubicBezTo>
                      <a:pt x="34" y="32"/>
                      <a:pt x="46" y="24"/>
                      <a:pt x="46" y="24"/>
                    </a:cubicBezTo>
                    <a:cubicBezTo>
                      <a:pt x="51" y="17"/>
                      <a:pt x="60" y="8"/>
                      <a:pt x="6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 sz="1400">
                  <a:latin typeface="ALS Schlange sans" pitchFamily="50" charset="-52"/>
                </a:endParaRPr>
              </a:p>
            </p:txBody>
          </p:sp>
        </p:grpSp>
        <p:sp>
          <p:nvSpPr>
            <p:cNvPr id="56" name="Line 162"/>
            <p:cNvSpPr>
              <a:spLocks noChangeShapeType="1"/>
            </p:cNvSpPr>
            <p:nvPr/>
          </p:nvSpPr>
          <p:spPr bwMode="auto">
            <a:xfrm>
              <a:off x="2828" y="3804"/>
              <a:ext cx="82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 sz="1400">
                <a:latin typeface="ALS Schlange sans" pitchFamily="50" charset="-52"/>
              </a:endParaRPr>
            </a:p>
          </p:txBody>
        </p:sp>
      </p:grpSp>
      <p:sp>
        <p:nvSpPr>
          <p:cNvPr id="66" name="Text Box 170"/>
          <p:cNvSpPr txBox="1">
            <a:spLocks noChangeArrowheads="1"/>
          </p:cNvSpPr>
          <p:nvPr/>
        </p:nvSpPr>
        <p:spPr bwMode="auto">
          <a:xfrm>
            <a:off x="3714763" y="3310894"/>
            <a:ext cx="37677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altLang="ru-RU" sz="1200" dirty="0">
                <a:latin typeface="ALS Schlange sans" pitchFamily="50" charset="-52"/>
              </a:rPr>
              <a:t>Таким образом, </a:t>
            </a:r>
            <a:r>
              <a:rPr lang="ru-RU" altLang="ru-RU" sz="1200" dirty="0" smtClean="0">
                <a:latin typeface="ALS Schlange sans" pitchFamily="50" charset="-52"/>
              </a:rPr>
              <a:t>производная единичного </a:t>
            </a:r>
            <a:r>
              <a:rPr lang="ru-RU" altLang="ru-RU" sz="1200" dirty="0">
                <a:latin typeface="ALS Schlange sans" pitchFamily="50" charset="-52"/>
              </a:rPr>
              <a:t>касательного </a:t>
            </a:r>
            <a:r>
              <a:rPr lang="ru-RU" altLang="ru-RU" sz="1200" dirty="0" smtClean="0">
                <a:latin typeface="ALS Schlange sans" pitchFamily="50" charset="-52"/>
              </a:rPr>
              <a:t>вектора по </a:t>
            </a:r>
            <a:r>
              <a:rPr lang="ru-RU" altLang="ru-RU" sz="1200" dirty="0">
                <a:latin typeface="ALS Schlange sans" pitchFamily="50" charset="-52"/>
              </a:rPr>
              <a:t>дуговой координате есть </a:t>
            </a:r>
            <a:r>
              <a:rPr lang="ru-RU" altLang="ru-RU" sz="1200" dirty="0" smtClean="0">
                <a:latin typeface="ALS Schlange sans" pitchFamily="50" charset="-52"/>
              </a:rPr>
              <a:t>вектор, направленный перпендикулярно касательной </a:t>
            </a:r>
            <a:r>
              <a:rPr lang="ru-RU" altLang="ru-RU" sz="1200" dirty="0">
                <a:latin typeface="ALS Schlange sans" pitchFamily="50" charset="-52"/>
              </a:rPr>
              <a:t>к траектории.</a:t>
            </a:r>
            <a:endParaRPr lang="en-US" altLang="ru-RU" sz="1200" dirty="0">
              <a:latin typeface="ALS Schlange sans" pitchFamily="50" charset="-52"/>
            </a:endParaRPr>
          </a:p>
        </p:txBody>
      </p:sp>
      <p:sp>
        <p:nvSpPr>
          <p:cNvPr id="67" name="Text Box 171"/>
          <p:cNvSpPr txBox="1">
            <a:spLocks noChangeArrowheads="1"/>
          </p:cNvSpPr>
          <p:nvPr/>
        </p:nvSpPr>
        <p:spPr bwMode="auto">
          <a:xfrm>
            <a:off x="3721471" y="2783238"/>
            <a:ext cx="31056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Угол между приращением </a:t>
            </a:r>
            <a:r>
              <a:rPr lang="ru-RU" altLang="ru-RU" sz="1200" dirty="0" smtClean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единичного </a:t>
            </a:r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вектора </a:t>
            </a:r>
            <a:r>
              <a:rPr lang="ru-RU" altLang="ru-RU" sz="1200" i="1" dirty="0" smtClean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</a:t>
            </a:r>
            <a:r>
              <a:rPr lang="ru-RU" altLang="ru-RU" sz="1200" b="1" dirty="0" smtClean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 </a:t>
            </a:r>
            <a:r>
              <a:rPr lang="ru-RU" altLang="ru-RU" sz="1200" dirty="0" smtClean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и </a:t>
            </a:r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самим вектором </a:t>
            </a:r>
            <a:r>
              <a:rPr lang="ru-RU" altLang="ru-RU" sz="1200" b="1" dirty="0" smtClean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 </a:t>
            </a:r>
            <a:r>
              <a:rPr lang="ru-RU" altLang="ru-RU" sz="1200" dirty="0" smtClean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при </a:t>
            </a:r>
            <a:r>
              <a:rPr lang="ru-RU" altLang="ru-RU" sz="1200" i="1" dirty="0" smtClean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 </a:t>
            </a:r>
            <a:r>
              <a:rPr lang="ru-RU" altLang="ru-RU" sz="1200" dirty="0" smtClean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 0, стремится к 90</a:t>
            </a:r>
            <a:r>
              <a:rPr lang="ru-RU" altLang="ru-RU" sz="1200" baseline="30000" dirty="0" smtClean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о</a:t>
            </a:r>
            <a:r>
              <a:rPr lang="ru-RU" altLang="ru-RU" sz="1200" dirty="0" smtClean="0">
                <a:solidFill>
                  <a:schemeClr val="accent1"/>
                </a:solidFill>
                <a:latin typeface="ALS Schlange sans" pitchFamily="50" charset="-52"/>
              </a:rPr>
              <a:t>.</a:t>
            </a:r>
            <a:endParaRPr lang="ru-RU" altLang="ru-RU" sz="1200" dirty="0">
              <a:solidFill>
                <a:schemeClr val="accent1"/>
              </a:solidFill>
              <a:latin typeface="ALS Schlange sans" pitchFamily="50" charset="-52"/>
            </a:endParaRPr>
          </a:p>
        </p:txBody>
      </p:sp>
      <p:sp>
        <p:nvSpPr>
          <p:cNvPr id="69" name="Text Box 172"/>
          <p:cNvSpPr txBox="1">
            <a:spLocks noChangeArrowheads="1"/>
          </p:cNvSpPr>
          <p:nvPr/>
        </p:nvSpPr>
        <p:spPr bwMode="auto">
          <a:xfrm>
            <a:off x="74483" y="3860126"/>
            <a:ext cx="3160555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ru-RU" altLang="ru-RU" sz="1200" dirty="0">
                <a:latin typeface="ALS Schlange sans" pitchFamily="50" charset="-52"/>
              </a:rPr>
              <a:t>Введем единичный вектор </a:t>
            </a:r>
            <a:r>
              <a:rPr lang="en-US" altLang="ru-RU" sz="1200" b="1" i="1" dirty="0">
                <a:latin typeface="ALS Schlange sans" pitchFamily="50" charset="-52"/>
              </a:rPr>
              <a:t>n</a:t>
            </a:r>
            <a:r>
              <a:rPr lang="ru-RU" altLang="ru-RU" sz="1200" dirty="0">
                <a:latin typeface="ALS Schlange sans" pitchFamily="50" charset="-52"/>
              </a:rPr>
              <a:t>, нормальный (перпендикулярный) к касательной, </a:t>
            </a:r>
            <a:r>
              <a:rPr lang="ru-RU" altLang="ru-RU" sz="1200" dirty="0" smtClean="0">
                <a:latin typeface="ALS Schlange sans" pitchFamily="50" charset="-52"/>
              </a:rPr>
              <a:t>направленный</a:t>
            </a:r>
            <a:r>
              <a:rPr lang="en-US" altLang="ru-RU" sz="1200" dirty="0" smtClean="0">
                <a:latin typeface="ALS Schlange sans" pitchFamily="50" charset="-52"/>
              </a:rPr>
              <a:t> </a:t>
            </a:r>
            <a:r>
              <a:rPr lang="ru-RU" altLang="ru-RU" sz="1200" dirty="0">
                <a:latin typeface="ALS Schlange sans" pitchFamily="50" charset="-52"/>
              </a:rPr>
              <a:t>к центру кривизны</a:t>
            </a:r>
            <a:r>
              <a:rPr lang="en-US" altLang="ru-RU" sz="1200" dirty="0">
                <a:latin typeface="ALS Schlange sans" pitchFamily="50" charset="-52"/>
              </a:rPr>
              <a:t>.</a:t>
            </a:r>
            <a:r>
              <a:rPr lang="ru-RU" altLang="ru-RU" sz="1200" dirty="0">
                <a:latin typeface="ALS Schlange sans" pitchFamily="50" charset="-52"/>
              </a:rPr>
              <a:t> </a:t>
            </a:r>
          </a:p>
        </p:txBody>
      </p:sp>
      <p:sp>
        <p:nvSpPr>
          <p:cNvPr id="70" name="Line 174"/>
          <p:cNvSpPr>
            <a:spLocks noChangeShapeType="1"/>
          </p:cNvSpPr>
          <p:nvPr/>
        </p:nvSpPr>
        <p:spPr bwMode="auto">
          <a:xfrm flipH="1">
            <a:off x="896939" y="1562862"/>
            <a:ext cx="85725" cy="2476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aphicFrame>
        <p:nvGraphicFramePr>
          <p:cNvPr id="71" name="Objec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213576"/>
              </p:ext>
            </p:extLst>
          </p:nvPr>
        </p:nvGraphicFramePr>
        <p:xfrm>
          <a:off x="760412" y="1594612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1" name="Формула" r:id="rId50" imgW="139680" imgH="164880" progId="Equation.3">
                  <p:embed/>
                </p:oleObj>
              </mc:Choice>
              <mc:Fallback>
                <p:oleObj name="Формула" r:id="rId50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2" y="1594612"/>
                        <a:ext cx="1397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176"/>
          <p:cNvSpPr>
            <a:spLocks noChangeShapeType="1"/>
          </p:cNvSpPr>
          <p:nvPr/>
        </p:nvSpPr>
        <p:spPr bwMode="auto">
          <a:xfrm flipH="1">
            <a:off x="601662" y="1496188"/>
            <a:ext cx="419100" cy="1076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73" name="Text Box 177"/>
          <p:cNvSpPr txBox="1">
            <a:spLocks noChangeArrowheads="1"/>
          </p:cNvSpPr>
          <p:nvPr/>
        </p:nvSpPr>
        <p:spPr bwMode="auto">
          <a:xfrm>
            <a:off x="63427" y="4440658"/>
            <a:ext cx="3160556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ru-RU" altLang="ru-RU" sz="1200" dirty="0">
                <a:latin typeface="ALS Schlange sans" pitchFamily="50" charset="-52"/>
              </a:rPr>
              <a:t>С  использованием вектора </a:t>
            </a:r>
            <a:r>
              <a:rPr lang="en-US" altLang="ru-RU" sz="1200" b="1" i="1" dirty="0">
                <a:latin typeface="ALS Schlange sans" pitchFamily="50" charset="-52"/>
              </a:rPr>
              <a:t>n</a:t>
            </a:r>
            <a:r>
              <a:rPr lang="ru-RU" altLang="ru-RU" sz="1200" dirty="0">
                <a:latin typeface="ALS Schlange sans" pitchFamily="50" charset="-52"/>
              </a:rPr>
              <a:t> и ранее</a:t>
            </a:r>
            <a:endParaRPr lang="en-US" altLang="ru-RU" sz="1200" dirty="0">
              <a:latin typeface="ALS Schlange sans" pitchFamily="50" charset="-52"/>
            </a:endParaRPr>
          </a:p>
          <a:p>
            <a:pPr algn="just"/>
            <a:r>
              <a:rPr lang="ru-RU" altLang="ru-RU" sz="1200" dirty="0">
                <a:latin typeface="ALS Schlange sans" pitchFamily="50" charset="-52"/>
              </a:rPr>
              <a:t>определенных </a:t>
            </a:r>
            <a:r>
              <a:rPr lang="ru-RU" altLang="ru-RU" sz="1200" dirty="0" smtClean="0">
                <a:latin typeface="ALS Schlange sans" pitchFamily="50" charset="-52"/>
              </a:rPr>
              <a:t>величин ускорение </a:t>
            </a:r>
            <a:r>
              <a:rPr lang="ru-RU" altLang="ru-RU" sz="1200" dirty="0">
                <a:latin typeface="ALS Schlange sans" pitchFamily="50" charset="-52"/>
              </a:rPr>
              <a:t>представляется как сумма векторов</a:t>
            </a:r>
            <a:r>
              <a:rPr lang="en-US" altLang="ru-RU" sz="1200" dirty="0">
                <a:latin typeface="ALS Schlange sans" pitchFamily="50" charset="-52"/>
              </a:rPr>
              <a:t>:</a:t>
            </a:r>
            <a:r>
              <a:rPr lang="ru-RU" altLang="ru-RU" sz="1200" dirty="0">
                <a:latin typeface="ALS Schlange sans" pitchFamily="50" charset="-52"/>
              </a:rPr>
              <a:t> </a:t>
            </a:r>
          </a:p>
        </p:txBody>
      </p:sp>
      <p:graphicFrame>
        <p:nvGraphicFramePr>
          <p:cNvPr id="74" name="Object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259672"/>
              </p:ext>
            </p:extLst>
          </p:nvPr>
        </p:nvGraphicFramePr>
        <p:xfrm>
          <a:off x="3268662" y="4568172"/>
          <a:ext cx="927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2" name="Формула" r:id="rId52" imgW="927000" imgH="457200" progId="Equation.3">
                  <p:embed/>
                </p:oleObj>
              </mc:Choice>
              <mc:Fallback>
                <p:oleObj name="Формула" r:id="rId52" imgW="927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2" y="4568172"/>
                        <a:ext cx="92710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286012"/>
              </p:ext>
            </p:extLst>
          </p:nvPr>
        </p:nvGraphicFramePr>
        <p:xfrm>
          <a:off x="6035252" y="4374497"/>
          <a:ext cx="673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3" name="Формула" r:id="rId54" imgW="672840" imgH="685800" progId="Equation.3">
                  <p:embed/>
                </p:oleObj>
              </mc:Choice>
              <mc:Fallback>
                <p:oleObj name="Формула" r:id="rId54" imgW="67284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252" y="4374497"/>
                        <a:ext cx="673100" cy="723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EC0B43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180"/>
          <p:cNvSpPr txBox="1">
            <a:spLocks noChangeArrowheads="1"/>
          </p:cNvSpPr>
          <p:nvPr/>
        </p:nvSpPr>
        <p:spPr bwMode="auto">
          <a:xfrm>
            <a:off x="4300632" y="4461440"/>
            <a:ext cx="18795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200" b="1" dirty="0">
                <a:solidFill>
                  <a:schemeClr val="accent1"/>
                </a:solidFill>
                <a:latin typeface="ALS Schlange sans" pitchFamily="50" charset="-52"/>
              </a:rPr>
              <a:t>Компоненты</a:t>
            </a:r>
          </a:p>
          <a:p>
            <a:r>
              <a:rPr lang="ru-RU" altLang="ru-RU" sz="1200" b="1" dirty="0">
                <a:solidFill>
                  <a:schemeClr val="accent1"/>
                </a:solidFill>
                <a:latin typeface="ALS Schlange sans" pitchFamily="50" charset="-52"/>
              </a:rPr>
              <a:t>(составляющие)</a:t>
            </a:r>
          </a:p>
          <a:p>
            <a:r>
              <a:rPr lang="ru-RU" altLang="ru-RU" sz="1200" b="1" dirty="0" smtClean="0">
                <a:solidFill>
                  <a:schemeClr val="accent1"/>
                </a:solidFill>
                <a:latin typeface="ALS Schlange sans" pitchFamily="50" charset="-52"/>
              </a:rPr>
              <a:t>вектора ускорения</a:t>
            </a:r>
            <a:r>
              <a:rPr lang="en-US" altLang="ru-RU" sz="1200" b="1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:</a:t>
            </a:r>
            <a:endParaRPr lang="ru-RU" altLang="ru-RU" sz="1200" b="1" i="1" dirty="0">
              <a:solidFill>
                <a:schemeClr val="accent1"/>
              </a:solidFill>
              <a:latin typeface="ALS Schlange sans" pitchFamily="50" charset="-52"/>
              <a:sym typeface="Symbol" pitchFamily="18" charset="2"/>
            </a:endParaRPr>
          </a:p>
        </p:txBody>
      </p:sp>
      <p:graphicFrame>
        <p:nvGraphicFramePr>
          <p:cNvPr id="77" name="Object 1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620190"/>
              </p:ext>
            </p:extLst>
          </p:nvPr>
        </p:nvGraphicFramePr>
        <p:xfrm>
          <a:off x="8020844" y="4366628"/>
          <a:ext cx="584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4" name="Формула" r:id="rId56" imgW="583920" imgH="685800" progId="Equation.3">
                  <p:embed/>
                </p:oleObj>
              </mc:Choice>
              <mc:Fallback>
                <p:oleObj name="Формула" r:id="rId56" imgW="58392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0844" y="4366628"/>
                        <a:ext cx="584200" cy="685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EC0B43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182"/>
          <p:cNvSpPr txBox="1">
            <a:spLocks noChangeArrowheads="1"/>
          </p:cNvSpPr>
          <p:nvPr/>
        </p:nvSpPr>
        <p:spPr bwMode="auto">
          <a:xfrm>
            <a:off x="6869648" y="4461655"/>
            <a:ext cx="10070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ru-RU" altLang="ru-RU" sz="1200" b="1" dirty="0">
                <a:latin typeface="ALS Schlange sans" pitchFamily="50" charset="-52"/>
              </a:rPr>
              <a:t>Проекции</a:t>
            </a:r>
          </a:p>
          <a:p>
            <a:pPr algn="just"/>
            <a:r>
              <a:rPr lang="ru-RU" altLang="ru-RU" sz="1200" b="1" dirty="0">
                <a:latin typeface="ALS Schlange sans" pitchFamily="50" charset="-52"/>
              </a:rPr>
              <a:t>ускорения</a:t>
            </a:r>
            <a:endParaRPr lang="en-US" altLang="ru-RU" sz="1200" b="1" dirty="0">
              <a:latin typeface="ALS Schlange sans" pitchFamily="50" charset="-52"/>
            </a:endParaRPr>
          </a:p>
          <a:p>
            <a:pPr algn="just"/>
            <a:r>
              <a:rPr lang="ru-RU" altLang="ru-RU" sz="1200" b="1" dirty="0">
                <a:latin typeface="ALS Schlange sans" pitchFamily="50" charset="-52"/>
              </a:rPr>
              <a:t>на оси </a:t>
            </a:r>
            <a:r>
              <a:rPr lang="ru-RU" altLang="ru-RU" sz="1200" b="1" i="1" dirty="0">
                <a:latin typeface="ALS Schlange sans" pitchFamily="50" charset="-52"/>
                <a:sym typeface="Symbol" pitchFamily="18" charset="2"/>
              </a:rPr>
              <a:t></a:t>
            </a:r>
            <a:r>
              <a:rPr lang="ru-RU" altLang="ru-RU" sz="1200" b="1" dirty="0">
                <a:latin typeface="ALS Schlange sans" pitchFamily="50" charset="-52"/>
                <a:sym typeface="Symbol" pitchFamily="18" charset="2"/>
              </a:rPr>
              <a:t> и </a:t>
            </a:r>
            <a:r>
              <a:rPr lang="en-US" altLang="ru-RU" sz="1200" b="1" i="1" dirty="0">
                <a:latin typeface="ALS Schlange sans" pitchFamily="50" charset="-52"/>
                <a:sym typeface="Symbol" pitchFamily="18" charset="2"/>
              </a:rPr>
              <a:t>n:</a:t>
            </a:r>
            <a:endParaRPr lang="ru-RU" altLang="ru-RU" sz="1200" b="1" i="1" dirty="0">
              <a:latin typeface="ALS Schlange sans" pitchFamily="50" charset="-52"/>
              <a:sym typeface="Symbol" pitchFamily="18" charset="2"/>
            </a:endParaRPr>
          </a:p>
        </p:txBody>
      </p:sp>
      <p:sp>
        <p:nvSpPr>
          <p:cNvPr id="83" name="AutoShape 187"/>
          <p:cNvSpPr>
            <a:spLocks noChangeArrowheads="1"/>
          </p:cNvSpPr>
          <p:nvPr/>
        </p:nvSpPr>
        <p:spPr bwMode="auto">
          <a:xfrm rot="1318521">
            <a:off x="982662" y="1586676"/>
            <a:ext cx="431800" cy="109537"/>
          </a:xfrm>
          <a:prstGeom prst="rightArrow">
            <a:avLst>
              <a:gd name="adj1" fmla="val 50000"/>
              <a:gd name="adj2" fmla="val 98551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4" name="AutoShape 188"/>
          <p:cNvSpPr>
            <a:spLocks noChangeArrowheads="1"/>
          </p:cNvSpPr>
          <p:nvPr/>
        </p:nvSpPr>
        <p:spPr bwMode="auto">
          <a:xfrm rot="6718521">
            <a:off x="701676" y="1731138"/>
            <a:ext cx="420688" cy="109537"/>
          </a:xfrm>
          <a:prstGeom prst="rightArrow">
            <a:avLst>
              <a:gd name="adj1" fmla="val 50000"/>
              <a:gd name="adj2" fmla="val 96015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85" name="Object 1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774373"/>
              </p:ext>
            </p:extLst>
          </p:nvPr>
        </p:nvGraphicFramePr>
        <p:xfrm>
          <a:off x="1363662" y="1496187"/>
          <a:ext cx="1968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5" name="Формула" r:id="rId58" imgW="177480" imgH="228600" progId="Equation.3">
                  <p:embed/>
                </p:oleObj>
              </mc:Choice>
              <mc:Fallback>
                <p:oleObj name="Формула" r:id="rId58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2" y="1496187"/>
                        <a:ext cx="196850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1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613008"/>
              </p:ext>
            </p:extLst>
          </p:nvPr>
        </p:nvGraphicFramePr>
        <p:xfrm>
          <a:off x="619125" y="1678750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6" name="Формула" r:id="rId60" imgW="190440" imgH="228600" progId="Equation.3">
                  <p:embed/>
                </p:oleObj>
              </mc:Choice>
              <mc:Fallback>
                <p:oleObj name="Формула" r:id="rId60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1678750"/>
                        <a:ext cx="190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AutoShape 191"/>
          <p:cNvSpPr>
            <a:spLocks noChangeArrowheads="1"/>
          </p:cNvSpPr>
          <p:nvPr/>
        </p:nvSpPr>
        <p:spPr bwMode="auto">
          <a:xfrm rot="4184651">
            <a:off x="816770" y="1806544"/>
            <a:ext cx="590550" cy="109537"/>
          </a:xfrm>
          <a:prstGeom prst="rightArrow">
            <a:avLst>
              <a:gd name="adj1" fmla="val 50000"/>
              <a:gd name="adj2" fmla="val 134783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88" name="Object 1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061762"/>
              </p:ext>
            </p:extLst>
          </p:nvPr>
        </p:nvGraphicFramePr>
        <p:xfrm>
          <a:off x="1277937" y="2021650"/>
          <a:ext cx="153988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7" name="Формула" r:id="rId62" imgW="139680" imgH="164880" progId="Equation.3">
                  <p:embed/>
                </p:oleObj>
              </mc:Choice>
              <mc:Fallback>
                <p:oleObj name="Формула" r:id="rId62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7" y="2021650"/>
                        <a:ext cx="153988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Line 193"/>
          <p:cNvSpPr>
            <a:spLocks noChangeShapeType="1"/>
          </p:cNvSpPr>
          <p:nvPr/>
        </p:nvSpPr>
        <p:spPr bwMode="auto">
          <a:xfrm flipH="1">
            <a:off x="1230314" y="1712087"/>
            <a:ext cx="168275" cy="40005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90" name="Line 194"/>
          <p:cNvSpPr>
            <a:spLocks noChangeShapeType="1"/>
          </p:cNvSpPr>
          <p:nvPr/>
        </p:nvSpPr>
        <p:spPr bwMode="auto">
          <a:xfrm rot="16200000" flipH="1">
            <a:off x="946150" y="1856550"/>
            <a:ext cx="168275" cy="40005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93" name="Text Box 232"/>
          <p:cNvSpPr txBox="1">
            <a:spLocks noChangeArrowheads="1"/>
          </p:cNvSpPr>
          <p:nvPr/>
        </p:nvSpPr>
        <p:spPr bwMode="auto">
          <a:xfrm>
            <a:off x="65521" y="2677540"/>
            <a:ext cx="242483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</a:rPr>
              <a:t>При </a:t>
            </a:r>
            <a:r>
              <a:rPr lang="ru-RU" altLang="ru-RU" sz="1200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</a:t>
            </a:r>
            <a:r>
              <a:rPr lang="en-US" altLang="ru-RU" sz="1200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s</a:t>
            </a:r>
            <a:r>
              <a:rPr lang="ru-RU" altLang="ru-RU" sz="1200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 </a:t>
            </a:r>
            <a:r>
              <a:rPr lang="en-US" altLang="ru-RU" sz="1200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</a:t>
            </a:r>
            <a:r>
              <a:rPr lang="ru-RU" altLang="ru-RU" sz="1200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 </a:t>
            </a:r>
            <a:r>
              <a:rPr lang="en-US" altLang="ru-RU" sz="1200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0</a:t>
            </a:r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</a:rPr>
              <a:t> радиус кривизны </a:t>
            </a:r>
            <a:r>
              <a:rPr lang="ru-RU" altLang="ru-RU" sz="1200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</a:t>
            </a:r>
            <a:r>
              <a:rPr lang="ru-RU" altLang="ru-RU" sz="1200" baseline="-25000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1 </a:t>
            </a:r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 </a:t>
            </a:r>
            <a:r>
              <a:rPr lang="ru-RU" altLang="ru-RU" sz="1200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</a:t>
            </a:r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, </a:t>
            </a:r>
            <a:r>
              <a:rPr lang="ru-RU" altLang="ru-RU" sz="1200" dirty="0" smtClean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угол между </a:t>
            </a:r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радиусами кривизны </a:t>
            </a:r>
            <a:r>
              <a:rPr lang="ru-RU" altLang="ru-RU" sz="1200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 </a:t>
            </a:r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 0, числитель </a:t>
            </a:r>
            <a:r>
              <a:rPr lang="ru-RU" altLang="ru-RU" sz="1200" dirty="0" smtClean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- </a:t>
            </a:r>
            <a:r>
              <a:rPr lang="ru-RU" altLang="ru-RU" sz="1200" dirty="0" smtClean="0">
                <a:solidFill>
                  <a:schemeClr val="accent1"/>
                </a:solidFill>
                <a:latin typeface="ALS Schlange sans" pitchFamily="50" charset="-52"/>
              </a:rPr>
              <a:t>основание равнобедренного треугольника, знаменатель </a:t>
            </a:r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</a:rPr>
              <a:t>– длина круговой дуги радиуса </a:t>
            </a:r>
            <a:r>
              <a:rPr lang="ru-RU" altLang="ru-RU" sz="1200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</a:t>
            </a:r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7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8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0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1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5" grpId="0"/>
      <p:bldP spid="37" grpId="0"/>
      <p:bldP spid="38" grpId="0"/>
      <p:bldP spid="66" grpId="0"/>
      <p:bldP spid="67" grpId="0"/>
      <p:bldP spid="69" grpId="0" animBg="1"/>
      <p:bldP spid="70" grpId="0" animBg="1"/>
      <p:bldP spid="72" grpId="0" animBg="1"/>
      <p:bldP spid="73" grpId="0" animBg="1"/>
      <p:bldP spid="76" grpId="0"/>
      <p:bldP spid="78" grpId="0"/>
      <p:bldP spid="83" grpId="0" animBg="1"/>
      <p:bldP spid="83" grpId="1" animBg="1"/>
      <p:bldP spid="84" grpId="0" animBg="1"/>
      <p:bldP spid="84" grpId="1" animBg="1"/>
      <p:bldP spid="87" grpId="0" animBg="1"/>
      <p:bldP spid="89" grpId="0" animBg="1"/>
      <p:bldP spid="90" grpId="0" animBg="1"/>
      <p:bldP spid="90" grpId="1" animBg="1"/>
      <p:bldP spid="9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59"/>
          <p:cNvSpPr>
            <a:spLocks noChangeArrowheads="1"/>
          </p:cNvSpPr>
          <p:nvPr/>
        </p:nvSpPr>
        <p:spPr bwMode="auto">
          <a:xfrm>
            <a:off x="8810627" y="4810126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altLang="ru-RU" sz="1000" b="1" dirty="0" smtClean="0">
                <a:solidFill>
                  <a:schemeClr val="bg2"/>
                </a:solidFill>
              </a:rPr>
              <a:t>11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  <p:sp>
        <p:nvSpPr>
          <p:cNvPr id="3" name="Text Box 184"/>
          <p:cNvSpPr txBox="1">
            <a:spLocks noChangeArrowheads="1"/>
          </p:cNvSpPr>
          <p:nvPr/>
        </p:nvSpPr>
        <p:spPr bwMode="auto">
          <a:xfrm>
            <a:off x="2795866" y="953372"/>
            <a:ext cx="626215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ru-RU" altLang="ru-RU" sz="1200" dirty="0">
                <a:latin typeface="ALS Schlange sans" pitchFamily="50" charset="-52"/>
              </a:rPr>
              <a:t>Таким образом </a:t>
            </a:r>
            <a:r>
              <a:rPr lang="ru-RU" altLang="ru-RU" sz="1200" b="1" dirty="0">
                <a:solidFill>
                  <a:schemeClr val="accent1"/>
                </a:solidFill>
                <a:latin typeface="ALS Schlange sans" pitchFamily="50" charset="-52"/>
              </a:rPr>
              <a:t>полное ускорение точки есть векторная сумма двух ускорений</a:t>
            </a:r>
            <a:r>
              <a:rPr lang="en-US" altLang="ru-RU" sz="1200" dirty="0">
                <a:solidFill>
                  <a:schemeClr val="accent1"/>
                </a:solidFill>
                <a:latin typeface="ALS Schlange sans" pitchFamily="50" charset="-52"/>
              </a:rPr>
              <a:t>:</a:t>
            </a:r>
            <a:endParaRPr lang="ru-RU" altLang="ru-RU" sz="1200" dirty="0">
              <a:solidFill>
                <a:schemeClr val="accent1"/>
              </a:solidFill>
              <a:latin typeface="ALS Schlange sans" pitchFamily="50" charset="-52"/>
            </a:endParaRPr>
          </a:p>
          <a:p>
            <a:pPr algn="just"/>
            <a:r>
              <a:rPr lang="ru-RU" altLang="ru-RU" sz="1200" b="1" dirty="0">
                <a:solidFill>
                  <a:schemeClr val="accent1"/>
                </a:solidFill>
                <a:latin typeface="ALS Schlange sans" pitchFamily="50" charset="-52"/>
              </a:rPr>
              <a:t>касательного</a:t>
            </a:r>
            <a:r>
              <a:rPr lang="ru-RU" altLang="ru-RU" sz="1200" dirty="0">
                <a:latin typeface="ALS Schlange sans" pitchFamily="50" charset="-52"/>
              </a:rPr>
              <a:t>, направленного по касательной к траектории в сторону увеличения дуговой координаты, если            </a:t>
            </a:r>
            <a:r>
              <a:rPr lang="en-US" altLang="ru-RU" sz="1200" dirty="0">
                <a:latin typeface="ALS Schlange sans" pitchFamily="50" charset="-52"/>
              </a:rPr>
              <a:t>  </a:t>
            </a:r>
            <a:r>
              <a:rPr lang="ru-RU" altLang="ru-RU" sz="1200" dirty="0">
                <a:latin typeface="ALS Schlange sans" pitchFamily="50" charset="-52"/>
              </a:rPr>
              <a:t>(в противном случае – в противоположную) и</a:t>
            </a:r>
          </a:p>
          <a:p>
            <a:pPr algn="just"/>
            <a:r>
              <a:rPr lang="ru-RU" altLang="ru-RU" sz="1200" b="1" dirty="0">
                <a:solidFill>
                  <a:schemeClr val="accent1"/>
                </a:solidFill>
                <a:latin typeface="ALS Schlange sans" pitchFamily="50" charset="-52"/>
              </a:rPr>
              <a:t>нормального ускорения</a:t>
            </a:r>
            <a:r>
              <a:rPr lang="ru-RU" altLang="ru-RU" sz="1200" dirty="0">
                <a:latin typeface="ALS Schlange sans" pitchFamily="50" charset="-52"/>
              </a:rPr>
              <a:t>, направленного по нормали к касательной в сторону центра</a:t>
            </a:r>
          </a:p>
          <a:p>
            <a:pPr algn="just"/>
            <a:r>
              <a:rPr lang="ru-RU" altLang="ru-RU" sz="1200" dirty="0">
                <a:latin typeface="ALS Schlange sans" pitchFamily="50" charset="-52"/>
              </a:rPr>
              <a:t>кривизны (вогнутости траектории)</a:t>
            </a:r>
            <a:r>
              <a:rPr lang="en-US" altLang="ru-RU" sz="1200" dirty="0">
                <a:latin typeface="ALS Schlange sans" pitchFamily="50" charset="-52"/>
              </a:rPr>
              <a:t>:</a:t>
            </a:r>
            <a:r>
              <a:rPr lang="ru-RU" altLang="ru-RU" sz="1200" dirty="0">
                <a:latin typeface="ALS Schlange sans" pitchFamily="50" charset="-52"/>
              </a:rPr>
              <a:t> </a:t>
            </a:r>
          </a:p>
        </p:txBody>
      </p:sp>
      <p:graphicFrame>
        <p:nvGraphicFramePr>
          <p:cNvPr id="4" name="Object 1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891655"/>
              </p:ext>
            </p:extLst>
          </p:nvPr>
        </p:nvGraphicFramePr>
        <p:xfrm>
          <a:off x="4142067" y="1373386"/>
          <a:ext cx="355600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8" name="Формула" r:id="rId3" imgW="355320" imgH="177480" progId="Equation.3">
                  <p:embed/>
                </p:oleObj>
              </mc:Choice>
              <mc:Fallback>
                <p:oleObj name="Формула" r:id="rId3" imgW="355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2067" y="1373386"/>
                        <a:ext cx="355600" cy="1603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766447"/>
              </p:ext>
            </p:extLst>
          </p:nvPr>
        </p:nvGraphicFramePr>
        <p:xfrm>
          <a:off x="5313497" y="1706570"/>
          <a:ext cx="774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9" name="Формула" r:id="rId5" imgW="774360" imgH="228600" progId="Equation.3">
                  <p:embed/>
                </p:oleObj>
              </mc:Choice>
              <mc:Fallback>
                <p:oleObj name="Формула" r:id="rId5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497" y="1706570"/>
                        <a:ext cx="774700" cy="228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EC0B43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97"/>
          <p:cNvGrpSpPr>
            <a:grpSpLocks/>
          </p:cNvGrpSpPr>
          <p:nvPr/>
        </p:nvGrpSpPr>
        <p:grpSpPr bwMode="auto">
          <a:xfrm>
            <a:off x="1280537" y="1035812"/>
            <a:ext cx="581025" cy="169862"/>
            <a:chOff x="-525" y="3255"/>
            <a:chExt cx="366" cy="107"/>
          </a:xfrm>
        </p:grpSpPr>
        <p:sp>
          <p:nvSpPr>
            <p:cNvPr id="7" name="AutoShape 127"/>
            <p:cNvSpPr>
              <a:spLocks noChangeArrowheads="1"/>
            </p:cNvSpPr>
            <p:nvPr/>
          </p:nvSpPr>
          <p:spPr bwMode="auto">
            <a:xfrm rot="1228822">
              <a:off x="-525" y="3306"/>
              <a:ext cx="267" cy="56"/>
            </a:xfrm>
            <a:prstGeom prst="rightArrow">
              <a:avLst>
                <a:gd name="adj1" fmla="val 50000"/>
                <a:gd name="adj2" fmla="val 119196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8" name="Object 130"/>
            <p:cNvGraphicFramePr>
              <a:graphicFrameLocks noChangeAspect="1"/>
            </p:cNvGraphicFramePr>
            <p:nvPr/>
          </p:nvGraphicFramePr>
          <p:xfrm>
            <a:off x="-239" y="3255"/>
            <a:ext cx="80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00" name="Формула" r:id="rId7" imgW="126720" imgH="164880" progId="Equation.3">
                    <p:embed/>
                  </p:oleObj>
                </mc:Choice>
                <mc:Fallback>
                  <p:oleObj name="Формула" r:id="rId7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39" y="3255"/>
                          <a:ext cx="80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04"/>
          <p:cNvGrpSpPr>
            <a:grpSpLocks/>
          </p:cNvGrpSpPr>
          <p:nvPr/>
        </p:nvGrpSpPr>
        <p:grpSpPr bwMode="auto">
          <a:xfrm>
            <a:off x="418522" y="815149"/>
            <a:ext cx="1189038" cy="1165225"/>
            <a:chOff x="4080" y="1190"/>
            <a:chExt cx="749" cy="734"/>
          </a:xfrm>
        </p:grpSpPr>
        <p:sp>
          <p:nvSpPr>
            <p:cNvPr id="10" name="Oval 105"/>
            <p:cNvSpPr>
              <a:spLocks noChangeArrowheads="1"/>
            </p:cNvSpPr>
            <p:nvPr/>
          </p:nvSpPr>
          <p:spPr bwMode="auto">
            <a:xfrm>
              <a:off x="4613" y="1343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" name="Oval 106"/>
            <p:cNvSpPr>
              <a:spLocks noChangeArrowheads="1"/>
            </p:cNvSpPr>
            <p:nvPr/>
          </p:nvSpPr>
          <p:spPr bwMode="auto">
            <a:xfrm>
              <a:off x="4246" y="1876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" name="Freeform 107"/>
            <p:cNvSpPr>
              <a:spLocks/>
            </p:cNvSpPr>
            <p:nvPr/>
          </p:nvSpPr>
          <p:spPr bwMode="auto">
            <a:xfrm>
              <a:off x="4289" y="1247"/>
              <a:ext cx="540" cy="438"/>
            </a:xfrm>
            <a:custGeom>
              <a:avLst/>
              <a:gdLst>
                <a:gd name="T0" fmla="*/ 0 w 768"/>
                <a:gd name="T1" fmla="*/ 0 h 786"/>
                <a:gd name="T2" fmla="*/ 678 w 768"/>
                <a:gd name="T3" fmla="*/ 354 h 786"/>
                <a:gd name="T4" fmla="*/ 540 w 768"/>
                <a:gd name="T5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786">
                  <a:moveTo>
                    <a:pt x="0" y="0"/>
                  </a:moveTo>
                  <a:cubicBezTo>
                    <a:pt x="294" y="111"/>
                    <a:pt x="588" y="223"/>
                    <a:pt x="678" y="354"/>
                  </a:cubicBezTo>
                  <a:cubicBezTo>
                    <a:pt x="768" y="485"/>
                    <a:pt x="654" y="635"/>
                    <a:pt x="540" y="78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3" name="Text Box 108"/>
            <p:cNvSpPr txBox="1">
              <a:spLocks noChangeArrowheads="1"/>
            </p:cNvSpPr>
            <p:nvPr/>
          </p:nvSpPr>
          <p:spPr bwMode="auto">
            <a:xfrm>
              <a:off x="4549" y="1194"/>
              <a:ext cx="18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endParaRPr lang="ru-RU" altLang="ru-RU" sz="1000" i="1"/>
            </a:p>
          </p:txBody>
        </p:sp>
        <p:sp>
          <p:nvSpPr>
            <p:cNvPr id="14" name="Text Box 109"/>
            <p:cNvSpPr txBox="1">
              <a:spLocks noChangeArrowheads="1"/>
            </p:cNvSpPr>
            <p:nvPr/>
          </p:nvSpPr>
          <p:spPr bwMode="auto">
            <a:xfrm>
              <a:off x="4080" y="1769"/>
              <a:ext cx="16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O</a:t>
              </a:r>
              <a:endParaRPr lang="ru-RU" altLang="ru-RU" sz="1000" i="1"/>
            </a:p>
          </p:txBody>
        </p:sp>
        <p:graphicFrame>
          <p:nvGraphicFramePr>
            <p:cNvPr id="15" name="Object 110"/>
            <p:cNvGraphicFramePr>
              <a:graphicFrameLocks noChangeAspect="1"/>
            </p:cNvGraphicFramePr>
            <p:nvPr/>
          </p:nvGraphicFramePr>
          <p:xfrm>
            <a:off x="4511" y="1233"/>
            <a:ext cx="72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01" name="Формула" r:id="rId9" imgW="114120" imgH="139680" progId="Equation.3">
                    <p:embed/>
                  </p:oleObj>
                </mc:Choice>
                <mc:Fallback>
                  <p:oleObj name="Формула" r:id="rId9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" y="1233"/>
                          <a:ext cx="72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Oval 111"/>
            <p:cNvSpPr>
              <a:spLocks noChangeArrowheads="1"/>
            </p:cNvSpPr>
            <p:nvPr/>
          </p:nvSpPr>
          <p:spPr bwMode="auto">
            <a:xfrm>
              <a:off x="4377" y="1257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17" name="Object 112"/>
            <p:cNvGraphicFramePr>
              <a:graphicFrameLocks noChangeAspect="1"/>
            </p:cNvGraphicFramePr>
            <p:nvPr/>
          </p:nvGraphicFramePr>
          <p:xfrm>
            <a:off x="4280" y="1256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02" name="Формула" r:id="rId11" imgW="177480" imgH="215640" progId="Equation.3">
                    <p:embed/>
                  </p:oleObj>
                </mc:Choice>
                <mc:Fallback>
                  <p:oleObj name="Формула" r:id="rId11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0" y="1256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13"/>
            <p:cNvGraphicFramePr>
              <a:graphicFrameLocks noChangeAspect="1"/>
            </p:cNvGraphicFramePr>
            <p:nvPr/>
          </p:nvGraphicFramePr>
          <p:xfrm>
            <a:off x="4304" y="1190"/>
            <a:ext cx="184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03" name="Формула" r:id="rId13" imgW="291960" imgH="139680" progId="Equation.3">
                    <p:embed/>
                  </p:oleObj>
                </mc:Choice>
                <mc:Fallback>
                  <p:oleObj name="Формула" r:id="rId13" imgW="29196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4" y="1190"/>
                          <a:ext cx="184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114"/>
            <p:cNvSpPr>
              <a:spLocks noChangeShapeType="1"/>
            </p:cNvSpPr>
            <p:nvPr/>
          </p:nvSpPr>
          <p:spPr bwMode="auto">
            <a:xfrm flipV="1">
              <a:off x="4272" y="1380"/>
              <a:ext cx="342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20" name="Object 115"/>
            <p:cNvGraphicFramePr>
              <a:graphicFrameLocks noChangeAspect="1"/>
            </p:cNvGraphicFramePr>
            <p:nvPr/>
          </p:nvGraphicFramePr>
          <p:xfrm>
            <a:off x="4346" y="1548"/>
            <a:ext cx="80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04" name="Формула" r:id="rId15" imgW="126720" imgH="152280" progId="Equation.3">
                    <p:embed/>
                  </p:oleObj>
                </mc:Choice>
                <mc:Fallback>
                  <p:oleObj name="Формула" r:id="rId15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6" y="1548"/>
                          <a:ext cx="80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116"/>
          <p:cNvGrpSpPr>
            <a:grpSpLocks/>
          </p:cNvGrpSpPr>
          <p:nvPr/>
        </p:nvGrpSpPr>
        <p:grpSpPr bwMode="auto">
          <a:xfrm>
            <a:off x="732848" y="967549"/>
            <a:ext cx="1212850" cy="958850"/>
            <a:chOff x="4278" y="1286"/>
            <a:chExt cx="764" cy="604"/>
          </a:xfrm>
        </p:grpSpPr>
        <p:sp>
          <p:nvSpPr>
            <p:cNvPr id="22" name="Line 117"/>
            <p:cNvSpPr>
              <a:spLocks noChangeShapeType="1"/>
            </p:cNvSpPr>
            <p:nvPr/>
          </p:nvSpPr>
          <p:spPr bwMode="auto">
            <a:xfrm flipV="1">
              <a:off x="4278" y="1482"/>
              <a:ext cx="49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3" name="Oval 118"/>
            <p:cNvSpPr>
              <a:spLocks noChangeArrowheads="1"/>
            </p:cNvSpPr>
            <p:nvPr/>
          </p:nvSpPr>
          <p:spPr bwMode="auto">
            <a:xfrm>
              <a:off x="4770" y="1452"/>
              <a:ext cx="35" cy="3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" name="Line 119"/>
            <p:cNvSpPr>
              <a:spLocks noChangeShapeType="1"/>
            </p:cNvSpPr>
            <p:nvPr/>
          </p:nvSpPr>
          <p:spPr bwMode="auto">
            <a:xfrm>
              <a:off x="4644" y="1380"/>
              <a:ext cx="132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5" name="Text Box 120"/>
            <p:cNvSpPr txBox="1">
              <a:spLocks noChangeArrowheads="1"/>
            </p:cNvSpPr>
            <p:nvPr/>
          </p:nvSpPr>
          <p:spPr bwMode="auto">
            <a:xfrm>
              <a:off x="4830" y="1415"/>
              <a:ext cx="21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r>
                <a:rPr lang="ru-RU" altLang="ru-RU" sz="1000" baseline="-25000"/>
                <a:t>1</a:t>
              </a:r>
            </a:p>
          </p:txBody>
        </p:sp>
        <p:graphicFrame>
          <p:nvGraphicFramePr>
            <p:cNvPr id="26" name="Object 121"/>
            <p:cNvGraphicFramePr>
              <a:graphicFrameLocks noChangeAspect="1"/>
            </p:cNvGraphicFramePr>
            <p:nvPr/>
          </p:nvGraphicFramePr>
          <p:xfrm>
            <a:off x="4514" y="1660"/>
            <a:ext cx="8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05" name="Формула" r:id="rId17" imgW="126720" imgH="215640" progId="Equation.3">
                    <p:embed/>
                  </p:oleObj>
                </mc:Choice>
                <mc:Fallback>
                  <p:oleObj name="Формула" r:id="rId17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" y="1660"/>
                          <a:ext cx="8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22"/>
            <p:cNvGraphicFramePr>
              <a:graphicFrameLocks noChangeAspect="1"/>
            </p:cNvGraphicFramePr>
            <p:nvPr/>
          </p:nvGraphicFramePr>
          <p:xfrm>
            <a:off x="4577" y="1417"/>
            <a:ext cx="14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06" name="Формула" r:id="rId19" imgW="228600" imgH="164880" progId="Equation.3">
                    <p:embed/>
                  </p:oleObj>
                </mc:Choice>
                <mc:Fallback>
                  <p:oleObj name="Формула" r:id="rId19" imgW="2286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7" y="1417"/>
                          <a:ext cx="14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23"/>
            <p:cNvGraphicFramePr>
              <a:graphicFrameLocks noChangeAspect="1"/>
            </p:cNvGraphicFramePr>
            <p:nvPr/>
          </p:nvGraphicFramePr>
          <p:xfrm>
            <a:off x="4718" y="1286"/>
            <a:ext cx="136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07" name="Формула" r:id="rId21" imgW="215640" imgH="177480" progId="Equation.3">
                    <p:embed/>
                  </p:oleObj>
                </mc:Choice>
                <mc:Fallback>
                  <p:oleObj name="Формула" r:id="rId21" imgW="2156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8" y="1286"/>
                          <a:ext cx="136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198"/>
          <p:cNvGrpSpPr>
            <a:grpSpLocks/>
          </p:cNvGrpSpPr>
          <p:nvPr/>
        </p:nvGrpSpPr>
        <p:grpSpPr bwMode="auto">
          <a:xfrm>
            <a:off x="529649" y="772288"/>
            <a:ext cx="1666875" cy="666750"/>
            <a:chOff x="-1146" y="2009"/>
            <a:chExt cx="1050" cy="420"/>
          </a:xfrm>
        </p:grpSpPr>
        <p:sp>
          <p:nvSpPr>
            <p:cNvPr id="30" name="Line 128"/>
            <p:cNvSpPr>
              <a:spLocks noChangeShapeType="1"/>
            </p:cNvSpPr>
            <p:nvPr/>
          </p:nvSpPr>
          <p:spPr bwMode="auto">
            <a:xfrm>
              <a:off x="-1146" y="2009"/>
              <a:ext cx="1050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pSp>
          <p:nvGrpSpPr>
            <p:cNvPr id="31" name="Group 195"/>
            <p:cNvGrpSpPr>
              <a:grpSpLocks/>
            </p:cNvGrpSpPr>
            <p:nvPr/>
          </p:nvGrpSpPr>
          <p:grpSpPr bwMode="auto">
            <a:xfrm>
              <a:off x="-675" y="2116"/>
              <a:ext cx="151" cy="127"/>
              <a:chOff x="-741" y="2380"/>
              <a:chExt cx="151" cy="127"/>
            </a:xfrm>
          </p:grpSpPr>
          <p:graphicFrame>
            <p:nvGraphicFramePr>
              <p:cNvPr id="32" name="Object 125"/>
              <p:cNvGraphicFramePr>
                <a:graphicFrameLocks noChangeAspect="1"/>
              </p:cNvGraphicFramePr>
              <p:nvPr/>
            </p:nvGraphicFramePr>
            <p:xfrm>
              <a:off x="-670" y="2380"/>
              <a:ext cx="80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08" name="Формула" r:id="rId23" imgW="126720" imgH="164880" progId="Equation.3">
                      <p:embed/>
                    </p:oleObj>
                  </mc:Choice>
                  <mc:Fallback>
                    <p:oleObj name="Формула" r:id="rId23" imgW="12672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670" y="2380"/>
                            <a:ext cx="80" cy="1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" name="Line 129"/>
              <p:cNvSpPr>
                <a:spLocks noChangeShapeType="1"/>
              </p:cNvSpPr>
              <p:nvPr/>
            </p:nvSpPr>
            <p:spPr bwMode="auto">
              <a:xfrm>
                <a:off x="-741" y="2465"/>
                <a:ext cx="120" cy="4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</p:grpSp>
      </p:grpSp>
      <p:sp>
        <p:nvSpPr>
          <p:cNvPr id="34" name="Line 174"/>
          <p:cNvSpPr>
            <a:spLocks noChangeShapeType="1"/>
          </p:cNvSpPr>
          <p:nvPr/>
        </p:nvSpPr>
        <p:spPr bwMode="auto">
          <a:xfrm flipH="1">
            <a:off x="1190048" y="1078675"/>
            <a:ext cx="85725" cy="2476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aphicFrame>
        <p:nvGraphicFramePr>
          <p:cNvPr id="35" name="Objec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366605"/>
              </p:ext>
            </p:extLst>
          </p:nvPr>
        </p:nvGraphicFramePr>
        <p:xfrm>
          <a:off x="1053522" y="1110424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9" name="Формула" r:id="rId25" imgW="139680" imgH="164880" progId="Equation.3">
                  <p:embed/>
                </p:oleObj>
              </mc:Choice>
              <mc:Fallback>
                <p:oleObj name="Формула" r:id="rId25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522" y="1110424"/>
                        <a:ext cx="1397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Line 176"/>
          <p:cNvSpPr>
            <a:spLocks noChangeShapeType="1"/>
          </p:cNvSpPr>
          <p:nvPr/>
        </p:nvSpPr>
        <p:spPr bwMode="auto">
          <a:xfrm flipH="1">
            <a:off x="894772" y="1012000"/>
            <a:ext cx="419100" cy="1076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7" name="AutoShape 187"/>
          <p:cNvSpPr>
            <a:spLocks noChangeArrowheads="1"/>
          </p:cNvSpPr>
          <p:nvPr/>
        </p:nvSpPr>
        <p:spPr bwMode="auto">
          <a:xfrm rot="1318521">
            <a:off x="1275772" y="1102488"/>
            <a:ext cx="431800" cy="109537"/>
          </a:xfrm>
          <a:prstGeom prst="rightArrow">
            <a:avLst>
              <a:gd name="adj1" fmla="val 50000"/>
              <a:gd name="adj2" fmla="val 98551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" name="AutoShape 188"/>
          <p:cNvSpPr>
            <a:spLocks noChangeArrowheads="1"/>
          </p:cNvSpPr>
          <p:nvPr/>
        </p:nvSpPr>
        <p:spPr bwMode="auto">
          <a:xfrm rot="6718521">
            <a:off x="994786" y="1246950"/>
            <a:ext cx="420688" cy="109537"/>
          </a:xfrm>
          <a:prstGeom prst="rightArrow">
            <a:avLst>
              <a:gd name="adj1" fmla="val 50000"/>
              <a:gd name="adj2" fmla="val 96015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9" name="Object 1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642933"/>
              </p:ext>
            </p:extLst>
          </p:nvPr>
        </p:nvGraphicFramePr>
        <p:xfrm>
          <a:off x="1656772" y="1012000"/>
          <a:ext cx="1968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0" name="Формула" r:id="rId27" imgW="177480" imgH="228600" progId="Equation.3">
                  <p:embed/>
                </p:oleObj>
              </mc:Choice>
              <mc:Fallback>
                <p:oleObj name="Формула" r:id="rId27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772" y="1012000"/>
                        <a:ext cx="196850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559193"/>
              </p:ext>
            </p:extLst>
          </p:nvPr>
        </p:nvGraphicFramePr>
        <p:xfrm>
          <a:off x="912235" y="1194562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1" name="Формула" r:id="rId29" imgW="190440" imgH="228600" progId="Equation.3">
                  <p:embed/>
                </p:oleObj>
              </mc:Choice>
              <mc:Fallback>
                <p:oleObj name="Формула" r:id="rId29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235" y="1194562"/>
                        <a:ext cx="190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AutoShape 191"/>
          <p:cNvSpPr>
            <a:spLocks noChangeArrowheads="1"/>
          </p:cNvSpPr>
          <p:nvPr/>
        </p:nvSpPr>
        <p:spPr bwMode="auto">
          <a:xfrm rot="4184651">
            <a:off x="1109880" y="1322356"/>
            <a:ext cx="590550" cy="109537"/>
          </a:xfrm>
          <a:prstGeom prst="rightArrow">
            <a:avLst>
              <a:gd name="adj1" fmla="val 50000"/>
              <a:gd name="adj2" fmla="val 134783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42" name="Object 1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520045"/>
              </p:ext>
            </p:extLst>
          </p:nvPr>
        </p:nvGraphicFramePr>
        <p:xfrm>
          <a:off x="1571047" y="1537463"/>
          <a:ext cx="153988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2" name="Формула" r:id="rId31" imgW="139680" imgH="164880" progId="Equation.3">
                  <p:embed/>
                </p:oleObj>
              </mc:Choice>
              <mc:Fallback>
                <p:oleObj name="Формула" r:id="rId31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047" y="1537463"/>
                        <a:ext cx="153988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Line 193"/>
          <p:cNvSpPr>
            <a:spLocks noChangeShapeType="1"/>
          </p:cNvSpPr>
          <p:nvPr/>
        </p:nvSpPr>
        <p:spPr bwMode="auto">
          <a:xfrm flipH="1">
            <a:off x="1523424" y="1227899"/>
            <a:ext cx="168275" cy="40005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44" name="Line 194"/>
          <p:cNvSpPr>
            <a:spLocks noChangeShapeType="1"/>
          </p:cNvSpPr>
          <p:nvPr/>
        </p:nvSpPr>
        <p:spPr bwMode="auto">
          <a:xfrm rot="16200000" flipH="1">
            <a:off x="1239260" y="1372362"/>
            <a:ext cx="168275" cy="40005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45" name="Text Box 201"/>
          <p:cNvSpPr txBox="1">
            <a:spLocks noChangeArrowheads="1"/>
          </p:cNvSpPr>
          <p:nvPr/>
        </p:nvSpPr>
        <p:spPr bwMode="auto">
          <a:xfrm>
            <a:off x="2782815" y="1989925"/>
            <a:ext cx="205857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200" dirty="0">
                <a:latin typeface="ALS Schlange sans" pitchFamily="50" charset="-52"/>
              </a:rPr>
              <a:t>Модуль полного ускорения</a:t>
            </a:r>
            <a:r>
              <a:rPr lang="en-US" altLang="ru-RU" sz="1200" dirty="0">
                <a:latin typeface="ALS Schlange sans" pitchFamily="50" charset="-52"/>
              </a:rPr>
              <a:t>:</a:t>
            </a:r>
            <a:endParaRPr lang="ru-RU" altLang="ru-RU" sz="1200" dirty="0">
              <a:latin typeface="ALS Schlange sans" pitchFamily="50" charset="-52"/>
            </a:endParaRPr>
          </a:p>
        </p:txBody>
      </p:sp>
      <p:graphicFrame>
        <p:nvGraphicFramePr>
          <p:cNvPr id="46" name="Object 2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641171"/>
              </p:ext>
            </p:extLst>
          </p:nvPr>
        </p:nvGraphicFramePr>
        <p:xfrm>
          <a:off x="4800112" y="1961065"/>
          <a:ext cx="1016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3" name="Формула" r:id="rId33" imgW="1015920" imgH="304560" progId="Equation.3">
                  <p:embed/>
                </p:oleObj>
              </mc:Choice>
              <mc:Fallback>
                <p:oleObj name="Формула" r:id="rId33" imgW="10159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112" y="1961065"/>
                        <a:ext cx="1016000" cy="304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EC0B43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 animBg="1"/>
      <p:bldP spid="36" grpId="0" animBg="1"/>
      <p:bldP spid="37" grpId="0" animBg="1"/>
      <p:bldP spid="37" grpId="1" animBg="1"/>
      <p:bldP spid="38" grpId="0" animBg="1"/>
      <p:bldP spid="38" grpId="1" animBg="1"/>
      <p:bldP spid="41" grpId="0" animBg="1"/>
      <p:bldP spid="43" grpId="0" animBg="1"/>
      <p:bldP spid="44" grpId="0" animBg="1"/>
      <p:bldP spid="44" grpId="1" animBg="1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3225552" cy="540327"/>
          </a:xfrm>
        </p:spPr>
        <p:txBody>
          <a:bodyPr>
            <a:normAutofit fontScale="90000"/>
          </a:bodyPr>
          <a:lstStyle/>
          <a:p>
            <a:r>
              <a:rPr lang="ru-RU" altLang="ru-RU" sz="4000" dirty="0">
                <a:solidFill>
                  <a:schemeClr val="accent1"/>
                </a:solidFill>
                <a:latin typeface="ALS Schlange sans" pitchFamily="50" charset="-52"/>
              </a:rPr>
              <a:t>Содержание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5498" y="689503"/>
            <a:ext cx="9036495" cy="440204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ru-RU" altLang="ru-RU" sz="1200" b="1" dirty="0" smtClean="0">
                <a:latin typeface="ALS Schlange sans" pitchFamily="50" charset="-52"/>
              </a:rPr>
              <a:t>Кинематика </a:t>
            </a:r>
            <a:r>
              <a:rPr lang="ru-RU" altLang="ru-RU" sz="1200" b="1" dirty="0">
                <a:latin typeface="ALS Schlange sans" pitchFamily="50" charset="-52"/>
              </a:rPr>
              <a:t>точки. Способы задания движения. Уравнения движения. Траектория. Закон движения точки. Связь между тремя способами задания движения. Скорость точки</a:t>
            </a:r>
            <a:r>
              <a:rPr lang="ru-RU" altLang="ru-RU" sz="1200" b="1" dirty="0" smtClean="0">
                <a:latin typeface="ALS Schlange sans" pitchFamily="50" charset="-52"/>
              </a:rPr>
              <a:t>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ru-RU" altLang="ru-RU" sz="1200" b="1" dirty="0">
              <a:latin typeface="ALS Schlange sans" pitchFamily="50" charset="-52"/>
            </a:endParaRPr>
          </a:p>
          <a:p>
            <a:pPr algn="just">
              <a:lnSpc>
                <a:spcPct val="80000"/>
              </a:lnSpc>
            </a:pPr>
            <a:r>
              <a:rPr lang="ru-RU" altLang="ru-RU" sz="1200" b="1" dirty="0" smtClean="0">
                <a:latin typeface="ALS Schlange sans" pitchFamily="50" charset="-52"/>
              </a:rPr>
              <a:t>Ускорение </a:t>
            </a:r>
            <a:r>
              <a:rPr lang="ru-RU" altLang="ru-RU" sz="1200" b="1" dirty="0">
                <a:latin typeface="ALS Schlange sans" pitchFamily="50" charset="-52"/>
              </a:rPr>
              <a:t>точки. Равнопеременное движение точки. Классификация движения точки. Пример решения задач на определение кинематических характеристик движения точки. Кинематика твердого тела. Виды движений. Поступательное движение. </a:t>
            </a:r>
            <a:endParaRPr lang="ru-RU" altLang="ru-RU" sz="1200" b="1" dirty="0" smtClean="0">
              <a:latin typeface="ALS Schlange sans" pitchFamily="50" charset="-52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ru-RU" altLang="ru-RU" sz="1200" b="1" dirty="0" smtClean="0">
              <a:latin typeface="ALS Schlange sans" pitchFamily="50" charset="-52"/>
            </a:endParaRPr>
          </a:p>
          <a:p>
            <a:pPr algn="just">
              <a:lnSpc>
                <a:spcPct val="80000"/>
              </a:lnSpc>
            </a:pPr>
            <a:r>
              <a:rPr lang="ru-RU" altLang="ru-RU" sz="1200" b="1" dirty="0" smtClean="0">
                <a:latin typeface="ALS Schlange sans" pitchFamily="50" charset="-52"/>
              </a:rPr>
              <a:t>Вращательное движение. Угловая скорость и угловое ускорение. Равнопеременное вращение. Скорость и ускорение точки тела при вращательном движении. Скорость и ускорение точки вращающегося тела как векторные произведения. Формула Эйлера. Преобразование вращений.</a:t>
            </a:r>
          </a:p>
          <a:p>
            <a:pPr algn="just">
              <a:lnSpc>
                <a:spcPct val="80000"/>
              </a:lnSpc>
            </a:pPr>
            <a:endParaRPr lang="ru-RU" altLang="ru-RU" sz="1200" b="1" dirty="0" smtClean="0">
              <a:latin typeface="ALS Schlange sans" pitchFamily="50" charset="-52"/>
            </a:endParaRPr>
          </a:p>
          <a:p>
            <a:pPr algn="just">
              <a:lnSpc>
                <a:spcPct val="80000"/>
              </a:lnSpc>
            </a:pPr>
            <a:r>
              <a:rPr lang="ru-RU" altLang="ru-RU" sz="1200" b="1" dirty="0" smtClean="0">
                <a:latin typeface="ALS Schlange sans" pitchFamily="50" charset="-52"/>
              </a:rPr>
              <a:t>Плоскопараллельное </a:t>
            </a:r>
            <a:r>
              <a:rPr lang="ru-RU" altLang="ru-RU" sz="1200" b="1" dirty="0">
                <a:latin typeface="ALS Schlange sans" pitchFamily="50" charset="-52"/>
              </a:rPr>
              <a:t>движение твердого тела. Разложение плоского движения на поступательное и вращательное движения. Уравнения движения. Теорема о сложении скоростей. Следствия из теоремы. Мгновенный центр скоростей (МЦС).</a:t>
            </a:r>
          </a:p>
          <a:p>
            <a:pPr algn="just">
              <a:lnSpc>
                <a:spcPct val="80000"/>
              </a:lnSpc>
            </a:pPr>
            <a:endParaRPr lang="ru-RU" altLang="ru-RU" sz="1200" b="1" dirty="0" smtClean="0">
              <a:latin typeface="ALS Schlange sans" pitchFamily="50" charset="-52"/>
            </a:endParaRPr>
          </a:p>
          <a:p>
            <a:pPr algn="just">
              <a:lnSpc>
                <a:spcPct val="80000"/>
              </a:lnSpc>
            </a:pPr>
            <a:r>
              <a:rPr lang="ru-RU" altLang="ru-RU" sz="1200" b="1" dirty="0" smtClean="0">
                <a:latin typeface="ALS Schlange sans" pitchFamily="50" charset="-52"/>
              </a:rPr>
              <a:t>Примеры </a:t>
            </a:r>
            <a:r>
              <a:rPr lang="ru-RU" altLang="ru-RU" sz="1200" b="1" dirty="0">
                <a:latin typeface="ALS Schlange sans" pitchFamily="50" charset="-52"/>
              </a:rPr>
              <a:t>использования МЦС для определения скоростей. Теорема о сложении ускорений. Мгновенный центр ускорений (МЦУ). Примеры использования теоремы о сложении ускорений и МЦУ для определения ускорений</a:t>
            </a:r>
          </a:p>
          <a:p>
            <a:pPr algn="just">
              <a:lnSpc>
                <a:spcPct val="80000"/>
              </a:lnSpc>
            </a:pPr>
            <a:endParaRPr lang="ru-RU" altLang="ru-RU" sz="1200" b="1" dirty="0" smtClean="0">
              <a:latin typeface="ALS Schlange sans" pitchFamily="50" charset="-52"/>
            </a:endParaRPr>
          </a:p>
          <a:p>
            <a:pPr algn="just">
              <a:lnSpc>
                <a:spcPct val="80000"/>
              </a:lnSpc>
            </a:pPr>
            <a:r>
              <a:rPr lang="ru-RU" altLang="ru-RU" sz="1200" b="1" dirty="0" smtClean="0">
                <a:latin typeface="ALS Schlange sans" pitchFamily="50" charset="-52"/>
              </a:rPr>
              <a:t>Сферическое </a:t>
            </a:r>
            <a:r>
              <a:rPr lang="ru-RU" altLang="ru-RU" sz="1200" b="1" dirty="0">
                <a:latin typeface="ALS Schlange sans" pitchFamily="50" charset="-52"/>
              </a:rPr>
              <a:t>движение твердого тела. Теорема Эйлера. Угловая скорость и угловое ускорение. Скорость и ускорение точки тела во сферическом движении. Общий случай движения. Скорость точки свободного тела. Независимость векторов угловой скорости и углового ускорения от выбора полюса. ускорение точки свободного тела.</a:t>
            </a:r>
          </a:p>
          <a:p>
            <a:pPr algn="just">
              <a:lnSpc>
                <a:spcPct val="80000"/>
              </a:lnSpc>
            </a:pPr>
            <a:endParaRPr lang="ru-RU" altLang="ru-RU" sz="1200" b="1" dirty="0" smtClean="0">
              <a:latin typeface="ALS Schlange sans" pitchFamily="50" charset="-52"/>
            </a:endParaRPr>
          </a:p>
          <a:p>
            <a:pPr algn="just">
              <a:lnSpc>
                <a:spcPct val="80000"/>
              </a:lnSpc>
            </a:pPr>
            <a:r>
              <a:rPr lang="ru-RU" altLang="ru-RU" sz="1200" b="1" dirty="0" smtClean="0">
                <a:latin typeface="ALS Schlange sans" pitchFamily="50" charset="-52"/>
              </a:rPr>
              <a:t>Сложное </a:t>
            </a:r>
            <a:r>
              <a:rPr lang="ru-RU" altLang="ru-RU" sz="1200" b="1" dirty="0">
                <a:latin typeface="ALS Schlange sans" pitchFamily="50" charset="-52"/>
              </a:rPr>
              <a:t>движение точки. Теорема о сложении ускорений точки при сложном движении. Теорема о сложении ускорений при сложном движении точки. Ускорение Кориолиса. Причины возникновения ускорения </a:t>
            </a:r>
            <a:r>
              <a:rPr lang="ru-RU" altLang="ru-RU" sz="1200" b="1" dirty="0" smtClean="0">
                <a:latin typeface="ALS Schlange sans" pitchFamily="50" charset="-52"/>
              </a:rPr>
              <a:t>Кориолиса. Сложное </a:t>
            </a:r>
            <a:r>
              <a:rPr lang="ru-RU" altLang="ru-RU" sz="1200" b="1" dirty="0">
                <a:latin typeface="ALS Schlange sans" pitchFamily="50" charset="-52"/>
              </a:rPr>
              <a:t>движение твердого тела. Сложение поступательных движений. Сложение вращательных движений. Сложение поступательного и вращательного движений. Общий случай составного движения тела. Кинематические инварианты.</a:t>
            </a:r>
          </a:p>
        </p:txBody>
      </p:sp>
      <p:sp>
        <p:nvSpPr>
          <p:cNvPr id="19" name="Oval 159"/>
          <p:cNvSpPr>
            <a:spLocks noChangeArrowheads="1"/>
          </p:cNvSpPr>
          <p:nvPr/>
        </p:nvSpPr>
        <p:spPr bwMode="auto">
          <a:xfrm>
            <a:off x="8810627" y="4810126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ru-RU" sz="1000" b="1">
                <a:solidFill>
                  <a:schemeClr val="bg2"/>
                </a:solidFill>
              </a:rPr>
              <a:t>1</a:t>
            </a:r>
            <a:endParaRPr lang="ru-RU" altLang="ru-RU" sz="1000" b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64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9"/>
          <p:cNvSpPr>
            <a:spLocks noChangeArrowheads="1"/>
          </p:cNvSpPr>
          <p:nvPr/>
        </p:nvSpPr>
        <p:spPr bwMode="auto">
          <a:xfrm>
            <a:off x="244477" y="399545"/>
            <a:ext cx="1908175" cy="269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400" b="1" dirty="0">
                <a:solidFill>
                  <a:schemeClr val="bg1"/>
                </a:solidFill>
                <a:latin typeface="ALS Schlange sans" pitchFamily="50" charset="-52"/>
              </a:rPr>
              <a:t>Кинематика точки</a:t>
            </a:r>
            <a:r>
              <a:rPr lang="ru-RU" altLang="ru-RU" sz="1800" b="1" dirty="0">
                <a:solidFill>
                  <a:schemeClr val="bg1"/>
                </a:solidFill>
                <a:latin typeface="ALS Schlange sans" pitchFamily="50" charset="-52"/>
              </a:rPr>
              <a:t> </a:t>
            </a:r>
          </a:p>
        </p:txBody>
      </p:sp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811214" y="16380"/>
            <a:ext cx="2519363" cy="3159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altLang="ru-RU" sz="1400" b="1">
                <a:solidFill>
                  <a:schemeClr val="bg1"/>
                </a:solidFill>
                <a:latin typeface="ALS Schlange sans" pitchFamily="50" charset="-52"/>
              </a:rPr>
              <a:t>Кинематика</a:t>
            </a:r>
            <a:endParaRPr lang="ru-RU" altLang="ru-RU" sz="1800">
              <a:solidFill>
                <a:schemeClr val="bg1"/>
              </a:solidFill>
              <a:latin typeface="ALS Schlange sans" pitchFamily="50" charset="-52"/>
            </a:endParaRP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2336800" y="402143"/>
            <a:ext cx="2311400" cy="2778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400" b="1" dirty="0">
                <a:solidFill>
                  <a:schemeClr val="bg1"/>
                </a:solidFill>
                <a:latin typeface="ALS Schlange sans" pitchFamily="50" charset="-52"/>
              </a:rPr>
              <a:t>Кинематика</a:t>
            </a:r>
            <a:r>
              <a:rPr lang="ru-RU" altLang="ru-RU" sz="1400" dirty="0">
                <a:latin typeface="ALS Schlange sans" pitchFamily="50" charset="-52"/>
              </a:rPr>
              <a:t> </a:t>
            </a:r>
            <a:r>
              <a:rPr lang="ru-RU" altLang="ru-RU" sz="1400" b="1" dirty="0">
                <a:solidFill>
                  <a:schemeClr val="bg1"/>
                </a:solidFill>
                <a:latin typeface="ALS Schlange sans" pitchFamily="50" charset="-52"/>
              </a:rPr>
              <a:t>твердого тела</a:t>
            </a:r>
            <a:r>
              <a:rPr lang="ru-RU" altLang="ru-RU" sz="1800" b="1" dirty="0">
                <a:solidFill>
                  <a:schemeClr val="bg1"/>
                </a:solidFill>
                <a:latin typeface="ALS Schlange sans" pitchFamily="50" charset="-52"/>
              </a:rPr>
              <a:t> </a:t>
            </a:r>
          </a:p>
        </p:txBody>
      </p:sp>
      <p:sp>
        <p:nvSpPr>
          <p:cNvPr id="6" name="Line 32"/>
          <p:cNvSpPr>
            <a:spLocks noChangeShapeType="1"/>
          </p:cNvSpPr>
          <p:nvPr/>
        </p:nvSpPr>
        <p:spPr bwMode="auto">
          <a:xfrm>
            <a:off x="1516062" y="678944"/>
            <a:ext cx="0" cy="13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>
              <a:latin typeface="ALS Schlange sans" pitchFamily="50" charset="-52"/>
            </a:endParaRPr>
          </a:p>
        </p:txBody>
      </p:sp>
      <p:sp>
        <p:nvSpPr>
          <p:cNvPr id="7" name="Line 33"/>
          <p:cNvSpPr>
            <a:spLocks noChangeShapeType="1"/>
          </p:cNvSpPr>
          <p:nvPr/>
        </p:nvSpPr>
        <p:spPr bwMode="auto">
          <a:xfrm>
            <a:off x="1516064" y="819078"/>
            <a:ext cx="169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>
              <a:latin typeface="ALS Schlange sans" pitchFamily="50" charset="-52"/>
            </a:endParaRPr>
          </a:p>
        </p:txBody>
      </p:sp>
      <p:sp>
        <p:nvSpPr>
          <p:cNvPr id="8" name="Line 34"/>
          <p:cNvSpPr>
            <a:spLocks noChangeShapeType="1"/>
          </p:cNvSpPr>
          <p:nvPr/>
        </p:nvSpPr>
        <p:spPr bwMode="auto">
          <a:xfrm flipV="1">
            <a:off x="3208337" y="681543"/>
            <a:ext cx="0" cy="13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>
              <a:latin typeface="ALS Schlange sans" pitchFamily="50" charset="-5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2509" y="889001"/>
            <a:ext cx="8589818" cy="2074863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algn="just"/>
            <a:r>
              <a:rPr lang="ru-RU" altLang="ru-RU" sz="1600" b="1" dirty="0">
                <a:latin typeface="ALS Schlange sans" pitchFamily="50" charset="-52"/>
              </a:rPr>
              <a:t>Кинематика</a:t>
            </a:r>
            <a:r>
              <a:rPr lang="ru-RU" altLang="ru-RU" sz="1600" dirty="0">
                <a:latin typeface="ALS Schlange sans" pitchFamily="50" charset="-52"/>
              </a:rPr>
              <a:t> – раздел теоретической механики,</a:t>
            </a:r>
          </a:p>
          <a:p>
            <a:pPr algn="just">
              <a:buFont typeface="Wingdings" pitchFamily="2" charset="2"/>
              <a:buNone/>
            </a:pPr>
            <a:r>
              <a:rPr lang="ru-RU" altLang="ru-RU" sz="1600" dirty="0">
                <a:latin typeface="ALS Schlange sans" pitchFamily="50" charset="-52"/>
              </a:rPr>
              <a:t>изучающий механическое движение без учета сил, </a:t>
            </a:r>
          </a:p>
          <a:p>
            <a:pPr algn="just">
              <a:buFont typeface="Wingdings" pitchFamily="2" charset="2"/>
              <a:buNone/>
            </a:pPr>
            <a:r>
              <a:rPr lang="ru-RU" altLang="ru-RU" sz="1600" dirty="0">
                <a:latin typeface="ALS Schlange sans" pitchFamily="50" charset="-52"/>
              </a:rPr>
              <a:t>вызывающих это движение, состоит из двух отделов</a:t>
            </a:r>
            <a:r>
              <a:rPr lang="en-US" altLang="ru-RU" sz="1600" dirty="0">
                <a:latin typeface="ALS Schlange sans" pitchFamily="50" charset="-52"/>
              </a:rPr>
              <a:t>:</a:t>
            </a:r>
            <a:endParaRPr lang="ru-RU" altLang="ru-RU" sz="1600" dirty="0">
              <a:latin typeface="ALS Schlange sans" pitchFamily="50" charset="-52"/>
            </a:endParaRPr>
          </a:p>
          <a:p>
            <a:pPr marL="0" indent="0" algn="just">
              <a:buNone/>
            </a:pPr>
            <a:endParaRPr lang="ru-RU" altLang="ru-RU" sz="1600" dirty="0">
              <a:latin typeface="ALS Schlange sans" pitchFamily="50" charset="-52"/>
            </a:endParaRPr>
          </a:p>
          <a:p>
            <a:pPr algn="just"/>
            <a:r>
              <a:rPr lang="ru-RU" altLang="ru-RU" sz="1600" b="1" dirty="0" smtClean="0">
                <a:latin typeface="ALS Schlange sans" pitchFamily="50" charset="-52"/>
              </a:rPr>
              <a:t>Кинематика </a:t>
            </a:r>
            <a:r>
              <a:rPr lang="ru-RU" altLang="ru-RU" sz="1600" b="1" dirty="0">
                <a:latin typeface="ALS Schlange sans" pitchFamily="50" charset="-52"/>
              </a:rPr>
              <a:t>точки – </a:t>
            </a:r>
            <a:r>
              <a:rPr lang="ru-RU" altLang="ru-RU" sz="1600" dirty="0">
                <a:latin typeface="ALS Schlange sans" pitchFamily="50" charset="-52"/>
              </a:rPr>
              <a:t>изучает движение материальной точки, является базой для изучения движения точек твердого тела.</a:t>
            </a:r>
          </a:p>
          <a:p>
            <a:pPr algn="just"/>
            <a:r>
              <a:rPr lang="ru-RU" altLang="ru-RU" sz="1600" dirty="0">
                <a:solidFill>
                  <a:schemeClr val="accent1"/>
                </a:solidFill>
                <a:latin typeface="ALS Schlange sans" pitchFamily="50" charset="-52"/>
              </a:rPr>
              <a:t>Задание движения точки </a:t>
            </a:r>
            <a:r>
              <a:rPr lang="ru-RU" altLang="ru-RU" sz="1600" dirty="0">
                <a:latin typeface="ALS Schlange sans" pitchFamily="50" charset="-52"/>
              </a:rPr>
              <a:t>– необходимо иметь возможность определения положения точки в пространстве в любой момент времени (уравнения, геометрия механизма и известный закон движения ведущего звена).</a:t>
            </a:r>
          </a:p>
          <a:p>
            <a:pPr algn="just"/>
            <a:r>
              <a:rPr lang="ru-RU" altLang="ru-RU" sz="1600" dirty="0">
                <a:solidFill>
                  <a:schemeClr val="accent1"/>
                </a:solidFill>
                <a:latin typeface="ALS Schlange sans" pitchFamily="50" charset="-52"/>
              </a:rPr>
              <a:t>Траектория движения точки </a:t>
            </a:r>
            <a:r>
              <a:rPr lang="ru-RU" altLang="ru-RU" sz="1600" dirty="0">
                <a:latin typeface="ALS Schlange sans" pitchFamily="50" charset="-52"/>
              </a:rPr>
              <a:t>– совокупность положений точки в пространстве при ее движении.</a:t>
            </a:r>
          </a:p>
        </p:txBody>
      </p:sp>
      <p:sp>
        <p:nvSpPr>
          <p:cNvPr id="10" name="Oval 159"/>
          <p:cNvSpPr>
            <a:spLocks noChangeArrowheads="1"/>
          </p:cNvSpPr>
          <p:nvPr/>
        </p:nvSpPr>
        <p:spPr bwMode="auto">
          <a:xfrm>
            <a:off x="8810627" y="4810126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altLang="ru-RU" sz="1000" b="1" dirty="0" smtClean="0">
                <a:solidFill>
                  <a:schemeClr val="bg2"/>
                </a:solidFill>
              </a:rPr>
              <a:t>2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59"/>
          <p:cNvSpPr>
            <a:spLocks noChangeArrowheads="1"/>
          </p:cNvSpPr>
          <p:nvPr/>
        </p:nvSpPr>
        <p:spPr bwMode="auto">
          <a:xfrm>
            <a:off x="8810627" y="4810126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altLang="ru-RU" sz="1000" b="1" dirty="0" smtClean="0">
                <a:solidFill>
                  <a:schemeClr val="bg2"/>
                </a:solidFill>
              </a:rPr>
              <a:t>3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  <p:sp>
        <p:nvSpPr>
          <p:cNvPr id="3" name="Text Box 90"/>
          <p:cNvSpPr txBox="1">
            <a:spLocks noChangeArrowheads="1"/>
          </p:cNvSpPr>
          <p:nvPr/>
        </p:nvSpPr>
        <p:spPr bwMode="auto">
          <a:xfrm>
            <a:off x="107950" y="663142"/>
            <a:ext cx="8869362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400" b="1" dirty="0">
                <a:latin typeface="ALS Schlange sans" pitchFamily="50" charset="-52"/>
              </a:rPr>
              <a:t>Три способа задания движения</a:t>
            </a:r>
            <a:r>
              <a:rPr lang="en-US" altLang="ru-RU" sz="1400" b="1" dirty="0">
                <a:latin typeface="ALS Schlange sans" pitchFamily="50" charset="-52"/>
              </a:rPr>
              <a:t> </a:t>
            </a:r>
            <a:r>
              <a:rPr lang="ru-RU" altLang="ru-RU" sz="1400" b="1" dirty="0">
                <a:latin typeface="ALS Schlange sans" pitchFamily="50" charset="-52"/>
              </a:rPr>
              <a:t>точки</a:t>
            </a:r>
            <a:r>
              <a:rPr lang="en-US" altLang="ru-RU" sz="1400" dirty="0">
                <a:latin typeface="ALS Schlange sans" pitchFamily="50" charset="-52"/>
              </a:rPr>
              <a:t>:</a:t>
            </a:r>
            <a:endParaRPr lang="ru-RU" altLang="ru-RU" sz="1400" dirty="0">
              <a:latin typeface="ALS Schlange sans" pitchFamily="50" charset="-52"/>
            </a:endParaRPr>
          </a:p>
          <a:p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Векторный способ</a:t>
            </a:r>
            <a:r>
              <a:rPr lang="en-US" altLang="ru-RU" sz="1400" b="1" dirty="0" smtClean="0">
                <a:solidFill>
                  <a:schemeClr val="accent1"/>
                </a:solidFill>
                <a:latin typeface="ALS Schlange sans" pitchFamily="50" charset="-52"/>
              </a:rPr>
              <a:t>:</a:t>
            </a:r>
            <a:r>
              <a:rPr lang="ru-RU" altLang="ru-RU" sz="1400" b="1" dirty="0" smtClean="0">
                <a:solidFill>
                  <a:srgbClr val="FF0000"/>
                </a:solidFill>
                <a:latin typeface="ALS Schlange sans" pitchFamily="50" charset="-52"/>
              </a:rPr>
              <a:t>				</a:t>
            </a:r>
            <a:r>
              <a:rPr lang="ru-RU" altLang="ru-RU" sz="1400" b="1" dirty="0" smtClean="0">
                <a:solidFill>
                  <a:schemeClr val="accent1"/>
                </a:solidFill>
                <a:latin typeface="ALS Schlange sans" pitchFamily="50" charset="-52"/>
              </a:rPr>
              <a:t>Координатный </a:t>
            </a:r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способ</a:t>
            </a:r>
            <a:r>
              <a:rPr lang="en-US" altLang="ru-RU" sz="1400" b="1" dirty="0" smtClean="0">
                <a:solidFill>
                  <a:schemeClr val="accent1"/>
                </a:solidFill>
                <a:latin typeface="ALS Schlange sans" pitchFamily="50" charset="-52"/>
              </a:rPr>
              <a:t>:</a:t>
            </a:r>
            <a:r>
              <a:rPr lang="ru-RU" altLang="ru-RU" sz="1400" b="1" dirty="0" smtClean="0">
                <a:solidFill>
                  <a:schemeClr val="accent1"/>
                </a:solidFill>
                <a:latin typeface="ALS Schlange sans" pitchFamily="50" charset="-52"/>
              </a:rPr>
              <a:t>	</a:t>
            </a:r>
            <a:r>
              <a:rPr lang="ru-RU" altLang="ru-RU" sz="1400" b="1" dirty="0" smtClean="0">
                <a:solidFill>
                  <a:srgbClr val="FF0000"/>
                </a:solidFill>
                <a:latin typeface="ALS Schlange sans" pitchFamily="50" charset="-52"/>
              </a:rPr>
              <a:t>			</a:t>
            </a:r>
            <a:r>
              <a:rPr lang="ru-RU" altLang="ru-RU" sz="1400" b="1" dirty="0" smtClean="0">
                <a:solidFill>
                  <a:schemeClr val="accent1"/>
                </a:solidFill>
                <a:latin typeface="ALS Schlange sans" pitchFamily="50" charset="-52"/>
              </a:rPr>
              <a:t>Естественный </a:t>
            </a:r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способ</a:t>
            </a:r>
            <a:r>
              <a:rPr lang="en-US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:</a:t>
            </a:r>
            <a:endParaRPr lang="ru-RU" altLang="ru-RU" sz="1400" b="1" dirty="0">
              <a:solidFill>
                <a:schemeClr val="accent1"/>
              </a:solidFill>
              <a:latin typeface="ALS Schlange sans" pitchFamily="50" charset="-52"/>
            </a:endParaRPr>
          </a:p>
          <a:p>
            <a:r>
              <a:rPr lang="ru-RU" altLang="ru-RU" sz="1200" dirty="0">
                <a:latin typeface="ALS Schlange sans" pitchFamily="50" charset="-52"/>
              </a:rPr>
              <a:t>Задается величина и </a:t>
            </a:r>
            <a:r>
              <a:rPr lang="ru-RU" altLang="ru-RU" sz="1200" dirty="0" smtClean="0">
                <a:latin typeface="ALS Schlange sans" pitchFamily="50" charset="-52"/>
              </a:rPr>
              <a:t>направление</a:t>
            </a:r>
            <a:br>
              <a:rPr lang="ru-RU" altLang="ru-RU" sz="1200" dirty="0" smtClean="0">
                <a:latin typeface="ALS Schlange sans" pitchFamily="50" charset="-52"/>
              </a:rPr>
            </a:br>
            <a:r>
              <a:rPr lang="ru-RU" altLang="ru-RU" sz="1200" dirty="0" smtClean="0">
                <a:latin typeface="ALS Schlange sans" pitchFamily="50" charset="-52"/>
              </a:rPr>
              <a:t>радиуса-вектора</a:t>
            </a:r>
            <a:r>
              <a:rPr lang="ru-RU" altLang="ru-RU" sz="1200" dirty="0">
                <a:latin typeface="ALS Schlange sans" pitchFamily="50" charset="-52"/>
              </a:rPr>
              <a:t>.</a:t>
            </a:r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2892188" y="1089177"/>
            <a:ext cx="291297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200" dirty="0">
                <a:latin typeface="ALS Schlange sans" pitchFamily="50" charset="-52"/>
              </a:rPr>
              <a:t>Задаются координаты положения точки.</a:t>
            </a:r>
          </a:p>
        </p:txBody>
      </p:sp>
      <p:sp>
        <p:nvSpPr>
          <p:cNvPr id="5" name="Text Box 73"/>
          <p:cNvSpPr txBox="1">
            <a:spLocks noChangeArrowheads="1"/>
          </p:cNvSpPr>
          <p:nvPr/>
        </p:nvSpPr>
        <p:spPr bwMode="auto">
          <a:xfrm>
            <a:off x="5825944" y="1089177"/>
            <a:ext cx="3315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200" dirty="0">
                <a:latin typeface="ALS Schlange sans" pitchFamily="50" charset="-52"/>
              </a:rPr>
              <a:t>Задаются закон движения точки и траектория.</a:t>
            </a:r>
          </a:p>
        </p:txBody>
      </p:sp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637384" y="1582739"/>
            <a:ext cx="1755775" cy="1314450"/>
            <a:chOff x="379" y="1945"/>
            <a:chExt cx="1106" cy="828"/>
          </a:xfrm>
        </p:grpSpPr>
        <p:sp>
          <p:nvSpPr>
            <p:cNvPr id="7" name="Line 38"/>
            <p:cNvSpPr>
              <a:spLocks noChangeShapeType="1"/>
            </p:cNvSpPr>
            <p:nvPr/>
          </p:nvSpPr>
          <p:spPr bwMode="auto">
            <a:xfrm>
              <a:off x="546" y="2634"/>
              <a:ext cx="27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8" name="Line 39"/>
            <p:cNvSpPr>
              <a:spLocks noChangeShapeType="1"/>
            </p:cNvSpPr>
            <p:nvPr/>
          </p:nvSpPr>
          <p:spPr bwMode="auto">
            <a:xfrm rot="-5400000">
              <a:off x="419" y="2501"/>
              <a:ext cx="27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9" name="Line 40"/>
            <p:cNvSpPr>
              <a:spLocks noChangeShapeType="1"/>
            </p:cNvSpPr>
            <p:nvPr/>
          </p:nvSpPr>
          <p:spPr bwMode="auto">
            <a:xfrm rot="-5400000" flipH="1" flipV="1">
              <a:off x="415" y="2629"/>
              <a:ext cx="144" cy="14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10" name="Oval 41"/>
            <p:cNvSpPr>
              <a:spLocks noChangeArrowheads="1"/>
            </p:cNvSpPr>
            <p:nvPr/>
          </p:nvSpPr>
          <p:spPr bwMode="auto">
            <a:xfrm>
              <a:off x="912" y="2082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11" name="Oval 42"/>
            <p:cNvSpPr>
              <a:spLocks noChangeArrowheads="1"/>
            </p:cNvSpPr>
            <p:nvPr/>
          </p:nvSpPr>
          <p:spPr bwMode="auto">
            <a:xfrm>
              <a:off x="545" y="2615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12" name="Line 44"/>
            <p:cNvSpPr>
              <a:spLocks noChangeShapeType="1"/>
            </p:cNvSpPr>
            <p:nvPr/>
          </p:nvSpPr>
          <p:spPr bwMode="auto">
            <a:xfrm flipV="1">
              <a:off x="564" y="2118"/>
              <a:ext cx="354" cy="5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13" name="Freeform 46"/>
            <p:cNvSpPr>
              <a:spLocks/>
            </p:cNvSpPr>
            <p:nvPr/>
          </p:nvSpPr>
          <p:spPr bwMode="auto">
            <a:xfrm>
              <a:off x="588" y="1986"/>
              <a:ext cx="540" cy="438"/>
            </a:xfrm>
            <a:custGeom>
              <a:avLst/>
              <a:gdLst>
                <a:gd name="T0" fmla="*/ 0 w 768"/>
                <a:gd name="T1" fmla="*/ 0 h 786"/>
                <a:gd name="T2" fmla="*/ 678 w 768"/>
                <a:gd name="T3" fmla="*/ 354 h 786"/>
                <a:gd name="T4" fmla="*/ 540 w 768"/>
                <a:gd name="T5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786">
                  <a:moveTo>
                    <a:pt x="0" y="0"/>
                  </a:moveTo>
                  <a:cubicBezTo>
                    <a:pt x="294" y="111"/>
                    <a:pt x="588" y="223"/>
                    <a:pt x="678" y="354"/>
                  </a:cubicBezTo>
                  <a:cubicBezTo>
                    <a:pt x="768" y="485"/>
                    <a:pt x="654" y="635"/>
                    <a:pt x="540" y="78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14" name="Text Box 47"/>
            <p:cNvSpPr txBox="1">
              <a:spLocks noChangeArrowheads="1"/>
            </p:cNvSpPr>
            <p:nvPr/>
          </p:nvSpPr>
          <p:spPr bwMode="auto">
            <a:xfrm>
              <a:off x="980" y="1981"/>
              <a:ext cx="180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latin typeface="ALS Schlange sans" pitchFamily="50" charset="-52"/>
                </a:rPr>
                <a:t>M</a:t>
              </a:r>
              <a:endParaRPr lang="ru-RU" altLang="ru-RU" sz="1000" i="1">
                <a:latin typeface="ALS Schlange sans" pitchFamily="50" charset="-52"/>
              </a:endParaRPr>
            </a:p>
          </p:txBody>
        </p:sp>
        <p:sp>
          <p:nvSpPr>
            <p:cNvPr id="15" name="Text Box 48"/>
            <p:cNvSpPr txBox="1">
              <a:spLocks noChangeArrowheads="1"/>
            </p:cNvSpPr>
            <p:nvPr/>
          </p:nvSpPr>
          <p:spPr bwMode="auto">
            <a:xfrm>
              <a:off x="379" y="2508"/>
              <a:ext cx="17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latin typeface="ALS Schlange sans" pitchFamily="50" charset="-52"/>
                </a:rPr>
                <a:t>O</a:t>
              </a:r>
              <a:endParaRPr lang="ru-RU" altLang="ru-RU" sz="1000" i="1">
                <a:latin typeface="ALS Schlange sans" pitchFamily="50" charset="-52"/>
              </a:endParaRPr>
            </a:p>
          </p:txBody>
        </p:sp>
        <p:graphicFrame>
          <p:nvGraphicFramePr>
            <p:cNvPr id="16" name="Object 49"/>
            <p:cNvGraphicFramePr>
              <a:graphicFrameLocks noChangeAspect="1"/>
            </p:cNvGraphicFramePr>
            <p:nvPr/>
          </p:nvGraphicFramePr>
          <p:xfrm>
            <a:off x="674" y="2208"/>
            <a:ext cx="80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88" name="Формула" r:id="rId3" imgW="126720" imgH="152280" progId="Equation.3">
                    <p:embed/>
                  </p:oleObj>
                </mc:Choice>
                <mc:Fallback>
                  <p:oleObj name="Формула" r:id="rId3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" y="2208"/>
                          <a:ext cx="80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3555734"/>
                </p:ext>
              </p:extLst>
            </p:nvPr>
          </p:nvGraphicFramePr>
          <p:xfrm>
            <a:off x="1165" y="1945"/>
            <a:ext cx="32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89" name="Формула" r:id="rId5" imgW="507960" imgH="203040" progId="Equation.3">
                    <p:embed/>
                  </p:oleObj>
                </mc:Choice>
                <mc:Fallback>
                  <p:oleObj name="Формула" r:id="rId5" imgW="5079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5" y="1945"/>
                          <a:ext cx="320" cy="12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72"/>
          <p:cNvGrpSpPr>
            <a:grpSpLocks/>
          </p:cNvGrpSpPr>
          <p:nvPr/>
        </p:nvGrpSpPr>
        <p:grpSpPr bwMode="auto">
          <a:xfrm>
            <a:off x="3285332" y="1539877"/>
            <a:ext cx="2176462" cy="1641475"/>
            <a:chOff x="2047" y="1846"/>
            <a:chExt cx="1371" cy="1034"/>
          </a:xfrm>
        </p:grpSpPr>
        <p:sp>
          <p:nvSpPr>
            <p:cNvPr id="19" name="Line 51"/>
            <p:cNvSpPr>
              <a:spLocks noChangeShapeType="1"/>
            </p:cNvSpPr>
            <p:nvPr/>
          </p:nvSpPr>
          <p:spPr bwMode="auto">
            <a:xfrm>
              <a:off x="2357" y="2621"/>
              <a:ext cx="762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20" name="Line 52"/>
            <p:cNvSpPr>
              <a:spLocks noChangeShapeType="1"/>
            </p:cNvSpPr>
            <p:nvPr/>
          </p:nvSpPr>
          <p:spPr bwMode="auto">
            <a:xfrm rot="-5400000">
              <a:off x="1990" y="2248"/>
              <a:ext cx="75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21" name="Line 53"/>
            <p:cNvSpPr>
              <a:spLocks noChangeShapeType="1"/>
            </p:cNvSpPr>
            <p:nvPr/>
          </p:nvSpPr>
          <p:spPr bwMode="auto">
            <a:xfrm rot="-5400000" flipH="1" flipV="1">
              <a:off x="2106" y="2616"/>
              <a:ext cx="264" cy="26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22" name="Oval 54"/>
            <p:cNvSpPr>
              <a:spLocks noChangeArrowheads="1"/>
            </p:cNvSpPr>
            <p:nvPr/>
          </p:nvSpPr>
          <p:spPr bwMode="auto">
            <a:xfrm>
              <a:off x="2723" y="2069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23" name="Oval 55"/>
            <p:cNvSpPr>
              <a:spLocks noChangeArrowheads="1"/>
            </p:cNvSpPr>
            <p:nvPr/>
          </p:nvSpPr>
          <p:spPr bwMode="auto">
            <a:xfrm>
              <a:off x="2356" y="2602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24" name="Freeform 57"/>
            <p:cNvSpPr>
              <a:spLocks/>
            </p:cNvSpPr>
            <p:nvPr/>
          </p:nvSpPr>
          <p:spPr bwMode="auto">
            <a:xfrm>
              <a:off x="2399" y="1973"/>
              <a:ext cx="540" cy="438"/>
            </a:xfrm>
            <a:custGeom>
              <a:avLst/>
              <a:gdLst>
                <a:gd name="T0" fmla="*/ 0 w 768"/>
                <a:gd name="T1" fmla="*/ 0 h 786"/>
                <a:gd name="T2" fmla="*/ 678 w 768"/>
                <a:gd name="T3" fmla="*/ 354 h 786"/>
                <a:gd name="T4" fmla="*/ 540 w 768"/>
                <a:gd name="T5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786">
                  <a:moveTo>
                    <a:pt x="0" y="0"/>
                  </a:moveTo>
                  <a:cubicBezTo>
                    <a:pt x="294" y="111"/>
                    <a:pt x="588" y="223"/>
                    <a:pt x="678" y="354"/>
                  </a:cubicBezTo>
                  <a:cubicBezTo>
                    <a:pt x="768" y="485"/>
                    <a:pt x="654" y="635"/>
                    <a:pt x="540" y="78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25" name="Text Box 58"/>
            <p:cNvSpPr txBox="1">
              <a:spLocks noChangeArrowheads="1"/>
            </p:cNvSpPr>
            <p:nvPr/>
          </p:nvSpPr>
          <p:spPr bwMode="auto">
            <a:xfrm>
              <a:off x="2791" y="1968"/>
              <a:ext cx="180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latin typeface="ALS Schlange sans" pitchFamily="50" charset="-52"/>
                </a:rPr>
                <a:t>M</a:t>
              </a:r>
              <a:endParaRPr lang="ru-RU" altLang="ru-RU" sz="1000" i="1">
                <a:latin typeface="ALS Schlange sans" pitchFamily="50" charset="-52"/>
              </a:endParaRPr>
            </a:p>
          </p:txBody>
        </p:sp>
        <p:sp>
          <p:nvSpPr>
            <p:cNvPr id="26" name="Text Box 59"/>
            <p:cNvSpPr txBox="1">
              <a:spLocks noChangeArrowheads="1"/>
            </p:cNvSpPr>
            <p:nvPr/>
          </p:nvSpPr>
          <p:spPr bwMode="auto">
            <a:xfrm>
              <a:off x="2190" y="2495"/>
              <a:ext cx="17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latin typeface="ALS Schlange sans" pitchFamily="50" charset="-52"/>
                </a:rPr>
                <a:t>O</a:t>
              </a:r>
              <a:endParaRPr lang="ru-RU" altLang="ru-RU" sz="1000" i="1">
                <a:latin typeface="ALS Schlange sans" pitchFamily="50" charset="-52"/>
              </a:endParaRPr>
            </a:p>
          </p:txBody>
        </p:sp>
        <p:graphicFrame>
          <p:nvGraphicFramePr>
            <p:cNvPr id="27" name="Object 60"/>
            <p:cNvGraphicFramePr>
              <a:graphicFrameLocks noChangeAspect="1"/>
            </p:cNvGraphicFramePr>
            <p:nvPr/>
          </p:nvGraphicFramePr>
          <p:xfrm>
            <a:off x="2047" y="2757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90" name="Формула" r:id="rId7" imgW="126720" imgH="139680" progId="Equation.3">
                    <p:embed/>
                  </p:oleObj>
                </mc:Choice>
                <mc:Fallback>
                  <p:oleObj name="Формула" r:id="rId7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7" y="2757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9455052"/>
                </p:ext>
              </p:extLst>
            </p:nvPr>
          </p:nvGraphicFramePr>
          <p:xfrm>
            <a:off x="3058" y="1860"/>
            <a:ext cx="360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91" name="Формула" r:id="rId9" imgW="571320" imgH="660240" progId="Equation.3">
                    <p:embed/>
                  </p:oleObj>
                </mc:Choice>
                <mc:Fallback>
                  <p:oleObj name="Формула" r:id="rId9" imgW="571320" imgH="660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8" y="1860"/>
                          <a:ext cx="360" cy="41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62"/>
            <p:cNvGraphicFramePr>
              <a:graphicFrameLocks noChangeAspect="1"/>
            </p:cNvGraphicFramePr>
            <p:nvPr/>
          </p:nvGraphicFramePr>
          <p:xfrm>
            <a:off x="2820" y="2624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92" name="Формула" r:id="rId11" imgW="126720" imgH="139680" progId="Equation.3">
                    <p:embed/>
                  </p:oleObj>
                </mc:Choice>
                <mc:Fallback>
                  <p:oleObj name="Формула" r:id="rId11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0" y="2624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63"/>
            <p:cNvGraphicFramePr>
              <a:graphicFrameLocks noChangeAspect="1"/>
            </p:cNvGraphicFramePr>
            <p:nvPr/>
          </p:nvGraphicFramePr>
          <p:xfrm>
            <a:off x="3145" y="2549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93" name="Формула" r:id="rId13" imgW="139680" imgH="164880" progId="Equation.3">
                    <p:embed/>
                  </p:oleObj>
                </mc:Choice>
                <mc:Fallback>
                  <p:oleObj name="Формула" r:id="rId13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5" y="2549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64"/>
            <p:cNvGraphicFramePr>
              <a:graphicFrameLocks noChangeAspect="1"/>
            </p:cNvGraphicFramePr>
            <p:nvPr/>
          </p:nvGraphicFramePr>
          <p:xfrm>
            <a:off x="2496" y="2734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94" name="Формула" r:id="rId15" imgW="139680" imgH="164880" progId="Equation.3">
                    <p:embed/>
                  </p:oleObj>
                </mc:Choice>
                <mc:Fallback>
                  <p:oleObj name="Формула" r:id="rId15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734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66"/>
            <p:cNvGraphicFramePr>
              <a:graphicFrameLocks noChangeAspect="1"/>
            </p:cNvGraphicFramePr>
            <p:nvPr/>
          </p:nvGraphicFramePr>
          <p:xfrm>
            <a:off x="2428" y="1846"/>
            <a:ext cx="80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95" name="Формула" r:id="rId17" imgW="126720" imgH="126720" progId="Equation.3">
                    <p:embed/>
                  </p:oleObj>
                </mc:Choice>
                <mc:Fallback>
                  <p:oleObj name="Формула" r:id="rId17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" y="1846"/>
                          <a:ext cx="80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67"/>
            <p:cNvGraphicFramePr>
              <a:graphicFrameLocks noChangeAspect="1"/>
            </p:cNvGraphicFramePr>
            <p:nvPr/>
          </p:nvGraphicFramePr>
          <p:xfrm>
            <a:off x="2649" y="2391"/>
            <a:ext cx="80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96" name="Формула" r:id="rId19" imgW="126720" imgH="126720" progId="Equation.3">
                    <p:embed/>
                  </p:oleObj>
                </mc:Choice>
                <mc:Fallback>
                  <p:oleObj name="Формула" r:id="rId19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9" y="2391"/>
                          <a:ext cx="80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69"/>
            <p:cNvSpPr>
              <a:spLocks noChangeShapeType="1"/>
            </p:cNvSpPr>
            <p:nvPr/>
          </p:nvSpPr>
          <p:spPr bwMode="auto">
            <a:xfrm>
              <a:off x="2736" y="2091"/>
              <a:ext cx="0" cy="6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35" name="Line 70"/>
            <p:cNvSpPr>
              <a:spLocks noChangeShapeType="1"/>
            </p:cNvSpPr>
            <p:nvPr/>
          </p:nvSpPr>
          <p:spPr bwMode="auto">
            <a:xfrm flipV="1">
              <a:off x="2736" y="2616"/>
              <a:ext cx="84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36" name="Line 71"/>
            <p:cNvSpPr>
              <a:spLocks noChangeShapeType="1"/>
            </p:cNvSpPr>
            <p:nvPr/>
          </p:nvSpPr>
          <p:spPr bwMode="auto">
            <a:xfrm flipH="1">
              <a:off x="2274" y="2706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</p:grpSp>
      <p:grpSp>
        <p:nvGrpSpPr>
          <p:cNvPr id="37" name="Group 127"/>
          <p:cNvGrpSpPr>
            <a:grpSpLocks/>
          </p:cNvGrpSpPr>
          <p:nvPr/>
        </p:nvGrpSpPr>
        <p:grpSpPr bwMode="auto">
          <a:xfrm>
            <a:off x="6598444" y="2306639"/>
            <a:ext cx="636588" cy="646112"/>
            <a:chOff x="4128" y="2347"/>
            <a:chExt cx="401" cy="407"/>
          </a:xfrm>
        </p:grpSpPr>
        <p:sp>
          <p:nvSpPr>
            <p:cNvPr id="38" name="Line 74"/>
            <p:cNvSpPr>
              <a:spLocks noChangeShapeType="1"/>
            </p:cNvSpPr>
            <p:nvPr/>
          </p:nvSpPr>
          <p:spPr bwMode="auto">
            <a:xfrm>
              <a:off x="4259" y="2615"/>
              <a:ext cx="27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39" name="Line 75"/>
            <p:cNvSpPr>
              <a:spLocks noChangeShapeType="1"/>
            </p:cNvSpPr>
            <p:nvPr/>
          </p:nvSpPr>
          <p:spPr bwMode="auto">
            <a:xfrm rot="-5400000">
              <a:off x="4132" y="2482"/>
              <a:ext cx="27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40" name="Line 76"/>
            <p:cNvSpPr>
              <a:spLocks noChangeShapeType="1"/>
            </p:cNvSpPr>
            <p:nvPr/>
          </p:nvSpPr>
          <p:spPr bwMode="auto">
            <a:xfrm rot="-5400000" flipH="1" flipV="1">
              <a:off x="4128" y="2610"/>
              <a:ext cx="144" cy="14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</p:grpSp>
      <p:grpSp>
        <p:nvGrpSpPr>
          <p:cNvPr id="41" name="Group 128"/>
          <p:cNvGrpSpPr>
            <a:grpSpLocks/>
          </p:cNvGrpSpPr>
          <p:nvPr/>
        </p:nvGrpSpPr>
        <p:grpSpPr bwMode="auto">
          <a:xfrm>
            <a:off x="6531769" y="1590677"/>
            <a:ext cx="2247900" cy="1187451"/>
            <a:chOff x="4092" y="1896"/>
            <a:chExt cx="1416" cy="748"/>
          </a:xfrm>
        </p:grpSpPr>
        <p:graphicFrame>
          <p:nvGraphicFramePr>
            <p:cNvPr id="42" name="Object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2099455"/>
                </p:ext>
              </p:extLst>
            </p:nvPr>
          </p:nvGraphicFramePr>
          <p:xfrm>
            <a:off x="4964" y="1896"/>
            <a:ext cx="54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97" name="Формула" r:id="rId20" imgW="863280" imgH="431640" progId="Equation.3">
                    <p:embed/>
                  </p:oleObj>
                </mc:Choice>
                <mc:Fallback>
                  <p:oleObj name="Формула" r:id="rId20" imgW="8632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4" y="1896"/>
                          <a:ext cx="544" cy="27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Oval 77"/>
            <p:cNvSpPr>
              <a:spLocks noChangeArrowheads="1"/>
            </p:cNvSpPr>
            <p:nvPr/>
          </p:nvSpPr>
          <p:spPr bwMode="auto">
            <a:xfrm>
              <a:off x="4625" y="2063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44" name="Oval 78"/>
            <p:cNvSpPr>
              <a:spLocks noChangeArrowheads="1"/>
            </p:cNvSpPr>
            <p:nvPr/>
          </p:nvSpPr>
          <p:spPr bwMode="auto">
            <a:xfrm>
              <a:off x="4258" y="2596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45" name="Freeform 80"/>
            <p:cNvSpPr>
              <a:spLocks/>
            </p:cNvSpPr>
            <p:nvPr/>
          </p:nvSpPr>
          <p:spPr bwMode="auto">
            <a:xfrm>
              <a:off x="4301" y="1967"/>
              <a:ext cx="540" cy="438"/>
            </a:xfrm>
            <a:custGeom>
              <a:avLst/>
              <a:gdLst>
                <a:gd name="T0" fmla="*/ 0 w 768"/>
                <a:gd name="T1" fmla="*/ 0 h 786"/>
                <a:gd name="T2" fmla="*/ 678 w 768"/>
                <a:gd name="T3" fmla="*/ 354 h 786"/>
                <a:gd name="T4" fmla="*/ 540 w 768"/>
                <a:gd name="T5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786">
                  <a:moveTo>
                    <a:pt x="0" y="0"/>
                  </a:moveTo>
                  <a:cubicBezTo>
                    <a:pt x="294" y="111"/>
                    <a:pt x="588" y="223"/>
                    <a:pt x="678" y="354"/>
                  </a:cubicBezTo>
                  <a:cubicBezTo>
                    <a:pt x="768" y="485"/>
                    <a:pt x="654" y="635"/>
                    <a:pt x="540" y="78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46" name="Text Box 81"/>
            <p:cNvSpPr txBox="1">
              <a:spLocks noChangeArrowheads="1"/>
            </p:cNvSpPr>
            <p:nvPr/>
          </p:nvSpPr>
          <p:spPr bwMode="auto">
            <a:xfrm>
              <a:off x="4693" y="1962"/>
              <a:ext cx="180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latin typeface="ALS Schlange sans" pitchFamily="50" charset="-52"/>
                </a:rPr>
                <a:t>M</a:t>
              </a:r>
              <a:endParaRPr lang="ru-RU" altLang="ru-RU" sz="1000" i="1">
                <a:latin typeface="ALS Schlange sans" pitchFamily="50" charset="-52"/>
              </a:endParaRPr>
            </a:p>
          </p:txBody>
        </p:sp>
        <p:sp>
          <p:nvSpPr>
            <p:cNvPr id="47" name="Text Box 82"/>
            <p:cNvSpPr txBox="1">
              <a:spLocks noChangeArrowheads="1"/>
            </p:cNvSpPr>
            <p:nvPr/>
          </p:nvSpPr>
          <p:spPr bwMode="auto">
            <a:xfrm>
              <a:off x="4092" y="2489"/>
              <a:ext cx="17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latin typeface="ALS Schlange sans" pitchFamily="50" charset="-52"/>
                </a:rPr>
                <a:t>O</a:t>
              </a:r>
              <a:endParaRPr lang="ru-RU" altLang="ru-RU" sz="1000" i="1">
                <a:latin typeface="ALS Schlange sans" pitchFamily="50" charset="-52"/>
              </a:endParaRPr>
            </a:p>
          </p:txBody>
        </p:sp>
        <p:graphicFrame>
          <p:nvGraphicFramePr>
            <p:cNvPr id="48" name="Object 83"/>
            <p:cNvGraphicFramePr>
              <a:graphicFrameLocks noChangeAspect="1"/>
            </p:cNvGraphicFramePr>
            <p:nvPr/>
          </p:nvGraphicFramePr>
          <p:xfrm>
            <a:off x="4523" y="1953"/>
            <a:ext cx="72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98" name="Формула" r:id="rId22" imgW="114120" imgH="139680" progId="Equation.3">
                    <p:embed/>
                  </p:oleObj>
                </mc:Choice>
                <mc:Fallback>
                  <p:oleObj name="Формула" r:id="rId22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3" y="1953"/>
                          <a:ext cx="72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Oval 85"/>
            <p:cNvSpPr>
              <a:spLocks noChangeArrowheads="1"/>
            </p:cNvSpPr>
            <p:nvPr/>
          </p:nvSpPr>
          <p:spPr bwMode="auto">
            <a:xfrm>
              <a:off x="4389" y="1977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graphicFrame>
          <p:nvGraphicFramePr>
            <p:cNvPr id="50" name="Object 86"/>
            <p:cNvGraphicFramePr>
              <a:graphicFrameLocks noChangeAspect="1"/>
            </p:cNvGraphicFramePr>
            <p:nvPr/>
          </p:nvGraphicFramePr>
          <p:xfrm>
            <a:off x="4292" y="1976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99" name="Формула" r:id="rId24" imgW="177480" imgH="215640" progId="Equation.3">
                    <p:embed/>
                  </p:oleObj>
                </mc:Choice>
                <mc:Fallback>
                  <p:oleObj name="Формула" r:id="rId24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2" y="1976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87"/>
            <p:cNvGraphicFramePr>
              <a:graphicFrameLocks noChangeAspect="1"/>
            </p:cNvGraphicFramePr>
            <p:nvPr/>
          </p:nvGraphicFramePr>
          <p:xfrm>
            <a:off x="4316" y="1910"/>
            <a:ext cx="184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00" name="Формула" r:id="rId26" imgW="291960" imgH="139680" progId="Equation.3">
                    <p:embed/>
                  </p:oleObj>
                </mc:Choice>
                <mc:Fallback>
                  <p:oleObj name="Формула" r:id="rId26" imgW="29196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6" y="1910"/>
                          <a:ext cx="184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Group 102"/>
          <p:cNvGrpSpPr>
            <a:grpSpLocks/>
          </p:cNvGrpSpPr>
          <p:nvPr/>
        </p:nvGrpSpPr>
        <p:grpSpPr bwMode="auto">
          <a:xfrm>
            <a:off x="3602834" y="1952626"/>
            <a:ext cx="757237" cy="979488"/>
            <a:chOff x="2247" y="2106"/>
            <a:chExt cx="477" cy="617"/>
          </a:xfrm>
        </p:grpSpPr>
        <p:sp>
          <p:nvSpPr>
            <p:cNvPr id="53" name="Line 94"/>
            <p:cNvSpPr>
              <a:spLocks noChangeShapeType="1"/>
            </p:cNvSpPr>
            <p:nvPr/>
          </p:nvSpPr>
          <p:spPr bwMode="auto">
            <a:xfrm flipV="1">
              <a:off x="2370" y="2106"/>
              <a:ext cx="354" cy="5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54" name="Line 95"/>
            <p:cNvSpPr>
              <a:spLocks noChangeShapeType="1"/>
            </p:cNvSpPr>
            <p:nvPr/>
          </p:nvSpPr>
          <p:spPr bwMode="auto">
            <a:xfrm>
              <a:off x="2388" y="2616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55" name="Line 96"/>
            <p:cNvSpPr>
              <a:spLocks noChangeShapeType="1"/>
            </p:cNvSpPr>
            <p:nvPr/>
          </p:nvSpPr>
          <p:spPr bwMode="auto">
            <a:xfrm rot="-5400000">
              <a:off x="2321" y="2573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56" name="Line 97"/>
            <p:cNvSpPr>
              <a:spLocks noChangeShapeType="1"/>
            </p:cNvSpPr>
            <p:nvPr/>
          </p:nvSpPr>
          <p:spPr bwMode="auto">
            <a:xfrm rot="-5400000" flipH="1" flipV="1">
              <a:off x="2305" y="2629"/>
              <a:ext cx="54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graphicFrame>
          <p:nvGraphicFramePr>
            <p:cNvPr id="57" name="Object 98"/>
            <p:cNvGraphicFramePr>
              <a:graphicFrameLocks noChangeAspect="1"/>
            </p:cNvGraphicFramePr>
            <p:nvPr/>
          </p:nvGraphicFramePr>
          <p:xfrm>
            <a:off x="2492" y="2250"/>
            <a:ext cx="80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01" name="Формула" r:id="rId28" imgW="126720" imgH="152280" progId="Equation.3">
                    <p:embed/>
                  </p:oleObj>
                </mc:Choice>
                <mc:Fallback>
                  <p:oleObj name="Формула" r:id="rId28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2" y="2250"/>
                          <a:ext cx="80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99"/>
            <p:cNvGraphicFramePr>
              <a:graphicFrameLocks noChangeAspect="1"/>
            </p:cNvGraphicFramePr>
            <p:nvPr/>
          </p:nvGraphicFramePr>
          <p:xfrm>
            <a:off x="2247" y="2603"/>
            <a:ext cx="6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02" name="Формула" r:id="rId30" imgW="101520" imgH="190440" progId="Equation.3">
                    <p:embed/>
                  </p:oleObj>
                </mc:Choice>
                <mc:Fallback>
                  <p:oleObj name="Формула" r:id="rId30" imgW="10152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7" y="2603"/>
                          <a:ext cx="64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100"/>
            <p:cNvGraphicFramePr>
              <a:graphicFrameLocks noChangeAspect="1"/>
            </p:cNvGraphicFramePr>
            <p:nvPr/>
          </p:nvGraphicFramePr>
          <p:xfrm>
            <a:off x="2479" y="2493"/>
            <a:ext cx="8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03" name="Формула" r:id="rId32" imgW="126720" imgH="215640" progId="Equation.3">
                    <p:embed/>
                  </p:oleObj>
                </mc:Choice>
                <mc:Fallback>
                  <p:oleObj name="Формула" r:id="rId32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9" y="2493"/>
                          <a:ext cx="8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101"/>
            <p:cNvGraphicFramePr>
              <a:graphicFrameLocks noChangeAspect="1"/>
            </p:cNvGraphicFramePr>
            <p:nvPr/>
          </p:nvGraphicFramePr>
          <p:xfrm>
            <a:off x="2366" y="2424"/>
            <a:ext cx="88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04" name="Формула" r:id="rId34" imgW="139680" imgH="203040" progId="Equation.3">
                    <p:embed/>
                  </p:oleObj>
                </mc:Choice>
                <mc:Fallback>
                  <p:oleObj name="Формула" r:id="rId34" imgW="1396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6" y="2424"/>
                          <a:ext cx="88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" name="Group 126"/>
          <p:cNvGrpSpPr>
            <a:grpSpLocks/>
          </p:cNvGrpSpPr>
          <p:nvPr/>
        </p:nvGrpSpPr>
        <p:grpSpPr bwMode="auto">
          <a:xfrm>
            <a:off x="6312696" y="1501777"/>
            <a:ext cx="1882775" cy="1641475"/>
            <a:chOff x="2160" y="3261"/>
            <a:chExt cx="1186" cy="1034"/>
          </a:xfrm>
        </p:grpSpPr>
        <p:sp>
          <p:nvSpPr>
            <p:cNvPr id="62" name="Line 108"/>
            <p:cNvSpPr>
              <a:spLocks noChangeShapeType="1"/>
            </p:cNvSpPr>
            <p:nvPr/>
          </p:nvSpPr>
          <p:spPr bwMode="auto">
            <a:xfrm>
              <a:off x="2470" y="4036"/>
              <a:ext cx="762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63" name="Line 109"/>
            <p:cNvSpPr>
              <a:spLocks noChangeShapeType="1"/>
            </p:cNvSpPr>
            <p:nvPr/>
          </p:nvSpPr>
          <p:spPr bwMode="auto">
            <a:xfrm rot="-5400000">
              <a:off x="2103" y="3663"/>
              <a:ext cx="75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64" name="Line 110"/>
            <p:cNvSpPr>
              <a:spLocks noChangeShapeType="1"/>
            </p:cNvSpPr>
            <p:nvPr/>
          </p:nvSpPr>
          <p:spPr bwMode="auto">
            <a:xfrm rot="-5400000" flipH="1" flipV="1">
              <a:off x="2219" y="4031"/>
              <a:ext cx="264" cy="26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graphicFrame>
          <p:nvGraphicFramePr>
            <p:cNvPr id="65" name="Object 116"/>
            <p:cNvGraphicFramePr>
              <a:graphicFrameLocks noChangeAspect="1"/>
            </p:cNvGraphicFramePr>
            <p:nvPr/>
          </p:nvGraphicFramePr>
          <p:xfrm>
            <a:off x="2160" y="4172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05" name="Формула" r:id="rId36" imgW="126720" imgH="139680" progId="Equation.3">
                    <p:embed/>
                  </p:oleObj>
                </mc:Choice>
                <mc:Fallback>
                  <p:oleObj name="Формула" r:id="rId36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4172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118"/>
            <p:cNvGraphicFramePr>
              <a:graphicFrameLocks noChangeAspect="1"/>
            </p:cNvGraphicFramePr>
            <p:nvPr/>
          </p:nvGraphicFramePr>
          <p:xfrm>
            <a:off x="2933" y="4039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06" name="Формула" r:id="rId37" imgW="126720" imgH="139680" progId="Equation.3">
                    <p:embed/>
                  </p:oleObj>
                </mc:Choice>
                <mc:Fallback>
                  <p:oleObj name="Формула" r:id="rId37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3" y="4039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119"/>
            <p:cNvGraphicFramePr>
              <a:graphicFrameLocks noChangeAspect="1"/>
            </p:cNvGraphicFramePr>
            <p:nvPr/>
          </p:nvGraphicFramePr>
          <p:xfrm>
            <a:off x="3258" y="3964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07" name="Формула" r:id="rId38" imgW="139680" imgH="164880" progId="Equation.3">
                    <p:embed/>
                  </p:oleObj>
                </mc:Choice>
                <mc:Fallback>
                  <p:oleObj name="Формула" r:id="rId38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8" y="3964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Object 120"/>
            <p:cNvGraphicFramePr>
              <a:graphicFrameLocks noChangeAspect="1"/>
            </p:cNvGraphicFramePr>
            <p:nvPr/>
          </p:nvGraphicFramePr>
          <p:xfrm>
            <a:off x="2609" y="4149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08" name="Формула" r:id="rId39" imgW="139680" imgH="164880" progId="Equation.3">
                    <p:embed/>
                  </p:oleObj>
                </mc:Choice>
                <mc:Fallback>
                  <p:oleObj name="Формула" r:id="rId39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9" y="4149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Object 121"/>
            <p:cNvGraphicFramePr>
              <a:graphicFrameLocks noChangeAspect="1"/>
            </p:cNvGraphicFramePr>
            <p:nvPr/>
          </p:nvGraphicFramePr>
          <p:xfrm>
            <a:off x="2541" y="3261"/>
            <a:ext cx="80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09" name="Формула" r:id="rId40" imgW="126720" imgH="126720" progId="Equation.3">
                    <p:embed/>
                  </p:oleObj>
                </mc:Choice>
                <mc:Fallback>
                  <p:oleObj name="Формула" r:id="rId40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1" y="3261"/>
                          <a:ext cx="80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Object 122"/>
            <p:cNvGraphicFramePr>
              <a:graphicFrameLocks noChangeAspect="1"/>
            </p:cNvGraphicFramePr>
            <p:nvPr/>
          </p:nvGraphicFramePr>
          <p:xfrm>
            <a:off x="2762" y="3806"/>
            <a:ext cx="80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10" name="Формула" r:id="rId41" imgW="126720" imgH="126720" progId="Equation.3">
                    <p:embed/>
                  </p:oleObj>
                </mc:Choice>
                <mc:Fallback>
                  <p:oleObj name="Формула" r:id="rId41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2" y="3806"/>
                          <a:ext cx="80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" name="Line 123"/>
            <p:cNvSpPr>
              <a:spLocks noChangeShapeType="1"/>
            </p:cNvSpPr>
            <p:nvPr/>
          </p:nvSpPr>
          <p:spPr bwMode="auto">
            <a:xfrm>
              <a:off x="2849" y="3506"/>
              <a:ext cx="0" cy="6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72" name="Line 124"/>
            <p:cNvSpPr>
              <a:spLocks noChangeShapeType="1"/>
            </p:cNvSpPr>
            <p:nvPr/>
          </p:nvSpPr>
          <p:spPr bwMode="auto">
            <a:xfrm flipV="1">
              <a:off x="2849" y="4031"/>
              <a:ext cx="84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73" name="Line 125"/>
            <p:cNvSpPr>
              <a:spLocks noChangeShapeType="1"/>
            </p:cNvSpPr>
            <p:nvPr/>
          </p:nvSpPr>
          <p:spPr bwMode="auto">
            <a:xfrm flipH="1">
              <a:off x="2387" y="4121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</p:grpSp>
      <p:grpSp>
        <p:nvGrpSpPr>
          <p:cNvPr id="74" name="Group 143"/>
          <p:cNvGrpSpPr>
            <a:grpSpLocks/>
          </p:cNvGrpSpPr>
          <p:nvPr/>
        </p:nvGrpSpPr>
        <p:grpSpPr bwMode="auto">
          <a:xfrm>
            <a:off x="8335169" y="2100265"/>
            <a:ext cx="558800" cy="704850"/>
            <a:chOff x="5228" y="2217"/>
            <a:chExt cx="352" cy="444"/>
          </a:xfrm>
        </p:grpSpPr>
        <p:grpSp>
          <p:nvGrpSpPr>
            <p:cNvPr id="75" name="Group 139"/>
            <p:cNvGrpSpPr>
              <a:grpSpLocks/>
            </p:cNvGrpSpPr>
            <p:nvPr/>
          </p:nvGrpSpPr>
          <p:grpSpPr bwMode="auto">
            <a:xfrm>
              <a:off x="5228" y="2217"/>
              <a:ext cx="352" cy="399"/>
              <a:chOff x="5226" y="2201"/>
              <a:chExt cx="352" cy="399"/>
            </a:xfrm>
          </p:grpSpPr>
          <p:sp>
            <p:nvSpPr>
              <p:cNvPr id="79" name="AutoShape 105"/>
              <p:cNvSpPr>
                <a:spLocks noChangeArrowheads="1"/>
              </p:cNvSpPr>
              <p:nvPr/>
            </p:nvSpPr>
            <p:spPr bwMode="auto">
              <a:xfrm>
                <a:off x="5226" y="2316"/>
                <a:ext cx="204" cy="204"/>
              </a:xfrm>
              <a:prstGeom prst="cube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latin typeface="ALS Schlange sans" pitchFamily="50" charset="-52"/>
                </a:endParaRPr>
              </a:p>
            </p:txBody>
          </p:sp>
          <p:graphicFrame>
            <p:nvGraphicFramePr>
              <p:cNvPr id="80" name="Object 129"/>
              <p:cNvGraphicFramePr>
                <a:graphicFrameLocks noChangeAspect="1"/>
              </p:cNvGraphicFramePr>
              <p:nvPr/>
            </p:nvGraphicFramePr>
            <p:xfrm>
              <a:off x="5406" y="2488"/>
              <a:ext cx="120" cy="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311" name="Формула" r:id="rId42" imgW="190440" imgH="177480" progId="Equation.3">
                      <p:embed/>
                    </p:oleObj>
                  </mc:Choice>
                  <mc:Fallback>
                    <p:oleObj name="Формула" r:id="rId42" imgW="19044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06" y="2488"/>
                            <a:ext cx="120" cy="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1" name="Object 131"/>
              <p:cNvGraphicFramePr>
                <a:graphicFrameLocks noChangeAspect="1"/>
              </p:cNvGraphicFramePr>
              <p:nvPr/>
            </p:nvGraphicFramePr>
            <p:xfrm>
              <a:off x="5458" y="2318"/>
              <a:ext cx="120" cy="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312" name="Формула" r:id="rId44" imgW="190440" imgH="177480" progId="Equation.3">
                      <p:embed/>
                    </p:oleObj>
                  </mc:Choice>
                  <mc:Fallback>
                    <p:oleObj name="Формула" r:id="rId44" imgW="19044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58" y="2318"/>
                            <a:ext cx="120" cy="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" name="Line 132"/>
              <p:cNvSpPr>
                <a:spLocks noChangeShapeType="1"/>
              </p:cNvSpPr>
              <p:nvPr/>
            </p:nvSpPr>
            <p:spPr bwMode="auto">
              <a:xfrm>
                <a:off x="5278" y="2314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>
                  <a:latin typeface="ALS Schlange sans" pitchFamily="50" charset="-52"/>
                </a:endParaRPr>
              </a:p>
            </p:txBody>
          </p:sp>
          <p:sp>
            <p:nvSpPr>
              <p:cNvPr id="83" name="Line 133"/>
              <p:cNvSpPr>
                <a:spLocks noChangeShapeType="1"/>
              </p:cNvSpPr>
              <p:nvPr/>
            </p:nvSpPr>
            <p:spPr bwMode="auto">
              <a:xfrm rot="-5400000">
                <a:off x="5353" y="2387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>
                  <a:latin typeface="ALS Schlange sans" pitchFamily="50" charset="-52"/>
                </a:endParaRPr>
              </a:p>
            </p:txBody>
          </p:sp>
          <p:sp>
            <p:nvSpPr>
              <p:cNvPr id="84" name="Line 134"/>
              <p:cNvSpPr>
                <a:spLocks noChangeShapeType="1"/>
              </p:cNvSpPr>
              <p:nvPr/>
            </p:nvSpPr>
            <p:spPr bwMode="auto">
              <a:xfrm rot="-5400000">
                <a:off x="5227" y="2465"/>
                <a:ext cx="52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>
                  <a:latin typeface="ALS Schlange sans" pitchFamily="50" charset="-52"/>
                </a:endParaRPr>
              </a:p>
            </p:txBody>
          </p:sp>
          <p:sp>
            <p:nvSpPr>
              <p:cNvPr id="85" name="Line 135"/>
              <p:cNvSpPr>
                <a:spLocks noChangeShapeType="1"/>
              </p:cNvSpPr>
              <p:nvPr/>
            </p:nvSpPr>
            <p:spPr bwMode="auto">
              <a:xfrm flipV="1">
                <a:off x="5276" y="2368"/>
                <a:ext cx="98" cy="9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>
                  <a:latin typeface="ALS Schlange sans" pitchFamily="50" charset="-52"/>
                </a:endParaRPr>
              </a:p>
            </p:txBody>
          </p:sp>
          <p:graphicFrame>
            <p:nvGraphicFramePr>
              <p:cNvPr id="86" name="Object 136"/>
              <p:cNvGraphicFramePr>
                <a:graphicFrameLocks noChangeAspect="1"/>
              </p:cNvGraphicFramePr>
              <p:nvPr/>
            </p:nvGraphicFramePr>
            <p:xfrm>
              <a:off x="5297" y="2201"/>
              <a:ext cx="120" cy="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313" name="Формула" r:id="rId46" imgW="190440" imgH="177480" progId="Equation.3">
                      <p:embed/>
                    </p:oleObj>
                  </mc:Choice>
                  <mc:Fallback>
                    <p:oleObj name="Формула" r:id="rId46" imgW="19044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7" y="2201"/>
                            <a:ext cx="120" cy="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7" name="Line 138"/>
              <p:cNvSpPr>
                <a:spLocks noChangeShapeType="1"/>
              </p:cNvSpPr>
              <p:nvPr/>
            </p:nvSpPr>
            <p:spPr bwMode="auto">
              <a:xfrm flipH="1">
                <a:off x="5330" y="2298"/>
                <a:ext cx="18" cy="1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>
                  <a:latin typeface="ALS Schlange sans" pitchFamily="50" charset="-52"/>
                </a:endParaRPr>
              </a:p>
            </p:txBody>
          </p:sp>
        </p:grpSp>
        <p:grpSp>
          <p:nvGrpSpPr>
            <p:cNvPr id="76" name="Group 141"/>
            <p:cNvGrpSpPr>
              <a:grpSpLocks noChangeAspect="1"/>
            </p:cNvGrpSpPr>
            <p:nvPr/>
          </p:nvGrpSpPr>
          <p:grpSpPr bwMode="auto">
            <a:xfrm>
              <a:off x="5251" y="2533"/>
              <a:ext cx="128" cy="128"/>
              <a:chOff x="5251" y="2533"/>
              <a:chExt cx="128" cy="128"/>
            </a:xfrm>
          </p:grpSpPr>
          <p:sp>
            <p:nvSpPr>
              <p:cNvPr id="77" name="AutoShape 140"/>
              <p:cNvSpPr>
                <a:spLocks noChangeAspect="1" noChangeArrowheads="1" noTextEdit="1"/>
              </p:cNvSpPr>
              <p:nvPr/>
            </p:nvSpPr>
            <p:spPr bwMode="auto">
              <a:xfrm>
                <a:off x="5251" y="2533"/>
                <a:ext cx="128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>
                  <a:latin typeface="ALS Schlange sans" pitchFamily="50" charset="-52"/>
                </a:endParaRPr>
              </a:p>
            </p:txBody>
          </p:sp>
          <p:sp>
            <p:nvSpPr>
              <p:cNvPr id="78" name="Rectangle 142"/>
              <p:cNvSpPr>
                <a:spLocks noChangeArrowheads="1"/>
              </p:cNvSpPr>
              <p:nvPr/>
            </p:nvSpPr>
            <p:spPr bwMode="auto">
              <a:xfrm>
                <a:off x="5266" y="2535"/>
                <a:ext cx="9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ru-RU" altLang="ru-RU" sz="1200" i="1">
                    <a:solidFill>
                      <a:srgbClr val="000000"/>
                    </a:solidFill>
                    <a:latin typeface="ALS Schlange sans" pitchFamily="50" charset="-52"/>
                  </a:rPr>
                  <a:t>dy</a:t>
                </a:r>
                <a:endParaRPr lang="ru-RU" altLang="ru-RU">
                  <a:latin typeface="ALS Schlange sans" pitchFamily="50" charset="-52"/>
                </a:endParaRPr>
              </a:p>
            </p:txBody>
          </p:sp>
        </p:grpSp>
      </p:grpSp>
      <p:sp>
        <p:nvSpPr>
          <p:cNvPr id="88" name="AutoShape 151"/>
          <p:cNvSpPr>
            <a:spLocks noChangeArrowheads="1"/>
          </p:cNvSpPr>
          <p:nvPr/>
        </p:nvSpPr>
        <p:spPr bwMode="auto">
          <a:xfrm>
            <a:off x="3417094" y="1847852"/>
            <a:ext cx="762000" cy="990600"/>
          </a:xfrm>
          <a:prstGeom prst="can">
            <a:avLst>
              <a:gd name="adj" fmla="val 32500"/>
            </a:avLst>
          </a:prstGeom>
          <a:solidFill>
            <a:srgbClr val="00FFFF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latin typeface="ALS Schlange sans" pitchFamily="50" charset="-52"/>
            </a:endParaRPr>
          </a:p>
        </p:txBody>
      </p:sp>
      <p:sp>
        <p:nvSpPr>
          <p:cNvPr id="89" name="AutoShape 152"/>
          <p:cNvSpPr>
            <a:spLocks noChangeArrowheads="1"/>
          </p:cNvSpPr>
          <p:nvPr/>
        </p:nvSpPr>
        <p:spPr bwMode="auto">
          <a:xfrm>
            <a:off x="2855119" y="2124077"/>
            <a:ext cx="1866900" cy="466725"/>
          </a:xfrm>
          <a:prstGeom prst="parallelogram">
            <a:avLst>
              <a:gd name="adj" fmla="val 100000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latin typeface="ALS Schlange sans" pitchFamily="50" charset="-52"/>
            </a:endParaRPr>
          </a:p>
        </p:txBody>
      </p:sp>
      <p:sp>
        <p:nvSpPr>
          <p:cNvPr id="90" name="Oval 154"/>
          <p:cNvSpPr>
            <a:spLocks noChangeArrowheads="1"/>
          </p:cNvSpPr>
          <p:nvPr/>
        </p:nvSpPr>
        <p:spPr bwMode="auto">
          <a:xfrm>
            <a:off x="3417096" y="2257426"/>
            <a:ext cx="752475" cy="209550"/>
          </a:xfrm>
          <a:prstGeom prst="ellipse">
            <a:avLst/>
          </a:prstGeom>
          <a:solidFill>
            <a:srgbClr val="00FFFF">
              <a:alpha val="67999"/>
            </a:srgbClr>
          </a:solidFill>
          <a:ln w="9525" algn="ctr">
            <a:solidFill>
              <a:srgbClr val="00008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latin typeface="ALS Schlange sans" pitchFamily="50" charset="-52"/>
            </a:endParaRPr>
          </a:p>
        </p:txBody>
      </p:sp>
      <p:sp>
        <p:nvSpPr>
          <p:cNvPr id="91" name="Text Box 92"/>
          <p:cNvSpPr txBox="1">
            <a:spLocks noChangeArrowheads="1"/>
          </p:cNvSpPr>
          <p:nvPr/>
        </p:nvSpPr>
        <p:spPr bwMode="auto">
          <a:xfrm>
            <a:off x="20783" y="3076576"/>
            <a:ext cx="519084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 dirty="0">
                <a:latin typeface="ALS Schlange sans" pitchFamily="50" charset="-52"/>
              </a:rPr>
              <a:t>Все</a:t>
            </a:r>
            <a:r>
              <a:rPr lang="ru-RU" altLang="ru-RU" sz="1400" b="1" dirty="0">
                <a:latin typeface="ALS Schlange sans" pitchFamily="50" charset="-52"/>
              </a:rPr>
              <a:t> </a:t>
            </a:r>
            <a:r>
              <a:rPr lang="ru-RU" altLang="ru-RU" sz="1400" dirty="0">
                <a:latin typeface="ALS Schlange sans" pitchFamily="50" charset="-52"/>
              </a:rPr>
              <a:t>три способа задания эквивалентны </a:t>
            </a:r>
            <a:r>
              <a:rPr lang="ru-RU" altLang="ru-RU" sz="1400" dirty="0" smtClean="0">
                <a:latin typeface="ALS Schlange sans" pitchFamily="50" charset="-52"/>
              </a:rPr>
              <a:t>и </a:t>
            </a:r>
            <a:r>
              <a:rPr lang="ru-RU" altLang="ru-RU" sz="1400" dirty="0">
                <a:latin typeface="ALS Schlange sans" pitchFamily="50" charset="-52"/>
              </a:rPr>
              <a:t>связаны между собой</a:t>
            </a:r>
            <a:r>
              <a:rPr lang="en-US" altLang="ru-RU" sz="1400" dirty="0">
                <a:latin typeface="ALS Schlange sans" pitchFamily="50" charset="-52"/>
              </a:rPr>
              <a:t>:</a:t>
            </a:r>
          </a:p>
          <a:p>
            <a:r>
              <a:rPr lang="en-US" altLang="ru-RU" sz="1400" dirty="0">
                <a:latin typeface="ALS Schlange sans" pitchFamily="50" charset="-52"/>
              </a:rPr>
              <a:t>1. </a:t>
            </a:r>
            <a:r>
              <a:rPr lang="ru-RU" altLang="ru-RU" sz="1400" dirty="0">
                <a:latin typeface="ALS Schlange sans" pitchFamily="50" charset="-52"/>
              </a:rPr>
              <a:t>Векторный и координатный – соотношением</a:t>
            </a:r>
            <a:r>
              <a:rPr lang="en-US" altLang="ru-RU" sz="1400" dirty="0">
                <a:latin typeface="ALS Schlange sans" pitchFamily="50" charset="-52"/>
              </a:rPr>
              <a:t>:</a:t>
            </a:r>
            <a:endParaRPr lang="ru-RU" altLang="ru-RU" sz="1400" dirty="0">
              <a:latin typeface="ALS Schlange sans" pitchFamily="50" charset="-52"/>
            </a:endParaRPr>
          </a:p>
          <a:p>
            <a:endParaRPr lang="ru-RU" altLang="ru-RU" sz="1400" dirty="0">
              <a:latin typeface="ALS Schlange sans" pitchFamily="50" charset="-52"/>
            </a:endParaRPr>
          </a:p>
        </p:txBody>
      </p:sp>
      <p:graphicFrame>
        <p:nvGraphicFramePr>
          <p:cNvPr id="92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158073"/>
              </p:ext>
            </p:extLst>
          </p:nvPr>
        </p:nvGraphicFramePr>
        <p:xfrm>
          <a:off x="1473202" y="3598717"/>
          <a:ext cx="165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4" name="Формула" r:id="rId48" imgW="1650960" imgH="228600" progId="Equation.3">
                  <p:embed/>
                </p:oleObj>
              </mc:Choice>
              <mc:Fallback>
                <p:oleObj name="Формула" r:id="rId48" imgW="1650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2" y="3598717"/>
                        <a:ext cx="1651000" cy="228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 Box 103"/>
          <p:cNvSpPr txBox="1">
            <a:spLocks noChangeArrowheads="1"/>
          </p:cNvSpPr>
          <p:nvPr/>
        </p:nvSpPr>
        <p:spPr bwMode="auto">
          <a:xfrm>
            <a:off x="4701384" y="3312801"/>
            <a:ext cx="41617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400" dirty="0">
                <a:latin typeface="ALS Schlange sans" pitchFamily="50" charset="-52"/>
              </a:rPr>
              <a:t>2. </a:t>
            </a:r>
            <a:r>
              <a:rPr lang="ru-RU" altLang="ru-RU" sz="1400" dirty="0">
                <a:latin typeface="ALS Schlange sans" pitchFamily="50" charset="-52"/>
              </a:rPr>
              <a:t>Координатный и естественный – соотношением</a:t>
            </a:r>
            <a:r>
              <a:rPr lang="en-US" altLang="ru-RU" sz="1400" dirty="0">
                <a:latin typeface="ALS Schlange sans" pitchFamily="50" charset="-52"/>
              </a:rPr>
              <a:t>:</a:t>
            </a:r>
            <a:endParaRPr lang="ru-RU" altLang="ru-RU" sz="1400" dirty="0">
              <a:latin typeface="ALS Schlange sans" pitchFamily="50" charset="-52"/>
            </a:endParaRPr>
          </a:p>
          <a:p>
            <a:endParaRPr lang="ru-RU" altLang="ru-RU" sz="1400" dirty="0">
              <a:latin typeface="ALS Schlange sans" pitchFamily="50" charset="-52"/>
            </a:endParaRPr>
          </a:p>
        </p:txBody>
      </p:sp>
      <p:graphicFrame>
        <p:nvGraphicFramePr>
          <p:cNvPr id="94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769440"/>
              </p:ext>
            </p:extLst>
          </p:nvPr>
        </p:nvGraphicFramePr>
        <p:xfrm>
          <a:off x="7557726" y="3967452"/>
          <a:ext cx="1371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5" name="Формула" r:id="rId50" imgW="1371600" imgH="279360" progId="Equation.3">
                  <p:embed/>
                </p:oleObj>
              </mc:Choice>
              <mc:Fallback>
                <p:oleObj name="Формула" r:id="rId50" imgW="13716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7726" y="3967452"/>
                        <a:ext cx="1371600" cy="279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928975"/>
              </p:ext>
            </p:extLst>
          </p:nvPr>
        </p:nvGraphicFramePr>
        <p:xfrm>
          <a:off x="7503463" y="3583731"/>
          <a:ext cx="1460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6" name="Формула" r:id="rId52" imgW="1460160" imgH="304560" progId="Equation.3">
                  <p:embed/>
                </p:oleObj>
              </mc:Choice>
              <mc:Fallback>
                <p:oleObj name="Формула" r:id="rId52" imgW="14601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3463" y="3583731"/>
                        <a:ext cx="1460500" cy="304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Text Box 144"/>
          <p:cNvSpPr txBox="1">
            <a:spLocks noChangeArrowheads="1"/>
          </p:cNvSpPr>
          <p:nvPr/>
        </p:nvSpPr>
        <p:spPr bwMode="auto">
          <a:xfrm>
            <a:off x="2616" y="3908849"/>
            <a:ext cx="341447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ru-RU" altLang="ru-RU" sz="1400" dirty="0">
                <a:latin typeface="ALS Schlange sans" pitchFamily="50" charset="-52"/>
              </a:rPr>
              <a:t>3</a:t>
            </a:r>
            <a:r>
              <a:rPr lang="en-US" altLang="ru-RU" sz="1400" dirty="0">
                <a:latin typeface="ALS Schlange sans" pitchFamily="50" charset="-52"/>
              </a:rPr>
              <a:t>. </a:t>
            </a:r>
            <a:r>
              <a:rPr lang="ru-RU" altLang="ru-RU" sz="1400" dirty="0">
                <a:latin typeface="ALS Schlange sans" pitchFamily="50" charset="-52"/>
              </a:rPr>
              <a:t>Для получения уравнения траектории движения необходимо из уравнений движения координатного способа исключить время, т.к. </a:t>
            </a:r>
            <a:r>
              <a:rPr lang="ru-RU" altLang="ru-RU" sz="1400" dirty="0" smtClean="0">
                <a:latin typeface="ALS Schlange sans" pitchFamily="50" charset="-52"/>
              </a:rPr>
              <a:t>траектория не </a:t>
            </a:r>
            <a:r>
              <a:rPr lang="ru-RU" altLang="ru-RU" sz="1400" dirty="0">
                <a:latin typeface="ALS Schlange sans" pitchFamily="50" charset="-52"/>
              </a:rPr>
              <a:t>зависит от времени</a:t>
            </a:r>
            <a:r>
              <a:rPr lang="en-US" altLang="ru-RU" sz="1400" dirty="0">
                <a:latin typeface="ALS Schlange sans" pitchFamily="50" charset="-52"/>
              </a:rPr>
              <a:t>:</a:t>
            </a:r>
            <a:r>
              <a:rPr lang="ru-RU" altLang="ru-RU" sz="1400" dirty="0">
                <a:latin typeface="ALS Schlange sans" pitchFamily="50" charset="-52"/>
              </a:rPr>
              <a:t>			</a:t>
            </a:r>
          </a:p>
        </p:txBody>
      </p:sp>
      <p:graphicFrame>
        <p:nvGraphicFramePr>
          <p:cNvPr id="100" name="Объект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176897"/>
              </p:ext>
            </p:extLst>
          </p:nvPr>
        </p:nvGraphicFramePr>
        <p:xfrm>
          <a:off x="3575844" y="3967452"/>
          <a:ext cx="1612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7" name="Формула" r:id="rId54" imgW="1612900" imgH="660400" progId="Equation.3">
                  <p:embed/>
                </p:oleObj>
              </mc:Choice>
              <mc:Fallback>
                <p:oleObj name="Формула" r:id="rId54" imgW="1612900" imgH="660400" progId="Equation.3">
                  <p:embed/>
                  <p:pic>
                    <p:nvPicPr>
                      <p:cNvPr id="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844" y="3967452"/>
                        <a:ext cx="1612900" cy="660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Text Box 146"/>
          <p:cNvSpPr txBox="1">
            <a:spLocks noChangeArrowheads="1"/>
          </p:cNvSpPr>
          <p:nvPr/>
        </p:nvSpPr>
        <p:spPr bwMode="auto">
          <a:xfrm>
            <a:off x="3467463" y="4642720"/>
            <a:ext cx="56141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200" dirty="0">
                <a:latin typeface="ALS Schlange sans" pitchFamily="50" charset="-52"/>
              </a:rPr>
              <a:t>Последние два уравнения представляют собой уравнения линейчатых поверхностей</a:t>
            </a:r>
            <a:r>
              <a:rPr lang="en-US" altLang="ru-RU" sz="1200" dirty="0" smtClean="0">
                <a:latin typeface="ALS Schlange sans" pitchFamily="50" charset="-52"/>
              </a:rPr>
              <a:t>,</a:t>
            </a:r>
            <a:r>
              <a:rPr lang="ru-RU" altLang="ru-RU" sz="1200" dirty="0" smtClean="0">
                <a:latin typeface="ALS Schlange sans" pitchFamily="50" charset="-52"/>
              </a:rPr>
              <a:t> линия </a:t>
            </a:r>
            <a:r>
              <a:rPr lang="ru-RU" altLang="ru-RU" sz="1200" dirty="0">
                <a:latin typeface="ALS Schlange sans" pitchFamily="50" charset="-52"/>
              </a:rPr>
              <a:t>пересечения которых и есть траектория движения точки.</a:t>
            </a:r>
          </a:p>
        </p:txBody>
      </p:sp>
      <p:graphicFrame>
        <p:nvGraphicFramePr>
          <p:cNvPr id="102" name="Объект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674462"/>
              </p:ext>
            </p:extLst>
          </p:nvPr>
        </p:nvGraphicFramePr>
        <p:xfrm>
          <a:off x="5489394" y="4165172"/>
          <a:ext cx="673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8" name="Формула" r:id="rId56" imgW="672808" imgH="457002" progId="Equation.3">
                  <p:embed/>
                </p:oleObj>
              </mc:Choice>
              <mc:Fallback>
                <p:oleObj name="Формула" r:id="rId56" imgW="672808" imgH="457002" progId="Equation.3">
                  <p:embed/>
                  <p:pic>
                    <p:nvPicPr>
                      <p:cNvPr id="0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394" y="4165172"/>
                        <a:ext cx="67310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8" grpId="0" animBg="1"/>
      <p:bldP spid="89" grpId="0" animBg="1"/>
      <p:bldP spid="90" grpId="0" animBg="1"/>
      <p:bldP spid="91" grpId="0"/>
      <p:bldP spid="93" grpId="0"/>
      <p:bldP spid="99" grpId="0" animBg="1"/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68"/>
          <p:cNvSpPr txBox="1">
            <a:spLocks noChangeArrowheads="1"/>
          </p:cNvSpPr>
          <p:nvPr/>
        </p:nvSpPr>
        <p:spPr bwMode="auto">
          <a:xfrm>
            <a:off x="372357" y="771107"/>
            <a:ext cx="291297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200" dirty="0">
                <a:latin typeface="ALS Schlange sans" pitchFamily="50" charset="-52"/>
              </a:rPr>
              <a:t>Задаются координаты положения точки.</a:t>
            </a:r>
          </a:p>
        </p:txBody>
      </p:sp>
      <p:grpSp>
        <p:nvGrpSpPr>
          <p:cNvPr id="17" name="Group 72"/>
          <p:cNvGrpSpPr>
            <a:grpSpLocks/>
          </p:cNvGrpSpPr>
          <p:nvPr/>
        </p:nvGrpSpPr>
        <p:grpSpPr bwMode="auto">
          <a:xfrm>
            <a:off x="765501" y="1221807"/>
            <a:ext cx="2176462" cy="1641475"/>
            <a:chOff x="2047" y="1846"/>
            <a:chExt cx="1371" cy="1034"/>
          </a:xfrm>
        </p:grpSpPr>
        <p:sp>
          <p:nvSpPr>
            <p:cNvPr id="18" name="Line 51"/>
            <p:cNvSpPr>
              <a:spLocks noChangeShapeType="1"/>
            </p:cNvSpPr>
            <p:nvPr/>
          </p:nvSpPr>
          <p:spPr bwMode="auto">
            <a:xfrm>
              <a:off x="2357" y="2621"/>
              <a:ext cx="762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19" name="Line 52"/>
            <p:cNvSpPr>
              <a:spLocks noChangeShapeType="1"/>
            </p:cNvSpPr>
            <p:nvPr/>
          </p:nvSpPr>
          <p:spPr bwMode="auto">
            <a:xfrm rot="-5400000">
              <a:off x="1990" y="2248"/>
              <a:ext cx="75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20" name="Line 53"/>
            <p:cNvSpPr>
              <a:spLocks noChangeShapeType="1"/>
            </p:cNvSpPr>
            <p:nvPr/>
          </p:nvSpPr>
          <p:spPr bwMode="auto">
            <a:xfrm rot="-5400000" flipH="1" flipV="1">
              <a:off x="2106" y="2616"/>
              <a:ext cx="264" cy="26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21" name="Oval 54"/>
            <p:cNvSpPr>
              <a:spLocks noChangeArrowheads="1"/>
            </p:cNvSpPr>
            <p:nvPr/>
          </p:nvSpPr>
          <p:spPr bwMode="auto">
            <a:xfrm>
              <a:off x="2723" y="2069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22" name="Oval 55"/>
            <p:cNvSpPr>
              <a:spLocks noChangeArrowheads="1"/>
            </p:cNvSpPr>
            <p:nvPr/>
          </p:nvSpPr>
          <p:spPr bwMode="auto">
            <a:xfrm>
              <a:off x="2356" y="2602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23" name="Freeform 57"/>
            <p:cNvSpPr>
              <a:spLocks/>
            </p:cNvSpPr>
            <p:nvPr/>
          </p:nvSpPr>
          <p:spPr bwMode="auto">
            <a:xfrm>
              <a:off x="2399" y="1973"/>
              <a:ext cx="540" cy="438"/>
            </a:xfrm>
            <a:custGeom>
              <a:avLst/>
              <a:gdLst>
                <a:gd name="T0" fmla="*/ 0 w 768"/>
                <a:gd name="T1" fmla="*/ 0 h 786"/>
                <a:gd name="T2" fmla="*/ 678 w 768"/>
                <a:gd name="T3" fmla="*/ 354 h 786"/>
                <a:gd name="T4" fmla="*/ 540 w 768"/>
                <a:gd name="T5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786">
                  <a:moveTo>
                    <a:pt x="0" y="0"/>
                  </a:moveTo>
                  <a:cubicBezTo>
                    <a:pt x="294" y="111"/>
                    <a:pt x="588" y="223"/>
                    <a:pt x="678" y="354"/>
                  </a:cubicBezTo>
                  <a:cubicBezTo>
                    <a:pt x="768" y="485"/>
                    <a:pt x="654" y="635"/>
                    <a:pt x="540" y="78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24" name="Text Box 58"/>
            <p:cNvSpPr txBox="1">
              <a:spLocks noChangeArrowheads="1"/>
            </p:cNvSpPr>
            <p:nvPr/>
          </p:nvSpPr>
          <p:spPr bwMode="auto">
            <a:xfrm>
              <a:off x="2791" y="1968"/>
              <a:ext cx="180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latin typeface="ALS Schlange sans" pitchFamily="50" charset="-52"/>
                </a:rPr>
                <a:t>M</a:t>
              </a:r>
              <a:endParaRPr lang="ru-RU" altLang="ru-RU" sz="1000" i="1">
                <a:latin typeface="ALS Schlange sans" pitchFamily="50" charset="-52"/>
              </a:endParaRPr>
            </a:p>
          </p:txBody>
        </p:sp>
        <p:sp>
          <p:nvSpPr>
            <p:cNvPr id="25" name="Text Box 59"/>
            <p:cNvSpPr txBox="1">
              <a:spLocks noChangeArrowheads="1"/>
            </p:cNvSpPr>
            <p:nvPr/>
          </p:nvSpPr>
          <p:spPr bwMode="auto">
            <a:xfrm>
              <a:off x="2190" y="2495"/>
              <a:ext cx="17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latin typeface="ALS Schlange sans" pitchFamily="50" charset="-52"/>
                </a:rPr>
                <a:t>O</a:t>
              </a:r>
              <a:endParaRPr lang="ru-RU" altLang="ru-RU" sz="1000" i="1">
                <a:latin typeface="ALS Schlange sans" pitchFamily="50" charset="-52"/>
              </a:endParaRPr>
            </a:p>
          </p:txBody>
        </p:sp>
        <p:graphicFrame>
          <p:nvGraphicFramePr>
            <p:cNvPr id="26" name="Object 60"/>
            <p:cNvGraphicFramePr>
              <a:graphicFrameLocks noChangeAspect="1"/>
            </p:cNvGraphicFramePr>
            <p:nvPr/>
          </p:nvGraphicFramePr>
          <p:xfrm>
            <a:off x="2047" y="2757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09" name="Формула" r:id="rId3" imgW="126720" imgH="139680" progId="Equation.3">
                    <p:embed/>
                  </p:oleObj>
                </mc:Choice>
                <mc:Fallback>
                  <p:oleObj name="Формула" r:id="rId3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7" y="2757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1141603"/>
                </p:ext>
              </p:extLst>
            </p:nvPr>
          </p:nvGraphicFramePr>
          <p:xfrm>
            <a:off x="3058" y="1860"/>
            <a:ext cx="360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10" name="Формула" r:id="rId5" imgW="571320" imgH="660240" progId="Equation.3">
                    <p:embed/>
                  </p:oleObj>
                </mc:Choice>
                <mc:Fallback>
                  <p:oleObj name="Формула" r:id="rId5" imgW="571320" imgH="660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8" y="1860"/>
                          <a:ext cx="360" cy="41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62"/>
            <p:cNvGraphicFramePr>
              <a:graphicFrameLocks noChangeAspect="1"/>
            </p:cNvGraphicFramePr>
            <p:nvPr/>
          </p:nvGraphicFramePr>
          <p:xfrm>
            <a:off x="2820" y="2624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11" name="Формула" r:id="rId7" imgW="126720" imgH="139680" progId="Equation.3">
                    <p:embed/>
                  </p:oleObj>
                </mc:Choice>
                <mc:Fallback>
                  <p:oleObj name="Формула" r:id="rId7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0" y="2624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63"/>
            <p:cNvGraphicFramePr>
              <a:graphicFrameLocks noChangeAspect="1"/>
            </p:cNvGraphicFramePr>
            <p:nvPr/>
          </p:nvGraphicFramePr>
          <p:xfrm>
            <a:off x="3145" y="2549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12" name="Формула" r:id="rId9" imgW="139680" imgH="164880" progId="Equation.3">
                    <p:embed/>
                  </p:oleObj>
                </mc:Choice>
                <mc:Fallback>
                  <p:oleObj name="Формула" r:id="rId9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5" y="2549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64"/>
            <p:cNvGraphicFramePr>
              <a:graphicFrameLocks noChangeAspect="1"/>
            </p:cNvGraphicFramePr>
            <p:nvPr/>
          </p:nvGraphicFramePr>
          <p:xfrm>
            <a:off x="2496" y="2734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13" name="Формула" r:id="rId11" imgW="139680" imgH="164880" progId="Equation.3">
                    <p:embed/>
                  </p:oleObj>
                </mc:Choice>
                <mc:Fallback>
                  <p:oleObj name="Формула" r:id="rId11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734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66"/>
            <p:cNvGraphicFramePr>
              <a:graphicFrameLocks noChangeAspect="1"/>
            </p:cNvGraphicFramePr>
            <p:nvPr/>
          </p:nvGraphicFramePr>
          <p:xfrm>
            <a:off x="2428" y="1846"/>
            <a:ext cx="80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14" name="Формула" r:id="rId13" imgW="126720" imgH="126720" progId="Equation.3">
                    <p:embed/>
                  </p:oleObj>
                </mc:Choice>
                <mc:Fallback>
                  <p:oleObj name="Формула" r:id="rId13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" y="1846"/>
                          <a:ext cx="80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67"/>
            <p:cNvGraphicFramePr>
              <a:graphicFrameLocks noChangeAspect="1"/>
            </p:cNvGraphicFramePr>
            <p:nvPr/>
          </p:nvGraphicFramePr>
          <p:xfrm>
            <a:off x="2649" y="2391"/>
            <a:ext cx="80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15" name="Формула" r:id="rId15" imgW="126720" imgH="126720" progId="Equation.3">
                    <p:embed/>
                  </p:oleObj>
                </mc:Choice>
                <mc:Fallback>
                  <p:oleObj name="Формула" r:id="rId15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9" y="2391"/>
                          <a:ext cx="80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Line 69"/>
            <p:cNvSpPr>
              <a:spLocks noChangeShapeType="1"/>
            </p:cNvSpPr>
            <p:nvPr/>
          </p:nvSpPr>
          <p:spPr bwMode="auto">
            <a:xfrm>
              <a:off x="2736" y="2091"/>
              <a:ext cx="0" cy="6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34" name="Line 70"/>
            <p:cNvSpPr>
              <a:spLocks noChangeShapeType="1"/>
            </p:cNvSpPr>
            <p:nvPr/>
          </p:nvSpPr>
          <p:spPr bwMode="auto">
            <a:xfrm flipV="1">
              <a:off x="2736" y="2616"/>
              <a:ext cx="84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35" name="Line 71"/>
            <p:cNvSpPr>
              <a:spLocks noChangeShapeType="1"/>
            </p:cNvSpPr>
            <p:nvPr/>
          </p:nvSpPr>
          <p:spPr bwMode="auto">
            <a:xfrm flipH="1">
              <a:off x="2274" y="2706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</p:grpSp>
      <p:grpSp>
        <p:nvGrpSpPr>
          <p:cNvPr id="36" name="Group 102"/>
          <p:cNvGrpSpPr>
            <a:grpSpLocks/>
          </p:cNvGrpSpPr>
          <p:nvPr/>
        </p:nvGrpSpPr>
        <p:grpSpPr bwMode="auto">
          <a:xfrm>
            <a:off x="1083003" y="1634556"/>
            <a:ext cx="757237" cy="979488"/>
            <a:chOff x="2247" y="2106"/>
            <a:chExt cx="477" cy="617"/>
          </a:xfrm>
        </p:grpSpPr>
        <p:sp>
          <p:nvSpPr>
            <p:cNvPr id="37" name="Line 94"/>
            <p:cNvSpPr>
              <a:spLocks noChangeShapeType="1"/>
            </p:cNvSpPr>
            <p:nvPr/>
          </p:nvSpPr>
          <p:spPr bwMode="auto">
            <a:xfrm flipV="1">
              <a:off x="2370" y="2106"/>
              <a:ext cx="354" cy="5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38" name="Line 95"/>
            <p:cNvSpPr>
              <a:spLocks noChangeShapeType="1"/>
            </p:cNvSpPr>
            <p:nvPr/>
          </p:nvSpPr>
          <p:spPr bwMode="auto">
            <a:xfrm>
              <a:off x="2388" y="2616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39" name="Line 96"/>
            <p:cNvSpPr>
              <a:spLocks noChangeShapeType="1"/>
            </p:cNvSpPr>
            <p:nvPr/>
          </p:nvSpPr>
          <p:spPr bwMode="auto">
            <a:xfrm rot="-5400000">
              <a:off x="2321" y="2573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sp>
          <p:nvSpPr>
            <p:cNvPr id="40" name="Line 97"/>
            <p:cNvSpPr>
              <a:spLocks noChangeShapeType="1"/>
            </p:cNvSpPr>
            <p:nvPr/>
          </p:nvSpPr>
          <p:spPr bwMode="auto">
            <a:xfrm rot="-5400000" flipH="1" flipV="1">
              <a:off x="2305" y="2629"/>
              <a:ext cx="54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>
                <a:latin typeface="ALS Schlange sans" pitchFamily="50" charset="-52"/>
              </a:endParaRPr>
            </a:p>
          </p:txBody>
        </p:sp>
        <p:graphicFrame>
          <p:nvGraphicFramePr>
            <p:cNvPr id="41" name="Object 98"/>
            <p:cNvGraphicFramePr>
              <a:graphicFrameLocks noChangeAspect="1"/>
            </p:cNvGraphicFramePr>
            <p:nvPr/>
          </p:nvGraphicFramePr>
          <p:xfrm>
            <a:off x="2492" y="2250"/>
            <a:ext cx="80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16" name="Формула" r:id="rId16" imgW="126720" imgH="152280" progId="Equation.3">
                    <p:embed/>
                  </p:oleObj>
                </mc:Choice>
                <mc:Fallback>
                  <p:oleObj name="Формула" r:id="rId16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2" y="2250"/>
                          <a:ext cx="80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99"/>
            <p:cNvGraphicFramePr>
              <a:graphicFrameLocks noChangeAspect="1"/>
            </p:cNvGraphicFramePr>
            <p:nvPr/>
          </p:nvGraphicFramePr>
          <p:xfrm>
            <a:off x="2247" y="2603"/>
            <a:ext cx="6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17" name="Формула" r:id="rId18" imgW="101520" imgH="190440" progId="Equation.3">
                    <p:embed/>
                  </p:oleObj>
                </mc:Choice>
                <mc:Fallback>
                  <p:oleObj name="Формула" r:id="rId18" imgW="10152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7" y="2603"/>
                          <a:ext cx="64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00"/>
            <p:cNvGraphicFramePr>
              <a:graphicFrameLocks noChangeAspect="1"/>
            </p:cNvGraphicFramePr>
            <p:nvPr/>
          </p:nvGraphicFramePr>
          <p:xfrm>
            <a:off x="2479" y="2493"/>
            <a:ext cx="8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18" name="Формула" r:id="rId20" imgW="126720" imgH="215640" progId="Equation.3">
                    <p:embed/>
                  </p:oleObj>
                </mc:Choice>
                <mc:Fallback>
                  <p:oleObj name="Формула" r:id="rId20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9" y="2493"/>
                          <a:ext cx="8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01"/>
            <p:cNvGraphicFramePr>
              <a:graphicFrameLocks noChangeAspect="1"/>
            </p:cNvGraphicFramePr>
            <p:nvPr/>
          </p:nvGraphicFramePr>
          <p:xfrm>
            <a:off x="2366" y="2424"/>
            <a:ext cx="88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19" name="Формула" r:id="rId22" imgW="139680" imgH="203040" progId="Equation.3">
                    <p:embed/>
                  </p:oleObj>
                </mc:Choice>
                <mc:Fallback>
                  <p:oleObj name="Формула" r:id="rId22" imgW="1396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6" y="2424"/>
                          <a:ext cx="88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AutoShape 151"/>
          <p:cNvSpPr>
            <a:spLocks noChangeArrowheads="1"/>
          </p:cNvSpPr>
          <p:nvPr/>
        </p:nvSpPr>
        <p:spPr bwMode="auto">
          <a:xfrm>
            <a:off x="897263" y="1529782"/>
            <a:ext cx="762000" cy="990600"/>
          </a:xfrm>
          <a:prstGeom prst="can">
            <a:avLst>
              <a:gd name="adj" fmla="val 32500"/>
            </a:avLst>
          </a:prstGeom>
          <a:solidFill>
            <a:srgbClr val="00FFFF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latin typeface="ALS Schlange sans" pitchFamily="50" charset="-52"/>
            </a:endParaRPr>
          </a:p>
        </p:txBody>
      </p:sp>
      <p:sp>
        <p:nvSpPr>
          <p:cNvPr id="46" name="AutoShape 152"/>
          <p:cNvSpPr>
            <a:spLocks noChangeArrowheads="1"/>
          </p:cNvSpPr>
          <p:nvPr/>
        </p:nvSpPr>
        <p:spPr bwMode="auto">
          <a:xfrm>
            <a:off x="335288" y="1806007"/>
            <a:ext cx="1866900" cy="466725"/>
          </a:xfrm>
          <a:prstGeom prst="parallelogram">
            <a:avLst>
              <a:gd name="adj" fmla="val 100000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latin typeface="ALS Schlange sans" pitchFamily="50" charset="-52"/>
            </a:endParaRPr>
          </a:p>
        </p:txBody>
      </p:sp>
      <p:sp>
        <p:nvSpPr>
          <p:cNvPr id="47" name="Oval 154"/>
          <p:cNvSpPr>
            <a:spLocks noChangeArrowheads="1"/>
          </p:cNvSpPr>
          <p:nvPr/>
        </p:nvSpPr>
        <p:spPr bwMode="auto">
          <a:xfrm>
            <a:off x="897265" y="1939356"/>
            <a:ext cx="752475" cy="209550"/>
          </a:xfrm>
          <a:prstGeom prst="ellipse">
            <a:avLst/>
          </a:prstGeom>
          <a:solidFill>
            <a:srgbClr val="00FFFF">
              <a:alpha val="67999"/>
            </a:srgbClr>
          </a:solidFill>
          <a:ln w="9525" algn="ctr">
            <a:solidFill>
              <a:srgbClr val="00008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latin typeface="ALS Schlange sans" pitchFamily="50" charset="-52"/>
            </a:endParaRPr>
          </a:p>
        </p:txBody>
      </p:sp>
      <p:sp>
        <p:nvSpPr>
          <p:cNvPr id="48" name="Text Box 150"/>
          <p:cNvSpPr txBox="1">
            <a:spLocks noChangeArrowheads="1"/>
          </p:cNvSpPr>
          <p:nvPr/>
        </p:nvSpPr>
        <p:spPr bwMode="auto">
          <a:xfrm>
            <a:off x="2753485" y="2232412"/>
            <a:ext cx="620348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ru-RU" altLang="ru-RU" sz="1400" dirty="0">
                <a:solidFill>
                  <a:schemeClr val="accent1"/>
                </a:solidFill>
                <a:latin typeface="ALS Schlange sans" pitchFamily="50" charset="-52"/>
              </a:rPr>
              <a:t>Последние два уравнения представляют собой уравнения</a:t>
            </a:r>
            <a:r>
              <a:rPr lang="en-US" altLang="ru-RU" sz="1400" dirty="0">
                <a:solidFill>
                  <a:schemeClr val="accent1"/>
                </a:solidFill>
                <a:latin typeface="ALS Schlange sans" pitchFamily="50" charset="-52"/>
              </a:rPr>
              <a:t> </a:t>
            </a:r>
            <a:r>
              <a:rPr lang="ru-RU" altLang="ru-RU" sz="1400" dirty="0">
                <a:solidFill>
                  <a:schemeClr val="accent1"/>
                </a:solidFill>
                <a:latin typeface="ALS Schlange sans" pitchFamily="50" charset="-52"/>
              </a:rPr>
              <a:t>цилиндрической </a:t>
            </a:r>
            <a:r>
              <a:rPr lang="ru-RU" altLang="ru-RU" sz="1400" dirty="0" smtClean="0">
                <a:solidFill>
                  <a:schemeClr val="accent1"/>
                </a:solidFill>
                <a:latin typeface="ALS Schlange sans" pitchFamily="50" charset="-52"/>
              </a:rPr>
              <a:t>поверхности радиуса </a:t>
            </a:r>
            <a:r>
              <a:rPr lang="en-US" altLang="ru-RU" sz="1400" i="1" dirty="0">
                <a:solidFill>
                  <a:schemeClr val="accent1"/>
                </a:solidFill>
                <a:latin typeface="ALS Schlange sans" pitchFamily="50" charset="-52"/>
              </a:rPr>
              <a:t>R</a:t>
            </a:r>
            <a:r>
              <a:rPr lang="en-US" altLang="ru-RU" sz="1400" dirty="0">
                <a:solidFill>
                  <a:schemeClr val="accent1"/>
                </a:solidFill>
                <a:latin typeface="ALS Schlange sans" pitchFamily="50" charset="-52"/>
              </a:rPr>
              <a:t> c</a:t>
            </a:r>
            <a:r>
              <a:rPr lang="ru-RU" altLang="ru-RU" sz="1400" dirty="0">
                <a:solidFill>
                  <a:schemeClr val="accent1"/>
                </a:solidFill>
                <a:latin typeface="ALS Schlange sans" pitchFamily="50" charset="-52"/>
              </a:rPr>
              <a:t> образующей, параллельной оси </a:t>
            </a:r>
            <a:r>
              <a:rPr lang="en-US" altLang="ru-RU" sz="1400" i="1" dirty="0">
                <a:solidFill>
                  <a:schemeClr val="accent1"/>
                </a:solidFill>
                <a:latin typeface="ALS Schlange sans" pitchFamily="50" charset="-52"/>
              </a:rPr>
              <a:t>z</a:t>
            </a:r>
            <a:r>
              <a:rPr lang="en-US" altLang="ru-RU" sz="1400" dirty="0">
                <a:solidFill>
                  <a:schemeClr val="accent1"/>
                </a:solidFill>
                <a:latin typeface="ALS Schlange sans" pitchFamily="50" charset="-52"/>
              </a:rPr>
              <a:t>,</a:t>
            </a:r>
            <a:r>
              <a:rPr lang="ru-RU" altLang="ru-RU" sz="1400" dirty="0">
                <a:solidFill>
                  <a:schemeClr val="accent1"/>
                </a:solidFill>
                <a:latin typeface="ALS Schlange sans" pitchFamily="50" charset="-52"/>
              </a:rPr>
              <a:t> и плоской поверхности, </a:t>
            </a:r>
            <a:r>
              <a:rPr lang="ru-RU" altLang="ru-RU" sz="1400" dirty="0" smtClean="0">
                <a:solidFill>
                  <a:schemeClr val="accent1"/>
                </a:solidFill>
                <a:latin typeface="ALS Schlange sans" pitchFamily="50" charset="-52"/>
              </a:rPr>
              <a:t>параллельной координатной </a:t>
            </a:r>
            <a:r>
              <a:rPr lang="ru-RU" altLang="ru-RU" sz="1400" dirty="0">
                <a:solidFill>
                  <a:schemeClr val="accent1"/>
                </a:solidFill>
                <a:latin typeface="ALS Schlange sans" pitchFamily="50" charset="-52"/>
              </a:rPr>
              <a:t>плоскости </a:t>
            </a:r>
            <a:r>
              <a:rPr lang="en-US" altLang="ru-RU" sz="1400" i="1" dirty="0">
                <a:solidFill>
                  <a:schemeClr val="accent1"/>
                </a:solidFill>
                <a:latin typeface="ALS Schlange sans" pitchFamily="50" charset="-52"/>
              </a:rPr>
              <a:t>Oxy</a:t>
            </a:r>
            <a:r>
              <a:rPr lang="ru-RU" altLang="ru-RU" sz="1400" dirty="0">
                <a:solidFill>
                  <a:schemeClr val="accent1"/>
                </a:solidFill>
                <a:latin typeface="ALS Schlange sans" pitchFamily="50" charset="-52"/>
              </a:rPr>
              <a:t> и смещенной по оси </a:t>
            </a:r>
            <a:r>
              <a:rPr lang="en-US" altLang="ru-RU" sz="1400" i="1" dirty="0">
                <a:solidFill>
                  <a:schemeClr val="accent1"/>
                </a:solidFill>
                <a:latin typeface="ALS Schlange sans" pitchFamily="50" charset="-52"/>
              </a:rPr>
              <a:t>z</a:t>
            </a:r>
            <a:r>
              <a:rPr lang="en-US" altLang="ru-RU" sz="1400" dirty="0">
                <a:solidFill>
                  <a:schemeClr val="accent1"/>
                </a:solidFill>
                <a:latin typeface="ALS Schlange sans" pitchFamily="50" charset="-52"/>
              </a:rPr>
              <a:t> </a:t>
            </a:r>
            <a:r>
              <a:rPr lang="ru-RU" altLang="ru-RU" sz="1400" dirty="0">
                <a:solidFill>
                  <a:schemeClr val="accent1"/>
                </a:solidFill>
                <a:latin typeface="ALS Schlange sans" pitchFamily="50" charset="-52"/>
              </a:rPr>
              <a:t>на величину </a:t>
            </a:r>
            <a:r>
              <a:rPr lang="en-US" altLang="ru-RU" sz="1400" i="1" dirty="0">
                <a:solidFill>
                  <a:schemeClr val="accent1"/>
                </a:solidFill>
                <a:latin typeface="ALS Schlange sans" pitchFamily="50" charset="-52"/>
              </a:rPr>
              <a:t>c</a:t>
            </a:r>
            <a:r>
              <a:rPr lang="en-US" altLang="ru-RU" sz="1400" dirty="0">
                <a:solidFill>
                  <a:schemeClr val="accent1"/>
                </a:solidFill>
                <a:latin typeface="ALS Schlange sans" pitchFamily="50" charset="-52"/>
              </a:rPr>
              <a:t>.</a:t>
            </a:r>
            <a:r>
              <a:rPr lang="ru-RU" altLang="ru-RU" sz="1400" dirty="0">
                <a:solidFill>
                  <a:schemeClr val="accent1"/>
                </a:solidFill>
                <a:latin typeface="ALS Schlange sans" pitchFamily="50" charset="-52"/>
              </a:rPr>
              <a:t> Линия </a:t>
            </a:r>
            <a:r>
              <a:rPr lang="ru-RU" altLang="ru-RU" sz="1400" dirty="0" smtClean="0">
                <a:solidFill>
                  <a:schemeClr val="accent1"/>
                </a:solidFill>
                <a:latin typeface="ALS Schlange sans" pitchFamily="50" charset="-52"/>
              </a:rPr>
              <a:t>пересечения этих </a:t>
            </a:r>
            <a:r>
              <a:rPr lang="ru-RU" altLang="ru-RU" sz="1400" dirty="0">
                <a:solidFill>
                  <a:schemeClr val="accent1"/>
                </a:solidFill>
                <a:latin typeface="ALS Schlange sans" pitchFamily="50" charset="-52"/>
              </a:rPr>
              <a:t>поверхностей (окружность радиуса </a:t>
            </a:r>
            <a:r>
              <a:rPr lang="en-US" altLang="ru-RU" sz="1400" i="1" dirty="0">
                <a:solidFill>
                  <a:schemeClr val="accent1"/>
                </a:solidFill>
                <a:latin typeface="ALS Schlange sans" pitchFamily="50" charset="-52"/>
              </a:rPr>
              <a:t>R</a:t>
            </a:r>
            <a:r>
              <a:rPr lang="ru-RU" altLang="ru-RU" sz="1400" dirty="0">
                <a:solidFill>
                  <a:schemeClr val="accent1"/>
                </a:solidFill>
                <a:latin typeface="ALS Schlange sans" pitchFamily="50" charset="-52"/>
              </a:rPr>
              <a:t>) - траектория движения точки</a:t>
            </a:r>
            <a:r>
              <a:rPr lang="ru-RU" altLang="ru-RU" sz="1400" dirty="0" smtClean="0">
                <a:solidFill>
                  <a:schemeClr val="accent1"/>
                </a:solidFill>
                <a:latin typeface="ALS Schlange sans" pitchFamily="50" charset="-52"/>
              </a:rPr>
              <a:t>.</a:t>
            </a:r>
            <a:endParaRPr lang="ru-RU" altLang="ru-RU" sz="1400" dirty="0">
              <a:solidFill>
                <a:schemeClr val="accent1"/>
              </a:solidFill>
              <a:latin typeface="ALS Schlange sans" pitchFamily="50" charset="-52"/>
            </a:endParaRPr>
          </a:p>
        </p:txBody>
      </p:sp>
      <p:sp>
        <p:nvSpPr>
          <p:cNvPr id="49" name="Oval 159"/>
          <p:cNvSpPr>
            <a:spLocks noChangeArrowheads="1"/>
          </p:cNvSpPr>
          <p:nvPr/>
        </p:nvSpPr>
        <p:spPr bwMode="auto">
          <a:xfrm>
            <a:off x="8810627" y="4810126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altLang="ru-RU" sz="1000" b="1" dirty="0">
                <a:solidFill>
                  <a:schemeClr val="bg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2647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5" grpId="0" animBg="1"/>
      <p:bldP spid="46" grpId="0" animBg="1"/>
      <p:bldP spid="47" grpId="0" animBg="1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59"/>
          <p:cNvSpPr>
            <a:spLocks noChangeArrowheads="1"/>
          </p:cNvSpPr>
          <p:nvPr/>
        </p:nvSpPr>
        <p:spPr bwMode="auto">
          <a:xfrm>
            <a:off x="8810627" y="4810126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altLang="ru-RU" sz="1000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" name="Rectangle 12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" y="598581"/>
            <a:ext cx="7800975" cy="1008063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Скорость точки</a:t>
            </a:r>
            <a:r>
              <a:rPr lang="ru-RU" altLang="ru-RU" sz="1400" dirty="0">
                <a:solidFill>
                  <a:schemeClr val="accent1"/>
                </a:solidFill>
                <a:latin typeface="ALS Schlange sans" pitchFamily="50" charset="-52"/>
              </a:rPr>
              <a:t> </a:t>
            </a:r>
            <a:r>
              <a:rPr lang="ru-RU" altLang="ru-RU" sz="1400" dirty="0">
                <a:latin typeface="ALS Schlange sans" pitchFamily="50" charset="-52"/>
              </a:rPr>
              <a:t>– величина, характеризующая быстроту изменения положения точки в пространстве.</a:t>
            </a:r>
          </a:p>
        </p:txBody>
      </p:sp>
      <p:sp>
        <p:nvSpPr>
          <p:cNvPr id="4" name="Text Box 123"/>
          <p:cNvSpPr txBox="1">
            <a:spLocks noChangeArrowheads="1"/>
          </p:cNvSpPr>
          <p:nvPr/>
        </p:nvSpPr>
        <p:spPr bwMode="auto">
          <a:xfrm>
            <a:off x="332502" y="1039813"/>
            <a:ext cx="73260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 b="1" dirty="0">
                <a:latin typeface="ALS Schlange sans" pitchFamily="50" charset="-52"/>
              </a:rPr>
              <a:t>Три способа задания движения</a:t>
            </a:r>
            <a:r>
              <a:rPr lang="en-US" altLang="ru-RU" sz="1400" b="1" dirty="0">
                <a:latin typeface="ALS Schlange sans" pitchFamily="50" charset="-52"/>
              </a:rPr>
              <a:t> </a:t>
            </a:r>
            <a:r>
              <a:rPr lang="ru-RU" altLang="ru-RU" sz="1400" b="1" dirty="0">
                <a:latin typeface="ALS Schlange sans" pitchFamily="50" charset="-52"/>
              </a:rPr>
              <a:t>точки определяют способы определения скорости точки</a:t>
            </a:r>
            <a:r>
              <a:rPr lang="en-US" altLang="ru-RU" sz="1400" dirty="0">
                <a:latin typeface="ALS Schlange sans" pitchFamily="50" charset="-52"/>
              </a:rPr>
              <a:t>:</a:t>
            </a:r>
            <a:endParaRPr lang="ru-RU" altLang="ru-RU" sz="1400" dirty="0">
              <a:latin typeface="ALS Schlange sans" pitchFamily="50" charset="-52"/>
            </a:endParaRPr>
          </a:p>
          <a:p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Векторный способ</a:t>
            </a:r>
            <a:r>
              <a:rPr lang="en-US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:</a:t>
            </a:r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 </a:t>
            </a:r>
            <a:r>
              <a:rPr lang="ru-RU" altLang="ru-RU" sz="1400" dirty="0">
                <a:latin typeface="ALS Schlange sans" pitchFamily="50" charset="-52"/>
              </a:rPr>
              <a:t>Сравним два положения точки</a:t>
            </a:r>
            <a:r>
              <a:rPr lang="en-US" altLang="ru-RU" sz="1400" dirty="0">
                <a:latin typeface="ALS Schlange sans" pitchFamily="50" charset="-52"/>
              </a:rPr>
              <a:t> </a:t>
            </a:r>
            <a:r>
              <a:rPr lang="ru-RU" altLang="ru-RU" sz="1400" dirty="0">
                <a:latin typeface="ALS Schlange sans" pitchFamily="50" charset="-52"/>
              </a:rPr>
              <a:t>в моменты времени </a:t>
            </a:r>
            <a:r>
              <a:rPr lang="en-US" altLang="ru-RU" sz="1400" i="1" dirty="0">
                <a:latin typeface="ALS Schlange sans" pitchFamily="50" charset="-52"/>
              </a:rPr>
              <a:t>t</a:t>
            </a:r>
            <a:r>
              <a:rPr lang="en-US" altLang="ru-RU" sz="1400" dirty="0">
                <a:latin typeface="ALS Schlange sans" pitchFamily="50" charset="-52"/>
              </a:rPr>
              <a:t> </a:t>
            </a:r>
            <a:r>
              <a:rPr lang="ru-RU" altLang="ru-RU" sz="1400" dirty="0">
                <a:latin typeface="ALS Schlange sans" pitchFamily="50" charset="-52"/>
              </a:rPr>
              <a:t>и </a:t>
            </a:r>
            <a:r>
              <a:rPr lang="en-US" altLang="ru-RU" sz="1400" i="1" dirty="0">
                <a:latin typeface="ALS Schlange sans" pitchFamily="50" charset="-52"/>
              </a:rPr>
              <a:t>t</a:t>
            </a:r>
            <a:r>
              <a:rPr lang="en-US" altLang="ru-RU" sz="1400" baseline="-25000" dirty="0">
                <a:latin typeface="ALS Schlange sans" pitchFamily="50" charset="-52"/>
              </a:rPr>
              <a:t>1</a:t>
            </a:r>
            <a:r>
              <a:rPr lang="en-US" altLang="ru-RU" sz="1400" dirty="0">
                <a:latin typeface="ALS Schlange sans" pitchFamily="50" charset="-52"/>
              </a:rPr>
              <a:t>= </a:t>
            </a:r>
            <a:r>
              <a:rPr lang="en-US" altLang="ru-RU" sz="1400" i="1" dirty="0">
                <a:latin typeface="ALS Schlange sans" pitchFamily="50" charset="-52"/>
              </a:rPr>
              <a:t>t</a:t>
            </a:r>
            <a:r>
              <a:rPr lang="en-US" altLang="ru-RU" sz="1400" dirty="0">
                <a:latin typeface="ALS Schlange sans" pitchFamily="50" charset="-52"/>
              </a:rPr>
              <a:t> + </a:t>
            </a:r>
            <a:r>
              <a:rPr lang="en-US" altLang="ru-RU" sz="1400" i="1" dirty="0">
                <a:latin typeface="ALS Schlange sans" pitchFamily="50" charset="-52"/>
                <a:sym typeface="Symbol" pitchFamily="18" charset="2"/>
              </a:rPr>
              <a:t>t</a:t>
            </a:r>
            <a:r>
              <a:rPr lang="en-US" altLang="ru-RU" sz="1400" dirty="0">
                <a:latin typeface="ALS Schlange sans" pitchFamily="50" charset="-52"/>
                <a:sym typeface="Symbol" pitchFamily="18" charset="2"/>
              </a:rPr>
              <a:t>:</a:t>
            </a:r>
          </a:p>
        </p:txBody>
      </p:sp>
      <p:graphicFrame>
        <p:nvGraphicFramePr>
          <p:cNvPr id="5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329124"/>
              </p:ext>
            </p:extLst>
          </p:nvPr>
        </p:nvGraphicFramePr>
        <p:xfrm>
          <a:off x="1830388" y="1632088"/>
          <a:ext cx="149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3" name="Формула" r:id="rId3" imgW="1498320" imgH="431640" progId="Equation.3">
                  <p:embed/>
                </p:oleObj>
              </mc:Choice>
              <mc:Fallback>
                <p:oleObj name="Формула" r:id="rId3" imgW="1498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1632088"/>
                        <a:ext cx="1498600" cy="431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685444"/>
              </p:ext>
            </p:extLst>
          </p:nvPr>
        </p:nvGraphicFramePr>
        <p:xfrm>
          <a:off x="3565525" y="1630500"/>
          <a:ext cx="558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4" name="Формула" r:id="rId5" imgW="558720" imgH="393480" progId="Equation.3">
                  <p:embed/>
                </p:oleObj>
              </mc:Choice>
              <mc:Fallback>
                <p:oleObj name="Формула" r:id="rId5" imgW="558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1630500"/>
                        <a:ext cx="5588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54"/>
          <p:cNvGrpSpPr>
            <a:grpSpLocks/>
          </p:cNvGrpSpPr>
          <p:nvPr/>
        </p:nvGrpSpPr>
        <p:grpSpPr bwMode="auto">
          <a:xfrm>
            <a:off x="104776" y="1646807"/>
            <a:ext cx="1460500" cy="1362075"/>
            <a:chOff x="3235" y="1159"/>
            <a:chExt cx="920" cy="858"/>
          </a:xfrm>
        </p:grpSpPr>
        <p:sp>
          <p:nvSpPr>
            <p:cNvPr id="8" name="Line 125"/>
            <p:cNvSpPr>
              <a:spLocks noChangeShapeType="1"/>
            </p:cNvSpPr>
            <p:nvPr/>
          </p:nvSpPr>
          <p:spPr bwMode="auto">
            <a:xfrm>
              <a:off x="3402" y="1878"/>
              <a:ext cx="27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9" name="Line 126"/>
            <p:cNvSpPr>
              <a:spLocks noChangeShapeType="1"/>
            </p:cNvSpPr>
            <p:nvPr/>
          </p:nvSpPr>
          <p:spPr bwMode="auto">
            <a:xfrm rot="-5400000">
              <a:off x="3275" y="1745"/>
              <a:ext cx="27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0" name="Line 127"/>
            <p:cNvSpPr>
              <a:spLocks noChangeShapeType="1"/>
            </p:cNvSpPr>
            <p:nvPr/>
          </p:nvSpPr>
          <p:spPr bwMode="auto">
            <a:xfrm rot="-5400000" flipH="1" flipV="1">
              <a:off x="3271" y="1873"/>
              <a:ext cx="144" cy="14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1" name="Oval 128"/>
            <p:cNvSpPr>
              <a:spLocks noChangeArrowheads="1"/>
            </p:cNvSpPr>
            <p:nvPr/>
          </p:nvSpPr>
          <p:spPr bwMode="auto">
            <a:xfrm>
              <a:off x="3768" y="1326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" name="Oval 129"/>
            <p:cNvSpPr>
              <a:spLocks noChangeArrowheads="1"/>
            </p:cNvSpPr>
            <p:nvPr/>
          </p:nvSpPr>
          <p:spPr bwMode="auto">
            <a:xfrm>
              <a:off x="3401" y="1859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" name="Line 130"/>
            <p:cNvSpPr>
              <a:spLocks noChangeShapeType="1"/>
            </p:cNvSpPr>
            <p:nvPr/>
          </p:nvSpPr>
          <p:spPr bwMode="auto">
            <a:xfrm flipV="1">
              <a:off x="3420" y="1362"/>
              <a:ext cx="354" cy="5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4" name="Freeform 131"/>
            <p:cNvSpPr>
              <a:spLocks/>
            </p:cNvSpPr>
            <p:nvPr/>
          </p:nvSpPr>
          <p:spPr bwMode="auto">
            <a:xfrm>
              <a:off x="3444" y="1230"/>
              <a:ext cx="540" cy="438"/>
            </a:xfrm>
            <a:custGeom>
              <a:avLst/>
              <a:gdLst>
                <a:gd name="T0" fmla="*/ 0 w 768"/>
                <a:gd name="T1" fmla="*/ 0 h 786"/>
                <a:gd name="T2" fmla="*/ 678 w 768"/>
                <a:gd name="T3" fmla="*/ 354 h 786"/>
                <a:gd name="T4" fmla="*/ 540 w 768"/>
                <a:gd name="T5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786">
                  <a:moveTo>
                    <a:pt x="0" y="0"/>
                  </a:moveTo>
                  <a:cubicBezTo>
                    <a:pt x="294" y="111"/>
                    <a:pt x="588" y="223"/>
                    <a:pt x="678" y="354"/>
                  </a:cubicBezTo>
                  <a:cubicBezTo>
                    <a:pt x="768" y="485"/>
                    <a:pt x="654" y="635"/>
                    <a:pt x="540" y="78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5" name="Text Box 132"/>
            <p:cNvSpPr txBox="1">
              <a:spLocks noChangeArrowheads="1"/>
            </p:cNvSpPr>
            <p:nvPr/>
          </p:nvSpPr>
          <p:spPr bwMode="auto">
            <a:xfrm>
              <a:off x="3716" y="1159"/>
              <a:ext cx="18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endParaRPr lang="ru-RU" altLang="ru-RU" sz="1000" i="1"/>
            </a:p>
          </p:txBody>
        </p:sp>
        <p:sp>
          <p:nvSpPr>
            <p:cNvPr id="16" name="Text Box 133"/>
            <p:cNvSpPr txBox="1">
              <a:spLocks noChangeArrowheads="1"/>
            </p:cNvSpPr>
            <p:nvPr/>
          </p:nvSpPr>
          <p:spPr bwMode="auto">
            <a:xfrm>
              <a:off x="3235" y="1752"/>
              <a:ext cx="16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O</a:t>
              </a:r>
              <a:endParaRPr lang="ru-RU" altLang="ru-RU" sz="1000" i="1"/>
            </a:p>
          </p:txBody>
        </p:sp>
        <p:graphicFrame>
          <p:nvGraphicFramePr>
            <p:cNvPr id="17" name="Object 134"/>
            <p:cNvGraphicFramePr>
              <a:graphicFrameLocks noChangeAspect="1"/>
            </p:cNvGraphicFramePr>
            <p:nvPr/>
          </p:nvGraphicFramePr>
          <p:xfrm>
            <a:off x="3530" y="1452"/>
            <a:ext cx="80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5" name="Формула" r:id="rId7" imgW="126720" imgH="152280" progId="Equation.3">
                    <p:embed/>
                  </p:oleObj>
                </mc:Choice>
                <mc:Fallback>
                  <p:oleObj name="Формула" r:id="rId7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0" y="1452"/>
                          <a:ext cx="80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Oval 136"/>
            <p:cNvSpPr>
              <a:spLocks noChangeArrowheads="1"/>
            </p:cNvSpPr>
            <p:nvPr/>
          </p:nvSpPr>
          <p:spPr bwMode="auto">
            <a:xfrm>
              <a:off x="3929" y="1457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9" name="Text Box 137"/>
            <p:cNvSpPr txBox="1">
              <a:spLocks noChangeArrowheads="1"/>
            </p:cNvSpPr>
            <p:nvPr/>
          </p:nvSpPr>
          <p:spPr bwMode="auto">
            <a:xfrm>
              <a:off x="3943" y="1404"/>
              <a:ext cx="21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r>
                <a:rPr lang="en-US" altLang="ru-RU" sz="1000" baseline="-25000"/>
                <a:t>1</a:t>
              </a:r>
              <a:endParaRPr lang="ru-RU" altLang="ru-RU" sz="1000" baseline="-25000"/>
            </a:p>
          </p:txBody>
        </p:sp>
        <p:sp>
          <p:nvSpPr>
            <p:cNvPr id="20" name="Line 138"/>
            <p:cNvSpPr>
              <a:spLocks noChangeShapeType="1"/>
            </p:cNvSpPr>
            <p:nvPr/>
          </p:nvSpPr>
          <p:spPr bwMode="auto">
            <a:xfrm flipV="1">
              <a:off x="3420" y="1482"/>
              <a:ext cx="516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21" name="Object 140"/>
            <p:cNvGraphicFramePr>
              <a:graphicFrameLocks noChangeAspect="1"/>
            </p:cNvGraphicFramePr>
            <p:nvPr/>
          </p:nvGraphicFramePr>
          <p:xfrm>
            <a:off x="3679" y="1677"/>
            <a:ext cx="8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6" name="Формула" r:id="rId9" imgW="126720" imgH="215640" progId="Equation.3">
                    <p:embed/>
                  </p:oleObj>
                </mc:Choice>
                <mc:Fallback>
                  <p:oleObj name="Формула" r:id="rId9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9" y="1677"/>
                          <a:ext cx="8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41"/>
            <p:cNvGraphicFramePr>
              <a:graphicFrameLocks noChangeAspect="1"/>
            </p:cNvGraphicFramePr>
            <p:nvPr/>
          </p:nvGraphicFramePr>
          <p:xfrm>
            <a:off x="3737" y="1411"/>
            <a:ext cx="14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7" name="Формула" r:id="rId11" imgW="228600" imgH="164880" progId="Equation.3">
                    <p:embed/>
                  </p:oleObj>
                </mc:Choice>
                <mc:Fallback>
                  <p:oleObj name="Формула" r:id="rId11" imgW="2286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7" y="1411"/>
                          <a:ext cx="14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142"/>
            <p:cNvSpPr>
              <a:spLocks noChangeShapeType="1"/>
            </p:cNvSpPr>
            <p:nvPr/>
          </p:nvSpPr>
          <p:spPr bwMode="auto">
            <a:xfrm>
              <a:off x="3798" y="1356"/>
              <a:ext cx="138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</p:grpSp>
      <p:graphicFrame>
        <p:nvGraphicFramePr>
          <p:cNvPr id="25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380846"/>
              </p:ext>
            </p:extLst>
          </p:nvPr>
        </p:nvGraphicFramePr>
        <p:xfrm>
          <a:off x="8101890" y="2380230"/>
          <a:ext cx="977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8" name="Формула" r:id="rId13" imgW="977760" imgH="393480" progId="Equation.3">
                  <p:embed/>
                </p:oleObj>
              </mc:Choice>
              <mc:Fallback>
                <p:oleObj name="Формула" r:id="rId13" imgW="977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890" y="2380230"/>
                        <a:ext cx="9779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46"/>
          <p:cNvSpPr txBox="1">
            <a:spLocks noChangeArrowheads="1"/>
          </p:cNvSpPr>
          <p:nvPr/>
        </p:nvSpPr>
        <p:spPr bwMode="auto">
          <a:xfrm>
            <a:off x="2893304" y="3101129"/>
            <a:ext cx="618648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FontTx/>
              <a:buChar char="-"/>
            </a:pPr>
            <a:r>
              <a:rPr lang="en-US" altLang="ru-RU" sz="1400" dirty="0">
                <a:latin typeface="ALS Schlange sans" pitchFamily="50" charset="-52"/>
              </a:rPr>
              <a:t> </a:t>
            </a:r>
            <a:r>
              <a:rPr lang="ru-RU" altLang="ru-RU" sz="1400" b="1" dirty="0">
                <a:latin typeface="ALS Schlange sans" pitchFamily="50" charset="-52"/>
              </a:rPr>
              <a:t>вектор истинной скорости</a:t>
            </a:r>
            <a:r>
              <a:rPr lang="en-US" altLang="ru-RU" sz="1400" b="1" dirty="0">
                <a:latin typeface="ALS Schlange sans" pitchFamily="50" charset="-52"/>
              </a:rPr>
              <a:t> </a:t>
            </a:r>
            <a:r>
              <a:rPr lang="ru-RU" altLang="ru-RU" sz="1400" b="1" dirty="0">
                <a:latin typeface="ALS Schlange sans" pitchFamily="50" charset="-52"/>
              </a:rPr>
              <a:t>точки в момент времени </a:t>
            </a:r>
            <a:r>
              <a:rPr lang="en-US" altLang="ru-RU" sz="1400" b="1" i="1" dirty="0">
                <a:latin typeface="ALS Schlange sans" pitchFamily="50" charset="-52"/>
                <a:sym typeface="Symbol" pitchFamily="18" charset="2"/>
              </a:rPr>
              <a:t>t</a:t>
            </a:r>
            <a:r>
              <a:rPr lang="ru-RU" altLang="ru-RU" sz="1400" i="1" dirty="0">
                <a:latin typeface="ALS Schlange sans" pitchFamily="50" charset="-52"/>
                <a:sym typeface="Symbol" pitchFamily="18" charset="2"/>
              </a:rPr>
              <a:t>, </a:t>
            </a:r>
            <a:r>
              <a:rPr lang="ru-RU" altLang="ru-RU" sz="1400" dirty="0">
                <a:latin typeface="ALS Schlange sans" pitchFamily="50" charset="-52"/>
                <a:sym typeface="Symbol" pitchFamily="18" charset="2"/>
              </a:rPr>
              <a:t>направлен по касательной к </a:t>
            </a:r>
            <a:r>
              <a:rPr lang="ru-RU" altLang="ru-RU" sz="1400" dirty="0" smtClean="0">
                <a:latin typeface="ALS Schlange sans" pitchFamily="50" charset="-52"/>
                <a:sym typeface="Symbol" pitchFamily="18" charset="2"/>
              </a:rPr>
              <a:t>траектории (при </a:t>
            </a:r>
            <a:r>
              <a:rPr lang="ru-RU" altLang="ru-RU" sz="1400" dirty="0">
                <a:latin typeface="ALS Schlange sans" pitchFamily="50" charset="-52"/>
                <a:sym typeface="Symbol" pitchFamily="18" charset="2"/>
              </a:rPr>
              <a:t>приближении </a:t>
            </a:r>
            <a:r>
              <a:rPr lang="en-US" altLang="ru-RU" sz="1400" i="1" dirty="0">
                <a:latin typeface="ALS Schlange sans" pitchFamily="50" charset="-52"/>
                <a:sym typeface="Symbol" pitchFamily="18" charset="2"/>
              </a:rPr>
              <a:t>M</a:t>
            </a:r>
            <a:r>
              <a:rPr lang="en-US" altLang="ru-RU" sz="1400" baseline="-25000" dirty="0">
                <a:latin typeface="ALS Schlange sans" pitchFamily="50" charset="-52"/>
                <a:sym typeface="Symbol" pitchFamily="18" charset="2"/>
              </a:rPr>
              <a:t>1</a:t>
            </a:r>
            <a:r>
              <a:rPr lang="en-US" altLang="ru-RU" sz="1400" dirty="0">
                <a:latin typeface="ALS Schlange sans" pitchFamily="50" charset="-52"/>
                <a:sym typeface="Symbol" pitchFamily="18" charset="2"/>
              </a:rPr>
              <a:t> </a:t>
            </a:r>
            <a:r>
              <a:rPr lang="ru-RU" altLang="ru-RU" sz="1400" dirty="0">
                <a:latin typeface="ALS Schlange sans" pitchFamily="50" charset="-52"/>
                <a:sym typeface="Symbol" pitchFamily="18" charset="2"/>
              </a:rPr>
              <a:t>к </a:t>
            </a:r>
            <a:r>
              <a:rPr lang="en-US" altLang="ru-RU" sz="1400" i="1" dirty="0">
                <a:latin typeface="ALS Schlange sans" pitchFamily="50" charset="-52"/>
                <a:sym typeface="Symbol" pitchFamily="18" charset="2"/>
              </a:rPr>
              <a:t>M</a:t>
            </a:r>
            <a:r>
              <a:rPr lang="en-US" altLang="ru-RU" sz="1400" dirty="0">
                <a:latin typeface="ALS Schlange sans" pitchFamily="50" charset="-52"/>
                <a:sym typeface="Symbol" pitchFamily="18" charset="2"/>
              </a:rPr>
              <a:t> </a:t>
            </a:r>
            <a:r>
              <a:rPr lang="ru-RU" altLang="ru-RU" sz="1400" dirty="0">
                <a:latin typeface="ALS Schlange sans" pitchFamily="50" charset="-52"/>
                <a:sym typeface="Symbol" pitchFamily="18" charset="2"/>
              </a:rPr>
              <a:t>хорда занимает положение касательной).</a:t>
            </a:r>
          </a:p>
        </p:txBody>
      </p:sp>
      <p:grpSp>
        <p:nvGrpSpPr>
          <p:cNvPr id="27" name="Group 155"/>
          <p:cNvGrpSpPr>
            <a:grpSpLocks/>
          </p:cNvGrpSpPr>
          <p:nvPr/>
        </p:nvGrpSpPr>
        <p:grpSpPr bwMode="auto">
          <a:xfrm>
            <a:off x="1200150" y="2105594"/>
            <a:ext cx="463550" cy="241300"/>
            <a:chOff x="756" y="1442"/>
            <a:chExt cx="292" cy="152"/>
          </a:xfrm>
        </p:grpSpPr>
        <p:sp>
          <p:nvSpPr>
            <p:cNvPr id="28" name="AutoShape 147"/>
            <p:cNvSpPr>
              <a:spLocks noChangeArrowheads="1"/>
            </p:cNvSpPr>
            <p:nvPr/>
          </p:nvSpPr>
          <p:spPr bwMode="auto">
            <a:xfrm rot="2261655">
              <a:off x="756" y="1530"/>
              <a:ext cx="276" cy="56"/>
            </a:xfrm>
            <a:prstGeom prst="rightArrow">
              <a:avLst>
                <a:gd name="adj1" fmla="val 50000"/>
                <a:gd name="adj2" fmla="val 123214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29" name="Object 148"/>
            <p:cNvGraphicFramePr>
              <a:graphicFrameLocks noChangeAspect="1"/>
            </p:cNvGraphicFramePr>
            <p:nvPr/>
          </p:nvGraphicFramePr>
          <p:xfrm>
            <a:off x="920" y="1442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9" name="Формула" r:id="rId15" imgW="203040" imgH="241200" progId="Equation.3">
                    <p:embed/>
                  </p:oleObj>
                </mc:Choice>
                <mc:Fallback>
                  <p:oleObj name="Формула" r:id="rId15" imgW="203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1442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Text Box 149"/>
          <p:cNvSpPr txBox="1">
            <a:spLocks noChangeArrowheads="1"/>
          </p:cNvSpPr>
          <p:nvPr/>
        </p:nvSpPr>
        <p:spPr bwMode="auto">
          <a:xfrm>
            <a:off x="1830388" y="2187991"/>
            <a:ext cx="18618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400" dirty="0">
                <a:latin typeface="ALS Schlange sans" pitchFamily="50" charset="-52"/>
              </a:rPr>
              <a:t>Устремим </a:t>
            </a:r>
            <a:r>
              <a:rPr lang="ru-RU" altLang="ru-RU" sz="1400" i="1" dirty="0">
                <a:latin typeface="ALS Schlange sans" pitchFamily="50" charset="-52"/>
                <a:sym typeface="Symbol" pitchFamily="18" charset="2"/>
              </a:rPr>
              <a:t></a:t>
            </a:r>
            <a:r>
              <a:rPr lang="en-US" altLang="ru-RU" sz="1400" i="1" dirty="0">
                <a:latin typeface="ALS Schlange sans" pitchFamily="50" charset="-52"/>
                <a:sym typeface="Symbol" pitchFamily="18" charset="2"/>
              </a:rPr>
              <a:t>t</a:t>
            </a:r>
            <a:r>
              <a:rPr lang="ru-RU" altLang="ru-RU" sz="1400" i="1" dirty="0">
                <a:latin typeface="ALS Schlange sans" pitchFamily="50" charset="-52"/>
                <a:sym typeface="Symbol" pitchFamily="18" charset="2"/>
              </a:rPr>
              <a:t> </a:t>
            </a:r>
            <a:r>
              <a:rPr lang="ru-RU" altLang="ru-RU" sz="1400" dirty="0">
                <a:latin typeface="ALS Schlange sans" pitchFamily="50" charset="-52"/>
                <a:sym typeface="Symbol" pitchFamily="18" charset="2"/>
              </a:rPr>
              <a:t> 0 и перейдем к </a:t>
            </a:r>
            <a:r>
              <a:rPr lang="ru-RU" altLang="ru-RU" sz="1400" dirty="0" smtClean="0">
                <a:latin typeface="ALS Schlange sans" pitchFamily="50" charset="-52"/>
                <a:sym typeface="Symbol" pitchFamily="18" charset="2"/>
              </a:rPr>
              <a:t>пределу</a:t>
            </a:r>
            <a:r>
              <a:rPr lang="en-US" altLang="ru-RU" sz="1400" i="1" dirty="0">
                <a:latin typeface="ALS Schlange sans" pitchFamily="50" charset="-52"/>
                <a:sym typeface="Symbol" pitchFamily="18" charset="2"/>
              </a:rPr>
              <a:t>:</a:t>
            </a:r>
            <a:endParaRPr lang="ru-RU" altLang="ru-RU" sz="1400" i="1" dirty="0">
              <a:latin typeface="ALS Schlange sans" pitchFamily="50" charset="-52"/>
              <a:sym typeface="Symbol" pitchFamily="18" charset="2"/>
            </a:endParaRPr>
          </a:p>
        </p:txBody>
      </p:sp>
      <p:sp>
        <p:nvSpPr>
          <p:cNvPr id="31" name="Text Box 150"/>
          <p:cNvSpPr txBox="1">
            <a:spLocks noChangeArrowheads="1"/>
          </p:cNvSpPr>
          <p:nvPr/>
        </p:nvSpPr>
        <p:spPr bwMode="auto">
          <a:xfrm>
            <a:off x="4957332" y="2253915"/>
            <a:ext cx="3098925" cy="646331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200" i="1" dirty="0" smtClean="0">
                <a:solidFill>
                  <a:schemeClr val="accent1"/>
                </a:solidFill>
                <a:latin typeface="ALS Schlange sans" pitchFamily="50" charset="-52"/>
              </a:rPr>
              <a:t>! Предел отношения приращения функции</a:t>
            </a:r>
          </a:p>
          <a:p>
            <a:r>
              <a:rPr lang="ru-RU" altLang="ru-RU" sz="1200" i="1" dirty="0" smtClean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к приращению приращения аргумента есть</a:t>
            </a:r>
          </a:p>
          <a:p>
            <a:r>
              <a:rPr lang="ru-RU" altLang="ru-RU" sz="1200" i="1" dirty="0" smtClean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производная функции (по определению)</a:t>
            </a:r>
            <a:r>
              <a:rPr lang="en-US" altLang="ru-RU" sz="1200" i="1" dirty="0" smtClean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:</a:t>
            </a:r>
            <a:endParaRPr lang="ru-RU" altLang="ru-RU" sz="1200" i="1" dirty="0">
              <a:solidFill>
                <a:schemeClr val="accent1"/>
              </a:solidFill>
              <a:latin typeface="ALS Schlange sans" pitchFamily="50" charset="-52"/>
              <a:sym typeface="Symbol" pitchFamily="18" charset="2"/>
            </a:endParaRPr>
          </a:p>
        </p:txBody>
      </p:sp>
      <p:graphicFrame>
        <p:nvGraphicFramePr>
          <p:cNvPr id="32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617670"/>
              </p:ext>
            </p:extLst>
          </p:nvPr>
        </p:nvGraphicFramePr>
        <p:xfrm>
          <a:off x="3557374" y="2277044"/>
          <a:ext cx="87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0" name="Формула" r:id="rId17" imgW="876240" imgH="393480" progId="Equation.3">
                  <p:embed/>
                </p:oleObj>
              </mc:Choice>
              <mc:Fallback>
                <p:oleObj name="Формула" r:id="rId17" imgW="876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374" y="2277044"/>
                        <a:ext cx="8763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125419"/>
              </p:ext>
            </p:extLst>
          </p:nvPr>
        </p:nvGraphicFramePr>
        <p:xfrm>
          <a:off x="2304110" y="3170645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1" name="Формула" r:id="rId19" imgW="457200" imgH="393480" progId="Equation.3">
                  <p:embed/>
                </p:oleObj>
              </mc:Choice>
              <mc:Fallback>
                <p:oleObj name="Формула" r:id="rId19" imgW="457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110" y="3170645"/>
                        <a:ext cx="457200" cy="39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AutoShape 153"/>
          <p:cNvSpPr>
            <a:spLocks noChangeArrowheads="1"/>
          </p:cNvSpPr>
          <p:nvPr/>
        </p:nvSpPr>
        <p:spPr bwMode="auto">
          <a:xfrm rot="1169039">
            <a:off x="960438" y="1967481"/>
            <a:ext cx="438150" cy="88900"/>
          </a:xfrm>
          <a:prstGeom prst="rightArrow">
            <a:avLst>
              <a:gd name="adj1" fmla="val 50000"/>
              <a:gd name="adj2" fmla="val 123214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5" name="Object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405136"/>
              </p:ext>
            </p:extLst>
          </p:nvPr>
        </p:nvGraphicFramePr>
        <p:xfrm>
          <a:off x="1174750" y="1838893"/>
          <a:ext cx="127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2" name="Формула" r:id="rId21" imgW="126720" imgH="164880" progId="Equation.3">
                  <p:embed/>
                </p:oleObj>
              </mc:Choice>
              <mc:Fallback>
                <p:oleObj name="Формула" r:id="rId21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1838893"/>
                        <a:ext cx="127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157"/>
          <p:cNvSpPr txBox="1">
            <a:spLocks noChangeArrowheads="1"/>
          </p:cNvSpPr>
          <p:nvPr/>
        </p:nvSpPr>
        <p:spPr bwMode="auto">
          <a:xfrm>
            <a:off x="4260851" y="1541555"/>
            <a:ext cx="460605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400" dirty="0" smtClean="0">
                <a:latin typeface="ALS Schlange sans" pitchFamily="50" charset="-52"/>
                <a:sym typeface="Symbol" pitchFamily="18" charset="2"/>
              </a:rPr>
              <a:t>вектор </a:t>
            </a:r>
            <a:r>
              <a:rPr lang="ru-RU" altLang="ru-RU" sz="1400" dirty="0">
                <a:latin typeface="ALS Schlange sans" pitchFamily="50" charset="-52"/>
                <a:sym typeface="Symbol" pitchFamily="18" charset="2"/>
              </a:rPr>
              <a:t>средней скорости в интервале времени t,</a:t>
            </a:r>
          </a:p>
          <a:p>
            <a:r>
              <a:rPr lang="ru-RU" altLang="ru-RU" sz="1400" dirty="0" smtClean="0">
                <a:latin typeface="ALS Schlange sans" pitchFamily="50" charset="-52"/>
                <a:sym typeface="Symbol" pitchFamily="18" charset="2"/>
              </a:rPr>
              <a:t>направлен </a:t>
            </a:r>
            <a:r>
              <a:rPr lang="ru-RU" altLang="ru-RU" sz="1400" dirty="0">
                <a:latin typeface="ALS Schlange sans" pitchFamily="50" charset="-52"/>
                <a:sym typeface="Symbol" pitchFamily="18" charset="2"/>
              </a:rPr>
              <a:t>по направлению вектора перемещения (хорде </a:t>
            </a:r>
            <a:r>
              <a:rPr lang="en-US" altLang="ru-RU" sz="1400" i="1" dirty="0">
                <a:latin typeface="ALS Schlange sans" pitchFamily="50" charset="-52"/>
                <a:sym typeface="Symbol" pitchFamily="18" charset="2"/>
              </a:rPr>
              <a:t>MM</a:t>
            </a:r>
            <a:r>
              <a:rPr lang="en-US" altLang="ru-RU" sz="1400" baseline="-25000" dirty="0">
                <a:latin typeface="ALS Schlange sans" pitchFamily="50" charset="-52"/>
                <a:sym typeface="Symbol" pitchFamily="18" charset="2"/>
              </a:rPr>
              <a:t>1</a:t>
            </a:r>
            <a:r>
              <a:rPr lang="en-US" altLang="ru-RU" sz="1400" dirty="0">
                <a:latin typeface="ALS Schlange sans" pitchFamily="50" charset="-52"/>
                <a:sym typeface="Symbol" pitchFamily="18" charset="2"/>
              </a:rPr>
              <a:t>)</a:t>
            </a:r>
            <a:r>
              <a:rPr lang="en-US" altLang="ru-RU" sz="1400" i="1" dirty="0">
                <a:latin typeface="ALS Schlange sans" pitchFamily="50" charset="-52"/>
                <a:sym typeface="Symbol" pitchFamily="18" charset="2"/>
              </a:rPr>
              <a:t>.</a:t>
            </a:r>
            <a:endParaRPr lang="ru-RU" altLang="ru-RU" sz="1400" i="1" dirty="0">
              <a:latin typeface="ALS Schlange sans" pitchFamily="50" charset="-5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/>
      <p:bldP spid="30" grpId="0"/>
      <p:bldP spid="31" grpId="0" animBg="1"/>
      <p:bldP spid="34" grpId="0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59"/>
          <p:cNvSpPr>
            <a:spLocks noChangeArrowheads="1"/>
          </p:cNvSpPr>
          <p:nvPr/>
        </p:nvSpPr>
        <p:spPr bwMode="auto">
          <a:xfrm>
            <a:off x="8810627" y="4810126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altLang="ru-RU" sz="1000" b="1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6" name="Rectangle 87"/>
          <p:cNvSpPr>
            <a:spLocks noChangeArrowheads="1"/>
          </p:cNvSpPr>
          <p:nvPr/>
        </p:nvSpPr>
        <p:spPr bwMode="auto">
          <a:xfrm>
            <a:off x="20639" y="158929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273984"/>
              </p:ext>
            </p:extLst>
          </p:nvPr>
        </p:nvGraphicFramePr>
        <p:xfrm>
          <a:off x="5573712" y="1037260"/>
          <a:ext cx="165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6" name="Формула" r:id="rId3" imgW="1650960" imgH="228600" progId="Equation.3">
                  <p:embed/>
                </p:oleObj>
              </mc:Choice>
              <mc:Fallback>
                <p:oleObj name="Формула" r:id="rId3" imgW="1650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712" y="1037260"/>
                        <a:ext cx="1651000" cy="228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779457"/>
              </p:ext>
            </p:extLst>
          </p:nvPr>
        </p:nvGraphicFramePr>
        <p:xfrm>
          <a:off x="4598988" y="3131853"/>
          <a:ext cx="698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7" name="Формула" r:id="rId5" imgW="698400" imgH="736560" progId="Equation.3">
                  <p:embed/>
                </p:oleObj>
              </mc:Choice>
              <mc:Fallback>
                <p:oleObj name="Формула" r:id="rId5" imgW="69840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8" y="3131853"/>
                        <a:ext cx="698500" cy="736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79"/>
          <p:cNvSpPr txBox="1">
            <a:spLocks noChangeArrowheads="1"/>
          </p:cNvSpPr>
          <p:nvPr/>
        </p:nvSpPr>
        <p:spPr bwMode="auto">
          <a:xfrm>
            <a:off x="34927" y="997673"/>
            <a:ext cx="55387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400">
                <a:latin typeface="ALS Schlange sans" pitchFamily="50" charset="-52"/>
              </a:rPr>
              <a:t>Связь радиуса-вектора с координатами определяется выражением</a:t>
            </a:r>
            <a:r>
              <a:rPr lang="en-US" altLang="ru-RU" sz="1400" i="1">
                <a:latin typeface="ALS Schlange sans" pitchFamily="50" charset="-52"/>
                <a:sym typeface="Symbol" pitchFamily="18" charset="2"/>
              </a:rPr>
              <a:t>:</a:t>
            </a:r>
            <a:endParaRPr lang="ru-RU" altLang="ru-RU" sz="1400" i="1">
              <a:latin typeface="ALS Schlange sans" pitchFamily="50" charset="-52"/>
              <a:sym typeface="Symbol" pitchFamily="18" charset="2"/>
            </a:endParaRPr>
          </a:p>
        </p:txBody>
      </p:sp>
      <p:grpSp>
        <p:nvGrpSpPr>
          <p:cNvPr id="10" name="Group 193"/>
          <p:cNvGrpSpPr>
            <a:grpSpLocks/>
          </p:cNvGrpSpPr>
          <p:nvPr/>
        </p:nvGrpSpPr>
        <p:grpSpPr bwMode="auto">
          <a:xfrm>
            <a:off x="165103" y="1423123"/>
            <a:ext cx="1882775" cy="1641475"/>
            <a:chOff x="2425" y="1126"/>
            <a:chExt cx="1186" cy="1034"/>
          </a:xfrm>
        </p:grpSpPr>
        <p:sp>
          <p:nvSpPr>
            <p:cNvPr id="11" name="Line 160"/>
            <p:cNvSpPr>
              <a:spLocks noChangeShapeType="1"/>
            </p:cNvSpPr>
            <p:nvPr/>
          </p:nvSpPr>
          <p:spPr bwMode="auto">
            <a:xfrm>
              <a:off x="2735" y="1901"/>
              <a:ext cx="762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2" name="Line 161"/>
            <p:cNvSpPr>
              <a:spLocks noChangeShapeType="1"/>
            </p:cNvSpPr>
            <p:nvPr/>
          </p:nvSpPr>
          <p:spPr bwMode="auto">
            <a:xfrm rot="-5400000">
              <a:off x="2368" y="1528"/>
              <a:ext cx="75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3" name="Line 162"/>
            <p:cNvSpPr>
              <a:spLocks noChangeShapeType="1"/>
            </p:cNvSpPr>
            <p:nvPr/>
          </p:nvSpPr>
          <p:spPr bwMode="auto">
            <a:xfrm rot="-5400000" flipH="1" flipV="1">
              <a:off x="2484" y="1896"/>
              <a:ext cx="264" cy="26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4" name="Oval 163"/>
            <p:cNvSpPr>
              <a:spLocks noChangeArrowheads="1"/>
            </p:cNvSpPr>
            <p:nvPr/>
          </p:nvSpPr>
          <p:spPr bwMode="auto">
            <a:xfrm>
              <a:off x="3101" y="1349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" name="Oval 164"/>
            <p:cNvSpPr>
              <a:spLocks noChangeArrowheads="1"/>
            </p:cNvSpPr>
            <p:nvPr/>
          </p:nvSpPr>
          <p:spPr bwMode="auto">
            <a:xfrm>
              <a:off x="2734" y="1882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Freeform 165"/>
            <p:cNvSpPr>
              <a:spLocks/>
            </p:cNvSpPr>
            <p:nvPr/>
          </p:nvSpPr>
          <p:spPr bwMode="auto">
            <a:xfrm>
              <a:off x="2777" y="1253"/>
              <a:ext cx="540" cy="438"/>
            </a:xfrm>
            <a:custGeom>
              <a:avLst/>
              <a:gdLst>
                <a:gd name="T0" fmla="*/ 0 w 768"/>
                <a:gd name="T1" fmla="*/ 0 h 786"/>
                <a:gd name="T2" fmla="*/ 678 w 768"/>
                <a:gd name="T3" fmla="*/ 354 h 786"/>
                <a:gd name="T4" fmla="*/ 540 w 768"/>
                <a:gd name="T5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786">
                  <a:moveTo>
                    <a:pt x="0" y="0"/>
                  </a:moveTo>
                  <a:cubicBezTo>
                    <a:pt x="294" y="111"/>
                    <a:pt x="588" y="223"/>
                    <a:pt x="678" y="354"/>
                  </a:cubicBezTo>
                  <a:cubicBezTo>
                    <a:pt x="768" y="485"/>
                    <a:pt x="654" y="635"/>
                    <a:pt x="540" y="78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7" name="Text Box 166"/>
            <p:cNvSpPr txBox="1">
              <a:spLocks noChangeArrowheads="1"/>
            </p:cNvSpPr>
            <p:nvPr/>
          </p:nvSpPr>
          <p:spPr bwMode="auto">
            <a:xfrm>
              <a:off x="3127" y="1216"/>
              <a:ext cx="18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endParaRPr lang="ru-RU" altLang="ru-RU" sz="1000" i="1"/>
            </a:p>
          </p:txBody>
        </p:sp>
        <p:sp>
          <p:nvSpPr>
            <p:cNvPr id="18" name="Text Box 167"/>
            <p:cNvSpPr txBox="1">
              <a:spLocks noChangeArrowheads="1"/>
            </p:cNvSpPr>
            <p:nvPr/>
          </p:nvSpPr>
          <p:spPr bwMode="auto">
            <a:xfrm>
              <a:off x="2568" y="1775"/>
              <a:ext cx="16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O</a:t>
              </a:r>
              <a:endParaRPr lang="ru-RU" altLang="ru-RU" sz="1000" i="1"/>
            </a:p>
          </p:txBody>
        </p:sp>
        <p:graphicFrame>
          <p:nvGraphicFramePr>
            <p:cNvPr id="19" name="Object 168"/>
            <p:cNvGraphicFramePr>
              <a:graphicFrameLocks noChangeAspect="1"/>
            </p:cNvGraphicFramePr>
            <p:nvPr/>
          </p:nvGraphicFramePr>
          <p:xfrm>
            <a:off x="2425" y="2037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8" name="Формула" r:id="rId7" imgW="126720" imgH="139680" progId="Equation.3">
                    <p:embed/>
                  </p:oleObj>
                </mc:Choice>
                <mc:Fallback>
                  <p:oleObj name="Формула" r:id="rId7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5" y="2037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70"/>
            <p:cNvGraphicFramePr>
              <a:graphicFrameLocks noChangeAspect="1"/>
            </p:cNvGraphicFramePr>
            <p:nvPr/>
          </p:nvGraphicFramePr>
          <p:xfrm>
            <a:off x="3198" y="1904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9" name="Формула" r:id="rId9" imgW="126720" imgH="139680" progId="Equation.3">
                    <p:embed/>
                  </p:oleObj>
                </mc:Choice>
                <mc:Fallback>
                  <p:oleObj name="Формула" r:id="rId9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904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71"/>
            <p:cNvGraphicFramePr>
              <a:graphicFrameLocks noChangeAspect="1"/>
            </p:cNvGraphicFramePr>
            <p:nvPr/>
          </p:nvGraphicFramePr>
          <p:xfrm>
            <a:off x="3523" y="1829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0" name="Формула" r:id="rId11" imgW="139680" imgH="164880" progId="Equation.3">
                    <p:embed/>
                  </p:oleObj>
                </mc:Choice>
                <mc:Fallback>
                  <p:oleObj name="Формула" r:id="rId11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3" y="1829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72"/>
            <p:cNvGraphicFramePr>
              <a:graphicFrameLocks noChangeAspect="1"/>
            </p:cNvGraphicFramePr>
            <p:nvPr/>
          </p:nvGraphicFramePr>
          <p:xfrm>
            <a:off x="2874" y="2014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1" name="Формула" r:id="rId13" imgW="139680" imgH="164880" progId="Equation.3">
                    <p:embed/>
                  </p:oleObj>
                </mc:Choice>
                <mc:Fallback>
                  <p:oleObj name="Формула" r:id="rId13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2014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73"/>
            <p:cNvGraphicFramePr>
              <a:graphicFrameLocks noChangeAspect="1"/>
            </p:cNvGraphicFramePr>
            <p:nvPr/>
          </p:nvGraphicFramePr>
          <p:xfrm>
            <a:off x="2806" y="1126"/>
            <a:ext cx="80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2" name="Формула" r:id="rId15" imgW="126720" imgH="126720" progId="Equation.3">
                    <p:embed/>
                  </p:oleObj>
                </mc:Choice>
                <mc:Fallback>
                  <p:oleObj name="Формула" r:id="rId15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6" y="1126"/>
                          <a:ext cx="80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74"/>
            <p:cNvGraphicFramePr>
              <a:graphicFrameLocks noChangeAspect="1"/>
            </p:cNvGraphicFramePr>
            <p:nvPr/>
          </p:nvGraphicFramePr>
          <p:xfrm>
            <a:off x="3027" y="1671"/>
            <a:ext cx="80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3" name="Формула" r:id="rId17" imgW="126720" imgH="126720" progId="Equation.3">
                    <p:embed/>
                  </p:oleObj>
                </mc:Choice>
                <mc:Fallback>
                  <p:oleObj name="Формула" r:id="rId17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7" y="1671"/>
                          <a:ext cx="80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175"/>
            <p:cNvSpPr>
              <a:spLocks noChangeShapeType="1"/>
            </p:cNvSpPr>
            <p:nvPr/>
          </p:nvSpPr>
          <p:spPr bwMode="auto">
            <a:xfrm>
              <a:off x="3114" y="1371"/>
              <a:ext cx="0" cy="6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6" name="Line 176"/>
            <p:cNvSpPr>
              <a:spLocks noChangeShapeType="1"/>
            </p:cNvSpPr>
            <p:nvPr/>
          </p:nvSpPr>
          <p:spPr bwMode="auto">
            <a:xfrm flipV="1">
              <a:off x="3114" y="1896"/>
              <a:ext cx="84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7" name="Line 177"/>
            <p:cNvSpPr>
              <a:spLocks noChangeShapeType="1"/>
            </p:cNvSpPr>
            <p:nvPr/>
          </p:nvSpPr>
          <p:spPr bwMode="auto">
            <a:xfrm flipH="1">
              <a:off x="2652" y="1986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pSp>
          <p:nvGrpSpPr>
            <p:cNvPr id="28" name="Group 180"/>
            <p:cNvGrpSpPr>
              <a:grpSpLocks/>
            </p:cNvGrpSpPr>
            <p:nvPr/>
          </p:nvGrpSpPr>
          <p:grpSpPr bwMode="auto">
            <a:xfrm>
              <a:off x="2625" y="1386"/>
              <a:ext cx="477" cy="617"/>
              <a:chOff x="2247" y="2106"/>
              <a:chExt cx="477" cy="617"/>
            </a:xfrm>
          </p:grpSpPr>
          <p:sp>
            <p:nvSpPr>
              <p:cNvPr id="29" name="Line 181"/>
              <p:cNvSpPr>
                <a:spLocks noChangeShapeType="1"/>
              </p:cNvSpPr>
              <p:nvPr/>
            </p:nvSpPr>
            <p:spPr bwMode="auto">
              <a:xfrm flipV="1">
                <a:off x="2370" y="2106"/>
                <a:ext cx="354" cy="5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0" name="Line 182"/>
              <p:cNvSpPr>
                <a:spLocks noChangeShapeType="1"/>
              </p:cNvSpPr>
              <p:nvPr/>
            </p:nvSpPr>
            <p:spPr bwMode="auto">
              <a:xfrm>
                <a:off x="2388" y="2616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1" name="Line 183"/>
              <p:cNvSpPr>
                <a:spLocks noChangeShapeType="1"/>
              </p:cNvSpPr>
              <p:nvPr/>
            </p:nvSpPr>
            <p:spPr bwMode="auto">
              <a:xfrm rot="-5400000">
                <a:off x="2321" y="2573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2" name="Line 184"/>
              <p:cNvSpPr>
                <a:spLocks noChangeShapeType="1"/>
              </p:cNvSpPr>
              <p:nvPr/>
            </p:nvSpPr>
            <p:spPr bwMode="auto">
              <a:xfrm rot="-5400000" flipH="1" flipV="1">
                <a:off x="2305" y="2629"/>
                <a:ext cx="54" cy="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graphicFrame>
            <p:nvGraphicFramePr>
              <p:cNvPr id="33" name="Object 185"/>
              <p:cNvGraphicFramePr>
                <a:graphicFrameLocks noChangeAspect="1"/>
              </p:cNvGraphicFramePr>
              <p:nvPr/>
            </p:nvGraphicFramePr>
            <p:xfrm>
              <a:off x="2492" y="2250"/>
              <a:ext cx="80" cy="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44" name="Формула" r:id="rId18" imgW="126720" imgH="152280" progId="Equation.3">
                      <p:embed/>
                    </p:oleObj>
                  </mc:Choice>
                  <mc:Fallback>
                    <p:oleObj name="Формула" r:id="rId18" imgW="126720" imgH="1522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2" y="2250"/>
                            <a:ext cx="80" cy="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186"/>
              <p:cNvGraphicFramePr>
                <a:graphicFrameLocks noChangeAspect="1"/>
              </p:cNvGraphicFramePr>
              <p:nvPr/>
            </p:nvGraphicFramePr>
            <p:xfrm>
              <a:off x="2247" y="2603"/>
              <a:ext cx="64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45" name="Формула" r:id="rId20" imgW="101520" imgH="190440" progId="Equation.3">
                      <p:embed/>
                    </p:oleObj>
                  </mc:Choice>
                  <mc:Fallback>
                    <p:oleObj name="Формула" r:id="rId20" imgW="101520" imgH="1904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7" y="2603"/>
                            <a:ext cx="64" cy="1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Object 187"/>
              <p:cNvGraphicFramePr>
                <a:graphicFrameLocks noChangeAspect="1"/>
              </p:cNvGraphicFramePr>
              <p:nvPr/>
            </p:nvGraphicFramePr>
            <p:xfrm>
              <a:off x="2479" y="2493"/>
              <a:ext cx="80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46" name="Формула" r:id="rId22" imgW="126720" imgH="215640" progId="Equation.3">
                      <p:embed/>
                    </p:oleObj>
                  </mc:Choice>
                  <mc:Fallback>
                    <p:oleObj name="Формула" r:id="rId22" imgW="12672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79" y="2493"/>
                            <a:ext cx="80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Object 188"/>
              <p:cNvGraphicFramePr>
                <a:graphicFrameLocks noChangeAspect="1"/>
              </p:cNvGraphicFramePr>
              <p:nvPr/>
            </p:nvGraphicFramePr>
            <p:xfrm>
              <a:off x="2366" y="2424"/>
              <a:ext cx="88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47" name="Формула" r:id="rId24" imgW="139680" imgH="203040" progId="Equation.3">
                      <p:embed/>
                    </p:oleObj>
                  </mc:Choice>
                  <mc:Fallback>
                    <p:oleObj name="Формула" r:id="rId24" imgW="13968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6" y="2424"/>
                            <a:ext cx="88" cy="1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7" name="Object 1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246584"/>
              </p:ext>
            </p:extLst>
          </p:nvPr>
        </p:nvGraphicFramePr>
        <p:xfrm>
          <a:off x="258764" y="3203865"/>
          <a:ext cx="2336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8" name="Формула" r:id="rId26" imgW="2336760" imgH="812520" progId="Equation.3">
                  <p:embed/>
                </p:oleObj>
              </mc:Choice>
              <mc:Fallback>
                <p:oleObj name="Формула" r:id="rId26" imgW="23367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4" y="3203865"/>
                        <a:ext cx="2336800" cy="812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AutoShape 192"/>
          <p:cNvSpPr>
            <a:spLocks noChangeArrowheads="1"/>
          </p:cNvSpPr>
          <p:nvPr/>
        </p:nvSpPr>
        <p:spPr bwMode="auto">
          <a:xfrm>
            <a:off x="1296990" y="1762847"/>
            <a:ext cx="314325" cy="88900"/>
          </a:xfrm>
          <a:prstGeom prst="rightArrow">
            <a:avLst>
              <a:gd name="adj1" fmla="val 50000"/>
              <a:gd name="adj2" fmla="val 88393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9" name="AutoShape 194"/>
          <p:cNvSpPr>
            <a:spLocks noChangeArrowheads="1"/>
          </p:cNvSpPr>
          <p:nvPr/>
        </p:nvSpPr>
        <p:spPr bwMode="auto">
          <a:xfrm rot="16200000">
            <a:off x="1123952" y="1599335"/>
            <a:ext cx="266700" cy="889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" name="AutoShape 195"/>
          <p:cNvSpPr>
            <a:spLocks noChangeArrowheads="1"/>
          </p:cNvSpPr>
          <p:nvPr/>
        </p:nvSpPr>
        <p:spPr bwMode="auto">
          <a:xfrm rot="8157934">
            <a:off x="1008063" y="1880322"/>
            <a:ext cx="266700" cy="889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41" name="Object 1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431144"/>
              </p:ext>
            </p:extLst>
          </p:nvPr>
        </p:nvGraphicFramePr>
        <p:xfrm>
          <a:off x="1100138" y="1931122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9" name="Формула" r:id="rId28" imgW="164880" imgH="228600" progId="Equation.3">
                  <p:embed/>
                </p:oleObj>
              </mc:Choice>
              <mc:Fallback>
                <p:oleObj name="Формула" r:id="rId28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1931122"/>
                        <a:ext cx="1651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284391"/>
              </p:ext>
            </p:extLst>
          </p:nvPr>
        </p:nvGraphicFramePr>
        <p:xfrm>
          <a:off x="1622426" y="1761261"/>
          <a:ext cx="165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0" name="Формула" r:id="rId30" imgW="164880" imgH="241200" progId="Equation.3">
                  <p:embed/>
                </p:oleObj>
              </mc:Choice>
              <mc:Fallback>
                <p:oleObj name="Формула" r:id="rId30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6" y="1761261"/>
                        <a:ext cx="165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845659"/>
              </p:ext>
            </p:extLst>
          </p:nvPr>
        </p:nvGraphicFramePr>
        <p:xfrm>
          <a:off x="1325563" y="1429472"/>
          <a:ext cx="165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1" name="Формула" r:id="rId32" imgW="164880" imgH="215640" progId="Equation.3">
                  <p:embed/>
                </p:oleObj>
              </mc:Choice>
              <mc:Fallback>
                <p:oleObj name="Формула" r:id="rId32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1429472"/>
                        <a:ext cx="1651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986543"/>
              </p:ext>
            </p:extLst>
          </p:nvPr>
        </p:nvGraphicFramePr>
        <p:xfrm>
          <a:off x="6931026" y="3163042"/>
          <a:ext cx="457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2" name="Формула" r:id="rId34" imgW="457200" imgH="698400" progId="Equation.3">
                  <p:embed/>
                </p:oleObj>
              </mc:Choice>
              <mc:Fallback>
                <p:oleObj name="Формула" r:id="rId34" imgW="4572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1026" y="3163042"/>
                        <a:ext cx="457200" cy="698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200"/>
          <p:cNvSpPr txBox="1">
            <a:spLocks noChangeArrowheads="1"/>
          </p:cNvSpPr>
          <p:nvPr/>
        </p:nvSpPr>
        <p:spPr bwMode="auto">
          <a:xfrm>
            <a:off x="5573714" y="3064598"/>
            <a:ext cx="108715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Проекции</a:t>
            </a:r>
          </a:p>
          <a:p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скорости</a:t>
            </a:r>
            <a:endParaRPr lang="en-US" altLang="ru-RU" sz="1400" b="1" dirty="0">
              <a:solidFill>
                <a:schemeClr val="accent1"/>
              </a:solidFill>
              <a:latin typeface="ALS Schlange sans" pitchFamily="50" charset="-52"/>
            </a:endParaRPr>
          </a:p>
          <a:p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на оси</a:t>
            </a:r>
            <a:endParaRPr lang="en-US" altLang="ru-RU" sz="1400" b="1" dirty="0">
              <a:solidFill>
                <a:schemeClr val="accent1"/>
              </a:solidFill>
              <a:latin typeface="ALS Schlange sans" pitchFamily="50" charset="-52"/>
            </a:endParaRPr>
          </a:p>
          <a:p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координат</a:t>
            </a:r>
            <a:r>
              <a:rPr lang="en-US" altLang="ru-RU" sz="1400" b="1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:</a:t>
            </a:r>
            <a:endParaRPr lang="ru-RU" altLang="ru-RU" sz="1400" b="1" i="1" dirty="0">
              <a:solidFill>
                <a:schemeClr val="accent1"/>
              </a:solidFill>
              <a:latin typeface="ALS Schlange sans" pitchFamily="50" charset="-52"/>
              <a:sym typeface="Symbol" pitchFamily="18" charset="2"/>
            </a:endParaRPr>
          </a:p>
        </p:txBody>
      </p:sp>
      <p:graphicFrame>
        <p:nvGraphicFramePr>
          <p:cNvPr id="46" name="Object 2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783545"/>
              </p:ext>
            </p:extLst>
          </p:nvPr>
        </p:nvGraphicFramePr>
        <p:xfrm>
          <a:off x="7516813" y="2926504"/>
          <a:ext cx="11303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3" name="Формула" r:id="rId36" imgW="1130040" imgH="1091880" progId="Equation.3">
                  <p:embed/>
                </p:oleObj>
              </mc:Choice>
              <mc:Fallback>
                <p:oleObj name="Формула" r:id="rId36" imgW="113004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6813" y="2926504"/>
                        <a:ext cx="1130300" cy="1092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299"/>
          <p:cNvSpPr txBox="1">
            <a:spLocks noChangeArrowheads="1"/>
          </p:cNvSpPr>
          <p:nvPr/>
        </p:nvSpPr>
        <p:spPr bwMode="auto">
          <a:xfrm>
            <a:off x="34926" y="634713"/>
            <a:ext cx="24929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Координатный способ</a:t>
            </a:r>
            <a:r>
              <a:rPr lang="en-US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:</a:t>
            </a:r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 	</a:t>
            </a:r>
            <a:endParaRPr lang="ru-RU" altLang="ru-RU" sz="1400" dirty="0">
              <a:solidFill>
                <a:schemeClr val="accent1"/>
              </a:solidFill>
              <a:latin typeface="ALS Schlange sans" pitchFamily="50" charset="-52"/>
            </a:endParaRPr>
          </a:p>
        </p:txBody>
      </p:sp>
      <p:sp>
        <p:nvSpPr>
          <p:cNvPr id="48" name="Text Box 301"/>
          <p:cNvSpPr txBox="1">
            <a:spLocks noChangeArrowheads="1"/>
          </p:cNvSpPr>
          <p:nvPr/>
        </p:nvSpPr>
        <p:spPr bwMode="auto">
          <a:xfrm>
            <a:off x="2595566" y="2444085"/>
            <a:ext cx="45047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 b="1" dirty="0">
                <a:latin typeface="ALS Schlange sans" pitchFamily="50" charset="-52"/>
              </a:rPr>
              <a:t>Используем векторную форму определения скорости</a:t>
            </a:r>
            <a:r>
              <a:rPr lang="en-US" altLang="ru-RU" sz="1400" b="1" dirty="0">
                <a:latin typeface="ALS Schlange sans" pitchFamily="50" charset="-52"/>
              </a:rPr>
              <a:t>:</a:t>
            </a:r>
            <a:endParaRPr lang="ru-RU" altLang="ru-RU" sz="1400" b="1" dirty="0">
              <a:latin typeface="ALS Schlange sans" pitchFamily="50" charset="-52"/>
            </a:endParaRPr>
          </a:p>
        </p:txBody>
      </p:sp>
      <p:sp>
        <p:nvSpPr>
          <p:cNvPr id="49" name="Text Box 304"/>
          <p:cNvSpPr txBox="1">
            <a:spLocks noChangeArrowheads="1"/>
          </p:cNvSpPr>
          <p:nvPr/>
        </p:nvSpPr>
        <p:spPr bwMode="auto">
          <a:xfrm>
            <a:off x="2921003" y="3131854"/>
            <a:ext cx="147187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Компоненты</a:t>
            </a:r>
          </a:p>
          <a:p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(составляющие)</a:t>
            </a:r>
          </a:p>
          <a:p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вектора</a:t>
            </a:r>
          </a:p>
          <a:p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скорости</a:t>
            </a:r>
            <a:r>
              <a:rPr lang="en-US" altLang="ru-RU" sz="1400" b="1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:</a:t>
            </a:r>
            <a:endParaRPr lang="ru-RU" altLang="ru-RU" sz="1400" b="1" i="1" dirty="0">
              <a:solidFill>
                <a:schemeClr val="accent1"/>
              </a:solidFill>
              <a:latin typeface="ALS Schlange sans" pitchFamily="50" charset="-5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5" grpId="0"/>
      <p:bldP spid="47" grpId="0"/>
      <p:bldP spid="48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59"/>
          <p:cNvSpPr>
            <a:spLocks noChangeArrowheads="1"/>
          </p:cNvSpPr>
          <p:nvPr/>
        </p:nvSpPr>
        <p:spPr bwMode="auto">
          <a:xfrm>
            <a:off x="8810627" y="4810126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altLang="ru-RU" sz="1000" b="1" dirty="0" smtClean="0">
                <a:solidFill>
                  <a:schemeClr val="bg2"/>
                </a:solidFill>
              </a:rPr>
              <a:t>7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  <p:graphicFrame>
        <p:nvGraphicFramePr>
          <p:cNvPr id="3" name="Object 2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01289"/>
              </p:ext>
            </p:extLst>
          </p:nvPr>
        </p:nvGraphicFramePr>
        <p:xfrm>
          <a:off x="1078276" y="1216495"/>
          <a:ext cx="850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8" name="Формула" r:id="rId3" imgW="850680" imgH="203040" progId="Equation.3">
                  <p:embed/>
                </p:oleObj>
              </mc:Choice>
              <mc:Fallback>
                <p:oleObj name="Формула" r:id="rId3" imgW="850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276" y="1216495"/>
                        <a:ext cx="850900" cy="203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13"/>
          <p:cNvSpPr txBox="1">
            <a:spLocks noChangeArrowheads="1"/>
          </p:cNvSpPr>
          <p:nvPr/>
        </p:nvSpPr>
        <p:spPr bwMode="auto">
          <a:xfrm>
            <a:off x="34494" y="940613"/>
            <a:ext cx="34750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400" dirty="0">
                <a:latin typeface="ALS Schlange sans" pitchFamily="50" charset="-52"/>
              </a:rPr>
              <a:t>Представим радиус-вектор как сложную функцию</a:t>
            </a:r>
            <a:r>
              <a:rPr lang="en-US" altLang="ru-RU" sz="1400" i="1" dirty="0">
                <a:latin typeface="ALS Schlange sans" pitchFamily="50" charset="-52"/>
                <a:sym typeface="Symbol" pitchFamily="18" charset="2"/>
              </a:rPr>
              <a:t>:</a:t>
            </a:r>
            <a:endParaRPr lang="ru-RU" altLang="ru-RU" sz="1400" i="1" dirty="0">
              <a:latin typeface="ALS Schlange sans" pitchFamily="50" charset="-52"/>
              <a:sym typeface="Symbol" pitchFamily="18" charset="2"/>
            </a:endParaRPr>
          </a:p>
        </p:txBody>
      </p:sp>
      <p:grpSp>
        <p:nvGrpSpPr>
          <p:cNvPr id="5" name="Group 225"/>
          <p:cNvGrpSpPr>
            <a:grpSpLocks/>
          </p:cNvGrpSpPr>
          <p:nvPr/>
        </p:nvGrpSpPr>
        <p:grpSpPr bwMode="auto">
          <a:xfrm>
            <a:off x="66675" y="2344593"/>
            <a:ext cx="1189038" cy="1165225"/>
            <a:chOff x="4080" y="1190"/>
            <a:chExt cx="749" cy="734"/>
          </a:xfrm>
        </p:grpSpPr>
        <p:sp>
          <p:nvSpPr>
            <p:cNvPr id="6" name="Oval 204"/>
            <p:cNvSpPr>
              <a:spLocks noChangeArrowheads="1"/>
            </p:cNvSpPr>
            <p:nvPr/>
          </p:nvSpPr>
          <p:spPr bwMode="auto">
            <a:xfrm>
              <a:off x="4613" y="1343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" name="Oval 205"/>
            <p:cNvSpPr>
              <a:spLocks noChangeArrowheads="1"/>
            </p:cNvSpPr>
            <p:nvPr/>
          </p:nvSpPr>
          <p:spPr bwMode="auto">
            <a:xfrm>
              <a:off x="4246" y="1876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" name="Freeform 206"/>
            <p:cNvSpPr>
              <a:spLocks/>
            </p:cNvSpPr>
            <p:nvPr/>
          </p:nvSpPr>
          <p:spPr bwMode="auto">
            <a:xfrm>
              <a:off x="4289" y="1247"/>
              <a:ext cx="540" cy="438"/>
            </a:xfrm>
            <a:custGeom>
              <a:avLst/>
              <a:gdLst>
                <a:gd name="T0" fmla="*/ 0 w 768"/>
                <a:gd name="T1" fmla="*/ 0 h 786"/>
                <a:gd name="T2" fmla="*/ 678 w 768"/>
                <a:gd name="T3" fmla="*/ 354 h 786"/>
                <a:gd name="T4" fmla="*/ 540 w 768"/>
                <a:gd name="T5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786">
                  <a:moveTo>
                    <a:pt x="0" y="0"/>
                  </a:moveTo>
                  <a:cubicBezTo>
                    <a:pt x="294" y="111"/>
                    <a:pt x="588" y="223"/>
                    <a:pt x="678" y="354"/>
                  </a:cubicBezTo>
                  <a:cubicBezTo>
                    <a:pt x="768" y="485"/>
                    <a:pt x="654" y="635"/>
                    <a:pt x="540" y="78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9" name="Text Box 207"/>
            <p:cNvSpPr txBox="1">
              <a:spLocks noChangeArrowheads="1"/>
            </p:cNvSpPr>
            <p:nvPr/>
          </p:nvSpPr>
          <p:spPr bwMode="auto">
            <a:xfrm>
              <a:off x="4549" y="1194"/>
              <a:ext cx="18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endParaRPr lang="ru-RU" altLang="ru-RU" sz="1000" i="1"/>
            </a:p>
          </p:txBody>
        </p:sp>
        <p:sp>
          <p:nvSpPr>
            <p:cNvPr id="10" name="Text Box 208"/>
            <p:cNvSpPr txBox="1">
              <a:spLocks noChangeArrowheads="1"/>
            </p:cNvSpPr>
            <p:nvPr/>
          </p:nvSpPr>
          <p:spPr bwMode="auto">
            <a:xfrm>
              <a:off x="4080" y="1769"/>
              <a:ext cx="16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O</a:t>
              </a:r>
              <a:endParaRPr lang="ru-RU" altLang="ru-RU" sz="1000" i="1"/>
            </a:p>
          </p:txBody>
        </p:sp>
        <p:graphicFrame>
          <p:nvGraphicFramePr>
            <p:cNvPr id="11" name="Object 209"/>
            <p:cNvGraphicFramePr>
              <a:graphicFrameLocks noChangeAspect="1"/>
            </p:cNvGraphicFramePr>
            <p:nvPr/>
          </p:nvGraphicFramePr>
          <p:xfrm>
            <a:off x="4511" y="1233"/>
            <a:ext cx="72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69" name="Формула" r:id="rId5" imgW="114120" imgH="139680" progId="Equation.3">
                    <p:embed/>
                  </p:oleObj>
                </mc:Choice>
                <mc:Fallback>
                  <p:oleObj name="Формула" r:id="rId5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" y="1233"/>
                          <a:ext cx="72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210"/>
            <p:cNvSpPr>
              <a:spLocks noChangeArrowheads="1"/>
            </p:cNvSpPr>
            <p:nvPr/>
          </p:nvSpPr>
          <p:spPr bwMode="auto">
            <a:xfrm>
              <a:off x="4377" y="1257"/>
              <a:ext cx="32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13" name="Object 211"/>
            <p:cNvGraphicFramePr>
              <a:graphicFrameLocks noChangeAspect="1"/>
            </p:cNvGraphicFramePr>
            <p:nvPr/>
          </p:nvGraphicFramePr>
          <p:xfrm>
            <a:off x="4280" y="1256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0" name="Формула" r:id="rId7" imgW="177480" imgH="215640" progId="Equation.3">
                    <p:embed/>
                  </p:oleObj>
                </mc:Choice>
                <mc:Fallback>
                  <p:oleObj name="Формула" r:id="rId7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0" y="1256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212"/>
            <p:cNvGraphicFramePr>
              <a:graphicFrameLocks noChangeAspect="1"/>
            </p:cNvGraphicFramePr>
            <p:nvPr/>
          </p:nvGraphicFramePr>
          <p:xfrm>
            <a:off x="4304" y="1190"/>
            <a:ext cx="184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1" name="Формула" r:id="rId9" imgW="291960" imgH="139680" progId="Equation.3">
                    <p:embed/>
                  </p:oleObj>
                </mc:Choice>
                <mc:Fallback>
                  <p:oleObj name="Формула" r:id="rId9" imgW="29196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4" y="1190"/>
                          <a:ext cx="184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214"/>
            <p:cNvSpPr>
              <a:spLocks noChangeShapeType="1"/>
            </p:cNvSpPr>
            <p:nvPr/>
          </p:nvSpPr>
          <p:spPr bwMode="auto">
            <a:xfrm flipV="1">
              <a:off x="4272" y="1380"/>
              <a:ext cx="342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16" name="Object 215"/>
            <p:cNvGraphicFramePr>
              <a:graphicFrameLocks noChangeAspect="1"/>
            </p:cNvGraphicFramePr>
            <p:nvPr/>
          </p:nvGraphicFramePr>
          <p:xfrm>
            <a:off x="4346" y="1548"/>
            <a:ext cx="80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2" name="Формула" r:id="rId11" imgW="126720" imgH="152280" progId="Equation.3">
                    <p:embed/>
                  </p:oleObj>
                </mc:Choice>
                <mc:Fallback>
                  <p:oleObj name="Формула" r:id="rId11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6" y="1548"/>
                          <a:ext cx="80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2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586943"/>
              </p:ext>
            </p:extLst>
          </p:nvPr>
        </p:nvGraphicFramePr>
        <p:xfrm>
          <a:off x="6369122" y="1271471"/>
          <a:ext cx="157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3" name="Формула" r:id="rId13" imgW="1574640" imgH="393480" progId="Equation.3">
                  <p:embed/>
                </p:oleObj>
              </mc:Choice>
              <mc:Fallback>
                <p:oleObj name="Формула" r:id="rId13" imgW="1574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9122" y="1271471"/>
                        <a:ext cx="15748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17"/>
          <p:cNvSpPr txBox="1">
            <a:spLocks noChangeArrowheads="1"/>
          </p:cNvSpPr>
          <p:nvPr/>
        </p:nvSpPr>
        <p:spPr bwMode="auto">
          <a:xfrm>
            <a:off x="35718" y="1463833"/>
            <a:ext cx="23711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 dirty="0">
                <a:latin typeface="ALS Schlange sans" pitchFamily="50" charset="-52"/>
              </a:rPr>
              <a:t>Представим производную</a:t>
            </a:r>
          </a:p>
          <a:p>
            <a:r>
              <a:rPr lang="ru-RU" altLang="ru-RU" sz="1400" dirty="0">
                <a:latin typeface="ALS Schlange sans" pitchFamily="50" charset="-52"/>
              </a:rPr>
              <a:t>радиус-вектора как предел</a:t>
            </a:r>
            <a:r>
              <a:rPr lang="en-US" altLang="ru-RU" sz="1400" i="1" dirty="0">
                <a:latin typeface="ALS Schlange sans" pitchFamily="50" charset="-52"/>
                <a:sym typeface="Symbol" pitchFamily="18" charset="2"/>
              </a:rPr>
              <a:t>:</a:t>
            </a:r>
            <a:endParaRPr lang="ru-RU" altLang="ru-RU" sz="1400" i="1" dirty="0">
              <a:latin typeface="ALS Schlange sans" pitchFamily="50" charset="-52"/>
              <a:sym typeface="Symbol" pitchFamily="18" charset="2"/>
            </a:endParaRPr>
          </a:p>
        </p:txBody>
      </p:sp>
      <p:graphicFrame>
        <p:nvGraphicFramePr>
          <p:cNvPr id="19" name="Object 2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565150"/>
              </p:ext>
            </p:extLst>
          </p:nvPr>
        </p:nvGraphicFramePr>
        <p:xfrm>
          <a:off x="2406880" y="1528593"/>
          <a:ext cx="102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4" name="Формула" r:id="rId15" imgW="1028520" imgH="393480" progId="Equation.3">
                  <p:embed/>
                </p:oleObj>
              </mc:Choice>
              <mc:Fallback>
                <p:oleObj name="Формула" r:id="rId15" imgW="1028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880" y="1528593"/>
                        <a:ext cx="10287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229"/>
          <p:cNvGrpSpPr>
            <a:grpSpLocks/>
          </p:cNvGrpSpPr>
          <p:nvPr/>
        </p:nvGrpSpPr>
        <p:grpSpPr bwMode="auto">
          <a:xfrm>
            <a:off x="381001" y="2496994"/>
            <a:ext cx="1212850" cy="958850"/>
            <a:chOff x="4278" y="1286"/>
            <a:chExt cx="764" cy="604"/>
          </a:xfrm>
        </p:grpSpPr>
        <p:sp>
          <p:nvSpPr>
            <p:cNvPr id="21" name="Line 220"/>
            <p:cNvSpPr>
              <a:spLocks noChangeShapeType="1"/>
            </p:cNvSpPr>
            <p:nvPr/>
          </p:nvSpPr>
          <p:spPr bwMode="auto">
            <a:xfrm flipV="1">
              <a:off x="4278" y="1482"/>
              <a:ext cx="49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2" name="Oval 221"/>
            <p:cNvSpPr>
              <a:spLocks noChangeArrowheads="1"/>
            </p:cNvSpPr>
            <p:nvPr/>
          </p:nvSpPr>
          <p:spPr bwMode="auto">
            <a:xfrm>
              <a:off x="4770" y="1452"/>
              <a:ext cx="35" cy="3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" name="Line 223"/>
            <p:cNvSpPr>
              <a:spLocks noChangeShapeType="1"/>
            </p:cNvSpPr>
            <p:nvPr/>
          </p:nvSpPr>
          <p:spPr bwMode="auto">
            <a:xfrm>
              <a:off x="4644" y="1380"/>
              <a:ext cx="132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4" name="Text Box 224"/>
            <p:cNvSpPr txBox="1">
              <a:spLocks noChangeArrowheads="1"/>
            </p:cNvSpPr>
            <p:nvPr/>
          </p:nvSpPr>
          <p:spPr bwMode="auto">
            <a:xfrm>
              <a:off x="4830" y="1415"/>
              <a:ext cx="21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r>
                <a:rPr lang="ru-RU" altLang="ru-RU" sz="1000" baseline="-25000"/>
                <a:t>1</a:t>
              </a:r>
            </a:p>
          </p:txBody>
        </p:sp>
        <p:graphicFrame>
          <p:nvGraphicFramePr>
            <p:cNvPr id="25" name="Object 226"/>
            <p:cNvGraphicFramePr>
              <a:graphicFrameLocks noChangeAspect="1"/>
            </p:cNvGraphicFramePr>
            <p:nvPr/>
          </p:nvGraphicFramePr>
          <p:xfrm>
            <a:off x="4514" y="1660"/>
            <a:ext cx="8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5" name="Формула" r:id="rId17" imgW="126720" imgH="215640" progId="Equation.3">
                    <p:embed/>
                  </p:oleObj>
                </mc:Choice>
                <mc:Fallback>
                  <p:oleObj name="Формула" r:id="rId17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" y="1660"/>
                          <a:ext cx="8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27"/>
            <p:cNvGraphicFramePr>
              <a:graphicFrameLocks noChangeAspect="1"/>
            </p:cNvGraphicFramePr>
            <p:nvPr/>
          </p:nvGraphicFramePr>
          <p:xfrm>
            <a:off x="4577" y="1417"/>
            <a:ext cx="14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6" name="Формула" r:id="rId19" imgW="228600" imgH="164880" progId="Equation.3">
                    <p:embed/>
                  </p:oleObj>
                </mc:Choice>
                <mc:Fallback>
                  <p:oleObj name="Формула" r:id="rId19" imgW="2286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7" y="1417"/>
                          <a:ext cx="14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28"/>
            <p:cNvGraphicFramePr>
              <a:graphicFrameLocks noChangeAspect="1"/>
            </p:cNvGraphicFramePr>
            <p:nvPr/>
          </p:nvGraphicFramePr>
          <p:xfrm>
            <a:off x="4718" y="1286"/>
            <a:ext cx="136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7" name="Формула" r:id="rId21" imgW="215640" imgH="177480" progId="Equation.3">
                    <p:embed/>
                  </p:oleObj>
                </mc:Choice>
                <mc:Fallback>
                  <p:oleObj name="Формула" r:id="rId21" imgW="2156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8" y="1286"/>
                          <a:ext cx="136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Text Box 230"/>
          <p:cNvSpPr txBox="1">
            <a:spLocks noChangeArrowheads="1"/>
          </p:cNvSpPr>
          <p:nvPr/>
        </p:nvSpPr>
        <p:spPr bwMode="auto">
          <a:xfrm>
            <a:off x="193963" y="2011650"/>
            <a:ext cx="88387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ru-RU" altLang="ru-RU" sz="1400" dirty="0">
                <a:latin typeface="ALS Schlange sans" pitchFamily="50" charset="-52"/>
              </a:rPr>
              <a:t>Вектор приращения радиуса-вектора</a:t>
            </a:r>
            <a:r>
              <a:rPr lang="ru-RU" altLang="ru-RU" sz="1400" b="1" dirty="0">
                <a:latin typeface="ALS Schlange sans" pitchFamily="50" charset="-52"/>
              </a:rPr>
              <a:t> </a:t>
            </a:r>
            <a:r>
              <a:rPr lang="ru-RU" altLang="ru-RU" sz="1400" dirty="0">
                <a:latin typeface="ALS Schlange sans" pitchFamily="50" charset="-52"/>
              </a:rPr>
              <a:t>направлен по хорде </a:t>
            </a:r>
            <a:r>
              <a:rPr lang="en-US" altLang="ru-RU" sz="1400" i="1" dirty="0">
                <a:latin typeface="ALS Schlange sans" pitchFamily="50" charset="-52"/>
              </a:rPr>
              <a:t>MM</a:t>
            </a:r>
            <a:r>
              <a:rPr lang="en-US" altLang="ru-RU" sz="1400" baseline="-25000" dirty="0">
                <a:latin typeface="ALS Schlange sans" pitchFamily="50" charset="-52"/>
              </a:rPr>
              <a:t>1</a:t>
            </a:r>
            <a:r>
              <a:rPr lang="en-US" altLang="ru-RU" sz="1400" dirty="0">
                <a:latin typeface="ALS Schlange sans" pitchFamily="50" charset="-52"/>
              </a:rPr>
              <a:t> </a:t>
            </a:r>
            <a:r>
              <a:rPr lang="ru-RU" altLang="ru-RU" sz="1400" dirty="0">
                <a:latin typeface="ALS Schlange sans" pitchFamily="50" charset="-52"/>
              </a:rPr>
              <a:t>и в пределе занимает положение касательной</a:t>
            </a:r>
            <a:r>
              <a:rPr lang="ru-RU" altLang="ru-RU" sz="1400" i="1" dirty="0">
                <a:latin typeface="ALS Schlange sans" pitchFamily="50" charset="-52"/>
                <a:sym typeface="Symbol" pitchFamily="18" charset="2"/>
              </a:rPr>
              <a:t>.</a:t>
            </a:r>
          </a:p>
        </p:txBody>
      </p:sp>
      <p:graphicFrame>
        <p:nvGraphicFramePr>
          <p:cNvPr id="29" name="Object 2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365535"/>
              </p:ext>
            </p:extLst>
          </p:nvPr>
        </p:nvGraphicFramePr>
        <p:xfrm>
          <a:off x="4256226" y="2581993"/>
          <a:ext cx="245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8" name="Формула" r:id="rId23" imgW="2450880" imgH="444240" progId="Equation.3">
                  <p:embed/>
                </p:oleObj>
              </mc:Choice>
              <mc:Fallback>
                <p:oleObj name="Формула" r:id="rId23" imgW="2450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226" y="2581993"/>
                        <a:ext cx="2451100" cy="444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232"/>
          <p:cNvSpPr txBox="1">
            <a:spLocks noChangeArrowheads="1"/>
          </p:cNvSpPr>
          <p:nvPr/>
        </p:nvSpPr>
        <p:spPr bwMode="auto">
          <a:xfrm>
            <a:off x="6693189" y="2336657"/>
            <a:ext cx="242483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</a:rPr>
              <a:t>При </a:t>
            </a:r>
            <a:r>
              <a:rPr lang="ru-RU" altLang="ru-RU" sz="1200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</a:t>
            </a:r>
            <a:r>
              <a:rPr lang="en-US" altLang="ru-RU" sz="1200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s</a:t>
            </a:r>
            <a:r>
              <a:rPr lang="ru-RU" altLang="ru-RU" sz="1200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 </a:t>
            </a:r>
            <a:r>
              <a:rPr lang="en-US" altLang="ru-RU" sz="1200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</a:t>
            </a:r>
            <a:r>
              <a:rPr lang="ru-RU" altLang="ru-RU" sz="1200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 </a:t>
            </a:r>
            <a:r>
              <a:rPr lang="en-US" altLang="ru-RU" sz="1200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0</a:t>
            </a:r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</a:rPr>
              <a:t> радиус кривизны </a:t>
            </a:r>
            <a:r>
              <a:rPr lang="ru-RU" altLang="ru-RU" sz="1200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</a:t>
            </a:r>
            <a:r>
              <a:rPr lang="ru-RU" altLang="ru-RU" sz="1200" baseline="-25000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1 </a:t>
            </a:r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 </a:t>
            </a:r>
            <a:r>
              <a:rPr lang="ru-RU" altLang="ru-RU" sz="1200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</a:t>
            </a:r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, </a:t>
            </a:r>
            <a:r>
              <a:rPr lang="ru-RU" altLang="ru-RU" sz="1200" dirty="0" smtClean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угол между </a:t>
            </a:r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радиусами кривизны </a:t>
            </a:r>
            <a:r>
              <a:rPr lang="ru-RU" altLang="ru-RU" sz="1200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 </a:t>
            </a:r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 0, числитель </a:t>
            </a:r>
            <a:r>
              <a:rPr lang="ru-RU" altLang="ru-RU" sz="1200" dirty="0" smtClean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- </a:t>
            </a:r>
            <a:r>
              <a:rPr lang="ru-RU" altLang="ru-RU" sz="1200" dirty="0" smtClean="0">
                <a:solidFill>
                  <a:schemeClr val="accent1"/>
                </a:solidFill>
                <a:latin typeface="ALS Schlange sans" pitchFamily="50" charset="-52"/>
              </a:rPr>
              <a:t>основание равнобедренного треугольника, знаменатель </a:t>
            </a:r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</a:rPr>
              <a:t>– длина круговой дуги радиуса </a:t>
            </a:r>
            <a:r>
              <a:rPr lang="ru-RU" altLang="ru-RU" sz="1200" i="1" dirty="0">
                <a:solidFill>
                  <a:schemeClr val="accent1"/>
                </a:solidFill>
                <a:latin typeface="ALS Schlange sans" pitchFamily="50" charset="-52"/>
                <a:sym typeface="Symbol" pitchFamily="18" charset="2"/>
              </a:rPr>
              <a:t></a:t>
            </a:r>
            <a:r>
              <a:rPr lang="ru-RU" altLang="ru-RU" sz="1200" dirty="0">
                <a:solidFill>
                  <a:schemeClr val="accent1"/>
                </a:solidFill>
                <a:latin typeface="ALS Schlange sans" pitchFamily="50" charset="-52"/>
              </a:rPr>
              <a:t>.</a:t>
            </a:r>
          </a:p>
        </p:txBody>
      </p:sp>
      <p:grpSp>
        <p:nvGrpSpPr>
          <p:cNvPr id="31" name="Group 247"/>
          <p:cNvGrpSpPr>
            <a:grpSpLocks/>
          </p:cNvGrpSpPr>
          <p:nvPr/>
        </p:nvGrpSpPr>
        <p:grpSpPr bwMode="auto">
          <a:xfrm>
            <a:off x="7259358" y="3863675"/>
            <a:ext cx="930275" cy="736600"/>
            <a:chOff x="4788" y="3684"/>
            <a:chExt cx="586" cy="464"/>
          </a:xfrm>
        </p:grpSpPr>
        <p:sp>
          <p:nvSpPr>
            <p:cNvPr id="32" name="Freeform 234"/>
            <p:cNvSpPr>
              <a:spLocks/>
            </p:cNvSpPr>
            <p:nvPr/>
          </p:nvSpPr>
          <p:spPr bwMode="auto">
            <a:xfrm>
              <a:off x="5094" y="3684"/>
              <a:ext cx="186" cy="258"/>
            </a:xfrm>
            <a:custGeom>
              <a:avLst/>
              <a:gdLst>
                <a:gd name="T0" fmla="*/ 0 w 270"/>
                <a:gd name="T1" fmla="*/ 0 h 258"/>
                <a:gd name="T2" fmla="*/ 168 w 270"/>
                <a:gd name="T3" fmla="*/ 108 h 258"/>
                <a:gd name="T4" fmla="*/ 270 w 270"/>
                <a:gd name="T5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258">
                  <a:moveTo>
                    <a:pt x="0" y="0"/>
                  </a:moveTo>
                  <a:cubicBezTo>
                    <a:pt x="61" y="32"/>
                    <a:pt x="123" y="65"/>
                    <a:pt x="168" y="108"/>
                  </a:cubicBezTo>
                  <a:cubicBezTo>
                    <a:pt x="213" y="151"/>
                    <a:pt x="257" y="235"/>
                    <a:pt x="270" y="25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" name="Line 235"/>
            <p:cNvSpPr>
              <a:spLocks noChangeShapeType="1"/>
            </p:cNvSpPr>
            <p:nvPr/>
          </p:nvSpPr>
          <p:spPr bwMode="auto">
            <a:xfrm flipV="1">
              <a:off x="4788" y="3684"/>
              <a:ext cx="306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" name="Line 236"/>
            <p:cNvSpPr>
              <a:spLocks noChangeShapeType="1"/>
            </p:cNvSpPr>
            <p:nvPr/>
          </p:nvSpPr>
          <p:spPr bwMode="auto">
            <a:xfrm flipV="1">
              <a:off x="4788" y="3948"/>
              <a:ext cx="48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5" name="Line 237"/>
            <p:cNvSpPr>
              <a:spLocks noChangeShapeType="1"/>
            </p:cNvSpPr>
            <p:nvPr/>
          </p:nvSpPr>
          <p:spPr bwMode="auto">
            <a:xfrm>
              <a:off x="5088" y="3684"/>
              <a:ext cx="186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6" name="Line 238"/>
            <p:cNvSpPr>
              <a:spLocks noChangeShapeType="1"/>
            </p:cNvSpPr>
            <p:nvPr/>
          </p:nvSpPr>
          <p:spPr bwMode="auto">
            <a:xfrm flipV="1">
              <a:off x="4788" y="3822"/>
              <a:ext cx="39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7" name="Freeform 240"/>
            <p:cNvSpPr>
              <a:spLocks/>
            </p:cNvSpPr>
            <p:nvPr/>
          </p:nvSpPr>
          <p:spPr bwMode="auto">
            <a:xfrm>
              <a:off x="4893" y="3981"/>
              <a:ext cx="72" cy="90"/>
            </a:xfrm>
            <a:custGeom>
              <a:avLst/>
              <a:gdLst>
                <a:gd name="T0" fmla="*/ 0 w 96"/>
                <a:gd name="T1" fmla="*/ 0 h 159"/>
                <a:gd name="T2" fmla="*/ 69 w 96"/>
                <a:gd name="T3" fmla="*/ 90 h 159"/>
                <a:gd name="T4" fmla="*/ 96 w 96"/>
                <a:gd name="T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59">
                  <a:moveTo>
                    <a:pt x="0" y="0"/>
                  </a:moveTo>
                  <a:cubicBezTo>
                    <a:pt x="26" y="32"/>
                    <a:pt x="53" y="64"/>
                    <a:pt x="69" y="90"/>
                  </a:cubicBezTo>
                  <a:cubicBezTo>
                    <a:pt x="85" y="116"/>
                    <a:pt x="93" y="148"/>
                    <a:pt x="96" y="15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38" name="Object 241"/>
            <p:cNvGraphicFramePr>
              <a:graphicFrameLocks noChangeAspect="1"/>
            </p:cNvGraphicFramePr>
            <p:nvPr/>
          </p:nvGraphicFramePr>
          <p:xfrm>
            <a:off x="5032" y="3758"/>
            <a:ext cx="13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9" name="Формула" r:id="rId25" imgW="215640" imgH="164880" progId="Equation.3">
                    <p:embed/>
                  </p:oleObj>
                </mc:Choice>
                <mc:Fallback>
                  <p:oleObj name="Формула" r:id="rId25" imgW="21564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2" y="3758"/>
                          <a:ext cx="136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242"/>
            <p:cNvGraphicFramePr>
              <a:graphicFrameLocks noChangeAspect="1"/>
            </p:cNvGraphicFramePr>
            <p:nvPr/>
          </p:nvGraphicFramePr>
          <p:xfrm>
            <a:off x="5238" y="3705"/>
            <a:ext cx="136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0" name="Формула" r:id="rId27" imgW="215640" imgH="177480" progId="Equation.3">
                    <p:embed/>
                  </p:oleObj>
                </mc:Choice>
                <mc:Fallback>
                  <p:oleObj name="Формула" r:id="rId27" imgW="2156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8" y="3705"/>
                          <a:ext cx="136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243"/>
            <p:cNvGraphicFramePr>
              <a:graphicFrameLocks noChangeAspect="1"/>
            </p:cNvGraphicFramePr>
            <p:nvPr/>
          </p:nvGraphicFramePr>
          <p:xfrm>
            <a:off x="4846" y="3816"/>
            <a:ext cx="9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1" name="Формула" r:id="rId29" imgW="152280" imgH="164880" progId="Equation.3">
                    <p:embed/>
                  </p:oleObj>
                </mc:Choice>
                <mc:Fallback>
                  <p:oleObj name="Формула" r:id="rId29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6" y="3816"/>
                          <a:ext cx="96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244"/>
            <p:cNvGraphicFramePr>
              <a:graphicFrameLocks noChangeAspect="1"/>
            </p:cNvGraphicFramePr>
            <p:nvPr/>
          </p:nvGraphicFramePr>
          <p:xfrm>
            <a:off x="5038" y="4012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2" name="Формула" r:id="rId31" imgW="177480" imgH="215640" progId="Equation.3">
                    <p:embed/>
                  </p:oleObj>
                </mc:Choice>
                <mc:Fallback>
                  <p:oleObj name="Формула" r:id="rId31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8" y="4012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245"/>
            <p:cNvGraphicFramePr>
              <a:graphicFrameLocks noChangeAspect="1"/>
            </p:cNvGraphicFramePr>
            <p:nvPr/>
          </p:nvGraphicFramePr>
          <p:xfrm>
            <a:off x="4913" y="3918"/>
            <a:ext cx="16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3" name="Формула" r:id="rId33" imgW="253800" imgH="203040" progId="Equation.3">
                    <p:embed/>
                  </p:oleObj>
                </mc:Choice>
                <mc:Fallback>
                  <p:oleObj name="Формула" r:id="rId33" imgW="2538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3" y="3918"/>
                          <a:ext cx="160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" name="Text Box 248"/>
          <p:cNvSpPr txBox="1">
            <a:spLocks noChangeArrowheads="1"/>
          </p:cNvSpPr>
          <p:nvPr/>
        </p:nvSpPr>
        <p:spPr bwMode="auto">
          <a:xfrm>
            <a:off x="66677" y="3776085"/>
            <a:ext cx="6375689" cy="13203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altLang="ru-RU" sz="1400" dirty="0">
                <a:solidFill>
                  <a:schemeClr val="accent1"/>
                </a:solidFill>
                <a:latin typeface="ALS Schlange sans" pitchFamily="50" charset="-52"/>
              </a:rPr>
              <a:t>Таким образом, производная радиуса-вектора по дуговой координате есть единичный вектор, направленный по касательной к траектории.</a:t>
            </a:r>
            <a:endParaRPr lang="en-US" altLang="ru-RU" sz="1400" dirty="0">
              <a:solidFill>
                <a:schemeClr val="accent1"/>
              </a:solidFill>
              <a:latin typeface="ALS Schlange sans" pitchFamily="50" charset="-52"/>
            </a:endParaRPr>
          </a:p>
          <a:p>
            <a:pPr>
              <a:spcBef>
                <a:spcPct val="50000"/>
              </a:spcBef>
            </a:pPr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Вектор скорости равен</a:t>
            </a:r>
            <a:r>
              <a:rPr lang="en-US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:</a:t>
            </a:r>
            <a:r>
              <a:rPr lang="ru-RU" altLang="ru-RU" sz="1400" dirty="0">
                <a:solidFill>
                  <a:schemeClr val="accent1"/>
                </a:solidFill>
                <a:latin typeface="ALS Schlange sans" pitchFamily="50" charset="-52"/>
              </a:rPr>
              <a:t>	        </a:t>
            </a:r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Проекция скорости на касательную</a:t>
            </a:r>
            <a:r>
              <a:rPr lang="en-US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: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ru-RU" altLang="ru-RU" sz="1400" dirty="0">
                <a:solidFill>
                  <a:schemeClr val="accent1"/>
                </a:solidFill>
                <a:latin typeface="ALS Schlange sans" pitchFamily="50" charset="-52"/>
              </a:rPr>
              <a:t>При              вектор скорости направлен в сторону увеличения дуговой координаты, </a:t>
            </a:r>
            <a:r>
              <a:rPr lang="ru-RU" altLang="ru-RU" sz="1400" dirty="0" smtClean="0">
                <a:solidFill>
                  <a:schemeClr val="accent1"/>
                </a:solidFill>
                <a:latin typeface="ALS Schlange sans" pitchFamily="50" charset="-52"/>
              </a:rPr>
              <a:t>в </a:t>
            </a:r>
            <a:r>
              <a:rPr lang="ru-RU" altLang="ru-RU" sz="1400" dirty="0">
                <a:solidFill>
                  <a:schemeClr val="accent1"/>
                </a:solidFill>
                <a:latin typeface="ALS Schlange sans" pitchFamily="50" charset="-52"/>
              </a:rPr>
              <a:t>противном случае – в обратную сторону.</a:t>
            </a:r>
          </a:p>
        </p:txBody>
      </p:sp>
      <p:sp>
        <p:nvSpPr>
          <p:cNvPr id="44" name="Text Box 249"/>
          <p:cNvSpPr txBox="1">
            <a:spLocks noChangeArrowheads="1"/>
          </p:cNvSpPr>
          <p:nvPr/>
        </p:nvSpPr>
        <p:spPr bwMode="auto">
          <a:xfrm>
            <a:off x="1848573" y="2320780"/>
            <a:ext cx="244633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400" dirty="0">
                <a:latin typeface="ALS Schlange sans" pitchFamily="50" charset="-52"/>
                <a:sym typeface="Symbol" pitchFamily="18" charset="2"/>
              </a:rPr>
              <a:t>Величина производной</a:t>
            </a:r>
          </a:p>
          <a:p>
            <a:r>
              <a:rPr lang="ru-RU" altLang="ru-RU" sz="1400" dirty="0" smtClean="0">
                <a:latin typeface="ALS Schlange sans" pitchFamily="50" charset="-52"/>
                <a:sym typeface="Symbol" pitchFamily="18" charset="2"/>
              </a:rPr>
              <a:t>радиуса-вектора по </a:t>
            </a:r>
            <a:r>
              <a:rPr lang="ru-RU" altLang="ru-RU" sz="1400" dirty="0">
                <a:latin typeface="ALS Schlange sans" pitchFamily="50" charset="-52"/>
                <a:sym typeface="Symbol" pitchFamily="18" charset="2"/>
              </a:rPr>
              <a:t>дуговой координате равна 1</a:t>
            </a:r>
            <a:r>
              <a:rPr lang="en-US" altLang="ru-RU" sz="1400" dirty="0">
                <a:latin typeface="ALS Schlange sans" pitchFamily="50" charset="-52"/>
                <a:sym typeface="Symbol" pitchFamily="18" charset="2"/>
              </a:rPr>
              <a:t>:</a:t>
            </a:r>
            <a:endParaRPr lang="ru-RU" altLang="ru-RU" sz="1400" dirty="0">
              <a:latin typeface="ALS Schlange sans" pitchFamily="50" charset="-52"/>
            </a:endParaRPr>
          </a:p>
        </p:txBody>
      </p:sp>
      <p:graphicFrame>
        <p:nvGraphicFramePr>
          <p:cNvPr id="45" name="Object 2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7461"/>
              </p:ext>
            </p:extLst>
          </p:nvPr>
        </p:nvGraphicFramePr>
        <p:xfrm>
          <a:off x="2171930" y="4379613"/>
          <a:ext cx="4699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4" name="Формула" r:id="rId35" imgW="469800" imgH="177480" progId="Equation.3">
                  <p:embed/>
                </p:oleObj>
              </mc:Choice>
              <mc:Fallback>
                <p:oleObj name="Формула" r:id="rId35" imgW="469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930" y="4379613"/>
                        <a:ext cx="469900" cy="196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EC0B43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570515"/>
              </p:ext>
            </p:extLst>
          </p:nvPr>
        </p:nvGraphicFramePr>
        <p:xfrm>
          <a:off x="5764875" y="4350244"/>
          <a:ext cx="4191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5" name="Формула" r:id="rId37" imgW="419040" imgH="228600" progId="Equation.3">
                  <p:embed/>
                </p:oleObj>
              </mc:Choice>
              <mc:Fallback>
                <p:oleObj name="Формула" r:id="rId37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875" y="4350244"/>
                        <a:ext cx="419100" cy="255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EC0B43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259"/>
          <p:cNvGrpSpPr>
            <a:grpSpLocks/>
          </p:cNvGrpSpPr>
          <p:nvPr/>
        </p:nvGrpSpPr>
        <p:grpSpPr bwMode="auto">
          <a:xfrm>
            <a:off x="266702" y="2336657"/>
            <a:ext cx="1666875" cy="666750"/>
            <a:chOff x="4206" y="1185"/>
            <a:chExt cx="1050" cy="420"/>
          </a:xfrm>
        </p:grpSpPr>
        <p:graphicFrame>
          <p:nvGraphicFramePr>
            <p:cNvPr id="48" name="Object 256"/>
            <p:cNvGraphicFramePr>
              <a:graphicFrameLocks noChangeAspect="1"/>
            </p:cNvGraphicFramePr>
            <p:nvPr/>
          </p:nvGraphicFramePr>
          <p:xfrm>
            <a:off x="4676" y="1250"/>
            <a:ext cx="80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6" name="Формула" r:id="rId39" imgW="126720" imgH="164880" progId="Equation.3">
                    <p:embed/>
                  </p:oleObj>
                </mc:Choice>
                <mc:Fallback>
                  <p:oleObj name="Формула" r:id="rId39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6" y="1250"/>
                          <a:ext cx="80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" name="Group 258"/>
            <p:cNvGrpSpPr>
              <a:grpSpLocks/>
            </p:cNvGrpSpPr>
            <p:nvPr/>
          </p:nvGrpSpPr>
          <p:grpSpPr bwMode="auto">
            <a:xfrm>
              <a:off x="4206" y="1185"/>
              <a:ext cx="1050" cy="420"/>
              <a:chOff x="4206" y="1185"/>
              <a:chExt cx="1050" cy="420"/>
            </a:xfrm>
          </p:grpSpPr>
          <p:sp>
            <p:nvSpPr>
              <p:cNvPr id="50" name="AutoShape 255"/>
              <p:cNvSpPr>
                <a:spLocks noChangeArrowheads="1"/>
              </p:cNvSpPr>
              <p:nvPr/>
            </p:nvSpPr>
            <p:spPr bwMode="auto">
              <a:xfrm rot="1228822">
                <a:off x="4623" y="1378"/>
                <a:ext cx="267" cy="56"/>
              </a:xfrm>
              <a:prstGeom prst="rightArrow">
                <a:avLst>
                  <a:gd name="adj1" fmla="val 50000"/>
                  <a:gd name="adj2" fmla="val 119196"/>
                </a:avLst>
              </a:prstGeom>
              <a:solidFill>
                <a:srgbClr val="0000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51" name="Line 252"/>
              <p:cNvSpPr>
                <a:spLocks noChangeShapeType="1"/>
              </p:cNvSpPr>
              <p:nvPr/>
            </p:nvSpPr>
            <p:spPr bwMode="auto">
              <a:xfrm>
                <a:off x="4206" y="1185"/>
                <a:ext cx="1050" cy="4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52" name="Line 254"/>
              <p:cNvSpPr>
                <a:spLocks noChangeShapeType="1"/>
              </p:cNvSpPr>
              <p:nvPr/>
            </p:nvSpPr>
            <p:spPr bwMode="auto">
              <a:xfrm>
                <a:off x="4629" y="1359"/>
                <a:ext cx="120" cy="4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graphicFrame>
            <p:nvGraphicFramePr>
              <p:cNvPr id="53" name="Object 257"/>
              <p:cNvGraphicFramePr>
                <a:graphicFrameLocks noChangeAspect="1"/>
              </p:cNvGraphicFramePr>
              <p:nvPr/>
            </p:nvGraphicFramePr>
            <p:xfrm>
              <a:off x="4855" y="1333"/>
              <a:ext cx="80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87" name="Формула" r:id="rId41" imgW="126720" imgH="164880" progId="Equation.3">
                      <p:embed/>
                    </p:oleObj>
                  </mc:Choice>
                  <mc:Fallback>
                    <p:oleObj name="Формула" r:id="rId41" imgW="12672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5" y="1333"/>
                            <a:ext cx="80" cy="1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4" name="Object 2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000826"/>
              </p:ext>
            </p:extLst>
          </p:nvPr>
        </p:nvGraphicFramePr>
        <p:xfrm>
          <a:off x="595024" y="4653962"/>
          <a:ext cx="355600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8" name="Формула" r:id="rId43" imgW="355320" imgH="177480" progId="Equation.3">
                  <p:embed/>
                </p:oleObj>
              </mc:Choice>
              <mc:Fallback>
                <p:oleObj name="Формула" r:id="rId43" imgW="355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024" y="4653962"/>
                        <a:ext cx="355600" cy="1603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EC0B43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300"/>
          <p:cNvSpPr txBox="1">
            <a:spLocks noChangeArrowheads="1"/>
          </p:cNvSpPr>
          <p:nvPr/>
        </p:nvSpPr>
        <p:spPr bwMode="auto">
          <a:xfrm>
            <a:off x="35718" y="632837"/>
            <a:ext cx="2437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Естественный способ</a:t>
            </a:r>
            <a:r>
              <a:rPr lang="en-US" altLang="ru-RU" sz="1400" b="1" dirty="0">
                <a:solidFill>
                  <a:schemeClr val="accent1"/>
                </a:solidFill>
                <a:latin typeface="ALS Schlange sans" pitchFamily="50" charset="-52"/>
              </a:rPr>
              <a:t>:</a:t>
            </a:r>
            <a:endParaRPr lang="ru-RU" altLang="ru-RU" sz="1400" dirty="0">
              <a:solidFill>
                <a:schemeClr val="accent1"/>
              </a:solidFill>
              <a:latin typeface="ALS Schlange sans" pitchFamily="50" charset="-52"/>
            </a:endParaRPr>
          </a:p>
        </p:txBody>
      </p:sp>
      <p:sp>
        <p:nvSpPr>
          <p:cNvPr id="56" name="Text Box 302"/>
          <p:cNvSpPr txBox="1">
            <a:spLocks noChangeArrowheads="1"/>
          </p:cNvSpPr>
          <p:nvPr/>
        </p:nvSpPr>
        <p:spPr bwMode="auto">
          <a:xfrm>
            <a:off x="4622309" y="952438"/>
            <a:ext cx="443903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 dirty="0">
                <a:latin typeface="ALS Schlange sans" pitchFamily="50" charset="-52"/>
              </a:rPr>
              <a:t>Используем векторную форму определения скорости</a:t>
            </a:r>
            <a:r>
              <a:rPr lang="en-US" altLang="ru-RU" sz="1400" dirty="0">
                <a:latin typeface="ALS Schlange sans" pitchFamily="50" charset="-52"/>
              </a:rPr>
              <a:t>:</a:t>
            </a:r>
            <a:endParaRPr lang="ru-RU" altLang="ru-RU" sz="1400" dirty="0">
              <a:latin typeface="ALS Schlange sans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28" grpId="0"/>
      <p:bldP spid="30" grpId="0"/>
      <p:bldP spid="43" grpId="0" animBg="1"/>
      <p:bldP spid="44" grpId="0"/>
      <p:bldP spid="55" grpId="0"/>
      <p:bldP spid="56" grpId="0"/>
    </p:bld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7340</TotalTime>
  <Words>1923</Words>
  <Application>Microsoft Office PowerPoint</Application>
  <PresentationFormat>Экран (16:9)</PresentationFormat>
  <Paragraphs>313</Paragraphs>
  <Slides>21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Cover</vt:lpstr>
      <vt:lpstr>1_Cover</vt:lpstr>
      <vt:lpstr>Формула</vt:lpstr>
      <vt:lpstr>Кинематика</vt:lpstr>
      <vt:lpstr>Системы единиц измерения</vt:lpstr>
      <vt:lpstr>Содержание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Quester</cp:lastModifiedBy>
  <cp:revision>137</cp:revision>
  <dcterms:created xsi:type="dcterms:W3CDTF">2014-06-27T12:30:22Z</dcterms:created>
  <dcterms:modified xsi:type="dcterms:W3CDTF">2020-09-21T05:43:07Z</dcterms:modified>
</cp:coreProperties>
</file>