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4"/>
  </p:notesMasterIdLst>
  <p:sldIdLst>
    <p:sldId id="279" r:id="rId3"/>
    <p:sldId id="309" r:id="rId4"/>
    <p:sldId id="333" r:id="rId5"/>
    <p:sldId id="310" r:id="rId6"/>
    <p:sldId id="334" r:id="rId7"/>
    <p:sldId id="340" r:id="rId8"/>
    <p:sldId id="341" r:id="rId9"/>
    <p:sldId id="342" r:id="rId10"/>
    <p:sldId id="335" r:id="rId11"/>
    <p:sldId id="311" r:id="rId12"/>
    <p:sldId id="336" r:id="rId13"/>
    <p:sldId id="312" r:id="rId14"/>
    <p:sldId id="337" r:id="rId15"/>
    <p:sldId id="313" r:id="rId16"/>
    <p:sldId id="338" r:id="rId17"/>
    <p:sldId id="314" r:id="rId18"/>
    <p:sldId id="339" r:id="rId19"/>
    <p:sldId id="343" r:id="rId20"/>
    <p:sldId id="344" r:id="rId21"/>
    <p:sldId id="345" r:id="rId22"/>
    <p:sldId id="346" r:id="rId23"/>
    <p:sldId id="347" r:id="rId24"/>
    <p:sldId id="315" r:id="rId25"/>
    <p:sldId id="316" r:id="rId26"/>
    <p:sldId id="322" r:id="rId27"/>
    <p:sldId id="323" r:id="rId28"/>
    <p:sldId id="324" r:id="rId29"/>
    <p:sldId id="320" r:id="rId30"/>
    <p:sldId id="332" r:id="rId31"/>
    <p:sldId id="317" r:id="rId32"/>
    <p:sldId id="318" r:id="rId33"/>
    <p:sldId id="319" r:id="rId34"/>
    <p:sldId id="321" r:id="rId35"/>
    <p:sldId id="325" r:id="rId36"/>
    <p:sldId id="326" r:id="rId37"/>
    <p:sldId id="327" r:id="rId38"/>
    <p:sldId id="328" r:id="rId39"/>
    <p:sldId id="329" r:id="rId40"/>
    <p:sldId id="330" r:id="rId41"/>
    <p:sldId id="331" r:id="rId42"/>
    <p:sldId id="348" r:id="rId4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3" d="100"/>
          <a:sy n="103" d="100"/>
        </p:scale>
        <p:origin x="-177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3.wmf"/><Relationship Id="rId3" Type="http://schemas.openxmlformats.org/officeDocument/2006/relationships/image" Target="../media/image63.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11" Type="http://schemas.openxmlformats.org/officeDocument/2006/relationships/image" Target="../media/image71.wmf"/><Relationship Id="rId5" Type="http://schemas.openxmlformats.org/officeDocument/2006/relationships/image" Target="../media/image65.wmf"/><Relationship Id="rId15" Type="http://schemas.openxmlformats.org/officeDocument/2006/relationships/image" Target="../media/image7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 Id="rId14"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8.wmf"/><Relationship Id="rId18" Type="http://schemas.openxmlformats.org/officeDocument/2006/relationships/image" Target="../media/image93.wmf"/><Relationship Id="rId3" Type="http://schemas.openxmlformats.org/officeDocument/2006/relationships/image" Target="../media/image78.wmf"/><Relationship Id="rId21" Type="http://schemas.openxmlformats.org/officeDocument/2006/relationships/image" Target="../media/image96.wmf"/><Relationship Id="rId7" Type="http://schemas.openxmlformats.org/officeDocument/2006/relationships/image" Target="../media/image82.wmf"/><Relationship Id="rId12" Type="http://schemas.openxmlformats.org/officeDocument/2006/relationships/image" Target="../media/image87.wmf"/><Relationship Id="rId17" Type="http://schemas.openxmlformats.org/officeDocument/2006/relationships/image" Target="../media/image92.wmf"/><Relationship Id="rId2" Type="http://schemas.openxmlformats.org/officeDocument/2006/relationships/image" Target="../media/image77.wmf"/><Relationship Id="rId16" Type="http://schemas.openxmlformats.org/officeDocument/2006/relationships/image" Target="../media/image91.wmf"/><Relationship Id="rId20" Type="http://schemas.openxmlformats.org/officeDocument/2006/relationships/image" Target="../media/image95.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5" Type="http://schemas.openxmlformats.org/officeDocument/2006/relationships/image" Target="../media/image90.wmf"/><Relationship Id="rId10" Type="http://schemas.openxmlformats.org/officeDocument/2006/relationships/image" Target="../media/image85.wmf"/><Relationship Id="rId19" Type="http://schemas.openxmlformats.org/officeDocument/2006/relationships/image" Target="../media/image94.wmf"/><Relationship Id="rId4" Type="http://schemas.openxmlformats.org/officeDocument/2006/relationships/image" Target="../media/image79.wmf"/><Relationship Id="rId9" Type="http://schemas.openxmlformats.org/officeDocument/2006/relationships/image" Target="../media/image84.wmf"/><Relationship Id="rId14" Type="http://schemas.openxmlformats.org/officeDocument/2006/relationships/image" Target="../media/image8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73.wmf"/><Relationship Id="rId1" Type="http://schemas.openxmlformats.org/officeDocument/2006/relationships/image" Target="../media/image97.wmf"/><Relationship Id="rId6" Type="http://schemas.openxmlformats.org/officeDocument/2006/relationships/image" Target="../media/image101.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image" Target="../media/image132.wmf"/><Relationship Id="rId18" Type="http://schemas.openxmlformats.org/officeDocument/2006/relationships/image" Target="../media/image137.wmf"/><Relationship Id="rId26" Type="http://schemas.openxmlformats.org/officeDocument/2006/relationships/image" Target="../media/image145.wmf"/><Relationship Id="rId3" Type="http://schemas.openxmlformats.org/officeDocument/2006/relationships/image" Target="../media/image122.wmf"/><Relationship Id="rId21" Type="http://schemas.openxmlformats.org/officeDocument/2006/relationships/image" Target="../media/image140.wmf"/><Relationship Id="rId7" Type="http://schemas.openxmlformats.org/officeDocument/2006/relationships/image" Target="../media/image126.wmf"/><Relationship Id="rId12" Type="http://schemas.openxmlformats.org/officeDocument/2006/relationships/image" Target="../media/image131.wmf"/><Relationship Id="rId17" Type="http://schemas.openxmlformats.org/officeDocument/2006/relationships/image" Target="../media/image136.wmf"/><Relationship Id="rId25" Type="http://schemas.openxmlformats.org/officeDocument/2006/relationships/image" Target="../media/image144.wmf"/><Relationship Id="rId2" Type="http://schemas.openxmlformats.org/officeDocument/2006/relationships/image" Target="../media/image121.wmf"/><Relationship Id="rId16" Type="http://schemas.openxmlformats.org/officeDocument/2006/relationships/image" Target="../media/image135.wmf"/><Relationship Id="rId20" Type="http://schemas.openxmlformats.org/officeDocument/2006/relationships/image" Target="../media/image139.wmf"/><Relationship Id="rId29" Type="http://schemas.openxmlformats.org/officeDocument/2006/relationships/image" Target="../media/image148.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30.wmf"/><Relationship Id="rId24" Type="http://schemas.openxmlformats.org/officeDocument/2006/relationships/image" Target="../media/image143.wmf"/><Relationship Id="rId5" Type="http://schemas.openxmlformats.org/officeDocument/2006/relationships/image" Target="../media/image124.wmf"/><Relationship Id="rId15" Type="http://schemas.openxmlformats.org/officeDocument/2006/relationships/image" Target="../media/image134.wmf"/><Relationship Id="rId23" Type="http://schemas.openxmlformats.org/officeDocument/2006/relationships/image" Target="../media/image142.wmf"/><Relationship Id="rId28" Type="http://schemas.openxmlformats.org/officeDocument/2006/relationships/image" Target="../media/image147.wmf"/><Relationship Id="rId10" Type="http://schemas.openxmlformats.org/officeDocument/2006/relationships/image" Target="../media/image129.wmf"/><Relationship Id="rId19" Type="http://schemas.openxmlformats.org/officeDocument/2006/relationships/image" Target="../media/image138.wmf"/><Relationship Id="rId31" Type="http://schemas.openxmlformats.org/officeDocument/2006/relationships/image" Target="../media/image62.wmf"/><Relationship Id="rId4" Type="http://schemas.openxmlformats.org/officeDocument/2006/relationships/image" Target="../media/image123.wmf"/><Relationship Id="rId9" Type="http://schemas.openxmlformats.org/officeDocument/2006/relationships/image" Target="../media/image128.wmf"/><Relationship Id="rId14" Type="http://schemas.openxmlformats.org/officeDocument/2006/relationships/image" Target="../media/image133.wmf"/><Relationship Id="rId22" Type="http://schemas.openxmlformats.org/officeDocument/2006/relationships/image" Target="../media/image141.wmf"/><Relationship Id="rId27" Type="http://schemas.openxmlformats.org/officeDocument/2006/relationships/image" Target="../media/image146.wmf"/><Relationship Id="rId30" Type="http://schemas.openxmlformats.org/officeDocument/2006/relationships/image" Target="../media/image14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image" Target="../media/image158.wmf"/><Relationship Id="rId18" Type="http://schemas.openxmlformats.org/officeDocument/2006/relationships/image" Target="../media/image163.wmf"/><Relationship Id="rId26" Type="http://schemas.openxmlformats.org/officeDocument/2006/relationships/image" Target="../media/image171.wmf"/><Relationship Id="rId3" Type="http://schemas.openxmlformats.org/officeDocument/2006/relationships/image" Target="../media/image150.wmf"/><Relationship Id="rId21" Type="http://schemas.openxmlformats.org/officeDocument/2006/relationships/image" Target="../media/image166.wmf"/><Relationship Id="rId7" Type="http://schemas.openxmlformats.org/officeDocument/2006/relationships/image" Target="../media/image100.wmf"/><Relationship Id="rId12" Type="http://schemas.openxmlformats.org/officeDocument/2006/relationships/image" Target="../media/image157.wmf"/><Relationship Id="rId17" Type="http://schemas.openxmlformats.org/officeDocument/2006/relationships/image" Target="../media/image162.wmf"/><Relationship Id="rId25" Type="http://schemas.openxmlformats.org/officeDocument/2006/relationships/image" Target="../media/image170.wmf"/><Relationship Id="rId2" Type="http://schemas.openxmlformats.org/officeDocument/2006/relationships/image" Target="../media/image97.wmf"/><Relationship Id="rId16" Type="http://schemas.openxmlformats.org/officeDocument/2006/relationships/image" Target="../media/image161.wmf"/><Relationship Id="rId20" Type="http://schemas.openxmlformats.org/officeDocument/2006/relationships/image" Target="../media/image165.wmf"/><Relationship Id="rId29" Type="http://schemas.openxmlformats.org/officeDocument/2006/relationships/image" Target="../media/image174.wmf"/><Relationship Id="rId1" Type="http://schemas.openxmlformats.org/officeDocument/2006/relationships/image" Target="../media/image63.wmf"/><Relationship Id="rId6" Type="http://schemas.openxmlformats.org/officeDocument/2006/relationships/image" Target="../media/image153.wmf"/><Relationship Id="rId11" Type="http://schemas.openxmlformats.org/officeDocument/2006/relationships/image" Target="../media/image19.wmf"/><Relationship Id="rId24" Type="http://schemas.openxmlformats.org/officeDocument/2006/relationships/image" Target="../media/image169.wmf"/><Relationship Id="rId5" Type="http://schemas.openxmlformats.org/officeDocument/2006/relationships/image" Target="../media/image152.wmf"/><Relationship Id="rId15" Type="http://schemas.openxmlformats.org/officeDocument/2006/relationships/image" Target="../media/image160.wmf"/><Relationship Id="rId23" Type="http://schemas.openxmlformats.org/officeDocument/2006/relationships/image" Target="../media/image168.wmf"/><Relationship Id="rId28" Type="http://schemas.openxmlformats.org/officeDocument/2006/relationships/image" Target="../media/image173.wmf"/><Relationship Id="rId10" Type="http://schemas.openxmlformats.org/officeDocument/2006/relationships/image" Target="../media/image156.wmf"/><Relationship Id="rId19" Type="http://schemas.openxmlformats.org/officeDocument/2006/relationships/image" Target="../media/image164.wmf"/><Relationship Id="rId4" Type="http://schemas.openxmlformats.org/officeDocument/2006/relationships/image" Target="../media/image151.wmf"/><Relationship Id="rId9" Type="http://schemas.openxmlformats.org/officeDocument/2006/relationships/image" Target="../media/image155.wmf"/><Relationship Id="rId14" Type="http://schemas.openxmlformats.org/officeDocument/2006/relationships/image" Target="../media/image159.wmf"/><Relationship Id="rId22" Type="http://schemas.openxmlformats.org/officeDocument/2006/relationships/image" Target="../media/image167.wmf"/><Relationship Id="rId27" Type="http://schemas.openxmlformats.org/officeDocument/2006/relationships/image" Target="../media/image172.wmf"/><Relationship Id="rId30" Type="http://schemas.openxmlformats.org/officeDocument/2006/relationships/image" Target="../media/image17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image" Target="../media/image182.wmf"/><Relationship Id="rId18" Type="http://schemas.openxmlformats.org/officeDocument/2006/relationships/image" Target="../media/image186.wmf"/><Relationship Id="rId3" Type="http://schemas.openxmlformats.org/officeDocument/2006/relationships/image" Target="../media/image174.wmf"/><Relationship Id="rId21" Type="http://schemas.openxmlformats.org/officeDocument/2006/relationships/image" Target="../media/image189.wmf"/><Relationship Id="rId7" Type="http://schemas.openxmlformats.org/officeDocument/2006/relationships/image" Target="../media/image176.wmf"/><Relationship Id="rId12" Type="http://schemas.openxmlformats.org/officeDocument/2006/relationships/image" Target="../media/image181.wmf"/><Relationship Id="rId17" Type="http://schemas.openxmlformats.org/officeDocument/2006/relationships/image" Target="../media/image185.wmf"/><Relationship Id="rId2" Type="http://schemas.openxmlformats.org/officeDocument/2006/relationships/image" Target="../media/image173.wmf"/><Relationship Id="rId16" Type="http://schemas.openxmlformats.org/officeDocument/2006/relationships/image" Target="../media/image184.wmf"/><Relationship Id="rId20" Type="http://schemas.openxmlformats.org/officeDocument/2006/relationships/image" Target="../media/image188.wmf"/><Relationship Id="rId1" Type="http://schemas.openxmlformats.org/officeDocument/2006/relationships/image" Target="../media/image172.wmf"/><Relationship Id="rId6" Type="http://schemas.openxmlformats.org/officeDocument/2006/relationships/image" Target="../media/image155.wmf"/><Relationship Id="rId11" Type="http://schemas.openxmlformats.org/officeDocument/2006/relationships/image" Target="../media/image180.wmf"/><Relationship Id="rId5" Type="http://schemas.openxmlformats.org/officeDocument/2006/relationships/image" Target="../media/image149.wmf"/><Relationship Id="rId15" Type="http://schemas.openxmlformats.org/officeDocument/2006/relationships/image" Target="../media/image183.wmf"/><Relationship Id="rId23" Type="http://schemas.openxmlformats.org/officeDocument/2006/relationships/image" Target="../media/image191.wmf"/><Relationship Id="rId10" Type="http://schemas.openxmlformats.org/officeDocument/2006/relationships/image" Target="../media/image179.wmf"/><Relationship Id="rId19" Type="http://schemas.openxmlformats.org/officeDocument/2006/relationships/image" Target="../media/image187.wmf"/><Relationship Id="rId4" Type="http://schemas.openxmlformats.org/officeDocument/2006/relationships/image" Target="../media/image175.wmf"/><Relationship Id="rId9" Type="http://schemas.openxmlformats.org/officeDocument/2006/relationships/image" Target="../media/image178.wmf"/><Relationship Id="rId14" Type="http://schemas.openxmlformats.org/officeDocument/2006/relationships/image" Target="../media/image97.wmf"/><Relationship Id="rId22" Type="http://schemas.openxmlformats.org/officeDocument/2006/relationships/image" Target="../media/image19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8.wmf"/><Relationship Id="rId1" Type="http://schemas.openxmlformats.org/officeDocument/2006/relationships/image" Target="../media/image18.wmf"/><Relationship Id="rId6" Type="http://schemas.openxmlformats.org/officeDocument/2006/relationships/image" Target="../media/image22.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image" Target="../media/image204.wmf"/><Relationship Id="rId18" Type="http://schemas.openxmlformats.org/officeDocument/2006/relationships/image" Target="../media/image209.wmf"/><Relationship Id="rId3" Type="http://schemas.openxmlformats.org/officeDocument/2006/relationships/image" Target="../media/image194.wmf"/><Relationship Id="rId21" Type="http://schemas.openxmlformats.org/officeDocument/2006/relationships/image" Target="../media/image212.wmf"/><Relationship Id="rId7" Type="http://schemas.openxmlformats.org/officeDocument/2006/relationships/image" Target="../media/image198.wmf"/><Relationship Id="rId12" Type="http://schemas.openxmlformats.org/officeDocument/2006/relationships/image" Target="../media/image203.wmf"/><Relationship Id="rId17" Type="http://schemas.openxmlformats.org/officeDocument/2006/relationships/image" Target="../media/image208.wmf"/><Relationship Id="rId2" Type="http://schemas.openxmlformats.org/officeDocument/2006/relationships/image" Target="../media/image193.wmf"/><Relationship Id="rId16" Type="http://schemas.openxmlformats.org/officeDocument/2006/relationships/image" Target="../media/image207.wmf"/><Relationship Id="rId20" Type="http://schemas.openxmlformats.org/officeDocument/2006/relationships/image" Target="../media/image211.wmf"/><Relationship Id="rId1" Type="http://schemas.openxmlformats.org/officeDocument/2006/relationships/image" Target="../media/image192.wmf"/><Relationship Id="rId6" Type="http://schemas.openxmlformats.org/officeDocument/2006/relationships/image" Target="../media/image197.wmf"/><Relationship Id="rId11" Type="http://schemas.openxmlformats.org/officeDocument/2006/relationships/image" Target="../media/image202.wmf"/><Relationship Id="rId5" Type="http://schemas.openxmlformats.org/officeDocument/2006/relationships/image" Target="../media/image196.wmf"/><Relationship Id="rId15" Type="http://schemas.openxmlformats.org/officeDocument/2006/relationships/image" Target="../media/image206.wmf"/><Relationship Id="rId10" Type="http://schemas.openxmlformats.org/officeDocument/2006/relationships/image" Target="../media/image201.wmf"/><Relationship Id="rId19" Type="http://schemas.openxmlformats.org/officeDocument/2006/relationships/image" Target="../media/image210.wmf"/><Relationship Id="rId4" Type="http://schemas.openxmlformats.org/officeDocument/2006/relationships/image" Target="../media/image195.wmf"/><Relationship Id="rId9" Type="http://schemas.openxmlformats.org/officeDocument/2006/relationships/image" Target="../media/image200.wmf"/><Relationship Id="rId14" Type="http://schemas.openxmlformats.org/officeDocument/2006/relationships/image" Target="../media/image205.wmf"/><Relationship Id="rId22" Type="http://schemas.openxmlformats.org/officeDocument/2006/relationships/image" Target="../media/image21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21.wmf"/><Relationship Id="rId13" Type="http://schemas.openxmlformats.org/officeDocument/2006/relationships/image" Target="../media/image226.wmf"/><Relationship Id="rId3" Type="http://schemas.openxmlformats.org/officeDocument/2006/relationships/image" Target="../media/image216.wmf"/><Relationship Id="rId7" Type="http://schemas.openxmlformats.org/officeDocument/2006/relationships/image" Target="../media/image220.wmf"/><Relationship Id="rId12" Type="http://schemas.openxmlformats.org/officeDocument/2006/relationships/image" Target="../media/image225.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11" Type="http://schemas.openxmlformats.org/officeDocument/2006/relationships/image" Target="../media/image224.wmf"/><Relationship Id="rId5" Type="http://schemas.openxmlformats.org/officeDocument/2006/relationships/image" Target="../media/image218.wmf"/><Relationship Id="rId15" Type="http://schemas.openxmlformats.org/officeDocument/2006/relationships/image" Target="../media/image228.wmf"/><Relationship Id="rId10" Type="http://schemas.openxmlformats.org/officeDocument/2006/relationships/image" Target="../media/image223.wmf"/><Relationship Id="rId4" Type="http://schemas.openxmlformats.org/officeDocument/2006/relationships/image" Target="../media/image217.wmf"/><Relationship Id="rId9" Type="http://schemas.openxmlformats.org/officeDocument/2006/relationships/image" Target="../media/image222.wmf"/><Relationship Id="rId14" Type="http://schemas.openxmlformats.org/officeDocument/2006/relationships/image" Target="../media/image22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16.wmf"/><Relationship Id="rId7" Type="http://schemas.openxmlformats.org/officeDocument/2006/relationships/image" Target="../media/image232.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1.wmf"/><Relationship Id="rId5" Type="http://schemas.openxmlformats.org/officeDocument/2006/relationships/image" Target="../media/image198.wmf"/><Relationship Id="rId4" Type="http://schemas.openxmlformats.org/officeDocument/2006/relationships/image" Target="../media/image20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image" Target="../media/image245.wmf"/><Relationship Id="rId18" Type="http://schemas.openxmlformats.org/officeDocument/2006/relationships/image" Target="../media/image250.wmf"/><Relationship Id="rId3" Type="http://schemas.openxmlformats.org/officeDocument/2006/relationships/image" Target="../media/image235.wmf"/><Relationship Id="rId21" Type="http://schemas.openxmlformats.org/officeDocument/2006/relationships/image" Target="../media/image253.wmf"/><Relationship Id="rId7" Type="http://schemas.openxmlformats.org/officeDocument/2006/relationships/image" Target="../media/image239.wmf"/><Relationship Id="rId12" Type="http://schemas.openxmlformats.org/officeDocument/2006/relationships/image" Target="../media/image244.wmf"/><Relationship Id="rId17" Type="http://schemas.openxmlformats.org/officeDocument/2006/relationships/image" Target="../media/image249.wmf"/><Relationship Id="rId2" Type="http://schemas.openxmlformats.org/officeDocument/2006/relationships/image" Target="../media/image234.wmf"/><Relationship Id="rId16" Type="http://schemas.openxmlformats.org/officeDocument/2006/relationships/image" Target="../media/image248.wmf"/><Relationship Id="rId20" Type="http://schemas.openxmlformats.org/officeDocument/2006/relationships/image" Target="../media/image252.wmf"/><Relationship Id="rId1" Type="http://schemas.openxmlformats.org/officeDocument/2006/relationships/image" Target="../media/image233.wmf"/><Relationship Id="rId6" Type="http://schemas.openxmlformats.org/officeDocument/2006/relationships/image" Target="../media/image238.wmf"/><Relationship Id="rId11" Type="http://schemas.openxmlformats.org/officeDocument/2006/relationships/image" Target="../media/image243.wmf"/><Relationship Id="rId5" Type="http://schemas.openxmlformats.org/officeDocument/2006/relationships/image" Target="../media/image237.wmf"/><Relationship Id="rId15" Type="http://schemas.openxmlformats.org/officeDocument/2006/relationships/image" Target="../media/image247.wmf"/><Relationship Id="rId23" Type="http://schemas.openxmlformats.org/officeDocument/2006/relationships/image" Target="../media/image255.wmf"/><Relationship Id="rId10" Type="http://schemas.openxmlformats.org/officeDocument/2006/relationships/image" Target="../media/image242.wmf"/><Relationship Id="rId19" Type="http://schemas.openxmlformats.org/officeDocument/2006/relationships/image" Target="../media/image251.wmf"/><Relationship Id="rId4" Type="http://schemas.openxmlformats.org/officeDocument/2006/relationships/image" Target="../media/image236.wmf"/><Relationship Id="rId9" Type="http://schemas.openxmlformats.org/officeDocument/2006/relationships/image" Target="../media/image241.wmf"/><Relationship Id="rId14" Type="http://schemas.openxmlformats.org/officeDocument/2006/relationships/image" Target="../media/image246.wmf"/><Relationship Id="rId22" Type="http://schemas.openxmlformats.org/officeDocument/2006/relationships/image" Target="../media/image25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56.wmf"/><Relationship Id="rId7" Type="http://schemas.openxmlformats.org/officeDocument/2006/relationships/image" Target="../media/image260.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image" Target="../media/image269.wmf"/><Relationship Id="rId3" Type="http://schemas.openxmlformats.org/officeDocument/2006/relationships/image" Target="../media/image61.wmf"/><Relationship Id="rId7" Type="http://schemas.openxmlformats.org/officeDocument/2006/relationships/image" Target="../media/image263.wmf"/><Relationship Id="rId12" Type="http://schemas.openxmlformats.org/officeDocument/2006/relationships/image" Target="../media/image268.wmf"/><Relationship Id="rId2" Type="http://schemas.openxmlformats.org/officeDocument/2006/relationships/image" Target="../media/image62.wmf"/><Relationship Id="rId1" Type="http://schemas.openxmlformats.org/officeDocument/2006/relationships/image" Target="../media/image149.wmf"/><Relationship Id="rId6" Type="http://schemas.openxmlformats.org/officeDocument/2006/relationships/image" Target="../media/image262.wmf"/><Relationship Id="rId11" Type="http://schemas.openxmlformats.org/officeDocument/2006/relationships/image" Target="../media/image267.wmf"/><Relationship Id="rId5" Type="http://schemas.openxmlformats.org/officeDocument/2006/relationships/image" Target="../media/image227.wmf"/><Relationship Id="rId15" Type="http://schemas.openxmlformats.org/officeDocument/2006/relationships/image" Target="../media/image271.wmf"/><Relationship Id="rId10" Type="http://schemas.openxmlformats.org/officeDocument/2006/relationships/image" Target="../media/image266.wmf"/><Relationship Id="rId4" Type="http://schemas.openxmlformats.org/officeDocument/2006/relationships/image" Target="../media/image261.wmf"/><Relationship Id="rId9" Type="http://schemas.openxmlformats.org/officeDocument/2006/relationships/image" Target="../media/image265.wmf"/><Relationship Id="rId14" Type="http://schemas.openxmlformats.org/officeDocument/2006/relationships/image" Target="../media/image27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74.wmf"/><Relationship Id="rId13" Type="http://schemas.openxmlformats.org/officeDocument/2006/relationships/image" Target="../media/image279.wmf"/><Relationship Id="rId3" Type="http://schemas.openxmlformats.org/officeDocument/2006/relationships/image" Target="../media/image61.wmf"/><Relationship Id="rId7" Type="http://schemas.openxmlformats.org/officeDocument/2006/relationships/image" Target="../media/image273.wmf"/><Relationship Id="rId12" Type="http://schemas.openxmlformats.org/officeDocument/2006/relationships/image" Target="../media/image278.wmf"/><Relationship Id="rId2" Type="http://schemas.openxmlformats.org/officeDocument/2006/relationships/image" Target="../media/image62.wmf"/><Relationship Id="rId1" Type="http://schemas.openxmlformats.org/officeDocument/2006/relationships/image" Target="../media/image149.wmf"/><Relationship Id="rId6" Type="http://schemas.openxmlformats.org/officeDocument/2006/relationships/image" Target="../media/image272.wmf"/><Relationship Id="rId11" Type="http://schemas.openxmlformats.org/officeDocument/2006/relationships/image" Target="../media/image277.wmf"/><Relationship Id="rId5" Type="http://schemas.openxmlformats.org/officeDocument/2006/relationships/image" Target="../media/image227.wmf"/><Relationship Id="rId15" Type="http://schemas.openxmlformats.org/officeDocument/2006/relationships/image" Target="../media/image280.wmf"/><Relationship Id="rId10" Type="http://schemas.openxmlformats.org/officeDocument/2006/relationships/image" Target="../media/image276.wmf"/><Relationship Id="rId4" Type="http://schemas.openxmlformats.org/officeDocument/2006/relationships/image" Target="../media/image261.wmf"/><Relationship Id="rId9" Type="http://schemas.openxmlformats.org/officeDocument/2006/relationships/image" Target="../media/image275.wmf"/><Relationship Id="rId14" Type="http://schemas.openxmlformats.org/officeDocument/2006/relationships/image" Target="../media/image27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88.wmf"/><Relationship Id="rId13" Type="http://schemas.openxmlformats.org/officeDocument/2006/relationships/image" Target="../media/image293.wmf"/><Relationship Id="rId18" Type="http://schemas.openxmlformats.org/officeDocument/2006/relationships/image" Target="../media/image298.wmf"/><Relationship Id="rId3" Type="http://schemas.openxmlformats.org/officeDocument/2006/relationships/image" Target="../media/image283.wmf"/><Relationship Id="rId21" Type="http://schemas.openxmlformats.org/officeDocument/2006/relationships/image" Target="../media/image149.wmf"/><Relationship Id="rId7" Type="http://schemas.openxmlformats.org/officeDocument/2006/relationships/image" Target="../media/image287.wmf"/><Relationship Id="rId12" Type="http://schemas.openxmlformats.org/officeDocument/2006/relationships/image" Target="../media/image292.wmf"/><Relationship Id="rId17" Type="http://schemas.openxmlformats.org/officeDocument/2006/relationships/image" Target="../media/image297.wmf"/><Relationship Id="rId25" Type="http://schemas.openxmlformats.org/officeDocument/2006/relationships/image" Target="../media/image302.wmf"/><Relationship Id="rId2" Type="http://schemas.openxmlformats.org/officeDocument/2006/relationships/image" Target="../media/image282.wmf"/><Relationship Id="rId16" Type="http://schemas.openxmlformats.org/officeDocument/2006/relationships/image" Target="../media/image296.wmf"/><Relationship Id="rId20" Type="http://schemas.openxmlformats.org/officeDocument/2006/relationships/image" Target="../media/image300.wmf"/><Relationship Id="rId1" Type="http://schemas.openxmlformats.org/officeDocument/2006/relationships/image" Target="../media/image281.wmf"/><Relationship Id="rId6" Type="http://schemas.openxmlformats.org/officeDocument/2006/relationships/image" Target="../media/image286.wmf"/><Relationship Id="rId11" Type="http://schemas.openxmlformats.org/officeDocument/2006/relationships/image" Target="../media/image291.wmf"/><Relationship Id="rId24" Type="http://schemas.openxmlformats.org/officeDocument/2006/relationships/image" Target="../media/image301.wmf"/><Relationship Id="rId5" Type="http://schemas.openxmlformats.org/officeDocument/2006/relationships/image" Target="../media/image285.wmf"/><Relationship Id="rId15" Type="http://schemas.openxmlformats.org/officeDocument/2006/relationships/image" Target="../media/image295.wmf"/><Relationship Id="rId23" Type="http://schemas.openxmlformats.org/officeDocument/2006/relationships/image" Target="../media/image61.wmf"/><Relationship Id="rId10" Type="http://schemas.openxmlformats.org/officeDocument/2006/relationships/image" Target="../media/image290.wmf"/><Relationship Id="rId19" Type="http://schemas.openxmlformats.org/officeDocument/2006/relationships/image" Target="../media/image299.wmf"/><Relationship Id="rId4" Type="http://schemas.openxmlformats.org/officeDocument/2006/relationships/image" Target="../media/image284.wmf"/><Relationship Id="rId9" Type="http://schemas.openxmlformats.org/officeDocument/2006/relationships/image" Target="../media/image289.wmf"/><Relationship Id="rId14" Type="http://schemas.openxmlformats.org/officeDocument/2006/relationships/image" Target="../media/image294.wmf"/><Relationship Id="rId22" Type="http://schemas.openxmlformats.org/officeDocument/2006/relationships/image" Target="../media/image6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310.wmf"/><Relationship Id="rId13" Type="http://schemas.openxmlformats.org/officeDocument/2006/relationships/image" Target="../media/image315.wmf"/><Relationship Id="rId3" Type="http://schemas.openxmlformats.org/officeDocument/2006/relationships/image" Target="../media/image305.wmf"/><Relationship Id="rId7" Type="http://schemas.openxmlformats.org/officeDocument/2006/relationships/image" Target="../media/image309.wmf"/><Relationship Id="rId12" Type="http://schemas.openxmlformats.org/officeDocument/2006/relationships/image" Target="../media/image314.wmf"/><Relationship Id="rId17" Type="http://schemas.openxmlformats.org/officeDocument/2006/relationships/image" Target="../media/image319.wmf"/><Relationship Id="rId2" Type="http://schemas.openxmlformats.org/officeDocument/2006/relationships/image" Target="../media/image304.wmf"/><Relationship Id="rId16" Type="http://schemas.openxmlformats.org/officeDocument/2006/relationships/image" Target="../media/image318.wmf"/><Relationship Id="rId1" Type="http://schemas.openxmlformats.org/officeDocument/2006/relationships/image" Target="../media/image303.wmf"/><Relationship Id="rId6" Type="http://schemas.openxmlformats.org/officeDocument/2006/relationships/image" Target="../media/image308.wmf"/><Relationship Id="rId11" Type="http://schemas.openxmlformats.org/officeDocument/2006/relationships/image" Target="../media/image313.wmf"/><Relationship Id="rId5" Type="http://schemas.openxmlformats.org/officeDocument/2006/relationships/image" Target="../media/image307.wmf"/><Relationship Id="rId15" Type="http://schemas.openxmlformats.org/officeDocument/2006/relationships/image" Target="../media/image317.wmf"/><Relationship Id="rId10" Type="http://schemas.openxmlformats.org/officeDocument/2006/relationships/image" Target="../media/image312.wmf"/><Relationship Id="rId4" Type="http://schemas.openxmlformats.org/officeDocument/2006/relationships/image" Target="../media/image306.wmf"/><Relationship Id="rId9" Type="http://schemas.openxmlformats.org/officeDocument/2006/relationships/image" Target="../media/image311.wmf"/><Relationship Id="rId14" Type="http://schemas.openxmlformats.org/officeDocument/2006/relationships/image" Target="../media/image31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26.wmf"/><Relationship Id="rId13" Type="http://schemas.openxmlformats.org/officeDocument/2006/relationships/image" Target="../media/image102.wmf"/><Relationship Id="rId18" Type="http://schemas.openxmlformats.org/officeDocument/2006/relationships/image" Target="../media/image331.wmf"/><Relationship Id="rId3" Type="http://schemas.openxmlformats.org/officeDocument/2006/relationships/image" Target="../media/image321.wmf"/><Relationship Id="rId21" Type="http://schemas.openxmlformats.org/officeDocument/2006/relationships/image" Target="../media/image334.wmf"/><Relationship Id="rId7" Type="http://schemas.openxmlformats.org/officeDocument/2006/relationships/image" Target="../media/image325.wmf"/><Relationship Id="rId12" Type="http://schemas.openxmlformats.org/officeDocument/2006/relationships/image" Target="../media/image328.wmf"/><Relationship Id="rId17" Type="http://schemas.openxmlformats.org/officeDocument/2006/relationships/image" Target="../media/image330.wmf"/><Relationship Id="rId2" Type="http://schemas.openxmlformats.org/officeDocument/2006/relationships/image" Target="../media/image71.wmf"/><Relationship Id="rId16" Type="http://schemas.openxmlformats.org/officeDocument/2006/relationships/image" Target="../media/image329.wmf"/><Relationship Id="rId20" Type="http://schemas.openxmlformats.org/officeDocument/2006/relationships/image" Target="../media/image333.wmf"/><Relationship Id="rId1" Type="http://schemas.openxmlformats.org/officeDocument/2006/relationships/image" Target="../media/image320.wmf"/><Relationship Id="rId6" Type="http://schemas.openxmlformats.org/officeDocument/2006/relationships/image" Target="../media/image324.wmf"/><Relationship Id="rId11" Type="http://schemas.openxmlformats.org/officeDocument/2006/relationships/image" Target="../media/image327.wmf"/><Relationship Id="rId5" Type="http://schemas.openxmlformats.org/officeDocument/2006/relationships/image" Target="../media/image323.wmf"/><Relationship Id="rId15" Type="http://schemas.openxmlformats.org/officeDocument/2006/relationships/image" Target="../media/image149.wmf"/><Relationship Id="rId23" Type="http://schemas.openxmlformats.org/officeDocument/2006/relationships/image" Target="../media/image336.wmf"/><Relationship Id="rId10" Type="http://schemas.openxmlformats.org/officeDocument/2006/relationships/image" Target="../media/image68.wmf"/><Relationship Id="rId19" Type="http://schemas.openxmlformats.org/officeDocument/2006/relationships/image" Target="../media/image332.wmf"/><Relationship Id="rId4" Type="http://schemas.openxmlformats.org/officeDocument/2006/relationships/image" Target="../media/image322.wmf"/><Relationship Id="rId9" Type="http://schemas.openxmlformats.org/officeDocument/2006/relationships/image" Target="../media/image67.wmf"/><Relationship Id="rId14" Type="http://schemas.openxmlformats.org/officeDocument/2006/relationships/image" Target="../media/image103.wmf"/><Relationship Id="rId22" Type="http://schemas.openxmlformats.org/officeDocument/2006/relationships/image" Target="../media/image3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59.wmf"/><Relationship Id="rId18" Type="http://schemas.openxmlformats.org/officeDocument/2006/relationships/image" Target="../media/image164.wmf"/><Relationship Id="rId3" Type="http://schemas.openxmlformats.org/officeDocument/2006/relationships/image" Target="../media/image71.wmf"/><Relationship Id="rId21" Type="http://schemas.openxmlformats.org/officeDocument/2006/relationships/image" Target="../media/image167.wmf"/><Relationship Id="rId7" Type="http://schemas.openxmlformats.org/officeDocument/2006/relationships/image" Target="../media/image63.wmf"/><Relationship Id="rId12" Type="http://schemas.openxmlformats.org/officeDocument/2006/relationships/image" Target="../media/image158.wmf"/><Relationship Id="rId17" Type="http://schemas.openxmlformats.org/officeDocument/2006/relationships/image" Target="../media/image163.wmf"/><Relationship Id="rId2" Type="http://schemas.openxmlformats.org/officeDocument/2006/relationships/image" Target="../media/image338.wmf"/><Relationship Id="rId16" Type="http://schemas.openxmlformats.org/officeDocument/2006/relationships/image" Target="../media/image162.wmf"/><Relationship Id="rId20" Type="http://schemas.openxmlformats.org/officeDocument/2006/relationships/image" Target="../media/image342.wmf"/><Relationship Id="rId1" Type="http://schemas.openxmlformats.org/officeDocument/2006/relationships/image" Target="../media/image337.wmf"/><Relationship Id="rId6" Type="http://schemas.openxmlformats.org/officeDocument/2006/relationships/image" Target="../media/image341.wmf"/><Relationship Id="rId11" Type="http://schemas.openxmlformats.org/officeDocument/2006/relationships/image" Target="../media/image157.wmf"/><Relationship Id="rId5" Type="http://schemas.openxmlformats.org/officeDocument/2006/relationships/image" Target="../media/image340.wmf"/><Relationship Id="rId15" Type="http://schemas.openxmlformats.org/officeDocument/2006/relationships/image" Target="../media/image161.wmf"/><Relationship Id="rId10" Type="http://schemas.openxmlformats.org/officeDocument/2006/relationships/image" Target="../media/image19.wmf"/><Relationship Id="rId19" Type="http://schemas.openxmlformats.org/officeDocument/2006/relationships/image" Target="../media/image165.wmf"/><Relationship Id="rId4" Type="http://schemas.openxmlformats.org/officeDocument/2006/relationships/image" Target="../media/image339.wmf"/><Relationship Id="rId9" Type="http://schemas.openxmlformats.org/officeDocument/2006/relationships/image" Target="../media/image156.wmf"/><Relationship Id="rId14" Type="http://schemas.openxmlformats.org/officeDocument/2006/relationships/image" Target="../media/image160.wmf"/><Relationship Id="rId22" Type="http://schemas.openxmlformats.org/officeDocument/2006/relationships/image" Target="../media/image34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350.wmf"/><Relationship Id="rId13" Type="http://schemas.openxmlformats.org/officeDocument/2006/relationships/image" Target="../media/image355.wmf"/><Relationship Id="rId18" Type="http://schemas.openxmlformats.org/officeDocument/2006/relationships/image" Target="../media/image360.wmf"/><Relationship Id="rId26" Type="http://schemas.openxmlformats.org/officeDocument/2006/relationships/image" Target="../media/image367.wmf"/><Relationship Id="rId3" Type="http://schemas.openxmlformats.org/officeDocument/2006/relationships/image" Target="../media/image345.wmf"/><Relationship Id="rId21" Type="http://schemas.openxmlformats.org/officeDocument/2006/relationships/image" Target="../media/image362.wmf"/><Relationship Id="rId7" Type="http://schemas.openxmlformats.org/officeDocument/2006/relationships/image" Target="../media/image349.wmf"/><Relationship Id="rId12" Type="http://schemas.openxmlformats.org/officeDocument/2006/relationships/image" Target="../media/image354.wmf"/><Relationship Id="rId17" Type="http://schemas.openxmlformats.org/officeDocument/2006/relationships/image" Target="../media/image359.wmf"/><Relationship Id="rId25" Type="http://schemas.openxmlformats.org/officeDocument/2006/relationships/image" Target="../media/image366.wmf"/><Relationship Id="rId33" Type="http://schemas.openxmlformats.org/officeDocument/2006/relationships/image" Target="../media/image373.wmf"/><Relationship Id="rId2" Type="http://schemas.openxmlformats.org/officeDocument/2006/relationships/image" Target="../media/image344.wmf"/><Relationship Id="rId16" Type="http://schemas.openxmlformats.org/officeDocument/2006/relationships/image" Target="../media/image358.wmf"/><Relationship Id="rId20" Type="http://schemas.openxmlformats.org/officeDocument/2006/relationships/image" Target="../media/image165.wmf"/><Relationship Id="rId29" Type="http://schemas.openxmlformats.org/officeDocument/2006/relationships/image" Target="../media/image340.wmf"/><Relationship Id="rId1" Type="http://schemas.openxmlformats.org/officeDocument/2006/relationships/image" Target="../media/image169.wmf"/><Relationship Id="rId6" Type="http://schemas.openxmlformats.org/officeDocument/2006/relationships/image" Target="../media/image348.wmf"/><Relationship Id="rId11" Type="http://schemas.openxmlformats.org/officeDocument/2006/relationships/image" Target="../media/image353.wmf"/><Relationship Id="rId24" Type="http://schemas.openxmlformats.org/officeDocument/2006/relationships/image" Target="../media/image365.wmf"/><Relationship Id="rId32" Type="http://schemas.openxmlformats.org/officeDocument/2006/relationships/image" Target="../media/image372.wmf"/><Relationship Id="rId5" Type="http://schemas.openxmlformats.org/officeDocument/2006/relationships/image" Target="../media/image347.wmf"/><Relationship Id="rId15" Type="http://schemas.openxmlformats.org/officeDocument/2006/relationships/image" Target="../media/image357.wmf"/><Relationship Id="rId23" Type="http://schemas.openxmlformats.org/officeDocument/2006/relationships/image" Target="../media/image364.wmf"/><Relationship Id="rId28" Type="http://schemas.openxmlformats.org/officeDocument/2006/relationships/image" Target="../media/image369.wmf"/><Relationship Id="rId10" Type="http://schemas.openxmlformats.org/officeDocument/2006/relationships/image" Target="../media/image352.wmf"/><Relationship Id="rId19" Type="http://schemas.openxmlformats.org/officeDocument/2006/relationships/image" Target="../media/image361.wmf"/><Relationship Id="rId31" Type="http://schemas.openxmlformats.org/officeDocument/2006/relationships/image" Target="../media/image371.wmf"/><Relationship Id="rId4" Type="http://schemas.openxmlformats.org/officeDocument/2006/relationships/image" Target="../media/image346.wmf"/><Relationship Id="rId9" Type="http://schemas.openxmlformats.org/officeDocument/2006/relationships/image" Target="../media/image351.wmf"/><Relationship Id="rId14" Type="http://schemas.openxmlformats.org/officeDocument/2006/relationships/image" Target="../media/image356.wmf"/><Relationship Id="rId22" Type="http://schemas.openxmlformats.org/officeDocument/2006/relationships/image" Target="../media/image363.wmf"/><Relationship Id="rId27" Type="http://schemas.openxmlformats.org/officeDocument/2006/relationships/image" Target="../media/image368.wmf"/><Relationship Id="rId30" Type="http://schemas.openxmlformats.org/officeDocument/2006/relationships/image" Target="../media/image370.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379.wmf"/><Relationship Id="rId13" Type="http://schemas.openxmlformats.org/officeDocument/2006/relationships/image" Target="../media/image165.wmf"/><Relationship Id="rId18" Type="http://schemas.openxmlformats.org/officeDocument/2006/relationships/image" Target="../media/image340.wmf"/><Relationship Id="rId26" Type="http://schemas.openxmlformats.org/officeDocument/2006/relationships/image" Target="../media/image394.wmf"/><Relationship Id="rId3" Type="http://schemas.openxmlformats.org/officeDocument/2006/relationships/image" Target="../media/image81.wmf"/><Relationship Id="rId21" Type="http://schemas.openxmlformats.org/officeDocument/2006/relationships/image" Target="../media/image389.wmf"/><Relationship Id="rId7" Type="http://schemas.openxmlformats.org/officeDocument/2006/relationships/image" Target="../media/image378.wmf"/><Relationship Id="rId12" Type="http://schemas.openxmlformats.org/officeDocument/2006/relationships/image" Target="../media/image383.wmf"/><Relationship Id="rId17" Type="http://schemas.openxmlformats.org/officeDocument/2006/relationships/image" Target="../media/image386.wmf"/><Relationship Id="rId25" Type="http://schemas.openxmlformats.org/officeDocument/2006/relationships/image" Target="../media/image393.wmf"/><Relationship Id="rId2" Type="http://schemas.openxmlformats.org/officeDocument/2006/relationships/image" Target="../media/image374.wmf"/><Relationship Id="rId16" Type="http://schemas.openxmlformats.org/officeDocument/2006/relationships/image" Target="../media/image385.wmf"/><Relationship Id="rId20" Type="http://schemas.openxmlformats.org/officeDocument/2006/relationships/image" Target="../media/image388.wmf"/><Relationship Id="rId1" Type="http://schemas.openxmlformats.org/officeDocument/2006/relationships/image" Target="../media/image365.wmf"/><Relationship Id="rId6" Type="http://schemas.openxmlformats.org/officeDocument/2006/relationships/image" Target="../media/image377.wmf"/><Relationship Id="rId11" Type="http://schemas.openxmlformats.org/officeDocument/2006/relationships/image" Target="../media/image382.wmf"/><Relationship Id="rId24" Type="http://schemas.openxmlformats.org/officeDocument/2006/relationships/image" Target="../media/image392.wmf"/><Relationship Id="rId5" Type="http://schemas.openxmlformats.org/officeDocument/2006/relationships/image" Target="../media/image376.wmf"/><Relationship Id="rId15" Type="http://schemas.openxmlformats.org/officeDocument/2006/relationships/image" Target="../media/image384.wmf"/><Relationship Id="rId23" Type="http://schemas.openxmlformats.org/officeDocument/2006/relationships/image" Target="../media/image391.wmf"/><Relationship Id="rId10" Type="http://schemas.openxmlformats.org/officeDocument/2006/relationships/image" Target="../media/image381.wmf"/><Relationship Id="rId19" Type="http://schemas.openxmlformats.org/officeDocument/2006/relationships/image" Target="../media/image387.wmf"/><Relationship Id="rId4" Type="http://schemas.openxmlformats.org/officeDocument/2006/relationships/image" Target="../media/image375.wmf"/><Relationship Id="rId9" Type="http://schemas.openxmlformats.org/officeDocument/2006/relationships/image" Target="../media/image380.wmf"/><Relationship Id="rId14" Type="http://schemas.openxmlformats.org/officeDocument/2006/relationships/image" Target="../media/image329.wmf"/><Relationship Id="rId22" Type="http://schemas.openxmlformats.org/officeDocument/2006/relationships/image" Target="../media/image390.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399.wmf"/><Relationship Id="rId3" Type="http://schemas.openxmlformats.org/officeDocument/2006/relationships/image" Target="../media/image395.wmf"/><Relationship Id="rId7" Type="http://schemas.openxmlformats.org/officeDocument/2006/relationships/image" Target="../media/image149.wmf"/><Relationship Id="rId12" Type="http://schemas.openxmlformats.org/officeDocument/2006/relationships/image" Target="../media/image179.wmf"/><Relationship Id="rId2" Type="http://schemas.openxmlformats.org/officeDocument/2006/relationships/image" Target="../media/image383.wmf"/><Relationship Id="rId16" Type="http://schemas.openxmlformats.org/officeDocument/2006/relationships/image" Target="../media/image402.wmf"/><Relationship Id="rId1" Type="http://schemas.openxmlformats.org/officeDocument/2006/relationships/image" Target="../media/image167.wmf"/><Relationship Id="rId6" Type="http://schemas.openxmlformats.org/officeDocument/2006/relationships/image" Target="../media/image398.wmf"/><Relationship Id="rId11" Type="http://schemas.openxmlformats.org/officeDocument/2006/relationships/image" Target="../media/image178.wmf"/><Relationship Id="rId5" Type="http://schemas.openxmlformats.org/officeDocument/2006/relationships/image" Target="../media/image397.wmf"/><Relationship Id="rId15" Type="http://schemas.openxmlformats.org/officeDocument/2006/relationships/image" Target="../media/image401.wmf"/><Relationship Id="rId10" Type="http://schemas.openxmlformats.org/officeDocument/2006/relationships/image" Target="../media/image177.wmf"/><Relationship Id="rId4" Type="http://schemas.openxmlformats.org/officeDocument/2006/relationships/image" Target="../media/image396.wmf"/><Relationship Id="rId9" Type="http://schemas.openxmlformats.org/officeDocument/2006/relationships/image" Target="../media/image176.wmf"/><Relationship Id="rId14" Type="http://schemas.openxmlformats.org/officeDocument/2006/relationships/image" Target="../media/image400.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406.wmf"/><Relationship Id="rId13" Type="http://schemas.openxmlformats.org/officeDocument/2006/relationships/image" Target="../media/image411.wmf"/><Relationship Id="rId18" Type="http://schemas.openxmlformats.org/officeDocument/2006/relationships/image" Target="../media/image416.wmf"/><Relationship Id="rId3" Type="http://schemas.openxmlformats.org/officeDocument/2006/relationships/image" Target="../media/image404.wmf"/><Relationship Id="rId7" Type="http://schemas.openxmlformats.org/officeDocument/2006/relationships/image" Target="../media/image405.wmf"/><Relationship Id="rId12" Type="http://schemas.openxmlformats.org/officeDocument/2006/relationships/image" Target="../media/image410.wmf"/><Relationship Id="rId17" Type="http://schemas.openxmlformats.org/officeDocument/2006/relationships/image" Target="../media/image415.wmf"/><Relationship Id="rId2" Type="http://schemas.openxmlformats.org/officeDocument/2006/relationships/image" Target="../media/image149.wmf"/><Relationship Id="rId16" Type="http://schemas.openxmlformats.org/officeDocument/2006/relationships/image" Target="../media/image414.wmf"/><Relationship Id="rId1" Type="http://schemas.openxmlformats.org/officeDocument/2006/relationships/image" Target="../media/image403.wmf"/><Relationship Id="rId6" Type="http://schemas.openxmlformats.org/officeDocument/2006/relationships/image" Target="../media/image401.wmf"/><Relationship Id="rId11" Type="http://schemas.openxmlformats.org/officeDocument/2006/relationships/image" Target="../media/image409.wmf"/><Relationship Id="rId5" Type="http://schemas.openxmlformats.org/officeDocument/2006/relationships/image" Target="../media/image177.wmf"/><Relationship Id="rId15" Type="http://schemas.openxmlformats.org/officeDocument/2006/relationships/image" Target="../media/image413.wmf"/><Relationship Id="rId10" Type="http://schemas.openxmlformats.org/officeDocument/2006/relationships/image" Target="../media/image408.wmf"/><Relationship Id="rId19" Type="http://schemas.openxmlformats.org/officeDocument/2006/relationships/image" Target="../media/image417.wmf"/><Relationship Id="rId4" Type="http://schemas.openxmlformats.org/officeDocument/2006/relationships/image" Target="../media/image176.wmf"/><Relationship Id="rId9" Type="http://schemas.openxmlformats.org/officeDocument/2006/relationships/image" Target="../media/image407.wmf"/><Relationship Id="rId14" Type="http://schemas.openxmlformats.org/officeDocument/2006/relationships/image" Target="../media/image41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424.wmf"/><Relationship Id="rId13" Type="http://schemas.openxmlformats.org/officeDocument/2006/relationships/image" Target="../media/image429.wmf"/><Relationship Id="rId18" Type="http://schemas.openxmlformats.org/officeDocument/2006/relationships/image" Target="../media/image434.wmf"/><Relationship Id="rId26" Type="http://schemas.openxmlformats.org/officeDocument/2006/relationships/image" Target="../media/image442.wmf"/><Relationship Id="rId3" Type="http://schemas.openxmlformats.org/officeDocument/2006/relationships/image" Target="../media/image191.wmf"/><Relationship Id="rId21" Type="http://schemas.openxmlformats.org/officeDocument/2006/relationships/image" Target="../media/image437.wmf"/><Relationship Id="rId7" Type="http://schemas.openxmlformats.org/officeDocument/2006/relationships/image" Target="../media/image423.wmf"/><Relationship Id="rId12" Type="http://schemas.openxmlformats.org/officeDocument/2006/relationships/image" Target="../media/image428.wmf"/><Relationship Id="rId17" Type="http://schemas.openxmlformats.org/officeDocument/2006/relationships/image" Target="../media/image433.wmf"/><Relationship Id="rId25" Type="http://schemas.openxmlformats.org/officeDocument/2006/relationships/image" Target="../media/image441.wmf"/><Relationship Id="rId2" Type="http://schemas.openxmlformats.org/officeDocument/2006/relationships/image" Target="../media/image419.wmf"/><Relationship Id="rId16" Type="http://schemas.openxmlformats.org/officeDocument/2006/relationships/image" Target="../media/image432.wmf"/><Relationship Id="rId20" Type="http://schemas.openxmlformats.org/officeDocument/2006/relationships/image" Target="../media/image436.wmf"/><Relationship Id="rId1" Type="http://schemas.openxmlformats.org/officeDocument/2006/relationships/image" Target="../media/image418.wmf"/><Relationship Id="rId6" Type="http://schemas.openxmlformats.org/officeDocument/2006/relationships/image" Target="../media/image422.wmf"/><Relationship Id="rId11" Type="http://schemas.openxmlformats.org/officeDocument/2006/relationships/image" Target="../media/image427.wmf"/><Relationship Id="rId24" Type="http://schemas.openxmlformats.org/officeDocument/2006/relationships/image" Target="../media/image440.wmf"/><Relationship Id="rId5" Type="http://schemas.openxmlformats.org/officeDocument/2006/relationships/image" Target="../media/image421.wmf"/><Relationship Id="rId15" Type="http://schemas.openxmlformats.org/officeDocument/2006/relationships/image" Target="../media/image431.wmf"/><Relationship Id="rId23" Type="http://schemas.openxmlformats.org/officeDocument/2006/relationships/image" Target="../media/image439.wmf"/><Relationship Id="rId10" Type="http://schemas.openxmlformats.org/officeDocument/2006/relationships/image" Target="../media/image426.wmf"/><Relationship Id="rId19" Type="http://schemas.openxmlformats.org/officeDocument/2006/relationships/image" Target="../media/image435.wmf"/><Relationship Id="rId4" Type="http://schemas.openxmlformats.org/officeDocument/2006/relationships/image" Target="../media/image420.wmf"/><Relationship Id="rId9" Type="http://schemas.openxmlformats.org/officeDocument/2006/relationships/image" Target="../media/image425.wmf"/><Relationship Id="rId14" Type="http://schemas.openxmlformats.org/officeDocument/2006/relationships/image" Target="../media/image430.wmf"/><Relationship Id="rId22" Type="http://schemas.openxmlformats.org/officeDocument/2006/relationships/image" Target="../media/image43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56.wmf"/><Relationship Id="rId7" Type="http://schemas.openxmlformats.org/officeDocument/2006/relationships/image" Target="../media/image260.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24.wmf"/><Relationship Id="rId1" Type="http://schemas.openxmlformats.org/officeDocument/2006/relationships/image" Target="../media/image34.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8FEC3-1F46-44CF-8555-E6144160D41A}" type="datetimeFigureOut">
              <a:rPr lang="ru-RU" smtClean="0"/>
              <a:t>09.11.2020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508B3-1F01-4ED0-BE4D-EFA79882AEBF}" type="slidenum">
              <a:rPr lang="ru-RU" smtClean="0"/>
              <a:t>‹#›</a:t>
            </a:fld>
            <a:endParaRPr lang="ru-RU"/>
          </a:p>
        </p:txBody>
      </p:sp>
    </p:spTree>
    <p:extLst>
      <p:ext uri="{BB962C8B-B14F-4D97-AF65-F5344CB8AC3E}">
        <p14:creationId xmlns:p14="http://schemas.microsoft.com/office/powerpoint/2010/main" val="87104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Picture 2" descr="слоган.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50050" y="5076826"/>
            <a:ext cx="2413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a:spLocks noGrp="1"/>
          </p:cNvSpPr>
          <p:nvPr>
            <p:ph sz="half" idx="1"/>
          </p:nvPr>
        </p:nvSpPr>
        <p:spPr>
          <a:xfrm>
            <a:off x="457200" y="2328177"/>
            <a:ext cx="6273934" cy="3797987"/>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Title Placeholder 1"/>
          <p:cNvSpPr>
            <a:spLocks noGrp="1"/>
          </p:cNvSpPr>
          <p:nvPr>
            <p:ph type="title"/>
          </p:nvPr>
        </p:nvSpPr>
        <p:spPr>
          <a:xfrm>
            <a:off x="457200" y="1236511"/>
            <a:ext cx="8229600" cy="827311"/>
          </a:xfrm>
          <a:prstGeom prst="rect">
            <a:avLst/>
          </a:prstGeom>
        </p:spPr>
        <p:txBody>
          <a:bodyPr rtlCol="0">
            <a:normAutofit/>
          </a:bodyPr>
          <a:lstStyle/>
          <a:p>
            <a:r>
              <a:rPr lang="ru-RU" dirty="0" smtClean="0"/>
              <a:t>Заголовок</a:t>
            </a:r>
            <a:endParaRPr lang="en-US" dirty="0"/>
          </a:p>
        </p:txBody>
      </p:sp>
      <p:sp>
        <p:nvSpPr>
          <p:cNvPr id="5" name="Footer Placeholder 3"/>
          <p:cNvSpPr>
            <a:spLocks noGrp="1"/>
          </p:cNvSpPr>
          <p:nvPr>
            <p:ph type="ftr" sz="quarter" idx="10"/>
          </p:nvPr>
        </p:nvSpPr>
        <p:spPr>
          <a:xfrm>
            <a:off x="4030665" y="247651"/>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defTabSz="457200">
              <a:defRPr/>
            </a:pPr>
            <a:r>
              <a:rPr lang="ru-RU">
                <a:solidFill>
                  <a:srgbClr val="FFFFFF"/>
                </a:solidFill>
              </a:rPr>
              <a:t>Колонтитул</a:t>
            </a:r>
            <a:endParaRPr lang="en-US">
              <a:solidFill>
                <a:srgbClr val="FFFFFF"/>
              </a:solidFill>
            </a:endParaRPr>
          </a:p>
        </p:txBody>
      </p:sp>
    </p:spTree>
    <p:extLst>
      <p:ext uri="{BB962C8B-B14F-4D97-AF65-F5344CB8AC3E}">
        <p14:creationId xmlns:p14="http://schemas.microsoft.com/office/powerpoint/2010/main" val="3839898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quarter" idx="2"/>
          </p:nvPr>
        </p:nvSpPr>
        <p:spPr>
          <a:xfrm>
            <a:off x="4648200" y="19812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Объект 4"/>
          <p:cNvSpPr>
            <a:spLocks noGrp="1"/>
          </p:cNvSpPr>
          <p:nvPr>
            <p:ph sz="quarter" idx="3"/>
          </p:nvPr>
        </p:nvSpPr>
        <p:spPr>
          <a:xfrm>
            <a:off x="4648200" y="40005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10"/>
          </p:nvPr>
        </p:nvSpPr>
        <p:spPr>
          <a:xfrm>
            <a:off x="3124200" y="6248400"/>
            <a:ext cx="2895600" cy="457200"/>
          </a:xfrm>
          <a:prstGeom prst="rect">
            <a:avLst/>
          </a:prstGeom>
        </p:spPr>
        <p:txBody>
          <a:bodyPr/>
          <a:lstStyle>
            <a:lvl1pPr>
              <a:defRPr/>
            </a:lvl1pPr>
          </a:lstStyle>
          <a:p>
            <a:endParaRPr lang="ru-RU" altLang="ru-RU"/>
          </a:p>
        </p:txBody>
      </p:sp>
      <p:sp>
        <p:nvSpPr>
          <p:cNvPr id="7" name="Номер слайда 6"/>
          <p:cNvSpPr>
            <a:spLocks noGrp="1"/>
          </p:cNvSpPr>
          <p:nvPr>
            <p:ph type="sldNum" sz="quarter" idx="11"/>
          </p:nvPr>
        </p:nvSpPr>
        <p:spPr>
          <a:xfrm>
            <a:off x="6553200" y="6248400"/>
            <a:ext cx="2133600" cy="457200"/>
          </a:xfrm>
          <a:prstGeom prst="rect">
            <a:avLst/>
          </a:prstGeom>
        </p:spPr>
        <p:txBody>
          <a:bodyPr/>
          <a:lstStyle>
            <a:lvl1pPr>
              <a:defRPr/>
            </a:lvl1pPr>
          </a:lstStyle>
          <a:p>
            <a:fld id="{E559A5E4-696D-43AC-B6DD-1F6204380005}" type="slidenum">
              <a:rPr lang="ru-RU" altLang="ru-RU"/>
              <a:pPr/>
              <a:t>‹#›</a:t>
            </a:fld>
            <a:endParaRPr lang="ru-RU" altLang="ru-RU"/>
          </a:p>
        </p:txBody>
      </p:sp>
      <p:sp>
        <p:nvSpPr>
          <p:cNvPr id="8" name="Дата 7"/>
          <p:cNvSpPr>
            <a:spLocks noGrp="1"/>
          </p:cNvSpPr>
          <p:nvPr>
            <p:ph type="dt" sz="half" idx="12"/>
          </p:nvPr>
        </p:nvSpPr>
        <p:spPr>
          <a:xfrm>
            <a:off x="457200" y="6245225"/>
            <a:ext cx="2133600" cy="476250"/>
          </a:xfrm>
          <a:prstGeom prst="rect">
            <a:avLst/>
          </a:prstGeom>
        </p:spPr>
        <p:txBody>
          <a:bodyPr/>
          <a:lstStyle>
            <a:lvl1pPr>
              <a:defRPr/>
            </a:lvl1pPr>
          </a:lstStyle>
          <a:p>
            <a:endParaRPr lang="ru-RU" altLang="ru-RU"/>
          </a:p>
        </p:txBody>
      </p:sp>
    </p:spTree>
    <p:extLst>
      <p:ext uri="{BB962C8B-B14F-4D97-AF65-F5344CB8AC3E}">
        <p14:creationId xmlns:p14="http://schemas.microsoft.com/office/powerpoint/2010/main" val="67539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Нижний колонтитул 3"/>
          <p:cNvSpPr>
            <a:spLocks noGrp="1"/>
          </p:cNvSpPr>
          <p:nvPr>
            <p:ph type="ftr" sz="quarter" idx="10"/>
          </p:nvPr>
        </p:nvSpPr>
        <p:spPr>
          <a:xfrm>
            <a:off x="3124200" y="6248400"/>
            <a:ext cx="2895600" cy="457200"/>
          </a:xfrm>
          <a:prstGeom prst="rect">
            <a:avLst/>
          </a:prstGeom>
        </p:spPr>
        <p:txBody>
          <a:bodyPr/>
          <a:lstStyle>
            <a:lvl1pPr>
              <a:defRPr/>
            </a:lvl1pPr>
          </a:lstStyle>
          <a:p>
            <a:endParaRPr lang="ru-RU" altLang="ru-RU"/>
          </a:p>
        </p:txBody>
      </p:sp>
      <p:sp>
        <p:nvSpPr>
          <p:cNvPr id="5" name="Номер слайда 4"/>
          <p:cNvSpPr>
            <a:spLocks noGrp="1"/>
          </p:cNvSpPr>
          <p:nvPr>
            <p:ph type="sldNum" sz="quarter" idx="11"/>
          </p:nvPr>
        </p:nvSpPr>
        <p:spPr>
          <a:xfrm>
            <a:off x="6553200" y="6248400"/>
            <a:ext cx="2133600" cy="457200"/>
          </a:xfrm>
          <a:prstGeom prst="rect">
            <a:avLst/>
          </a:prstGeom>
        </p:spPr>
        <p:txBody>
          <a:bodyPr/>
          <a:lstStyle>
            <a:lvl1pPr>
              <a:defRPr/>
            </a:lvl1pPr>
          </a:lstStyle>
          <a:p>
            <a:fld id="{9EADCBCB-3F1A-47E0-81CB-FDB84D2A3108}" type="slidenum">
              <a:rPr lang="ru-RU" altLang="ru-RU"/>
              <a:pPr/>
              <a:t>‹#›</a:t>
            </a:fld>
            <a:endParaRPr lang="ru-RU" altLang="ru-RU"/>
          </a:p>
        </p:txBody>
      </p:sp>
      <p:sp>
        <p:nvSpPr>
          <p:cNvPr id="6" name="Дата 5"/>
          <p:cNvSpPr>
            <a:spLocks noGrp="1"/>
          </p:cNvSpPr>
          <p:nvPr>
            <p:ph type="dt" sz="half" idx="12"/>
          </p:nvPr>
        </p:nvSpPr>
        <p:spPr>
          <a:xfrm>
            <a:off x="457200" y="6245225"/>
            <a:ext cx="2133600" cy="476250"/>
          </a:xfrm>
          <a:prstGeom prst="rect">
            <a:avLst/>
          </a:prstGeom>
        </p:spPr>
        <p:txBody>
          <a:bodyPr/>
          <a:lstStyle>
            <a:lvl1pPr>
              <a:defRPr/>
            </a:lvl1pPr>
          </a:lstStyle>
          <a:p>
            <a:endParaRPr lang="ru-RU" altLang="ru-RU"/>
          </a:p>
        </p:txBody>
      </p:sp>
    </p:spTree>
    <p:extLst>
      <p:ext uri="{BB962C8B-B14F-4D97-AF65-F5344CB8AC3E}">
        <p14:creationId xmlns:p14="http://schemas.microsoft.com/office/powerpoint/2010/main" val="99213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57200" y="457200"/>
            <a:ext cx="8229600" cy="1371600"/>
          </a:xfrm>
        </p:spPr>
        <p:txBody>
          <a:bodyPr/>
          <a:lstStyle/>
          <a:p>
            <a:r>
              <a:rPr lang="ru-RU" smtClean="0"/>
              <a:t>Образец заголовка</a:t>
            </a:r>
            <a:endParaRPr lang="ru-RU"/>
          </a:p>
        </p:txBody>
      </p:sp>
      <p:sp>
        <p:nvSpPr>
          <p:cNvPr id="3" name="Объект 2"/>
          <p:cNvSpPr>
            <a:spLocks noGrp="1"/>
          </p:cNvSpPr>
          <p:nvPr>
            <p:ph sz="quarter" idx="1"/>
          </p:nvPr>
        </p:nvSpPr>
        <p:spPr>
          <a:xfrm>
            <a:off x="457200" y="19812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quarter" idx="2"/>
          </p:nvPr>
        </p:nvSpPr>
        <p:spPr>
          <a:xfrm>
            <a:off x="4648200" y="19812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Объект 4"/>
          <p:cNvSpPr>
            <a:spLocks noGrp="1"/>
          </p:cNvSpPr>
          <p:nvPr>
            <p:ph sz="quarter" idx="3"/>
          </p:nvPr>
        </p:nvSpPr>
        <p:spPr>
          <a:xfrm>
            <a:off x="457200" y="40005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Объект 5"/>
          <p:cNvSpPr>
            <a:spLocks noGrp="1"/>
          </p:cNvSpPr>
          <p:nvPr>
            <p:ph sz="quarter" idx="4"/>
          </p:nvPr>
        </p:nvSpPr>
        <p:spPr>
          <a:xfrm>
            <a:off x="4648200" y="40005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ru-RU" altLang="ru-RU"/>
          </a:p>
        </p:txBody>
      </p:sp>
      <p:sp>
        <p:nvSpPr>
          <p:cNvPr id="8"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451F828C-284C-4D03-B5EE-16254174AE34}" type="slidenum">
              <a:rPr lang="ru-RU" altLang="ru-RU"/>
              <a:pPr>
                <a:defRPr/>
              </a:pPr>
              <a:t>‹#›</a:t>
            </a:fld>
            <a:endParaRPr lang="ru-RU" altLang="ru-RU"/>
          </a:p>
        </p:txBody>
      </p:sp>
      <p:sp>
        <p:nvSpPr>
          <p:cNvPr id="9"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ru-RU" altLang="ru-RU"/>
          </a:p>
        </p:txBody>
      </p:sp>
    </p:spTree>
    <p:extLst>
      <p:ext uri="{BB962C8B-B14F-4D97-AF65-F5344CB8AC3E}">
        <p14:creationId xmlns:p14="http://schemas.microsoft.com/office/powerpoint/2010/main" val="82966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Объект 2"/>
          <p:cNvSpPr>
            <a:spLocks noGrp="1"/>
          </p:cNvSpPr>
          <p:nvPr>
            <p:ph sz="half" idx="1"/>
          </p:nvPr>
        </p:nvSpPr>
        <p:spPr>
          <a:xfrm>
            <a:off x="457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quarter" idx="2"/>
          </p:nvPr>
        </p:nvSpPr>
        <p:spPr>
          <a:xfrm>
            <a:off x="4648200" y="19812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Объект 4"/>
          <p:cNvSpPr>
            <a:spLocks noGrp="1"/>
          </p:cNvSpPr>
          <p:nvPr>
            <p:ph sz="quarter" idx="3"/>
          </p:nvPr>
        </p:nvSpPr>
        <p:spPr>
          <a:xfrm>
            <a:off x="4648200" y="4000500"/>
            <a:ext cx="4038600" cy="18669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ru-RU" altLang="ru-RU"/>
          </a:p>
        </p:txBody>
      </p:sp>
      <p:sp>
        <p:nvSpPr>
          <p:cNvPr id="7"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94387BED-5F57-4F64-A664-2A8F0C8E4B44}" type="slidenum">
              <a:rPr lang="ru-RU" altLang="ru-RU"/>
              <a:pPr>
                <a:defRPr/>
              </a:pPr>
              <a:t>‹#›</a:t>
            </a:fld>
            <a:endParaRPr lang="ru-RU" altLang="ru-RU"/>
          </a:p>
        </p:txBody>
      </p:sp>
      <p:sp>
        <p:nvSpPr>
          <p:cNvPr id="8"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ru-RU" altLang="ru-RU"/>
          </a:p>
        </p:txBody>
      </p:sp>
    </p:spTree>
    <p:extLst>
      <p:ext uri="{BB962C8B-B14F-4D97-AF65-F5344CB8AC3E}">
        <p14:creationId xmlns:p14="http://schemas.microsoft.com/office/powerpoint/2010/main" val="72878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Объект 1"/>
          <p:cNvSpPr>
            <a:spLocks noGrp="1"/>
          </p:cNvSpPr>
          <p:nvPr>
            <p:ph/>
          </p:nvPr>
        </p:nvSpPr>
        <p:spPr>
          <a:xfrm>
            <a:off x="457200" y="457200"/>
            <a:ext cx="8229600" cy="5410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ru-RU" altLang="ru-RU"/>
          </a:p>
        </p:txBody>
      </p:sp>
      <p:sp>
        <p:nvSpPr>
          <p:cNvPr id="4"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40E98E21-959A-498D-A1A5-1BFD10D51E45}" type="slidenum">
              <a:rPr lang="ru-RU" altLang="ru-RU"/>
              <a:pPr>
                <a:defRPr/>
              </a:pPr>
              <a:t>‹#›</a:t>
            </a:fld>
            <a:endParaRPr lang="ru-RU" altLang="ru-RU"/>
          </a:p>
        </p:txBody>
      </p:sp>
      <p:sp>
        <p:nvSpPr>
          <p:cNvPr id="5"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ru-RU" altLang="ru-RU"/>
          </a:p>
        </p:txBody>
      </p:sp>
    </p:spTree>
    <p:extLst>
      <p:ext uri="{BB962C8B-B14F-4D97-AF65-F5344CB8AC3E}">
        <p14:creationId xmlns:p14="http://schemas.microsoft.com/office/powerpoint/2010/main" val="4079277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5099051" y="65405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LS Schlange sans" pitchFamily="50" charset="-52"/>
              </a:defRPr>
            </a:lvl1pPr>
            <a:lvl2pPr marL="742950" indent="-285750">
              <a:defRPr>
                <a:solidFill>
                  <a:schemeClr val="tx1"/>
                </a:solidFill>
                <a:latin typeface="ALS Schlange sans" pitchFamily="50" charset="-52"/>
              </a:defRPr>
            </a:lvl2pPr>
            <a:lvl3pPr marL="1143000" indent="-228600">
              <a:defRPr>
                <a:solidFill>
                  <a:schemeClr val="tx1"/>
                </a:solidFill>
                <a:latin typeface="ALS Schlange sans" pitchFamily="50" charset="-52"/>
              </a:defRPr>
            </a:lvl3pPr>
            <a:lvl4pPr marL="1600200" indent="-228600">
              <a:defRPr>
                <a:solidFill>
                  <a:schemeClr val="tx1"/>
                </a:solidFill>
                <a:latin typeface="ALS Schlange sans" pitchFamily="50" charset="-52"/>
              </a:defRPr>
            </a:lvl4pPr>
            <a:lvl5pPr marL="2057400" indent="-228600">
              <a:defRPr>
                <a:solidFill>
                  <a:schemeClr val="tx1"/>
                </a:solidFill>
                <a:latin typeface="ALS Schlange sans" pitchFamily="50" charset="-52"/>
              </a:defRPr>
            </a:lvl5pPr>
            <a:lvl6pPr marL="2514600" indent="-228600" defTabSz="457200" fontAlgn="base">
              <a:spcBef>
                <a:spcPct val="0"/>
              </a:spcBef>
              <a:spcAft>
                <a:spcPct val="0"/>
              </a:spcAft>
              <a:defRPr>
                <a:solidFill>
                  <a:schemeClr val="tx1"/>
                </a:solidFill>
                <a:latin typeface="ALS Schlange sans" pitchFamily="50" charset="-52"/>
              </a:defRPr>
            </a:lvl6pPr>
            <a:lvl7pPr marL="2971800" indent="-228600" defTabSz="457200" fontAlgn="base">
              <a:spcBef>
                <a:spcPct val="0"/>
              </a:spcBef>
              <a:spcAft>
                <a:spcPct val="0"/>
              </a:spcAft>
              <a:defRPr>
                <a:solidFill>
                  <a:schemeClr val="tx1"/>
                </a:solidFill>
                <a:latin typeface="ALS Schlange sans" pitchFamily="50" charset="-52"/>
              </a:defRPr>
            </a:lvl7pPr>
            <a:lvl8pPr marL="3429000" indent="-228600" defTabSz="457200" fontAlgn="base">
              <a:spcBef>
                <a:spcPct val="0"/>
              </a:spcBef>
              <a:spcAft>
                <a:spcPct val="0"/>
              </a:spcAft>
              <a:defRPr>
                <a:solidFill>
                  <a:schemeClr val="tx1"/>
                </a:solidFill>
                <a:latin typeface="ALS Schlange sans" pitchFamily="50" charset="-52"/>
              </a:defRPr>
            </a:lvl8pPr>
            <a:lvl9pPr marL="3886200" indent="-228600" defTabSz="457200" fontAlgn="base">
              <a:spcBef>
                <a:spcPct val="0"/>
              </a:spcBef>
              <a:spcAft>
                <a:spcPct val="0"/>
              </a:spcAft>
              <a:defRPr>
                <a:solidFill>
                  <a:schemeClr val="tx1"/>
                </a:solidFill>
                <a:latin typeface="ALS Schlange sans" pitchFamily="50" charset="-52"/>
              </a:defRPr>
            </a:lvl9pPr>
          </a:lstStyle>
          <a:p>
            <a:pPr defTabSz="457200" fontAlgn="base">
              <a:spcBef>
                <a:spcPct val="0"/>
              </a:spcBef>
              <a:spcAft>
                <a:spcPct val="0"/>
              </a:spcAft>
              <a:defRPr/>
            </a:pPr>
            <a:endParaRPr lang="ru-RU" altLang="ru-RU" smtClean="0">
              <a:solidFill>
                <a:srgbClr val="0230AC"/>
              </a:solidFill>
              <a:cs typeface="Arial" charset="0"/>
            </a:endParaRPr>
          </a:p>
        </p:txBody>
      </p:sp>
      <p:sp>
        <p:nvSpPr>
          <p:cNvPr id="5" name="TextBox 4"/>
          <p:cNvSpPr txBox="1">
            <a:spLocks noChangeArrowheads="1"/>
          </p:cNvSpPr>
          <p:nvPr userDrawn="1"/>
        </p:nvSpPr>
        <p:spPr bwMode="auto">
          <a:xfrm>
            <a:off x="5910265" y="5699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LS Schlange sans" pitchFamily="50" charset="-52"/>
              </a:defRPr>
            </a:lvl1pPr>
            <a:lvl2pPr marL="742950" indent="-285750">
              <a:defRPr>
                <a:solidFill>
                  <a:schemeClr val="tx1"/>
                </a:solidFill>
                <a:latin typeface="ALS Schlange sans" pitchFamily="50" charset="-52"/>
              </a:defRPr>
            </a:lvl2pPr>
            <a:lvl3pPr marL="1143000" indent="-228600">
              <a:defRPr>
                <a:solidFill>
                  <a:schemeClr val="tx1"/>
                </a:solidFill>
                <a:latin typeface="ALS Schlange sans" pitchFamily="50" charset="-52"/>
              </a:defRPr>
            </a:lvl3pPr>
            <a:lvl4pPr marL="1600200" indent="-228600">
              <a:defRPr>
                <a:solidFill>
                  <a:schemeClr val="tx1"/>
                </a:solidFill>
                <a:latin typeface="ALS Schlange sans" pitchFamily="50" charset="-52"/>
              </a:defRPr>
            </a:lvl4pPr>
            <a:lvl5pPr marL="2057400" indent="-228600">
              <a:defRPr>
                <a:solidFill>
                  <a:schemeClr val="tx1"/>
                </a:solidFill>
                <a:latin typeface="ALS Schlange sans" pitchFamily="50" charset="-52"/>
              </a:defRPr>
            </a:lvl5pPr>
            <a:lvl6pPr marL="2514600" indent="-228600" defTabSz="457200" fontAlgn="base">
              <a:spcBef>
                <a:spcPct val="0"/>
              </a:spcBef>
              <a:spcAft>
                <a:spcPct val="0"/>
              </a:spcAft>
              <a:defRPr>
                <a:solidFill>
                  <a:schemeClr val="tx1"/>
                </a:solidFill>
                <a:latin typeface="ALS Schlange sans" pitchFamily="50" charset="-52"/>
              </a:defRPr>
            </a:lvl6pPr>
            <a:lvl7pPr marL="2971800" indent="-228600" defTabSz="457200" fontAlgn="base">
              <a:spcBef>
                <a:spcPct val="0"/>
              </a:spcBef>
              <a:spcAft>
                <a:spcPct val="0"/>
              </a:spcAft>
              <a:defRPr>
                <a:solidFill>
                  <a:schemeClr val="tx1"/>
                </a:solidFill>
                <a:latin typeface="ALS Schlange sans" pitchFamily="50" charset="-52"/>
              </a:defRPr>
            </a:lvl7pPr>
            <a:lvl8pPr marL="3429000" indent="-228600" defTabSz="457200" fontAlgn="base">
              <a:spcBef>
                <a:spcPct val="0"/>
              </a:spcBef>
              <a:spcAft>
                <a:spcPct val="0"/>
              </a:spcAft>
              <a:defRPr>
                <a:solidFill>
                  <a:schemeClr val="tx1"/>
                </a:solidFill>
                <a:latin typeface="ALS Schlange sans" pitchFamily="50" charset="-52"/>
              </a:defRPr>
            </a:lvl8pPr>
            <a:lvl9pPr marL="3886200" indent="-228600" defTabSz="457200" fontAlgn="base">
              <a:spcBef>
                <a:spcPct val="0"/>
              </a:spcBef>
              <a:spcAft>
                <a:spcPct val="0"/>
              </a:spcAft>
              <a:defRPr>
                <a:solidFill>
                  <a:schemeClr val="tx1"/>
                </a:solidFill>
                <a:latin typeface="ALS Schlange sans" pitchFamily="50" charset="-52"/>
              </a:defRPr>
            </a:lvl9pPr>
          </a:lstStyle>
          <a:p>
            <a:pPr defTabSz="457200" fontAlgn="base">
              <a:spcBef>
                <a:spcPct val="0"/>
              </a:spcBef>
              <a:spcAft>
                <a:spcPct val="0"/>
              </a:spcAft>
              <a:defRPr/>
            </a:pPr>
            <a:endParaRPr lang="ru-RU" altLang="ru-RU" smtClean="0">
              <a:solidFill>
                <a:srgbClr val="0230AC"/>
              </a:solidFill>
              <a:cs typeface="Arial" charset="0"/>
            </a:endParaRPr>
          </a:p>
        </p:txBody>
      </p:sp>
      <p:pic>
        <p:nvPicPr>
          <p:cNvPr id="6" name="Picture 5" descr="ITMO_logo1_RU.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176465" y="1885950"/>
            <a:ext cx="4791075" cy="198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371600" y="6132449"/>
            <a:ext cx="6400800" cy="304799"/>
          </a:xfrm>
        </p:spPr>
        <p:txBody>
          <a:bodyPr anchor="b">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extLst>
      <p:ext uri="{BB962C8B-B14F-4D97-AF65-F5344CB8AC3E}">
        <p14:creationId xmlns:p14="http://schemas.microsoft.com/office/powerpoint/2010/main" val="1072548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5099051" y="65405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LS Schlange sans" pitchFamily="50" charset="-52"/>
              </a:defRPr>
            </a:lvl1pPr>
            <a:lvl2pPr marL="742950" indent="-285750">
              <a:defRPr>
                <a:solidFill>
                  <a:schemeClr val="tx1"/>
                </a:solidFill>
                <a:latin typeface="ALS Schlange sans" pitchFamily="50" charset="-52"/>
              </a:defRPr>
            </a:lvl2pPr>
            <a:lvl3pPr marL="1143000" indent="-228600">
              <a:defRPr>
                <a:solidFill>
                  <a:schemeClr val="tx1"/>
                </a:solidFill>
                <a:latin typeface="ALS Schlange sans" pitchFamily="50" charset="-52"/>
              </a:defRPr>
            </a:lvl3pPr>
            <a:lvl4pPr marL="1600200" indent="-228600">
              <a:defRPr>
                <a:solidFill>
                  <a:schemeClr val="tx1"/>
                </a:solidFill>
                <a:latin typeface="ALS Schlange sans" pitchFamily="50" charset="-52"/>
              </a:defRPr>
            </a:lvl4pPr>
            <a:lvl5pPr marL="2057400" indent="-228600">
              <a:defRPr>
                <a:solidFill>
                  <a:schemeClr val="tx1"/>
                </a:solidFill>
                <a:latin typeface="ALS Schlange sans" pitchFamily="50" charset="-52"/>
              </a:defRPr>
            </a:lvl5pPr>
            <a:lvl6pPr marL="2514600" indent="-228600" defTabSz="457200" fontAlgn="base">
              <a:spcBef>
                <a:spcPct val="0"/>
              </a:spcBef>
              <a:spcAft>
                <a:spcPct val="0"/>
              </a:spcAft>
              <a:defRPr>
                <a:solidFill>
                  <a:schemeClr val="tx1"/>
                </a:solidFill>
                <a:latin typeface="ALS Schlange sans" pitchFamily="50" charset="-52"/>
              </a:defRPr>
            </a:lvl6pPr>
            <a:lvl7pPr marL="2971800" indent="-228600" defTabSz="457200" fontAlgn="base">
              <a:spcBef>
                <a:spcPct val="0"/>
              </a:spcBef>
              <a:spcAft>
                <a:spcPct val="0"/>
              </a:spcAft>
              <a:defRPr>
                <a:solidFill>
                  <a:schemeClr val="tx1"/>
                </a:solidFill>
                <a:latin typeface="ALS Schlange sans" pitchFamily="50" charset="-52"/>
              </a:defRPr>
            </a:lvl7pPr>
            <a:lvl8pPr marL="3429000" indent="-228600" defTabSz="457200" fontAlgn="base">
              <a:spcBef>
                <a:spcPct val="0"/>
              </a:spcBef>
              <a:spcAft>
                <a:spcPct val="0"/>
              </a:spcAft>
              <a:defRPr>
                <a:solidFill>
                  <a:schemeClr val="tx1"/>
                </a:solidFill>
                <a:latin typeface="ALS Schlange sans" pitchFamily="50" charset="-52"/>
              </a:defRPr>
            </a:lvl8pPr>
            <a:lvl9pPr marL="3886200" indent="-228600" defTabSz="457200" fontAlgn="base">
              <a:spcBef>
                <a:spcPct val="0"/>
              </a:spcBef>
              <a:spcAft>
                <a:spcPct val="0"/>
              </a:spcAft>
              <a:defRPr>
                <a:solidFill>
                  <a:schemeClr val="tx1"/>
                </a:solidFill>
                <a:latin typeface="ALS Schlange sans" pitchFamily="50" charset="-52"/>
              </a:defRPr>
            </a:lvl9pPr>
          </a:lstStyle>
          <a:p>
            <a:pPr defTabSz="457200" fontAlgn="base">
              <a:spcBef>
                <a:spcPct val="0"/>
              </a:spcBef>
              <a:spcAft>
                <a:spcPct val="0"/>
              </a:spcAft>
              <a:defRPr/>
            </a:pPr>
            <a:endParaRPr lang="ru-RU" altLang="ru-RU" smtClean="0">
              <a:solidFill>
                <a:srgbClr val="0230AC"/>
              </a:solidFill>
              <a:cs typeface="Arial" charset="0"/>
            </a:endParaRPr>
          </a:p>
        </p:txBody>
      </p:sp>
      <p:sp>
        <p:nvSpPr>
          <p:cNvPr id="7" name="TextBox 6"/>
          <p:cNvSpPr txBox="1">
            <a:spLocks noChangeArrowheads="1"/>
          </p:cNvSpPr>
          <p:nvPr userDrawn="1"/>
        </p:nvSpPr>
        <p:spPr bwMode="auto">
          <a:xfrm>
            <a:off x="5910265" y="5699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LS Schlange sans" pitchFamily="50" charset="-52"/>
              </a:defRPr>
            </a:lvl1pPr>
            <a:lvl2pPr marL="742950" indent="-285750">
              <a:defRPr>
                <a:solidFill>
                  <a:schemeClr val="tx1"/>
                </a:solidFill>
                <a:latin typeface="ALS Schlange sans" pitchFamily="50" charset="-52"/>
              </a:defRPr>
            </a:lvl2pPr>
            <a:lvl3pPr marL="1143000" indent="-228600">
              <a:defRPr>
                <a:solidFill>
                  <a:schemeClr val="tx1"/>
                </a:solidFill>
                <a:latin typeface="ALS Schlange sans" pitchFamily="50" charset="-52"/>
              </a:defRPr>
            </a:lvl3pPr>
            <a:lvl4pPr marL="1600200" indent="-228600">
              <a:defRPr>
                <a:solidFill>
                  <a:schemeClr val="tx1"/>
                </a:solidFill>
                <a:latin typeface="ALS Schlange sans" pitchFamily="50" charset="-52"/>
              </a:defRPr>
            </a:lvl4pPr>
            <a:lvl5pPr marL="2057400" indent="-228600">
              <a:defRPr>
                <a:solidFill>
                  <a:schemeClr val="tx1"/>
                </a:solidFill>
                <a:latin typeface="ALS Schlange sans" pitchFamily="50" charset="-52"/>
              </a:defRPr>
            </a:lvl5pPr>
            <a:lvl6pPr marL="2514600" indent="-228600" defTabSz="457200" fontAlgn="base">
              <a:spcBef>
                <a:spcPct val="0"/>
              </a:spcBef>
              <a:spcAft>
                <a:spcPct val="0"/>
              </a:spcAft>
              <a:defRPr>
                <a:solidFill>
                  <a:schemeClr val="tx1"/>
                </a:solidFill>
                <a:latin typeface="ALS Schlange sans" pitchFamily="50" charset="-52"/>
              </a:defRPr>
            </a:lvl6pPr>
            <a:lvl7pPr marL="2971800" indent="-228600" defTabSz="457200" fontAlgn="base">
              <a:spcBef>
                <a:spcPct val="0"/>
              </a:spcBef>
              <a:spcAft>
                <a:spcPct val="0"/>
              </a:spcAft>
              <a:defRPr>
                <a:solidFill>
                  <a:schemeClr val="tx1"/>
                </a:solidFill>
                <a:latin typeface="ALS Schlange sans" pitchFamily="50" charset="-52"/>
              </a:defRPr>
            </a:lvl7pPr>
            <a:lvl8pPr marL="3429000" indent="-228600" defTabSz="457200" fontAlgn="base">
              <a:spcBef>
                <a:spcPct val="0"/>
              </a:spcBef>
              <a:spcAft>
                <a:spcPct val="0"/>
              </a:spcAft>
              <a:defRPr>
                <a:solidFill>
                  <a:schemeClr val="tx1"/>
                </a:solidFill>
                <a:latin typeface="ALS Schlange sans" pitchFamily="50" charset="-52"/>
              </a:defRPr>
            </a:lvl8pPr>
            <a:lvl9pPr marL="3886200" indent="-228600" defTabSz="457200" fontAlgn="base">
              <a:spcBef>
                <a:spcPct val="0"/>
              </a:spcBef>
              <a:spcAft>
                <a:spcPct val="0"/>
              </a:spcAft>
              <a:defRPr>
                <a:solidFill>
                  <a:schemeClr val="tx1"/>
                </a:solidFill>
                <a:latin typeface="ALS Schlange sans" pitchFamily="50" charset="-52"/>
              </a:defRPr>
            </a:lvl9pPr>
          </a:lstStyle>
          <a:p>
            <a:pPr defTabSz="457200" fontAlgn="base">
              <a:spcBef>
                <a:spcPct val="0"/>
              </a:spcBef>
              <a:spcAft>
                <a:spcPct val="0"/>
              </a:spcAft>
              <a:defRPr/>
            </a:pPr>
            <a:endParaRPr lang="ru-RU" altLang="ru-RU" smtClean="0">
              <a:solidFill>
                <a:srgbClr val="0230AC"/>
              </a:solidFill>
              <a:cs typeface="Arial" charset="0"/>
            </a:endParaRPr>
          </a:p>
        </p:txBody>
      </p:sp>
      <p:pic>
        <p:nvPicPr>
          <p:cNvPr id="8" name="Picture 1" descr="ITMO_logo1_RU.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27300" y="1277939"/>
            <a:ext cx="408940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371600" y="6132449"/>
            <a:ext cx="6400800" cy="304799"/>
          </a:xfrm>
        </p:spPr>
        <p:txBody>
          <a:bodyPr anchor="b">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6" name="Title 1"/>
          <p:cNvSpPr>
            <a:spLocks noGrp="1"/>
          </p:cNvSpPr>
          <p:nvPr>
            <p:ph type="title"/>
          </p:nvPr>
        </p:nvSpPr>
        <p:spPr>
          <a:xfrm>
            <a:off x="1371600" y="3901770"/>
            <a:ext cx="6400800" cy="940999"/>
          </a:xfrm>
        </p:spPr>
        <p:txBody>
          <a:bodyPr anchor="b">
            <a:normAutofit/>
          </a:bodyPr>
          <a:lstStyle>
            <a:lvl1pPr algn="ctr">
              <a:defRPr sz="3200" b="0">
                <a:solidFill>
                  <a:schemeClr val="bg1"/>
                </a:solidFill>
              </a:defRPr>
            </a:lvl1pPr>
          </a:lstStyle>
          <a:p>
            <a:r>
              <a:rPr lang="ru-RU" smtClean="0"/>
              <a:t>Образец заголовка</a:t>
            </a:r>
            <a:endParaRPr lang="en-US" dirty="0"/>
          </a:p>
        </p:txBody>
      </p:sp>
      <p:sp>
        <p:nvSpPr>
          <p:cNvPr id="10" name="Text Placeholder 5"/>
          <p:cNvSpPr>
            <a:spLocks noGrp="1"/>
          </p:cNvSpPr>
          <p:nvPr>
            <p:ph type="body" sz="quarter" idx="10"/>
          </p:nvPr>
        </p:nvSpPr>
        <p:spPr>
          <a:xfrm>
            <a:off x="1371600" y="4849609"/>
            <a:ext cx="6400800" cy="617207"/>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smtClean="0"/>
              <a:t>Образец текста</a:t>
            </a:r>
          </a:p>
        </p:txBody>
      </p:sp>
    </p:spTree>
    <p:extLst>
      <p:ext uri="{BB962C8B-B14F-4D97-AF65-F5344CB8AC3E}">
        <p14:creationId xmlns:p14="http://schemas.microsoft.com/office/powerpoint/2010/main" val="259656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4" descr="ITMO_logo2_RU.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51"/>
            <a:ext cx="36004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4693" y="1329895"/>
            <a:ext cx="5965438" cy="1985292"/>
          </a:xfrm>
        </p:spPr>
        <p:txBody>
          <a:bodyPr anchor="b">
            <a:normAutofit/>
          </a:bodyPr>
          <a:lstStyle>
            <a:lvl1pPr>
              <a:defRPr sz="3200" b="0"/>
            </a:lvl1pPr>
          </a:lstStyle>
          <a:p>
            <a:r>
              <a:rPr lang="ru-RU" smtClean="0"/>
              <a:t>Образец заголовка</a:t>
            </a:r>
            <a:endParaRPr lang="en-US" dirty="0"/>
          </a:p>
        </p:txBody>
      </p:sp>
      <p:sp>
        <p:nvSpPr>
          <p:cNvPr id="6" name="Text Placeholder 5"/>
          <p:cNvSpPr>
            <a:spLocks noGrp="1"/>
          </p:cNvSpPr>
          <p:nvPr>
            <p:ph type="body" sz="quarter" idx="10"/>
          </p:nvPr>
        </p:nvSpPr>
        <p:spPr>
          <a:xfrm>
            <a:off x="765700" y="3429001"/>
            <a:ext cx="5965825" cy="2203451"/>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smtClean="0"/>
              <a:t>Образец текста</a:t>
            </a:r>
          </a:p>
        </p:txBody>
      </p:sp>
    </p:spTree>
    <p:extLst>
      <p:ext uri="{BB962C8B-B14F-4D97-AF65-F5344CB8AC3E}">
        <p14:creationId xmlns:p14="http://schemas.microsoft.com/office/powerpoint/2010/main" val="3425287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6858000"/>
          </a:xfrm>
        </p:spPr>
        <p:txBody>
          <a:bodyPr rtlCol="0" anchor="ctr">
            <a:normAutofit/>
          </a:bodyPr>
          <a:lstStyle>
            <a:lvl1pPr algn="ctr">
              <a:defRPr/>
            </a:lvl1pPr>
          </a:lstStyle>
          <a:p>
            <a:pPr lvl="0"/>
            <a:endParaRPr lang="en-US" noProof="0" dirty="0"/>
          </a:p>
        </p:txBody>
      </p:sp>
      <p:sp>
        <p:nvSpPr>
          <p:cNvPr id="2" name="Title 1"/>
          <p:cNvSpPr>
            <a:spLocks noGrp="1"/>
          </p:cNvSpPr>
          <p:nvPr>
            <p:ph type="title"/>
          </p:nvPr>
        </p:nvSpPr>
        <p:spPr>
          <a:xfrm>
            <a:off x="743140" y="1236509"/>
            <a:ext cx="2713244" cy="2192491"/>
          </a:xfrm>
        </p:spPr>
        <p:txBody>
          <a:bodyPr anchor="t">
            <a:normAutofit/>
          </a:bodyPr>
          <a:lstStyle>
            <a:lvl1pPr>
              <a:defRPr sz="2800" baseline="0">
                <a:solidFill>
                  <a:srgbClr val="FFFFFF"/>
                </a:solidFill>
              </a:defRPr>
            </a:lvl1pPr>
          </a:lstStyle>
          <a:p>
            <a:r>
              <a:rPr lang="ru-RU" smtClean="0"/>
              <a:t>Образец заголовка</a:t>
            </a:r>
            <a:endParaRPr lang="en-US" dirty="0"/>
          </a:p>
        </p:txBody>
      </p:sp>
    </p:spTree>
    <p:extLst>
      <p:ext uri="{BB962C8B-B14F-4D97-AF65-F5344CB8AC3E}">
        <p14:creationId xmlns:p14="http://schemas.microsoft.com/office/powerpoint/2010/main" val="3144937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Финал">
    <p:bg>
      <p:bgPr>
        <a:solidFill>
          <a:schemeClr val="tx1"/>
        </a:solidFill>
        <a:effectLst/>
      </p:bgPr>
    </p:bg>
    <p:spTree>
      <p:nvGrpSpPr>
        <p:cNvPr id="1" name=""/>
        <p:cNvGrpSpPr/>
        <p:nvPr/>
      </p:nvGrpSpPr>
      <p:grpSpPr>
        <a:xfrm>
          <a:off x="0" y="0"/>
          <a:ext cx="0" cy="0"/>
          <a:chOff x="0" y="0"/>
          <a:chExt cx="0" cy="0"/>
        </a:xfrm>
      </p:grpSpPr>
      <p:pic>
        <p:nvPicPr>
          <p:cNvPr id="4" name="Picture 5" descr="ITMO_logo1_RU.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86100" y="763590"/>
            <a:ext cx="297180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457200" y="2680374"/>
            <a:ext cx="8229600" cy="827311"/>
          </a:xfrm>
        </p:spPr>
        <p:txBody>
          <a:bodyPr>
            <a:normAutofit/>
          </a:bodyPr>
          <a:lstStyle>
            <a:lvl1pPr algn="ctr">
              <a:defRPr sz="3200">
                <a:solidFill>
                  <a:schemeClr val="bg1"/>
                </a:solidFill>
              </a:defRPr>
            </a:lvl1pPr>
          </a:lstStyle>
          <a:p>
            <a:r>
              <a:rPr lang="ru-RU" smtClean="0"/>
              <a:t>Образец заголовка</a:t>
            </a:r>
            <a:endParaRPr lang="en-US" dirty="0"/>
          </a:p>
        </p:txBody>
      </p:sp>
      <p:sp>
        <p:nvSpPr>
          <p:cNvPr id="8" name="Text Placeholder 7"/>
          <p:cNvSpPr>
            <a:spLocks noGrp="1"/>
          </p:cNvSpPr>
          <p:nvPr>
            <p:ph type="body" sz="quarter" idx="10"/>
          </p:nvPr>
        </p:nvSpPr>
        <p:spPr>
          <a:xfrm>
            <a:off x="457200" y="3716940"/>
            <a:ext cx="8229600" cy="792163"/>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smtClean="0"/>
              <a:t>Образец текста</a:t>
            </a:r>
          </a:p>
        </p:txBody>
      </p:sp>
    </p:spTree>
    <p:extLst>
      <p:ext uri="{BB962C8B-B14F-4D97-AF65-F5344CB8AC3E}">
        <p14:creationId xmlns:p14="http://schemas.microsoft.com/office/powerpoint/2010/main" val="349455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46584"/>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2346584"/>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Title Placeholder 1"/>
          <p:cNvSpPr>
            <a:spLocks noGrp="1"/>
          </p:cNvSpPr>
          <p:nvPr>
            <p:ph type="title"/>
          </p:nvPr>
        </p:nvSpPr>
        <p:spPr>
          <a:xfrm>
            <a:off x="457200" y="1236511"/>
            <a:ext cx="8229600" cy="827311"/>
          </a:xfrm>
          <a:prstGeom prst="rect">
            <a:avLst/>
          </a:prstGeom>
        </p:spPr>
        <p:txBody>
          <a:bodyPr rtlCol="0">
            <a:normAutofit/>
          </a:bodyPr>
          <a:lstStyle/>
          <a:p>
            <a:r>
              <a:rPr lang="ru-RU" dirty="0" smtClean="0"/>
              <a:t>Заголовок</a:t>
            </a:r>
            <a:endParaRPr lang="en-US" dirty="0"/>
          </a:p>
        </p:txBody>
      </p:sp>
      <p:sp>
        <p:nvSpPr>
          <p:cNvPr id="5" name="Footer Placeholder 3"/>
          <p:cNvSpPr>
            <a:spLocks noGrp="1"/>
          </p:cNvSpPr>
          <p:nvPr>
            <p:ph type="ftr" sz="quarter" idx="10"/>
          </p:nvPr>
        </p:nvSpPr>
        <p:spPr>
          <a:xfrm>
            <a:off x="4030665" y="247651"/>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defTabSz="457200">
              <a:defRPr/>
            </a:pPr>
            <a:r>
              <a:rPr lang="ru-RU">
                <a:solidFill>
                  <a:srgbClr val="FFFFFF"/>
                </a:solidFill>
              </a:rPr>
              <a:t>Колонтитул</a:t>
            </a:r>
            <a:endParaRPr lang="en-US">
              <a:solidFill>
                <a:srgbClr val="FFFFFF"/>
              </a:solidFill>
            </a:endParaRPr>
          </a:p>
        </p:txBody>
      </p:sp>
    </p:spTree>
    <p:extLst>
      <p:ext uri="{BB962C8B-B14F-4D97-AF65-F5344CB8AC3E}">
        <p14:creationId xmlns:p14="http://schemas.microsoft.com/office/powerpoint/2010/main" val="53611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199" y="2346584"/>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Picture Placeholder 10"/>
          <p:cNvSpPr>
            <a:spLocks noGrp="1"/>
          </p:cNvSpPr>
          <p:nvPr>
            <p:ph type="pic" sz="quarter" idx="10"/>
          </p:nvPr>
        </p:nvSpPr>
        <p:spPr>
          <a:xfrm>
            <a:off x="5659438" y="2346327"/>
            <a:ext cx="3027362" cy="1885951"/>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rtlCol="0">
            <a:normAutofit/>
          </a:bodyPr>
          <a:lstStyle/>
          <a:p>
            <a:pPr lvl="0"/>
            <a:endParaRPr lang="en-US" noProof="0"/>
          </a:p>
        </p:txBody>
      </p:sp>
      <p:sp>
        <p:nvSpPr>
          <p:cNvPr id="20" name="Picture Placeholder 10"/>
          <p:cNvSpPr>
            <a:spLocks noGrp="1"/>
          </p:cNvSpPr>
          <p:nvPr>
            <p:ph type="pic" sz="quarter" idx="11"/>
          </p:nvPr>
        </p:nvSpPr>
        <p:spPr>
          <a:xfrm>
            <a:off x="5659438" y="4384677"/>
            <a:ext cx="3027362" cy="1885951"/>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rtlCol="0">
            <a:normAutofit/>
          </a:bodyPr>
          <a:lstStyle/>
          <a:p>
            <a:pPr lvl="0"/>
            <a:endParaRPr lang="en-US" noProof="0"/>
          </a:p>
        </p:txBody>
      </p:sp>
      <p:sp>
        <p:nvSpPr>
          <p:cNvPr id="2" name="Title 1"/>
          <p:cNvSpPr>
            <a:spLocks noGrp="1"/>
          </p:cNvSpPr>
          <p:nvPr>
            <p:ph type="title"/>
          </p:nvPr>
        </p:nvSpPr>
        <p:spPr>
          <a:xfrm>
            <a:off x="457200" y="1236666"/>
            <a:ext cx="8229600" cy="827087"/>
          </a:xfrm>
        </p:spPr>
        <p:txBody>
          <a:bodyPr/>
          <a:lstStyle/>
          <a:p>
            <a:r>
              <a:rPr lang="ru-RU" smtClean="0"/>
              <a:t>Образец заголовка</a:t>
            </a:r>
            <a:endParaRPr lang="en-US" dirty="0"/>
          </a:p>
        </p:txBody>
      </p:sp>
      <p:sp>
        <p:nvSpPr>
          <p:cNvPr id="6" name="Footer Placeholder 3"/>
          <p:cNvSpPr>
            <a:spLocks noGrp="1"/>
          </p:cNvSpPr>
          <p:nvPr>
            <p:ph type="ftr" sz="quarter" idx="12"/>
          </p:nvPr>
        </p:nvSpPr>
        <p:spPr>
          <a:xfrm>
            <a:off x="4030665" y="247651"/>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defTabSz="457200">
              <a:defRPr/>
            </a:pPr>
            <a:r>
              <a:rPr lang="en-US">
                <a:solidFill>
                  <a:srgbClr val="FFFFFF"/>
                </a:solidFill>
              </a:rPr>
              <a:t>International Students and Scholars Rock</a:t>
            </a:r>
          </a:p>
        </p:txBody>
      </p:sp>
    </p:spTree>
    <p:extLst>
      <p:ext uri="{BB962C8B-B14F-4D97-AF65-F5344CB8AC3E}">
        <p14:creationId xmlns:p14="http://schemas.microsoft.com/office/powerpoint/2010/main" val="217124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457200" y="1236511"/>
            <a:ext cx="8229600" cy="827311"/>
          </a:xfrm>
        </p:spPr>
        <p:txBody>
          <a:bodyPr>
            <a:normAutofit/>
          </a:bodyPr>
          <a:lstStyle>
            <a:lvl1pPr>
              <a:defRPr sz="3200"/>
            </a:lvl1pPr>
          </a:lstStyle>
          <a:p>
            <a:r>
              <a:rPr lang="ru-RU" smtClean="0"/>
              <a:t>Образец заголовка</a:t>
            </a:r>
            <a:endParaRPr lang="en-US" dirty="0"/>
          </a:p>
        </p:txBody>
      </p:sp>
      <p:sp>
        <p:nvSpPr>
          <p:cNvPr id="16" name="Picture Placeholder 10"/>
          <p:cNvSpPr>
            <a:spLocks noGrp="1"/>
          </p:cNvSpPr>
          <p:nvPr>
            <p:ph type="pic" sz="quarter" idx="13"/>
          </p:nvPr>
        </p:nvSpPr>
        <p:spPr>
          <a:xfrm>
            <a:off x="457204" y="2346325"/>
            <a:ext cx="2588883" cy="1417408"/>
          </a:xfrm>
          <a:prstGeom prst="round1Rect">
            <a:avLst>
              <a:gd name="adj" fmla="val 37649"/>
            </a:avLst>
          </a:prstGeom>
          <a:ln>
            <a:noFill/>
          </a:ln>
        </p:spPr>
        <p:txBody>
          <a:bodyPr rtlCol="0">
            <a:normAutofit/>
          </a:bodyPr>
          <a:lstStyle/>
          <a:p>
            <a:pPr lvl="0"/>
            <a:endParaRPr lang="en-US" noProof="0"/>
          </a:p>
        </p:txBody>
      </p:sp>
      <p:sp>
        <p:nvSpPr>
          <p:cNvPr id="18" name="Picture Placeholder 10"/>
          <p:cNvSpPr>
            <a:spLocks noGrp="1"/>
          </p:cNvSpPr>
          <p:nvPr>
            <p:ph type="pic" sz="quarter" idx="15"/>
          </p:nvPr>
        </p:nvSpPr>
        <p:spPr>
          <a:xfrm>
            <a:off x="3276152" y="2346325"/>
            <a:ext cx="2588883" cy="1417408"/>
          </a:xfrm>
          <a:prstGeom prst="round1Rect">
            <a:avLst>
              <a:gd name="adj" fmla="val 37649"/>
            </a:avLst>
          </a:prstGeom>
          <a:ln>
            <a:noFill/>
          </a:ln>
        </p:spPr>
        <p:txBody>
          <a:bodyPr rtlCol="0">
            <a:normAutofit/>
          </a:bodyPr>
          <a:lstStyle/>
          <a:p>
            <a:pPr lvl="0"/>
            <a:endParaRPr lang="en-US" noProof="0"/>
          </a:p>
        </p:txBody>
      </p:sp>
      <p:sp>
        <p:nvSpPr>
          <p:cNvPr id="1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rtlCol="0">
            <a:normAutofit/>
          </a:bodyPr>
          <a:lstStyle/>
          <a:p>
            <a:pPr lvl="0"/>
            <a:endParaRPr lang="en-US" noProof="0"/>
          </a:p>
        </p:txBody>
      </p:sp>
      <p:sp>
        <p:nvSpPr>
          <p:cNvPr id="20" name="Picture Placeholder 10"/>
          <p:cNvSpPr>
            <a:spLocks noGrp="1"/>
          </p:cNvSpPr>
          <p:nvPr>
            <p:ph type="pic" sz="quarter" idx="17"/>
          </p:nvPr>
        </p:nvSpPr>
        <p:spPr>
          <a:xfrm>
            <a:off x="457204" y="4432115"/>
            <a:ext cx="2588883" cy="1417408"/>
          </a:xfrm>
          <a:prstGeom prst="round1Rect">
            <a:avLst>
              <a:gd name="adj" fmla="val 37649"/>
            </a:avLst>
          </a:prstGeom>
          <a:ln>
            <a:noFill/>
          </a:ln>
        </p:spPr>
        <p:txBody>
          <a:bodyPr rtlCol="0">
            <a:normAutofit/>
          </a:bodyPr>
          <a:lstStyle/>
          <a:p>
            <a:pPr lvl="0"/>
            <a:endParaRPr lang="en-US" noProof="0"/>
          </a:p>
        </p:txBody>
      </p:sp>
      <p:sp>
        <p:nvSpPr>
          <p:cNvPr id="21" name="Picture Placeholder 10"/>
          <p:cNvSpPr>
            <a:spLocks noGrp="1"/>
          </p:cNvSpPr>
          <p:nvPr>
            <p:ph type="pic" sz="quarter" idx="18"/>
          </p:nvPr>
        </p:nvSpPr>
        <p:spPr>
          <a:xfrm>
            <a:off x="3276152" y="4432115"/>
            <a:ext cx="2588883" cy="1417408"/>
          </a:xfrm>
          <a:prstGeom prst="round1Rect">
            <a:avLst>
              <a:gd name="adj" fmla="val 37649"/>
            </a:avLst>
          </a:prstGeom>
          <a:ln>
            <a:noFill/>
          </a:ln>
        </p:spPr>
        <p:txBody>
          <a:bodyPr rtlCol="0">
            <a:normAutofit/>
          </a:bodyPr>
          <a:lstStyle/>
          <a:p>
            <a:pPr lvl="0"/>
            <a:endParaRPr lang="en-US" noProof="0"/>
          </a:p>
        </p:txBody>
      </p:sp>
      <p:sp>
        <p:nvSpPr>
          <p:cNvPr id="22" name="Picture Placeholder 10"/>
          <p:cNvSpPr>
            <a:spLocks noGrp="1"/>
          </p:cNvSpPr>
          <p:nvPr>
            <p:ph type="pic" sz="quarter" idx="19"/>
          </p:nvPr>
        </p:nvSpPr>
        <p:spPr>
          <a:xfrm>
            <a:off x="6097917" y="4432115"/>
            <a:ext cx="2588883" cy="1417408"/>
          </a:xfrm>
          <a:prstGeom prst="round1Rect">
            <a:avLst>
              <a:gd name="adj" fmla="val 37649"/>
            </a:avLst>
          </a:prstGeom>
          <a:ln>
            <a:noFill/>
          </a:ln>
        </p:spPr>
        <p:txBody>
          <a:bodyPr rtlCol="0">
            <a:normAutofit/>
          </a:bodyPr>
          <a:lstStyle/>
          <a:p>
            <a:pPr lvl="0"/>
            <a:endParaRPr lang="en-US" noProof="0"/>
          </a:p>
        </p:txBody>
      </p:sp>
      <p:sp>
        <p:nvSpPr>
          <p:cNvPr id="25" name="Text Placeholder 24"/>
          <p:cNvSpPr>
            <a:spLocks noGrp="1"/>
          </p:cNvSpPr>
          <p:nvPr>
            <p:ph type="body" sz="quarter" idx="20"/>
          </p:nvPr>
        </p:nvSpPr>
        <p:spPr>
          <a:xfrm>
            <a:off x="457204" y="3865564"/>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26" name="Text Placeholder 24"/>
          <p:cNvSpPr>
            <a:spLocks noGrp="1"/>
          </p:cNvSpPr>
          <p:nvPr>
            <p:ph type="body" sz="quarter" idx="21"/>
          </p:nvPr>
        </p:nvSpPr>
        <p:spPr>
          <a:xfrm>
            <a:off x="3275822" y="3865564"/>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27" name="Text Placeholder 24"/>
          <p:cNvSpPr>
            <a:spLocks noGrp="1"/>
          </p:cNvSpPr>
          <p:nvPr>
            <p:ph type="body" sz="quarter" idx="22"/>
          </p:nvPr>
        </p:nvSpPr>
        <p:spPr>
          <a:xfrm>
            <a:off x="6085709" y="3865564"/>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28" name="Text Placeholder 24"/>
          <p:cNvSpPr>
            <a:spLocks noGrp="1"/>
          </p:cNvSpPr>
          <p:nvPr>
            <p:ph type="body" sz="quarter" idx="23"/>
          </p:nvPr>
        </p:nvSpPr>
        <p:spPr>
          <a:xfrm>
            <a:off x="457204" y="5963686"/>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29" name="Text Placeholder 24"/>
          <p:cNvSpPr>
            <a:spLocks noGrp="1"/>
          </p:cNvSpPr>
          <p:nvPr>
            <p:ph type="body" sz="quarter" idx="24"/>
          </p:nvPr>
        </p:nvSpPr>
        <p:spPr>
          <a:xfrm>
            <a:off x="3275822" y="5963686"/>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30" name="Text Placeholder 24"/>
          <p:cNvSpPr>
            <a:spLocks noGrp="1"/>
          </p:cNvSpPr>
          <p:nvPr>
            <p:ph type="body" sz="quarter" idx="25"/>
          </p:nvPr>
        </p:nvSpPr>
        <p:spPr>
          <a:xfrm>
            <a:off x="6085709" y="5963686"/>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15" name="Footer Placeholder 3"/>
          <p:cNvSpPr>
            <a:spLocks noGrp="1"/>
          </p:cNvSpPr>
          <p:nvPr>
            <p:ph type="ftr" sz="quarter" idx="26"/>
          </p:nvPr>
        </p:nvSpPr>
        <p:spPr>
          <a:xfrm>
            <a:off x="4030665" y="247651"/>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defTabSz="457200">
              <a:defRPr/>
            </a:pPr>
            <a:r>
              <a:rPr lang="en-US">
                <a:solidFill>
                  <a:srgbClr val="FFFFFF"/>
                </a:solidFill>
              </a:rPr>
              <a:t>International Students and Scholars Rock</a:t>
            </a:r>
          </a:p>
        </p:txBody>
      </p:sp>
    </p:spTree>
    <p:extLst>
      <p:ext uri="{BB962C8B-B14F-4D97-AF65-F5344CB8AC3E}">
        <p14:creationId xmlns:p14="http://schemas.microsoft.com/office/powerpoint/2010/main" val="188433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1236511"/>
            <a:ext cx="8229600" cy="827311"/>
          </a:xfrm>
        </p:spPr>
        <p:txBody>
          <a:bodyPr>
            <a:normAutofit/>
          </a:bodyPr>
          <a:lstStyle>
            <a:lvl1pPr>
              <a:defRPr sz="3200"/>
            </a:lvl1pPr>
          </a:lstStyle>
          <a:p>
            <a:r>
              <a:rPr lang="ru-RU" smtClean="0"/>
              <a:t>Образец заголовка</a:t>
            </a:r>
            <a:endParaRPr lang="en-US" dirty="0"/>
          </a:p>
        </p:txBody>
      </p:sp>
      <p:sp>
        <p:nvSpPr>
          <p:cNvPr id="7" name="Picture Placeholder 10"/>
          <p:cNvSpPr>
            <a:spLocks noGrp="1"/>
          </p:cNvSpPr>
          <p:nvPr>
            <p:ph type="pic" sz="quarter" idx="13"/>
          </p:nvPr>
        </p:nvSpPr>
        <p:spPr>
          <a:xfrm>
            <a:off x="457204" y="2346325"/>
            <a:ext cx="2588883" cy="1417408"/>
          </a:xfrm>
          <a:prstGeom prst="round1Rect">
            <a:avLst>
              <a:gd name="adj" fmla="val 37649"/>
            </a:avLst>
          </a:prstGeom>
          <a:ln>
            <a:noFill/>
          </a:ln>
        </p:spPr>
        <p:txBody>
          <a:bodyPr rtlCol="0">
            <a:normAutofit/>
          </a:bodyPr>
          <a:lstStyle/>
          <a:p>
            <a:pPr lvl="0"/>
            <a:endParaRPr lang="en-US" noProof="0"/>
          </a:p>
        </p:txBody>
      </p:sp>
      <p:sp>
        <p:nvSpPr>
          <p:cNvPr id="8" name="Picture Placeholder 10"/>
          <p:cNvSpPr>
            <a:spLocks noGrp="1"/>
          </p:cNvSpPr>
          <p:nvPr>
            <p:ph type="pic" sz="quarter" idx="15"/>
          </p:nvPr>
        </p:nvSpPr>
        <p:spPr>
          <a:xfrm>
            <a:off x="3276152" y="2346325"/>
            <a:ext cx="2588883" cy="1417408"/>
          </a:xfrm>
          <a:prstGeom prst="round1Rect">
            <a:avLst>
              <a:gd name="adj" fmla="val 37649"/>
            </a:avLst>
          </a:prstGeom>
          <a:ln>
            <a:noFill/>
          </a:ln>
        </p:spPr>
        <p:txBody>
          <a:bodyPr rtlCol="0">
            <a:normAutofit/>
          </a:bodyPr>
          <a:lstStyle/>
          <a:p>
            <a:pPr lvl="0"/>
            <a:endParaRPr lang="en-US" noProof="0"/>
          </a:p>
        </p:txBody>
      </p:sp>
      <p:sp>
        <p:nvSpPr>
          <p:cNvPr id="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rtlCol="0">
            <a:normAutofit/>
          </a:bodyPr>
          <a:lstStyle/>
          <a:p>
            <a:pPr lvl="0"/>
            <a:endParaRPr lang="en-US" noProof="0"/>
          </a:p>
        </p:txBody>
      </p:sp>
      <p:sp>
        <p:nvSpPr>
          <p:cNvPr id="13" name="Text Placeholder 24"/>
          <p:cNvSpPr>
            <a:spLocks noGrp="1"/>
          </p:cNvSpPr>
          <p:nvPr>
            <p:ph type="body" sz="quarter" idx="20"/>
          </p:nvPr>
        </p:nvSpPr>
        <p:spPr>
          <a:xfrm>
            <a:off x="457204" y="3865564"/>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14" name="Text Placeholder 24"/>
          <p:cNvSpPr>
            <a:spLocks noGrp="1"/>
          </p:cNvSpPr>
          <p:nvPr>
            <p:ph type="body" sz="quarter" idx="21"/>
          </p:nvPr>
        </p:nvSpPr>
        <p:spPr>
          <a:xfrm>
            <a:off x="3275822" y="3865564"/>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15" name="Text Placeholder 24"/>
          <p:cNvSpPr>
            <a:spLocks noGrp="1"/>
          </p:cNvSpPr>
          <p:nvPr>
            <p:ph type="body" sz="quarter" idx="22"/>
          </p:nvPr>
        </p:nvSpPr>
        <p:spPr>
          <a:xfrm>
            <a:off x="6085709" y="3865564"/>
            <a:ext cx="2589213" cy="358775"/>
          </a:xfrm>
        </p:spPr>
        <p:txBody>
          <a:bodyPr>
            <a:normAutofit/>
          </a:bodyPr>
          <a:lstStyle>
            <a:lvl1pPr marL="0" indent="0">
              <a:buFont typeface="Arial"/>
              <a:buNone/>
              <a:defRPr sz="1200"/>
            </a:lvl1pPr>
          </a:lstStyle>
          <a:p>
            <a:pPr lvl="0"/>
            <a:r>
              <a:rPr lang="ru-RU" smtClean="0"/>
              <a:t>Образец текста</a:t>
            </a:r>
          </a:p>
        </p:txBody>
      </p:sp>
      <p:sp>
        <p:nvSpPr>
          <p:cNvPr id="19" name="Content Placeholder 2"/>
          <p:cNvSpPr>
            <a:spLocks noGrp="1"/>
          </p:cNvSpPr>
          <p:nvPr>
            <p:ph sz="half" idx="1"/>
          </p:nvPr>
        </p:nvSpPr>
        <p:spPr>
          <a:xfrm>
            <a:off x="457200" y="4426297"/>
            <a:ext cx="4038600" cy="1699867"/>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0" name="Content Placeholder 3"/>
          <p:cNvSpPr>
            <a:spLocks noGrp="1"/>
          </p:cNvSpPr>
          <p:nvPr>
            <p:ph sz="half" idx="2"/>
          </p:nvPr>
        </p:nvSpPr>
        <p:spPr>
          <a:xfrm>
            <a:off x="4648200" y="4426297"/>
            <a:ext cx="4038600" cy="1699867"/>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Footer Placeholder 3"/>
          <p:cNvSpPr>
            <a:spLocks noGrp="1"/>
          </p:cNvSpPr>
          <p:nvPr>
            <p:ph type="ftr" sz="quarter" idx="23"/>
          </p:nvPr>
        </p:nvSpPr>
        <p:spPr>
          <a:xfrm>
            <a:off x="4030665" y="247651"/>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defTabSz="457200">
              <a:defRPr/>
            </a:pPr>
            <a:r>
              <a:rPr lang="ru-RU">
                <a:solidFill>
                  <a:srgbClr val="FFFFFF"/>
                </a:solidFill>
              </a:rPr>
              <a:t>Колонтитул</a:t>
            </a:r>
            <a:endParaRPr lang="en-US">
              <a:solidFill>
                <a:srgbClr val="FFFFFF"/>
              </a:solidFill>
            </a:endParaRPr>
          </a:p>
        </p:txBody>
      </p:sp>
    </p:spTree>
    <p:extLst>
      <p:ext uri="{BB962C8B-B14F-4D97-AF65-F5344CB8AC3E}">
        <p14:creationId xmlns:p14="http://schemas.microsoft.com/office/powerpoint/2010/main" val="149887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p:nvPr>
        </p:nvSpPr>
        <p:spPr>
          <a:xfrm>
            <a:off x="457200" y="1236511"/>
            <a:ext cx="8229600" cy="827311"/>
          </a:xfrm>
        </p:spPr>
        <p:txBody>
          <a:bodyPr>
            <a:normAutofit/>
          </a:bodyPr>
          <a:lstStyle>
            <a:lvl1pPr>
              <a:defRPr sz="3200"/>
            </a:lvl1pPr>
          </a:lstStyle>
          <a:p>
            <a:r>
              <a:rPr lang="ru-RU" smtClean="0"/>
              <a:t>Образец заголовка</a:t>
            </a:r>
            <a:endParaRPr lang="en-US" dirty="0"/>
          </a:p>
        </p:txBody>
      </p:sp>
      <p:sp>
        <p:nvSpPr>
          <p:cNvPr id="16" name="Content Placeholder 2"/>
          <p:cNvSpPr>
            <a:spLocks noGrp="1"/>
          </p:cNvSpPr>
          <p:nvPr>
            <p:ph sz="half" idx="1"/>
          </p:nvPr>
        </p:nvSpPr>
        <p:spPr>
          <a:xfrm>
            <a:off x="457199" y="2346584"/>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8" name="Picture Placeholder 10"/>
          <p:cNvSpPr>
            <a:spLocks noGrp="1"/>
          </p:cNvSpPr>
          <p:nvPr>
            <p:ph type="pic" sz="quarter" idx="11"/>
          </p:nvPr>
        </p:nvSpPr>
        <p:spPr>
          <a:xfrm>
            <a:off x="5659439" y="2360173"/>
            <a:ext cx="3036565" cy="3892048"/>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rtlCol="0">
            <a:normAutofit/>
          </a:bodyPr>
          <a:lstStyle/>
          <a:p>
            <a:pPr lvl="0"/>
            <a:endParaRPr lang="en-US" noProof="0"/>
          </a:p>
        </p:txBody>
      </p:sp>
      <p:sp>
        <p:nvSpPr>
          <p:cNvPr id="5" name="Footer Placeholder 3"/>
          <p:cNvSpPr>
            <a:spLocks noGrp="1"/>
          </p:cNvSpPr>
          <p:nvPr>
            <p:ph type="ftr" sz="quarter" idx="12"/>
          </p:nvPr>
        </p:nvSpPr>
        <p:spPr>
          <a:xfrm>
            <a:off x="4030665" y="247651"/>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defTabSz="457200">
              <a:defRPr/>
            </a:pPr>
            <a:r>
              <a:rPr lang="ru-RU">
                <a:solidFill>
                  <a:srgbClr val="FFFFFF"/>
                </a:solidFill>
              </a:rPr>
              <a:t>Колонтитул</a:t>
            </a:r>
            <a:endParaRPr lang="en-US">
              <a:solidFill>
                <a:srgbClr val="FFFFFF"/>
              </a:solidFill>
            </a:endParaRPr>
          </a:p>
        </p:txBody>
      </p:sp>
    </p:spTree>
    <p:extLst>
      <p:ext uri="{BB962C8B-B14F-4D97-AF65-F5344CB8AC3E}">
        <p14:creationId xmlns:p14="http://schemas.microsoft.com/office/powerpoint/2010/main" val="44557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xfrm>
            <a:off x="4030665" y="247651"/>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defTabSz="457200">
              <a:defRPr/>
            </a:pPr>
            <a:r>
              <a:rPr lang="ru-RU">
                <a:solidFill>
                  <a:srgbClr val="FFFFFF"/>
                </a:solidFill>
              </a:rPr>
              <a:t>Колонтитул</a:t>
            </a:r>
            <a:endParaRPr lang="en-US">
              <a:solidFill>
                <a:srgbClr val="FFFFFF"/>
              </a:solidFill>
            </a:endParaRPr>
          </a:p>
        </p:txBody>
      </p:sp>
    </p:spTree>
    <p:extLst>
      <p:ext uri="{BB962C8B-B14F-4D97-AF65-F5344CB8AC3E}">
        <p14:creationId xmlns:p14="http://schemas.microsoft.com/office/powerpoint/2010/main" val="69061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a:xfrm>
            <a:off x="457200" y="6356351"/>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8F2240C6-E89A-4D2A-BAF2-EB75A9240924}" type="datetimeFigureOut">
              <a:rPr lang="ru-RU">
                <a:solidFill>
                  <a:srgbClr val="0230AC"/>
                </a:solidFill>
              </a:rPr>
              <a:pPr defTabSz="457200">
                <a:defRPr/>
              </a:pPr>
              <a:t>09.11.2020</a:t>
            </a:fld>
            <a:endParaRPr lang="ru-RU">
              <a:solidFill>
                <a:srgbClr val="0230AC"/>
              </a:solidFill>
            </a:endParaRPr>
          </a:p>
        </p:txBody>
      </p:sp>
      <p:sp>
        <p:nvSpPr>
          <p:cNvPr id="3" name="Нижний колонтитул 4"/>
          <p:cNvSpPr>
            <a:spLocks noGrp="1"/>
          </p:cNvSpPr>
          <p:nvPr>
            <p:ph type="ftr" sz="quarter" idx="11"/>
          </p:nvPr>
        </p:nvSpPr>
        <p:spPr>
          <a:xfrm>
            <a:off x="3124200" y="6356351"/>
            <a:ext cx="2895600" cy="365125"/>
          </a:xfrm>
          <a:prstGeom prst="rect">
            <a:avLst/>
          </a:prstGeom>
        </p:spPr>
        <p:txBody>
          <a:bodyPr/>
          <a:lstStyle>
            <a:lvl1pPr fontAlgn="auto">
              <a:spcBef>
                <a:spcPts val="0"/>
              </a:spcBef>
              <a:spcAft>
                <a:spcPts val="0"/>
              </a:spcAft>
              <a:defRPr>
                <a:latin typeface="+mn-lt"/>
                <a:cs typeface="+mn-cs"/>
              </a:defRPr>
            </a:lvl1pPr>
          </a:lstStyle>
          <a:p>
            <a:pPr defTabSz="457200">
              <a:defRPr/>
            </a:pPr>
            <a:endParaRPr lang="ru-RU">
              <a:solidFill>
                <a:srgbClr val="0230AC"/>
              </a:solidFill>
            </a:endParaRPr>
          </a:p>
        </p:txBody>
      </p:sp>
      <p:sp>
        <p:nvSpPr>
          <p:cNvPr id="4" name="Номер слайда 5"/>
          <p:cNvSpPr>
            <a:spLocks noGrp="1"/>
          </p:cNvSpPr>
          <p:nvPr>
            <p:ph type="sldNum" sz="quarter" idx="12"/>
          </p:nvPr>
        </p:nvSpPr>
        <p:spPr>
          <a:xfrm>
            <a:off x="6553200" y="6356351"/>
            <a:ext cx="2133600" cy="365125"/>
          </a:xfrm>
          <a:prstGeom prst="rect">
            <a:avLst/>
          </a:prstGeom>
        </p:spPr>
        <p:txBody>
          <a:bodyPr/>
          <a:lstStyle>
            <a:lvl1pPr fontAlgn="auto">
              <a:spcBef>
                <a:spcPts val="0"/>
              </a:spcBef>
              <a:spcAft>
                <a:spcPts val="0"/>
              </a:spcAft>
              <a:defRPr>
                <a:latin typeface="+mn-lt"/>
                <a:cs typeface="+mn-cs"/>
              </a:defRPr>
            </a:lvl1pPr>
          </a:lstStyle>
          <a:p>
            <a:pPr defTabSz="457200">
              <a:defRPr/>
            </a:pPr>
            <a:fld id="{92ADD408-F466-4A70-B05B-BFDB91C4A575}" type="slidenum">
              <a:rPr lang="ru-RU">
                <a:solidFill>
                  <a:srgbClr val="0230AC"/>
                </a:solidFill>
              </a:rPr>
              <a:pPr defTabSz="457200">
                <a:defRPr/>
              </a:pPr>
              <a:t>‹#›</a:t>
            </a:fld>
            <a:endParaRPr lang="ru-RU">
              <a:solidFill>
                <a:srgbClr val="0230AC"/>
              </a:solidFill>
            </a:endParaRPr>
          </a:p>
        </p:txBody>
      </p:sp>
    </p:spTree>
    <p:extLst>
      <p:ext uri="{BB962C8B-B14F-4D97-AF65-F5344CB8AC3E}">
        <p14:creationId xmlns:p14="http://schemas.microsoft.com/office/powerpoint/2010/main" val="124016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685800" y="6248400"/>
            <a:ext cx="1905000" cy="457200"/>
          </a:xfrm>
          <a:prstGeom prst="rect">
            <a:avLst/>
          </a:prstGeom>
        </p:spPr>
        <p:txBody>
          <a:bodyPr/>
          <a:lstStyle>
            <a:lvl1pPr fontAlgn="auto">
              <a:spcBef>
                <a:spcPts val="0"/>
              </a:spcBef>
              <a:spcAft>
                <a:spcPts val="0"/>
              </a:spcAft>
              <a:defRPr>
                <a:latin typeface="+mn-lt"/>
                <a:cs typeface="+mn-cs"/>
              </a:defRPr>
            </a:lvl1pPr>
          </a:lstStyle>
          <a:p>
            <a:pPr defTabSz="457200">
              <a:defRPr/>
            </a:pPr>
            <a:endParaRPr lang="ru-RU" altLang="ru-RU">
              <a:solidFill>
                <a:srgbClr val="0230AC"/>
              </a:solidFill>
            </a:endParaRPr>
          </a:p>
        </p:txBody>
      </p:sp>
      <p:sp>
        <p:nvSpPr>
          <p:cNvPr id="6" name="Нижний колонтитул 5"/>
          <p:cNvSpPr>
            <a:spLocks noGrp="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latin typeface="+mn-lt"/>
                <a:cs typeface="+mn-cs"/>
              </a:defRPr>
            </a:lvl1pPr>
          </a:lstStyle>
          <a:p>
            <a:pPr defTabSz="457200">
              <a:defRPr/>
            </a:pPr>
            <a:endParaRPr lang="ru-RU" altLang="ru-RU">
              <a:solidFill>
                <a:srgbClr val="0230AC"/>
              </a:solidFill>
            </a:endParaRPr>
          </a:p>
        </p:txBody>
      </p:sp>
      <p:sp>
        <p:nvSpPr>
          <p:cNvPr id="7" name="Номер слайда 6"/>
          <p:cNvSpPr>
            <a:spLocks noGrp="1"/>
          </p:cNvSpPr>
          <p:nvPr>
            <p:ph type="sldNum" sz="quarter" idx="12"/>
          </p:nvPr>
        </p:nvSpPr>
        <p:spPr>
          <a:xfrm>
            <a:off x="6553200" y="6248400"/>
            <a:ext cx="1905000" cy="457200"/>
          </a:xfrm>
          <a:prstGeom prst="rect">
            <a:avLst/>
          </a:prstGeom>
        </p:spPr>
        <p:txBody>
          <a:bodyPr/>
          <a:lstStyle>
            <a:lvl1pPr fontAlgn="auto">
              <a:spcBef>
                <a:spcPts val="0"/>
              </a:spcBef>
              <a:spcAft>
                <a:spcPts val="0"/>
              </a:spcAft>
              <a:defRPr>
                <a:latin typeface="+mn-lt"/>
                <a:cs typeface="+mn-cs"/>
              </a:defRPr>
            </a:lvl1pPr>
          </a:lstStyle>
          <a:p>
            <a:pPr defTabSz="457200">
              <a:defRPr/>
            </a:pPr>
            <a:fld id="{28397556-29C6-4DE4-9AFA-F686B8EF1424}" type="slidenum">
              <a:rPr lang="ru-RU" altLang="ru-RU">
                <a:solidFill>
                  <a:srgbClr val="0230AC"/>
                </a:solidFill>
              </a:rPr>
              <a:pPr defTabSz="457200">
                <a:defRPr/>
              </a:pPr>
              <a:t>‹#›</a:t>
            </a:fld>
            <a:endParaRPr lang="ru-RU" altLang="ru-RU">
              <a:solidFill>
                <a:srgbClr val="0230AC"/>
              </a:solidFill>
            </a:endParaRPr>
          </a:p>
        </p:txBody>
      </p:sp>
    </p:spTree>
    <p:extLst>
      <p:ext uri="{BB962C8B-B14F-4D97-AF65-F5344CB8AC3E}">
        <p14:creationId xmlns:p14="http://schemas.microsoft.com/office/powerpoint/2010/main" val="108417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userDrawn="1"/>
        </p:nvSpPr>
        <p:spPr bwMode="auto">
          <a:xfrm>
            <a:off x="0" y="1"/>
            <a:ext cx="9144000" cy="792163"/>
          </a:xfrm>
          <a:prstGeom prst="rect">
            <a:avLst/>
          </a:prstGeom>
          <a:solidFill>
            <a:srgbClr val="0230AC"/>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LS Schlange sans" pitchFamily="50" charset="-52"/>
              </a:defRPr>
            </a:lvl1pPr>
            <a:lvl2pPr marL="742950" indent="-285750">
              <a:defRPr>
                <a:solidFill>
                  <a:schemeClr val="tx1"/>
                </a:solidFill>
                <a:latin typeface="ALS Schlange sans" pitchFamily="50" charset="-52"/>
              </a:defRPr>
            </a:lvl2pPr>
            <a:lvl3pPr marL="1143000" indent="-228600">
              <a:defRPr>
                <a:solidFill>
                  <a:schemeClr val="tx1"/>
                </a:solidFill>
                <a:latin typeface="ALS Schlange sans" pitchFamily="50" charset="-52"/>
              </a:defRPr>
            </a:lvl3pPr>
            <a:lvl4pPr marL="1600200" indent="-228600">
              <a:defRPr>
                <a:solidFill>
                  <a:schemeClr val="tx1"/>
                </a:solidFill>
                <a:latin typeface="ALS Schlange sans" pitchFamily="50" charset="-52"/>
              </a:defRPr>
            </a:lvl4pPr>
            <a:lvl5pPr marL="2057400" indent="-228600">
              <a:defRPr>
                <a:solidFill>
                  <a:schemeClr val="tx1"/>
                </a:solidFill>
                <a:latin typeface="ALS Schlange sans" pitchFamily="50" charset="-52"/>
              </a:defRPr>
            </a:lvl5pPr>
            <a:lvl6pPr marL="2514600" indent="-228600" fontAlgn="base">
              <a:spcBef>
                <a:spcPct val="0"/>
              </a:spcBef>
              <a:spcAft>
                <a:spcPct val="0"/>
              </a:spcAft>
              <a:defRPr>
                <a:solidFill>
                  <a:schemeClr val="tx1"/>
                </a:solidFill>
                <a:latin typeface="ALS Schlange sans" pitchFamily="50" charset="-52"/>
              </a:defRPr>
            </a:lvl6pPr>
            <a:lvl7pPr marL="2971800" indent="-228600" fontAlgn="base">
              <a:spcBef>
                <a:spcPct val="0"/>
              </a:spcBef>
              <a:spcAft>
                <a:spcPct val="0"/>
              </a:spcAft>
              <a:defRPr>
                <a:solidFill>
                  <a:schemeClr val="tx1"/>
                </a:solidFill>
                <a:latin typeface="ALS Schlange sans" pitchFamily="50" charset="-52"/>
              </a:defRPr>
            </a:lvl7pPr>
            <a:lvl8pPr marL="3429000" indent="-228600" fontAlgn="base">
              <a:spcBef>
                <a:spcPct val="0"/>
              </a:spcBef>
              <a:spcAft>
                <a:spcPct val="0"/>
              </a:spcAft>
              <a:defRPr>
                <a:solidFill>
                  <a:schemeClr val="tx1"/>
                </a:solidFill>
                <a:latin typeface="ALS Schlange sans" pitchFamily="50" charset="-52"/>
              </a:defRPr>
            </a:lvl8pPr>
            <a:lvl9pPr marL="3886200" indent="-228600" fontAlgn="base">
              <a:spcBef>
                <a:spcPct val="0"/>
              </a:spcBef>
              <a:spcAft>
                <a:spcPct val="0"/>
              </a:spcAft>
              <a:defRPr>
                <a:solidFill>
                  <a:schemeClr val="tx1"/>
                </a:solidFill>
                <a:latin typeface="ALS Schlange sans" pitchFamily="50" charset="-52"/>
              </a:defRPr>
            </a:lvl9pPr>
          </a:lstStyle>
          <a:p>
            <a:pPr eaLnBrk="0" fontAlgn="base" hangingPunct="0">
              <a:spcBef>
                <a:spcPct val="0"/>
              </a:spcBef>
              <a:spcAft>
                <a:spcPct val="0"/>
              </a:spcAft>
              <a:defRPr/>
            </a:pPr>
            <a:endParaRPr lang="ru-RU" altLang="ru-RU" sz="1400" smtClean="0">
              <a:solidFill>
                <a:srgbClr val="FFFFFF"/>
              </a:solidFill>
              <a:latin typeface="Verdana" pitchFamily="34" charset="0"/>
              <a:cs typeface="Arial" charset="0"/>
            </a:endParaRPr>
          </a:p>
        </p:txBody>
      </p:sp>
      <p:sp>
        <p:nvSpPr>
          <p:cNvPr id="2051" name="Title Placeholder 1"/>
          <p:cNvSpPr>
            <a:spLocks noGrp="1"/>
          </p:cNvSpPr>
          <p:nvPr>
            <p:ph type="title"/>
          </p:nvPr>
        </p:nvSpPr>
        <p:spPr bwMode="auto">
          <a:xfrm>
            <a:off x="457200" y="1236665"/>
            <a:ext cx="8229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Заголовок</a:t>
            </a:r>
            <a:endParaRPr lang="en-US" altLang="ru-RU" smtClean="0"/>
          </a:p>
        </p:txBody>
      </p:sp>
      <p:sp>
        <p:nvSpPr>
          <p:cNvPr id="2052" name="Text Placeholder 2"/>
          <p:cNvSpPr>
            <a:spLocks noGrp="1"/>
          </p:cNvSpPr>
          <p:nvPr>
            <p:ph type="body" idx="1"/>
          </p:nvPr>
        </p:nvSpPr>
        <p:spPr bwMode="auto">
          <a:xfrm>
            <a:off x="457200" y="2260601"/>
            <a:ext cx="8229600"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Первый уровень</a:t>
            </a:r>
          </a:p>
          <a:p>
            <a:pPr lvl="1"/>
            <a:r>
              <a:rPr lang="ru-RU" altLang="ru-RU" smtClean="0"/>
              <a:t>Второй уровень</a:t>
            </a:r>
          </a:p>
          <a:p>
            <a:pPr lvl="2"/>
            <a:r>
              <a:rPr lang="ru-RU" altLang="ru-RU" smtClean="0"/>
              <a:t>Третий уровень</a:t>
            </a:r>
          </a:p>
          <a:p>
            <a:pPr lvl="3"/>
            <a:r>
              <a:rPr lang="ru-RU" altLang="ru-RU" smtClean="0"/>
              <a:t>Пятый уровень</a:t>
            </a:r>
          </a:p>
          <a:p>
            <a:pPr lvl="4"/>
            <a:r>
              <a:rPr lang="ru-RU" altLang="ru-RU" smtClean="0"/>
              <a:t>Шестой уровень</a:t>
            </a:r>
            <a:endParaRPr lang="en-US" altLang="ru-RU" smtClean="0"/>
          </a:p>
        </p:txBody>
      </p:sp>
      <p:sp>
        <p:nvSpPr>
          <p:cNvPr id="2053" name="TextBox 3"/>
          <p:cNvSpPr txBox="1">
            <a:spLocks noChangeArrowheads="1"/>
          </p:cNvSpPr>
          <p:nvPr userDrawn="1"/>
        </p:nvSpPr>
        <p:spPr bwMode="auto">
          <a:xfrm>
            <a:off x="-865187" y="55118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LS Schlange sans" pitchFamily="50" charset="-52"/>
              </a:defRPr>
            </a:lvl1pPr>
            <a:lvl2pPr marL="742950" indent="-285750">
              <a:defRPr>
                <a:solidFill>
                  <a:schemeClr val="tx1"/>
                </a:solidFill>
                <a:latin typeface="ALS Schlange sans" pitchFamily="50" charset="-52"/>
              </a:defRPr>
            </a:lvl2pPr>
            <a:lvl3pPr marL="1143000" indent="-228600">
              <a:defRPr>
                <a:solidFill>
                  <a:schemeClr val="tx1"/>
                </a:solidFill>
                <a:latin typeface="ALS Schlange sans" pitchFamily="50" charset="-52"/>
              </a:defRPr>
            </a:lvl3pPr>
            <a:lvl4pPr marL="1600200" indent="-228600">
              <a:defRPr>
                <a:solidFill>
                  <a:schemeClr val="tx1"/>
                </a:solidFill>
                <a:latin typeface="ALS Schlange sans" pitchFamily="50" charset="-52"/>
              </a:defRPr>
            </a:lvl4pPr>
            <a:lvl5pPr marL="2057400" indent="-228600">
              <a:defRPr>
                <a:solidFill>
                  <a:schemeClr val="tx1"/>
                </a:solidFill>
                <a:latin typeface="ALS Schlange sans" pitchFamily="50" charset="-52"/>
              </a:defRPr>
            </a:lvl5pPr>
            <a:lvl6pPr marL="2514600" indent="-228600" defTabSz="457200" fontAlgn="base">
              <a:spcBef>
                <a:spcPct val="0"/>
              </a:spcBef>
              <a:spcAft>
                <a:spcPct val="0"/>
              </a:spcAft>
              <a:defRPr>
                <a:solidFill>
                  <a:schemeClr val="tx1"/>
                </a:solidFill>
                <a:latin typeface="ALS Schlange sans" pitchFamily="50" charset="-52"/>
              </a:defRPr>
            </a:lvl6pPr>
            <a:lvl7pPr marL="2971800" indent="-228600" defTabSz="457200" fontAlgn="base">
              <a:spcBef>
                <a:spcPct val="0"/>
              </a:spcBef>
              <a:spcAft>
                <a:spcPct val="0"/>
              </a:spcAft>
              <a:defRPr>
                <a:solidFill>
                  <a:schemeClr val="tx1"/>
                </a:solidFill>
                <a:latin typeface="ALS Schlange sans" pitchFamily="50" charset="-52"/>
              </a:defRPr>
            </a:lvl7pPr>
            <a:lvl8pPr marL="3429000" indent="-228600" defTabSz="457200" fontAlgn="base">
              <a:spcBef>
                <a:spcPct val="0"/>
              </a:spcBef>
              <a:spcAft>
                <a:spcPct val="0"/>
              </a:spcAft>
              <a:defRPr>
                <a:solidFill>
                  <a:schemeClr val="tx1"/>
                </a:solidFill>
                <a:latin typeface="ALS Schlange sans" pitchFamily="50" charset="-52"/>
              </a:defRPr>
            </a:lvl8pPr>
            <a:lvl9pPr marL="3886200" indent="-228600" defTabSz="457200" fontAlgn="base">
              <a:spcBef>
                <a:spcPct val="0"/>
              </a:spcBef>
              <a:spcAft>
                <a:spcPct val="0"/>
              </a:spcAft>
              <a:defRPr>
                <a:solidFill>
                  <a:schemeClr val="tx1"/>
                </a:solidFill>
                <a:latin typeface="ALS Schlange sans" pitchFamily="50" charset="-52"/>
              </a:defRPr>
            </a:lvl9pPr>
          </a:lstStyle>
          <a:p>
            <a:pPr defTabSz="457200" fontAlgn="base">
              <a:spcBef>
                <a:spcPct val="0"/>
              </a:spcBef>
              <a:spcAft>
                <a:spcPct val="0"/>
              </a:spcAft>
              <a:defRPr/>
            </a:pPr>
            <a:endParaRPr lang="ru-RU" altLang="ru-RU" smtClean="0">
              <a:solidFill>
                <a:srgbClr val="0230AC"/>
              </a:solidFill>
              <a:cs typeface="Arial" charset="0"/>
            </a:endParaRPr>
          </a:p>
        </p:txBody>
      </p:sp>
      <p:pic>
        <p:nvPicPr>
          <p:cNvPr id="2054" name="Picture 6" descr="ITMO_logo3_RU.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 y="1"/>
            <a:ext cx="36306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1" r:id="rId9"/>
    <p:sldLayoutId id="2147483680" r:id="rId10"/>
    <p:sldLayoutId id="2147483681" r:id="rId11"/>
    <p:sldLayoutId id="2147483682" r:id="rId12"/>
    <p:sldLayoutId id="2147483683" r:id="rId13"/>
    <p:sldLayoutId id="2147483684" r:id="rId14"/>
  </p:sldLayoutIdLst>
  <p:hf sldNum="0" hdr="0" dt="0"/>
  <p:txStyles>
    <p:titleStyle>
      <a:lvl1pPr algn="l" defTabSz="457200" rtl="0" eaLnBrk="0" fontAlgn="base" hangingPunct="0">
        <a:spcBef>
          <a:spcPct val="0"/>
        </a:spcBef>
        <a:spcAft>
          <a:spcPct val="0"/>
        </a:spcAft>
        <a:defRPr sz="3200" b="1" kern="1200">
          <a:solidFill>
            <a:schemeClr val="tx1"/>
          </a:solidFill>
          <a:latin typeface="+mj-lt"/>
          <a:ea typeface="+mj-ea"/>
          <a:cs typeface="+mj-cs"/>
        </a:defRPr>
      </a:lvl1pPr>
      <a:lvl2pPr algn="l" defTabSz="457200" rtl="0" eaLnBrk="0" fontAlgn="base" hangingPunct="0">
        <a:spcBef>
          <a:spcPct val="0"/>
        </a:spcBef>
        <a:spcAft>
          <a:spcPct val="0"/>
        </a:spcAft>
        <a:defRPr sz="3200" b="1">
          <a:solidFill>
            <a:schemeClr val="tx1"/>
          </a:solidFill>
          <a:latin typeface="ALS Schlange sans" pitchFamily="50" charset="-52"/>
        </a:defRPr>
      </a:lvl2pPr>
      <a:lvl3pPr algn="l" defTabSz="457200" rtl="0" eaLnBrk="0" fontAlgn="base" hangingPunct="0">
        <a:spcBef>
          <a:spcPct val="0"/>
        </a:spcBef>
        <a:spcAft>
          <a:spcPct val="0"/>
        </a:spcAft>
        <a:defRPr sz="3200" b="1">
          <a:solidFill>
            <a:schemeClr val="tx1"/>
          </a:solidFill>
          <a:latin typeface="ALS Schlange sans" pitchFamily="50" charset="-52"/>
        </a:defRPr>
      </a:lvl3pPr>
      <a:lvl4pPr algn="l" defTabSz="457200" rtl="0" eaLnBrk="0" fontAlgn="base" hangingPunct="0">
        <a:spcBef>
          <a:spcPct val="0"/>
        </a:spcBef>
        <a:spcAft>
          <a:spcPct val="0"/>
        </a:spcAft>
        <a:defRPr sz="3200" b="1">
          <a:solidFill>
            <a:schemeClr val="tx1"/>
          </a:solidFill>
          <a:latin typeface="ALS Schlange sans" pitchFamily="50" charset="-52"/>
        </a:defRPr>
      </a:lvl4pPr>
      <a:lvl5pPr algn="l" defTabSz="457200" rtl="0" eaLnBrk="0" fontAlgn="base" hangingPunct="0">
        <a:spcBef>
          <a:spcPct val="0"/>
        </a:spcBef>
        <a:spcAft>
          <a:spcPct val="0"/>
        </a:spcAft>
        <a:defRPr sz="3200" b="1">
          <a:solidFill>
            <a:schemeClr val="tx1"/>
          </a:solidFill>
          <a:latin typeface="ALS Schlange sans" pitchFamily="50" charset="-52"/>
        </a:defRPr>
      </a:lvl5pPr>
      <a:lvl6pPr marL="457200" algn="l" defTabSz="457200" rtl="0" fontAlgn="base">
        <a:spcBef>
          <a:spcPct val="0"/>
        </a:spcBef>
        <a:spcAft>
          <a:spcPct val="0"/>
        </a:spcAft>
        <a:defRPr sz="3200" b="1">
          <a:solidFill>
            <a:schemeClr val="tx1"/>
          </a:solidFill>
          <a:latin typeface="ALS Schlange sans" pitchFamily="50" charset="-52"/>
        </a:defRPr>
      </a:lvl6pPr>
      <a:lvl7pPr marL="914400" algn="l" defTabSz="457200" rtl="0" fontAlgn="base">
        <a:spcBef>
          <a:spcPct val="0"/>
        </a:spcBef>
        <a:spcAft>
          <a:spcPct val="0"/>
        </a:spcAft>
        <a:defRPr sz="3200" b="1">
          <a:solidFill>
            <a:schemeClr val="tx1"/>
          </a:solidFill>
          <a:latin typeface="ALS Schlange sans" pitchFamily="50" charset="-52"/>
        </a:defRPr>
      </a:lvl7pPr>
      <a:lvl8pPr marL="1371600" algn="l" defTabSz="457200" rtl="0" fontAlgn="base">
        <a:spcBef>
          <a:spcPct val="0"/>
        </a:spcBef>
        <a:spcAft>
          <a:spcPct val="0"/>
        </a:spcAft>
        <a:defRPr sz="3200" b="1">
          <a:solidFill>
            <a:schemeClr val="tx1"/>
          </a:solidFill>
          <a:latin typeface="ALS Schlange sans" pitchFamily="50" charset="-52"/>
        </a:defRPr>
      </a:lvl8pPr>
      <a:lvl9pPr marL="1828800" algn="l" defTabSz="457200" rtl="0" fontAlgn="base">
        <a:spcBef>
          <a:spcPct val="0"/>
        </a:spcBef>
        <a:spcAft>
          <a:spcPct val="0"/>
        </a:spcAft>
        <a:defRPr sz="3200" b="1">
          <a:solidFill>
            <a:schemeClr val="tx1"/>
          </a:solidFill>
          <a:latin typeface="ALS Schlange sans" pitchFamily="50" charset="-52"/>
        </a:defRPr>
      </a:lvl9pPr>
    </p:titleStyle>
    <p:bodyStyle>
      <a:lvl1pPr marL="342900" indent="-342900" algn="l" defTabSz="457200" rtl="0" eaLnBrk="0" fontAlgn="base" hangingPunct="0">
        <a:spcBef>
          <a:spcPct val="20000"/>
        </a:spcBef>
        <a:spcAft>
          <a:spcPct val="0"/>
        </a:spcAft>
        <a:buSzPct val="100000"/>
        <a:buBlip>
          <a:blip r:embed="rId17"/>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36665"/>
            <a:ext cx="8229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Заголовок</a:t>
            </a:r>
            <a:endParaRPr lang="en-US" altLang="ru-RU" smtClean="0"/>
          </a:p>
        </p:txBody>
      </p:sp>
      <p:sp>
        <p:nvSpPr>
          <p:cNvPr id="1027" name="Text Placeholder 2"/>
          <p:cNvSpPr>
            <a:spLocks noGrp="1"/>
          </p:cNvSpPr>
          <p:nvPr>
            <p:ph type="body" idx="1"/>
          </p:nvPr>
        </p:nvSpPr>
        <p:spPr bwMode="auto">
          <a:xfrm>
            <a:off x="457200" y="2260601"/>
            <a:ext cx="8229600"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Первый уровень</a:t>
            </a:r>
          </a:p>
          <a:p>
            <a:pPr lvl="1"/>
            <a:r>
              <a:rPr lang="ru-RU" altLang="ru-RU" smtClean="0"/>
              <a:t>Второй уровень</a:t>
            </a:r>
          </a:p>
          <a:p>
            <a:pPr lvl="2"/>
            <a:r>
              <a:rPr lang="ru-RU" altLang="ru-RU" smtClean="0"/>
              <a:t>Третий уровень</a:t>
            </a:r>
          </a:p>
          <a:p>
            <a:pPr lvl="3"/>
            <a:r>
              <a:rPr lang="ru-RU" altLang="ru-RU" smtClean="0"/>
              <a:t>Пятый уровень</a:t>
            </a:r>
          </a:p>
          <a:p>
            <a:pPr lvl="4"/>
            <a:r>
              <a:rPr lang="ru-RU" altLang="ru-RU" smtClean="0"/>
              <a:t>Шестой уровень</a:t>
            </a:r>
            <a:endParaRPr lang="en-US" altLang="ru-RU" smtClean="0"/>
          </a:p>
        </p:txBody>
      </p:sp>
      <p:sp>
        <p:nvSpPr>
          <p:cNvPr id="4" name="Footer Placeholder 3"/>
          <p:cNvSpPr>
            <a:spLocks noGrp="1"/>
          </p:cNvSpPr>
          <p:nvPr>
            <p:ph type="ftr" sz="quarter" idx="3"/>
          </p:nvPr>
        </p:nvSpPr>
        <p:spPr>
          <a:xfrm>
            <a:off x="4030665" y="439739"/>
            <a:ext cx="4656137"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solidFill>
                <a:latin typeface="+mn-lt"/>
                <a:cs typeface="+mn-cs"/>
              </a:defRPr>
            </a:lvl1pPr>
          </a:lstStyle>
          <a:p>
            <a:pPr defTabSz="457200">
              <a:defRPr/>
            </a:pPr>
            <a:r>
              <a:rPr lang="en-US">
                <a:solidFill>
                  <a:srgbClr val="FFFFFF"/>
                </a:solidFill>
              </a:rPr>
              <a:t>International Students and Scholars Rock</a:t>
            </a:r>
            <a:endParaRPr lang="en-US" dirty="0">
              <a:solidFill>
                <a:srgbClr val="FFFFFF"/>
              </a:solidFill>
            </a:endParaRPr>
          </a:p>
        </p:txBody>
      </p:sp>
    </p:spTree>
    <p:extLst>
      <p:ext uri="{BB962C8B-B14F-4D97-AF65-F5344CB8AC3E}">
        <p14:creationId xmlns:p14="http://schemas.microsoft.com/office/powerpoint/2010/main" val="616567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sldNum="0" hdr="0" dt="0"/>
  <p:txStyles>
    <p:titleStyle>
      <a:lvl1pPr algn="l" defTabSz="457200" rtl="0" eaLnBrk="0" fontAlgn="base" hangingPunct="0">
        <a:spcBef>
          <a:spcPct val="0"/>
        </a:spcBef>
        <a:spcAft>
          <a:spcPct val="0"/>
        </a:spcAft>
        <a:defRPr sz="3600" b="1" kern="1200">
          <a:solidFill>
            <a:schemeClr val="tx1"/>
          </a:solidFill>
          <a:latin typeface="+mj-lt"/>
          <a:ea typeface="+mj-ea"/>
          <a:cs typeface="+mj-cs"/>
        </a:defRPr>
      </a:lvl1pPr>
      <a:lvl2pPr algn="l" defTabSz="457200" rtl="0" eaLnBrk="0" fontAlgn="base" hangingPunct="0">
        <a:spcBef>
          <a:spcPct val="0"/>
        </a:spcBef>
        <a:spcAft>
          <a:spcPct val="0"/>
        </a:spcAft>
        <a:defRPr sz="3600" b="1">
          <a:solidFill>
            <a:schemeClr val="tx1"/>
          </a:solidFill>
          <a:latin typeface="ALS Schlange sans" pitchFamily="50" charset="-52"/>
        </a:defRPr>
      </a:lvl2pPr>
      <a:lvl3pPr algn="l" defTabSz="457200" rtl="0" eaLnBrk="0" fontAlgn="base" hangingPunct="0">
        <a:spcBef>
          <a:spcPct val="0"/>
        </a:spcBef>
        <a:spcAft>
          <a:spcPct val="0"/>
        </a:spcAft>
        <a:defRPr sz="3600" b="1">
          <a:solidFill>
            <a:schemeClr val="tx1"/>
          </a:solidFill>
          <a:latin typeface="ALS Schlange sans" pitchFamily="50" charset="-52"/>
        </a:defRPr>
      </a:lvl3pPr>
      <a:lvl4pPr algn="l" defTabSz="457200" rtl="0" eaLnBrk="0" fontAlgn="base" hangingPunct="0">
        <a:spcBef>
          <a:spcPct val="0"/>
        </a:spcBef>
        <a:spcAft>
          <a:spcPct val="0"/>
        </a:spcAft>
        <a:defRPr sz="3600" b="1">
          <a:solidFill>
            <a:schemeClr val="tx1"/>
          </a:solidFill>
          <a:latin typeface="ALS Schlange sans" pitchFamily="50" charset="-52"/>
        </a:defRPr>
      </a:lvl4pPr>
      <a:lvl5pPr algn="l" defTabSz="457200" rtl="0" eaLnBrk="0" fontAlgn="base" hangingPunct="0">
        <a:spcBef>
          <a:spcPct val="0"/>
        </a:spcBef>
        <a:spcAft>
          <a:spcPct val="0"/>
        </a:spcAft>
        <a:defRPr sz="3600" b="1">
          <a:solidFill>
            <a:schemeClr val="tx1"/>
          </a:solidFill>
          <a:latin typeface="ALS Schlange sans" pitchFamily="50" charset="-52"/>
        </a:defRPr>
      </a:lvl5pPr>
      <a:lvl6pPr marL="457200" algn="l" defTabSz="457200" rtl="0" fontAlgn="base">
        <a:spcBef>
          <a:spcPct val="0"/>
        </a:spcBef>
        <a:spcAft>
          <a:spcPct val="0"/>
        </a:spcAft>
        <a:defRPr sz="3600" b="1">
          <a:solidFill>
            <a:schemeClr val="tx1"/>
          </a:solidFill>
          <a:latin typeface="ALS Schlange sans" pitchFamily="50" charset="-52"/>
        </a:defRPr>
      </a:lvl6pPr>
      <a:lvl7pPr marL="914400" algn="l" defTabSz="457200" rtl="0" fontAlgn="base">
        <a:spcBef>
          <a:spcPct val="0"/>
        </a:spcBef>
        <a:spcAft>
          <a:spcPct val="0"/>
        </a:spcAft>
        <a:defRPr sz="3600" b="1">
          <a:solidFill>
            <a:schemeClr val="tx1"/>
          </a:solidFill>
          <a:latin typeface="ALS Schlange sans" pitchFamily="50" charset="-52"/>
        </a:defRPr>
      </a:lvl7pPr>
      <a:lvl8pPr marL="1371600" algn="l" defTabSz="457200" rtl="0" fontAlgn="base">
        <a:spcBef>
          <a:spcPct val="0"/>
        </a:spcBef>
        <a:spcAft>
          <a:spcPct val="0"/>
        </a:spcAft>
        <a:defRPr sz="3600" b="1">
          <a:solidFill>
            <a:schemeClr val="tx1"/>
          </a:solidFill>
          <a:latin typeface="ALS Schlange sans" pitchFamily="50" charset="-52"/>
        </a:defRPr>
      </a:lvl8pPr>
      <a:lvl9pPr marL="1828800" algn="l" defTabSz="457200" rtl="0" fontAlgn="base">
        <a:spcBef>
          <a:spcPct val="0"/>
        </a:spcBef>
        <a:spcAft>
          <a:spcPct val="0"/>
        </a:spcAft>
        <a:defRPr sz="3600" b="1">
          <a:solidFill>
            <a:schemeClr val="tx1"/>
          </a:solidFill>
          <a:latin typeface="ALS Schlange sans" pitchFamily="50" charset="-52"/>
        </a:defRPr>
      </a:lvl9pPr>
    </p:titleStyle>
    <p:bodyStyle>
      <a:lvl1pPr marL="342900" indent="-342900" algn="l" defTabSz="457200" rtl="0" eaLnBrk="0" fontAlgn="base" hangingPunct="0">
        <a:spcBef>
          <a:spcPct val="20000"/>
        </a:spcBef>
        <a:spcAft>
          <a:spcPct val="0"/>
        </a:spcAft>
        <a:buSzPct val="100000"/>
        <a:buBlip>
          <a:blip r:embed="rId7"/>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39.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24.wmf"/><Relationship Id="rId4" Type="http://schemas.openxmlformats.org/officeDocument/2006/relationships/image" Target="../media/image38.wmf"/><Relationship Id="rId9" Type="http://schemas.openxmlformats.org/officeDocument/2006/relationships/oleObject" Target="../embeddings/oleObject44.bin"/></Relationships>
</file>

<file path=ppt/slides/_rels/slide11.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46.wmf"/><Relationship Id="rId2" Type="http://schemas.openxmlformats.org/officeDocument/2006/relationships/slideLayout" Target="../slideLayouts/slideLayout12.xml"/><Relationship Id="rId16" Type="http://schemas.openxmlformats.org/officeDocument/2006/relationships/image" Target="../media/image48.wmf"/><Relationship Id="rId1" Type="http://schemas.openxmlformats.org/officeDocument/2006/relationships/vmlDrawing" Target="../drawings/vmlDrawing8.vml"/><Relationship Id="rId6" Type="http://schemas.openxmlformats.org/officeDocument/2006/relationships/image" Target="../media/image43.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9.bin"/><Relationship Id="rId14" Type="http://schemas.openxmlformats.org/officeDocument/2006/relationships/image" Target="../media/image47.wmf"/></Relationships>
</file>

<file path=ppt/slides/_rels/slide12.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8.bin"/><Relationship Id="rId18" Type="http://schemas.openxmlformats.org/officeDocument/2006/relationships/image" Target="../media/image56.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53.wmf"/><Relationship Id="rId17" Type="http://schemas.openxmlformats.org/officeDocument/2006/relationships/oleObject" Target="../embeddings/oleObject60.bin"/><Relationship Id="rId2" Type="http://schemas.openxmlformats.org/officeDocument/2006/relationships/slideLayout" Target="../slideLayouts/slideLayout12.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9.vml"/><Relationship Id="rId6" Type="http://schemas.openxmlformats.org/officeDocument/2006/relationships/image" Target="../media/image50.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2.wmf"/><Relationship Id="rId19" Type="http://schemas.openxmlformats.org/officeDocument/2006/relationships/oleObject" Target="../embeddings/oleObject61.bin"/><Relationship Id="rId4" Type="http://schemas.openxmlformats.org/officeDocument/2006/relationships/image" Target="../media/image49.wmf"/><Relationship Id="rId9" Type="http://schemas.openxmlformats.org/officeDocument/2006/relationships/oleObject" Target="../embeddings/oleObject56.bin"/><Relationship Id="rId14" Type="http://schemas.openxmlformats.org/officeDocument/2006/relationships/image" Target="../media/image54.wmf"/><Relationship Id="rId22" Type="http://schemas.openxmlformats.org/officeDocument/2006/relationships/image" Target="../media/image5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60.wmf"/><Relationship Id="rId5" Type="http://schemas.openxmlformats.org/officeDocument/2006/relationships/oleObject" Target="../embeddings/oleObject64.bin"/><Relationship Id="rId4" Type="http://schemas.openxmlformats.org/officeDocument/2006/relationships/image" Target="../media/image59.wmf"/></Relationships>
</file>

<file path=ppt/slides/_rels/slide14.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1.bin"/><Relationship Id="rId18" Type="http://schemas.openxmlformats.org/officeDocument/2006/relationships/image" Target="../media/image67.wmf"/><Relationship Id="rId26" Type="http://schemas.openxmlformats.org/officeDocument/2006/relationships/image" Target="../media/image71.wmf"/><Relationship Id="rId3" Type="http://schemas.openxmlformats.org/officeDocument/2006/relationships/oleObject" Target="../embeddings/oleObject65.bin"/><Relationship Id="rId21" Type="http://schemas.openxmlformats.org/officeDocument/2006/relationships/oleObject" Target="../embeddings/oleObject75.bin"/><Relationship Id="rId34" Type="http://schemas.openxmlformats.org/officeDocument/2006/relationships/oleObject" Target="../embeddings/oleObject83.bin"/><Relationship Id="rId7" Type="http://schemas.openxmlformats.org/officeDocument/2006/relationships/oleObject" Target="../embeddings/oleObject67.bin"/><Relationship Id="rId12" Type="http://schemas.openxmlformats.org/officeDocument/2006/relationships/image" Target="../media/image64.wmf"/><Relationship Id="rId17" Type="http://schemas.openxmlformats.org/officeDocument/2006/relationships/oleObject" Target="../embeddings/oleObject73.bin"/><Relationship Id="rId25" Type="http://schemas.openxmlformats.org/officeDocument/2006/relationships/oleObject" Target="../embeddings/oleObject77.bin"/><Relationship Id="rId33" Type="http://schemas.openxmlformats.org/officeDocument/2006/relationships/image" Target="../media/image73.wmf"/><Relationship Id="rId2" Type="http://schemas.openxmlformats.org/officeDocument/2006/relationships/slideLayout" Target="../slideLayouts/slideLayout13.xml"/><Relationship Id="rId16" Type="http://schemas.openxmlformats.org/officeDocument/2006/relationships/image" Target="../media/image66.wmf"/><Relationship Id="rId20" Type="http://schemas.openxmlformats.org/officeDocument/2006/relationships/image" Target="../media/image68.wmf"/><Relationship Id="rId29" Type="http://schemas.openxmlformats.org/officeDocument/2006/relationships/oleObject" Target="../embeddings/oleObject80.bin"/><Relationship Id="rId1" Type="http://schemas.openxmlformats.org/officeDocument/2006/relationships/vmlDrawing" Target="../drawings/vmlDrawing11.vml"/><Relationship Id="rId6" Type="http://schemas.openxmlformats.org/officeDocument/2006/relationships/image" Target="../media/image62.wmf"/><Relationship Id="rId11" Type="http://schemas.openxmlformats.org/officeDocument/2006/relationships/oleObject" Target="../embeddings/oleObject70.bin"/><Relationship Id="rId24" Type="http://schemas.openxmlformats.org/officeDocument/2006/relationships/image" Target="../media/image70.wmf"/><Relationship Id="rId32" Type="http://schemas.openxmlformats.org/officeDocument/2006/relationships/oleObject" Target="../embeddings/oleObject82.bin"/><Relationship Id="rId37" Type="http://schemas.openxmlformats.org/officeDocument/2006/relationships/image" Target="../media/image75.wmf"/><Relationship Id="rId5" Type="http://schemas.openxmlformats.org/officeDocument/2006/relationships/oleObject" Target="../embeddings/oleObject66.bin"/><Relationship Id="rId15" Type="http://schemas.openxmlformats.org/officeDocument/2006/relationships/oleObject" Target="../embeddings/oleObject72.bin"/><Relationship Id="rId23" Type="http://schemas.openxmlformats.org/officeDocument/2006/relationships/oleObject" Target="../embeddings/oleObject76.bin"/><Relationship Id="rId28" Type="http://schemas.openxmlformats.org/officeDocument/2006/relationships/oleObject" Target="../embeddings/oleObject79.bin"/><Relationship Id="rId36" Type="http://schemas.openxmlformats.org/officeDocument/2006/relationships/oleObject" Target="../embeddings/oleObject84.bin"/><Relationship Id="rId10" Type="http://schemas.openxmlformats.org/officeDocument/2006/relationships/oleObject" Target="../embeddings/oleObject69.bin"/><Relationship Id="rId19" Type="http://schemas.openxmlformats.org/officeDocument/2006/relationships/oleObject" Target="../embeddings/oleObject74.bin"/><Relationship Id="rId31" Type="http://schemas.openxmlformats.org/officeDocument/2006/relationships/image" Target="../media/image72.wmf"/><Relationship Id="rId4" Type="http://schemas.openxmlformats.org/officeDocument/2006/relationships/image" Target="../media/image61.wmf"/><Relationship Id="rId9" Type="http://schemas.openxmlformats.org/officeDocument/2006/relationships/oleObject" Target="../embeddings/oleObject68.bin"/><Relationship Id="rId14" Type="http://schemas.openxmlformats.org/officeDocument/2006/relationships/image" Target="../media/image65.wmf"/><Relationship Id="rId22" Type="http://schemas.openxmlformats.org/officeDocument/2006/relationships/image" Target="../media/image69.wmf"/><Relationship Id="rId27" Type="http://schemas.openxmlformats.org/officeDocument/2006/relationships/oleObject" Target="../embeddings/oleObject78.bin"/><Relationship Id="rId30" Type="http://schemas.openxmlformats.org/officeDocument/2006/relationships/oleObject" Target="../embeddings/oleObject81.bin"/><Relationship Id="rId35" Type="http://schemas.openxmlformats.org/officeDocument/2006/relationships/image" Target="../media/image74.wmf"/></Relationships>
</file>

<file path=ppt/slides/_rels/slide15.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90.bin"/><Relationship Id="rId18" Type="http://schemas.openxmlformats.org/officeDocument/2006/relationships/image" Target="../media/image83.wmf"/><Relationship Id="rId26" Type="http://schemas.openxmlformats.org/officeDocument/2006/relationships/image" Target="../media/image87.wmf"/><Relationship Id="rId39" Type="http://schemas.openxmlformats.org/officeDocument/2006/relationships/oleObject" Target="../embeddings/oleObject103.bin"/><Relationship Id="rId3" Type="http://schemas.openxmlformats.org/officeDocument/2006/relationships/oleObject" Target="../embeddings/oleObject85.bin"/><Relationship Id="rId21" Type="http://schemas.openxmlformats.org/officeDocument/2006/relationships/oleObject" Target="../embeddings/oleObject94.bin"/><Relationship Id="rId34" Type="http://schemas.openxmlformats.org/officeDocument/2006/relationships/image" Target="../media/image91.wmf"/><Relationship Id="rId42" Type="http://schemas.openxmlformats.org/officeDocument/2006/relationships/image" Target="../media/image95.wmf"/><Relationship Id="rId7" Type="http://schemas.openxmlformats.org/officeDocument/2006/relationships/oleObject" Target="../embeddings/oleObject87.bin"/><Relationship Id="rId12" Type="http://schemas.openxmlformats.org/officeDocument/2006/relationships/image" Target="../media/image80.wmf"/><Relationship Id="rId17" Type="http://schemas.openxmlformats.org/officeDocument/2006/relationships/oleObject" Target="../embeddings/oleObject92.bin"/><Relationship Id="rId25" Type="http://schemas.openxmlformats.org/officeDocument/2006/relationships/oleObject" Target="../embeddings/oleObject96.bin"/><Relationship Id="rId33" Type="http://schemas.openxmlformats.org/officeDocument/2006/relationships/oleObject" Target="../embeddings/oleObject100.bin"/><Relationship Id="rId38" Type="http://schemas.openxmlformats.org/officeDocument/2006/relationships/image" Target="../media/image93.wmf"/><Relationship Id="rId2" Type="http://schemas.openxmlformats.org/officeDocument/2006/relationships/slideLayout" Target="../slideLayouts/slideLayout13.xml"/><Relationship Id="rId16" Type="http://schemas.openxmlformats.org/officeDocument/2006/relationships/image" Target="../media/image82.wmf"/><Relationship Id="rId20" Type="http://schemas.openxmlformats.org/officeDocument/2006/relationships/image" Target="../media/image84.wmf"/><Relationship Id="rId29" Type="http://schemas.openxmlformats.org/officeDocument/2006/relationships/oleObject" Target="../embeddings/oleObject98.bin"/><Relationship Id="rId41" Type="http://schemas.openxmlformats.org/officeDocument/2006/relationships/oleObject" Target="../embeddings/oleObject104.bin"/><Relationship Id="rId1" Type="http://schemas.openxmlformats.org/officeDocument/2006/relationships/vmlDrawing" Target="../drawings/vmlDrawing12.vml"/><Relationship Id="rId6" Type="http://schemas.openxmlformats.org/officeDocument/2006/relationships/image" Target="../media/image77.wmf"/><Relationship Id="rId11" Type="http://schemas.openxmlformats.org/officeDocument/2006/relationships/oleObject" Target="../embeddings/oleObject89.bin"/><Relationship Id="rId24" Type="http://schemas.openxmlformats.org/officeDocument/2006/relationships/image" Target="../media/image86.wmf"/><Relationship Id="rId32" Type="http://schemas.openxmlformats.org/officeDocument/2006/relationships/image" Target="../media/image90.wmf"/><Relationship Id="rId37" Type="http://schemas.openxmlformats.org/officeDocument/2006/relationships/oleObject" Target="../embeddings/oleObject102.bin"/><Relationship Id="rId40" Type="http://schemas.openxmlformats.org/officeDocument/2006/relationships/image" Target="../media/image94.wmf"/><Relationship Id="rId5" Type="http://schemas.openxmlformats.org/officeDocument/2006/relationships/oleObject" Target="../embeddings/oleObject86.bin"/><Relationship Id="rId15" Type="http://schemas.openxmlformats.org/officeDocument/2006/relationships/oleObject" Target="../embeddings/oleObject91.bin"/><Relationship Id="rId23" Type="http://schemas.openxmlformats.org/officeDocument/2006/relationships/oleObject" Target="../embeddings/oleObject95.bin"/><Relationship Id="rId28" Type="http://schemas.openxmlformats.org/officeDocument/2006/relationships/image" Target="../media/image88.wmf"/><Relationship Id="rId36" Type="http://schemas.openxmlformats.org/officeDocument/2006/relationships/image" Target="../media/image92.wmf"/><Relationship Id="rId10" Type="http://schemas.openxmlformats.org/officeDocument/2006/relationships/image" Target="../media/image79.wmf"/><Relationship Id="rId19" Type="http://schemas.openxmlformats.org/officeDocument/2006/relationships/oleObject" Target="../embeddings/oleObject93.bin"/><Relationship Id="rId31" Type="http://schemas.openxmlformats.org/officeDocument/2006/relationships/oleObject" Target="../embeddings/oleObject99.bin"/><Relationship Id="rId44" Type="http://schemas.openxmlformats.org/officeDocument/2006/relationships/image" Target="../media/image96.wmf"/><Relationship Id="rId4" Type="http://schemas.openxmlformats.org/officeDocument/2006/relationships/image" Target="../media/image76.wmf"/><Relationship Id="rId9" Type="http://schemas.openxmlformats.org/officeDocument/2006/relationships/oleObject" Target="../embeddings/oleObject88.bin"/><Relationship Id="rId14" Type="http://schemas.openxmlformats.org/officeDocument/2006/relationships/image" Target="../media/image81.wmf"/><Relationship Id="rId22" Type="http://schemas.openxmlformats.org/officeDocument/2006/relationships/image" Target="../media/image85.wmf"/><Relationship Id="rId27" Type="http://schemas.openxmlformats.org/officeDocument/2006/relationships/oleObject" Target="../embeddings/oleObject97.bin"/><Relationship Id="rId30" Type="http://schemas.openxmlformats.org/officeDocument/2006/relationships/image" Target="../media/image89.wmf"/><Relationship Id="rId35" Type="http://schemas.openxmlformats.org/officeDocument/2006/relationships/oleObject" Target="../embeddings/oleObject101.bin"/><Relationship Id="rId43" Type="http://schemas.openxmlformats.org/officeDocument/2006/relationships/oleObject" Target="../embeddings/oleObject105.bin"/></Relationships>
</file>

<file path=ppt/slides/_rels/slide16.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11.bin"/><Relationship Id="rId18" Type="http://schemas.openxmlformats.org/officeDocument/2006/relationships/image" Target="../media/image103.wmf"/><Relationship Id="rId3" Type="http://schemas.openxmlformats.org/officeDocument/2006/relationships/oleObject" Target="../embeddings/oleObject106.bin"/><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100.wmf"/><Relationship Id="rId17" Type="http://schemas.openxmlformats.org/officeDocument/2006/relationships/oleObject" Target="../embeddings/oleObject113.bin"/><Relationship Id="rId2" Type="http://schemas.openxmlformats.org/officeDocument/2006/relationships/slideLayout" Target="../slideLayouts/slideLayout12.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13.vml"/><Relationship Id="rId6" Type="http://schemas.openxmlformats.org/officeDocument/2006/relationships/image" Target="../media/image73.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99.wmf"/><Relationship Id="rId19" Type="http://schemas.openxmlformats.org/officeDocument/2006/relationships/oleObject" Target="../embeddings/oleObject114.bin"/><Relationship Id="rId4" Type="http://schemas.openxmlformats.org/officeDocument/2006/relationships/image" Target="../media/image97.wmf"/><Relationship Id="rId9" Type="http://schemas.openxmlformats.org/officeDocument/2006/relationships/oleObject" Target="../embeddings/oleObject109.bin"/><Relationship Id="rId14" Type="http://schemas.openxmlformats.org/officeDocument/2006/relationships/image" Target="../media/image101.wmf"/><Relationship Id="rId22" Type="http://schemas.openxmlformats.org/officeDocument/2006/relationships/image" Target="../media/image105.wmf"/></Relationships>
</file>

<file path=ppt/slides/_rels/slide17.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107.wmf"/><Relationship Id="rId5" Type="http://schemas.openxmlformats.org/officeDocument/2006/relationships/oleObject" Target="../embeddings/oleObject117.bin"/><Relationship Id="rId4" Type="http://schemas.openxmlformats.org/officeDocument/2006/relationships/image" Target="../media/image106.w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110.wmf"/><Relationship Id="rId5" Type="http://schemas.openxmlformats.org/officeDocument/2006/relationships/oleObject" Target="../embeddings/oleObject120.bin"/><Relationship Id="rId4" Type="http://schemas.openxmlformats.org/officeDocument/2006/relationships/image" Target="../media/image109.wmf"/></Relationships>
</file>

<file path=ppt/slides/_rels/slide21.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27.bin"/><Relationship Id="rId18" Type="http://schemas.openxmlformats.org/officeDocument/2006/relationships/image" Target="../media/image119.w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16.wmf"/><Relationship Id="rId17" Type="http://schemas.openxmlformats.org/officeDocument/2006/relationships/oleObject" Target="../embeddings/oleObject129.bin"/><Relationship Id="rId2" Type="http://schemas.openxmlformats.org/officeDocument/2006/relationships/slideLayout" Target="../slideLayouts/slideLayout13.xml"/><Relationship Id="rId16" Type="http://schemas.openxmlformats.org/officeDocument/2006/relationships/image" Target="../media/image118.wmf"/><Relationship Id="rId1" Type="http://schemas.openxmlformats.org/officeDocument/2006/relationships/vmlDrawing" Target="../drawings/vmlDrawing16.vml"/><Relationship Id="rId6" Type="http://schemas.openxmlformats.org/officeDocument/2006/relationships/image" Target="../media/image113.w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25.bin"/><Relationship Id="rId14" Type="http://schemas.openxmlformats.org/officeDocument/2006/relationships/image" Target="../media/image117.wmf"/></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35.bin"/><Relationship Id="rId18" Type="http://schemas.openxmlformats.org/officeDocument/2006/relationships/image" Target="../media/image127.wmf"/><Relationship Id="rId26" Type="http://schemas.openxmlformats.org/officeDocument/2006/relationships/oleObject" Target="../embeddings/oleObject142.bin"/><Relationship Id="rId39" Type="http://schemas.openxmlformats.org/officeDocument/2006/relationships/image" Target="../media/image137.wmf"/><Relationship Id="rId21" Type="http://schemas.openxmlformats.org/officeDocument/2006/relationships/image" Target="../media/image128.wmf"/><Relationship Id="rId34" Type="http://schemas.openxmlformats.org/officeDocument/2006/relationships/oleObject" Target="../embeddings/oleObject146.bin"/><Relationship Id="rId42" Type="http://schemas.openxmlformats.org/officeDocument/2006/relationships/oleObject" Target="../embeddings/oleObject150.bin"/><Relationship Id="rId47" Type="http://schemas.openxmlformats.org/officeDocument/2006/relationships/image" Target="../media/image141.wmf"/><Relationship Id="rId50" Type="http://schemas.openxmlformats.org/officeDocument/2006/relationships/oleObject" Target="../embeddings/oleObject154.bin"/><Relationship Id="rId55" Type="http://schemas.openxmlformats.org/officeDocument/2006/relationships/image" Target="../media/image145.wmf"/><Relationship Id="rId63" Type="http://schemas.openxmlformats.org/officeDocument/2006/relationships/image" Target="../media/image149.wmf"/><Relationship Id="rId7" Type="http://schemas.openxmlformats.org/officeDocument/2006/relationships/oleObject" Target="../embeddings/oleObject132.bin"/><Relationship Id="rId2" Type="http://schemas.openxmlformats.org/officeDocument/2006/relationships/slideLayout" Target="../slideLayouts/slideLayout13.xml"/><Relationship Id="rId16" Type="http://schemas.openxmlformats.org/officeDocument/2006/relationships/image" Target="../media/image126.wmf"/><Relationship Id="rId20" Type="http://schemas.openxmlformats.org/officeDocument/2006/relationships/oleObject" Target="../embeddings/oleObject139.bin"/><Relationship Id="rId29" Type="http://schemas.openxmlformats.org/officeDocument/2006/relationships/image" Target="../media/image132.wmf"/><Relationship Id="rId41" Type="http://schemas.openxmlformats.org/officeDocument/2006/relationships/image" Target="../media/image138.wmf"/><Relationship Id="rId54" Type="http://schemas.openxmlformats.org/officeDocument/2006/relationships/oleObject" Target="../embeddings/oleObject156.bin"/><Relationship Id="rId62" Type="http://schemas.openxmlformats.org/officeDocument/2006/relationships/oleObject" Target="../embeddings/oleObject160.bin"/><Relationship Id="rId1" Type="http://schemas.openxmlformats.org/officeDocument/2006/relationships/vmlDrawing" Target="../drawings/vmlDrawing17.vml"/><Relationship Id="rId6" Type="http://schemas.openxmlformats.org/officeDocument/2006/relationships/image" Target="../media/image121.wmf"/><Relationship Id="rId11" Type="http://schemas.openxmlformats.org/officeDocument/2006/relationships/oleObject" Target="../embeddings/oleObject134.bin"/><Relationship Id="rId24" Type="http://schemas.openxmlformats.org/officeDocument/2006/relationships/oleObject" Target="../embeddings/oleObject141.bin"/><Relationship Id="rId32" Type="http://schemas.openxmlformats.org/officeDocument/2006/relationships/oleObject" Target="../embeddings/oleObject145.bin"/><Relationship Id="rId37" Type="http://schemas.openxmlformats.org/officeDocument/2006/relationships/image" Target="../media/image136.wmf"/><Relationship Id="rId40" Type="http://schemas.openxmlformats.org/officeDocument/2006/relationships/oleObject" Target="../embeddings/oleObject149.bin"/><Relationship Id="rId45" Type="http://schemas.openxmlformats.org/officeDocument/2006/relationships/image" Target="../media/image140.wmf"/><Relationship Id="rId53" Type="http://schemas.openxmlformats.org/officeDocument/2006/relationships/image" Target="../media/image144.wmf"/><Relationship Id="rId58" Type="http://schemas.openxmlformats.org/officeDocument/2006/relationships/oleObject" Target="../embeddings/oleObject158.bin"/><Relationship Id="rId66" Type="http://schemas.openxmlformats.org/officeDocument/2006/relationships/oleObject" Target="../embeddings/oleObject162.bin"/><Relationship Id="rId5" Type="http://schemas.openxmlformats.org/officeDocument/2006/relationships/oleObject" Target="../embeddings/oleObject131.bin"/><Relationship Id="rId15" Type="http://schemas.openxmlformats.org/officeDocument/2006/relationships/oleObject" Target="../embeddings/oleObject136.bin"/><Relationship Id="rId23" Type="http://schemas.openxmlformats.org/officeDocument/2006/relationships/image" Target="../media/image129.wmf"/><Relationship Id="rId28" Type="http://schemas.openxmlformats.org/officeDocument/2006/relationships/oleObject" Target="../embeddings/oleObject143.bin"/><Relationship Id="rId36" Type="http://schemas.openxmlformats.org/officeDocument/2006/relationships/oleObject" Target="../embeddings/oleObject147.bin"/><Relationship Id="rId49" Type="http://schemas.openxmlformats.org/officeDocument/2006/relationships/image" Target="../media/image142.wmf"/><Relationship Id="rId57" Type="http://schemas.openxmlformats.org/officeDocument/2006/relationships/image" Target="../media/image146.wmf"/><Relationship Id="rId61" Type="http://schemas.openxmlformats.org/officeDocument/2006/relationships/image" Target="../media/image148.wmf"/><Relationship Id="rId10" Type="http://schemas.openxmlformats.org/officeDocument/2006/relationships/image" Target="../media/image123.wmf"/><Relationship Id="rId19" Type="http://schemas.openxmlformats.org/officeDocument/2006/relationships/oleObject" Target="../embeddings/oleObject138.bin"/><Relationship Id="rId31" Type="http://schemas.openxmlformats.org/officeDocument/2006/relationships/image" Target="../media/image133.wmf"/><Relationship Id="rId44" Type="http://schemas.openxmlformats.org/officeDocument/2006/relationships/oleObject" Target="../embeddings/oleObject151.bin"/><Relationship Id="rId52" Type="http://schemas.openxmlformats.org/officeDocument/2006/relationships/oleObject" Target="../embeddings/oleObject155.bin"/><Relationship Id="rId60" Type="http://schemas.openxmlformats.org/officeDocument/2006/relationships/oleObject" Target="../embeddings/oleObject159.bin"/><Relationship Id="rId65" Type="http://schemas.openxmlformats.org/officeDocument/2006/relationships/image" Target="../media/image62.wmf"/><Relationship Id="rId4" Type="http://schemas.openxmlformats.org/officeDocument/2006/relationships/image" Target="../media/image120.wmf"/><Relationship Id="rId9" Type="http://schemas.openxmlformats.org/officeDocument/2006/relationships/oleObject" Target="../embeddings/oleObject133.bin"/><Relationship Id="rId14" Type="http://schemas.openxmlformats.org/officeDocument/2006/relationships/image" Target="../media/image125.wmf"/><Relationship Id="rId22" Type="http://schemas.openxmlformats.org/officeDocument/2006/relationships/oleObject" Target="../embeddings/oleObject140.bin"/><Relationship Id="rId27" Type="http://schemas.openxmlformats.org/officeDocument/2006/relationships/image" Target="../media/image131.wmf"/><Relationship Id="rId30" Type="http://schemas.openxmlformats.org/officeDocument/2006/relationships/oleObject" Target="../embeddings/oleObject144.bin"/><Relationship Id="rId35" Type="http://schemas.openxmlformats.org/officeDocument/2006/relationships/image" Target="../media/image135.wmf"/><Relationship Id="rId43" Type="http://schemas.openxmlformats.org/officeDocument/2006/relationships/image" Target="../media/image139.wmf"/><Relationship Id="rId48" Type="http://schemas.openxmlformats.org/officeDocument/2006/relationships/oleObject" Target="../embeddings/oleObject153.bin"/><Relationship Id="rId56" Type="http://schemas.openxmlformats.org/officeDocument/2006/relationships/oleObject" Target="../embeddings/oleObject157.bin"/><Relationship Id="rId64" Type="http://schemas.openxmlformats.org/officeDocument/2006/relationships/oleObject" Target="../embeddings/oleObject161.bin"/><Relationship Id="rId8" Type="http://schemas.openxmlformats.org/officeDocument/2006/relationships/image" Target="../media/image122.wmf"/><Relationship Id="rId51" Type="http://schemas.openxmlformats.org/officeDocument/2006/relationships/image" Target="../media/image143.wmf"/><Relationship Id="rId3" Type="http://schemas.openxmlformats.org/officeDocument/2006/relationships/oleObject" Target="../embeddings/oleObject130.bin"/><Relationship Id="rId12" Type="http://schemas.openxmlformats.org/officeDocument/2006/relationships/image" Target="../media/image124.wmf"/><Relationship Id="rId17" Type="http://schemas.openxmlformats.org/officeDocument/2006/relationships/oleObject" Target="../embeddings/oleObject137.bin"/><Relationship Id="rId25" Type="http://schemas.openxmlformats.org/officeDocument/2006/relationships/image" Target="../media/image130.wmf"/><Relationship Id="rId33" Type="http://schemas.openxmlformats.org/officeDocument/2006/relationships/image" Target="../media/image134.wmf"/><Relationship Id="rId38" Type="http://schemas.openxmlformats.org/officeDocument/2006/relationships/oleObject" Target="../embeddings/oleObject148.bin"/><Relationship Id="rId46" Type="http://schemas.openxmlformats.org/officeDocument/2006/relationships/oleObject" Target="../embeddings/oleObject152.bin"/><Relationship Id="rId59" Type="http://schemas.openxmlformats.org/officeDocument/2006/relationships/image" Target="../media/image147.wmf"/></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168.bin"/><Relationship Id="rId18" Type="http://schemas.openxmlformats.org/officeDocument/2006/relationships/image" Target="../media/image154.wmf"/><Relationship Id="rId26" Type="http://schemas.openxmlformats.org/officeDocument/2006/relationships/image" Target="../media/image157.wmf"/><Relationship Id="rId39" Type="http://schemas.openxmlformats.org/officeDocument/2006/relationships/oleObject" Target="../embeddings/oleObject181.bin"/><Relationship Id="rId21" Type="http://schemas.openxmlformats.org/officeDocument/2006/relationships/oleObject" Target="../embeddings/oleObject172.bin"/><Relationship Id="rId34" Type="http://schemas.openxmlformats.org/officeDocument/2006/relationships/image" Target="../media/image161.wmf"/><Relationship Id="rId42" Type="http://schemas.openxmlformats.org/officeDocument/2006/relationships/image" Target="../media/image165.wmf"/><Relationship Id="rId47" Type="http://schemas.openxmlformats.org/officeDocument/2006/relationships/oleObject" Target="../embeddings/oleObject185.bin"/><Relationship Id="rId50" Type="http://schemas.openxmlformats.org/officeDocument/2006/relationships/image" Target="../media/image169.wmf"/><Relationship Id="rId55" Type="http://schemas.openxmlformats.org/officeDocument/2006/relationships/oleObject" Target="../embeddings/oleObject189.bin"/><Relationship Id="rId7" Type="http://schemas.openxmlformats.org/officeDocument/2006/relationships/oleObject" Target="../embeddings/oleObject165.bin"/><Relationship Id="rId2" Type="http://schemas.openxmlformats.org/officeDocument/2006/relationships/slideLayout" Target="../slideLayouts/slideLayout12.xml"/><Relationship Id="rId16" Type="http://schemas.openxmlformats.org/officeDocument/2006/relationships/image" Target="../media/image100.wmf"/><Relationship Id="rId20" Type="http://schemas.openxmlformats.org/officeDocument/2006/relationships/image" Target="../media/image155.wmf"/><Relationship Id="rId29" Type="http://schemas.openxmlformats.org/officeDocument/2006/relationships/oleObject" Target="../embeddings/oleObject176.bin"/><Relationship Id="rId41" Type="http://schemas.openxmlformats.org/officeDocument/2006/relationships/oleObject" Target="../embeddings/oleObject182.bin"/><Relationship Id="rId54" Type="http://schemas.openxmlformats.org/officeDocument/2006/relationships/image" Target="../media/image171.wmf"/><Relationship Id="rId62" Type="http://schemas.openxmlformats.org/officeDocument/2006/relationships/image" Target="../media/image175.wmf"/><Relationship Id="rId1" Type="http://schemas.openxmlformats.org/officeDocument/2006/relationships/vmlDrawing" Target="../drawings/vmlDrawing18.vml"/><Relationship Id="rId6" Type="http://schemas.openxmlformats.org/officeDocument/2006/relationships/image" Target="../media/image97.wmf"/><Relationship Id="rId11" Type="http://schemas.openxmlformats.org/officeDocument/2006/relationships/oleObject" Target="../embeddings/oleObject167.bin"/><Relationship Id="rId24" Type="http://schemas.openxmlformats.org/officeDocument/2006/relationships/image" Target="../media/image19.wmf"/><Relationship Id="rId32" Type="http://schemas.openxmlformats.org/officeDocument/2006/relationships/image" Target="../media/image160.wmf"/><Relationship Id="rId37" Type="http://schemas.openxmlformats.org/officeDocument/2006/relationships/oleObject" Target="../embeddings/oleObject180.bin"/><Relationship Id="rId40" Type="http://schemas.openxmlformats.org/officeDocument/2006/relationships/image" Target="../media/image164.wmf"/><Relationship Id="rId45" Type="http://schemas.openxmlformats.org/officeDocument/2006/relationships/oleObject" Target="../embeddings/oleObject184.bin"/><Relationship Id="rId53" Type="http://schemas.openxmlformats.org/officeDocument/2006/relationships/oleObject" Target="../embeddings/oleObject188.bin"/><Relationship Id="rId58" Type="http://schemas.openxmlformats.org/officeDocument/2006/relationships/image" Target="../media/image173.wmf"/><Relationship Id="rId5" Type="http://schemas.openxmlformats.org/officeDocument/2006/relationships/oleObject" Target="../embeddings/oleObject164.bin"/><Relationship Id="rId15" Type="http://schemas.openxmlformats.org/officeDocument/2006/relationships/oleObject" Target="../embeddings/oleObject169.bin"/><Relationship Id="rId23" Type="http://schemas.openxmlformats.org/officeDocument/2006/relationships/oleObject" Target="../embeddings/oleObject173.bin"/><Relationship Id="rId28" Type="http://schemas.openxmlformats.org/officeDocument/2006/relationships/image" Target="../media/image158.wmf"/><Relationship Id="rId36" Type="http://schemas.openxmlformats.org/officeDocument/2006/relationships/image" Target="../media/image162.wmf"/><Relationship Id="rId49" Type="http://schemas.openxmlformats.org/officeDocument/2006/relationships/oleObject" Target="../embeddings/oleObject186.bin"/><Relationship Id="rId57" Type="http://schemas.openxmlformats.org/officeDocument/2006/relationships/oleObject" Target="../embeddings/oleObject190.bin"/><Relationship Id="rId61" Type="http://schemas.openxmlformats.org/officeDocument/2006/relationships/oleObject" Target="../embeddings/oleObject192.bin"/><Relationship Id="rId10" Type="http://schemas.openxmlformats.org/officeDocument/2006/relationships/image" Target="../media/image151.wmf"/><Relationship Id="rId19" Type="http://schemas.openxmlformats.org/officeDocument/2006/relationships/oleObject" Target="../embeddings/oleObject171.bin"/><Relationship Id="rId31" Type="http://schemas.openxmlformats.org/officeDocument/2006/relationships/oleObject" Target="../embeddings/oleObject177.bin"/><Relationship Id="rId44" Type="http://schemas.openxmlformats.org/officeDocument/2006/relationships/image" Target="../media/image166.wmf"/><Relationship Id="rId52" Type="http://schemas.openxmlformats.org/officeDocument/2006/relationships/image" Target="../media/image170.wmf"/><Relationship Id="rId60" Type="http://schemas.openxmlformats.org/officeDocument/2006/relationships/image" Target="../media/image174.wmf"/><Relationship Id="rId4" Type="http://schemas.openxmlformats.org/officeDocument/2006/relationships/image" Target="../media/image63.wmf"/><Relationship Id="rId9" Type="http://schemas.openxmlformats.org/officeDocument/2006/relationships/oleObject" Target="../embeddings/oleObject166.bin"/><Relationship Id="rId14" Type="http://schemas.openxmlformats.org/officeDocument/2006/relationships/image" Target="../media/image153.wmf"/><Relationship Id="rId22" Type="http://schemas.openxmlformats.org/officeDocument/2006/relationships/image" Target="../media/image156.wmf"/><Relationship Id="rId27" Type="http://schemas.openxmlformats.org/officeDocument/2006/relationships/oleObject" Target="../embeddings/oleObject175.bin"/><Relationship Id="rId30" Type="http://schemas.openxmlformats.org/officeDocument/2006/relationships/image" Target="../media/image159.wmf"/><Relationship Id="rId35" Type="http://schemas.openxmlformats.org/officeDocument/2006/relationships/oleObject" Target="../embeddings/oleObject179.bin"/><Relationship Id="rId43" Type="http://schemas.openxmlformats.org/officeDocument/2006/relationships/oleObject" Target="../embeddings/oleObject183.bin"/><Relationship Id="rId48" Type="http://schemas.openxmlformats.org/officeDocument/2006/relationships/image" Target="../media/image168.wmf"/><Relationship Id="rId56" Type="http://schemas.openxmlformats.org/officeDocument/2006/relationships/image" Target="../media/image172.wmf"/><Relationship Id="rId8" Type="http://schemas.openxmlformats.org/officeDocument/2006/relationships/image" Target="../media/image150.wmf"/><Relationship Id="rId51" Type="http://schemas.openxmlformats.org/officeDocument/2006/relationships/oleObject" Target="../embeddings/oleObject187.bin"/><Relationship Id="rId3" Type="http://schemas.openxmlformats.org/officeDocument/2006/relationships/oleObject" Target="../embeddings/oleObject163.bin"/><Relationship Id="rId12" Type="http://schemas.openxmlformats.org/officeDocument/2006/relationships/image" Target="../media/image152.wmf"/><Relationship Id="rId17" Type="http://schemas.openxmlformats.org/officeDocument/2006/relationships/oleObject" Target="../embeddings/oleObject170.bin"/><Relationship Id="rId25" Type="http://schemas.openxmlformats.org/officeDocument/2006/relationships/oleObject" Target="../embeddings/oleObject174.bin"/><Relationship Id="rId33" Type="http://schemas.openxmlformats.org/officeDocument/2006/relationships/oleObject" Target="../embeddings/oleObject178.bin"/><Relationship Id="rId38" Type="http://schemas.openxmlformats.org/officeDocument/2006/relationships/image" Target="../media/image163.wmf"/><Relationship Id="rId46" Type="http://schemas.openxmlformats.org/officeDocument/2006/relationships/image" Target="../media/image167.wmf"/><Relationship Id="rId59" Type="http://schemas.openxmlformats.org/officeDocument/2006/relationships/oleObject" Target="../embeddings/oleObject191.bin"/></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198.bin"/><Relationship Id="rId18" Type="http://schemas.openxmlformats.org/officeDocument/2006/relationships/image" Target="../media/image177.wmf"/><Relationship Id="rId26" Type="http://schemas.openxmlformats.org/officeDocument/2006/relationships/image" Target="../media/image181.wmf"/><Relationship Id="rId39" Type="http://schemas.openxmlformats.org/officeDocument/2006/relationships/oleObject" Target="../embeddings/oleObject211.bin"/><Relationship Id="rId3" Type="http://schemas.openxmlformats.org/officeDocument/2006/relationships/oleObject" Target="../embeddings/oleObject193.bin"/><Relationship Id="rId21" Type="http://schemas.openxmlformats.org/officeDocument/2006/relationships/oleObject" Target="../embeddings/oleObject202.bin"/><Relationship Id="rId34" Type="http://schemas.openxmlformats.org/officeDocument/2006/relationships/image" Target="../media/image184.wmf"/><Relationship Id="rId42" Type="http://schemas.openxmlformats.org/officeDocument/2006/relationships/image" Target="../media/image188.wmf"/><Relationship Id="rId47" Type="http://schemas.openxmlformats.org/officeDocument/2006/relationships/image" Target="../media/image190.wmf"/><Relationship Id="rId50" Type="http://schemas.openxmlformats.org/officeDocument/2006/relationships/image" Target="../media/image191.wmf"/><Relationship Id="rId7" Type="http://schemas.openxmlformats.org/officeDocument/2006/relationships/oleObject" Target="../embeddings/oleObject195.bin"/><Relationship Id="rId12" Type="http://schemas.openxmlformats.org/officeDocument/2006/relationships/image" Target="../media/image149.wmf"/><Relationship Id="rId17" Type="http://schemas.openxmlformats.org/officeDocument/2006/relationships/oleObject" Target="../embeddings/oleObject200.bin"/><Relationship Id="rId25" Type="http://schemas.openxmlformats.org/officeDocument/2006/relationships/oleObject" Target="../embeddings/oleObject204.bin"/><Relationship Id="rId33" Type="http://schemas.openxmlformats.org/officeDocument/2006/relationships/oleObject" Target="../embeddings/oleObject208.bin"/><Relationship Id="rId38" Type="http://schemas.openxmlformats.org/officeDocument/2006/relationships/image" Target="../media/image186.wmf"/><Relationship Id="rId46" Type="http://schemas.openxmlformats.org/officeDocument/2006/relationships/oleObject" Target="../embeddings/oleObject215.bin"/><Relationship Id="rId2" Type="http://schemas.openxmlformats.org/officeDocument/2006/relationships/slideLayout" Target="../slideLayouts/slideLayout11.xml"/><Relationship Id="rId16" Type="http://schemas.openxmlformats.org/officeDocument/2006/relationships/image" Target="../media/image176.wmf"/><Relationship Id="rId20" Type="http://schemas.openxmlformats.org/officeDocument/2006/relationships/image" Target="../media/image178.wmf"/><Relationship Id="rId29" Type="http://schemas.openxmlformats.org/officeDocument/2006/relationships/oleObject" Target="../embeddings/oleObject206.bin"/><Relationship Id="rId41" Type="http://schemas.openxmlformats.org/officeDocument/2006/relationships/oleObject" Target="../embeddings/oleObject212.bin"/><Relationship Id="rId1" Type="http://schemas.openxmlformats.org/officeDocument/2006/relationships/vmlDrawing" Target="../drawings/vmlDrawing19.vml"/><Relationship Id="rId6" Type="http://schemas.openxmlformats.org/officeDocument/2006/relationships/image" Target="../media/image173.wmf"/><Relationship Id="rId11" Type="http://schemas.openxmlformats.org/officeDocument/2006/relationships/oleObject" Target="../embeddings/oleObject197.bin"/><Relationship Id="rId24" Type="http://schemas.openxmlformats.org/officeDocument/2006/relationships/image" Target="../media/image180.wmf"/><Relationship Id="rId32" Type="http://schemas.openxmlformats.org/officeDocument/2006/relationships/image" Target="../media/image183.wmf"/><Relationship Id="rId37" Type="http://schemas.openxmlformats.org/officeDocument/2006/relationships/oleObject" Target="../embeddings/oleObject210.bin"/><Relationship Id="rId40" Type="http://schemas.openxmlformats.org/officeDocument/2006/relationships/image" Target="../media/image187.wmf"/><Relationship Id="rId45" Type="http://schemas.openxmlformats.org/officeDocument/2006/relationships/image" Target="../media/image189.wmf"/><Relationship Id="rId5" Type="http://schemas.openxmlformats.org/officeDocument/2006/relationships/oleObject" Target="../embeddings/oleObject194.bin"/><Relationship Id="rId15" Type="http://schemas.openxmlformats.org/officeDocument/2006/relationships/oleObject" Target="../embeddings/oleObject199.bin"/><Relationship Id="rId23" Type="http://schemas.openxmlformats.org/officeDocument/2006/relationships/oleObject" Target="../embeddings/oleObject203.bin"/><Relationship Id="rId28" Type="http://schemas.openxmlformats.org/officeDocument/2006/relationships/image" Target="../media/image182.wmf"/><Relationship Id="rId36" Type="http://schemas.openxmlformats.org/officeDocument/2006/relationships/image" Target="../media/image185.wmf"/><Relationship Id="rId49" Type="http://schemas.openxmlformats.org/officeDocument/2006/relationships/oleObject" Target="../embeddings/oleObject217.bin"/><Relationship Id="rId10" Type="http://schemas.openxmlformats.org/officeDocument/2006/relationships/image" Target="../media/image175.wmf"/><Relationship Id="rId19" Type="http://schemas.openxmlformats.org/officeDocument/2006/relationships/oleObject" Target="../embeddings/oleObject201.bin"/><Relationship Id="rId31" Type="http://schemas.openxmlformats.org/officeDocument/2006/relationships/oleObject" Target="../embeddings/oleObject207.bin"/><Relationship Id="rId44" Type="http://schemas.openxmlformats.org/officeDocument/2006/relationships/oleObject" Target="../embeddings/oleObject214.bin"/><Relationship Id="rId4" Type="http://schemas.openxmlformats.org/officeDocument/2006/relationships/image" Target="../media/image172.wmf"/><Relationship Id="rId9" Type="http://schemas.openxmlformats.org/officeDocument/2006/relationships/oleObject" Target="../embeddings/oleObject196.bin"/><Relationship Id="rId14" Type="http://schemas.openxmlformats.org/officeDocument/2006/relationships/image" Target="../media/image155.wmf"/><Relationship Id="rId22" Type="http://schemas.openxmlformats.org/officeDocument/2006/relationships/image" Target="../media/image179.wmf"/><Relationship Id="rId27" Type="http://schemas.openxmlformats.org/officeDocument/2006/relationships/oleObject" Target="../embeddings/oleObject205.bin"/><Relationship Id="rId30" Type="http://schemas.openxmlformats.org/officeDocument/2006/relationships/image" Target="../media/image97.wmf"/><Relationship Id="rId35" Type="http://schemas.openxmlformats.org/officeDocument/2006/relationships/oleObject" Target="../embeddings/oleObject209.bin"/><Relationship Id="rId43" Type="http://schemas.openxmlformats.org/officeDocument/2006/relationships/oleObject" Target="../embeddings/oleObject213.bin"/><Relationship Id="rId48" Type="http://schemas.openxmlformats.org/officeDocument/2006/relationships/oleObject" Target="../embeddings/oleObject216.bin"/><Relationship Id="rId8" Type="http://schemas.openxmlformats.org/officeDocument/2006/relationships/image" Target="../media/image174.wmf"/></Relationships>
</file>

<file path=ppt/slides/_rels/slide25.xml.rels><?xml version="1.0" encoding="UTF-8" standalone="yes"?>
<Relationships xmlns="http://schemas.openxmlformats.org/package/2006/relationships"><Relationship Id="rId13" Type="http://schemas.openxmlformats.org/officeDocument/2006/relationships/oleObject" Target="../embeddings/oleObject223.bin"/><Relationship Id="rId18" Type="http://schemas.openxmlformats.org/officeDocument/2006/relationships/image" Target="../media/image199.wmf"/><Relationship Id="rId26" Type="http://schemas.openxmlformats.org/officeDocument/2006/relationships/oleObject" Target="../embeddings/oleObject230.bin"/><Relationship Id="rId39" Type="http://schemas.openxmlformats.org/officeDocument/2006/relationships/oleObject" Target="../embeddings/oleObject238.bin"/><Relationship Id="rId3" Type="http://schemas.openxmlformats.org/officeDocument/2006/relationships/oleObject" Target="../embeddings/oleObject218.bin"/><Relationship Id="rId21" Type="http://schemas.openxmlformats.org/officeDocument/2006/relationships/oleObject" Target="../embeddings/oleObject227.bin"/><Relationship Id="rId34" Type="http://schemas.openxmlformats.org/officeDocument/2006/relationships/oleObject" Target="../embeddings/oleObject234.bin"/><Relationship Id="rId42" Type="http://schemas.openxmlformats.org/officeDocument/2006/relationships/image" Target="../media/image209.wmf"/><Relationship Id="rId47" Type="http://schemas.openxmlformats.org/officeDocument/2006/relationships/oleObject" Target="../embeddings/oleObject243.bin"/><Relationship Id="rId50" Type="http://schemas.openxmlformats.org/officeDocument/2006/relationships/image" Target="../media/image211.wmf"/><Relationship Id="rId7" Type="http://schemas.openxmlformats.org/officeDocument/2006/relationships/oleObject" Target="../embeddings/oleObject220.bin"/><Relationship Id="rId12" Type="http://schemas.openxmlformats.org/officeDocument/2006/relationships/image" Target="../media/image196.wmf"/><Relationship Id="rId17" Type="http://schemas.openxmlformats.org/officeDocument/2006/relationships/oleObject" Target="../embeddings/oleObject225.bin"/><Relationship Id="rId25" Type="http://schemas.openxmlformats.org/officeDocument/2006/relationships/image" Target="../media/image202.wmf"/><Relationship Id="rId33" Type="http://schemas.openxmlformats.org/officeDocument/2006/relationships/image" Target="../media/image206.wmf"/><Relationship Id="rId38" Type="http://schemas.openxmlformats.org/officeDocument/2006/relationships/image" Target="../media/image207.wmf"/><Relationship Id="rId46" Type="http://schemas.openxmlformats.org/officeDocument/2006/relationships/oleObject" Target="../embeddings/oleObject242.bin"/><Relationship Id="rId2" Type="http://schemas.openxmlformats.org/officeDocument/2006/relationships/slideLayout" Target="../slideLayouts/slideLayout11.xml"/><Relationship Id="rId16" Type="http://schemas.openxmlformats.org/officeDocument/2006/relationships/image" Target="../media/image198.wmf"/><Relationship Id="rId20" Type="http://schemas.openxmlformats.org/officeDocument/2006/relationships/image" Target="../media/image200.wmf"/><Relationship Id="rId29" Type="http://schemas.openxmlformats.org/officeDocument/2006/relationships/image" Target="../media/image204.wmf"/><Relationship Id="rId41" Type="http://schemas.openxmlformats.org/officeDocument/2006/relationships/oleObject" Target="../embeddings/oleObject239.bin"/><Relationship Id="rId54" Type="http://schemas.openxmlformats.org/officeDocument/2006/relationships/image" Target="../media/image213.wmf"/><Relationship Id="rId1" Type="http://schemas.openxmlformats.org/officeDocument/2006/relationships/vmlDrawing" Target="../drawings/vmlDrawing20.vml"/><Relationship Id="rId6" Type="http://schemas.openxmlformats.org/officeDocument/2006/relationships/image" Target="../media/image193.wmf"/><Relationship Id="rId11" Type="http://schemas.openxmlformats.org/officeDocument/2006/relationships/oleObject" Target="../embeddings/oleObject222.bin"/><Relationship Id="rId24" Type="http://schemas.openxmlformats.org/officeDocument/2006/relationships/oleObject" Target="../embeddings/oleObject229.bin"/><Relationship Id="rId32" Type="http://schemas.openxmlformats.org/officeDocument/2006/relationships/oleObject" Target="../embeddings/oleObject233.bin"/><Relationship Id="rId37" Type="http://schemas.openxmlformats.org/officeDocument/2006/relationships/oleObject" Target="../embeddings/oleObject237.bin"/><Relationship Id="rId40" Type="http://schemas.openxmlformats.org/officeDocument/2006/relationships/image" Target="../media/image208.wmf"/><Relationship Id="rId45" Type="http://schemas.openxmlformats.org/officeDocument/2006/relationships/oleObject" Target="../embeddings/oleObject241.bin"/><Relationship Id="rId53" Type="http://schemas.openxmlformats.org/officeDocument/2006/relationships/oleObject" Target="../embeddings/oleObject247.bin"/><Relationship Id="rId5" Type="http://schemas.openxmlformats.org/officeDocument/2006/relationships/oleObject" Target="../embeddings/oleObject219.bin"/><Relationship Id="rId15" Type="http://schemas.openxmlformats.org/officeDocument/2006/relationships/oleObject" Target="../embeddings/oleObject224.bin"/><Relationship Id="rId23" Type="http://schemas.openxmlformats.org/officeDocument/2006/relationships/image" Target="../media/image201.wmf"/><Relationship Id="rId28" Type="http://schemas.openxmlformats.org/officeDocument/2006/relationships/oleObject" Target="../embeddings/oleObject231.bin"/><Relationship Id="rId36" Type="http://schemas.openxmlformats.org/officeDocument/2006/relationships/oleObject" Target="../embeddings/oleObject236.bin"/><Relationship Id="rId49" Type="http://schemas.openxmlformats.org/officeDocument/2006/relationships/oleObject" Target="../embeddings/oleObject245.bin"/><Relationship Id="rId10" Type="http://schemas.openxmlformats.org/officeDocument/2006/relationships/image" Target="../media/image195.wmf"/><Relationship Id="rId19" Type="http://schemas.openxmlformats.org/officeDocument/2006/relationships/oleObject" Target="../embeddings/oleObject226.bin"/><Relationship Id="rId31" Type="http://schemas.openxmlformats.org/officeDocument/2006/relationships/image" Target="../media/image205.wmf"/><Relationship Id="rId44" Type="http://schemas.openxmlformats.org/officeDocument/2006/relationships/image" Target="../media/image210.wmf"/><Relationship Id="rId52" Type="http://schemas.openxmlformats.org/officeDocument/2006/relationships/image" Target="../media/image212.wmf"/><Relationship Id="rId4" Type="http://schemas.openxmlformats.org/officeDocument/2006/relationships/image" Target="../media/image192.wmf"/><Relationship Id="rId9" Type="http://schemas.openxmlformats.org/officeDocument/2006/relationships/oleObject" Target="../embeddings/oleObject221.bin"/><Relationship Id="rId14" Type="http://schemas.openxmlformats.org/officeDocument/2006/relationships/image" Target="../media/image197.wmf"/><Relationship Id="rId22" Type="http://schemas.openxmlformats.org/officeDocument/2006/relationships/oleObject" Target="../embeddings/oleObject228.bin"/><Relationship Id="rId27" Type="http://schemas.openxmlformats.org/officeDocument/2006/relationships/image" Target="../media/image203.wmf"/><Relationship Id="rId30" Type="http://schemas.openxmlformats.org/officeDocument/2006/relationships/oleObject" Target="../embeddings/oleObject232.bin"/><Relationship Id="rId35" Type="http://schemas.openxmlformats.org/officeDocument/2006/relationships/oleObject" Target="../embeddings/oleObject235.bin"/><Relationship Id="rId43" Type="http://schemas.openxmlformats.org/officeDocument/2006/relationships/oleObject" Target="../embeddings/oleObject240.bin"/><Relationship Id="rId48" Type="http://schemas.openxmlformats.org/officeDocument/2006/relationships/oleObject" Target="../embeddings/oleObject244.bin"/><Relationship Id="rId8" Type="http://schemas.openxmlformats.org/officeDocument/2006/relationships/image" Target="../media/image194.wmf"/><Relationship Id="rId51" Type="http://schemas.openxmlformats.org/officeDocument/2006/relationships/oleObject" Target="../embeddings/oleObject246.bin"/></Relationships>
</file>

<file path=ppt/slides/_rels/slide26.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53.bin"/><Relationship Id="rId18" Type="http://schemas.openxmlformats.org/officeDocument/2006/relationships/image" Target="../media/image221.wmf"/><Relationship Id="rId26" Type="http://schemas.openxmlformats.org/officeDocument/2006/relationships/image" Target="../media/image224.wmf"/><Relationship Id="rId3" Type="http://schemas.openxmlformats.org/officeDocument/2006/relationships/oleObject" Target="../embeddings/oleObject248.bin"/><Relationship Id="rId21" Type="http://schemas.openxmlformats.org/officeDocument/2006/relationships/oleObject" Target="../embeddings/oleObject257.bin"/><Relationship Id="rId34" Type="http://schemas.openxmlformats.org/officeDocument/2006/relationships/image" Target="../media/image227.wmf"/><Relationship Id="rId7" Type="http://schemas.openxmlformats.org/officeDocument/2006/relationships/oleObject" Target="../embeddings/oleObject250.bin"/><Relationship Id="rId12" Type="http://schemas.openxmlformats.org/officeDocument/2006/relationships/image" Target="../media/image218.wmf"/><Relationship Id="rId17" Type="http://schemas.openxmlformats.org/officeDocument/2006/relationships/oleObject" Target="../embeddings/oleObject255.bin"/><Relationship Id="rId25" Type="http://schemas.openxmlformats.org/officeDocument/2006/relationships/oleObject" Target="../embeddings/oleObject260.bin"/><Relationship Id="rId33" Type="http://schemas.openxmlformats.org/officeDocument/2006/relationships/oleObject" Target="../embeddings/oleObject265.bin"/><Relationship Id="rId2" Type="http://schemas.openxmlformats.org/officeDocument/2006/relationships/slideLayout" Target="../slideLayouts/slideLayout11.xml"/><Relationship Id="rId16" Type="http://schemas.openxmlformats.org/officeDocument/2006/relationships/image" Target="../media/image220.wmf"/><Relationship Id="rId20" Type="http://schemas.openxmlformats.org/officeDocument/2006/relationships/image" Target="../media/image222.wmf"/><Relationship Id="rId29" Type="http://schemas.openxmlformats.org/officeDocument/2006/relationships/image" Target="../media/image225.wmf"/><Relationship Id="rId1" Type="http://schemas.openxmlformats.org/officeDocument/2006/relationships/vmlDrawing" Target="../drawings/vmlDrawing21.vml"/><Relationship Id="rId6" Type="http://schemas.openxmlformats.org/officeDocument/2006/relationships/image" Target="../media/image215.wmf"/><Relationship Id="rId11" Type="http://schemas.openxmlformats.org/officeDocument/2006/relationships/oleObject" Target="../embeddings/oleObject252.bin"/><Relationship Id="rId24" Type="http://schemas.openxmlformats.org/officeDocument/2006/relationships/oleObject" Target="../embeddings/oleObject259.bin"/><Relationship Id="rId32" Type="http://schemas.openxmlformats.org/officeDocument/2006/relationships/image" Target="../media/image226.wmf"/><Relationship Id="rId5" Type="http://schemas.openxmlformats.org/officeDocument/2006/relationships/oleObject" Target="../embeddings/oleObject249.bin"/><Relationship Id="rId15" Type="http://schemas.openxmlformats.org/officeDocument/2006/relationships/oleObject" Target="../embeddings/oleObject254.bin"/><Relationship Id="rId23" Type="http://schemas.openxmlformats.org/officeDocument/2006/relationships/oleObject" Target="../embeddings/oleObject258.bin"/><Relationship Id="rId28" Type="http://schemas.openxmlformats.org/officeDocument/2006/relationships/oleObject" Target="../embeddings/oleObject262.bin"/><Relationship Id="rId36" Type="http://schemas.openxmlformats.org/officeDocument/2006/relationships/image" Target="../media/image228.wmf"/><Relationship Id="rId10" Type="http://schemas.openxmlformats.org/officeDocument/2006/relationships/image" Target="../media/image217.wmf"/><Relationship Id="rId19" Type="http://schemas.openxmlformats.org/officeDocument/2006/relationships/oleObject" Target="../embeddings/oleObject256.bin"/><Relationship Id="rId31" Type="http://schemas.openxmlformats.org/officeDocument/2006/relationships/oleObject" Target="../embeddings/oleObject264.bin"/><Relationship Id="rId4" Type="http://schemas.openxmlformats.org/officeDocument/2006/relationships/image" Target="../media/image214.wmf"/><Relationship Id="rId9" Type="http://schemas.openxmlformats.org/officeDocument/2006/relationships/oleObject" Target="../embeddings/oleObject251.bin"/><Relationship Id="rId14" Type="http://schemas.openxmlformats.org/officeDocument/2006/relationships/image" Target="../media/image219.wmf"/><Relationship Id="rId22" Type="http://schemas.openxmlformats.org/officeDocument/2006/relationships/image" Target="../media/image223.wmf"/><Relationship Id="rId27" Type="http://schemas.openxmlformats.org/officeDocument/2006/relationships/oleObject" Target="../embeddings/oleObject261.bin"/><Relationship Id="rId30" Type="http://schemas.openxmlformats.org/officeDocument/2006/relationships/oleObject" Target="../embeddings/oleObject263.bin"/><Relationship Id="rId35" Type="http://schemas.openxmlformats.org/officeDocument/2006/relationships/oleObject" Target="../embeddings/oleObject266.bin"/></Relationships>
</file>

<file path=ppt/slides/_rels/slide27.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72.bin"/><Relationship Id="rId3" Type="http://schemas.openxmlformats.org/officeDocument/2006/relationships/oleObject" Target="../embeddings/oleObject267.bin"/><Relationship Id="rId7" Type="http://schemas.openxmlformats.org/officeDocument/2006/relationships/oleObject" Target="../embeddings/oleObject269.bin"/><Relationship Id="rId12" Type="http://schemas.openxmlformats.org/officeDocument/2006/relationships/image" Target="../media/image198.wmf"/><Relationship Id="rId2" Type="http://schemas.openxmlformats.org/officeDocument/2006/relationships/slideLayout" Target="../slideLayouts/slideLayout11.xml"/><Relationship Id="rId16" Type="http://schemas.openxmlformats.org/officeDocument/2006/relationships/image" Target="../media/image232.wmf"/><Relationship Id="rId1" Type="http://schemas.openxmlformats.org/officeDocument/2006/relationships/vmlDrawing" Target="../drawings/vmlDrawing22.vml"/><Relationship Id="rId6" Type="http://schemas.openxmlformats.org/officeDocument/2006/relationships/image" Target="../media/image230.wmf"/><Relationship Id="rId11" Type="http://schemas.openxmlformats.org/officeDocument/2006/relationships/oleObject" Target="../embeddings/oleObject271.bin"/><Relationship Id="rId5" Type="http://schemas.openxmlformats.org/officeDocument/2006/relationships/oleObject" Target="../embeddings/oleObject268.bin"/><Relationship Id="rId15" Type="http://schemas.openxmlformats.org/officeDocument/2006/relationships/oleObject" Target="../embeddings/oleObject273.bin"/><Relationship Id="rId10" Type="http://schemas.openxmlformats.org/officeDocument/2006/relationships/image" Target="../media/image206.wmf"/><Relationship Id="rId4" Type="http://schemas.openxmlformats.org/officeDocument/2006/relationships/image" Target="../media/image229.wmf"/><Relationship Id="rId9" Type="http://schemas.openxmlformats.org/officeDocument/2006/relationships/oleObject" Target="../embeddings/oleObject270.bin"/><Relationship Id="rId14" Type="http://schemas.openxmlformats.org/officeDocument/2006/relationships/image" Target="../media/image231.wmf"/></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279.bin"/><Relationship Id="rId18" Type="http://schemas.openxmlformats.org/officeDocument/2006/relationships/image" Target="../media/image240.wmf"/><Relationship Id="rId26" Type="http://schemas.openxmlformats.org/officeDocument/2006/relationships/image" Target="../media/image244.wmf"/><Relationship Id="rId39" Type="http://schemas.openxmlformats.org/officeDocument/2006/relationships/oleObject" Target="../embeddings/oleObject292.bin"/><Relationship Id="rId21" Type="http://schemas.openxmlformats.org/officeDocument/2006/relationships/oleObject" Target="../embeddings/oleObject283.bin"/><Relationship Id="rId34" Type="http://schemas.openxmlformats.org/officeDocument/2006/relationships/image" Target="../media/image248.wmf"/><Relationship Id="rId42" Type="http://schemas.openxmlformats.org/officeDocument/2006/relationships/oleObject" Target="../embeddings/oleObject294.bin"/><Relationship Id="rId47" Type="http://schemas.openxmlformats.org/officeDocument/2006/relationships/oleObject" Target="../embeddings/oleObject298.bin"/><Relationship Id="rId50" Type="http://schemas.openxmlformats.org/officeDocument/2006/relationships/image" Target="../media/image254.wmf"/><Relationship Id="rId55" Type="http://schemas.openxmlformats.org/officeDocument/2006/relationships/oleObject" Target="../embeddings/oleObject304.bin"/><Relationship Id="rId7" Type="http://schemas.openxmlformats.org/officeDocument/2006/relationships/oleObject" Target="../embeddings/oleObject276.bin"/><Relationship Id="rId12" Type="http://schemas.openxmlformats.org/officeDocument/2006/relationships/image" Target="../media/image237.wmf"/><Relationship Id="rId17" Type="http://schemas.openxmlformats.org/officeDocument/2006/relationships/oleObject" Target="../embeddings/oleObject281.bin"/><Relationship Id="rId25" Type="http://schemas.openxmlformats.org/officeDocument/2006/relationships/oleObject" Target="../embeddings/oleObject285.bin"/><Relationship Id="rId33" Type="http://schemas.openxmlformats.org/officeDocument/2006/relationships/oleObject" Target="../embeddings/oleObject289.bin"/><Relationship Id="rId38" Type="http://schemas.openxmlformats.org/officeDocument/2006/relationships/image" Target="../media/image250.wmf"/><Relationship Id="rId46" Type="http://schemas.openxmlformats.org/officeDocument/2006/relationships/image" Target="../media/image252.wmf"/><Relationship Id="rId2" Type="http://schemas.openxmlformats.org/officeDocument/2006/relationships/slideLayout" Target="../slideLayouts/slideLayout11.xml"/><Relationship Id="rId16" Type="http://schemas.openxmlformats.org/officeDocument/2006/relationships/image" Target="../media/image239.wmf"/><Relationship Id="rId20" Type="http://schemas.openxmlformats.org/officeDocument/2006/relationships/image" Target="../media/image241.wmf"/><Relationship Id="rId29" Type="http://schemas.openxmlformats.org/officeDocument/2006/relationships/oleObject" Target="../embeddings/oleObject287.bin"/><Relationship Id="rId41" Type="http://schemas.openxmlformats.org/officeDocument/2006/relationships/oleObject" Target="../embeddings/oleObject293.bin"/><Relationship Id="rId54" Type="http://schemas.openxmlformats.org/officeDocument/2006/relationships/oleObject" Target="../embeddings/oleObject303.bin"/><Relationship Id="rId1" Type="http://schemas.openxmlformats.org/officeDocument/2006/relationships/vmlDrawing" Target="../drawings/vmlDrawing23.vml"/><Relationship Id="rId6" Type="http://schemas.openxmlformats.org/officeDocument/2006/relationships/image" Target="../media/image234.wmf"/><Relationship Id="rId11" Type="http://schemas.openxmlformats.org/officeDocument/2006/relationships/oleObject" Target="../embeddings/oleObject278.bin"/><Relationship Id="rId24" Type="http://schemas.openxmlformats.org/officeDocument/2006/relationships/image" Target="../media/image243.wmf"/><Relationship Id="rId32" Type="http://schemas.openxmlformats.org/officeDocument/2006/relationships/image" Target="../media/image247.wmf"/><Relationship Id="rId37" Type="http://schemas.openxmlformats.org/officeDocument/2006/relationships/oleObject" Target="../embeddings/oleObject291.bin"/><Relationship Id="rId40" Type="http://schemas.openxmlformats.org/officeDocument/2006/relationships/image" Target="../media/image251.wmf"/><Relationship Id="rId45" Type="http://schemas.openxmlformats.org/officeDocument/2006/relationships/oleObject" Target="../embeddings/oleObject297.bin"/><Relationship Id="rId53" Type="http://schemas.openxmlformats.org/officeDocument/2006/relationships/oleObject" Target="../embeddings/oleObject302.bin"/><Relationship Id="rId58" Type="http://schemas.openxmlformats.org/officeDocument/2006/relationships/image" Target="../media/image255.wmf"/><Relationship Id="rId5" Type="http://schemas.openxmlformats.org/officeDocument/2006/relationships/oleObject" Target="../embeddings/oleObject275.bin"/><Relationship Id="rId15" Type="http://schemas.openxmlformats.org/officeDocument/2006/relationships/oleObject" Target="../embeddings/oleObject280.bin"/><Relationship Id="rId23" Type="http://schemas.openxmlformats.org/officeDocument/2006/relationships/oleObject" Target="../embeddings/oleObject284.bin"/><Relationship Id="rId28" Type="http://schemas.openxmlformats.org/officeDocument/2006/relationships/image" Target="../media/image245.wmf"/><Relationship Id="rId36" Type="http://schemas.openxmlformats.org/officeDocument/2006/relationships/image" Target="../media/image249.wmf"/><Relationship Id="rId49" Type="http://schemas.openxmlformats.org/officeDocument/2006/relationships/oleObject" Target="../embeddings/oleObject299.bin"/><Relationship Id="rId57" Type="http://schemas.openxmlformats.org/officeDocument/2006/relationships/oleObject" Target="../embeddings/oleObject306.bin"/><Relationship Id="rId10" Type="http://schemas.openxmlformats.org/officeDocument/2006/relationships/image" Target="../media/image236.wmf"/><Relationship Id="rId19" Type="http://schemas.openxmlformats.org/officeDocument/2006/relationships/oleObject" Target="../embeddings/oleObject282.bin"/><Relationship Id="rId31" Type="http://schemas.openxmlformats.org/officeDocument/2006/relationships/oleObject" Target="../embeddings/oleObject288.bin"/><Relationship Id="rId44" Type="http://schemas.openxmlformats.org/officeDocument/2006/relationships/oleObject" Target="../embeddings/oleObject296.bin"/><Relationship Id="rId52" Type="http://schemas.openxmlformats.org/officeDocument/2006/relationships/oleObject" Target="../embeddings/oleObject301.bin"/><Relationship Id="rId4" Type="http://schemas.openxmlformats.org/officeDocument/2006/relationships/image" Target="../media/image233.wmf"/><Relationship Id="rId9" Type="http://schemas.openxmlformats.org/officeDocument/2006/relationships/oleObject" Target="../embeddings/oleObject277.bin"/><Relationship Id="rId14" Type="http://schemas.openxmlformats.org/officeDocument/2006/relationships/image" Target="../media/image238.wmf"/><Relationship Id="rId22" Type="http://schemas.openxmlformats.org/officeDocument/2006/relationships/image" Target="../media/image242.wmf"/><Relationship Id="rId27" Type="http://schemas.openxmlformats.org/officeDocument/2006/relationships/oleObject" Target="../embeddings/oleObject286.bin"/><Relationship Id="rId30" Type="http://schemas.openxmlformats.org/officeDocument/2006/relationships/image" Target="../media/image246.wmf"/><Relationship Id="rId35" Type="http://schemas.openxmlformats.org/officeDocument/2006/relationships/oleObject" Target="../embeddings/oleObject290.bin"/><Relationship Id="rId43" Type="http://schemas.openxmlformats.org/officeDocument/2006/relationships/oleObject" Target="../embeddings/oleObject295.bin"/><Relationship Id="rId48" Type="http://schemas.openxmlformats.org/officeDocument/2006/relationships/image" Target="../media/image253.wmf"/><Relationship Id="rId56" Type="http://schemas.openxmlformats.org/officeDocument/2006/relationships/oleObject" Target="../embeddings/oleObject305.bin"/><Relationship Id="rId8" Type="http://schemas.openxmlformats.org/officeDocument/2006/relationships/image" Target="../media/image235.wmf"/><Relationship Id="rId51" Type="http://schemas.openxmlformats.org/officeDocument/2006/relationships/oleObject" Target="../embeddings/oleObject300.bin"/><Relationship Id="rId3" Type="http://schemas.openxmlformats.org/officeDocument/2006/relationships/oleObject" Target="../embeddings/oleObject274.bin"/></Relationships>
</file>

<file path=ppt/slides/_rels/slide29.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oleObject" Target="../embeddings/oleObject312.bin"/><Relationship Id="rId18" Type="http://schemas.openxmlformats.org/officeDocument/2006/relationships/image" Target="../media/image259.wmf"/><Relationship Id="rId3" Type="http://schemas.openxmlformats.org/officeDocument/2006/relationships/oleObject" Target="../embeddings/oleObject307.bin"/><Relationship Id="rId7" Type="http://schemas.openxmlformats.org/officeDocument/2006/relationships/oleObject" Target="../embeddings/oleObject309.bin"/><Relationship Id="rId12" Type="http://schemas.openxmlformats.org/officeDocument/2006/relationships/image" Target="../media/image258.wmf"/><Relationship Id="rId17" Type="http://schemas.openxmlformats.org/officeDocument/2006/relationships/oleObject" Target="../embeddings/oleObject316.bin"/><Relationship Id="rId2" Type="http://schemas.openxmlformats.org/officeDocument/2006/relationships/slideLayout" Target="../slideLayouts/slideLayout11.xml"/><Relationship Id="rId16" Type="http://schemas.openxmlformats.org/officeDocument/2006/relationships/oleObject" Target="../embeddings/oleObject315.bin"/><Relationship Id="rId20" Type="http://schemas.openxmlformats.org/officeDocument/2006/relationships/image" Target="../media/image260.wmf"/><Relationship Id="rId1" Type="http://schemas.openxmlformats.org/officeDocument/2006/relationships/vmlDrawing" Target="../drawings/vmlDrawing24.vml"/><Relationship Id="rId6" Type="http://schemas.openxmlformats.org/officeDocument/2006/relationships/image" Target="../media/image86.wmf"/><Relationship Id="rId11" Type="http://schemas.openxmlformats.org/officeDocument/2006/relationships/oleObject" Target="../embeddings/oleObject311.bin"/><Relationship Id="rId5" Type="http://schemas.openxmlformats.org/officeDocument/2006/relationships/oleObject" Target="../embeddings/oleObject308.bin"/><Relationship Id="rId15" Type="http://schemas.openxmlformats.org/officeDocument/2006/relationships/oleObject" Target="../embeddings/oleObject314.bin"/><Relationship Id="rId10" Type="http://schemas.openxmlformats.org/officeDocument/2006/relationships/image" Target="../media/image257.wmf"/><Relationship Id="rId19" Type="http://schemas.openxmlformats.org/officeDocument/2006/relationships/oleObject" Target="../embeddings/oleObject317.bin"/><Relationship Id="rId4" Type="http://schemas.openxmlformats.org/officeDocument/2006/relationships/image" Target="../media/image85.wmf"/><Relationship Id="rId9" Type="http://schemas.openxmlformats.org/officeDocument/2006/relationships/oleObject" Target="../embeddings/oleObject310.bin"/><Relationship Id="rId14" Type="http://schemas.openxmlformats.org/officeDocument/2006/relationships/oleObject" Target="../embeddings/oleObject313.bin"/></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0.wmf"/><Relationship Id="rId18" Type="http://schemas.openxmlformats.org/officeDocument/2006/relationships/image" Target="../media/image11.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oleObject" Target="../embeddings/oleObject4.bin"/><Relationship Id="rId17" Type="http://schemas.openxmlformats.org/officeDocument/2006/relationships/oleObject" Target="../embeddings/oleObject8.bin"/><Relationship Id="rId25" Type="http://schemas.openxmlformats.org/officeDocument/2006/relationships/oleObject" Target="../embeddings/oleObject13.bin"/><Relationship Id="rId2" Type="http://schemas.openxmlformats.org/officeDocument/2006/relationships/slideLayout" Target="../slideLayouts/slideLayout10.xml"/><Relationship Id="rId16" Type="http://schemas.openxmlformats.org/officeDocument/2006/relationships/oleObject" Target="../embeddings/oleObject7.bin"/><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image" Target="../media/image17.png"/><Relationship Id="rId24"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oleObject" Target="../embeddings/oleObject6.bin"/><Relationship Id="rId23" Type="http://schemas.openxmlformats.org/officeDocument/2006/relationships/oleObject" Target="../embeddings/oleObject12.bin"/><Relationship Id="rId10" Type="http://schemas.openxmlformats.org/officeDocument/2006/relationships/image" Target="../media/image16.png"/><Relationship Id="rId19" Type="http://schemas.openxmlformats.org/officeDocument/2006/relationships/oleObject" Target="../embeddings/oleObject9.bin"/><Relationship Id="rId4" Type="http://schemas.openxmlformats.org/officeDocument/2006/relationships/image" Target="../media/image7.wmf"/><Relationship Id="rId9" Type="http://schemas.openxmlformats.org/officeDocument/2006/relationships/image" Target="../media/image15.png"/><Relationship Id="rId14" Type="http://schemas.openxmlformats.org/officeDocument/2006/relationships/oleObject" Target="../embeddings/oleObject5.bin"/><Relationship Id="rId22" Type="http://schemas.openxmlformats.org/officeDocument/2006/relationships/oleObject" Target="../embeddings/oleObject11.bin"/></Relationships>
</file>

<file path=ppt/slides/_rels/slide30.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323.bin"/><Relationship Id="rId18" Type="http://schemas.openxmlformats.org/officeDocument/2006/relationships/oleObject" Target="../embeddings/oleObject326.bin"/><Relationship Id="rId26" Type="http://schemas.openxmlformats.org/officeDocument/2006/relationships/oleObject" Target="../embeddings/oleObject330.bin"/><Relationship Id="rId3" Type="http://schemas.openxmlformats.org/officeDocument/2006/relationships/oleObject" Target="../embeddings/oleObject318.bin"/><Relationship Id="rId21" Type="http://schemas.openxmlformats.org/officeDocument/2006/relationships/image" Target="../media/image265.wmf"/><Relationship Id="rId7" Type="http://schemas.openxmlformats.org/officeDocument/2006/relationships/oleObject" Target="../embeddings/oleObject320.bin"/><Relationship Id="rId12" Type="http://schemas.openxmlformats.org/officeDocument/2006/relationships/image" Target="../media/image227.wmf"/><Relationship Id="rId17" Type="http://schemas.openxmlformats.org/officeDocument/2006/relationships/image" Target="../media/image263.wmf"/><Relationship Id="rId25" Type="http://schemas.openxmlformats.org/officeDocument/2006/relationships/image" Target="../media/image267.wmf"/><Relationship Id="rId33" Type="http://schemas.openxmlformats.org/officeDocument/2006/relationships/image" Target="../media/image271.wmf"/><Relationship Id="rId2" Type="http://schemas.openxmlformats.org/officeDocument/2006/relationships/slideLayout" Target="../slideLayouts/slideLayout11.xml"/><Relationship Id="rId16" Type="http://schemas.openxmlformats.org/officeDocument/2006/relationships/oleObject" Target="../embeddings/oleObject325.bin"/><Relationship Id="rId20" Type="http://schemas.openxmlformats.org/officeDocument/2006/relationships/oleObject" Target="../embeddings/oleObject327.bin"/><Relationship Id="rId29" Type="http://schemas.openxmlformats.org/officeDocument/2006/relationships/image" Target="../media/image269.wmf"/><Relationship Id="rId1" Type="http://schemas.openxmlformats.org/officeDocument/2006/relationships/vmlDrawing" Target="../drawings/vmlDrawing25.vml"/><Relationship Id="rId6" Type="http://schemas.openxmlformats.org/officeDocument/2006/relationships/image" Target="../media/image62.wmf"/><Relationship Id="rId11" Type="http://schemas.openxmlformats.org/officeDocument/2006/relationships/oleObject" Target="../embeddings/oleObject322.bin"/><Relationship Id="rId24" Type="http://schemas.openxmlformats.org/officeDocument/2006/relationships/oleObject" Target="../embeddings/oleObject329.bin"/><Relationship Id="rId32" Type="http://schemas.openxmlformats.org/officeDocument/2006/relationships/oleObject" Target="../embeddings/oleObject333.bin"/><Relationship Id="rId5" Type="http://schemas.openxmlformats.org/officeDocument/2006/relationships/oleObject" Target="../embeddings/oleObject319.bin"/><Relationship Id="rId15" Type="http://schemas.openxmlformats.org/officeDocument/2006/relationships/image" Target="../media/image262.wmf"/><Relationship Id="rId23" Type="http://schemas.openxmlformats.org/officeDocument/2006/relationships/image" Target="../media/image266.wmf"/><Relationship Id="rId28" Type="http://schemas.openxmlformats.org/officeDocument/2006/relationships/oleObject" Target="../embeddings/oleObject331.bin"/><Relationship Id="rId10" Type="http://schemas.openxmlformats.org/officeDocument/2006/relationships/image" Target="../media/image261.wmf"/><Relationship Id="rId19" Type="http://schemas.openxmlformats.org/officeDocument/2006/relationships/image" Target="../media/image264.wmf"/><Relationship Id="rId31" Type="http://schemas.openxmlformats.org/officeDocument/2006/relationships/image" Target="../media/image270.wmf"/><Relationship Id="rId4" Type="http://schemas.openxmlformats.org/officeDocument/2006/relationships/image" Target="../media/image149.wmf"/><Relationship Id="rId9" Type="http://schemas.openxmlformats.org/officeDocument/2006/relationships/oleObject" Target="../embeddings/oleObject321.bin"/><Relationship Id="rId14" Type="http://schemas.openxmlformats.org/officeDocument/2006/relationships/oleObject" Target="../embeddings/oleObject324.bin"/><Relationship Id="rId22" Type="http://schemas.openxmlformats.org/officeDocument/2006/relationships/oleObject" Target="../embeddings/oleObject328.bin"/><Relationship Id="rId27" Type="http://schemas.openxmlformats.org/officeDocument/2006/relationships/image" Target="../media/image268.wmf"/><Relationship Id="rId30" Type="http://schemas.openxmlformats.org/officeDocument/2006/relationships/oleObject" Target="../embeddings/oleObject332.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36.bin"/><Relationship Id="rId13" Type="http://schemas.openxmlformats.org/officeDocument/2006/relationships/image" Target="../media/image227.wmf"/><Relationship Id="rId18" Type="http://schemas.openxmlformats.org/officeDocument/2006/relationships/oleObject" Target="../embeddings/oleObject341.bin"/><Relationship Id="rId26" Type="http://schemas.openxmlformats.org/officeDocument/2006/relationships/oleObject" Target="../embeddings/oleObject345.bin"/><Relationship Id="rId3" Type="http://schemas.openxmlformats.org/officeDocument/2006/relationships/audio" Target="../media/audio1.wav"/><Relationship Id="rId21" Type="http://schemas.openxmlformats.org/officeDocument/2006/relationships/image" Target="../media/image275.wmf"/><Relationship Id="rId7" Type="http://schemas.openxmlformats.org/officeDocument/2006/relationships/image" Target="../media/image62.wmf"/><Relationship Id="rId12" Type="http://schemas.openxmlformats.org/officeDocument/2006/relationships/oleObject" Target="../embeddings/oleObject338.bin"/><Relationship Id="rId17" Type="http://schemas.openxmlformats.org/officeDocument/2006/relationships/image" Target="../media/image273.wmf"/><Relationship Id="rId25" Type="http://schemas.openxmlformats.org/officeDocument/2006/relationships/image" Target="../media/image277.wmf"/><Relationship Id="rId33" Type="http://schemas.openxmlformats.org/officeDocument/2006/relationships/image" Target="../media/image280.wmf"/><Relationship Id="rId2" Type="http://schemas.openxmlformats.org/officeDocument/2006/relationships/slideLayout" Target="../slideLayouts/slideLayout14.xml"/><Relationship Id="rId16" Type="http://schemas.openxmlformats.org/officeDocument/2006/relationships/oleObject" Target="../embeddings/oleObject340.bin"/><Relationship Id="rId20" Type="http://schemas.openxmlformats.org/officeDocument/2006/relationships/oleObject" Target="../embeddings/oleObject342.bin"/><Relationship Id="rId29" Type="http://schemas.openxmlformats.org/officeDocument/2006/relationships/image" Target="../media/image279.wmf"/><Relationship Id="rId1" Type="http://schemas.openxmlformats.org/officeDocument/2006/relationships/vmlDrawing" Target="../drawings/vmlDrawing26.vml"/><Relationship Id="rId6" Type="http://schemas.openxmlformats.org/officeDocument/2006/relationships/oleObject" Target="../embeddings/oleObject335.bin"/><Relationship Id="rId11" Type="http://schemas.openxmlformats.org/officeDocument/2006/relationships/image" Target="../media/image261.wmf"/><Relationship Id="rId24" Type="http://schemas.openxmlformats.org/officeDocument/2006/relationships/oleObject" Target="../embeddings/oleObject344.bin"/><Relationship Id="rId32" Type="http://schemas.openxmlformats.org/officeDocument/2006/relationships/oleObject" Target="../embeddings/oleObject348.bin"/><Relationship Id="rId5" Type="http://schemas.openxmlformats.org/officeDocument/2006/relationships/image" Target="../media/image149.wmf"/><Relationship Id="rId15" Type="http://schemas.openxmlformats.org/officeDocument/2006/relationships/image" Target="../media/image272.wmf"/><Relationship Id="rId23" Type="http://schemas.openxmlformats.org/officeDocument/2006/relationships/image" Target="../media/image276.wmf"/><Relationship Id="rId28" Type="http://schemas.openxmlformats.org/officeDocument/2006/relationships/oleObject" Target="../embeddings/oleObject346.bin"/><Relationship Id="rId10" Type="http://schemas.openxmlformats.org/officeDocument/2006/relationships/oleObject" Target="../embeddings/oleObject337.bin"/><Relationship Id="rId19" Type="http://schemas.openxmlformats.org/officeDocument/2006/relationships/image" Target="../media/image274.wmf"/><Relationship Id="rId31" Type="http://schemas.openxmlformats.org/officeDocument/2006/relationships/image" Target="../media/image271.wmf"/><Relationship Id="rId4" Type="http://schemas.openxmlformats.org/officeDocument/2006/relationships/oleObject" Target="../embeddings/oleObject334.bin"/><Relationship Id="rId9" Type="http://schemas.openxmlformats.org/officeDocument/2006/relationships/image" Target="../media/image61.wmf"/><Relationship Id="rId14" Type="http://schemas.openxmlformats.org/officeDocument/2006/relationships/oleObject" Target="../embeddings/oleObject339.bin"/><Relationship Id="rId22" Type="http://schemas.openxmlformats.org/officeDocument/2006/relationships/oleObject" Target="../embeddings/oleObject343.bin"/><Relationship Id="rId27" Type="http://schemas.openxmlformats.org/officeDocument/2006/relationships/image" Target="../media/image278.wmf"/><Relationship Id="rId30" Type="http://schemas.openxmlformats.org/officeDocument/2006/relationships/oleObject" Target="../embeddings/oleObject347.bin"/></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354.bin"/><Relationship Id="rId18" Type="http://schemas.openxmlformats.org/officeDocument/2006/relationships/image" Target="../media/image288.wmf"/><Relationship Id="rId26" Type="http://schemas.openxmlformats.org/officeDocument/2006/relationships/image" Target="../media/image292.wmf"/><Relationship Id="rId39" Type="http://schemas.openxmlformats.org/officeDocument/2006/relationships/image" Target="../media/image298.wmf"/><Relationship Id="rId3" Type="http://schemas.openxmlformats.org/officeDocument/2006/relationships/oleObject" Target="../embeddings/oleObject349.bin"/><Relationship Id="rId21" Type="http://schemas.openxmlformats.org/officeDocument/2006/relationships/oleObject" Target="../embeddings/oleObject358.bin"/><Relationship Id="rId34" Type="http://schemas.openxmlformats.org/officeDocument/2006/relationships/oleObject" Target="../embeddings/oleObject365.bin"/><Relationship Id="rId42" Type="http://schemas.openxmlformats.org/officeDocument/2006/relationships/oleObject" Target="../embeddings/oleObject369.bin"/><Relationship Id="rId47" Type="http://schemas.openxmlformats.org/officeDocument/2006/relationships/image" Target="../media/image62.wmf"/><Relationship Id="rId50" Type="http://schemas.openxmlformats.org/officeDocument/2006/relationships/oleObject" Target="../embeddings/oleObject373.bin"/><Relationship Id="rId7" Type="http://schemas.openxmlformats.org/officeDocument/2006/relationships/oleObject" Target="../embeddings/oleObject351.bin"/><Relationship Id="rId12" Type="http://schemas.openxmlformats.org/officeDocument/2006/relationships/image" Target="../media/image285.wmf"/><Relationship Id="rId17" Type="http://schemas.openxmlformats.org/officeDocument/2006/relationships/oleObject" Target="../embeddings/oleObject356.bin"/><Relationship Id="rId25" Type="http://schemas.openxmlformats.org/officeDocument/2006/relationships/oleObject" Target="../embeddings/oleObject360.bin"/><Relationship Id="rId33" Type="http://schemas.openxmlformats.org/officeDocument/2006/relationships/image" Target="../media/image295.wmf"/><Relationship Id="rId38" Type="http://schemas.openxmlformats.org/officeDocument/2006/relationships/oleObject" Target="../embeddings/oleObject367.bin"/><Relationship Id="rId46" Type="http://schemas.openxmlformats.org/officeDocument/2006/relationships/oleObject" Target="../embeddings/oleObject371.bin"/><Relationship Id="rId2" Type="http://schemas.openxmlformats.org/officeDocument/2006/relationships/slideLayout" Target="../slideLayouts/slideLayout11.xml"/><Relationship Id="rId16" Type="http://schemas.openxmlformats.org/officeDocument/2006/relationships/image" Target="../media/image287.wmf"/><Relationship Id="rId20" Type="http://schemas.openxmlformats.org/officeDocument/2006/relationships/image" Target="../media/image289.wmf"/><Relationship Id="rId29" Type="http://schemas.openxmlformats.org/officeDocument/2006/relationships/image" Target="../media/image293.wmf"/><Relationship Id="rId41" Type="http://schemas.openxmlformats.org/officeDocument/2006/relationships/image" Target="../media/image299.wmf"/><Relationship Id="rId1" Type="http://schemas.openxmlformats.org/officeDocument/2006/relationships/vmlDrawing" Target="../drawings/vmlDrawing27.vml"/><Relationship Id="rId6" Type="http://schemas.openxmlformats.org/officeDocument/2006/relationships/image" Target="../media/image282.wmf"/><Relationship Id="rId11" Type="http://schemas.openxmlformats.org/officeDocument/2006/relationships/oleObject" Target="../embeddings/oleObject353.bin"/><Relationship Id="rId24" Type="http://schemas.openxmlformats.org/officeDocument/2006/relationships/image" Target="../media/image291.wmf"/><Relationship Id="rId32" Type="http://schemas.openxmlformats.org/officeDocument/2006/relationships/oleObject" Target="../embeddings/oleObject364.bin"/><Relationship Id="rId37" Type="http://schemas.openxmlformats.org/officeDocument/2006/relationships/image" Target="../media/image297.wmf"/><Relationship Id="rId40" Type="http://schemas.openxmlformats.org/officeDocument/2006/relationships/oleObject" Target="../embeddings/oleObject368.bin"/><Relationship Id="rId45" Type="http://schemas.openxmlformats.org/officeDocument/2006/relationships/image" Target="../media/image149.wmf"/><Relationship Id="rId53" Type="http://schemas.openxmlformats.org/officeDocument/2006/relationships/image" Target="../media/image302.wmf"/><Relationship Id="rId5" Type="http://schemas.openxmlformats.org/officeDocument/2006/relationships/oleObject" Target="../embeddings/oleObject350.bin"/><Relationship Id="rId15" Type="http://schemas.openxmlformats.org/officeDocument/2006/relationships/oleObject" Target="../embeddings/oleObject355.bin"/><Relationship Id="rId23" Type="http://schemas.openxmlformats.org/officeDocument/2006/relationships/oleObject" Target="../embeddings/oleObject359.bin"/><Relationship Id="rId28" Type="http://schemas.openxmlformats.org/officeDocument/2006/relationships/oleObject" Target="../embeddings/oleObject362.bin"/><Relationship Id="rId36" Type="http://schemas.openxmlformats.org/officeDocument/2006/relationships/oleObject" Target="../embeddings/oleObject366.bin"/><Relationship Id="rId49" Type="http://schemas.openxmlformats.org/officeDocument/2006/relationships/image" Target="../media/image61.wmf"/><Relationship Id="rId10" Type="http://schemas.openxmlformats.org/officeDocument/2006/relationships/image" Target="../media/image284.wmf"/><Relationship Id="rId19" Type="http://schemas.openxmlformats.org/officeDocument/2006/relationships/oleObject" Target="../embeddings/oleObject357.bin"/><Relationship Id="rId31" Type="http://schemas.openxmlformats.org/officeDocument/2006/relationships/image" Target="../media/image294.wmf"/><Relationship Id="rId44" Type="http://schemas.openxmlformats.org/officeDocument/2006/relationships/oleObject" Target="../embeddings/oleObject370.bin"/><Relationship Id="rId52" Type="http://schemas.openxmlformats.org/officeDocument/2006/relationships/oleObject" Target="../embeddings/oleObject374.bin"/><Relationship Id="rId4" Type="http://schemas.openxmlformats.org/officeDocument/2006/relationships/image" Target="../media/image281.wmf"/><Relationship Id="rId9" Type="http://schemas.openxmlformats.org/officeDocument/2006/relationships/oleObject" Target="../embeddings/oleObject352.bin"/><Relationship Id="rId14" Type="http://schemas.openxmlformats.org/officeDocument/2006/relationships/image" Target="../media/image286.wmf"/><Relationship Id="rId22" Type="http://schemas.openxmlformats.org/officeDocument/2006/relationships/image" Target="../media/image290.wmf"/><Relationship Id="rId27" Type="http://schemas.openxmlformats.org/officeDocument/2006/relationships/oleObject" Target="../embeddings/oleObject361.bin"/><Relationship Id="rId30" Type="http://schemas.openxmlformats.org/officeDocument/2006/relationships/oleObject" Target="../embeddings/oleObject363.bin"/><Relationship Id="rId35" Type="http://schemas.openxmlformats.org/officeDocument/2006/relationships/image" Target="../media/image296.wmf"/><Relationship Id="rId43" Type="http://schemas.openxmlformats.org/officeDocument/2006/relationships/image" Target="../media/image300.wmf"/><Relationship Id="rId48" Type="http://schemas.openxmlformats.org/officeDocument/2006/relationships/oleObject" Target="../embeddings/oleObject372.bin"/><Relationship Id="rId8" Type="http://schemas.openxmlformats.org/officeDocument/2006/relationships/image" Target="../media/image283.wmf"/><Relationship Id="rId51" Type="http://schemas.openxmlformats.org/officeDocument/2006/relationships/image" Target="../media/image301.wmf"/></Relationships>
</file>

<file path=ppt/slides/_rels/slide33.xml.rels><?xml version="1.0" encoding="UTF-8" standalone="yes"?>
<Relationships xmlns="http://schemas.openxmlformats.org/package/2006/relationships"><Relationship Id="rId8" Type="http://schemas.openxmlformats.org/officeDocument/2006/relationships/image" Target="../media/image305.wmf"/><Relationship Id="rId13" Type="http://schemas.openxmlformats.org/officeDocument/2006/relationships/oleObject" Target="../embeddings/oleObject380.bin"/><Relationship Id="rId18" Type="http://schemas.openxmlformats.org/officeDocument/2006/relationships/image" Target="../media/image310.wmf"/><Relationship Id="rId26" Type="http://schemas.openxmlformats.org/officeDocument/2006/relationships/image" Target="../media/image314.wmf"/><Relationship Id="rId3" Type="http://schemas.openxmlformats.org/officeDocument/2006/relationships/oleObject" Target="../embeddings/oleObject375.bin"/><Relationship Id="rId21" Type="http://schemas.openxmlformats.org/officeDocument/2006/relationships/oleObject" Target="../embeddings/oleObject384.bin"/><Relationship Id="rId34" Type="http://schemas.openxmlformats.org/officeDocument/2006/relationships/oleObject" Target="../embeddings/oleObject391.bin"/><Relationship Id="rId7" Type="http://schemas.openxmlformats.org/officeDocument/2006/relationships/oleObject" Target="../embeddings/oleObject377.bin"/><Relationship Id="rId12" Type="http://schemas.openxmlformats.org/officeDocument/2006/relationships/image" Target="../media/image307.wmf"/><Relationship Id="rId17" Type="http://schemas.openxmlformats.org/officeDocument/2006/relationships/oleObject" Target="../embeddings/oleObject382.bin"/><Relationship Id="rId25" Type="http://schemas.openxmlformats.org/officeDocument/2006/relationships/oleObject" Target="../embeddings/oleObject386.bin"/><Relationship Id="rId33" Type="http://schemas.openxmlformats.org/officeDocument/2006/relationships/image" Target="../media/image317.wmf"/><Relationship Id="rId2" Type="http://schemas.openxmlformats.org/officeDocument/2006/relationships/slideLayout" Target="../slideLayouts/slideLayout11.xml"/><Relationship Id="rId16" Type="http://schemas.openxmlformats.org/officeDocument/2006/relationships/image" Target="../media/image309.wmf"/><Relationship Id="rId20" Type="http://schemas.openxmlformats.org/officeDocument/2006/relationships/image" Target="../media/image311.wmf"/><Relationship Id="rId29" Type="http://schemas.openxmlformats.org/officeDocument/2006/relationships/image" Target="../media/image315.wmf"/><Relationship Id="rId1" Type="http://schemas.openxmlformats.org/officeDocument/2006/relationships/vmlDrawing" Target="../drawings/vmlDrawing28.vml"/><Relationship Id="rId6" Type="http://schemas.openxmlformats.org/officeDocument/2006/relationships/image" Target="../media/image304.wmf"/><Relationship Id="rId11" Type="http://schemas.openxmlformats.org/officeDocument/2006/relationships/oleObject" Target="../embeddings/oleObject379.bin"/><Relationship Id="rId24" Type="http://schemas.openxmlformats.org/officeDocument/2006/relationships/image" Target="../media/image313.wmf"/><Relationship Id="rId32" Type="http://schemas.openxmlformats.org/officeDocument/2006/relationships/oleObject" Target="../embeddings/oleObject390.bin"/><Relationship Id="rId37" Type="http://schemas.openxmlformats.org/officeDocument/2006/relationships/image" Target="../media/image319.wmf"/><Relationship Id="rId5" Type="http://schemas.openxmlformats.org/officeDocument/2006/relationships/oleObject" Target="../embeddings/oleObject376.bin"/><Relationship Id="rId15" Type="http://schemas.openxmlformats.org/officeDocument/2006/relationships/oleObject" Target="../embeddings/oleObject381.bin"/><Relationship Id="rId23" Type="http://schemas.openxmlformats.org/officeDocument/2006/relationships/oleObject" Target="../embeddings/oleObject385.bin"/><Relationship Id="rId28" Type="http://schemas.openxmlformats.org/officeDocument/2006/relationships/oleObject" Target="../embeddings/oleObject388.bin"/><Relationship Id="rId36" Type="http://schemas.openxmlformats.org/officeDocument/2006/relationships/oleObject" Target="../embeddings/oleObject392.bin"/><Relationship Id="rId10" Type="http://schemas.openxmlformats.org/officeDocument/2006/relationships/image" Target="../media/image306.wmf"/><Relationship Id="rId19" Type="http://schemas.openxmlformats.org/officeDocument/2006/relationships/oleObject" Target="../embeddings/oleObject383.bin"/><Relationship Id="rId31" Type="http://schemas.openxmlformats.org/officeDocument/2006/relationships/image" Target="../media/image316.wmf"/><Relationship Id="rId4" Type="http://schemas.openxmlformats.org/officeDocument/2006/relationships/image" Target="../media/image303.wmf"/><Relationship Id="rId9" Type="http://schemas.openxmlformats.org/officeDocument/2006/relationships/oleObject" Target="../embeddings/oleObject378.bin"/><Relationship Id="rId14" Type="http://schemas.openxmlformats.org/officeDocument/2006/relationships/image" Target="../media/image308.wmf"/><Relationship Id="rId22" Type="http://schemas.openxmlformats.org/officeDocument/2006/relationships/image" Target="../media/image312.wmf"/><Relationship Id="rId27" Type="http://schemas.openxmlformats.org/officeDocument/2006/relationships/oleObject" Target="../embeddings/oleObject387.bin"/><Relationship Id="rId30" Type="http://schemas.openxmlformats.org/officeDocument/2006/relationships/oleObject" Target="../embeddings/oleObject389.bin"/><Relationship Id="rId35" Type="http://schemas.openxmlformats.org/officeDocument/2006/relationships/image" Target="../media/image318.wmf"/></Relationships>
</file>

<file path=ppt/slides/_rels/slide34.xml.rels><?xml version="1.0" encoding="UTF-8" standalone="yes"?>
<Relationships xmlns="http://schemas.openxmlformats.org/package/2006/relationships"><Relationship Id="rId13" Type="http://schemas.openxmlformats.org/officeDocument/2006/relationships/oleObject" Target="../embeddings/oleObject398.bin"/><Relationship Id="rId18" Type="http://schemas.openxmlformats.org/officeDocument/2006/relationships/image" Target="../media/image326.wmf"/><Relationship Id="rId26" Type="http://schemas.openxmlformats.org/officeDocument/2006/relationships/image" Target="../media/image327.wmf"/><Relationship Id="rId39" Type="http://schemas.openxmlformats.org/officeDocument/2006/relationships/oleObject" Target="../embeddings/oleObject415.bin"/><Relationship Id="rId21" Type="http://schemas.openxmlformats.org/officeDocument/2006/relationships/oleObject" Target="../embeddings/oleObject402.bin"/><Relationship Id="rId34" Type="http://schemas.openxmlformats.org/officeDocument/2006/relationships/oleObject" Target="../embeddings/oleObject410.bin"/><Relationship Id="rId42" Type="http://schemas.openxmlformats.org/officeDocument/2006/relationships/image" Target="../media/image329.wmf"/><Relationship Id="rId47" Type="http://schemas.openxmlformats.org/officeDocument/2006/relationships/oleObject" Target="../embeddings/oleObject419.bin"/><Relationship Id="rId50" Type="http://schemas.openxmlformats.org/officeDocument/2006/relationships/oleObject" Target="../embeddings/oleObject422.bin"/><Relationship Id="rId55" Type="http://schemas.openxmlformats.org/officeDocument/2006/relationships/oleObject" Target="../embeddings/oleObject426.bin"/><Relationship Id="rId7" Type="http://schemas.openxmlformats.org/officeDocument/2006/relationships/oleObject" Target="../embeddings/oleObject395.bin"/><Relationship Id="rId2" Type="http://schemas.openxmlformats.org/officeDocument/2006/relationships/slideLayout" Target="../slideLayouts/slideLayout11.xml"/><Relationship Id="rId16" Type="http://schemas.openxmlformats.org/officeDocument/2006/relationships/image" Target="../media/image325.wmf"/><Relationship Id="rId20" Type="http://schemas.openxmlformats.org/officeDocument/2006/relationships/image" Target="../media/image67.wmf"/><Relationship Id="rId29" Type="http://schemas.openxmlformats.org/officeDocument/2006/relationships/oleObject" Target="../embeddings/oleObject407.bin"/><Relationship Id="rId41" Type="http://schemas.openxmlformats.org/officeDocument/2006/relationships/oleObject" Target="../embeddings/oleObject416.bin"/><Relationship Id="rId54" Type="http://schemas.openxmlformats.org/officeDocument/2006/relationships/image" Target="../media/image332.wmf"/><Relationship Id="rId62" Type="http://schemas.openxmlformats.org/officeDocument/2006/relationships/image" Target="../media/image336.wmf"/><Relationship Id="rId1" Type="http://schemas.openxmlformats.org/officeDocument/2006/relationships/vmlDrawing" Target="../drawings/vmlDrawing29.vml"/><Relationship Id="rId6" Type="http://schemas.openxmlformats.org/officeDocument/2006/relationships/image" Target="../media/image71.wmf"/><Relationship Id="rId11" Type="http://schemas.openxmlformats.org/officeDocument/2006/relationships/oleObject" Target="../embeddings/oleObject397.bin"/><Relationship Id="rId24" Type="http://schemas.openxmlformats.org/officeDocument/2006/relationships/oleObject" Target="../embeddings/oleObject404.bin"/><Relationship Id="rId32" Type="http://schemas.openxmlformats.org/officeDocument/2006/relationships/image" Target="../media/image103.wmf"/><Relationship Id="rId37" Type="http://schemas.openxmlformats.org/officeDocument/2006/relationships/oleObject" Target="../embeddings/oleObject413.bin"/><Relationship Id="rId40" Type="http://schemas.openxmlformats.org/officeDocument/2006/relationships/image" Target="../media/image149.wmf"/><Relationship Id="rId45" Type="http://schemas.openxmlformats.org/officeDocument/2006/relationships/oleObject" Target="../embeddings/oleObject418.bin"/><Relationship Id="rId53" Type="http://schemas.openxmlformats.org/officeDocument/2006/relationships/oleObject" Target="../embeddings/oleObject425.bin"/><Relationship Id="rId58" Type="http://schemas.openxmlformats.org/officeDocument/2006/relationships/image" Target="../media/image334.wmf"/><Relationship Id="rId5" Type="http://schemas.openxmlformats.org/officeDocument/2006/relationships/oleObject" Target="../embeddings/oleObject394.bin"/><Relationship Id="rId15" Type="http://schemas.openxmlformats.org/officeDocument/2006/relationships/oleObject" Target="../embeddings/oleObject399.bin"/><Relationship Id="rId23" Type="http://schemas.openxmlformats.org/officeDocument/2006/relationships/oleObject" Target="../embeddings/oleObject403.bin"/><Relationship Id="rId28" Type="http://schemas.openxmlformats.org/officeDocument/2006/relationships/image" Target="../media/image328.wmf"/><Relationship Id="rId36" Type="http://schemas.openxmlformats.org/officeDocument/2006/relationships/oleObject" Target="../embeddings/oleObject412.bin"/><Relationship Id="rId49" Type="http://schemas.openxmlformats.org/officeDocument/2006/relationships/oleObject" Target="../embeddings/oleObject421.bin"/><Relationship Id="rId57" Type="http://schemas.openxmlformats.org/officeDocument/2006/relationships/oleObject" Target="../embeddings/oleObject427.bin"/><Relationship Id="rId61" Type="http://schemas.openxmlformats.org/officeDocument/2006/relationships/oleObject" Target="../embeddings/oleObject429.bin"/><Relationship Id="rId10" Type="http://schemas.openxmlformats.org/officeDocument/2006/relationships/image" Target="../media/image322.wmf"/><Relationship Id="rId19" Type="http://schemas.openxmlformats.org/officeDocument/2006/relationships/oleObject" Target="../embeddings/oleObject401.bin"/><Relationship Id="rId31" Type="http://schemas.openxmlformats.org/officeDocument/2006/relationships/oleObject" Target="../embeddings/oleObject408.bin"/><Relationship Id="rId44" Type="http://schemas.openxmlformats.org/officeDocument/2006/relationships/image" Target="../media/image330.wmf"/><Relationship Id="rId52" Type="http://schemas.openxmlformats.org/officeDocument/2006/relationships/oleObject" Target="../embeddings/oleObject424.bin"/><Relationship Id="rId60" Type="http://schemas.openxmlformats.org/officeDocument/2006/relationships/image" Target="../media/image335.wmf"/><Relationship Id="rId4" Type="http://schemas.openxmlformats.org/officeDocument/2006/relationships/image" Target="../media/image320.wmf"/><Relationship Id="rId9" Type="http://schemas.openxmlformats.org/officeDocument/2006/relationships/oleObject" Target="../embeddings/oleObject396.bin"/><Relationship Id="rId14" Type="http://schemas.openxmlformats.org/officeDocument/2006/relationships/image" Target="../media/image324.wmf"/><Relationship Id="rId22" Type="http://schemas.openxmlformats.org/officeDocument/2006/relationships/image" Target="../media/image68.wmf"/><Relationship Id="rId27" Type="http://schemas.openxmlformats.org/officeDocument/2006/relationships/oleObject" Target="../embeddings/oleObject406.bin"/><Relationship Id="rId30" Type="http://schemas.openxmlformats.org/officeDocument/2006/relationships/image" Target="../media/image102.wmf"/><Relationship Id="rId35" Type="http://schemas.openxmlformats.org/officeDocument/2006/relationships/oleObject" Target="../embeddings/oleObject411.bin"/><Relationship Id="rId43" Type="http://schemas.openxmlformats.org/officeDocument/2006/relationships/oleObject" Target="../embeddings/oleObject417.bin"/><Relationship Id="rId48" Type="http://schemas.openxmlformats.org/officeDocument/2006/relationships/oleObject" Target="../embeddings/oleObject420.bin"/><Relationship Id="rId56" Type="http://schemas.openxmlformats.org/officeDocument/2006/relationships/image" Target="../media/image333.wmf"/><Relationship Id="rId8" Type="http://schemas.openxmlformats.org/officeDocument/2006/relationships/image" Target="../media/image321.wmf"/><Relationship Id="rId51" Type="http://schemas.openxmlformats.org/officeDocument/2006/relationships/oleObject" Target="../embeddings/oleObject423.bin"/><Relationship Id="rId3" Type="http://schemas.openxmlformats.org/officeDocument/2006/relationships/oleObject" Target="../embeddings/oleObject393.bin"/><Relationship Id="rId12" Type="http://schemas.openxmlformats.org/officeDocument/2006/relationships/image" Target="../media/image323.wmf"/><Relationship Id="rId17" Type="http://schemas.openxmlformats.org/officeDocument/2006/relationships/oleObject" Target="../embeddings/oleObject400.bin"/><Relationship Id="rId25" Type="http://schemas.openxmlformats.org/officeDocument/2006/relationships/oleObject" Target="../embeddings/oleObject405.bin"/><Relationship Id="rId33" Type="http://schemas.openxmlformats.org/officeDocument/2006/relationships/oleObject" Target="../embeddings/oleObject409.bin"/><Relationship Id="rId38" Type="http://schemas.openxmlformats.org/officeDocument/2006/relationships/oleObject" Target="../embeddings/oleObject414.bin"/><Relationship Id="rId46" Type="http://schemas.openxmlformats.org/officeDocument/2006/relationships/image" Target="../media/image331.wmf"/><Relationship Id="rId59" Type="http://schemas.openxmlformats.org/officeDocument/2006/relationships/oleObject" Target="../embeddings/oleObject42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32.bin"/><Relationship Id="rId13" Type="http://schemas.openxmlformats.org/officeDocument/2006/relationships/image" Target="../media/image340.wmf"/><Relationship Id="rId18" Type="http://schemas.openxmlformats.org/officeDocument/2006/relationships/oleObject" Target="../embeddings/oleObject437.bin"/><Relationship Id="rId26" Type="http://schemas.openxmlformats.org/officeDocument/2006/relationships/oleObject" Target="../embeddings/oleObject441.bin"/><Relationship Id="rId39" Type="http://schemas.openxmlformats.org/officeDocument/2006/relationships/image" Target="../media/image164.wmf"/><Relationship Id="rId3" Type="http://schemas.openxmlformats.org/officeDocument/2006/relationships/hyperlink" Target="http://www.miit.ru/institut/ipss/faculties/trm/main.htm" TargetMode="External"/><Relationship Id="rId21" Type="http://schemas.openxmlformats.org/officeDocument/2006/relationships/image" Target="../media/image156.wmf"/><Relationship Id="rId34" Type="http://schemas.openxmlformats.org/officeDocument/2006/relationships/oleObject" Target="../embeddings/oleObject445.bin"/><Relationship Id="rId42" Type="http://schemas.openxmlformats.org/officeDocument/2006/relationships/oleObject" Target="../embeddings/oleObject449.bin"/><Relationship Id="rId47" Type="http://schemas.openxmlformats.org/officeDocument/2006/relationships/image" Target="../media/image343.wmf"/><Relationship Id="rId7" Type="http://schemas.openxmlformats.org/officeDocument/2006/relationships/image" Target="../media/image338.wmf"/><Relationship Id="rId12" Type="http://schemas.openxmlformats.org/officeDocument/2006/relationships/oleObject" Target="../embeddings/oleObject434.bin"/><Relationship Id="rId17" Type="http://schemas.openxmlformats.org/officeDocument/2006/relationships/image" Target="../media/image63.wmf"/><Relationship Id="rId25" Type="http://schemas.openxmlformats.org/officeDocument/2006/relationships/image" Target="../media/image157.wmf"/><Relationship Id="rId33" Type="http://schemas.openxmlformats.org/officeDocument/2006/relationships/image" Target="../media/image161.wmf"/><Relationship Id="rId38" Type="http://schemas.openxmlformats.org/officeDocument/2006/relationships/oleObject" Target="../embeddings/oleObject447.bin"/><Relationship Id="rId46" Type="http://schemas.openxmlformats.org/officeDocument/2006/relationships/oleObject" Target="../embeddings/oleObject451.bin"/><Relationship Id="rId2" Type="http://schemas.openxmlformats.org/officeDocument/2006/relationships/slideLayout" Target="../slideLayouts/slideLayout11.xml"/><Relationship Id="rId16" Type="http://schemas.openxmlformats.org/officeDocument/2006/relationships/oleObject" Target="../embeddings/oleObject436.bin"/><Relationship Id="rId20" Type="http://schemas.openxmlformats.org/officeDocument/2006/relationships/oleObject" Target="../embeddings/oleObject438.bin"/><Relationship Id="rId29" Type="http://schemas.openxmlformats.org/officeDocument/2006/relationships/image" Target="../media/image159.wmf"/><Relationship Id="rId41" Type="http://schemas.openxmlformats.org/officeDocument/2006/relationships/image" Target="../media/image165.wmf"/><Relationship Id="rId1" Type="http://schemas.openxmlformats.org/officeDocument/2006/relationships/vmlDrawing" Target="../drawings/vmlDrawing30.vml"/><Relationship Id="rId6" Type="http://schemas.openxmlformats.org/officeDocument/2006/relationships/oleObject" Target="../embeddings/oleObject431.bin"/><Relationship Id="rId11" Type="http://schemas.openxmlformats.org/officeDocument/2006/relationships/image" Target="../media/image339.wmf"/><Relationship Id="rId24" Type="http://schemas.openxmlformats.org/officeDocument/2006/relationships/oleObject" Target="../embeddings/oleObject440.bin"/><Relationship Id="rId32" Type="http://schemas.openxmlformats.org/officeDocument/2006/relationships/oleObject" Target="../embeddings/oleObject444.bin"/><Relationship Id="rId37" Type="http://schemas.openxmlformats.org/officeDocument/2006/relationships/image" Target="../media/image163.wmf"/><Relationship Id="rId40" Type="http://schemas.openxmlformats.org/officeDocument/2006/relationships/oleObject" Target="../embeddings/oleObject448.bin"/><Relationship Id="rId45" Type="http://schemas.openxmlformats.org/officeDocument/2006/relationships/image" Target="../media/image167.wmf"/><Relationship Id="rId5" Type="http://schemas.openxmlformats.org/officeDocument/2006/relationships/image" Target="../media/image337.wmf"/><Relationship Id="rId15" Type="http://schemas.openxmlformats.org/officeDocument/2006/relationships/image" Target="../media/image341.wmf"/><Relationship Id="rId23" Type="http://schemas.openxmlformats.org/officeDocument/2006/relationships/image" Target="../media/image19.wmf"/><Relationship Id="rId28" Type="http://schemas.openxmlformats.org/officeDocument/2006/relationships/oleObject" Target="../embeddings/oleObject442.bin"/><Relationship Id="rId36" Type="http://schemas.openxmlformats.org/officeDocument/2006/relationships/oleObject" Target="../embeddings/oleObject446.bin"/><Relationship Id="rId10" Type="http://schemas.openxmlformats.org/officeDocument/2006/relationships/oleObject" Target="../embeddings/oleObject433.bin"/><Relationship Id="rId19" Type="http://schemas.openxmlformats.org/officeDocument/2006/relationships/image" Target="../media/image155.wmf"/><Relationship Id="rId31" Type="http://schemas.openxmlformats.org/officeDocument/2006/relationships/image" Target="../media/image160.wmf"/><Relationship Id="rId44" Type="http://schemas.openxmlformats.org/officeDocument/2006/relationships/oleObject" Target="../embeddings/oleObject450.bin"/><Relationship Id="rId4" Type="http://schemas.openxmlformats.org/officeDocument/2006/relationships/oleObject" Target="../embeddings/oleObject430.bin"/><Relationship Id="rId9" Type="http://schemas.openxmlformats.org/officeDocument/2006/relationships/image" Target="../media/image71.wmf"/><Relationship Id="rId14" Type="http://schemas.openxmlformats.org/officeDocument/2006/relationships/oleObject" Target="../embeddings/oleObject435.bin"/><Relationship Id="rId22" Type="http://schemas.openxmlformats.org/officeDocument/2006/relationships/oleObject" Target="../embeddings/oleObject439.bin"/><Relationship Id="rId27" Type="http://schemas.openxmlformats.org/officeDocument/2006/relationships/image" Target="../media/image158.wmf"/><Relationship Id="rId30" Type="http://schemas.openxmlformats.org/officeDocument/2006/relationships/oleObject" Target="../embeddings/oleObject443.bin"/><Relationship Id="rId35" Type="http://schemas.openxmlformats.org/officeDocument/2006/relationships/image" Target="../media/image162.wmf"/><Relationship Id="rId43" Type="http://schemas.openxmlformats.org/officeDocument/2006/relationships/image" Target="../media/image342.wmf"/></Relationships>
</file>

<file path=ppt/slides/_rels/slide36.xml.rels><?xml version="1.0" encoding="UTF-8" standalone="yes"?>
<Relationships xmlns="http://schemas.openxmlformats.org/package/2006/relationships"><Relationship Id="rId13" Type="http://schemas.openxmlformats.org/officeDocument/2006/relationships/oleObject" Target="../embeddings/oleObject457.bin"/><Relationship Id="rId18" Type="http://schemas.openxmlformats.org/officeDocument/2006/relationships/image" Target="../media/image350.wmf"/><Relationship Id="rId26" Type="http://schemas.openxmlformats.org/officeDocument/2006/relationships/image" Target="../media/image354.wmf"/><Relationship Id="rId39" Type="http://schemas.openxmlformats.org/officeDocument/2006/relationships/oleObject" Target="../embeddings/oleObject471.bin"/><Relationship Id="rId21" Type="http://schemas.openxmlformats.org/officeDocument/2006/relationships/oleObject" Target="../embeddings/oleObject461.bin"/><Relationship Id="rId34" Type="http://schemas.openxmlformats.org/officeDocument/2006/relationships/image" Target="../media/image358.wmf"/><Relationship Id="rId42" Type="http://schemas.openxmlformats.org/officeDocument/2006/relationships/image" Target="../media/image361.wmf"/><Relationship Id="rId47" Type="http://schemas.openxmlformats.org/officeDocument/2006/relationships/oleObject" Target="../embeddings/oleObject475.bin"/><Relationship Id="rId50" Type="http://schemas.openxmlformats.org/officeDocument/2006/relationships/image" Target="../media/image364.wmf"/><Relationship Id="rId55" Type="http://schemas.openxmlformats.org/officeDocument/2006/relationships/oleObject" Target="../embeddings/oleObject480.bin"/><Relationship Id="rId63" Type="http://schemas.openxmlformats.org/officeDocument/2006/relationships/oleObject" Target="../embeddings/oleObject484.bin"/><Relationship Id="rId68" Type="http://schemas.openxmlformats.org/officeDocument/2006/relationships/image" Target="../media/image371.wmf"/><Relationship Id="rId7" Type="http://schemas.openxmlformats.org/officeDocument/2006/relationships/oleObject" Target="../embeddings/oleObject454.bin"/><Relationship Id="rId71" Type="http://schemas.openxmlformats.org/officeDocument/2006/relationships/oleObject" Target="../embeddings/oleObject488.bin"/><Relationship Id="rId2" Type="http://schemas.openxmlformats.org/officeDocument/2006/relationships/slideLayout" Target="../slideLayouts/slideLayout11.xml"/><Relationship Id="rId16" Type="http://schemas.openxmlformats.org/officeDocument/2006/relationships/image" Target="../media/image349.wmf"/><Relationship Id="rId29" Type="http://schemas.openxmlformats.org/officeDocument/2006/relationships/oleObject" Target="../embeddings/oleObject465.bin"/><Relationship Id="rId1" Type="http://schemas.openxmlformats.org/officeDocument/2006/relationships/vmlDrawing" Target="../drawings/vmlDrawing31.vml"/><Relationship Id="rId6" Type="http://schemas.openxmlformats.org/officeDocument/2006/relationships/image" Target="../media/image344.wmf"/><Relationship Id="rId11" Type="http://schemas.openxmlformats.org/officeDocument/2006/relationships/oleObject" Target="../embeddings/oleObject456.bin"/><Relationship Id="rId24" Type="http://schemas.openxmlformats.org/officeDocument/2006/relationships/image" Target="../media/image353.wmf"/><Relationship Id="rId32" Type="http://schemas.openxmlformats.org/officeDocument/2006/relationships/image" Target="../media/image357.wmf"/><Relationship Id="rId37" Type="http://schemas.openxmlformats.org/officeDocument/2006/relationships/image" Target="../media/image359.wmf"/><Relationship Id="rId40" Type="http://schemas.openxmlformats.org/officeDocument/2006/relationships/image" Target="../media/image360.wmf"/><Relationship Id="rId45" Type="http://schemas.openxmlformats.org/officeDocument/2006/relationships/oleObject" Target="../embeddings/oleObject474.bin"/><Relationship Id="rId53" Type="http://schemas.openxmlformats.org/officeDocument/2006/relationships/oleObject" Target="../embeddings/oleObject479.bin"/><Relationship Id="rId58" Type="http://schemas.openxmlformats.org/officeDocument/2006/relationships/image" Target="../media/image367.wmf"/><Relationship Id="rId66" Type="http://schemas.openxmlformats.org/officeDocument/2006/relationships/image" Target="../media/image370.wmf"/><Relationship Id="rId5" Type="http://schemas.openxmlformats.org/officeDocument/2006/relationships/oleObject" Target="../embeddings/oleObject453.bin"/><Relationship Id="rId15" Type="http://schemas.openxmlformats.org/officeDocument/2006/relationships/oleObject" Target="../embeddings/oleObject458.bin"/><Relationship Id="rId23" Type="http://schemas.openxmlformats.org/officeDocument/2006/relationships/oleObject" Target="../embeddings/oleObject462.bin"/><Relationship Id="rId28" Type="http://schemas.openxmlformats.org/officeDocument/2006/relationships/image" Target="../media/image355.wmf"/><Relationship Id="rId36" Type="http://schemas.openxmlformats.org/officeDocument/2006/relationships/oleObject" Target="../embeddings/oleObject469.bin"/><Relationship Id="rId49" Type="http://schemas.openxmlformats.org/officeDocument/2006/relationships/oleObject" Target="../embeddings/oleObject476.bin"/><Relationship Id="rId57" Type="http://schemas.openxmlformats.org/officeDocument/2006/relationships/oleObject" Target="../embeddings/oleObject481.bin"/><Relationship Id="rId61" Type="http://schemas.openxmlformats.org/officeDocument/2006/relationships/oleObject" Target="../embeddings/oleObject483.bin"/><Relationship Id="rId10" Type="http://schemas.openxmlformats.org/officeDocument/2006/relationships/image" Target="../media/image346.wmf"/><Relationship Id="rId19" Type="http://schemas.openxmlformats.org/officeDocument/2006/relationships/oleObject" Target="../embeddings/oleObject460.bin"/><Relationship Id="rId31" Type="http://schemas.openxmlformats.org/officeDocument/2006/relationships/oleObject" Target="../embeddings/oleObject466.bin"/><Relationship Id="rId44" Type="http://schemas.openxmlformats.org/officeDocument/2006/relationships/image" Target="../media/image165.wmf"/><Relationship Id="rId52" Type="http://schemas.openxmlformats.org/officeDocument/2006/relationships/oleObject" Target="../embeddings/oleObject478.bin"/><Relationship Id="rId60" Type="http://schemas.openxmlformats.org/officeDocument/2006/relationships/image" Target="../media/image368.wmf"/><Relationship Id="rId65" Type="http://schemas.openxmlformats.org/officeDocument/2006/relationships/oleObject" Target="../embeddings/oleObject485.bin"/><Relationship Id="rId4" Type="http://schemas.openxmlformats.org/officeDocument/2006/relationships/image" Target="../media/image169.wmf"/><Relationship Id="rId9" Type="http://schemas.openxmlformats.org/officeDocument/2006/relationships/oleObject" Target="../embeddings/oleObject455.bin"/><Relationship Id="rId14" Type="http://schemas.openxmlformats.org/officeDocument/2006/relationships/image" Target="../media/image348.wmf"/><Relationship Id="rId22" Type="http://schemas.openxmlformats.org/officeDocument/2006/relationships/image" Target="../media/image352.wmf"/><Relationship Id="rId27" Type="http://schemas.openxmlformats.org/officeDocument/2006/relationships/oleObject" Target="../embeddings/oleObject464.bin"/><Relationship Id="rId30" Type="http://schemas.openxmlformats.org/officeDocument/2006/relationships/image" Target="../media/image356.wmf"/><Relationship Id="rId35" Type="http://schemas.openxmlformats.org/officeDocument/2006/relationships/oleObject" Target="../embeddings/oleObject468.bin"/><Relationship Id="rId43" Type="http://schemas.openxmlformats.org/officeDocument/2006/relationships/oleObject" Target="../embeddings/oleObject473.bin"/><Relationship Id="rId48" Type="http://schemas.openxmlformats.org/officeDocument/2006/relationships/image" Target="../media/image363.wmf"/><Relationship Id="rId56" Type="http://schemas.openxmlformats.org/officeDocument/2006/relationships/image" Target="../media/image366.wmf"/><Relationship Id="rId64" Type="http://schemas.openxmlformats.org/officeDocument/2006/relationships/image" Target="../media/image340.wmf"/><Relationship Id="rId69" Type="http://schemas.openxmlformats.org/officeDocument/2006/relationships/oleObject" Target="../embeddings/oleObject487.bin"/><Relationship Id="rId8" Type="http://schemas.openxmlformats.org/officeDocument/2006/relationships/image" Target="../media/image345.wmf"/><Relationship Id="rId51" Type="http://schemas.openxmlformats.org/officeDocument/2006/relationships/oleObject" Target="../embeddings/oleObject477.bin"/><Relationship Id="rId72" Type="http://schemas.openxmlformats.org/officeDocument/2006/relationships/image" Target="../media/image373.wmf"/><Relationship Id="rId3" Type="http://schemas.openxmlformats.org/officeDocument/2006/relationships/oleObject" Target="../embeddings/oleObject452.bin"/><Relationship Id="rId12" Type="http://schemas.openxmlformats.org/officeDocument/2006/relationships/image" Target="../media/image347.wmf"/><Relationship Id="rId17" Type="http://schemas.openxmlformats.org/officeDocument/2006/relationships/oleObject" Target="../embeddings/oleObject459.bin"/><Relationship Id="rId25" Type="http://schemas.openxmlformats.org/officeDocument/2006/relationships/oleObject" Target="../embeddings/oleObject463.bin"/><Relationship Id="rId33" Type="http://schemas.openxmlformats.org/officeDocument/2006/relationships/oleObject" Target="../embeddings/oleObject467.bin"/><Relationship Id="rId38" Type="http://schemas.openxmlformats.org/officeDocument/2006/relationships/oleObject" Target="../embeddings/oleObject470.bin"/><Relationship Id="rId46" Type="http://schemas.openxmlformats.org/officeDocument/2006/relationships/image" Target="../media/image362.wmf"/><Relationship Id="rId59" Type="http://schemas.openxmlformats.org/officeDocument/2006/relationships/oleObject" Target="../embeddings/oleObject482.bin"/><Relationship Id="rId67" Type="http://schemas.openxmlformats.org/officeDocument/2006/relationships/oleObject" Target="../embeddings/oleObject486.bin"/><Relationship Id="rId20" Type="http://schemas.openxmlformats.org/officeDocument/2006/relationships/image" Target="../media/image351.wmf"/><Relationship Id="rId41" Type="http://schemas.openxmlformats.org/officeDocument/2006/relationships/oleObject" Target="../embeddings/oleObject472.bin"/><Relationship Id="rId54" Type="http://schemas.openxmlformats.org/officeDocument/2006/relationships/image" Target="../media/image365.wmf"/><Relationship Id="rId62" Type="http://schemas.openxmlformats.org/officeDocument/2006/relationships/image" Target="../media/image369.wmf"/><Relationship Id="rId70" Type="http://schemas.openxmlformats.org/officeDocument/2006/relationships/image" Target="../media/image372.wmf"/></Relationships>
</file>

<file path=ppt/slides/_rels/slide37.xml.rels><?xml version="1.0" encoding="UTF-8" standalone="yes"?>
<Relationships xmlns="http://schemas.openxmlformats.org/package/2006/relationships"><Relationship Id="rId13" Type="http://schemas.openxmlformats.org/officeDocument/2006/relationships/oleObject" Target="../embeddings/oleObject494.bin"/><Relationship Id="rId18" Type="http://schemas.openxmlformats.org/officeDocument/2006/relationships/image" Target="../media/image379.wmf"/><Relationship Id="rId26" Type="http://schemas.openxmlformats.org/officeDocument/2006/relationships/image" Target="../media/image383.wmf"/><Relationship Id="rId39" Type="http://schemas.openxmlformats.org/officeDocument/2006/relationships/oleObject" Target="../embeddings/oleObject507.bin"/><Relationship Id="rId21" Type="http://schemas.openxmlformats.org/officeDocument/2006/relationships/oleObject" Target="../embeddings/oleObject498.bin"/><Relationship Id="rId34" Type="http://schemas.openxmlformats.org/officeDocument/2006/relationships/image" Target="../media/image385.wmf"/><Relationship Id="rId42" Type="http://schemas.openxmlformats.org/officeDocument/2006/relationships/image" Target="../media/image388.wmf"/><Relationship Id="rId47" Type="http://schemas.openxmlformats.org/officeDocument/2006/relationships/oleObject" Target="../embeddings/oleObject511.bin"/><Relationship Id="rId50" Type="http://schemas.openxmlformats.org/officeDocument/2006/relationships/image" Target="../media/image392.wmf"/><Relationship Id="rId55" Type="http://schemas.openxmlformats.org/officeDocument/2006/relationships/image" Target="../media/image394.wmf"/><Relationship Id="rId7" Type="http://schemas.openxmlformats.org/officeDocument/2006/relationships/oleObject" Target="../embeddings/oleObject491.bin"/><Relationship Id="rId12" Type="http://schemas.openxmlformats.org/officeDocument/2006/relationships/image" Target="../media/image376.wmf"/><Relationship Id="rId17" Type="http://schemas.openxmlformats.org/officeDocument/2006/relationships/oleObject" Target="../embeddings/oleObject496.bin"/><Relationship Id="rId25" Type="http://schemas.openxmlformats.org/officeDocument/2006/relationships/oleObject" Target="../embeddings/oleObject500.bin"/><Relationship Id="rId33" Type="http://schemas.openxmlformats.org/officeDocument/2006/relationships/oleObject" Target="../embeddings/oleObject504.bin"/><Relationship Id="rId38" Type="http://schemas.openxmlformats.org/officeDocument/2006/relationships/image" Target="../media/image340.wmf"/><Relationship Id="rId46" Type="http://schemas.openxmlformats.org/officeDocument/2006/relationships/image" Target="../media/image390.wmf"/><Relationship Id="rId2" Type="http://schemas.openxmlformats.org/officeDocument/2006/relationships/slideLayout" Target="../slideLayouts/slideLayout11.xml"/><Relationship Id="rId16" Type="http://schemas.openxmlformats.org/officeDocument/2006/relationships/image" Target="../media/image378.wmf"/><Relationship Id="rId20" Type="http://schemas.openxmlformats.org/officeDocument/2006/relationships/image" Target="../media/image380.wmf"/><Relationship Id="rId29" Type="http://schemas.openxmlformats.org/officeDocument/2006/relationships/oleObject" Target="../embeddings/oleObject502.bin"/><Relationship Id="rId41" Type="http://schemas.openxmlformats.org/officeDocument/2006/relationships/oleObject" Target="../embeddings/oleObject508.bin"/><Relationship Id="rId54" Type="http://schemas.openxmlformats.org/officeDocument/2006/relationships/oleObject" Target="../embeddings/oleObject515.bin"/><Relationship Id="rId1" Type="http://schemas.openxmlformats.org/officeDocument/2006/relationships/vmlDrawing" Target="../drawings/vmlDrawing32.vml"/><Relationship Id="rId6" Type="http://schemas.openxmlformats.org/officeDocument/2006/relationships/image" Target="../media/image374.wmf"/><Relationship Id="rId11" Type="http://schemas.openxmlformats.org/officeDocument/2006/relationships/oleObject" Target="../embeddings/oleObject493.bin"/><Relationship Id="rId24" Type="http://schemas.openxmlformats.org/officeDocument/2006/relationships/image" Target="../media/image382.wmf"/><Relationship Id="rId32" Type="http://schemas.openxmlformats.org/officeDocument/2006/relationships/image" Target="../media/image384.wmf"/><Relationship Id="rId37" Type="http://schemas.openxmlformats.org/officeDocument/2006/relationships/oleObject" Target="../embeddings/oleObject506.bin"/><Relationship Id="rId40" Type="http://schemas.openxmlformats.org/officeDocument/2006/relationships/image" Target="../media/image387.wmf"/><Relationship Id="rId45" Type="http://schemas.openxmlformats.org/officeDocument/2006/relationships/oleObject" Target="../embeddings/oleObject510.bin"/><Relationship Id="rId53" Type="http://schemas.openxmlformats.org/officeDocument/2006/relationships/image" Target="../media/image393.wmf"/><Relationship Id="rId5" Type="http://schemas.openxmlformats.org/officeDocument/2006/relationships/oleObject" Target="../embeddings/oleObject490.bin"/><Relationship Id="rId15" Type="http://schemas.openxmlformats.org/officeDocument/2006/relationships/oleObject" Target="../embeddings/oleObject495.bin"/><Relationship Id="rId23" Type="http://schemas.openxmlformats.org/officeDocument/2006/relationships/oleObject" Target="../embeddings/oleObject499.bin"/><Relationship Id="rId28" Type="http://schemas.openxmlformats.org/officeDocument/2006/relationships/image" Target="../media/image165.wmf"/><Relationship Id="rId36" Type="http://schemas.openxmlformats.org/officeDocument/2006/relationships/image" Target="../media/image386.wmf"/><Relationship Id="rId49" Type="http://schemas.openxmlformats.org/officeDocument/2006/relationships/oleObject" Target="../embeddings/oleObject512.bin"/><Relationship Id="rId10" Type="http://schemas.openxmlformats.org/officeDocument/2006/relationships/image" Target="../media/image375.wmf"/><Relationship Id="rId19" Type="http://schemas.openxmlformats.org/officeDocument/2006/relationships/oleObject" Target="../embeddings/oleObject497.bin"/><Relationship Id="rId31" Type="http://schemas.openxmlformats.org/officeDocument/2006/relationships/oleObject" Target="../embeddings/oleObject503.bin"/><Relationship Id="rId44" Type="http://schemas.openxmlformats.org/officeDocument/2006/relationships/image" Target="../media/image389.wmf"/><Relationship Id="rId52" Type="http://schemas.openxmlformats.org/officeDocument/2006/relationships/oleObject" Target="../embeddings/oleObject514.bin"/><Relationship Id="rId4" Type="http://schemas.openxmlformats.org/officeDocument/2006/relationships/image" Target="../media/image365.wmf"/><Relationship Id="rId9" Type="http://schemas.openxmlformats.org/officeDocument/2006/relationships/oleObject" Target="../embeddings/oleObject492.bin"/><Relationship Id="rId14" Type="http://schemas.openxmlformats.org/officeDocument/2006/relationships/image" Target="../media/image377.wmf"/><Relationship Id="rId22" Type="http://schemas.openxmlformats.org/officeDocument/2006/relationships/image" Target="../media/image381.wmf"/><Relationship Id="rId27" Type="http://schemas.openxmlformats.org/officeDocument/2006/relationships/oleObject" Target="../embeddings/oleObject501.bin"/><Relationship Id="rId30" Type="http://schemas.openxmlformats.org/officeDocument/2006/relationships/image" Target="../media/image329.wmf"/><Relationship Id="rId35" Type="http://schemas.openxmlformats.org/officeDocument/2006/relationships/oleObject" Target="../embeddings/oleObject505.bin"/><Relationship Id="rId43" Type="http://schemas.openxmlformats.org/officeDocument/2006/relationships/oleObject" Target="../embeddings/oleObject509.bin"/><Relationship Id="rId48" Type="http://schemas.openxmlformats.org/officeDocument/2006/relationships/image" Target="../media/image391.wmf"/><Relationship Id="rId8" Type="http://schemas.openxmlformats.org/officeDocument/2006/relationships/image" Target="../media/image81.wmf"/><Relationship Id="rId51" Type="http://schemas.openxmlformats.org/officeDocument/2006/relationships/oleObject" Target="../embeddings/oleObject513.bin"/><Relationship Id="rId3" Type="http://schemas.openxmlformats.org/officeDocument/2006/relationships/oleObject" Target="../embeddings/oleObject489.bin"/></Relationships>
</file>

<file path=ppt/slides/_rels/slide38.xml.rels><?xml version="1.0" encoding="UTF-8" standalone="yes"?>
<Relationships xmlns="http://schemas.openxmlformats.org/package/2006/relationships"><Relationship Id="rId8" Type="http://schemas.openxmlformats.org/officeDocument/2006/relationships/image" Target="../media/image395.wmf"/><Relationship Id="rId13" Type="http://schemas.openxmlformats.org/officeDocument/2006/relationships/oleObject" Target="../embeddings/oleObject521.bin"/><Relationship Id="rId18" Type="http://schemas.openxmlformats.org/officeDocument/2006/relationships/image" Target="../media/image155.wmf"/><Relationship Id="rId26" Type="http://schemas.openxmlformats.org/officeDocument/2006/relationships/image" Target="../media/image179.wmf"/><Relationship Id="rId3" Type="http://schemas.openxmlformats.org/officeDocument/2006/relationships/oleObject" Target="../embeddings/oleObject516.bin"/><Relationship Id="rId21" Type="http://schemas.openxmlformats.org/officeDocument/2006/relationships/oleObject" Target="../embeddings/oleObject525.bin"/><Relationship Id="rId34" Type="http://schemas.openxmlformats.org/officeDocument/2006/relationships/image" Target="../media/image402.wmf"/><Relationship Id="rId7" Type="http://schemas.openxmlformats.org/officeDocument/2006/relationships/oleObject" Target="../embeddings/oleObject518.bin"/><Relationship Id="rId12" Type="http://schemas.openxmlformats.org/officeDocument/2006/relationships/image" Target="../media/image397.wmf"/><Relationship Id="rId17" Type="http://schemas.openxmlformats.org/officeDocument/2006/relationships/oleObject" Target="../embeddings/oleObject523.bin"/><Relationship Id="rId25" Type="http://schemas.openxmlformats.org/officeDocument/2006/relationships/oleObject" Target="../embeddings/oleObject527.bin"/><Relationship Id="rId33" Type="http://schemas.openxmlformats.org/officeDocument/2006/relationships/oleObject" Target="../embeddings/oleObject531.bin"/><Relationship Id="rId2" Type="http://schemas.openxmlformats.org/officeDocument/2006/relationships/slideLayout" Target="../slideLayouts/slideLayout11.xml"/><Relationship Id="rId16" Type="http://schemas.openxmlformats.org/officeDocument/2006/relationships/image" Target="../media/image149.wmf"/><Relationship Id="rId20" Type="http://schemas.openxmlformats.org/officeDocument/2006/relationships/image" Target="../media/image176.wmf"/><Relationship Id="rId29" Type="http://schemas.openxmlformats.org/officeDocument/2006/relationships/oleObject" Target="../embeddings/oleObject529.bin"/><Relationship Id="rId1" Type="http://schemas.openxmlformats.org/officeDocument/2006/relationships/vmlDrawing" Target="../drawings/vmlDrawing33.vml"/><Relationship Id="rId6" Type="http://schemas.openxmlformats.org/officeDocument/2006/relationships/image" Target="../media/image383.wmf"/><Relationship Id="rId11" Type="http://schemas.openxmlformats.org/officeDocument/2006/relationships/oleObject" Target="../embeddings/oleObject520.bin"/><Relationship Id="rId24" Type="http://schemas.openxmlformats.org/officeDocument/2006/relationships/image" Target="../media/image178.wmf"/><Relationship Id="rId32" Type="http://schemas.openxmlformats.org/officeDocument/2006/relationships/image" Target="../media/image401.wmf"/><Relationship Id="rId5" Type="http://schemas.openxmlformats.org/officeDocument/2006/relationships/oleObject" Target="../embeddings/oleObject517.bin"/><Relationship Id="rId15" Type="http://schemas.openxmlformats.org/officeDocument/2006/relationships/oleObject" Target="../embeddings/oleObject522.bin"/><Relationship Id="rId23" Type="http://schemas.openxmlformats.org/officeDocument/2006/relationships/oleObject" Target="../embeddings/oleObject526.bin"/><Relationship Id="rId28" Type="http://schemas.openxmlformats.org/officeDocument/2006/relationships/image" Target="../media/image399.wmf"/><Relationship Id="rId10" Type="http://schemas.openxmlformats.org/officeDocument/2006/relationships/image" Target="../media/image396.wmf"/><Relationship Id="rId19" Type="http://schemas.openxmlformats.org/officeDocument/2006/relationships/oleObject" Target="../embeddings/oleObject524.bin"/><Relationship Id="rId31" Type="http://schemas.openxmlformats.org/officeDocument/2006/relationships/oleObject" Target="../embeddings/oleObject530.bin"/><Relationship Id="rId4" Type="http://schemas.openxmlformats.org/officeDocument/2006/relationships/image" Target="../media/image167.wmf"/><Relationship Id="rId9" Type="http://schemas.openxmlformats.org/officeDocument/2006/relationships/oleObject" Target="../embeddings/oleObject519.bin"/><Relationship Id="rId14" Type="http://schemas.openxmlformats.org/officeDocument/2006/relationships/image" Target="../media/image398.wmf"/><Relationship Id="rId22" Type="http://schemas.openxmlformats.org/officeDocument/2006/relationships/image" Target="../media/image177.wmf"/><Relationship Id="rId27" Type="http://schemas.openxmlformats.org/officeDocument/2006/relationships/oleObject" Target="../embeddings/oleObject528.bin"/><Relationship Id="rId30" Type="http://schemas.openxmlformats.org/officeDocument/2006/relationships/image" Target="../media/image400.wmf"/></Relationships>
</file>

<file path=ppt/slides/_rels/slide39.xml.rels><?xml version="1.0" encoding="UTF-8" standalone="yes"?>
<Relationships xmlns="http://schemas.openxmlformats.org/package/2006/relationships"><Relationship Id="rId8" Type="http://schemas.openxmlformats.org/officeDocument/2006/relationships/image" Target="../media/image404.wmf"/><Relationship Id="rId13" Type="http://schemas.openxmlformats.org/officeDocument/2006/relationships/oleObject" Target="../embeddings/oleObject537.bin"/><Relationship Id="rId18" Type="http://schemas.openxmlformats.org/officeDocument/2006/relationships/image" Target="../media/image401.wmf"/><Relationship Id="rId26" Type="http://schemas.openxmlformats.org/officeDocument/2006/relationships/image" Target="../media/image408.wmf"/><Relationship Id="rId39" Type="http://schemas.openxmlformats.org/officeDocument/2006/relationships/oleObject" Target="../embeddings/oleObject552.bin"/><Relationship Id="rId3" Type="http://schemas.openxmlformats.org/officeDocument/2006/relationships/oleObject" Target="../embeddings/oleObject532.bin"/><Relationship Id="rId21" Type="http://schemas.openxmlformats.org/officeDocument/2006/relationships/oleObject" Target="../embeddings/oleObject543.bin"/><Relationship Id="rId34" Type="http://schemas.openxmlformats.org/officeDocument/2006/relationships/image" Target="../media/image412.wmf"/><Relationship Id="rId42" Type="http://schemas.openxmlformats.org/officeDocument/2006/relationships/image" Target="../media/image416.wmf"/><Relationship Id="rId7" Type="http://schemas.openxmlformats.org/officeDocument/2006/relationships/oleObject" Target="../embeddings/oleObject534.bin"/><Relationship Id="rId12" Type="http://schemas.openxmlformats.org/officeDocument/2006/relationships/image" Target="../media/image177.wmf"/><Relationship Id="rId17" Type="http://schemas.openxmlformats.org/officeDocument/2006/relationships/oleObject" Target="../embeddings/oleObject541.bin"/><Relationship Id="rId25" Type="http://schemas.openxmlformats.org/officeDocument/2006/relationships/oleObject" Target="../embeddings/oleObject545.bin"/><Relationship Id="rId33" Type="http://schemas.openxmlformats.org/officeDocument/2006/relationships/oleObject" Target="../embeddings/oleObject549.bin"/><Relationship Id="rId38" Type="http://schemas.openxmlformats.org/officeDocument/2006/relationships/image" Target="../media/image414.wmf"/><Relationship Id="rId2" Type="http://schemas.openxmlformats.org/officeDocument/2006/relationships/slideLayout" Target="../slideLayouts/slideLayout11.xml"/><Relationship Id="rId16" Type="http://schemas.openxmlformats.org/officeDocument/2006/relationships/oleObject" Target="../embeddings/oleObject540.bin"/><Relationship Id="rId20" Type="http://schemas.openxmlformats.org/officeDocument/2006/relationships/image" Target="../media/image405.wmf"/><Relationship Id="rId29" Type="http://schemas.openxmlformats.org/officeDocument/2006/relationships/oleObject" Target="../embeddings/oleObject547.bin"/><Relationship Id="rId41" Type="http://schemas.openxmlformats.org/officeDocument/2006/relationships/oleObject" Target="../embeddings/oleObject553.bin"/><Relationship Id="rId1" Type="http://schemas.openxmlformats.org/officeDocument/2006/relationships/vmlDrawing" Target="../drawings/vmlDrawing34.vml"/><Relationship Id="rId6" Type="http://schemas.openxmlformats.org/officeDocument/2006/relationships/image" Target="../media/image149.wmf"/><Relationship Id="rId11" Type="http://schemas.openxmlformats.org/officeDocument/2006/relationships/oleObject" Target="../embeddings/oleObject536.bin"/><Relationship Id="rId24" Type="http://schemas.openxmlformats.org/officeDocument/2006/relationships/image" Target="../media/image407.wmf"/><Relationship Id="rId32" Type="http://schemas.openxmlformats.org/officeDocument/2006/relationships/image" Target="../media/image411.wmf"/><Relationship Id="rId37" Type="http://schemas.openxmlformats.org/officeDocument/2006/relationships/oleObject" Target="../embeddings/oleObject551.bin"/><Relationship Id="rId40" Type="http://schemas.openxmlformats.org/officeDocument/2006/relationships/image" Target="../media/image415.wmf"/><Relationship Id="rId5" Type="http://schemas.openxmlformats.org/officeDocument/2006/relationships/oleObject" Target="../embeddings/oleObject533.bin"/><Relationship Id="rId15" Type="http://schemas.openxmlformats.org/officeDocument/2006/relationships/oleObject" Target="../embeddings/oleObject539.bin"/><Relationship Id="rId23" Type="http://schemas.openxmlformats.org/officeDocument/2006/relationships/oleObject" Target="../embeddings/oleObject544.bin"/><Relationship Id="rId28" Type="http://schemas.openxmlformats.org/officeDocument/2006/relationships/image" Target="../media/image409.wmf"/><Relationship Id="rId36" Type="http://schemas.openxmlformats.org/officeDocument/2006/relationships/image" Target="../media/image413.wmf"/><Relationship Id="rId10" Type="http://schemas.openxmlformats.org/officeDocument/2006/relationships/image" Target="../media/image176.wmf"/><Relationship Id="rId19" Type="http://schemas.openxmlformats.org/officeDocument/2006/relationships/oleObject" Target="../embeddings/oleObject542.bin"/><Relationship Id="rId31" Type="http://schemas.openxmlformats.org/officeDocument/2006/relationships/oleObject" Target="../embeddings/oleObject548.bin"/><Relationship Id="rId44" Type="http://schemas.openxmlformats.org/officeDocument/2006/relationships/image" Target="../media/image417.wmf"/><Relationship Id="rId4" Type="http://schemas.openxmlformats.org/officeDocument/2006/relationships/image" Target="../media/image403.wmf"/><Relationship Id="rId9" Type="http://schemas.openxmlformats.org/officeDocument/2006/relationships/oleObject" Target="../embeddings/oleObject535.bin"/><Relationship Id="rId14" Type="http://schemas.openxmlformats.org/officeDocument/2006/relationships/oleObject" Target="../embeddings/oleObject538.bin"/><Relationship Id="rId22" Type="http://schemas.openxmlformats.org/officeDocument/2006/relationships/image" Target="../media/image406.wmf"/><Relationship Id="rId27" Type="http://schemas.openxmlformats.org/officeDocument/2006/relationships/oleObject" Target="../embeddings/oleObject546.bin"/><Relationship Id="rId30" Type="http://schemas.openxmlformats.org/officeDocument/2006/relationships/image" Target="../media/image410.wmf"/><Relationship Id="rId35" Type="http://schemas.openxmlformats.org/officeDocument/2006/relationships/oleObject" Target="../embeddings/oleObject550.bin"/><Relationship Id="rId43" Type="http://schemas.openxmlformats.org/officeDocument/2006/relationships/oleObject" Target="../embeddings/oleObject554.bin"/></Relationships>
</file>

<file path=ppt/slides/_rels/slide4.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1.wmf"/><Relationship Id="rId18" Type="http://schemas.openxmlformats.org/officeDocument/2006/relationships/oleObject" Target="../embeddings/oleObject22.bin"/><Relationship Id="rId26" Type="http://schemas.openxmlformats.org/officeDocument/2006/relationships/oleObject" Target="../embeddings/oleObject28.bin"/><Relationship Id="rId3" Type="http://schemas.openxmlformats.org/officeDocument/2006/relationships/oleObject" Target="../embeddings/oleObject14.bin"/><Relationship Id="rId21" Type="http://schemas.openxmlformats.org/officeDocument/2006/relationships/oleObject" Target="../embeddings/oleObject25.bin"/><Relationship Id="rId7" Type="http://schemas.openxmlformats.org/officeDocument/2006/relationships/oleObject" Target="../embeddings/oleObject16.bin"/><Relationship Id="rId12" Type="http://schemas.openxmlformats.org/officeDocument/2006/relationships/oleObject" Target="../embeddings/oleObject19.bin"/><Relationship Id="rId17" Type="http://schemas.openxmlformats.org/officeDocument/2006/relationships/image" Target="../media/image23.wmf"/><Relationship Id="rId25" Type="http://schemas.openxmlformats.org/officeDocument/2006/relationships/image" Target="../media/image25.wmf"/><Relationship Id="rId2" Type="http://schemas.openxmlformats.org/officeDocument/2006/relationships/slideLayout" Target="../slideLayouts/slideLayout12.xml"/><Relationship Id="rId16" Type="http://schemas.openxmlformats.org/officeDocument/2006/relationships/oleObject" Target="../embeddings/oleObject21.bin"/><Relationship Id="rId20" Type="http://schemas.openxmlformats.org/officeDocument/2006/relationships/oleObject" Target="../embeddings/oleObject24.bin"/><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image" Target="../media/image20.wmf"/><Relationship Id="rId24" Type="http://schemas.openxmlformats.org/officeDocument/2006/relationships/oleObject" Target="../embeddings/oleObject27.bin"/><Relationship Id="rId5" Type="http://schemas.openxmlformats.org/officeDocument/2006/relationships/oleObject" Target="../embeddings/oleObject15.bin"/><Relationship Id="rId15" Type="http://schemas.openxmlformats.org/officeDocument/2006/relationships/image" Target="../media/image22.wmf"/><Relationship Id="rId23" Type="http://schemas.openxmlformats.org/officeDocument/2006/relationships/image" Target="../media/image24.wmf"/><Relationship Id="rId10" Type="http://schemas.openxmlformats.org/officeDocument/2006/relationships/oleObject" Target="../embeddings/oleObject18.bin"/><Relationship Id="rId19" Type="http://schemas.openxmlformats.org/officeDocument/2006/relationships/oleObject" Target="../embeddings/oleObject23.bin"/><Relationship Id="rId4" Type="http://schemas.openxmlformats.org/officeDocument/2006/relationships/image" Target="../media/image18.wmf"/><Relationship Id="rId9" Type="http://schemas.openxmlformats.org/officeDocument/2006/relationships/oleObject" Target="../embeddings/oleObject17.bin"/><Relationship Id="rId14" Type="http://schemas.openxmlformats.org/officeDocument/2006/relationships/oleObject" Target="../embeddings/oleObject20.bin"/><Relationship Id="rId22" Type="http://schemas.openxmlformats.org/officeDocument/2006/relationships/oleObject" Target="../embeddings/oleObject26.bin"/><Relationship Id="rId27" Type="http://schemas.openxmlformats.org/officeDocument/2006/relationships/image" Target="../media/image26.wmf"/></Relationships>
</file>

<file path=ppt/slides/_rels/slide40.xml.rels><?xml version="1.0" encoding="UTF-8" standalone="yes"?>
<Relationships xmlns="http://schemas.openxmlformats.org/package/2006/relationships"><Relationship Id="rId13" Type="http://schemas.openxmlformats.org/officeDocument/2006/relationships/image" Target="../media/image421.wmf"/><Relationship Id="rId18" Type="http://schemas.openxmlformats.org/officeDocument/2006/relationships/oleObject" Target="../embeddings/oleObject563.bin"/><Relationship Id="rId26" Type="http://schemas.openxmlformats.org/officeDocument/2006/relationships/oleObject" Target="../embeddings/oleObject567.bin"/><Relationship Id="rId39" Type="http://schemas.openxmlformats.org/officeDocument/2006/relationships/image" Target="../media/image434.wmf"/><Relationship Id="rId21" Type="http://schemas.openxmlformats.org/officeDocument/2006/relationships/image" Target="../media/image425.wmf"/><Relationship Id="rId34" Type="http://schemas.openxmlformats.org/officeDocument/2006/relationships/oleObject" Target="../embeddings/oleObject571.bin"/><Relationship Id="rId42" Type="http://schemas.openxmlformats.org/officeDocument/2006/relationships/oleObject" Target="../embeddings/oleObject575.bin"/><Relationship Id="rId47" Type="http://schemas.openxmlformats.org/officeDocument/2006/relationships/image" Target="../media/image438.wmf"/><Relationship Id="rId50" Type="http://schemas.openxmlformats.org/officeDocument/2006/relationships/oleObject" Target="../embeddings/oleObject580.bin"/><Relationship Id="rId55" Type="http://schemas.openxmlformats.org/officeDocument/2006/relationships/oleObject" Target="../embeddings/oleObject584.bin"/><Relationship Id="rId7" Type="http://schemas.openxmlformats.org/officeDocument/2006/relationships/oleObject" Target="../embeddings/oleObject557.bin"/><Relationship Id="rId12" Type="http://schemas.openxmlformats.org/officeDocument/2006/relationships/oleObject" Target="../embeddings/oleObject560.bin"/><Relationship Id="rId17" Type="http://schemas.openxmlformats.org/officeDocument/2006/relationships/image" Target="../media/image423.wmf"/><Relationship Id="rId25" Type="http://schemas.openxmlformats.org/officeDocument/2006/relationships/image" Target="../media/image427.wmf"/><Relationship Id="rId33" Type="http://schemas.openxmlformats.org/officeDocument/2006/relationships/image" Target="../media/image431.wmf"/><Relationship Id="rId38" Type="http://schemas.openxmlformats.org/officeDocument/2006/relationships/oleObject" Target="../embeddings/oleObject573.bin"/><Relationship Id="rId46" Type="http://schemas.openxmlformats.org/officeDocument/2006/relationships/oleObject" Target="../embeddings/oleObject577.bin"/><Relationship Id="rId59" Type="http://schemas.openxmlformats.org/officeDocument/2006/relationships/oleObject" Target="../embeddings/oleObject586.bin"/><Relationship Id="rId2" Type="http://schemas.openxmlformats.org/officeDocument/2006/relationships/slideLayout" Target="../slideLayouts/slideLayout11.xml"/><Relationship Id="rId16" Type="http://schemas.openxmlformats.org/officeDocument/2006/relationships/oleObject" Target="../embeddings/oleObject562.bin"/><Relationship Id="rId20" Type="http://schemas.openxmlformats.org/officeDocument/2006/relationships/oleObject" Target="../embeddings/oleObject564.bin"/><Relationship Id="rId29" Type="http://schemas.openxmlformats.org/officeDocument/2006/relationships/image" Target="../media/image429.wmf"/><Relationship Id="rId41" Type="http://schemas.openxmlformats.org/officeDocument/2006/relationships/image" Target="../media/image435.wmf"/><Relationship Id="rId54" Type="http://schemas.openxmlformats.org/officeDocument/2006/relationships/image" Target="../media/image439.wmf"/><Relationship Id="rId1" Type="http://schemas.openxmlformats.org/officeDocument/2006/relationships/vmlDrawing" Target="../drawings/vmlDrawing35.vml"/><Relationship Id="rId6" Type="http://schemas.openxmlformats.org/officeDocument/2006/relationships/image" Target="../media/image419.wmf"/><Relationship Id="rId11" Type="http://schemas.openxmlformats.org/officeDocument/2006/relationships/oleObject" Target="../embeddings/oleObject559.bin"/><Relationship Id="rId24" Type="http://schemas.openxmlformats.org/officeDocument/2006/relationships/oleObject" Target="../embeddings/oleObject566.bin"/><Relationship Id="rId32" Type="http://schemas.openxmlformats.org/officeDocument/2006/relationships/oleObject" Target="../embeddings/oleObject570.bin"/><Relationship Id="rId37" Type="http://schemas.openxmlformats.org/officeDocument/2006/relationships/image" Target="../media/image433.wmf"/><Relationship Id="rId40" Type="http://schemas.openxmlformats.org/officeDocument/2006/relationships/oleObject" Target="../embeddings/oleObject574.bin"/><Relationship Id="rId45" Type="http://schemas.openxmlformats.org/officeDocument/2006/relationships/image" Target="../media/image437.wmf"/><Relationship Id="rId53" Type="http://schemas.openxmlformats.org/officeDocument/2006/relationships/oleObject" Target="../embeddings/oleObject583.bin"/><Relationship Id="rId58" Type="http://schemas.openxmlformats.org/officeDocument/2006/relationships/image" Target="../media/image441.wmf"/><Relationship Id="rId5" Type="http://schemas.openxmlformats.org/officeDocument/2006/relationships/oleObject" Target="../embeddings/oleObject556.bin"/><Relationship Id="rId15" Type="http://schemas.openxmlformats.org/officeDocument/2006/relationships/image" Target="../media/image422.wmf"/><Relationship Id="rId23" Type="http://schemas.openxmlformats.org/officeDocument/2006/relationships/image" Target="../media/image426.wmf"/><Relationship Id="rId28" Type="http://schemas.openxmlformats.org/officeDocument/2006/relationships/oleObject" Target="../embeddings/oleObject568.bin"/><Relationship Id="rId36" Type="http://schemas.openxmlformats.org/officeDocument/2006/relationships/oleObject" Target="../embeddings/oleObject572.bin"/><Relationship Id="rId49" Type="http://schemas.openxmlformats.org/officeDocument/2006/relationships/oleObject" Target="../embeddings/oleObject579.bin"/><Relationship Id="rId57" Type="http://schemas.openxmlformats.org/officeDocument/2006/relationships/oleObject" Target="../embeddings/oleObject585.bin"/><Relationship Id="rId10" Type="http://schemas.openxmlformats.org/officeDocument/2006/relationships/image" Target="../media/image420.wmf"/><Relationship Id="rId19" Type="http://schemas.openxmlformats.org/officeDocument/2006/relationships/image" Target="../media/image424.wmf"/><Relationship Id="rId31" Type="http://schemas.openxmlformats.org/officeDocument/2006/relationships/image" Target="../media/image430.wmf"/><Relationship Id="rId44" Type="http://schemas.openxmlformats.org/officeDocument/2006/relationships/oleObject" Target="../embeddings/oleObject576.bin"/><Relationship Id="rId52" Type="http://schemas.openxmlformats.org/officeDocument/2006/relationships/oleObject" Target="../embeddings/oleObject582.bin"/><Relationship Id="rId60" Type="http://schemas.openxmlformats.org/officeDocument/2006/relationships/image" Target="../media/image442.wmf"/><Relationship Id="rId4" Type="http://schemas.openxmlformats.org/officeDocument/2006/relationships/image" Target="../media/image418.wmf"/><Relationship Id="rId9" Type="http://schemas.openxmlformats.org/officeDocument/2006/relationships/oleObject" Target="../embeddings/oleObject558.bin"/><Relationship Id="rId14" Type="http://schemas.openxmlformats.org/officeDocument/2006/relationships/oleObject" Target="../embeddings/oleObject561.bin"/><Relationship Id="rId22" Type="http://schemas.openxmlformats.org/officeDocument/2006/relationships/oleObject" Target="../embeddings/oleObject565.bin"/><Relationship Id="rId27" Type="http://schemas.openxmlformats.org/officeDocument/2006/relationships/image" Target="../media/image428.wmf"/><Relationship Id="rId30" Type="http://schemas.openxmlformats.org/officeDocument/2006/relationships/oleObject" Target="../embeddings/oleObject569.bin"/><Relationship Id="rId35" Type="http://schemas.openxmlformats.org/officeDocument/2006/relationships/image" Target="../media/image432.wmf"/><Relationship Id="rId43" Type="http://schemas.openxmlformats.org/officeDocument/2006/relationships/image" Target="../media/image436.wmf"/><Relationship Id="rId48" Type="http://schemas.openxmlformats.org/officeDocument/2006/relationships/oleObject" Target="../embeddings/oleObject578.bin"/><Relationship Id="rId56" Type="http://schemas.openxmlformats.org/officeDocument/2006/relationships/image" Target="../media/image440.wmf"/><Relationship Id="rId8" Type="http://schemas.openxmlformats.org/officeDocument/2006/relationships/image" Target="../media/image191.wmf"/><Relationship Id="rId51" Type="http://schemas.openxmlformats.org/officeDocument/2006/relationships/oleObject" Target="../embeddings/oleObject581.bin"/><Relationship Id="rId3" Type="http://schemas.openxmlformats.org/officeDocument/2006/relationships/oleObject" Target="../embeddings/oleObject555.bin"/></Relationships>
</file>

<file path=ppt/slides/_rels/slide41.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oleObject" Target="../embeddings/oleObject592.bin"/><Relationship Id="rId18" Type="http://schemas.openxmlformats.org/officeDocument/2006/relationships/image" Target="../media/image259.wmf"/><Relationship Id="rId3" Type="http://schemas.openxmlformats.org/officeDocument/2006/relationships/oleObject" Target="../embeddings/oleObject587.bin"/><Relationship Id="rId7" Type="http://schemas.openxmlformats.org/officeDocument/2006/relationships/oleObject" Target="../embeddings/oleObject589.bin"/><Relationship Id="rId12" Type="http://schemas.openxmlformats.org/officeDocument/2006/relationships/image" Target="../media/image258.wmf"/><Relationship Id="rId17" Type="http://schemas.openxmlformats.org/officeDocument/2006/relationships/oleObject" Target="../embeddings/oleObject596.bin"/><Relationship Id="rId2" Type="http://schemas.openxmlformats.org/officeDocument/2006/relationships/slideLayout" Target="../slideLayouts/slideLayout11.xml"/><Relationship Id="rId16" Type="http://schemas.openxmlformats.org/officeDocument/2006/relationships/oleObject" Target="../embeddings/oleObject595.bin"/><Relationship Id="rId20" Type="http://schemas.openxmlformats.org/officeDocument/2006/relationships/image" Target="../media/image260.wmf"/><Relationship Id="rId1" Type="http://schemas.openxmlformats.org/officeDocument/2006/relationships/vmlDrawing" Target="../drawings/vmlDrawing36.vml"/><Relationship Id="rId6" Type="http://schemas.openxmlformats.org/officeDocument/2006/relationships/image" Target="../media/image86.wmf"/><Relationship Id="rId11" Type="http://schemas.openxmlformats.org/officeDocument/2006/relationships/oleObject" Target="../embeddings/oleObject591.bin"/><Relationship Id="rId5" Type="http://schemas.openxmlformats.org/officeDocument/2006/relationships/oleObject" Target="../embeddings/oleObject588.bin"/><Relationship Id="rId15" Type="http://schemas.openxmlformats.org/officeDocument/2006/relationships/oleObject" Target="../embeddings/oleObject594.bin"/><Relationship Id="rId10" Type="http://schemas.openxmlformats.org/officeDocument/2006/relationships/image" Target="../media/image257.wmf"/><Relationship Id="rId19" Type="http://schemas.openxmlformats.org/officeDocument/2006/relationships/oleObject" Target="../embeddings/oleObject597.bin"/><Relationship Id="rId4" Type="http://schemas.openxmlformats.org/officeDocument/2006/relationships/image" Target="../media/image85.wmf"/><Relationship Id="rId9" Type="http://schemas.openxmlformats.org/officeDocument/2006/relationships/oleObject" Target="../embeddings/oleObject590.bin"/><Relationship Id="rId14" Type="http://schemas.openxmlformats.org/officeDocument/2006/relationships/oleObject" Target="../embeddings/oleObject593.bin"/></Relationships>
</file>

<file path=ppt/slides/_rels/slide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30.bin"/><Relationship Id="rId4" Type="http://schemas.openxmlformats.org/officeDocument/2006/relationships/image" Target="../media/image2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30.wmf"/></Relationships>
</file>

<file path=ppt/slides/_rels/slide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s>
</file>

<file path=ppt/slides/_rels/slide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7.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6.wmf"/><Relationship Id="rId4" Type="http://schemas.openxmlformats.org/officeDocument/2006/relationships/image" Target="../media/image34.wmf"/><Relationship Id="rId9" Type="http://schemas.openxmlformats.org/officeDocument/2006/relationships/oleObject" Target="../embeddings/oleObject3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4"/>
          <p:cNvSpPr>
            <a:spLocks noGrp="1"/>
          </p:cNvSpPr>
          <p:nvPr>
            <p:ph type="title"/>
          </p:nvPr>
        </p:nvSpPr>
        <p:spPr>
          <a:xfrm>
            <a:off x="1371600" y="3421064"/>
            <a:ext cx="6400800" cy="941387"/>
          </a:xfrm>
        </p:spPr>
        <p:txBody>
          <a:bodyPr>
            <a:normAutofit/>
          </a:bodyPr>
          <a:lstStyle/>
          <a:p>
            <a:pPr eaLnBrk="1" hangingPunct="1"/>
            <a:r>
              <a:rPr lang="ru-RU" altLang="ru-RU" b="1" dirty="0" smtClean="0"/>
              <a:t>Статика</a:t>
            </a:r>
            <a:endParaRPr lang="en-US" altLang="ru-RU" b="1" dirty="0" smtClean="0"/>
          </a:p>
        </p:txBody>
      </p:sp>
    </p:spTree>
    <p:extLst>
      <p:ext uri="{BB962C8B-B14F-4D97-AF65-F5344CB8AC3E}">
        <p14:creationId xmlns:p14="http://schemas.microsoft.com/office/powerpoint/2010/main" val="3272280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2154" name="Group 250"/>
          <p:cNvGrpSpPr>
            <a:grpSpLocks/>
          </p:cNvGrpSpPr>
          <p:nvPr/>
        </p:nvGrpSpPr>
        <p:grpSpPr bwMode="auto">
          <a:xfrm>
            <a:off x="359592" y="4333661"/>
            <a:ext cx="1479550" cy="360362"/>
            <a:chOff x="225" y="2273"/>
            <a:chExt cx="932" cy="227"/>
          </a:xfrm>
        </p:grpSpPr>
        <p:sp>
          <p:nvSpPr>
            <p:cNvPr id="8383" name="AutoShape 251"/>
            <p:cNvSpPr>
              <a:spLocks noChangeArrowheads="1"/>
            </p:cNvSpPr>
            <p:nvPr/>
          </p:nvSpPr>
          <p:spPr bwMode="auto">
            <a:xfrm flipV="1">
              <a:off x="227" y="2387"/>
              <a:ext cx="227" cy="113"/>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84" name="Rectangle 252"/>
            <p:cNvSpPr>
              <a:spLocks noChangeArrowheads="1"/>
            </p:cNvSpPr>
            <p:nvPr/>
          </p:nvSpPr>
          <p:spPr bwMode="auto">
            <a:xfrm>
              <a:off x="225" y="2273"/>
              <a:ext cx="932" cy="159"/>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8201" name="Rectangle 23"/>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52108" name="Text Box 204"/>
          <p:cNvSpPr txBox="1">
            <a:spLocks noChangeArrowheads="1"/>
          </p:cNvSpPr>
          <p:nvPr/>
        </p:nvSpPr>
        <p:spPr bwMode="auto">
          <a:xfrm>
            <a:off x="170314" y="908720"/>
            <a:ext cx="39773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600" dirty="0">
                <a:latin typeface="+mn-lt"/>
              </a:rPr>
              <a:t>3</a:t>
            </a:r>
            <a:r>
              <a:rPr lang="ru-RU" altLang="ru-RU" sz="1600" dirty="0">
                <a:latin typeface="+mn-lt"/>
              </a:rPr>
              <a:t>. </a:t>
            </a:r>
            <a:r>
              <a:rPr lang="ru-RU" altLang="ru-RU" sz="1600" dirty="0">
                <a:solidFill>
                  <a:srgbClr val="FF0000"/>
                </a:solidFill>
                <a:latin typeface="+mn-lt"/>
              </a:rPr>
              <a:t>Неподвижный цилиндрический шарнир</a:t>
            </a:r>
            <a:r>
              <a:rPr lang="en-US" altLang="ru-RU" sz="1600" dirty="0">
                <a:solidFill>
                  <a:srgbClr val="FF0000"/>
                </a:solidFill>
                <a:latin typeface="+mn-lt"/>
              </a:rPr>
              <a:t>:</a:t>
            </a:r>
            <a:endParaRPr lang="ru-RU" altLang="ru-RU" sz="1600" dirty="0">
              <a:solidFill>
                <a:srgbClr val="FF0000"/>
              </a:solidFill>
              <a:latin typeface="+mn-lt"/>
            </a:endParaRPr>
          </a:p>
        </p:txBody>
      </p:sp>
      <p:grpSp>
        <p:nvGrpSpPr>
          <p:cNvPr id="252121" name="Group 217"/>
          <p:cNvGrpSpPr>
            <a:grpSpLocks/>
          </p:cNvGrpSpPr>
          <p:nvPr/>
        </p:nvGrpSpPr>
        <p:grpSpPr bwMode="auto">
          <a:xfrm>
            <a:off x="415155" y="1663725"/>
            <a:ext cx="1479550" cy="360362"/>
            <a:chOff x="225" y="2273"/>
            <a:chExt cx="932" cy="227"/>
          </a:xfrm>
        </p:grpSpPr>
        <p:sp>
          <p:nvSpPr>
            <p:cNvPr id="8336" name="AutoShape 207"/>
            <p:cNvSpPr>
              <a:spLocks noChangeArrowheads="1"/>
            </p:cNvSpPr>
            <p:nvPr/>
          </p:nvSpPr>
          <p:spPr bwMode="auto">
            <a:xfrm flipV="1">
              <a:off x="227" y="2387"/>
              <a:ext cx="227" cy="113"/>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37" name="Rectangle 119"/>
            <p:cNvSpPr>
              <a:spLocks noChangeArrowheads="1"/>
            </p:cNvSpPr>
            <p:nvPr/>
          </p:nvSpPr>
          <p:spPr bwMode="auto">
            <a:xfrm>
              <a:off x="225" y="2273"/>
              <a:ext cx="932" cy="159"/>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52119" name="Rectangle 215"/>
          <p:cNvSpPr>
            <a:spLocks noChangeArrowheads="1"/>
          </p:cNvSpPr>
          <p:nvPr/>
        </p:nvSpPr>
        <p:spPr bwMode="auto">
          <a:xfrm>
            <a:off x="381817" y="1628800"/>
            <a:ext cx="1547813" cy="360362"/>
          </a:xfrm>
          <a:prstGeom prst="rect">
            <a:avLst/>
          </a:prstGeom>
          <a:solidFill>
            <a:srgbClr val="CCFFFF">
              <a:alpha val="45097"/>
            </a:srgbClr>
          </a:solidFill>
          <a:ln w="9525">
            <a:solidFill>
              <a:srgbClr val="00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52118" name="AutoShape 214"/>
          <p:cNvSpPr>
            <a:spLocks noChangeArrowheads="1"/>
          </p:cNvSpPr>
          <p:nvPr/>
        </p:nvSpPr>
        <p:spPr bwMode="auto">
          <a:xfrm flipH="1">
            <a:off x="1137467" y="1700237"/>
            <a:ext cx="396875" cy="144463"/>
          </a:xfrm>
          <a:prstGeom prst="rightArrow">
            <a:avLst>
              <a:gd name="adj1" fmla="val 50000"/>
              <a:gd name="adj2" fmla="val 6868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252117" name="AutoShape 213"/>
          <p:cNvSpPr>
            <a:spLocks noChangeArrowheads="1"/>
          </p:cNvSpPr>
          <p:nvPr/>
        </p:nvSpPr>
        <p:spPr bwMode="auto">
          <a:xfrm rot="16200000" flipH="1">
            <a:off x="1250974" y="1912168"/>
            <a:ext cx="495300" cy="144463"/>
          </a:xfrm>
          <a:prstGeom prst="rightArrow">
            <a:avLst>
              <a:gd name="adj1" fmla="val 50000"/>
              <a:gd name="adj2" fmla="val 8571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nvGrpSpPr>
          <p:cNvPr id="252122" name="Group 218"/>
          <p:cNvGrpSpPr>
            <a:grpSpLocks/>
          </p:cNvGrpSpPr>
          <p:nvPr/>
        </p:nvGrpSpPr>
        <p:grpSpPr bwMode="auto">
          <a:xfrm>
            <a:off x="308792" y="1952650"/>
            <a:ext cx="612775" cy="360362"/>
            <a:chOff x="158" y="2772"/>
            <a:chExt cx="386" cy="227"/>
          </a:xfrm>
        </p:grpSpPr>
        <p:sp>
          <p:nvSpPr>
            <p:cNvPr id="8332" name="AutoShape 206"/>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33" name="Oval 205"/>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34" name="Rectangle 208"/>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35" name="Line 209"/>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52130" name="Group 226"/>
          <p:cNvGrpSpPr>
            <a:grpSpLocks/>
          </p:cNvGrpSpPr>
          <p:nvPr/>
        </p:nvGrpSpPr>
        <p:grpSpPr bwMode="auto">
          <a:xfrm>
            <a:off x="254817" y="4620998"/>
            <a:ext cx="612775" cy="469900"/>
            <a:chOff x="657" y="2976"/>
            <a:chExt cx="386" cy="296"/>
          </a:xfrm>
        </p:grpSpPr>
        <p:sp>
          <p:nvSpPr>
            <p:cNvPr id="8326" name="AutoShape 220"/>
            <p:cNvSpPr>
              <a:spLocks noChangeArrowheads="1"/>
            </p:cNvSpPr>
            <p:nvPr/>
          </p:nvSpPr>
          <p:spPr bwMode="auto">
            <a:xfrm>
              <a:off x="726" y="3021"/>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27" name="Oval 221"/>
            <p:cNvSpPr>
              <a:spLocks noChangeArrowheads="1"/>
            </p:cNvSpPr>
            <p:nvPr/>
          </p:nvSpPr>
          <p:spPr bwMode="auto">
            <a:xfrm>
              <a:off x="794" y="2976"/>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28" name="Rectangle 222"/>
            <p:cNvSpPr>
              <a:spLocks noChangeArrowheads="1"/>
            </p:cNvSpPr>
            <p:nvPr/>
          </p:nvSpPr>
          <p:spPr bwMode="auto">
            <a:xfrm>
              <a:off x="657" y="3204"/>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29" name="Line 223"/>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330" name="Oval 224"/>
            <p:cNvSpPr>
              <a:spLocks noChangeArrowheads="1"/>
            </p:cNvSpPr>
            <p:nvPr/>
          </p:nvSpPr>
          <p:spPr bwMode="auto">
            <a:xfrm>
              <a:off x="748"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31" name="Oval 225"/>
            <p:cNvSpPr>
              <a:spLocks noChangeArrowheads="1"/>
            </p:cNvSpPr>
            <p:nvPr/>
          </p:nvSpPr>
          <p:spPr bwMode="auto">
            <a:xfrm>
              <a:off x="861"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52131" name="Text Box 227"/>
          <p:cNvSpPr txBox="1">
            <a:spLocks noChangeArrowheads="1"/>
          </p:cNvSpPr>
          <p:nvPr/>
        </p:nvSpPr>
        <p:spPr bwMode="auto">
          <a:xfrm>
            <a:off x="2553605" y="1368961"/>
            <a:ext cx="6309407" cy="8309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rgbClr val="FF0000"/>
                </a:solidFill>
                <a:latin typeface="+mn-lt"/>
              </a:rPr>
              <a:t>Реакция </a:t>
            </a:r>
            <a:r>
              <a:rPr lang="ru-RU" altLang="ru-RU" sz="1600" b="1" dirty="0" smtClean="0">
                <a:solidFill>
                  <a:srgbClr val="FF0000"/>
                </a:solidFill>
                <a:latin typeface="+mn-lt"/>
              </a:rPr>
              <a:t>неподвижного</a:t>
            </a:r>
            <a:r>
              <a:rPr lang="en-US" altLang="ru-RU" sz="1600" b="1" dirty="0" smtClean="0">
                <a:solidFill>
                  <a:srgbClr val="FF0000"/>
                </a:solidFill>
                <a:latin typeface="+mn-lt"/>
              </a:rPr>
              <a:t> </a:t>
            </a:r>
            <a:r>
              <a:rPr lang="ru-RU" altLang="ru-RU" sz="1600" b="1" dirty="0" smtClean="0">
                <a:solidFill>
                  <a:srgbClr val="FF0000"/>
                </a:solidFill>
                <a:latin typeface="+mn-lt"/>
              </a:rPr>
              <a:t>шарнира </a:t>
            </a:r>
            <a:r>
              <a:rPr lang="ru-RU" altLang="ru-RU" sz="1600" b="1" dirty="0">
                <a:solidFill>
                  <a:srgbClr val="FF0000"/>
                </a:solidFill>
                <a:latin typeface="+mn-lt"/>
              </a:rPr>
              <a:t>проходит через центр шарнира перпендикулярно оси шарнира и имеет произвольное направление.</a:t>
            </a:r>
          </a:p>
        </p:txBody>
      </p:sp>
      <p:grpSp>
        <p:nvGrpSpPr>
          <p:cNvPr id="252132" name="Group 228"/>
          <p:cNvGrpSpPr>
            <a:grpSpLocks/>
          </p:cNvGrpSpPr>
          <p:nvPr/>
        </p:nvGrpSpPr>
        <p:grpSpPr bwMode="auto">
          <a:xfrm>
            <a:off x="308792" y="1952650"/>
            <a:ext cx="612775" cy="360362"/>
            <a:chOff x="158" y="2772"/>
            <a:chExt cx="386" cy="227"/>
          </a:xfrm>
        </p:grpSpPr>
        <p:sp>
          <p:nvSpPr>
            <p:cNvPr id="8322" name="AutoShape 229"/>
            <p:cNvSpPr>
              <a:spLocks noChangeArrowheads="1"/>
            </p:cNvSpPr>
            <p:nvPr/>
          </p:nvSpPr>
          <p:spPr bwMode="auto">
            <a:xfrm>
              <a:off x="227" y="2817"/>
              <a:ext cx="227" cy="113"/>
            </a:xfrm>
            <a:prstGeom prst="triangle">
              <a:avLst>
                <a:gd name="adj" fmla="val 50000"/>
              </a:avLst>
            </a:prstGeom>
            <a:solidFill>
              <a:srgbClr val="C0C0C0">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23" name="Oval 230"/>
            <p:cNvSpPr>
              <a:spLocks noChangeArrowheads="1"/>
            </p:cNvSpPr>
            <p:nvPr/>
          </p:nvSpPr>
          <p:spPr bwMode="auto">
            <a:xfrm>
              <a:off x="295" y="2772"/>
              <a:ext cx="91" cy="91"/>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24" name="Rectangle 231"/>
            <p:cNvSpPr>
              <a:spLocks noChangeArrowheads="1"/>
            </p:cNvSpPr>
            <p:nvPr/>
          </p:nvSpPr>
          <p:spPr bwMode="auto">
            <a:xfrm>
              <a:off x="158" y="2931"/>
              <a:ext cx="386" cy="68"/>
            </a:xfrm>
            <a:prstGeom prst="rect">
              <a:avLst/>
            </a:prstGeom>
            <a:solidFill>
              <a:srgbClr val="C0C0C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25" name="Line 232"/>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52145" name="Group 241"/>
          <p:cNvGrpSpPr>
            <a:grpSpLocks/>
          </p:cNvGrpSpPr>
          <p:nvPr/>
        </p:nvGrpSpPr>
        <p:grpSpPr bwMode="auto">
          <a:xfrm>
            <a:off x="648517" y="1449412"/>
            <a:ext cx="417513" cy="647700"/>
            <a:chOff x="385" y="2115"/>
            <a:chExt cx="263" cy="408"/>
          </a:xfrm>
        </p:grpSpPr>
        <p:sp>
          <p:nvSpPr>
            <p:cNvPr id="8320" name="AutoShape 211"/>
            <p:cNvSpPr>
              <a:spLocks noChangeArrowheads="1"/>
            </p:cNvSpPr>
            <p:nvPr/>
          </p:nvSpPr>
          <p:spPr bwMode="auto">
            <a:xfrm rot="-3387832">
              <a:off x="275" y="2321"/>
              <a:ext cx="312" cy="92"/>
            </a:xfrm>
            <a:prstGeom prst="rightArrow">
              <a:avLst>
                <a:gd name="adj1" fmla="val 50000"/>
                <a:gd name="adj2" fmla="val 8478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aphicFrame>
          <p:nvGraphicFramePr>
            <p:cNvPr id="8321" name="Object 236"/>
            <p:cNvGraphicFramePr>
              <a:graphicFrameLocks noChangeAspect="1"/>
            </p:cNvGraphicFramePr>
            <p:nvPr/>
          </p:nvGraphicFramePr>
          <p:xfrm>
            <a:off x="544" y="2115"/>
            <a:ext cx="104" cy="120"/>
          </p:xfrm>
          <a:graphic>
            <a:graphicData uri="http://schemas.openxmlformats.org/presentationml/2006/ole">
              <mc:AlternateContent xmlns:mc="http://schemas.openxmlformats.org/markup-compatibility/2006">
                <mc:Choice xmlns:v="urn:schemas-microsoft-com:vml" Requires="v">
                  <p:oleObj spid="_x0000_s41242" name="Формула" r:id="rId3" imgW="164957" imgH="190335" progId="Equation.3">
                    <p:embed/>
                  </p:oleObj>
                </mc:Choice>
                <mc:Fallback>
                  <p:oleObj name="Формула" r:id="rId3"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 y="2115"/>
                          <a:ext cx="1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2144" name="Group 240"/>
          <p:cNvGrpSpPr>
            <a:grpSpLocks/>
          </p:cNvGrpSpPr>
          <p:nvPr/>
        </p:nvGrpSpPr>
        <p:grpSpPr bwMode="auto">
          <a:xfrm>
            <a:off x="286567" y="1492275"/>
            <a:ext cx="814388" cy="639762"/>
            <a:chOff x="1406" y="2930"/>
            <a:chExt cx="513" cy="403"/>
          </a:xfrm>
        </p:grpSpPr>
        <p:sp>
          <p:nvSpPr>
            <p:cNvPr id="8315" name="AutoShape 233"/>
            <p:cNvSpPr>
              <a:spLocks noChangeArrowheads="1"/>
            </p:cNvSpPr>
            <p:nvPr/>
          </p:nvSpPr>
          <p:spPr bwMode="auto">
            <a:xfrm rot="5400000" flipH="1" flipV="1">
              <a:off x="1463" y="3101"/>
              <a:ext cx="250" cy="91"/>
            </a:xfrm>
            <a:prstGeom prst="rightArrow">
              <a:avLst>
                <a:gd name="adj1" fmla="val 50000"/>
                <a:gd name="adj2" fmla="val 68681"/>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8316" name="AutoShape 234"/>
            <p:cNvSpPr>
              <a:spLocks noChangeArrowheads="1"/>
            </p:cNvSpPr>
            <p:nvPr/>
          </p:nvSpPr>
          <p:spPr bwMode="auto">
            <a:xfrm rot="-3387832">
              <a:off x="1523" y="3109"/>
              <a:ext cx="312" cy="92"/>
            </a:xfrm>
            <a:prstGeom prst="rightArrow">
              <a:avLst>
                <a:gd name="adj1" fmla="val 50000"/>
                <a:gd name="adj2" fmla="val 84783"/>
              </a:avLst>
            </a:prstGeom>
            <a:solidFill>
              <a:srgbClr val="0000FF">
                <a:alpha val="0"/>
              </a:srgb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8317" name="AutoShape 235"/>
            <p:cNvSpPr>
              <a:spLocks noChangeArrowheads="1"/>
            </p:cNvSpPr>
            <p:nvPr/>
          </p:nvSpPr>
          <p:spPr bwMode="auto">
            <a:xfrm rot="10800000" flipH="1" flipV="1">
              <a:off x="1576" y="3226"/>
              <a:ext cx="215" cy="91"/>
            </a:xfrm>
            <a:prstGeom prst="rightArrow">
              <a:avLst>
                <a:gd name="adj1" fmla="val 50000"/>
                <a:gd name="adj2" fmla="val 59066"/>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aphicFrame>
          <p:nvGraphicFramePr>
            <p:cNvPr id="8318" name="Object 237"/>
            <p:cNvGraphicFramePr>
              <a:graphicFrameLocks noChangeAspect="1"/>
            </p:cNvGraphicFramePr>
            <p:nvPr/>
          </p:nvGraphicFramePr>
          <p:xfrm>
            <a:off x="1791" y="3181"/>
            <a:ext cx="128" cy="152"/>
          </p:xfrm>
          <a:graphic>
            <a:graphicData uri="http://schemas.openxmlformats.org/presentationml/2006/ole">
              <mc:AlternateContent xmlns:mc="http://schemas.openxmlformats.org/markup-compatibility/2006">
                <mc:Choice xmlns:v="urn:schemas-microsoft-com:vml" Requires="v">
                  <p:oleObj spid="_x0000_s41243" name="Формула" r:id="rId5" imgW="203112" imgH="241195" progId="Equation.3">
                    <p:embed/>
                  </p:oleObj>
                </mc:Choice>
                <mc:Fallback>
                  <p:oleObj name="Формула" r:id="rId5" imgW="203112"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3181"/>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19" name="Object 238"/>
            <p:cNvGraphicFramePr>
              <a:graphicFrameLocks noChangeAspect="1"/>
            </p:cNvGraphicFramePr>
            <p:nvPr/>
          </p:nvGraphicFramePr>
          <p:xfrm>
            <a:off x="1406" y="2930"/>
            <a:ext cx="128" cy="160"/>
          </p:xfrm>
          <a:graphic>
            <a:graphicData uri="http://schemas.openxmlformats.org/presentationml/2006/ole">
              <mc:AlternateContent xmlns:mc="http://schemas.openxmlformats.org/markup-compatibility/2006">
                <mc:Choice xmlns:v="urn:schemas-microsoft-com:vml" Requires="v">
                  <p:oleObj spid="_x0000_s41244" name="Формула" r:id="rId7" imgW="203024" imgH="253780" progId="Equation.3">
                    <p:embed/>
                  </p:oleObj>
                </mc:Choice>
                <mc:Fallback>
                  <p:oleObj name="Формула" r:id="rId7" imgW="203024" imgH="2537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6" y="2930"/>
                          <a:ext cx="128"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2146" name="Group 242"/>
          <p:cNvGrpSpPr>
            <a:grpSpLocks/>
          </p:cNvGrpSpPr>
          <p:nvPr/>
        </p:nvGrpSpPr>
        <p:grpSpPr bwMode="auto">
          <a:xfrm>
            <a:off x="1713730" y="1689125"/>
            <a:ext cx="452437" cy="658812"/>
            <a:chOff x="1043" y="2289"/>
            <a:chExt cx="285" cy="415"/>
          </a:xfrm>
        </p:grpSpPr>
        <p:grpSp>
          <p:nvGrpSpPr>
            <p:cNvPr id="8309" name="Group 212"/>
            <p:cNvGrpSpPr>
              <a:grpSpLocks/>
            </p:cNvGrpSpPr>
            <p:nvPr/>
          </p:nvGrpSpPr>
          <p:grpSpPr bwMode="auto">
            <a:xfrm>
              <a:off x="1043" y="2392"/>
              <a:ext cx="205" cy="312"/>
              <a:chOff x="2063" y="2801"/>
              <a:chExt cx="205" cy="312"/>
            </a:xfrm>
          </p:grpSpPr>
          <p:sp>
            <p:nvSpPr>
              <p:cNvPr id="8311" name="Oval 154"/>
              <p:cNvSpPr>
                <a:spLocks noChangeArrowheads="1"/>
              </p:cNvSpPr>
              <p:nvPr/>
            </p:nvSpPr>
            <p:spPr bwMode="auto">
              <a:xfrm>
                <a:off x="2063" y="2925"/>
                <a:ext cx="205" cy="188"/>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12" name="Oval 155"/>
              <p:cNvSpPr>
                <a:spLocks noChangeArrowheads="1"/>
              </p:cNvSpPr>
              <p:nvPr/>
            </p:nvSpPr>
            <p:spPr bwMode="auto">
              <a:xfrm>
                <a:off x="2086" y="2948"/>
                <a:ext cx="159" cy="14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13" name="Oval 62"/>
              <p:cNvSpPr>
                <a:spLocks noChangeArrowheads="1"/>
              </p:cNvSpPr>
              <p:nvPr/>
            </p:nvSpPr>
            <p:spPr bwMode="auto">
              <a:xfrm>
                <a:off x="2087" y="2976"/>
                <a:ext cx="113" cy="114"/>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14" name="AutoShape 156"/>
              <p:cNvSpPr>
                <a:spLocks noChangeArrowheads="1"/>
              </p:cNvSpPr>
              <p:nvPr/>
            </p:nvSpPr>
            <p:spPr bwMode="auto">
              <a:xfrm rot="-3387832">
                <a:off x="2044" y="2911"/>
                <a:ext cx="312" cy="92"/>
              </a:xfrm>
              <a:prstGeom prst="rightArrow">
                <a:avLst>
                  <a:gd name="adj1" fmla="val 50000"/>
                  <a:gd name="adj2" fmla="val 8478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graphicFrame>
          <p:nvGraphicFramePr>
            <p:cNvPr id="8310" name="Object 239"/>
            <p:cNvGraphicFramePr>
              <a:graphicFrameLocks noChangeAspect="1"/>
            </p:cNvGraphicFramePr>
            <p:nvPr/>
          </p:nvGraphicFramePr>
          <p:xfrm>
            <a:off x="1224" y="2289"/>
            <a:ext cx="104" cy="120"/>
          </p:xfrm>
          <a:graphic>
            <a:graphicData uri="http://schemas.openxmlformats.org/presentationml/2006/ole">
              <mc:AlternateContent xmlns:mc="http://schemas.openxmlformats.org/markup-compatibility/2006">
                <mc:Choice xmlns:v="urn:schemas-microsoft-com:vml" Requires="v">
                  <p:oleObj spid="_x0000_s41245" name="Формула" r:id="rId9" imgW="164957" imgH="190335" progId="Equation.3">
                    <p:embed/>
                  </p:oleObj>
                </mc:Choice>
                <mc:Fallback>
                  <p:oleObj name="Формула" r:id="rId9" imgW="164957" imgH="1903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4" y="2289"/>
                          <a:ext cx="1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2148" name="Text Box 244"/>
          <p:cNvSpPr txBox="1">
            <a:spLocks noChangeArrowheads="1"/>
          </p:cNvSpPr>
          <p:nvPr/>
        </p:nvSpPr>
        <p:spPr bwMode="auto">
          <a:xfrm>
            <a:off x="2554587" y="2382182"/>
            <a:ext cx="6308425" cy="584775"/>
          </a:xfrm>
          <a:prstGeom prst="rect">
            <a:avLst/>
          </a:prstGeom>
          <a:solidFill>
            <a:schemeClr val="accent6">
              <a:lumMod val="20000"/>
              <a:lumOff val="80000"/>
            </a:schemeClr>
          </a:solidFill>
          <a:ln>
            <a:noFill/>
          </a:ln>
          <a:effectLs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rgbClr val="FF0000"/>
                </a:solidFill>
                <a:latin typeface="+mn-lt"/>
              </a:rPr>
              <a:t>Реакцию </a:t>
            </a:r>
            <a:r>
              <a:rPr lang="ru-RU" altLang="ru-RU" sz="1600" b="1" dirty="0" smtClean="0">
                <a:solidFill>
                  <a:srgbClr val="FF0000"/>
                </a:solidFill>
                <a:latin typeface="+mn-lt"/>
              </a:rPr>
              <a:t>неподвижного</a:t>
            </a:r>
            <a:r>
              <a:rPr lang="en-US" altLang="ru-RU" sz="1600" b="1" dirty="0" smtClean="0">
                <a:solidFill>
                  <a:srgbClr val="FF0000"/>
                </a:solidFill>
                <a:latin typeface="+mn-lt"/>
              </a:rPr>
              <a:t> </a:t>
            </a:r>
            <a:r>
              <a:rPr lang="ru-RU" altLang="ru-RU" sz="1600" b="1" dirty="0" smtClean="0">
                <a:solidFill>
                  <a:srgbClr val="FF0000"/>
                </a:solidFill>
                <a:latin typeface="+mn-lt"/>
              </a:rPr>
              <a:t>шарнира </a:t>
            </a:r>
            <a:r>
              <a:rPr lang="ru-RU" altLang="ru-RU" sz="1600" b="1" dirty="0">
                <a:solidFill>
                  <a:srgbClr val="FF0000"/>
                </a:solidFill>
                <a:latin typeface="+mn-lt"/>
              </a:rPr>
              <a:t>можно разложить на две </a:t>
            </a:r>
            <a:r>
              <a:rPr lang="ru-RU" altLang="ru-RU" sz="1600" b="1" dirty="0" smtClean="0">
                <a:solidFill>
                  <a:srgbClr val="FF0000"/>
                </a:solidFill>
                <a:latin typeface="+mn-lt"/>
              </a:rPr>
              <a:t>составляющие</a:t>
            </a:r>
            <a:r>
              <a:rPr lang="en-US" altLang="ru-RU" sz="1600" b="1" dirty="0" smtClean="0">
                <a:solidFill>
                  <a:srgbClr val="FF0000"/>
                </a:solidFill>
                <a:latin typeface="+mn-lt"/>
              </a:rPr>
              <a:t> </a:t>
            </a:r>
            <a:r>
              <a:rPr lang="en-US" altLang="ru-RU" sz="1600" b="1" i="1" dirty="0" smtClean="0">
                <a:solidFill>
                  <a:srgbClr val="FF0000"/>
                </a:solidFill>
                <a:latin typeface="+mn-lt"/>
              </a:rPr>
              <a:t>R</a:t>
            </a:r>
            <a:r>
              <a:rPr lang="en-US" altLang="ru-RU" sz="1600" b="1" i="1" baseline="-25000" dirty="0" smtClean="0">
                <a:solidFill>
                  <a:srgbClr val="FF0000"/>
                </a:solidFill>
                <a:latin typeface="+mn-lt"/>
              </a:rPr>
              <a:t>x</a:t>
            </a:r>
            <a:r>
              <a:rPr lang="en-US" altLang="ru-RU" sz="1600" b="1" dirty="0" smtClean="0">
                <a:solidFill>
                  <a:srgbClr val="FF0000"/>
                </a:solidFill>
                <a:latin typeface="+mn-lt"/>
              </a:rPr>
              <a:t> </a:t>
            </a:r>
            <a:r>
              <a:rPr lang="ru-RU" altLang="ru-RU" sz="1600" b="1" dirty="0">
                <a:solidFill>
                  <a:srgbClr val="FF0000"/>
                </a:solidFill>
                <a:latin typeface="+mn-lt"/>
              </a:rPr>
              <a:t>и </a:t>
            </a:r>
            <a:r>
              <a:rPr lang="en-US" altLang="ru-RU" sz="1600" b="1" i="1" dirty="0">
                <a:solidFill>
                  <a:srgbClr val="FF0000"/>
                </a:solidFill>
                <a:latin typeface="+mn-lt"/>
              </a:rPr>
              <a:t>R</a:t>
            </a:r>
            <a:r>
              <a:rPr lang="en-US" altLang="ru-RU" sz="1600" b="1" i="1" baseline="-25000" dirty="0">
                <a:solidFill>
                  <a:srgbClr val="FF0000"/>
                </a:solidFill>
                <a:latin typeface="+mn-lt"/>
              </a:rPr>
              <a:t>y</a:t>
            </a:r>
            <a:r>
              <a:rPr lang="ru-RU" altLang="ru-RU" sz="1600" b="1" dirty="0">
                <a:solidFill>
                  <a:srgbClr val="FF0000"/>
                </a:solidFill>
                <a:latin typeface="+mn-lt"/>
              </a:rPr>
              <a:t>, параллельные координатным осям.</a:t>
            </a:r>
          </a:p>
        </p:txBody>
      </p:sp>
      <p:sp>
        <p:nvSpPr>
          <p:cNvPr id="252152" name="Text Box 248"/>
          <p:cNvSpPr txBox="1">
            <a:spLocks noChangeArrowheads="1"/>
          </p:cNvSpPr>
          <p:nvPr/>
        </p:nvSpPr>
        <p:spPr bwMode="auto">
          <a:xfrm>
            <a:off x="184731" y="3613289"/>
            <a:ext cx="37633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4. </a:t>
            </a:r>
            <a:r>
              <a:rPr lang="ru-RU" altLang="ru-RU" sz="1600" dirty="0">
                <a:solidFill>
                  <a:srgbClr val="FF0000"/>
                </a:solidFill>
                <a:latin typeface="+mn-lt"/>
              </a:rPr>
              <a:t>Подвижный цилиндрический шарнир</a:t>
            </a:r>
            <a:r>
              <a:rPr lang="en-US" altLang="ru-RU" sz="1600" dirty="0">
                <a:solidFill>
                  <a:srgbClr val="FF0000"/>
                </a:solidFill>
                <a:latin typeface="+mn-lt"/>
              </a:rPr>
              <a:t>:</a:t>
            </a:r>
            <a:endParaRPr lang="ru-RU" altLang="ru-RU" sz="1600" dirty="0">
              <a:solidFill>
                <a:srgbClr val="FF0000"/>
              </a:solidFill>
              <a:latin typeface="+mn-lt"/>
            </a:endParaRPr>
          </a:p>
        </p:txBody>
      </p:sp>
      <p:sp>
        <p:nvSpPr>
          <p:cNvPr id="252153" name="Rectangle 249"/>
          <p:cNvSpPr>
            <a:spLocks noChangeArrowheads="1"/>
          </p:cNvSpPr>
          <p:nvPr/>
        </p:nvSpPr>
        <p:spPr bwMode="auto">
          <a:xfrm>
            <a:off x="327842" y="4297148"/>
            <a:ext cx="1547813" cy="360363"/>
          </a:xfrm>
          <a:prstGeom prst="rect">
            <a:avLst/>
          </a:prstGeom>
          <a:solidFill>
            <a:srgbClr val="CCFFFF">
              <a:alpha val="45097"/>
            </a:srgbClr>
          </a:solidFill>
          <a:ln w="9525">
            <a:solidFill>
              <a:srgbClr val="00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52157" name="AutoShape 253"/>
          <p:cNvSpPr>
            <a:spLocks noChangeArrowheads="1"/>
          </p:cNvSpPr>
          <p:nvPr/>
        </p:nvSpPr>
        <p:spPr bwMode="auto">
          <a:xfrm rot="16200000" flipH="1">
            <a:off x="1268436" y="4617030"/>
            <a:ext cx="495300" cy="144462"/>
          </a:xfrm>
          <a:prstGeom prst="rightArrow">
            <a:avLst>
              <a:gd name="adj1" fmla="val 50000"/>
              <a:gd name="adj2" fmla="val 8571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252158" name="AutoShape 254"/>
          <p:cNvSpPr>
            <a:spLocks noChangeArrowheads="1"/>
          </p:cNvSpPr>
          <p:nvPr/>
        </p:nvSpPr>
        <p:spPr bwMode="auto">
          <a:xfrm flipH="1">
            <a:off x="1154930" y="4368586"/>
            <a:ext cx="390525" cy="149225"/>
          </a:xfrm>
          <a:prstGeom prst="rightArrow">
            <a:avLst>
              <a:gd name="adj1" fmla="val 50000"/>
              <a:gd name="adj2" fmla="val 6542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nvGrpSpPr>
          <p:cNvPr id="252159" name="Group 255"/>
          <p:cNvGrpSpPr>
            <a:grpSpLocks/>
          </p:cNvGrpSpPr>
          <p:nvPr/>
        </p:nvGrpSpPr>
        <p:grpSpPr bwMode="auto">
          <a:xfrm>
            <a:off x="254817" y="4620998"/>
            <a:ext cx="612775" cy="469900"/>
            <a:chOff x="657" y="2976"/>
            <a:chExt cx="386" cy="296"/>
          </a:xfrm>
        </p:grpSpPr>
        <p:sp>
          <p:nvSpPr>
            <p:cNvPr id="8303" name="AutoShape 256"/>
            <p:cNvSpPr>
              <a:spLocks noChangeArrowheads="1"/>
            </p:cNvSpPr>
            <p:nvPr/>
          </p:nvSpPr>
          <p:spPr bwMode="auto">
            <a:xfrm>
              <a:off x="726" y="3021"/>
              <a:ext cx="227" cy="113"/>
            </a:xfrm>
            <a:prstGeom prst="triangle">
              <a:avLst>
                <a:gd name="adj" fmla="val 50000"/>
              </a:avLst>
            </a:prstGeom>
            <a:solidFill>
              <a:srgbClr val="C0C0C0">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04" name="Oval 257"/>
            <p:cNvSpPr>
              <a:spLocks noChangeArrowheads="1"/>
            </p:cNvSpPr>
            <p:nvPr/>
          </p:nvSpPr>
          <p:spPr bwMode="auto">
            <a:xfrm>
              <a:off x="794" y="2976"/>
              <a:ext cx="91" cy="91"/>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05" name="Rectangle 258"/>
            <p:cNvSpPr>
              <a:spLocks noChangeArrowheads="1"/>
            </p:cNvSpPr>
            <p:nvPr/>
          </p:nvSpPr>
          <p:spPr bwMode="auto">
            <a:xfrm>
              <a:off x="657" y="3204"/>
              <a:ext cx="386" cy="68"/>
            </a:xfrm>
            <a:prstGeom prst="rect">
              <a:avLst/>
            </a:prstGeom>
            <a:solidFill>
              <a:srgbClr val="C0C0C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06" name="Line 259"/>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307" name="Oval 260"/>
            <p:cNvSpPr>
              <a:spLocks noChangeArrowheads="1"/>
            </p:cNvSpPr>
            <p:nvPr/>
          </p:nvSpPr>
          <p:spPr bwMode="auto">
            <a:xfrm>
              <a:off x="748" y="3135"/>
              <a:ext cx="68" cy="68"/>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8308" name="Oval 261"/>
            <p:cNvSpPr>
              <a:spLocks noChangeArrowheads="1"/>
            </p:cNvSpPr>
            <p:nvPr/>
          </p:nvSpPr>
          <p:spPr bwMode="auto">
            <a:xfrm>
              <a:off x="861" y="3135"/>
              <a:ext cx="68" cy="68"/>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252167" name="Group 263"/>
          <p:cNvGrpSpPr>
            <a:grpSpLocks/>
          </p:cNvGrpSpPr>
          <p:nvPr/>
        </p:nvGrpSpPr>
        <p:grpSpPr bwMode="auto">
          <a:xfrm>
            <a:off x="472305" y="4093948"/>
            <a:ext cx="369887" cy="590550"/>
            <a:chOff x="2699" y="2100"/>
            <a:chExt cx="233" cy="372"/>
          </a:xfrm>
        </p:grpSpPr>
        <p:sp>
          <p:nvSpPr>
            <p:cNvPr id="8301" name="AutoShape 128"/>
            <p:cNvSpPr>
              <a:spLocks noChangeArrowheads="1"/>
            </p:cNvSpPr>
            <p:nvPr/>
          </p:nvSpPr>
          <p:spPr bwMode="auto">
            <a:xfrm rot="5400000" flipH="1" flipV="1">
              <a:off x="2589" y="2270"/>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aphicFrame>
          <p:nvGraphicFramePr>
            <p:cNvPr id="8302" name="Object 262"/>
            <p:cNvGraphicFramePr>
              <a:graphicFrameLocks noChangeAspect="1"/>
            </p:cNvGraphicFramePr>
            <p:nvPr/>
          </p:nvGraphicFramePr>
          <p:xfrm>
            <a:off x="2828" y="2100"/>
            <a:ext cx="104" cy="120"/>
          </p:xfrm>
          <a:graphic>
            <a:graphicData uri="http://schemas.openxmlformats.org/presentationml/2006/ole">
              <mc:AlternateContent xmlns:mc="http://schemas.openxmlformats.org/markup-compatibility/2006">
                <mc:Choice xmlns:v="urn:schemas-microsoft-com:vml" Requires="v">
                  <p:oleObj spid="_x0000_s41246" name="Формула" r:id="rId11" imgW="164957" imgH="190335" progId="Equation.3">
                    <p:embed/>
                  </p:oleObj>
                </mc:Choice>
                <mc:Fallback>
                  <p:oleObj name="Формула"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28" y="2100"/>
                          <a:ext cx="1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2175" name="Text Box 271"/>
          <p:cNvSpPr txBox="1">
            <a:spLocks noChangeArrowheads="1"/>
          </p:cNvSpPr>
          <p:nvPr/>
        </p:nvSpPr>
        <p:spPr bwMode="auto">
          <a:xfrm>
            <a:off x="2553605" y="4249638"/>
            <a:ext cx="6309407" cy="5847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b="1" dirty="0">
                <a:solidFill>
                  <a:srgbClr val="FF0000"/>
                </a:solidFill>
                <a:latin typeface="+mn-lt"/>
              </a:rPr>
              <a:t>Реакция </a:t>
            </a:r>
            <a:r>
              <a:rPr lang="ru-RU" altLang="ru-RU" sz="1600" b="1" dirty="0" smtClean="0">
                <a:solidFill>
                  <a:srgbClr val="FF0000"/>
                </a:solidFill>
                <a:latin typeface="+mn-lt"/>
              </a:rPr>
              <a:t>подвижного</a:t>
            </a:r>
            <a:r>
              <a:rPr lang="en-US" altLang="ru-RU" sz="1600" b="1" dirty="0" smtClean="0">
                <a:solidFill>
                  <a:srgbClr val="FF0000"/>
                </a:solidFill>
                <a:latin typeface="+mn-lt"/>
              </a:rPr>
              <a:t> </a:t>
            </a:r>
            <a:r>
              <a:rPr lang="ru-RU" altLang="ru-RU" sz="1600" b="1" dirty="0" smtClean="0">
                <a:solidFill>
                  <a:srgbClr val="FF0000"/>
                </a:solidFill>
                <a:latin typeface="+mn-lt"/>
              </a:rPr>
              <a:t>шарнира </a:t>
            </a:r>
            <a:r>
              <a:rPr lang="ru-RU" altLang="ru-RU" sz="1600" b="1" dirty="0">
                <a:solidFill>
                  <a:srgbClr val="FF0000"/>
                </a:solidFill>
                <a:latin typeface="+mn-lt"/>
              </a:rPr>
              <a:t>проходит через центр шарнира перпендикулярно оси шарнира и</a:t>
            </a:r>
            <a:r>
              <a:rPr lang="en-US" altLang="ru-RU" sz="1600" b="1" dirty="0">
                <a:solidFill>
                  <a:srgbClr val="FF0000"/>
                </a:solidFill>
                <a:latin typeface="+mn-lt"/>
              </a:rPr>
              <a:t> </a:t>
            </a:r>
            <a:r>
              <a:rPr lang="ru-RU" altLang="ru-RU" sz="1600" b="1" dirty="0">
                <a:solidFill>
                  <a:srgbClr val="FF0000"/>
                </a:solidFill>
                <a:latin typeface="+mn-lt"/>
              </a:rPr>
              <a:t>плоскости </a:t>
            </a:r>
            <a:r>
              <a:rPr lang="ru-RU" altLang="ru-RU" sz="1600" b="1" dirty="0" err="1">
                <a:solidFill>
                  <a:srgbClr val="FF0000"/>
                </a:solidFill>
                <a:latin typeface="+mn-lt"/>
              </a:rPr>
              <a:t>опирания</a:t>
            </a:r>
            <a:r>
              <a:rPr lang="ru-RU" altLang="ru-RU" sz="1600" b="1" dirty="0">
                <a:solidFill>
                  <a:srgbClr val="FF0000"/>
                </a:solidFill>
                <a:latin typeface="+mn-lt"/>
              </a:rPr>
              <a:t>.</a:t>
            </a:r>
          </a:p>
        </p:txBody>
      </p:sp>
      <p:sp>
        <p:nvSpPr>
          <p:cNvPr id="8265" name="Oval 346"/>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10</a:t>
            </a:r>
            <a:endParaRPr lang="ru-RU" altLang="ru-RU" sz="1000" b="1" dirty="0">
              <a:solidFill>
                <a:schemeClr val="bg2"/>
              </a:solidFill>
              <a:latin typeface="+mn-lt"/>
            </a:endParaRPr>
          </a:p>
        </p:txBody>
      </p:sp>
    </p:spTree>
    <p:extLst>
      <p:ext uri="{BB962C8B-B14F-4D97-AF65-F5344CB8AC3E}">
        <p14:creationId xmlns:p14="http://schemas.microsoft.com/office/powerpoint/2010/main" val="4088979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21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1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21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212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1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nodeType="clickEffect">
                                  <p:stCondLst>
                                    <p:cond delay="0"/>
                                  </p:stCondLst>
                                  <p:childTnLst>
                                    <p:animEffect transition="out" filter="dissolve">
                                      <p:cBhvr>
                                        <p:cTn id="20" dur="500"/>
                                        <p:tgtEl>
                                          <p:spTgt spid="252122"/>
                                        </p:tgtEl>
                                      </p:cBhvr>
                                    </p:animEffect>
                                    <p:set>
                                      <p:cBhvr>
                                        <p:cTn id="21" dur="1" fill="hold">
                                          <p:stCondLst>
                                            <p:cond delay="499"/>
                                          </p:stCondLst>
                                        </p:cTn>
                                        <p:tgtEl>
                                          <p:spTgt spid="252122"/>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252119"/>
                                        </p:tgtEl>
                                      </p:cBhvr>
                                    </p:animEffect>
                                    <p:set>
                                      <p:cBhvr>
                                        <p:cTn id="26" dur="1" fill="hold">
                                          <p:stCondLst>
                                            <p:cond delay="499"/>
                                          </p:stCondLst>
                                        </p:cTn>
                                        <p:tgtEl>
                                          <p:spTgt spid="25211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521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21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214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252145"/>
                                        </p:tgtEl>
                                      </p:cBhvr>
                                    </p:animEffect>
                                    <p:set>
                                      <p:cBhvr>
                                        <p:cTn id="37" dur="1" fill="hold">
                                          <p:stCondLst>
                                            <p:cond delay="499"/>
                                          </p:stCondLst>
                                        </p:cTn>
                                        <p:tgtEl>
                                          <p:spTgt spid="252145"/>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2521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5213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5215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5215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215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215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xit" presetSubtype="0" fill="hold" nodeType="clickEffect">
                                  <p:stCondLst>
                                    <p:cond delay="0"/>
                                  </p:stCondLst>
                                  <p:childTnLst>
                                    <p:animEffect transition="out" filter="dissolve">
                                      <p:cBhvr>
                                        <p:cTn id="55" dur="500"/>
                                        <p:tgtEl>
                                          <p:spTgt spid="252130"/>
                                        </p:tgtEl>
                                      </p:cBhvr>
                                    </p:animEffect>
                                    <p:set>
                                      <p:cBhvr>
                                        <p:cTn id="56" dur="1" fill="hold">
                                          <p:stCondLst>
                                            <p:cond delay="499"/>
                                          </p:stCondLst>
                                        </p:cTn>
                                        <p:tgtEl>
                                          <p:spTgt spid="252130"/>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xit" presetSubtype="0" fill="hold" grpId="1" nodeType="clickEffect">
                                  <p:stCondLst>
                                    <p:cond delay="0"/>
                                  </p:stCondLst>
                                  <p:childTnLst>
                                    <p:animEffect transition="out" filter="dissolve">
                                      <p:cBhvr>
                                        <p:cTn id="60" dur="500"/>
                                        <p:tgtEl>
                                          <p:spTgt spid="252153"/>
                                        </p:tgtEl>
                                      </p:cBhvr>
                                    </p:animEffect>
                                    <p:set>
                                      <p:cBhvr>
                                        <p:cTn id="61" dur="1" fill="hold">
                                          <p:stCondLst>
                                            <p:cond delay="499"/>
                                          </p:stCondLst>
                                        </p:cTn>
                                        <p:tgtEl>
                                          <p:spTgt spid="252153"/>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252159"/>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52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119" grpId="0" animBg="1"/>
      <p:bldP spid="252119" grpId="1" animBg="1"/>
      <p:bldP spid="252118" grpId="0" animBg="1"/>
      <p:bldP spid="252117" grpId="0" animBg="1"/>
      <p:bldP spid="252153" grpId="0" animBg="1"/>
      <p:bldP spid="252153" grpId="1" animBg="1"/>
      <p:bldP spid="252157" grpId="0" animBg="1"/>
      <p:bldP spid="2521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93"/>
          <p:cNvGrpSpPr>
            <a:grpSpLocks/>
          </p:cNvGrpSpPr>
          <p:nvPr/>
        </p:nvGrpSpPr>
        <p:grpSpPr bwMode="auto">
          <a:xfrm>
            <a:off x="1255327" y="2336825"/>
            <a:ext cx="971550" cy="385762"/>
            <a:chOff x="680" y="3550"/>
            <a:chExt cx="612" cy="243"/>
          </a:xfrm>
        </p:grpSpPr>
        <p:sp>
          <p:nvSpPr>
            <p:cNvPr id="9" name="AutoShape 289"/>
            <p:cNvSpPr>
              <a:spLocks noChangeArrowheads="1"/>
            </p:cNvSpPr>
            <p:nvPr/>
          </p:nvSpPr>
          <p:spPr bwMode="auto">
            <a:xfrm>
              <a:off x="680" y="3612"/>
              <a:ext cx="612" cy="181"/>
            </a:xfrm>
            <a:prstGeom prst="parallelogram">
              <a:avLst>
                <a:gd name="adj" fmla="val 8453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 name="AutoShape 288"/>
            <p:cNvSpPr>
              <a:spLocks noChangeArrowheads="1"/>
            </p:cNvSpPr>
            <p:nvPr/>
          </p:nvSpPr>
          <p:spPr bwMode="auto">
            <a:xfrm rot="-2676973">
              <a:off x="966" y="3550"/>
              <a:ext cx="100" cy="198"/>
            </a:xfrm>
            <a:prstGeom prst="triangle">
              <a:avLst>
                <a:gd name="adj" fmla="val 50000"/>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 name="AutoShape 265"/>
            <p:cNvSpPr>
              <a:spLocks noChangeArrowheads="1"/>
            </p:cNvSpPr>
            <p:nvPr/>
          </p:nvSpPr>
          <p:spPr bwMode="auto">
            <a:xfrm>
              <a:off x="862" y="3610"/>
              <a:ext cx="227" cy="115"/>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2" name="Oval 266"/>
            <p:cNvSpPr>
              <a:spLocks noChangeArrowheads="1"/>
            </p:cNvSpPr>
            <p:nvPr/>
          </p:nvSpPr>
          <p:spPr bwMode="auto">
            <a:xfrm>
              <a:off x="930" y="3565"/>
              <a:ext cx="90" cy="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3" name="Rectangle 291"/>
            <p:cNvSpPr>
              <a:spLocks noChangeArrowheads="1"/>
            </p:cNvSpPr>
            <p:nvPr/>
          </p:nvSpPr>
          <p:spPr bwMode="auto">
            <a:xfrm>
              <a:off x="862" y="3725"/>
              <a:ext cx="226" cy="4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 name="Line 292"/>
            <p:cNvSpPr>
              <a:spLocks noChangeShapeType="1"/>
            </p:cNvSpPr>
            <p:nvPr/>
          </p:nvSpPr>
          <p:spPr bwMode="auto">
            <a:xfrm>
              <a:off x="862" y="3725"/>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5" name="Group 303"/>
          <p:cNvGrpSpPr>
            <a:grpSpLocks/>
          </p:cNvGrpSpPr>
          <p:nvPr/>
        </p:nvGrpSpPr>
        <p:grpSpPr bwMode="auto">
          <a:xfrm>
            <a:off x="1253740" y="2359050"/>
            <a:ext cx="971550" cy="361950"/>
            <a:chOff x="1452" y="3678"/>
            <a:chExt cx="612" cy="228"/>
          </a:xfrm>
        </p:grpSpPr>
        <p:sp>
          <p:nvSpPr>
            <p:cNvPr id="16" name="AutoShape 295"/>
            <p:cNvSpPr>
              <a:spLocks noChangeArrowheads="1"/>
            </p:cNvSpPr>
            <p:nvPr/>
          </p:nvSpPr>
          <p:spPr bwMode="auto">
            <a:xfrm>
              <a:off x="1452" y="3725"/>
              <a:ext cx="612" cy="181"/>
            </a:xfrm>
            <a:prstGeom prst="parallelogram">
              <a:avLst>
                <a:gd name="adj" fmla="val 84530"/>
              </a:avLst>
            </a:prstGeom>
            <a:solidFill>
              <a:srgbClr val="C0C0C0">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 name="AutoShape 297"/>
            <p:cNvSpPr>
              <a:spLocks noChangeArrowheads="1"/>
            </p:cNvSpPr>
            <p:nvPr/>
          </p:nvSpPr>
          <p:spPr bwMode="auto">
            <a:xfrm>
              <a:off x="1634" y="3723"/>
              <a:ext cx="227" cy="115"/>
            </a:xfrm>
            <a:prstGeom prst="triangle">
              <a:avLst>
                <a:gd name="adj" fmla="val 50000"/>
              </a:avLst>
            </a:prstGeom>
            <a:solidFill>
              <a:srgbClr val="C0C0C0">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 name="Oval 298"/>
            <p:cNvSpPr>
              <a:spLocks noChangeArrowheads="1"/>
            </p:cNvSpPr>
            <p:nvPr/>
          </p:nvSpPr>
          <p:spPr bwMode="auto">
            <a:xfrm>
              <a:off x="1702" y="3678"/>
              <a:ext cx="90" cy="92"/>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 name="Rectangle 299"/>
            <p:cNvSpPr>
              <a:spLocks noChangeArrowheads="1"/>
            </p:cNvSpPr>
            <p:nvPr/>
          </p:nvSpPr>
          <p:spPr bwMode="auto">
            <a:xfrm>
              <a:off x="1634" y="3838"/>
              <a:ext cx="226" cy="45"/>
            </a:xfrm>
            <a:prstGeom prst="rect">
              <a:avLst/>
            </a:prstGeom>
            <a:solidFill>
              <a:srgbClr val="C0C0C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0" name="Line 300"/>
            <p:cNvSpPr>
              <a:spLocks noChangeShapeType="1"/>
            </p:cNvSpPr>
            <p:nvPr/>
          </p:nvSpPr>
          <p:spPr bwMode="auto">
            <a:xfrm>
              <a:off x="1634" y="3838"/>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1" name="Line 301"/>
            <p:cNvSpPr>
              <a:spLocks noChangeShapeType="1"/>
            </p:cNvSpPr>
            <p:nvPr/>
          </p:nvSpPr>
          <p:spPr bwMode="auto">
            <a:xfrm flipV="1">
              <a:off x="1860" y="3793"/>
              <a:ext cx="45"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2" name="Line 302"/>
            <p:cNvSpPr>
              <a:spLocks noChangeShapeType="1"/>
            </p:cNvSpPr>
            <p:nvPr/>
          </p:nvSpPr>
          <p:spPr bwMode="auto">
            <a:xfrm flipH="1" flipV="1">
              <a:off x="1746" y="3725"/>
              <a:ext cx="159"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23" name="Text Box 304"/>
          <p:cNvSpPr txBox="1">
            <a:spLocks noChangeArrowheads="1"/>
          </p:cNvSpPr>
          <p:nvPr/>
        </p:nvSpPr>
        <p:spPr bwMode="auto">
          <a:xfrm>
            <a:off x="251520" y="1052736"/>
            <a:ext cx="36503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5. </a:t>
            </a:r>
            <a:r>
              <a:rPr lang="ru-RU" altLang="ru-RU" sz="1600" dirty="0">
                <a:solidFill>
                  <a:srgbClr val="FF0000"/>
                </a:solidFill>
                <a:latin typeface="+mn-lt"/>
              </a:rPr>
              <a:t>Неподвижный сферический шарнир</a:t>
            </a:r>
            <a:r>
              <a:rPr lang="en-US" altLang="ru-RU" sz="1600" dirty="0">
                <a:solidFill>
                  <a:srgbClr val="FF0000"/>
                </a:solidFill>
                <a:latin typeface="+mn-lt"/>
              </a:rPr>
              <a:t>:</a:t>
            </a:r>
            <a:endParaRPr lang="ru-RU" altLang="ru-RU" sz="1600" dirty="0">
              <a:solidFill>
                <a:srgbClr val="FF0000"/>
              </a:solidFill>
              <a:latin typeface="+mn-lt"/>
            </a:endParaRPr>
          </a:p>
        </p:txBody>
      </p:sp>
      <p:grpSp>
        <p:nvGrpSpPr>
          <p:cNvPr id="24" name="Group 308"/>
          <p:cNvGrpSpPr>
            <a:grpSpLocks/>
          </p:cNvGrpSpPr>
          <p:nvPr/>
        </p:nvGrpSpPr>
        <p:grpSpPr bwMode="auto">
          <a:xfrm>
            <a:off x="391727" y="2001862"/>
            <a:ext cx="1404938" cy="711200"/>
            <a:chOff x="250" y="3680"/>
            <a:chExt cx="885" cy="448"/>
          </a:xfrm>
        </p:grpSpPr>
        <p:sp>
          <p:nvSpPr>
            <p:cNvPr id="25" name="AutoShape 99"/>
            <p:cNvSpPr>
              <a:spLocks noChangeArrowheads="1"/>
            </p:cNvSpPr>
            <p:nvPr/>
          </p:nvSpPr>
          <p:spPr bwMode="auto">
            <a:xfrm rot="16200000" flipH="1">
              <a:off x="275" y="3926"/>
              <a:ext cx="312" cy="91"/>
            </a:xfrm>
            <a:prstGeom prst="rightArrow">
              <a:avLst>
                <a:gd name="adj1" fmla="val 50000"/>
                <a:gd name="adj2" fmla="val 8571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26" name="AutoShape 290"/>
            <p:cNvSpPr>
              <a:spLocks noChangeArrowheads="1"/>
            </p:cNvSpPr>
            <p:nvPr/>
          </p:nvSpPr>
          <p:spPr bwMode="auto">
            <a:xfrm>
              <a:off x="250" y="3680"/>
              <a:ext cx="885" cy="273"/>
            </a:xfrm>
            <a:prstGeom prst="cube">
              <a:avLst>
                <a:gd name="adj" fmla="val 25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7" name="AutoShape 306"/>
            <p:cNvSpPr>
              <a:spLocks noChangeArrowheads="1"/>
            </p:cNvSpPr>
            <p:nvPr/>
          </p:nvSpPr>
          <p:spPr bwMode="auto">
            <a:xfrm flipH="1">
              <a:off x="453" y="3770"/>
              <a:ext cx="312" cy="91"/>
            </a:xfrm>
            <a:prstGeom prst="rightArrow">
              <a:avLst>
                <a:gd name="adj1" fmla="val 50000"/>
                <a:gd name="adj2" fmla="val 8571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sp>
        <p:nvSpPr>
          <p:cNvPr id="28" name="Rectangle 307"/>
          <p:cNvSpPr>
            <a:spLocks noChangeArrowheads="1"/>
          </p:cNvSpPr>
          <p:nvPr/>
        </p:nvSpPr>
        <p:spPr bwMode="auto">
          <a:xfrm>
            <a:off x="353627" y="1928837"/>
            <a:ext cx="1474788" cy="539750"/>
          </a:xfrm>
          <a:prstGeom prst="rect">
            <a:avLst/>
          </a:prstGeom>
          <a:solidFill>
            <a:srgbClr val="CCFFFF">
              <a:alpha val="45097"/>
            </a:srgbClr>
          </a:solidFill>
          <a:ln w="9525">
            <a:solidFill>
              <a:srgbClr val="00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 name="AutoShape 309"/>
          <p:cNvSpPr>
            <a:spLocks noChangeArrowheads="1"/>
          </p:cNvSpPr>
          <p:nvPr/>
        </p:nvSpPr>
        <p:spPr bwMode="auto">
          <a:xfrm rot="8421349" flipH="1">
            <a:off x="1687127" y="2181250"/>
            <a:ext cx="495300" cy="144462"/>
          </a:xfrm>
          <a:prstGeom prst="rightArrow">
            <a:avLst>
              <a:gd name="adj1" fmla="val 50000"/>
              <a:gd name="adj2" fmla="val 85715"/>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30" name="AutoShape 310"/>
          <p:cNvSpPr>
            <a:spLocks noChangeArrowheads="1"/>
          </p:cNvSpPr>
          <p:nvPr/>
        </p:nvSpPr>
        <p:spPr bwMode="auto">
          <a:xfrm rot="8421349" flipH="1">
            <a:off x="1695065" y="2181250"/>
            <a:ext cx="495300" cy="144462"/>
          </a:xfrm>
          <a:prstGeom prst="rightArrow">
            <a:avLst>
              <a:gd name="adj1" fmla="val 50000"/>
              <a:gd name="adj2" fmla="val 85715"/>
            </a:avLst>
          </a:prstGeom>
          <a:solidFill>
            <a:srgbClr val="3366FF">
              <a:alpha val="0"/>
            </a:srgb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31" name="Text Box 311"/>
          <p:cNvSpPr txBox="1">
            <a:spLocks noChangeArrowheads="1"/>
          </p:cNvSpPr>
          <p:nvPr/>
        </p:nvSpPr>
        <p:spPr bwMode="auto">
          <a:xfrm>
            <a:off x="3203848" y="1513838"/>
            <a:ext cx="5544616" cy="8309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rgbClr val="FF0000"/>
                </a:solidFill>
                <a:latin typeface="+mn-lt"/>
              </a:rPr>
              <a:t>Реакция </a:t>
            </a:r>
            <a:r>
              <a:rPr lang="ru-RU" altLang="ru-RU" sz="1600" b="1" dirty="0" smtClean="0">
                <a:solidFill>
                  <a:srgbClr val="FF0000"/>
                </a:solidFill>
                <a:latin typeface="+mn-lt"/>
              </a:rPr>
              <a:t>неподвижного</a:t>
            </a:r>
            <a:r>
              <a:rPr lang="en-US" altLang="ru-RU" sz="1600" b="1" dirty="0" smtClean="0">
                <a:solidFill>
                  <a:srgbClr val="FF0000"/>
                </a:solidFill>
                <a:latin typeface="+mn-lt"/>
              </a:rPr>
              <a:t> </a:t>
            </a:r>
            <a:r>
              <a:rPr lang="ru-RU" altLang="ru-RU" sz="1600" b="1" dirty="0" smtClean="0">
                <a:solidFill>
                  <a:srgbClr val="FF0000"/>
                </a:solidFill>
                <a:latin typeface="+mn-lt"/>
              </a:rPr>
              <a:t>сферического </a:t>
            </a:r>
            <a:r>
              <a:rPr lang="ru-RU" altLang="ru-RU" sz="1600" b="1" dirty="0">
                <a:solidFill>
                  <a:srgbClr val="FF0000"/>
                </a:solidFill>
                <a:latin typeface="+mn-lt"/>
              </a:rPr>
              <a:t>шарнира проходит через центр шарнира и имеет произвольное направление в пространстве.</a:t>
            </a:r>
          </a:p>
        </p:txBody>
      </p:sp>
      <p:sp>
        <p:nvSpPr>
          <p:cNvPr id="32" name="Text Box 313"/>
          <p:cNvSpPr txBox="1">
            <a:spLocks noChangeArrowheads="1"/>
          </p:cNvSpPr>
          <p:nvPr/>
        </p:nvSpPr>
        <p:spPr bwMode="auto">
          <a:xfrm>
            <a:off x="3203848" y="2628046"/>
            <a:ext cx="5544616" cy="830997"/>
          </a:xfrm>
          <a:prstGeom prst="rect">
            <a:avLst/>
          </a:prstGeom>
          <a:solidFill>
            <a:schemeClr val="accent6">
              <a:lumMod val="20000"/>
              <a:lumOff val="80000"/>
            </a:schemeClr>
          </a:solidFill>
          <a:ln>
            <a:noFill/>
          </a:ln>
          <a:effectLs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rgbClr val="FF0000"/>
                </a:solidFill>
                <a:latin typeface="+mn-lt"/>
              </a:rPr>
              <a:t>Реакцию </a:t>
            </a:r>
            <a:r>
              <a:rPr lang="ru-RU" altLang="ru-RU" sz="1600" b="1" dirty="0" smtClean="0">
                <a:solidFill>
                  <a:srgbClr val="FF0000"/>
                </a:solidFill>
                <a:latin typeface="+mn-lt"/>
              </a:rPr>
              <a:t>неподвижного</a:t>
            </a:r>
            <a:r>
              <a:rPr lang="en-US" altLang="ru-RU" sz="1600" b="1" dirty="0" smtClean="0">
                <a:solidFill>
                  <a:srgbClr val="FF0000"/>
                </a:solidFill>
                <a:latin typeface="+mn-lt"/>
              </a:rPr>
              <a:t> </a:t>
            </a:r>
            <a:r>
              <a:rPr lang="ru-RU" altLang="ru-RU" sz="1600" b="1" dirty="0" smtClean="0">
                <a:solidFill>
                  <a:srgbClr val="FF0000"/>
                </a:solidFill>
                <a:latin typeface="+mn-lt"/>
              </a:rPr>
              <a:t>сферического </a:t>
            </a:r>
            <a:r>
              <a:rPr lang="ru-RU" altLang="ru-RU" sz="1600" b="1" dirty="0">
                <a:solidFill>
                  <a:srgbClr val="FF0000"/>
                </a:solidFill>
                <a:latin typeface="+mn-lt"/>
              </a:rPr>
              <a:t>шарнира можно разложить на три </a:t>
            </a:r>
            <a:r>
              <a:rPr lang="ru-RU" altLang="ru-RU" sz="1600" b="1" dirty="0" smtClean="0">
                <a:solidFill>
                  <a:srgbClr val="FF0000"/>
                </a:solidFill>
                <a:latin typeface="+mn-lt"/>
              </a:rPr>
              <a:t>составляющие </a:t>
            </a:r>
            <a:r>
              <a:rPr lang="en-US" altLang="ru-RU" sz="1600" b="1" i="1" dirty="0">
                <a:solidFill>
                  <a:srgbClr val="FF0000"/>
                </a:solidFill>
                <a:latin typeface="+mn-lt"/>
              </a:rPr>
              <a:t>R</a:t>
            </a:r>
            <a:r>
              <a:rPr lang="en-US" altLang="ru-RU" sz="1600" b="1" i="1" baseline="-25000" dirty="0">
                <a:solidFill>
                  <a:srgbClr val="FF0000"/>
                </a:solidFill>
                <a:latin typeface="+mn-lt"/>
              </a:rPr>
              <a:t>x</a:t>
            </a:r>
            <a:r>
              <a:rPr lang="ru-RU" altLang="ru-RU" sz="1600" b="1" dirty="0">
                <a:solidFill>
                  <a:srgbClr val="FF0000"/>
                </a:solidFill>
                <a:latin typeface="+mn-lt"/>
              </a:rPr>
              <a:t>, </a:t>
            </a:r>
            <a:r>
              <a:rPr lang="en-US" altLang="ru-RU" sz="1600" b="1" i="1" dirty="0">
                <a:solidFill>
                  <a:srgbClr val="FF0000"/>
                </a:solidFill>
                <a:latin typeface="+mn-lt"/>
              </a:rPr>
              <a:t>R</a:t>
            </a:r>
            <a:r>
              <a:rPr lang="en-US" altLang="ru-RU" sz="1600" b="1" i="1" baseline="-25000" dirty="0">
                <a:solidFill>
                  <a:srgbClr val="FF0000"/>
                </a:solidFill>
                <a:latin typeface="+mn-lt"/>
              </a:rPr>
              <a:t>y</a:t>
            </a:r>
            <a:r>
              <a:rPr lang="ru-RU" altLang="ru-RU" sz="1600" b="1" dirty="0">
                <a:solidFill>
                  <a:srgbClr val="FF0000"/>
                </a:solidFill>
                <a:latin typeface="+mn-lt"/>
              </a:rPr>
              <a:t>, </a:t>
            </a:r>
            <a:r>
              <a:rPr lang="en-US" altLang="ru-RU" sz="1600" b="1" i="1" dirty="0" err="1">
                <a:solidFill>
                  <a:srgbClr val="FF0000"/>
                </a:solidFill>
                <a:latin typeface="+mn-lt"/>
              </a:rPr>
              <a:t>R</a:t>
            </a:r>
            <a:r>
              <a:rPr lang="en-US" altLang="ru-RU" sz="1600" b="1" i="1" baseline="-25000" dirty="0" err="1">
                <a:solidFill>
                  <a:srgbClr val="FF0000"/>
                </a:solidFill>
                <a:latin typeface="+mn-lt"/>
              </a:rPr>
              <a:t>z</a:t>
            </a:r>
            <a:r>
              <a:rPr lang="ru-RU" altLang="ru-RU" sz="1600" b="1" dirty="0">
                <a:solidFill>
                  <a:srgbClr val="FF0000"/>
                </a:solidFill>
                <a:latin typeface="+mn-lt"/>
              </a:rPr>
              <a:t>, параллельные координатным осям.</a:t>
            </a:r>
          </a:p>
        </p:txBody>
      </p:sp>
      <p:grpSp>
        <p:nvGrpSpPr>
          <p:cNvPr id="33" name="Group 317"/>
          <p:cNvGrpSpPr>
            <a:grpSpLocks/>
          </p:cNvGrpSpPr>
          <p:nvPr/>
        </p:nvGrpSpPr>
        <p:grpSpPr bwMode="auto">
          <a:xfrm>
            <a:off x="1506152" y="1928837"/>
            <a:ext cx="712788" cy="971550"/>
            <a:chOff x="3520" y="3634"/>
            <a:chExt cx="449" cy="612"/>
          </a:xfrm>
        </p:grpSpPr>
        <p:sp>
          <p:nvSpPr>
            <p:cNvPr id="34" name="AutoShape 314"/>
            <p:cNvSpPr>
              <a:spLocks noChangeArrowheads="1"/>
            </p:cNvSpPr>
            <p:nvPr/>
          </p:nvSpPr>
          <p:spPr bwMode="auto">
            <a:xfrm rot="5400000" flipH="1" flipV="1">
              <a:off x="3501" y="3744"/>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35" name="AutoShape 315"/>
            <p:cNvSpPr>
              <a:spLocks noChangeArrowheads="1"/>
            </p:cNvSpPr>
            <p:nvPr/>
          </p:nvSpPr>
          <p:spPr bwMode="auto">
            <a:xfrm rot="10800000" flipH="1" flipV="1">
              <a:off x="3657" y="3906"/>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36" name="AutoShape 316"/>
            <p:cNvSpPr>
              <a:spLocks noChangeArrowheads="1"/>
            </p:cNvSpPr>
            <p:nvPr/>
          </p:nvSpPr>
          <p:spPr bwMode="auto">
            <a:xfrm rot="-3266234" flipH="1" flipV="1">
              <a:off x="3410" y="4044"/>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sp>
        <p:nvSpPr>
          <p:cNvPr id="37" name="Text Box 319"/>
          <p:cNvSpPr txBox="1">
            <a:spLocks noChangeArrowheads="1"/>
          </p:cNvSpPr>
          <p:nvPr/>
        </p:nvSpPr>
        <p:spPr bwMode="auto">
          <a:xfrm>
            <a:off x="251520" y="3717032"/>
            <a:ext cx="26965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6. </a:t>
            </a:r>
            <a:r>
              <a:rPr lang="ru-RU" altLang="ru-RU" sz="1600" dirty="0">
                <a:solidFill>
                  <a:srgbClr val="FF0000"/>
                </a:solidFill>
                <a:latin typeface="+mn-lt"/>
              </a:rPr>
              <a:t>Жесткая плоская заделка</a:t>
            </a:r>
            <a:r>
              <a:rPr lang="en-US" altLang="ru-RU" sz="1600" dirty="0">
                <a:solidFill>
                  <a:srgbClr val="FF0000"/>
                </a:solidFill>
                <a:latin typeface="+mn-lt"/>
              </a:rPr>
              <a:t>:</a:t>
            </a:r>
            <a:endParaRPr lang="ru-RU" altLang="ru-RU" sz="1600" dirty="0">
              <a:solidFill>
                <a:srgbClr val="FF0000"/>
              </a:solidFill>
              <a:latin typeface="+mn-lt"/>
            </a:endParaRPr>
          </a:p>
        </p:txBody>
      </p:sp>
      <p:grpSp>
        <p:nvGrpSpPr>
          <p:cNvPr id="38" name="Group 321"/>
          <p:cNvGrpSpPr>
            <a:grpSpLocks/>
          </p:cNvGrpSpPr>
          <p:nvPr/>
        </p:nvGrpSpPr>
        <p:grpSpPr bwMode="auto">
          <a:xfrm rot="5400000">
            <a:off x="336165" y="4769346"/>
            <a:ext cx="612775" cy="288925"/>
            <a:chOff x="2675" y="3113"/>
            <a:chExt cx="386" cy="68"/>
          </a:xfrm>
        </p:grpSpPr>
        <p:sp>
          <p:nvSpPr>
            <p:cNvPr id="39" name="Rectangle 322"/>
            <p:cNvSpPr>
              <a:spLocks noChangeArrowheads="1"/>
            </p:cNvSpPr>
            <p:nvPr/>
          </p:nvSpPr>
          <p:spPr bwMode="auto">
            <a:xfrm>
              <a:off x="2675" y="3113"/>
              <a:ext cx="386" cy="68"/>
            </a:xfrm>
            <a:prstGeom prst="rect">
              <a:avLst/>
            </a:prstGeom>
            <a:solidFill>
              <a:srgbClr val="C0C0C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40" name="Line 323"/>
            <p:cNvSpPr>
              <a:spLocks noChangeShapeType="1"/>
            </p:cNvSpPr>
            <p:nvPr/>
          </p:nvSpPr>
          <p:spPr bwMode="auto">
            <a:xfrm>
              <a:off x="2675" y="3113"/>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aphicFrame>
        <p:nvGraphicFramePr>
          <p:cNvPr id="41" name="Object 325"/>
          <p:cNvGraphicFramePr>
            <a:graphicFrameLocks noChangeAspect="1"/>
          </p:cNvGraphicFramePr>
          <p:nvPr>
            <p:extLst>
              <p:ext uri="{D42A27DB-BD31-4B8C-83A1-F6EECF244321}">
                <p14:modId xmlns:p14="http://schemas.microsoft.com/office/powerpoint/2010/main" val="1788848349"/>
              </p:ext>
            </p:extLst>
          </p:nvPr>
        </p:nvGraphicFramePr>
        <p:xfrm>
          <a:off x="2025265" y="1846287"/>
          <a:ext cx="165100" cy="190500"/>
        </p:xfrm>
        <a:graphic>
          <a:graphicData uri="http://schemas.openxmlformats.org/presentationml/2006/ole">
            <mc:AlternateContent xmlns:mc="http://schemas.openxmlformats.org/markup-compatibility/2006">
              <mc:Choice xmlns:v="urn:schemas-microsoft-com:vml" Requires="v">
                <p:oleObj spid="_x0000_s66716" name="Формула" r:id="rId3" imgW="164957" imgH="190335" progId="Equation.3">
                  <p:embed/>
                </p:oleObj>
              </mc:Choice>
              <mc:Fallback>
                <p:oleObj name="Формула" r:id="rId3"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265" y="1846287"/>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 name="Group 329"/>
          <p:cNvGrpSpPr>
            <a:grpSpLocks/>
          </p:cNvGrpSpPr>
          <p:nvPr/>
        </p:nvGrpSpPr>
        <p:grpSpPr bwMode="auto">
          <a:xfrm>
            <a:off x="1568065" y="1628800"/>
            <a:ext cx="885825" cy="1381125"/>
            <a:chOff x="991" y="3445"/>
            <a:chExt cx="558" cy="870"/>
          </a:xfrm>
        </p:grpSpPr>
        <p:graphicFrame>
          <p:nvGraphicFramePr>
            <p:cNvPr id="43" name="Object 326"/>
            <p:cNvGraphicFramePr>
              <a:graphicFrameLocks noChangeAspect="1"/>
            </p:cNvGraphicFramePr>
            <p:nvPr/>
          </p:nvGraphicFramePr>
          <p:xfrm>
            <a:off x="998" y="4163"/>
            <a:ext cx="120" cy="152"/>
          </p:xfrm>
          <a:graphic>
            <a:graphicData uri="http://schemas.openxmlformats.org/presentationml/2006/ole">
              <mc:AlternateContent xmlns:mc="http://schemas.openxmlformats.org/markup-compatibility/2006">
                <mc:Choice xmlns:v="urn:schemas-microsoft-com:vml" Requires="v">
                  <p:oleObj spid="_x0000_s66717" name="Формула" r:id="rId5" imgW="190417" imgH="241195" progId="Equation.3">
                    <p:embed/>
                  </p:oleObj>
                </mc:Choice>
                <mc:Fallback>
                  <p:oleObj name="Формула" r:id="rId5" imgW="19041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 y="4163"/>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327"/>
            <p:cNvGraphicFramePr>
              <a:graphicFrameLocks noChangeAspect="1"/>
            </p:cNvGraphicFramePr>
            <p:nvPr/>
          </p:nvGraphicFramePr>
          <p:xfrm>
            <a:off x="1429" y="3861"/>
            <a:ext cx="120" cy="160"/>
          </p:xfrm>
          <a:graphic>
            <a:graphicData uri="http://schemas.openxmlformats.org/presentationml/2006/ole">
              <mc:AlternateContent xmlns:mc="http://schemas.openxmlformats.org/markup-compatibility/2006">
                <mc:Choice xmlns:v="urn:schemas-microsoft-com:vml" Requires="v">
                  <p:oleObj spid="_x0000_s66718" name="Формула" r:id="rId7" imgW="190417" imgH="253890" progId="Equation.3">
                    <p:embed/>
                  </p:oleObj>
                </mc:Choice>
                <mc:Fallback>
                  <p:oleObj name="Формула" r:id="rId7" imgW="190417"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 y="3861"/>
                          <a:ext cx="12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28"/>
            <p:cNvGraphicFramePr>
              <a:graphicFrameLocks noChangeAspect="1"/>
            </p:cNvGraphicFramePr>
            <p:nvPr/>
          </p:nvGraphicFramePr>
          <p:xfrm>
            <a:off x="991" y="3445"/>
            <a:ext cx="120" cy="144"/>
          </p:xfrm>
          <a:graphic>
            <a:graphicData uri="http://schemas.openxmlformats.org/presentationml/2006/ole">
              <mc:AlternateContent xmlns:mc="http://schemas.openxmlformats.org/markup-compatibility/2006">
                <mc:Choice xmlns:v="urn:schemas-microsoft-com:vml" Requires="v">
                  <p:oleObj spid="_x0000_s66719" name="Формула" r:id="rId9" imgW="190500" imgH="228600" progId="Equation.3">
                    <p:embed/>
                  </p:oleObj>
                </mc:Choice>
                <mc:Fallback>
                  <p:oleObj name="Формула" r:id="rId9" imgW="1905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1" y="3445"/>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 name="Group 274"/>
          <p:cNvGrpSpPr>
            <a:grpSpLocks/>
          </p:cNvGrpSpPr>
          <p:nvPr/>
        </p:nvGrpSpPr>
        <p:grpSpPr bwMode="auto">
          <a:xfrm rot="5400000">
            <a:off x="336165" y="4769346"/>
            <a:ext cx="612775" cy="288925"/>
            <a:chOff x="2675" y="3113"/>
            <a:chExt cx="386" cy="68"/>
          </a:xfrm>
        </p:grpSpPr>
        <p:sp>
          <p:nvSpPr>
            <p:cNvPr id="47" name="Rectangle 267"/>
            <p:cNvSpPr>
              <a:spLocks noChangeArrowheads="1"/>
            </p:cNvSpPr>
            <p:nvPr/>
          </p:nvSpPr>
          <p:spPr bwMode="auto">
            <a:xfrm>
              <a:off x="2675" y="3113"/>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48" name="Line 268"/>
            <p:cNvSpPr>
              <a:spLocks noChangeShapeType="1"/>
            </p:cNvSpPr>
            <p:nvPr/>
          </p:nvSpPr>
          <p:spPr bwMode="auto">
            <a:xfrm>
              <a:off x="2675" y="3113"/>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9" name="Group 333"/>
          <p:cNvGrpSpPr>
            <a:grpSpLocks/>
          </p:cNvGrpSpPr>
          <p:nvPr/>
        </p:nvGrpSpPr>
        <p:grpSpPr bwMode="auto">
          <a:xfrm>
            <a:off x="555240" y="4858246"/>
            <a:ext cx="2030412" cy="574675"/>
            <a:chOff x="3211" y="3771"/>
            <a:chExt cx="1279" cy="362"/>
          </a:xfrm>
        </p:grpSpPr>
        <p:sp>
          <p:nvSpPr>
            <p:cNvPr id="50" name="Rectangle 320"/>
            <p:cNvSpPr>
              <a:spLocks noChangeArrowheads="1"/>
            </p:cNvSpPr>
            <p:nvPr/>
          </p:nvSpPr>
          <p:spPr bwMode="auto">
            <a:xfrm>
              <a:off x="3333" y="3771"/>
              <a:ext cx="1157" cy="91"/>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51" name="AutoShape 324"/>
            <p:cNvSpPr>
              <a:spLocks noChangeArrowheads="1"/>
            </p:cNvSpPr>
            <p:nvPr/>
          </p:nvSpPr>
          <p:spPr bwMode="auto">
            <a:xfrm rot="16200000" flipH="1">
              <a:off x="4244" y="3931"/>
              <a:ext cx="312" cy="91"/>
            </a:xfrm>
            <a:prstGeom prst="rightArrow">
              <a:avLst>
                <a:gd name="adj1" fmla="val 50000"/>
                <a:gd name="adj2" fmla="val 8571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52" name="Text Box 330"/>
            <p:cNvSpPr txBox="1">
              <a:spLocks noChangeArrowheads="1"/>
            </p:cNvSpPr>
            <p:nvPr/>
          </p:nvSpPr>
          <p:spPr bwMode="auto">
            <a:xfrm>
              <a:off x="3211" y="3828"/>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en-US" altLang="ru-RU" sz="1400" i="1">
                  <a:latin typeface="+mn-lt"/>
                </a:rPr>
                <a:t>A</a:t>
              </a:r>
              <a:endParaRPr lang="ru-RU" altLang="ru-RU" sz="1400" i="1">
                <a:latin typeface="+mn-lt"/>
              </a:endParaRPr>
            </a:p>
          </p:txBody>
        </p:sp>
      </p:grpSp>
      <p:sp>
        <p:nvSpPr>
          <p:cNvPr id="53" name="Rectangle 332"/>
          <p:cNvSpPr>
            <a:spLocks noChangeArrowheads="1"/>
          </p:cNvSpPr>
          <p:nvPr/>
        </p:nvSpPr>
        <p:spPr bwMode="auto">
          <a:xfrm>
            <a:off x="713990" y="4786809"/>
            <a:ext cx="1944687" cy="287337"/>
          </a:xfrm>
          <a:prstGeom prst="rect">
            <a:avLst/>
          </a:prstGeom>
          <a:solidFill>
            <a:srgbClr val="CCFFFF">
              <a:alpha val="45097"/>
            </a:srgbClr>
          </a:solidFill>
          <a:ln w="9525">
            <a:solidFill>
              <a:srgbClr val="00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54" name="Group 339"/>
          <p:cNvGrpSpPr>
            <a:grpSpLocks/>
          </p:cNvGrpSpPr>
          <p:nvPr/>
        </p:nvGrpSpPr>
        <p:grpSpPr bwMode="auto">
          <a:xfrm>
            <a:off x="353627" y="4293096"/>
            <a:ext cx="1089025" cy="781050"/>
            <a:chOff x="4689" y="3249"/>
            <a:chExt cx="686" cy="492"/>
          </a:xfrm>
        </p:grpSpPr>
        <p:sp>
          <p:nvSpPr>
            <p:cNvPr id="55" name="AutoShape 100"/>
            <p:cNvSpPr>
              <a:spLocks noChangeArrowheads="1"/>
            </p:cNvSpPr>
            <p:nvPr/>
          </p:nvSpPr>
          <p:spPr bwMode="auto">
            <a:xfrm rot="5400000" flipH="1" flipV="1">
              <a:off x="4783" y="3449"/>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56" name="AutoShape 334"/>
            <p:cNvSpPr>
              <a:spLocks noChangeArrowheads="1"/>
            </p:cNvSpPr>
            <p:nvPr/>
          </p:nvSpPr>
          <p:spPr bwMode="auto">
            <a:xfrm rot="10800000" flipH="1" flipV="1">
              <a:off x="4915" y="3611"/>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57" name="AutoShape 335"/>
            <p:cNvSpPr>
              <a:spLocks noChangeArrowheads="1"/>
            </p:cNvSpPr>
            <p:nvPr/>
          </p:nvSpPr>
          <p:spPr bwMode="auto">
            <a:xfrm rot="10800000" flipV="1">
              <a:off x="4802" y="3475"/>
              <a:ext cx="249" cy="249"/>
            </a:xfrm>
            <a:custGeom>
              <a:avLst/>
              <a:gdLst>
                <a:gd name="T0" fmla="*/ 124 w 21600"/>
                <a:gd name="T1" fmla="*/ 0 h 21600"/>
                <a:gd name="T2" fmla="*/ 31 w 21600"/>
                <a:gd name="T3" fmla="*/ 125 h 21600"/>
                <a:gd name="T4" fmla="*/ 124 w 21600"/>
                <a:gd name="T5" fmla="*/ 62 h 21600"/>
                <a:gd name="T6" fmla="*/ 280 w 21600"/>
                <a:gd name="T7" fmla="*/ 125 h 21600"/>
                <a:gd name="T8" fmla="*/ 218 w 21600"/>
                <a:gd name="T9" fmla="*/ 187 h 21600"/>
                <a:gd name="T10" fmla="*/ 156 w 21600"/>
                <a:gd name="T11" fmla="*/ 125 h 21600"/>
                <a:gd name="T12" fmla="*/ 0 60000 65536"/>
                <a:gd name="T13" fmla="*/ 0 60000 65536"/>
                <a:gd name="T14" fmla="*/ 0 60000 65536"/>
                <a:gd name="T15" fmla="*/ 0 60000 65536"/>
                <a:gd name="T16" fmla="*/ 0 60000 65536"/>
                <a:gd name="T17" fmla="*/ 0 60000 65536"/>
                <a:gd name="T18" fmla="*/ 3123 w 21600"/>
                <a:gd name="T19" fmla="*/ 3123 h 21600"/>
                <a:gd name="T20" fmla="*/ 18477 w 21600"/>
                <a:gd name="T21" fmla="*/ 1847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58" name="Object 336"/>
            <p:cNvGraphicFramePr>
              <a:graphicFrameLocks noChangeAspect="1"/>
            </p:cNvGraphicFramePr>
            <p:nvPr/>
          </p:nvGraphicFramePr>
          <p:xfrm>
            <a:off x="5255" y="3589"/>
            <a:ext cx="120" cy="152"/>
          </p:xfrm>
          <a:graphic>
            <a:graphicData uri="http://schemas.openxmlformats.org/presentationml/2006/ole">
              <mc:AlternateContent xmlns:mc="http://schemas.openxmlformats.org/markup-compatibility/2006">
                <mc:Choice xmlns:v="urn:schemas-microsoft-com:vml" Requires="v">
                  <p:oleObj spid="_x0000_s66720" name="Формула" r:id="rId11" imgW="190417" imgH="241195" progId="Equation.3">
                    <p:embed/>
                  </p:oleObj>
                </mc:Choice>
                <mc:Fallback>
                  <p:oleObj name="Формула" r:id="rId11" imgW="190417"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5" y="3589"/>
                          <a:ext cx="12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337"/>
            <p:cNvGraphicFramePr>
              <a:graphicFrameLocks noChangeAspect="1"/>
            </p:cNvGraphicFramePr>
            <p:nvPr/>
          </p:nvGraphicFramePr>
          <p:xfrm>
            <a:off x="5029" y="3249"/>
            <a:ext cx="120" cy="160"/>
          </p:xfrm>
          <a:graphic>
            <a:graphicData uri="http://schemas.openxmlformats.org/presentationml/2006/ole">
              <mc:AlternateContent xmlns:mc="http://schemas.openxmlformats.org/markup-compatibility/2006">
                <mc:Choice xmlns:v="urn:schemas-microsoft-com:vml" Requires="v">
                  <p:oleObj spid="_x0000_s66721" name="Формула" r:id="rId13" imgW="190417" imgH="253890" progId="Equation.3">
                    <p:embed/>
                  </p:oleObj>
                </mc:Choice>
                <mc:Fallback>
                  <p:oleObj name="Формула" r:id="rId13" imgW="190417" imgH="25389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 y="3249"/>
                          <a:ext cx="12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338"/>
            <p:cNvGraphicFramePr>
              <a:graphicFrameLocks noChangeAspect="1"/>
            </p:cNvGraphicFramePr>
            <p:nvPr/>
          </p:nvGraphicFramePr>
          <p:xfrm>
            <a:off x="4689" y="3317"/>
            <a:ext cx="160" cy="136"/>
          </p:xfrm>
          <a:graphic>
            <a:graphicData uri="http://schemas.openxmlformats.org/presentationml/2006/ole">
              <mc:AlternateContent xmlns:mc="http://schemas.openxmlformats.org/markup-compatibility/2006">
                <mc:Choice xmlns:v="urn:schemas-microsoft-com:vml" Requires="v">
                  <p:oleObj spid="_x0000_s66722" name="Формула" r:id="rId15" imgW="253780" imgH="215713" progId="Equation.3">
                    <p:embed/>
                  </p:oleObj>
                </mc:Choice>
                <mc:Fallback>
                  <p:oleObj name="Формула" r:id="rId15" imgW="253780"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9" y="3317"/>
                          <a:ext cx="16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 name="Text Box 340"/>
          <p:cNvSpPr txBox="1">
            <a:spLocks noChangeArrowheads="1"/>
          </p:cNvSpPr>
          <p:nvPr/>
        </p:nvSpPr>
        <p:spPr bwMode="auto">
          <a:xfrm>
            <a:off x="3204370" y="4149080"/>
            <a:ext cx="5544094" cy="8309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rgbClr val="FF0000"/>
                </a:solidFill>
                <a:latin typeface="+mn-lt"/>
              </a:rPr>
              <a:t>В жесткой плоской заделке возникает три реактивных усилия</a:t>
            </a:r>
            <a:r>
              <a:rPr lang="en-US" altLang="ru-RU" sz="1600" b="1" dirty="0">
                <a:solidFill>
                  <a:srgbClr val="FF0000"/>
                </a:solidFill>
                <a:latin typeface="+mn-lt"/>
              </a:rPr>
              <a:t>: </a:t>
            </a:r>
            <a:r>
              <a:rPr lang="ru-RU" altLang="ru-RU" sz="1600" b="1" dirty="0">
                <a:solidFill>
                  <a:srgbClr val="FF0000"/>
                </a:solidFill>
                <a:latin typeface="+mn-lt"/>
              </a:rPr>
              <a:t>две составляющие реактивные силы </a:t>
            </a:r>
            <a:r>
              <a:rPr lang="en-US" altLang="ru-RU" sz="1600" b="1" i="1" dirty="0">
                <a:solidFill>
                  <a:srgbClr val="FF0000"/>
                </a:solidFill>
                <a:latin typeface="+mn-lt"/>
              </a:rPr>
              <a:t>R</a:t>
            </a:r>
            <a:r>
              <a:rPr lang="en-US" altLang="ru-RU" sz="1600" b="1" i="1" baseline="-25000" dirty="0">
                <a:solidFill>
                  <a:srgbClr val="FF0000"/>
                </a:solidFill>
                <a:latin typeface="+mn-lt"/>
              </a:rPr>
              <a:t>x</a:t>
            </a:r>
            <a:r>
              <a:rPr lang="en-US" altLang="ru-RU" sz="1600" b="1" dirty="0">
                <a:solidFill>
                  <a:srgbClr val="FF0000"/>
                </a:solidFill>
                <a:latin typeface="+mn-lt"/>
              </a:rPr>
              <a:t> </a:t>
            </a:r>
            <a:r>
              <a:rPr lang="ru-RU" altLang="ru-RU" sz="1600" b="1" dirty="0">
                <a:solidFill>
                  <a:srgbClr val="FF0000"/>
                </a:solidFill>
                <a:latin typeface="+mn-lt"/>
              </a:rPr>
              <a:t>и </a:t>
            </a:r>
            <a:r>
              <a:rPr lang="en-US" altLang="ru-RU" sz="1600" b="1" i="1" dirty="0">
                <a:solidFill>
                  <a:srgbClr val="FF0000"/>
                </a:solidFill>
                <a:latin typeface="+mn-lt"/>
              </a:rPr>
              <a:t>R</a:t>
            </a:r>
            <a:r>
              <a:rPr lang="en-US" altLang="ru-RU" sz="1600" b="1" i="1" baseline="-25000" dirty="0">
                <a:solidFill>
                  <a:srgbClr val="FF0000"/>
                </a:solidFill>
                <a:latin typeface="+mn-lt"/>
              </a:rPr>
              <a:t>y</a:t>
            </a:r>
            <a:r>
              <a:rPr lang="ru-RU" altLang="ru-RU" sz="1600" b="1" dirty="0">
                <a:solidFill>
                  <a:srgbClr val="FF0000"/>
                </a:solidFill>
                <a:latin typeface="+mn-lt"/>
              </a:rPr>
              <a:t>, а также реактивный момент (пара сил) </a:t>
            </a:r>
            <a:r>
              <a:rPr lang="en-US" altLang="ru-RU" sz="1600" b="1" i="1" dirty="0">
                <a:solidFill>
                  <a:srgbClr val="FF0000"/>
                </a:solidFill>
                <a:latin typeface="+mn-lt"/>
              </a:rPr>
              <a:t>M</a:t>
            </a:r>
            <a:r>
              <a:rPr lang="en-US" altLang="ru-RU" sz="1600" b="1" i="1" baseline="-25000" dirty="0">
                <a:solidFill>
                  <a:srgbClr val="FF0000"/>
                </a:solidFill>
                <a:latin typeface="+mn-lt"/>
              </a:rPr>
              <a:t>A</a:t>
            </a:r>
            <a:r>
              <a:rPr lang="ru-RU" altLang="ru-RU" sz="1600" b="1" dirty="0">
                <a:solidFill>
                  <a:srgbClr val="FF0000"/>
                </a:solidFill>
                <a:latin typeface="+mn-lt"/>
              </a:rPr>
              <a:t> .</a:t>
            </a:r>
          </a:p>
        </p:txBody>
      </p:sp>
      <p:sp>
        <p:nvSpPr>
          <p:cNvPr id="62" name="Oval 346"/>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11</a:t>
            </a:r>
            <a:endParaRPr lang="ru-RU" altLang="ru-RU" sz="1000" b="1" dirty="0">
              <a:solidFill>
                <a:schemeClr val="bg2"/>
              </a:solidFill>
              <a:latin typeface="+mn-lt"/>
            </a:endParaRPr>
          </a:p>
        </p:txBody>
      </p:sp>
    </p:spTree>
    <p:extLst>
      <p:ext uri="{BB962C8B-B14F-4D97-AF65-F5344CB8AC3E}">
        <p14:creationId xmlns:p14="http://schemas.microsoft.com/office/powerpoint/2010/main" val="3852015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ChangeArrowheads="1"/>
          </p:cNvSpPr>
          <p:nvPr/>
        </p:nvSpPr>
        <p:spPr bwMode="auto">
          <a:xfrm>
            <a:off x="-11839" y="638968"/>
            <a:ext cx="4727856"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600" b="1" dirty="0">
              <a:latin typeface="+mn-lt"/>
            </a:endParaRPr>
          </a:p>
          <a:p>
            <a:pPr marL="0" indent="0" eaLnBrk="1" hangingPunct="1">
              <a:lnSpc>
                <a:spcPct val="80000"/>
              </a:lnSpc>
              <a:buNone/>
            </a:pPr>
            <a:r>
              <a:rPr lang="ru-RU" altLang="ru-RU" sz="1600" b="1" dirty="0">
                <a:latin typeface="+mn-lt"/>
              </a:rPr>
              <a:t>Система сходящихся сил </a:t>
            </a:r>
            <a:r>
              <a:rPr lang="ru-RU" altLang="ru-RU" sz="1600" b="1" dirty="0">
                <a:solidFill>
                  <a:schemeClr val="accent1"/>
                </a:solidFill>
                <a:latin typeface="+mn-lt"/>
              </a:rPr>
              <a:t>– </a:t>
            </a:r>
            <a:r>
              <a:rPr lang="ru-RU" altLang="ru-RU" sz="1600" dirty="0">
                <a:solidFill>
                  <a:schemeClr val="accent1"/>
                </a:solidFill>
                <a:latin typeface="+mn-lt"/>
              </a:rPr>
              <a:t>линии действия сил пересекаются в одной точке</a:t>
            </a:r>
            <a:r>
              <a:rPr lang="ru-RU" altLang="ru-RU" sz="1600" b="1" dirty="0">
                <a:latin typeface="+mn-lt"/>
              </a:rPr>
              <a:t>. </a:t>
            </a:r>
          </a:p>
          <a:p>
            <a:pPr algn="just" eaLnBrk="1" hangingPunct="1">
              <a:lnSpc>
                <a:spcPct val="80000"/>
              </a:lnSpc>
              <a:buFont typeface="Wingdings" pitchFamily="2" charset="2"/>
              <a:buNone/>
            </a:pPr>
            <a:r>
              <a:rPr lang="en-US" altLang="ru-RU" sz="1600" i="1" dirty="0" smtClean="0">
                <a:latin typeface="+mn-lt"/>
              </a:rPr>
              <a:t>	</a:t>
            </a:r>
            <a:r>
              <a:rPr lang="ru-RU" altLang="ru-RU" sz="1600" i="1" dirty="0" smtClean="0">
                <a:latin typeface="+mn-lt"/>
              </a:rPr>
              <a:t>План исследования любой системы сил соответствует</a:t>
            </a:r>
            <a:r>
              <a:rPr lang="en-US" altLang="ru-RU" sz="1600" i="1" dirty="0">
                <a:latin typeface="+mn-lt"/>
              </a:rPr>
              <a:t> </a:t>
            </a:r>
            <a:r>
              <a:rPr lang="ru-RU" altLang="ru-RU" sz="1600" i="1" dirty="0" smtClean="0">
                <a:latin typeface="+mn-lt"/>
              </a:rPr>
              <a:t>последовательному решению</a:t>
            </a:r>
            <a:r>
              <a:rPr lang="en-US" altLang="ru-RU" sz="1600" i="1" dirty="0" smtClean="0">
                <a:latin typeface="+mn-lt"/>
              </a:rPr>
              <a:t> </a:t>
            </a:r>
            <a:r>
              <a:rPr lang="ru-RU" altLang="ru-RU" sz="1600" i="1" dirty="0" smtClean="0">
                <a:latin typeface="+mn-lt"/>
              </a:rPr>
              <a:t>трех вопросов </a:t>
            </a:r>
            <a:r>
              <a:rPr lang="en-US" altLang="ru-RU" sz="1600" i="1" dirty="0" smtClean="0">
                <a:latin typeface="+mn-lt"/>
              </a:rPr>
              <a:t>:</a:t>
            </a:r>
            <a:endParaRPr lang="ru-RU" altLang="ru-RU" sz="1600" i="1" dirty="0" smtClean="0">
              <a:latin typeface="+mn-lt"/>
            </a:endParaRPr>
          </a:p>
          <a:p>
            <a:pPr eaLnBrk="1" hangingPunct="1">
              <a:lnSpc>
                <a:spcPct val="80000"/>
              </a:lnSpc>
              <a:buFont typeface="Wingdings" pitchFamily="2" charset="2"/>
              <a:buAutoNum type="arabicPeriod"/>
            </a:pPr>
            <a:r>
              <a:rPr lang="ru-RU" altLang="ru-RU" sz="1600" dirty="0" smtClean="0">
                <a:solidFill>
                  <a:srgbClr val="FF0000"/>
                </a:solidFill>
                <a:latin typeface="+mn-lt"/>
              </a:rPr>
              <a:t>Как упростить систему</a:t>
            </a:r>
            <a:r>
              <a:rPr lang="en-US" altLang="ru-RU" sz="1600" dirty="0" smtClean="0">
                <a:solidFill>
                  <a:srgbClr val="FF0000"/>
                </a:solidFill>
                <a:latin typeface="+mn-lt"/>
              </a:rPr>
              <a:t>?</a:t>
            </a:r>
          </a:p>
          <a:p>
            <a:pPr eaLnBrk="1" hangingPunct="1">
              <a:lnSpc>
                <a:spcPct val="80000"/>
              </a:lnSpc>
              <a:buFont typeface="Wingdings" pitchFamily="2" charset="2"/>
              <a:buAutoNum type="arabicPeriod"/>
            </a:pPr>
            <a:r>
              <a:rPr lang="ru-RU" altLang="ru-RU" sz="1600" dirty="0" smtClean="0">
                <a:solidFill>
                  <a:srgbClr val="FF0000"/>
                </a:solidFill>
                <a:latin typeface="+mn-lt"/>
              </a:rPr>
              <a:t>Каков простейший вид системы</a:t>
            </a:r>
            <a:r>
              <a:rPr lang="en-US" altLang="ru-RU" sz="1600" dirty="0" smtClean="0">
                <a:solidFill>
                  <a:srgbClr val="FF0000"/>
                </a:solidFill>
                <a:latin typeface="+mn-lt"/>
              </a:rPr>
              <a:t>?</a:t>
            </a:r>
          </a:p>
          <a:p>
            <a:pPr eaLnBrk="1" hangingPunct="1">
              <a:lnSpc>
                <a:spcPct val="80000"/>
              </a:lnSpc>
              <a:buFont typeface="Wingdings" pitchFamily="2" charset="2"/>
              <a:buAutoNum type="arabicPeriod"/>
            </a:pPr>
            <a:r>
              <a:rPr lang="ru-RU" altLang="ru-RU" sz="1600" dirty="0" smtClean="0">
                <a:solidFill>
                  <a:srgbClr val="FF0000"/>
                </a:solidFill>
                <a:latin typeface="+mn-lt"/>
              </a:rPr>
              <a:t>Каковы условия равновесия системы</a:t>
            </a:r>
            <a:r>
              <a:rPr lang="en-US" altLang="ru-RU" sz="1600" dirty="0" smtClean="0">
                <a:solidFill>
                  <a:srgbClr val="FF0000"/>
                </a:solidFill>
                <a:latin typeface="+mn-lt"/>
              </a:rPr>
              <a:t>?</a:t>
            </a:r>
            <a:endParaRPr lang="ru-RU" altLang="ru-RU" sz="1600" dirty="0" smtClean="0">
              <a:solidFill>
                <a:srgbClr val="FF0000"/>
              </a:solidFill>
              <a:latin typeface="+mn-lt"/>
            </a:endParaRPr>
          </a:p>
          <a:p>
            <a:pPr eaLnBrk="1" hangingPunct="1">
              <a:lnSpc>
                <a:spcPct val="80000"/>
              </a:lnSpc>
              <a:buFont typeface="Wingdings" pitchFamily="2" charset="2"/>
              <a:buNone/>
            </a:pPr>
            <a:endParaRPr lang="ru-RU" altLang="ru-RU" sz="1600" dirty="0">
              <a:latin typeface="+mn-lt"/>
            </a:endParaRPr>
          </a:p>
          <a:p>
            <a:pPr eaLnBrk="1" hangingPunct="1">
              <a:lnSpc>
                <a:spcPct val="80000"/>
              </a:lnSpc>
              <a:buFont typeface="Wingdings" pitchFamily="2" charset="2"/>
              <a:buNone/>
            </a:pPr>
            <a:endParaRPr lang="ru-RU" altLang="ru-RU" sz="1600" dirty="0">
              <a:latin typeface="+mn-lt"/>
            </a:endParaRPr>
          </a:p>
        </p:txBody>
      </p:sp>
      <p:sp>
        <p:nvSpPr>
          <p:cNvPr id="9221" name="Freeform 7"/>
          <p:cNvSpPr>
            <a:spLocks/>
          </p:cNvSpPr>
          <p:nvPr/>
        </p:nvSpPr>
        <p:spPr bwMode="auto">
          <a:xfrm>
            <a:off x="5724128" y="1521725"/>
            <a:ext cx="1976438" cy="2028825"/>
          </a:xfrm>
          <a:custGeom>
            <a:avLst/>
            <a:gdLst>
              <a:gd name="T0" fmla="*/ 42413 w 932"/>
              <a:gd name="T1" fmla="*/ 1142054 h 906"/>
              <a:gd name="T2" fmla="*/ 4241 w 932"/>
              <a:gd name="T3" fmla="*/ 980823 h 906"/>
              <a:gd name="T4" fmla="*/ 16965 w 932"/>
              <a:gd name="T5" fmla="*/ 524001 h 906"/>
              <a:gd name="T6" fmla="*/ 55137 w 932"/>
              <a:gd name="T7" fmla="*/ 497129 h 906"/>
              <a:gd name="T8" fmla="*/ 80584 w 932"/>
              <a:gd name="T9" fmla="*/ 456822 h 906"/>
              <a:gd name="T10" fmla="*/ 309614 w 932"/>
              <a:gd name="T11" fmla="*/ 255283 h 906"/>
              <a:gd name="T12" fmla="*/ 347785 w 932"/>
              <a:gd name="T13" fmla="*/ 201539 h 906"/>
              <a:gd name="T14" fmla="*/ 614986 w 932"/>
              <a:gd name="T15" fmla="*/ 40308 h 906"/>
              <a:gd name="T16" fmla="*/ 754948 w 932"/>
              <a:gd name="T17" fmla="*/ 0 h 906"/>
              <a:gd name="T18" fmla="*/ 1238455 w 932"/>
              <a:gd name="T19" fmla="*/ 13436 h 906"/>
              <a:gd name="T20" fmla="*/ 1454760 w 932"/>
              <a:gd name="T21" fmla="*/ 201539 h 906"/>
              <a:gd name="T22" fmla="*/ 1518379 w 932"/>
              <a:gd name="T23" fmla="*/ 241847 h 906"/>
              <a:gd name="T24" fmla="*/ 1747409 w 932"/>
              <a:gd name="T25" fmla="*/ 591181 h 906"/>
              <a:gd name="T26" fmla="*/ 1811028 w 932"/>
              <a:gd name="T27" fmla="*/ 698668 h 906"/>
              <a:gd name="T28" fmla="*/ 1900095 w 932"/>
              <a:gd name="T29" fmla="*/ 940515 h 906"/>
              <a:gd name="T30" fmla="*/ 1976438 w 932"/>
              <a:gd name="T31" fmla="*/ 1262977 h 906"/>
              <a:gd name="T32" fmla="*/ 1963714 w 932"/>
              <a:gd name="T33" fmla="*/ 1558568 h 906"/>
              <a:gd name="T34" fmla="*/ 1925543 w 932"/>
              <a:gd name="T35" fmla="*/ 1652619 h 906"/>
              <a:gd name="T36" fmla="*/ 1887371 w 932"/>
              <a:gd name="T37" fmla="*/ 1746671 h 906"/>
              <a:gd name="T38" fmla="*/ 1480208 w 932"/>
              <a:gd name="T39" fmla="*/ 1948209 h 906"/>
              <a:gd name="T40" fmla="*/ 1238455 w 932"/>
              <a:gd name="T41" fmla="*/ 2028825 h 906"/>
              <a:gd name="T42" fmla="*/ 983978 w 932"/>
              <a:gd name="T43" fmla="*/ 2015389 h 906"/>
              <a:gd name="T44" fmla="*/ 805844 w 932"/>
              <a:gd name="T45" fmla="*/ 1934774 h 906"/>
              <a:gd name="T46" fmla="*/ 602262 w 932"/>
              <a:gd name="T47" fmla="*/ 1786978 h 906"/>
              <a:gd name="T48" fmla="*/ 487748 w 932"/>
              <a:gd name="T49" fmla="*/ 1692927 h 906"/>
              <a:gd name="T50" fmla="*/ 258718 w 932"/>
              <a:gd name="T51" fmla="*/ 1477952 h 906"/>
              <a:gd name="T52" fmla="*/ 245994 w 932"/>
              <a:gd name="T53" fmla="*/ 1437644 h 906"/>
              <a:gd name="T54" fmla="*/ 169651 w 932"/>
              <a:gd name="T55" fmla="*/ 1383900 h 906"/>
              <a:gd name="T56" fmla="*/ 106032 w 932"/>
              <a:gd name="T57" fmla="*/ 1303285 h 906"/>
              <a:gd name="T58" fmla="*/ 67861 w 932"/>
              <a:gd name="T59" fmla="*/ 1222669 h 906"/>
              <a:gd name="T60" fmla="*/ 29689 w 932"/>
              <a:gd name="T61" fmla="*/ 1195798 h 906"/>
              <a:gd name="T62" fmla="*/ 42413 w 932"/>
              <a:gd name="T63" fmla="*/ 1142054 h 9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32" h="906">
                <a:moveTo>
                  <a:pt x="20" y="510"/>
                </a:moveTo>
                <a:cubicBezTo>
                  <a:pt x="15" y="485"/>
                  <a:pt x="10" y="462"/>
                  <a:pt x="2" y="438"/>
                </a:cubicBezTo>
                <a:cubicBezTo>
                  <a:pt x="4" y="370"/>
                  <a:pt x="0" y="302"/>
                  <a:pt x="8" y="234"/>
                </a:cubicBezTo>
                <a:cubicBezTo>
                  <a:pt x="9" y="227"/>
                  <a:pt x="21" y="227"/>
                  <a:pt x="26" y="222"/>
                </a:cubicBezTo>
                <a:cubicBezTo>
                  <a:pt x="31" y="217"/>
                  <a:pt x="33" y="210"/>
                  <a:pt x="38" y="204"/>
                </a:cubicBezTo>
                <a:cubicBezTo>
                  <a:pt x="68" y="168"/>
                  <a:pt x="113" y="147"/>
                  <a:pt x="146" y="114"/>
                </a:cubicBezTo>
                <a:cubicBezTo>
                  <a:pt x="153" y="107"/>
                  <a:pt x="157" y="97"/>
                  <a:pt x="164" y="90"/>
                </a:cubicBezTo>
                <a:cubicBezTo>
                  <a:pt x="200" y="58"/>
                  <a:pt x="250" y="44"/>
                  <a:pt x="290" y="18"/>
                </a:cubicBezTo>
                <a:cubicBezTo>
                  <a:pt x="309" y="5"/>
                  <a:pt x="356" y="0"/>
                  <a:pt x="356" y="0"/>
                </a:cubicBezTo>
                <a:cubicBezTo>
                  <a:pt x="432" y="2"/>
                  <a:pt x="508" y="2"/>
                  <a:pt x="584" y="6"/>
                </a:cubicBezTo>
                <a:cubicBezTo>
                  <a:pt x="615" y="7"/>
                  <a:pt x="665" y="71"/>
                  <a:pt x="686" y="90"/>
                </a:cubicBezTo>
                <a:cubicBezTo>
                  <a:pt x="695" y="98"/>
                  <a:pt x="707" y="101"/>
                  <a:pt x="716" y="108"/>
                </a:cubicBezTo>
                <a:cubicBezTo>
                  <a:pt x="764" y="144"/>
                  <a:pt x="794" y="213"/>
                  <a:pt x="824" y="264"/>
                </a:cubicBezTo>
                <a:cubicBezTo>
                  <a:pt x="834" y="280"/>
                  <a:pt x="848" y="294"/>
                  <a:pt x="854" y="312"/>
                </a:cubicBezTo>
                <a:cubicBezTo>
                  <a:pt x="866" y="349"/>
                  <a:pt x="878" y="385"/>
                  <a:pt x="896" y="420"/>
                </a:cubicBezTo>
                <a:cubicBezTo>
                  <a:pt x="906" y="469"/>
                  <a:pt x="922" y="515"/>
                  <a:pt x="932" y="564"/>
                </a:cubicBezTo>
                <a:cubicBezTo>
                  <a:pt x="930" y="608"/>
                  <a:pt x="929" y="652"/>
                  <a:pt x="926" y="696"/>
                </a:cubicBezTo>
                <a:cubicBezTo>
                  <a:pt x="924" y="722"/>
                  <a:pt x="920" y="718"/>
                  <a:pt x="908" y="738"/>
                </a:cubicBezTo>
                <a:cubicBezTo>
                  <a:pt x="900" y="751"/>
                  <a:pt x="900" y="768"/>
                  <a:pt x="890" y="780"/>
                </a:cubicBezTo>
                <a:cubicBezTo>
                  <a:pt x="836" y="848"/>
                  <a:pt x="782" y="862"/>
                  <a:pt x="698" y="870"/>
                </a:cubicBezTo>
                <a:cubicBezTo>
                  <a:pt x="660" y="883"/>
                  <a:pt x="622" y="893"/>
                  <a:pt x="584" y="906"/>
                </a:cubicBezTo>
                <a:cubicBezTo>
                  <a:pt x="544" y="904"/>
                  <a:pt x="504" y="903"/>
                  <a:pt x="464" y="900"/>
                </a:cubicBezTo>
                <a:cubicBezTo>
                  <a:pt x="434" y="897"/>
                  <a:pt x="408" y="873"/>
                  <a:pt x="380" y="864"/>
                </a:cubicBezTo>
                <a:cubicBezTo>
                  <a:pt x="355" y="839"/>
                  <a:pt x="318" y="806"/>
                  <a:pt x="284" y="798"/>
                </a:cubicBezTo>
                <a:cubicBezTo>
                  <a:pt x="268" y="782"/>
                  <a:pt x="246" y="772"/>
                  <a:pt x="230" y="756"/>
                </a:cubicBezTo>
                <a:cubicBezTo>
                  <a:pt x="196" y="722"/>
                  <a:pt x="162" y="687"/>
                  <a:pt x="122" y="660"/>
                </a:cubicBezTo>
                <a:cubicBezTo>
                  <a:pt x="120" y="654"/>
                  <a:pt x="120" y="646"/>
                  <a:pt x="116" y="642"/>
                </a:cubicBezTo>
                <a:cubicBezTo>
                  <a:pt x="106" y="632"/>
                  <a:pt x="80" y="618"/>
                  <a:pt x="80" y="618"/>
                </a:cubicBezTo>
                <a:cubicBezTo>
                  <a:pt x="71" y="605"/>
                  <a:pt x="59" y="595"/>
                  <a:pt x="50" y="582"/>
                </a:cubicBezTo>
                <a:cubicBezTo>
                  <a:pt x="30" y="553"/>
                  <a:pt x="60" y="574"/>
                  <a:pt x="32" y="546"/>
                </a:cubicBezTo>
                <a:cubicBezTo>
                  <a:pt x="27" y="541"/>
                  <a:pt x="16" y="541"/>
                  <a:pt x="14" y="534"/>
                </a:cubicBezTo>
                <a:cubicBezTo>
                  <a:pt x="11" y="526"/>
                  <a:pt x="18" y="518"/>
                  <a:pt x="20" y="510"/>
                </a:cubicBezTo>
                <a:close/>
              </a:path>
            </a:pathLst>
          </a:cu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22" name="Line 9"/>
          <p:cNvSpPr>
            <a:spLocks noChangeShapeType="1"/>
          </p:cNvSpPr>
          <p:nvPr/>
        </p:nvSpPr>
        <p:spPr bwMode="auto">
          <a:xfrm>
            <a:off x="6151166" y="2829825"/>
            <a:ext cx="2016125"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23" name="Line 10"/>
          <p:cNvSpPr>
            <a:spLocks noChangeShapeType="1"/>
          </p:cNvSpPr>
          <p:nvPr/>
        </p:nvSpPr>
        <p:spPr bwMode="auto">
          <a:xfrm rot="16200000">
            <a:off x="5252640" y="2110688"/>
            <a:ext cx="2016125"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24" name="Line 11"/>
          <p:cNvSpPr>
            <a:spLocks noChangeShapeType="1"/>
          </p:cNvSpPr>
          <p:nvPr/>
        </p:nvSpPr>
        <p:spPr bwMode="auto">
          <a:xfrm rot="16200000">
            <a:off x="5954316" y="1407425"/>
            <a:ext cx="1763712" cy="129698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25" name="Line 12"/>
          <p:cNvSpPr>
            <a:spLocks noChangeShapeType="1"/>
          </p:cNvSpPr>
          <p:nvPr/>
        </p:nvSpPr>
        <p:spPr bwMode="auto">
          <a:xfrm>
            <a:off x="5827316" y="2505975"/>
            <a:ext cx="1763712" cy="129698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2157" name="AutoShape 13"/>
          <p:cNvSpPr>
            <a:spLocks noChangeArrowheads="1"/>
          </p:cNvSpPr>
          <p:nvPr/>
        </p:nvSpPr>
        <p:spPr bwMode="auto">
          <a:xfrm>
            <a:off x="7627541" y="2758388"/>
            <a:ext cx="612775" cy="142875"/>
          </a:xfrm>
          <a:prstGeom prst="rightArrow">
            <a:avLst>
              <a:gd name="adj1" fmla="val 50000"/>
              <a:gd name="adj2" fmla="val 10722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62158" name="AutoShape 14"/>
          <p:cNvSpPr>
            <a:spLocks noChangeArrowheads="1"/>
          </p:cNvSpPr>
          <p:nvPr/>
        </p:nvSpPr>
        <p:spPr bwMode="auto">
          <a:xfrm rot="16200000">
            <a:off x="5954316" y="1264550"/>
            <a:ext cx="612775" cy="142875"/>
          </a:xfrm>
          <a:prstGeom prst="rightArrow">
            <a:avLst>
              <a:gd name="adj1" fmla="val 50000"/>
              <a:gd name="adj2" fmla="val 10722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62159" name="AutoShape 15"/>
          <p:cNvSpPr>
            <a:spLocks noChangeArrowheads="1"/>
          </p:cNvSpPr>
          <p:nvPr/>
        </p:nvSpPr>
        <p:spPr bwMode="auto">
          <a:xfrm rot="18353130">
            <a:off x="6998891" y="1337575"/>
            <a:ext cx="612775" cy="142875"/>
          </a:xfrm>
          <a:prstGeom prst="rightArrow">
            <a:avLst>
              <a:gd name="adj1" fmla="val 50000"/>
              <a:gd name="adj2" fmla="val 10722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62160" name="AutoShape 16"/>
          <p:cNvSpPr>
            <a:spLocks noChangeArrowheads="1"/>
          </p:cNvSpPr>
          <p:nvPr/>
        </p:nvSpPr>
        <p:spPr bwMode="auto">
          <a:xfrm rot="2153130">
            <a:off x="7051278" y="3552138"/>
            <a:ext cx="612775" cy="142875"/>
          </a:xfrm>
          <a:prstGeom prst="rightArrow">
            <a:avLst>
              <a:gd name="adj1" fmla="val 50000"/>
              <a:gd name="adj2" fmla="val 10722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62161" name="Text Box 17"/>
          <p:cNvSpPr txBox="1">
            <a:spLocks noChangeArrowheads="1"/>
          </p:cNvSpPr>
          <p:nvPr/>
        </p:nvSpPr>
        <p:spPr bwMode="auto">
          <a:xfrm>
            <a:off x="72791" y="3556255"/>
            <a:ext cx="55793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algn="just" eaLnBrk="1" hangingPunct="1">
              <a:buFontTx/>
              <a:buAutoNum type="arabicPeriod"/>
            </a:pPr>
            <a:r>
              <a:rPr lang="ru-RU" altLang="ru-RU" sz="1600" dirty="0">
                <a:latin typeface="+mn-lt"/>
              </a:rPr>
              <a:t>Перенесем все силы по линии их действия в точку пересечения (кинематическое </a:t>
            </a:r>
            <a:r>
              <a:rPr lang="ru-RU" altLang="ru-RU" sz="1600" dirty="0" smtClean="0">
                <a:latin typeface="+mn-lt"/>
              </a:rPr>
              <a:t>состояние</a:t>
            </a:r>
            <a:r>
              <a:rPr lang="en-US" altLang="ru-RU" sz="1600" dirty="0" smtClean="0">
                <a:latin typeface="+mn-lt"/>
              </a:rPr>
              <a:t> </a:t>
            </a:r>
            <a:r>
              <a:rPr lang="ru-RU" altLang="ru-RU" sz="1600" dirty="0" smtClean="0">
                <a:latin typeface="+mn-lt"/>
              </a:rPr>
              <a:t>тела </a:t>
            </a:r>
            <a:r>
              <a:rPr lang="ru-RU" altLang="ru-RU" sz="1600" dirty="0">
                <a:latin typeface="+mn-lt"/>
              </a:rPr>
              <a:t>при этом не изменится – следствие из аксиомы присоединения).</a:t>
            </a:r>
          </a:p>
        </p:txBody>
      </p:sp>
      <p:graphicFrame>
        <p:nvGraphicFramePr>
          <p:cNvPr id="262162" name="Object 18"/>
          <p:cNvGraphicFramePr>
            <a:graphicFrameLocks noGrp="1" noChangeAspect="1"/>
          </p:cNvGraphicFramePr>
          <p:nvPr>
            <p:ph sz="quarter" idx="1"/>
            <p:extLst>
              <p:ext uri="{D42A27DB-BD31-4B8C-83A1-F6EECF244321}">
                <p14:modId xmlns:p14="http://schemas.microsoft.com/office/powerpoint/2010/main" val="4171509309"/>
              </p:ext>
            </p:extLst>
          </p:nvPr>
        </p:nvGraphicFramePr>
        <p:xfrm>
          <a:off x="5935266" y="1269536"/>
          <a:ext cx="165100" cy="228600"/>
        </p:xfrm>
        <a:graphic>
          <a:graphicData uri="http://schemas.openxmlformats.org/presentationml/2006/ole">
            <mc:AlternateContent xmlns:mc="http://schemas.openxmlformats.org/markup-compatibility/2006">
              <mc:Choice xmlns:v="urn:schemas-microsoft-com:vml" Requires="v">
                <p:oleObj spid="_x0000_s42316" name="Формула" r:id="rId3" imgW="165028" imgH="228501" progId="Equation.3">
                  <p:embed/>
                </p:oleObj>
              </mc:Choice>
              <mc:Fallback>
                <p:oleObj name="Формула" r:id="rId3" imgW="165028"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266" y="1269536"/>
                        <a:ext cx="165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64" name="Object 20"/>
          <p:cNvGraphicFramePr>
            <a:graphicFrameLocks noGrp="1" noChangeAspect="1"/>
          </p:cNvGraphicFramePr>
          <p:nvPr>
            <p:ph sz="quarter" idx="2"/>
            <p:extLst>
              <p:ext uri="{D42A27DB-BD31-4B8C-83A1-F6EECF244321}">
                <p14:modId xmlns:p14="http://schemas.microsoft.com/office/powerpoint/2010/main" val="2076021276"/>
              </p:ext>
            </p:extLst>
          </p:nvPr>
        </p:nvGraphicFramePr>
        <p:xfrm>
          <a:off x="7484666" y="1197875"/>
          <a:ext cx="177800" cy="228600"/>
        </p:xfrm>
        <a:graphic>
          <a:graphicData uri="http://schemas.openxmlformats.org/presentationml/2006/ole">
            <mc:AlternateContent xmlns:mc="http://schemas.openxmlformats.org/markup-compatibility/2006">
              <mc:Choice xmlns:v="urn:schemas-microsoft-com:vml" Requires="v">
                <p:oleObj spid="_x0000_s42317" name="Формула" r:id="rId5" imgW="177646" imgH="228402" progId="Equation.3">
                  <p:embed/>
                </p:oleObj>
              </mc:Choice>
              <mc:Fallback>
                <p:oleObj name="Формула" r:id="rId5" imgW="177646" imgH="2284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4666" y="1197875"/>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68" name="Object 24"/>
          <p:cNvGraphicFramePr>
            <a:graphicFrameLocks noGrp="1" noChangeAspect="1"/>
          </p:cNvGraphicFramePr>
          <p:nvPr>
            <p:ph sz="quarter" idx="3"/>
            <p:extLst>
              <p:ext uri="{D42A27DB-BD31-4B8C-83A1-F6EECF244321}">
                <p14:modId xmlns:p14="http://schemas.microsoft.com/office/powerpoint/2010/main" val="2895074885"/>
              </p:ext>
            </p:extLst>
          </p:nvPr>
        </p:nvGraphicFramePr>
        <p:xfrm>
          <a:off x="7592616" y="3550550"/>
          <a:ext cx="177800" cy="228600"/>
        </p:xfrm>
        <a:graphic>
          <a:graphicData uri="http://schemas.openxmlformats.org/presentationml/2006/ole">
            <mc:AlternateContent xmlns:mc="http://schemas.openxmlformats.org/markup-compatibility/2006">
              <mc:Choice xmlns:v="urn:schemas-microsoft-com:vml" Requires="v">
                <p:oleObj spid="_x0000_s42318" name="Формула" r:id="rId7" imgW="177646" imgH="228402" progId="Equation.3">
                  <p:embed/>
                </p:oleObj>
              </mc:Choice>
              <mc:Fallback>
                <p:oleObj name="Формула" r:id="rId7" imgW="177646" imgH="228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2616" y="3550550"/>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72" name="Object 28"/>
          <p:cNvGraphicFramePr>
            <a:graphicFrameLocks noGrp="1" noChangeAspect="1"/>
          </p:cNvGraphicFramePr>
          <p:nvPr>
            <p:ph sz="quarter" idx="4"/>
            <p:extLst>
              <p:ext uri="{D42A27DB-BD31-4B8C-83A1-F6EECF244321}">
                <p14:modId xmlns:p14="http://schemas.microsoft.com/office/powerpoint/2010/main" val="832075886"/>
              </p:ext>
            </p:extLst>
          </p:nvPr>
        </p:nvGraphicFramePr>
        <p:xfrm>
          <a:off x="8024416" y="2553600"/>
          <a:ext cx="177800" cy="241300"/>
        </p:xfrm>
        <a:graphic>
          <a:graphicData uri="http://schemas.openxmlformats.org/presentationml/2006/ole">
            <mc:AlternateContent xmlns:mc="http://schemas.openxmlformats.org/markup-compatibility/2006">
              <mc:Choice xmlns:v="urn:schemas-microsoft-com:vml" Requires="v">
                <p:oleObj spid="_x0000_s42319" name="Формула" r:id="rId9" imgW="177646" imgH="241091" progId="Equation.3">
                  <p:embed/>
                </p:oleObj>
              </mc:Choice>
              <mc:Fallback>
                <p:oleObj name="Формула" r:id="rId9" imgW="177646"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4416" y="2553600"/>
                        <a:ext cx="1778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75" name="Text Box 31"/>
          <p:cNvSpPr txBox="1">
            <a:spLocks noChangeArrowheads="1"/>
          </p:cNvSpPr>
          <p:nvPr/>
        </p:nvSpPr>
        <p:spPr bwMode="auto">
          <a:xfrm>
            <a:off x="35496" y="4387252"/>
            <a:ext cx="57214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Сложим первые две силы </a:t>
            </a:r>
            <a:r>
              <a:rPr lang="en-US" altLang="ru-RU" sz="1600" b="1" i="1" dirty="0">
                <a:latin typeface="+mn-lt"/>
              </a:rPr>
              <a:t>F</a:t>
            </a:r>
            <a:r>
              <a:rPr lang="en-US" altLang="ru-RU" sz="1600" baseline="-25000" dirty="0">
                <a:latin typeface="+mn-lt"/>
              </a:rPr>
              <a:t>1</a:t>
            </a:r>
            <a:r>
              <a:rPr lang="en-US" altLang="ru-RU" sz="1600" dirty="0">
                <a:latin typeface="+mn-lt"/>
              </a:rPr>
              <a:t> </a:t>
            </a:r>
            <a:r>
              <a:rPr lang="ru-RU" altLang="ru-RU" sz="1600" dirty="0">
                <a:latin typeface="+mn-lt"/>
              </a:rPr>
              <a:t>и </a:t>
            </a:r>
            <a:r>
              <a:rPr lang="en-US" altLang="ru-RU" sz="1600" b="1" i="1" dirty="0">
                <a:latin typeface="+mn-lt"/>
              </a:rPr>
              <a:t>F</a:t>
            </a:r>
            <a:r>
              <a:rPr lang="en-US" altLang="ru-RU" sz="1600" baseline="-25000" dirty="0">
                <a:latin typeface="+mn-lt"/>
              </a:rPr>
              <a:t>2</a:t>
            </a:r>
            <a:r>
              <a:rPr lang="en-US" altLang="ru-RU" sz="1600" dirty="0">
                <a:latin typeface="+mn-lt"/>
              </a:rPr>
              <a:t> </a:t>
            </a:r>
            <a:r>
              <a:rPr lang="ru-RU" altLang="ru-RU" sz="1600" dirty="0">
                <a:latin typeface="+mn-lt"/>
              </a:rPr>
              <a:t>(аксиома параллелограмма).  </a:t>
            </a:r>
          </a:p>
          <a:p>
            <a:pPr algn="just" eaLnBrk="1" hangingPunct="1"/>
            <a:r>
              <a:rPr lang="ru-RU" altLang="ru-RU" sz="1600" dirty="0">
                <a:latin typeface="+mn-lt"/>
              </a:rPr>
              <a:t>Количество сил уменьшилось на единицу.</a:t>
            </a:r>
          </a:p>
        </p:txBody>
      </p:sp>
      <p:graphicFrame>
        <p:nvGraphicFramePr>
          <p:cNvPr id="262176" name="Object 32"/>
          <p:cNvGraphicFramePr>
            <a:graphicFrameLocks noChangeAspect="1"/>
          </p:cNvGraphicFramePr>
          <p:nvPr>
            <p:extLst>
              <p:ext uri="{D42A27DB-BD31-4B8C-83A1-F6EECF244321}">
                <p14:modId xmlns:p14="http://schemas.microsoft.com/office/powerpoint/2010/main" val="4001217129"/>
              </p:ext>
            </p:extLst>
          </p:nvPr>
        </p:nvGraphicFramePr>
        <p:xfrm>
          <a:off x="6232128" y="4384364"/>
          <a:ext cx="1342670" cy="412788"/>
        </p:xfrm>
        <a:graphic>
          <a:graphicData uri="http://schemas.openxmlformats.org/presentationml/2006/ole">
            <mc:AlternateContent xmlns:mc="http://schemas.openxmlformats.org/markup-compatibility/2006">
              <mc:Choice xmlns:v="urn:schemas-microsoft-com:vml" Requires="v">
                <p:oleObj spid="_x0000_s42320" name="Формула" r:id="rId11" imgW="825500" imgH="254000" progId="Equation.3">
                  <p:embed/>
                </p:oleObj>
              </mc:Choice>
              <mc:Fallback>
                <p:oleObj name="Формула" r:id="rId11" imgW="8255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2128" y="4384364"/>
                        <a:ext cx="1342670" cy="412788"/>
                      </a:xfrm>
                      <a:prstGeom prst="rect">
                        <a:avLst/>
                      </a:prstGeom>
                      <a:solidFill>
                        <a:srgbClr val="FFFF00"/>
                      </a:solidFill>
                      <a:ln w="9525">
                        <a:solidFill>
                          <a:schemeClr val="tx1"/>
                        </a:solidFill>
                        <a:miter lim="800000"/>
                        <a:headEnd/>
                        <a:tailEnd/>
                      </a:ln>
                      <a:effectLst/>
                      <a:extLst/>
                    </p:spPr>
                  </p:pic>
                </p:oleObj>
              </mc:Fallback>
            </mc:AlternateContent>
          </a:graphicData>
        </a:graphic>
      </p:graphicFrame>
      <p:grpSp>
        <p:nvGrpSpPr>
          <p:cNvPr id="262183" name="Group 39"/>
          <p:cNvGrpSpPr>
            <a:grpSpLocks/>
          </p:cNvGrpSpPr>
          <p:nvPr/>
        </p:nvGrpSpPr>
        <p:grpSpPr bwMode="auto">
          <a:xfrm>
            <a:off x="6187678" y="1678888"/>
            <a:ext cx="468313" cy="1228725"/>
            <a:chOff x="3379" y="1704"/>
            <a:chExt cx="295" cy="774"/>
          </a:xfrm>
        </p:grpSpPr>
        <p:sp>
          <p:nvSpPr>
            <p:cNvPr id="9296" name="AutoShape 33"/>
            <p:cNvSpPr>
              <a:spLocks noChangeArrowheads="1"/>
            </p:cNvSpPr>
            <p:nvPr/>
          </p:nvSpPr>
          <p:spPr bwMode="auto">
            <a:xfrm rot="-5400000">
              <a:off x="3231" y="2195"/>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97" name="AutoShape 34"/>
            <p:cNvSpPr>
              <a:spLocks noChangeArrowheads="1"/>
            </p:cNvSpPr>
            <p:nvPr/>
          </p:nvSpPr>
          <p:spPr bwMode="auto">
            <a:xfrm rot="-3246870">
              <a:off x="3345" y="2240"/>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98" name="Line 36"/>
            <p:cNvSpPr>
              <a:spLocks noChangeShapeType="1"/>
            </p:cNvSpPr>
            <p:nvPr/>
          </p:nvSpPr>
          <p:spPr bwMode="auto">
            <a:xfrm rot="-5400000">
              <a:off x="3390" y="1763"/>
              <a:ext cx="318" cy="2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99" name="Line 37"/>
            <p:cNvSpPr>
              <a:spLocks noChangeShapeType="1"/>
            </p:cNvSpPr>
            <p:nvPr/>
          </p:nvSpPr>
          <p:spPr bwMode="auto">
            <a:xfrm rot="-5400000">
              <a:off x="3447" y="1933"/>
              <a:ext cx="408"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300" name="AutoShape 38"/>
            <p:cNvSpPr>
              <a:spLocks noChangeArrowheads="1"/>
            </p:cNvSpPr>
            <p:nvPr/>
          </p:nvSpPr>
          <p:spPr bwMode="auto">
            <a:xfrm rot="-4222500">
              <a:off x="3151" y="2044"/>
              <a:ext cx="771" cy="92"/>
            </a:xfrm>
            <a:prstGeom prst="rightArrow">
              <a:avLst>
                <a:gd name="adj1" fmla="val 50000"/>
                <a:gd name="adj2" fmla="val 20951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aphicFrame>
        <p:nvGraphicFramePr>
          <p:cNvPr id="262190" name="Object 46"/>
          <p:cNvGraphicFramePr>
            <a:graphicFrameLocks noChangeAspect="1"/>
          </p:cNvGraphicFramePr>
          <p:nvPr>
            <p:extLst>
              <p:ext uri="{D42A27DB-BD31-4B8C-83A1-F6EECF244321}">
                <p14:modId xmlns:p14="http://schemas.microsoft.com/office/powerpoint/2010/main" val="2668734344"/>
              </p:ext>
            </p:extLst>
          </p:nvPr>
        </p:nvGraphicFramePr>
        <p:xfrm>
          <a:off x="6368653" y="1532838"/>
          <a:ext cx="254000" cy="254000"/>
        </p:xfrm>
        <a:graphic>
          <a:graphicData uri="http://schemas.openxmlformats.org/presentationml/2006/ole">
            <mc:AlternateContent xmlns:mc="http://schemas.openxmlformats.org/markup-compatibility/2006">
              <mc:Choice xmlns:v="urn:schemas-microsoft-com:vml" Requires="v">
                <p:oleObj spid="_x0000_s42321" name="Формула" r:id="rId13" imgW="253780" imgH="253780" progId="Equation.3">
                  <p:embed/>
                </p:oleObj>
              </mc:Choice>
              <mc:Fallback>
                <p:oleObj name="Формула" r:id="rId13" imgW="253780" imgH="2537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8653" y="1532838"/>
                        <a:ext cx="2540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91" name="Text Box 47"/>
          <p:cNvSpPr txBox="1">
            <a:spLocks noChangeArrowheads="1"/>
          </p:cNvSpPr>
          <p:nvPr/>
        </p:nvSpPr>
        <p:spPr bwMode="auto">
          <a:xfrm>
            <a:off x="35496" y="5004465"/>
            <a:ext cx="64572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Сложим полученную равнодействующую </a:t>
            </a:r>
            <a:r>
              <a:rPr lang="en-US" altLang="ru-RU" sz="1600" b="1" i="1" dirty="0">
                <a:latin typeface="+mn-lt"/>
              </a:rPr>
              <a:t>R</a:t>
            </a:r>
            <a:r>
              <a:rPr lang="en-US" altLang="ru-RU" sz="1600" baseline="-25000" dirty="0">
                <a:latin typeface="+mn-lt"/>
              </a:rPr>
              <a:t>12</a:t>
            </a:r>
            <a:r>
              <a:rPr lang="en-US" altLang="ru-RU" sz="1600" dirty="0">
                <a:latin typeface="+mn-lt"/>
              </a:rPr>
              <a:t> </a:t>
            </a:r>
            <a:r>
              <a:rPr lang="ru-RU" altLang="ru-RU" sz="1600" dirty="0">
                <a:latin typeface="+mn-lt"/>
              </a:rPr>
              <a:t>со следующей силой </a:t>
            </a:r>
            <a:r>
              <a:rPr lang="en-US" altLang="ru-RU" sz="1600" b="1" i="1" dirty="0">
                <a:latin typeface="+mn-lt"/>
              </a:rPr>
              <a:t>F</a:t>
            </a:r>
            <a:r>
              <a:rPr lang="en-US" altLang="ru-RU" sz="1600" baseline="-25000" dirty="0">
                <a:latin typeface="+mn-lt"/>
              </a:rPr>
              <a:t>3</a:t>
            </a:r>
            <a:r>
              <a:rPr lang="ru-RU" altLang="ru-RU" sz="1600" dirty="0">
                <a:latin typeface="+mn-lt"/>
              </a:rPr>
              <a:t>.  </a:t>
            </a:r>
          </a:p>
          <a:p>
            <a:pPr algn="just" eaLnBrk="1" hangingPunct="1"/>
            <a:r>
              <a:rPr lang="ru-RU" altLang="ru-RU" sz="1600" dirty="0">
                <a:latin typeface="+mn-lt"/>
              </a:rPr>
              <a:t>Количество сил вновь уменьшилось на единицу.</a:t>
            </a:r>
          </a:p>
        </p:txBody>
      </p:sp>
      <p:graphicFrame>
        <p:nvGraphicFramePr>
          <p:cNvPr id="262192" name="Object 48"/>
          <p:cNvGraphicFramePr>
            <a:graphicFrameLocks noChangeAspect="1"/>
          </p:cNvGraphicFramePr>
          <p:nvPr>
            <p:extLst>
              <p:ext uri="{D42A27DB-BD31-4B8C-83A1-F6EECF244321}">
                <p14:modId xmlns:p14="http://schemas.microsoft.com/office/powerpoint/2010/main" val="2378033784"/>
              </p:ext>
            </p:extLst>
          </p:nvPr>
        </p:nvGraphicFramePr>
        <p:xfrm>
          <a:off x="6462316" y="5004465"/>
          <a:ext cx="1702722" cy="440759"/>
        </p:xfrm>
        <a:graphic>
          <a:graphicData uri="http://schemas.openxmlformats.org/presentationml/2006/ole">
            <mc:AlternateContent xmlns:mc="http://schemas.openxmlformats.org/markup-compatibility/2006">
              <mc:Choice xmlns:v="urn:schemas-microsoft-com:vml" Requires="v">
                <p:oleObj spid="_x0000_s42322" name="Формула" r:id="rId15" imgW="977476" imgH="253890" progId="Equation.3">
                  <p:embed/>
                </p:oleObj>
              </mc:Choice>
              <mc:Fallback>
                <p:oleObj name="Формула" r:id="rId15" imgW="977476" imgH="25389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62316" y="5004465"/>
                        <a:ext cx="1702722" cy="440759"/>
                      </a:xfrm>
                      <a:prstGeom prst="rect">
                        <a:avLst/>
                      </a:prstGeom>
                      <a:solidFill>
                        <a:srgbClr val="FFFF00"/>
                      </a:solidFill>
                      <a:ln w="9525">
                        <a:solidFill>
                          <a:schemeClr val="tx1"/>
                        </a:solidFill>
                        <a:miter lim="800000"/>
                        <a:headEnd/>
                        <a:tailEnd/>
                      </a:ln>
                      <a:effectLst/>
                      <a:extLst/>
                    </p:spPr>
                  </p:pic>
                </p:oleObj>
              </mc:Fallback>
            </mc:AlternateContent>
          </a:graphicData>
        </a:graphic>
      </p:graphicFrame>
      <p:grpSp>
        <p:nvGrpSpPr>
          <p:cNvPr id="262198" name="Group 54"/>
          <p:cNvGrpSpPr>
            <a:grpSpLocks/>
          </p:cNvGrpSpPr>
          <p:nvPr/>
        </p:nvGrpSpPr>
        <p:grpSpPr bwMode="auto">
          <a:xfrm>
            <a:off x="6187678" y="1497913"/>
            <a:ext cx="1152525" cy="1584325"/>
            <a:chOff x="4286" y="2455"/>
            <a:chExt cx="726" cy="998"/>
          </a:xfrm>
        </p:grpSpPr>
        <p:grpSp>
          <p:nvGrpSpPr>
            <p:cNvPr id="9285" name="Group 50"/>
            <p:cNvGrpSpPr>
              <a:grpSpLocks/>
            </p:cNvGrpSpPr>
            <p:nvPr/>
          </p:nvGrpSpPr>
          <p:grpSpPr bwMode="auto">
            <a:xfrm>
              <a:off x="4286" y="2565"/>
              <a:ext cx="431" cy="774"/>
              <a:chOff x="4286" y="2565"/>
              <a:chExt cx="431" cy="774"/>
            </a:xfrm>
          </p:grpSpPr>
          <p:grpSp>
            <p:nvGrpSpPr>
              <p:cNvPr id="9289" name="Group 40"/>
              <p:cNvGrpSpPr>
                <a:grpSpLocks/>
              </p:cNvGrpSpPr>
              <p:nvPr/>
            </p:nvGrpSpPr>
            <p:grpSpPr bwMode="auto">
              <a:xfrm>
                <a:off x="4286" y="2565"/>
                <a:ext cx="295" cy="774"/>
                <a:chOff x="3379" y="1704"/>
                <a:chExt cx="295" cy="774"/>
              </a:xfrm>
            </p:grpSpPr>
            <p:sp>
              <p:nvSpPr>
                <p:cNvPr id="9291" name="AutoShape 41"/>
                <p:cNvSpPr>
                  <a:spLocks noChangeArrowheads="1"/>
                </p:cNvSpPr>
                <p:nvPr/>
              </p:nvSpPr>
              <p:spPr bwMode="auto">
                <a:xfrm rot="-5400000">
                  <a:off x="3231" y="2195"/>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92" name="AutoShape 42"/>
                <p:cNvSpPr>
                  <a:spLocks noChangeArrowheads="1"/>
                </p:cNvSpPr>
                <p:nvPr/>
              </p:nvSpPr>
              <p:spPr bwMode="auto">
                <a:xfrm rot="-3246870">
                  <a:off x="3345" y="2240"/>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93" name="Line 43"/>
                <p:cNvSpPr>
                  <a:spLocks noChangeShapeType="1"/>
                </p:cNvSpPr>
                <p:nvPr/>
              </p:nvSpPr>
              <p:spPr bwMode="auto">
                <a:xfrm rot="-5400000">
                  <a:off x="3390" y="1763"/>
                  <a:ext cx="318" cy="2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94" name="Line 44"/>
                <p:cNvSpPr>
                  <a:spLocks noChangeShapeType="1"/>
                </p:cNvSpPr>
                <p:nvPr/>
              </p:nvSpPr>
              <p:spPr bwMode="auto">
                <a:xfrm rot="-5400000">
                  <a:off x="3447" y="1933"/>
                  <a:ext cx="408"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95" name="AutoShape 45"/>
                <p:cNvSpPr>
                  <a:spLocks noChangeArrowheads="1"/>
                </p:cNvSpPr>
                <p:nvPr/>
              </p:nvSpPr>
              <p:spPr bwMode="auto">
                <a:xfrm rot="-4222500">
                  <a:off x="3151" y="2044"/>
                  <a:ext cx="771" cy="92"/>
                </a:xfrm>
                <a:prstGeom prst="rightArrow">
                  <a:avLst>
                    <a:gd name="adj1" fmla="val 50000"/>
                    <a:gd name="adj2" fmla="val 209511"/>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9290" name="AutoShape 49"/>
              <p:cNvSpPr>
                <a:spLocks noChangeArrowheads="1"/>
              </p:cNvSpPr>
              <p:nvPr/>
            </p:nvSpPr>
            <p:spPr bwMode="auto">
              <a:xfrm>
                <a:off x="4331" y="3249"/>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9286" name="Line 51"/>
            <p:cNvSpPr>
              <a:spLocks noChangeShapeType="1"/>
            </p:cNvSpPr>
            <p:nvPr/>
          </p:nvSpPr>
          <p:spPr bwMode="auto">
            <a:xfrm flipV="1">
              <a:off x="4717" y="2591"/>
              <a:ext cx="295" cy="703"/>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87" name="Line 52"/>
            <p:cNvSpPr>
              <a:spLocks noChangeShapeType="1"/>
            </p:cNvSpPr>
            <p:nvPr/>
          </p:nvSpPr>
          <p:spPr bwMode="auto">
            <a:xfrm>
              <a:off x="4558" y="2591"/>
              <a:ext cx="454"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88" name="AutoShape 53"/>
            <p:cNvSpPr>
              <a:spLocks noChangeArrowheads="1"/>
            </p:cNvSpPr>
            <p:nvPr/>
          </p:nvSpPr>
          <p:spPr bwMode="auto">
            <a:xfrm rot="-2707117">
              <a:off x="4165" y="2897"/>
              <a:ext cx="998" cy="113"/>
            </a:xfrm>
            <a:prstGeom prst="rightArrow">
              <a:avLst>
                <a:gd name="adj1" fmla="val 50000"/>
                <a:gd name="adj2" fmla="val 22079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aphicFrame>
        <p:nvGraphicFramePr>
          <p:cNvPr id="262199" name="Object 55"/>
          <p:cNvGraphicFramePr>
            <a:graphicFrameLocks noChangeAspect="1"/>
          </p:cNvGraphicFramePr>
          <p:nvPr>
            <p:extLst>
              <p:ext uri="{D42A27DB-BD31-4B8C-83A1-F6EECF244321}">
                <p14:modId xmlns:p14="http://schemas.microsoft.com/office/powerpoint/2010/main" val="3702442433"/>
              </p:ext>
            </p:extLst>
          </p:nvPr>
        </p:nvGraphicFramePr>
        <p:xfrm>
          <a:off x="7448153" y="1497913"/>
          <a:ext cx="317500" cy="254000"/>
        </p:xfrm>
        <a:graphic>
          <a:graphicData uri="http://schemas.openxmlformats.org/presentationml/2006/ole">
            <mc:AlternateContent xmlns:mc="http://schemas.openxmlformats.org/markup-compatibility/2006">
              <mc:Choice xmlns:v="urn:schemas-microsoft-com:vml" Requires="v">
                <p:oleObj spid="_x0000_s42323" name="Формула" r:id="rId17" imgW="317225" imgH="253780" progId="Equation.3">
                  <p:embed/>
                </p:oleObj>
              </mc:Choice>
              <mc:Fallback>
                <p:oleObj name="Формула" r:id="rId17" imgW="317225" imgH="2537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48153" y="1497913"/>
                        <a:ext cx="3175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212" name="Text Box 68"/>
          <p:cNvSpPr txBox="1">
            <a:spLocks noChangeArrowheads="1"/>
          </p:cNvSpPr>
          <p:nvPr/>
        </p:nvSpPr>
        <p:spPr bwMode="auto">
          <a:xfrm>
            <a:off x="51371" y="5580529"/>
            <a:ext cx="60179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Повторим эту же операцию</a:t>
            </a:r>
            <a:r>
              <a:rPr lang="en-US" altLang="ru-RU" sz="1600" dirty="0">
                <a:latin typeface="+mn-lt"/>
              </a:rPr>
              <a:t> </a:t>
            </a:r>
            <a:r>
              <a:rPr lang="ru-RU" altLang="ru-RU" sz="1600" dirty="0">
                <a:latin typeface="+mn-lt"/>
              </a:rPr>
              <a:t>со следующей силой </a:t>
            </a:r>
            <a:r>
              <a:rPr lang="en-US" altLang="ru-RU" sz="1600" b="1" i="1" dirty="0">
                <a:latin typeface="+mn-lt"/>
              </a:rPr>
              <a:t>F</a:t>
            </a:r>
            <a:r>
              <a:rPr lang="ru-RU" altLang="ru-RU" sz="1600" baseline="-25000" dirty="0">
                <a:latin typeface="+mn-lt"/>
              </a:rPr>
              <a:t>4</a:t>
            </a:r>
            <a:r>
              <a:rPr lang="ru-RU" altLang="ru-RU" sz="1600" dirty="0">
                <a:latin typeface="+mn-lt"/>
              </a:rPr>
              <a:t>.  </a:t>
            </a:r>
          </a:p>
          <a:p>
            <a:pPr algn="just" eaLnBrk="1" hangingPunct="1"/>
            <a:r>
              <a:rPr lang="ru-RU" altLang="ru-RU" sz="1600" dirty="0">
                <a:latin typeface="+mn-lt"/>
              </a:rPr>
              <a:t>Осталась всего одна сила, эквивалентная исходной системе сил.</a:t>
            </a:r>
          </a:p>
        </p:txBody>
      </p:sp>
      <p:graphicFrame>
        <p:nvGraphicFramePr>
          <p:cNvPr id="262213" name="Object 69"/>
          <p:cNvGraphicFramePr>
            <a:graphicFrameLocks noChangeAspect="1"/>
          </p:cNvGraphicFramePr>
          <p:nvPr>
            <p:extLst>
              <p:ext uri="{D42A27DB-BD31-4B8C-83A1-F6EECF244321}">
                <p14:modId xmlns:p14="http://schemas.microsoft.com/office/powerpoint/2010/main" val="3743734674"/>
              </p:ext>
            </p:extLst>
          </p:nvPr>
        </p:nvGraphicFramePr>
        <p:xfrm>
          <a:off x="6351983" y="5808717"/>
          <a:ext cx="1890211" cy="428595"/>
        </p:xfrm>
        <a:graphic>
          <a:graphicData uri="http://schemas.openxmlformats.org/presentationml/2006/ole">
            <mc:AlternateContent xmlns:mc="http://schemas.openxmlformats.org/markup-compatibility/2006">
              <mc:Choice xmlns:v="urn:schemas-microsoft-com:vml" Requires="v">
                <p:oleObj spid="_x0000_s42324" name="Формула" r:id="rId19" imgW="1117115" imgH="253890" progId="Equation.3">
                  <p:embed/>
                </p:oleObj>
              </mc:Choice>
              <mc:Fallback>
                <p:oleObj name="Формула" r:id="rId19" imgW="1117115" imgH="25389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51983" y="5808717"/>
                        <a:ext cx="1890211" cy="428595"/>
                      </a:xfrm>
                      <a:prstGeom prst="rect">
                        <a:avLst/>
                      </a:prstGeom>
                      <a:solidFill>
                        <a:srgbClr val="FFFF00"/>
                      </a:solidFill>
                      <a:ln w="9525">
                        <a:solidFill>
                          <a:schemeClr val="tx1"/>
                        </a:solidFill>
                        <a:miter lim="800000"/>
                        <a:headEnd/>
                        <a:tailEnd/>
                      </a:ln>
                      <a:effectLst/>
                      <a:extLst/>
                    </p:spPr>
                  </p:pic>
                </p:oleObj>
              </mc:Fallback>
            </mc:AlternateContent>
          </a:graphicData>
        </a:graphic>
      </p:graphicFrame>
      <p:grpSp>
        <p:nvGrpSpPr>
          <p:cNvPr id="262221" name="Group 77"/>
          <p:cNvGrpSpPr>
            <a:grpSpLocks/>
          </p:cNvGrpSpPr>
          <p:nvPr/>
        </p:nvGrpSpPr>
        <p:grpSpPr bwMode="auto">
          <a:xfrm>
            <a:off x="6152753" y="1497913"/>
            <a:ext cx="1763713" cy="1693862"/>
            <a:chOff x="4377" y="2545"/>
            <a:chExt cx="1111" cy="1067"/>
          </a:xfrm>
        </p:grpSpPr>
        <p:grpSp>
          <p:nvGrpSpPr>
            <p:cNvPr id="9270" name="Group 57"/>
            <p:cNvGrpSpPr>
              <a:grpSpLocks/>
            </p:cNvGrpSpPr>
            <p:nvPr/>
          </p:nvGrpSpPr>
          <p:grpSpPr bwMode="auto">
            <a:xfrm>
              <a:off x="4399" y="2655"/>
              <a:ext cx="431" cy="774"/>
              <a:chOff x="4286" y="2565"/>
              <a:chExt cx="431" cy="774"/>
            </a:xfrm>
          </p:grpSpPr>
          <p:grpSp>
            <p:nvGrpSpPr>
              <p:cNvPr id="9278" name="Group 58"/>
              <p:cNvGrpSpPr>
                <a:grpSpLocks/>
              </p:cNvGrpSpPr>
              <p:nvPr/>
            </p:nvGrpSpPr>
            <p:grpSpPr bwMode="auto">
              <a:xfrm>
                <a:off x="4286" y="2565"/>
                <a:ext cx="295" cy="774"/>
                <a:chOff x="3379" y="1704"/>
                <a:chExt cx="295" cy="774"/>
              </a:xfrm>
            </p:grpSpPr>
            <p:sp>
              <p:nvSpPr>
                <p:cNvPr id="9280" name="AutoShape 59"/>
                <p:cNvSpPr>
                  <a:spLocks noChangeArrowheads="1"/>
                </p:cNvSpPr>
                <p:nvPr/>
              </p:nvSpPr>
              <p:spPr bwMode="auto">
                <a:xfrm rot="-5400000">
                  <a:off x="3231" y="2195"/>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81" name="AutoShape 60"/>
                <p:cNvSpPr>
                  <a:spLocks noChangeArrowheads="1"/>
                </p:cNvSpPr>
                <p:nvPr/>
              </p:nvSpPr>
              <p:spPr bwMode="auto">
                <a:xfrm rot="-3246870">
                  <a:off x="3345" y="2240"/>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82" name="Line 61"/>
                <p:cNvSpPr>
                  <a:spLocks noChangeShapeType="1"/>
                </p:cNvSpPr>
                <p:nvPr/>
              </p:nvSpPr>
              <p:spPr bwMode="auto">
                <a:xfrm rot="-5400000">
                  <a:off x="3390" y="1763"/>
                  <a:ext cx="318" cy="2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83" name="Line 62"/>
                <p:cNvSpPr>
                  <a:spLocks noChangeShapeType="1"/>
                </p:cNvSpPr>
                <p:nvPr/>
              </p:nvSpPr>
              <p:spPr bwMode="auto">
                <a:xfrm rot="-5400000">
                  <a:off x="3447" y="1933"/>
                  <a:ext cx="408"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84" name="AutoShape 63"/>
                <p:cNvSpPr>
                  <a:spLocks noChangeArrowheads="1"/>
                </p:cNvSpPr>
                <p:nvPr/>
              </p:nvSpPr>
              <p:spPr bwMode="auto">
                <a:xfrm rot="-4222500">
                  <a:off x="3151" y="2044"/>
                  <a:ext cx="771" cy="92"/>
                </a:xfrm>
                <a:prstGeom prst="rightArrow">
                  <a:avLst>
                    <a:gd name="adj1" fmla="val 50000"/>
                    <a:gd name="adj2" fmla="val 209511"/>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9279" name="AutoShape 64"/>
              <p:cNvSpPr>
                <a:spLocks noChangeArrowheads="1"/>
              </p:cNvSpPr>
              <p:nvPr/>
            </p:nvSpPr>
            <p:spPr bwMode="auto">
              <a:xfrm>
                <a:off x="4331" y="3249"/>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9271" name="Line 65"/>
            <p:cNvSpPr>
              <a:spLocks noChangeShapeType="1"/>
            </p:cNvSpPr>
            <p:nvPr/>
          </p:nvSpPr>
          <p:spPr bwMode="auto">
            <a:xfrm flipV="1">
              <a:off x="4830" y="2681"/>
              <a:ext cx="295" cy="703"/>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72" name="Line 66"/>
            <p:cNvSpPr>
              <a:spLocks noChangeShapeType="1"/>
            </p:cNvSpPr>
            <p:nvPr/>
          </p:nvSpPr>
          <p:spPr bwMode="auto">
            <a:xfrm>
              <a:off x="4671" y="2681"/>
              <a:ext cx="454"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73" name="AutoShape 67"/>
            <p:cNvSpPr>
              <a:spLocks noChangeArrowheads="1"/>
            </p:cNvSpPr>
            <p:nvPr/>
          </p:nvSpPr>
          <p:spPr bwMode="auto">
            <a:xfrm rot="-2707117">
              <a:off x="4278" y="2987"/>
              <a:ext cx="998" cy="113"/>
            </a:xfrm>
            <a:prstGeom prst="rightArrow">
              <a:avLst>
                <a:gd name="adj1" fmla="val 50000"/>
                <a:gd name="adj2" fmla="val 220796"/>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74" name="AutoShape 73"/>
            <p:cNvSpPr>
              <a:spLocks noChangeArrowheads="1"/>
            </p:cNvSpPr>
            <p:nvPr/>
          </p:nvSpPr>
          <p:spPr bwMode="auto">
            <a:xfrm rot="2153130">
              <a:off x="4400" y="3453"/>
              <a:ext cx="386" cy="90"/>
            </a:xfrm>
            <a:prstGeom prst="rightArrow">
              <a:avLst>
                <a:gd name="adj1" fmla="val 50000"/>
                <a:gd name="adj2" fmla="val 107222"/>
              </a:avLst>
            </a:prstGeom>
            <a:solidFill>
              <a:srgbClr val="FF0000">
                <a:alpha val="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75" name="Line 74"/>
            <p:cNvSpPr>
              <a:spLocks noChangeShapeType="1"/>
            </p:cNvSpPr>
            <p:nvPr/>
          </p:nvSpPr>
          <p:spPr bwMode="auto">
            <a:xfrm>
              <a:off x="5125" y="2682"/>
              <a:ext cx="295" cy="226"/>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76" name="Line 75"/>
            <p:cNvSpPr>
              <a:spLocks noChangeShapeType="1"/>
            </p:cNvSpPr>
            <p:nvPr/>
          </p:nvSpPr>
          <p:spPr bwMode="auto">
            <a:xfrm flipV="1">
              <a:off x="4740" y="2908"/>
              <a:ext cx="680" cy="704"/>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9277" name="AutoShape 76"/>
            <p:cNvSpPr>
              <a:spLocks noChangeArrowheads="1"/>
            </p:cNvSpPr>
            <p:nvPr/>
          </p:nvSpPr>
          <p:spPr bwMode="auto">
            <a:xfrm rot="-1549260">
              <a:off x="4377" y="3079"/>
              <a:ext cx="1111" cy="136"/>
            </a:xfrm>
            <a:prstGeom prst="rightArrow">
              <a:avLst>
                <a:gd name="adj1" fmla="val 50000"/>
                <a:gd name="adj2" fmla="val 20422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aphicFrame>
        <p:nvGraphicFramePr>
          <p:cNvPr id="262222" name="Object 78"/>
          <p:cNvGraphicFramePr>
            <a:graphicFrameLocks noChangeAspect="1"/>
          </p:cNvGraphicFramePr>
          <p:nvPr>
            <p:extLst>
              <p:ext uri="{D42A27DB-BD31-4B8C-83A1-F6EECF244321}">
                <p14:modId xmlns:p14="http://schemas.microsoft.com/office/powerpoint/2010/main" val="3649775248"/>
              </p:ext>
            </p:extLst>
          </p:nvPr>
        </p:nvGraphicFramePr>
        <p:xfrm>
          <a:off x="7813278" y="1856688"/>
          <a:ext cx="393700" cy="254000"/>
        </p:xfrm>
        <a:graphic>
          <a:graphicData uri="http://schemas.openxmlformats.org/presentationml/2006/ole">
            <mc:AlternateContent xmlns:mc="http://schemas.openxmlformats.org/markup-compatibility/2006">
              <mc:Choice xmlns:v="urn:schemas-microsoft-com:vml" Requires="v">
                <p:oleObj spid="_x0000_s42325" name="Формула" r:id="rId21" imgW="393529" imgH="253890" progId="Equation.3">
                  <p:embed/>
                </p:oleObj>
              </mc:Choice>
              <mc:Fallback>
                <p:oleObj name="Формула" r:id="rId21" imgW="393529" imgH="25389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13278" y="1856688"/>
                        <a:ext cx="3937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227" name="AutoShape 83"/>
          <p:cNvSpPr>
            <a:spLocks noChangeArrowheads="1"/>
          </p:cNvSpPr>
          <p:nvPr/>
        </p:nvSpPr>
        <p:spPr bwMode="auto">
          <a:xfrm rot="16200000">
            <a:off x="5952728" y="2453588"/>
            <a:ext cx="612775" cy="142875"/>
          </a:xfrm>
          <a:prstGeom prst="rightArrow">
            <a:avLst>
              <a:gd name="adj1" fmla="val 50000"/>
              <a:gd name="adj2" fmla="val 10722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62228" name="AutoShape 84"/>
          <p:cNvSpPr>
            <a:spLocks noChangeArrowheads="1"/>
          </p:cNvSpPr>
          <p:nvPr/>
        </p:nvSpPr>
        <p:spPr bwMode="auto">
          <a:xfrm rot="18353130">
            <a:off x="6133703" y="2525025"/>
            <a:ext cx="612775" cy="142875"/>
          </a:xfrm>
          <a:prstGeom prst="rightArrow">
            <a:avLst>
              <a:gd name="adj1" fmla="val 50000"/>
              <a:gd name="adj2" fmla="val 10722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62232" name="AutoShape 88"/>
          <p:cNvSpPr>
            <a:spLocks noChangeArrowheads="1"/>
          </p:cNvSpPr>
          <p:nvPr/>
        </p:nvSpPr>
        <p:spPr bwMode="auto">
          <a:xfrm>
            <a:off x="6243241" y="2755213"/>
            <a:ext cx="679450" cy="142875"/>
          </a:xfrm>
          <a:prstGeom prst="rightArrow">
            <a:avLst>
              <a:gd name="adj1" fmla="val 50000"/>
              <a:gd name="adj2" fmla="val 11888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62236" name="AutoShape 92"/>
          <p:cNvSpPr>
            <a:spLocks noChangeArrowheads="1"/>
          </p:cNvSpPr>
          <p:nvPr/>
        </p:nvSpPr>
        <p:spPr bwMode="auto">
          <a:xfrm rot="2153130">
            <a:off x="6208316" y="2953650"/>
            <a:ext cx="612775" cy="142875"/>
          </a:xfrm>
          <a:prstGeom prst="rightArrow">
            <a:avLst>
              <a:gd name="adj1" fmla="val 50000"/>
              <a:gd name="adj2" fmla="val 10722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9265" name="Oval 118"/>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12</a:t>
            </a:r>
            <a:endParaRPr lang="ru-RU" altLang="ru-RU" sz="1000" b="1" dirty="0">
              <a:solidFill>
                <a:schemeClr val="bg2"/>
              </a:solidFill>
              <a:latin typeface="+mn-lt"/>
            </a:endParaRPr>
          </a:p>
        </p:txBody>
      </p:sp>
    </p:spTree>
    <p:extLst>
      <p:ext uri="{BB962C8B-B14F-4D97-AF65-F5344CB8AC3E}">
        <p14:creationId xmlns:p14="http://schemas.microsoft.com/office/powerpoint/2010/main" val="3407280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3.33333E-6 -1.11111E-6 L -3.33333E-6 0.17593 " pathEditMode="relative" rAng="0" ptsTypes="AA">
                                      <p:cBhvr>
                                        <p:cTn id="10" dur="2000" fill="hold"/>
                                        <p:tgtEl>
                                          <p:spTgt spid="262158"/>
                                        </p:tgtEl>
                                        <p:attrNameLst>
                                          <p:attrName>ppt_x</p:attrName>
                                          <p:attrName>ppt_y</p:attrName>
                                        </p:attrNameLst>
                                      </p:cBhvr>
                                      <p:rCtr x="0" y="8796"/>
                                    </p:animMotion>
                                  </p:childTnLst>
                                </p:cTn>
                              </p:par>
                              <p:par>
                                <p:cTn id="11" presetID="42" presetClass="path" presetSubtype="0" accel="50000" decel="50000" fill="hold" nodeType="withEffect">
                                  <p:stCondLst>
                                    <p:cond delay="0"/>
                                  </p:stCondLst>
                                  <p:childTnLst>
                                    <p:animMotion origin="layout" path="M -8.33333E-7 -1.85185E-6 L -0.00104 0.16181 " pathEditMode="relative" rAng="0" ptsTypes="AA">
                                      <p:cBhvr>
                                        <p:cTn id="12" dur="2000" fill="hold"/>
                                        <p:tgtEl>
                                          <p:spTgt spid="262162"/>
                                        </p:tgtEl>
                                        <p:attrNameLst>
                                          <p:attrName>ppt_x</p:attrName>
                                          <p:attrName>ppt_y</p:attrName>
                                        </p:attrNameLst>
                                      </p:cBhvr>
                                      <p:rCtr x="-52" y="8079"/>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0" nodeType="clickEffect">
                                  <p:stCondLst>
                                    <p:cond delay="0"/>
                                  </p:stCondLst>
                                  <p:childTnLst>
                                    <p:animMotion origin="layout" path="M 3.61111E-6 3.7037E-6 L -0.09445 0.17314 " pathEditMode="relative" ptsTypes="AA">
                                      <p:cBhvr>
                                        <p:cTn id="16" dur="2000" fill="hold"/>
                                        <p:tgtEl>
                                          <p:spTgt spid="262159"/>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22222E-6 -7.40741E-7 L -0.09635 0.17755 " pathEditMode="relative" rAng="0" ptsTypes="AA">
                                      <p:cBhvr>
                                        <p:cTn id="18" dur="2000" fill="hold"/>
                                        <p:tgtEl>
                                          <p:spTgt spid="262164"/>
                                        </p:tgtEl>
                                        <p:attrNameLst>
                                          <p:attrName>ppt_x</p:attrName>
                                          <p:attrName>ppt_y</p:attrName>
                                        </p:attrNameLst>
                                      </p:cBhvr>
                                      <p:rCtr x="-4826" y="8866"/>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path" presetSubtype="0" accel="50000" decel="50000" fill="hold" grpId="0" nodeType="clickEffect">
                                  <p:stCondLst>
                                    <p:cond delay="0"/>
                                  </p:stCondLst>
                                  <p:childTnLst>
                                    <p:animMotion origin="layout" path="M 8.33333E-7 4.81481E-6 L -0.14948 4.81481E-6 " pathEditMode="relative" rAng="0" ptsTypes="AA">
                                      <p:cBhvr>
                                        <p:cTn id="22" dur="2000" fill="hold"/>
                                        <p:tgtEl>
                                          <p:spTgt spid="262157"/>
                                        </p:tgtEl>
                                        <p:attrNameLst>
                                          <p:attrName>ppt_x</p:attrName>
                                          <p:attrName>ppt_y</p:attrName>
                                        </p:attrNameLst>
                                      </p:cBhvr>
                                      <p:rCtr x="-7483" y="0"/>
                                    </p:animMotion>
                                  </p:childTnLst>
                                </p:cTn>
                              </p:par>
                              <p:par>
                                <p:cTn id="23" presetID="35" presetClass="path" presetSubtype="0" accel="50000" decel="50000" fill="hold" nodeType="withEffect">
                                  <p:stCondLst>
                                    <p:cond delay="0"/>
                                  </p:stCondLst>
                                  <p:childTnLst>
                                    <p:animMotion origin="layout" path="M -4.72222E-6 2.22222E-6 L -0.13159 -0.00185 " pathEditMode="relative" rAng="0" ptsTypes="AA">
                                      <p:cBhvr>
                                        <p:cTn id="24" dur="2000" fill="hold"/>
                                        <p:tgtEl>
                                          <p:spTgt spid="262172"/>
                                        </p:tgtEl>
                                        <p:attrNameLst>
                                          <p:attrName>ppt_x</p:attrName>
                                          <p:attrName>ppt_y</p:attrName>
                                        </p:attrNameLst>
                                      </p:cBhvr>
                                      <p:rCtr x="-6580" y="-93"/>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0" nodeType="clickEffect">
                                  <p:stCondLst>
                                    <p:cond delay="0"/>
                                  </p:stCondLst>
                                  <p:childTnLst>
                                    <p:animMotion origin="layout" path="M 1.38889E-6 4.07407E-6 L -0.08854 -0.08426 " pathEditMode="relative" rAng="0" ptsTypes="AA">
                                      <p:cBhvr>
                                        <p:cTn id="28" dur="2000" fill="hold"/>
                                        <p:tgtEl>
                                          <p:spTgt spid="262160"/>
                                        </p:tgtEl>
                                        <p:attrNameLst>
                                          <p:attrName>ppt_x</p:attrName>
                                          <p:attrName>ppt_y</p:attrName>
                                        </p:attrNameLst>
                                      </p:cBhvr>
                                      <p:rCtr x="-4427" y="-4213"/>
                                    </p:animMotion>
                                  </p:childTnLst>
                                </p:cTn>
                              </p:par>
                              <p:par>
                                <p:cTn id="29" presetID="0" presetClass="path" presetSubtype="0" accel="50000" decel="50000" fill="hold" nodeType="withEffect">
                                  <p:stCondLst>
                                    <p:cond delay="0"/>
                                  </p:stCondLst>
                                  <p:childTnLst>
                                    <p:animMotion origin="layout" path="M -2.77778E-7 -8.67362E-19 L -0.09844 -0.09444 " pathEditMode="relative" ptsTypes="AA">
                                      <p:cBhvr>
                                        <p:cTn id="30" dur="2000" fill="hold"/>
                                        <p:tgtEl>
                                          <p:spTgt spid="262168"/>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21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2176"/>
                                        </p:tgtEl>
                                        <p:attrNameLst>
                                          <p:attrName>style.visibility</p:attrName>
                                        </p:attrNameLst>
                                      </p:cBhvr>
                                      <p:to>
                                        <p:strVal val="visible"/>
                                      </p:to>
                                    </p:set>
                                  </p:childTnLst>
                                </p:cTn>
                              </p:par>
                              <p:par>
                                <p:cTn id="37" presetID="9" presetClass="exit" presetSubtype="0" fill="hold" grpId="1" nodeType="withEffect">
                                  <p:stCondLst>
                                    <p:cond delay="0"/>
                                  </p:stCondLst>
                                  <p:childTnLst>
                                    <p:animEffect transition="out" filter="dissolve">
                                      <p:cBhvr>
                                        <p:cTn id="38" dur="500"/>
                                        <p:tgtEl>
                                          <p:spTgt spid="262158"/>
                                        </p:tgtEl>
                                      </p:cBhvr>
                                    </p:animEffect>
                                    <p:set>
                                      <p:cBhvr>
                                        <p:cTn id="39" dur="1" fill="hold">
                                          <p:stCondLst>
                                            <p:cond delay="499"/>
                                          </p:stCondLst>
                                        </p:cTn>
                                        <p:tgtEl>
                                          <p:spTgt spid="262158"/>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262159"/>
                                        </p:tgtEl>
                                      </p:cBhvr>
                                    </p:animEffect>
                                    <p:set>
                                      <p:cBhvr>
                                        <p:cTn id="42" dur="1" fill="hold">
                                          <p:stCondLst>
                                            <p:cond delay="499"/>
                                          </p:stCondLst>
                                        </p:cTn>
                                        <p:tgtEl>
                                          <p:spTgt spid="26215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6218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219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219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2192"/>
                                        </p:tgtEl>
                                        <p:attrNameLst>
                                          <p:attrName>style.visibility</p:attrName>
                                        </p:attrNameLst>
                                      </p:cBhvr>
                                      <p:to>
                                        <p:strVal val="visible"/>
                                      </p:to>
                                    </p:set>
                                  </p:childTnLst>
                                </p:cTn>
                              </p:par>
                              <p:par>
                                <p:cTn id="53" presetID="9" presetClass="exit" presetSubtype="0" fill="hold" nodeType="withEffect">
                                  <p:stCondLst>
                                    <p:cond delay="0"/>
                                  </p:stCondLst>
                                  <p:childTnLst>
                                    <p:animEffect transition="out" filter="dissolve">
                                      <p:cBhvr>
                                        <p:cTn id="54" dur="500"/>
                                        <p:tgtEl>
                                          <p:spTgt spid="262183"/>
                                        </p:tgtEl>
                                      </p:cBhvr>
                                    </p:animEffect>
                                    <p:set>
                                      <p:cBhvr>
                                        <p:cTn id="55" dur="1" fill="hold">
                                          <p:stCondLst>
                                            <p:cond delay="499"/>
                                          </p:stCondLst>
                                        </p:cTn>
                                        <p:tgtEl>
                                          <p:spTgt spid="262183"/>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262198"/>
                                        </p:tgtEl>
                                        <p:attrNameLst>
                                          <p:attrName>style.visibility</p:attrName>
                                        </p:attrNameLst>
                                      </p:cBhvr>
                                      <p:to>
                                        <p:strVal val="visible"/>
                                      </p:to>
                                    </p:set>
                                  </p:childTnLst>
                                </p:cTn>
                              </p:par>
                              <p:par>
                                <p:cTn id="58" presetID="9" presetClass="exit" presetSubtype="0" fill="hold" grpId="1" nodeType="withEffect">
                                  <p:stCondLst>
                                    <p:cond delay="0"/>
                                  </p:stCondLst>
                                  <p:childTnLst>
                                    <p:animEffect transition="out" filter="dissolve">
                                      <p:cBhvr>
                                        <p:cTn id="59" dur="500"/>
                                        <p:tgtEl>
                                          <p:spTgt spid="262157"/>
                                        </p:tgtEl>
                                      </p:cBhvr>
                                    </p:animEffect>
                                    <p:set>
                                      <p:cBhvr>
                                        <p:cTn id="60" dur="1" fill="hold">
                                          <p:stCondLst>
                                            <p:cond delay="499"/>
                                          </p:stCondLst>
                                        </p:cTn>
                                        <p:tgtEl>
                                          <p:spTgt spid="262157"/>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621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6219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221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2213"/>
                                        </p:tgtEl>
                                        <p:attrNameLst>
                                          <p:attrName>style.visibility</p:attrName>
                                        </p:attrNameLst>
                                      </p:cBhvr>
                                      <p:to>
                                        <p:strVal val="visible"/>
                                      </p:to>
                                    </p:set>
                                  </p:childTnLst>
                                </p:cTn>
                              </p:par>
                              <p:par>
                                <p:cTn id="71" presetID="9" presetClass="exit" presetSubtype="0" fill="hold" nodeType="withEffect">
                                  <p:stCondLst>
                                    <p:cond delay="0"/>
                                  </p:stCondLst>
                                  <p:childTnLst>
                                    <p:animEffect transition="out" filter="dissolve">
                                      <p:cBhvr>
                                        <p:cTn id="72" dur="500"/>
                                        <p:tgtEl>
                                          <p:spTgt spid="262198"/>
                                        </p:tgtEl>
                                      </p:cBhvr>
                                    </p:animEffect>
                                    <p:set>
                                      <p:cBhvr>
                                        <p:cTn id="73" dur="1" fill="hold">
                                          <p:stCondLst>
                                            <p:cond delay="499"/>
                                          </p:stCondLst>
                                        </p:cTn>
                                        <p:tgtEl>
                                          <p:spTgt spid="262198"/>
                                        </p:tgtEl>
                                        <p:attrNameLst>
                                          <p:attrName>style.visibility</p:attrName>
                                        </p:attrNameLst>
                                      </p:cBhvr>
                                      <p:to>
                                        <p:strVal val="hidden"/>
                                      </p:to>
                                    </p:set>
                                  </p:childTnLst>
                                </p:cTn>
                              </p:par>
                              <p:par>
                                <p:cTn id="74" presetID="1" presetClass="entr" presetSubtype="0" fill="hold" nodeType="withEffect">
                                  <p:stCondLst>
                                    <p:cond delay="0"/>
                                  </p:stCondLst>
                                  <p:childTnLst>
                                    <p:set>
                                      <p:cBhvr>
                                        <p:cTn id="75" dur="1" fill="hold">
                                          <p:stCondLst>
                                            <p:cond delay="0"/>
                                          </p:stCondLst>
                                        </p:cTn>
                                        <p:tgtEl>
                                          <p:spTgt spid="262221"/>
                                        </p:tgtEl>
                                        <p:attrNameLst>
                                          <p:attrName>style.visibility</p:attrName>
                                        </p:attrNameLst>
                                      </p:cBhvr>
                                      <p:to>
                                        <p:strVal val="visible"/>
                                      </p:to>
                                    </p:set>
                                  </p:childTnLst>
                                </p:cTn>
                              </p:par>
                              <p:par>
                                <p:cTn id="76" presetID="9" presetClass="exit" presetSubtype="0" fill="hold" grpId="1" nodeType="withEffect">
                                  <p:stCondLst>
                                    <p:cond delay="0"/>
                                  </p:stCondLst>
                                  <p:childTnLst>
                                    <p:animEffect transition="out" filter="dissolve">
                                      <p:cBhvr>
                                        <p:cTn id="77" dur="500"/>
                                        <p:tgtEl>
                                          <p:spTgt spid="262160"/>
                                        </p:tgtEl>
                                      </p:cBhvr>
                                    </p:animEffect>
                                    <p:set>
                                      <p:cBhvr>
                                        <p:cTn id="78" dur="1" fill="hold">
                                          <p:stCondLst>
                                            <p:cond delay="499"/>
                                          </p:stCondLst>
                                        </p:cTn>
                                        <p:tgtEl>
                                          <p:spTgt spid="26216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26222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622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6222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2228"/>
                                        </p:tgtEl>
                                        <p:attrNameLst>
                                          <p:attrName>style.visibility</p:attrName>
                                        </p:attrNameLst>
                                      </p:cBhvr>
                                      <p:to>
                                        <p:strVal val="visible"/>
                                      </p:to>
                                    </p:set>
                                  </p:childTnLst>
                                </p:cTn>
                              </p:par>
                              <p:par>
                                <p:cTn id="89" presetID="64" presetClass="path" presetSubtype="0" accel="50000" decel="50000" fill="hold" grpId="1" nodeType="withEffect">
                                  <p:stCondLst>
                                    <p:cond delay="0"/>
                                  </p:stCondLst>
                                  <p:childTnLst>
                                    <p:animMotion origin="layout" path="M 0.00104 2.59259E-6 L 0.00104 -0.0919 " pathEditMode="relative" rAng="0" ptsTypes="AA">
                                      <p:cBhvr>
                                        <p:cTn id="90" dur="2000" fill="hold"/>
                                        <p:tgtEl>
                                          <p:spTgt spid="262228"/>
                                        </p:tgtEl>
                                        <p:attrNameLst>
                                          <p:attrName>ppt_x</p:attrName>
                                          <p:attrName>ppt_y</p:attrName>
                                        </p:attrNameLst>
                                      </p:cBhvr>
                                      <p:rCtr x="0" y="-4606"/>
                                    </p:animMotion>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62232"/>
                                        </p:tgtEl>
                                        <p:attrNameLst>
                                          <p:attrName>style.visibility</p:attrName>
                                        </p:attrNameLst>
                                      </p:cBhvr>
                                      <p:to>
                                        <p:strVal val="visible"/>
                                      </p:to>
                                    </p:set>
                                  </p:childTnLst>
                                </p:cTn>
                              </p:par>
                              <p:par>
                                <p:cTn id="95" presetID="0" presetClass="path" presetSubtype="0" accel="50000" decel="50000" fill="hold" grpId="1" nodeType="withEffect">
                                  <p:stCondLst>
                                    <p:cond delay="0"/>
                                  </p:stCondLst>
                                  <p:childTnLst>
                                    <p:animMotion origin="layout" path="M -0.00295 0.00301 L 0.04393 -0.15949 " pathEditMode="relative" rAng="0" ptsTypes="AA">
                                      <p:cBhvr>
                                        <p:cTn id="96" dur="2000" fill="hold"/>
                                        <p:tgtEl>
                                          <p:spTgt spid="262232"/>
                                        </p:tgtEl>
                                        <p:attrNameLst>
                                          <p:attrName>ppt_x</p:attrName>
                                          <p:attrName>ppt_y</p:attrName>
                                        </p:attrNameLst>
                                      </p:cBhvr>
                                      <p:rCtr x="2344" y="-8125"/>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62236"/>
                                        </p:tgtEl>
                                        <p:attrNameLst>
                                          <p:attrName>style.visibility</p:attrName>
                                        </p:attrNameLst>
                                      </p:cBhvr>
                                      <p:to>
                                        <p:strVal val="visible"/>
                                      </p:to>
                                    </p:set>
                                  </p:childTnLst>
                                </p:cTn>
                              </p:par>
                              <p:par>
                                <p:cTn id="101" presetID="0" presetClass="path" presetSubtype="0" accel="50000" decel="50000" fill="hold" grpId="1" nodeType="withEffect">
                                  <p:stCondLst>
                                    <p:cond delay="0"/>
                                  </p:stCondLst>
                                  <p:childTnLst>
                                    <p:animMotion origin="layout" path="M 4.44444E-6 -2.59259E-6 L 0.11354 -0.16389 " pathEditMode="relative" ptsTypes="AA">
                                      <p:cBhvr>
                                        <p:cTn id="102" dur="2000" fill="hold"/>
                                        <p:tgtEl>
                                          <p:spTgt spid="26223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7" grpId="0" animBg="1"/>
      <p:bldP spid="262157" grpId="1" animBg="1"/>
      <p:bldP spid="262158" grpId="0" animBg="1"/>
      <p:bldP spid="262158" grpId="1" animBg="1"/>
      <p:bldP spid="262159" grpId="0" animBg="1"/>
      <p:bldP spid="262159" grpId="1" animBg="1"/>
      <p:bldP spid="262160" grpId="0" animBg="1"/>
      <p:bldP spid="262160" grpId="1" animBg="1"/>
      <p:bldP spid="262161" grpId="0"/>
      <p:bldP spid="262175" grpId="0"/>
      <p:bldP spid="262191" grpId="0"/>
      <p:bldP spid="262212" grpId="0"/>
      <p:bldP spid="262227" grpId="0" animBg="1"/>
      <p:bldP spid="262228" grpId="0" animBg="1"/>
      <p:bldP spid="262228" grpId="1" animBg="1"/>
      <p:bldP spid="262232" grpId="0" animBg="1"/>
      <p:bldP spid="262232" grpId="1" animBg="1"/>
      <p:bldP spid="262236" grpId="0" animBg="1"/>
      <p:bldP spid="26223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118"/>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1000" b="1" dirty="0" smtClean="0">
                <a:solidFill>
                  <a:schemeClr val="bg2"/>
                </a:solidFill>
                <a:latin typeface="+mn-lt"/>
              </a:rPr>
              <a:t>1</a:t>
            </a:r>
            <a:r>
              <a:rPr lang="ru-RU" altLang="ru-RU" sz="1000" b="1" dirty="0" smtClean="0">
                <a:solidFill>
                  <a:schemeClr val="bg2"/>
                </a:solidFill>
                <a:latin typeface="+mn-lt"/>
              </a:rPr>
              <a:t>3</a:t>
            </a:r>
            <a:endParaRPr lang="ru-RU" altLang="ru-RU" sz="1000" b="1" dirty="0">
              <a:solidFill>
                <a:schemeClr val="bg2"/>
              </a:solidFill>
              <a:latin typeface="+mn-lt"/>
            </a:endParaRPr>
          </a:p>
        </p:txBody>
      </p:sp>
      <p:sp>
        <p:nvSpPr>
          <p:cNvPr id="9" name="Text Box 97"/>
          <p:cNvSpPr txBox="1">
            <a:spLocks noChangeArrowheads="1"/>
          </p:cNvSpPr>
          <p:nvPr/>
        </p:nvSpPr>
        <p:spPr bwMode="auto">
          <a:xfrm>
            <a:off x="28575" y="908720"/>
            <a:ext cx="90011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solidFill>
                  <a:srgbClr val="FF0000"/>
                </a:solidFill>
                <a:latin typeface="+mn-lt"/>
              </a:rPr>
              <a:t>Сложение сил построением параллелограммов можно заменить построением </a:t>
            </a:r>
            <a:r>
              <a:rPr lang="ru-RU" altLang="ru-RU" sz="1600" b="1" dirty="0">
                <a:solidFill>
                  <a:srgbClr val="FF0000"/>
                </a:solidFill>
                <a:latin typeface="+mn-lt"/>
              </a:rPr>
              <a:t>силового треугольника</a:t>
            </a:r>
            <a:r>
              <a:rPr lang="ru-RU" altLang="ru-RU" sz="1600" dirty="0">
                <a:solidFill>
                  <a:srgbClr val="FF0000"/>
                </a:solidFill>
                <a:latin typeface="+mn-lt"/>
              </a:rPr>
              <a:t> – выбирается одна из сил или </a:t>
            </a:r>
            <a:r>
              <a:rPr lang="ru-RU" altLang="ru-RU" sz="1600" dirty="0" smtClean="0">
                <a:solidFill>
                  <a:srgbClr val="FF0000"/>
                </a:solidFill>
                <a:latin typeface="+mn-lt"/>
              </a:rPr>
              <a:t>изображается</a:t>
            </a:r>
            <a:r>
              <a:rPr lang="en-US" altLang="ru-RU" sz="1600" dirty="0" smtClean="0">
                <a:solidFill>
                  <a:srgbClr val="FF0000"/>
                </a:solidFill>
                <a:latin typeface="+mn-lt"/>
              </a:rPr>
              <a:t> </a:t>
            </a:r>
            <a:r>
              <a:rPr lang="ru-RU" altLang="ru-RU" sz="1600" dirty="0" smtClean="0">
                <a:solidFill>
                  <a:srgbClr val="FF0000"/>
                </a:solidFill>
                <a:latin typeface="+mn-lt"/>
              </a:rPr>
              <a:t>параллельно </a:t>
            </a:r>
            <a:r>
              <a:rPr lang="ru-RU" altLang="ru-RU" sz="1600" dirty="0">
                <a:solidFill>
                  <a:srgbClr val="FF0000"/>
                </a:solidFill>
                <a:latin typeface="+mn-lt"/>
              </a:rPr>
              <a:t>самой себе с началом в любой произвольной точке, все другие </a:t>
            </a:r>
            <a:r>
              <a:rPr lang="ru-RU" altLang="ru-RU" sz="1600" b="1" dirty="0">
                <a:solidFill>
                  <a:srgbClr val="FF0000"/>
                </a:solidFill>
                <a:latin typeface="+mn-lt"/>
              </a:rPr>
              <a:t>силы изображаются параллельными самим себе с </a:t>
            </a:r>
            <a:r>
              <a:rPr lang="ru-RU" altLang="ru-RU" sz="1600" b="1" dirty="0" smtClean="0">
                <a:solidFill>
                  <a:srgbClr val="FF0000"/>
                </a:solidFill>
                <a:latin typeface="+mn-lt"/>
              </a:rPr>
              <a:t>началом,</a:t>
            </a:r>
            <a:r>
              <a:rPr lang="en-US" altLang="ru-RU" sz="1600" b="1" dirty="0" smtClean="0">
                <a:solidFill>
                  <a:srgbClr val="FF0000"/>
                </a:solidFill>
                <a:latin typeface="+mn-lt"/>
              </a:rPr>
              <a:t> </a:t>
            </a:r>
            <a:r>
              <a:rPr lang="ru-RU" altLang="ru-RU" sz="1600" b="1" dirty="0" smtClean="0">
                <a:solidFill>
                  <a:srgbClr val="FF0000"/>
                </a:solidFill>
                <a:latin typeface="+mn-lt"/>
              </a:rPr>
              <a:t>совпадающим </a:t>
            </a:r>
            <a:r>
              <a:rPr lang="ru-RU" altLang="ru-RU" sz="1600" b="1" dirty="0">
                <a:solidFill>
                  <a:srgbClr val="FF0000"/>
                </a:solidFill>
                <a:latin typeface="+mn-lt"/>
              </a:rPr>
              <a:t>с концом предыдущей силы</a:t>
            </a:r>
            <a:r>
              <a:rPr lang="ru-RU" altLang="ru-RU" sz="1600" dirty="0">
                <a:solidFill>
                  <a:srgbClr val="FF0000"/>
                </a:solidFill>
                <a:latin typeface="+mn-lt"/>
              </a:rPr>
              <a:t>. </a:t>
            </a:r>
          </a:p>
        </p:txBody>
      </p:sp>
      <p:sp>
        <p:nvSpPr>
          <p:cNvPr id="10" name="Text Box 99"/>
          <p:cNvSpPr txBox="1">
            <a:spLocks noChangeArrowheads="1"/>
          </p:cNvSpPr>
          <p:nvPr/>
        </p:nvSpPr>
        <p:spPr bwMode="auto">
          <a:xfrm>
            <a:off x="28575" y="2447747"/>
            <a:ext cx="9001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2.	</a:t>
            </a:r>
            <a:r>
              <a:rPr lang="ru-RU" altLang="ru-RU" sz="1600" dirty="0">
                <a:solidFill>
                  <a:srgbClr val="FF0000"/>
                </a:solidFill>
                <a:latin typeface="+mn-lt"/>
              </a:rPr>
              <a:t>Простейший вид системы</a:t>
            </a:r>
            <a:r>
              <a:rPr lang="ru-RU" altLang="ru-RU" sz="1600" dirty="0">
                <a:latin typeface="+mn-lt"/>
              </a:rPr>
              <a:t> – сила, приложенная в точке пересечения исходных сил. Таким образом, сходящаяся система сил приводится к одной силе – </a:t>
            </a:r>
            <a:r>
              <a:rPr lang="ru-RU" altLang="ru-RU" sz="1600" b="1" dirty="0">
                <a:solidFill>
                  <a:srgbClr val="FF0000"/>
                </a:solidFill>
                <a:latin typeface="+mn-lt"/>
              </a:rPr>
              <a:t>равнодействующей </a:t>
            </a:r>
            <a:r>
              <a:rPr lang="ru-RU" altLang="ru-RU" sz="1600" dirty="0">
                <a:solidFill>
                  <a:srgbClr val="FF0000"/>
                </a:solidFill>
                <a:latin typeface="+mn-lt"/>
              </a:rPr>
              <a:t>(</a:t>
            </a:r>
            <a:r>
              <a:rPr lang="ru-RU" altLang="ru-RU" sz="1600" dirty="0" smtClean="0">
                <a:solidFill>
                  <a:srgbClr val="FF0000"/>
                </a:solidFill>
                <a:latin typeface="+mn-lt"/>
              </a:rPr>
              <a:t>силе,</a:t>
            </a:r>
            <a:r>
              <a:rPr lang="en-US" altLang="ru-RU" sz="1600" dirty="0">
                <a:solidFill>
                  <a:srgbClr val="FF0000"/>
                </a:solidFill>
                <a:latin typeface="+mn-lt"/>
              </a:rPr>
              <a:t> </a:t>
            </a:r>
            <a:r>
              <a:rPr lang="ru-RU" altLang="ru-RU" sz="1600" dirty="0" smtClean="0">
                <a:solidFill>
                  <a:srgbClr val="FF0000"/>
                </a:solidFill>
                <a:latin typeface="+mn-lt"/>
              </a:rPr>
              <a:t>эквивалентной  </a:t>
            </a:r>
            <a:r>
              <a:rPr lang="ru-RU" altLang="ru-RU" sz="1600" dirty="0">
                <a:solidFill>
                  <a:srgbClr val="FF0000"/>
                </a:solidFill>
                <a:latin typeface="+mn-lt"/>
              </a:rPr>
              <a:t>исходной системе сил), равной геометрической сумме сил системы</a:t>
            </a:r>
            <a:r>
              <a:rPr lang="ru-RU" altLang="ru-RU" sz="1600" dirty="0">
                <a:latin typeface="+mn-lt"/>
              </a:rPr>
              <a:t>.</a:t>
            </a:r>
          </a:p>
        </p:txBody>
      </p:sp>
      <p:sp>
        <p:nvSpPr>
          <p:cNvPr id="11" name="Text Box 100"/>
          <p:cNvSpPr txBox="1">
            <a:spLocks noChangeArrowheads="1"/>
          </p:cNvSpPr>
          <p:nvPr/>
        </p:nvSpPr>
        <p:spPr bwMode="auto">
          <a:xfrm>
            <a:off x="27685" y="3717032"/>
            <a:ext cx="900201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algn="just" eaLnBrk="1" hangingPunct="1">
              <a:buFontTx/>
              <a:buAutoNum type="arabicPeriod" startAt="3"/>
            </a:pPr>
            <a:r>
              <a:rPr lang="ru-RU" altLang="ru-RU" sz="1600" dirty="0">
                <a:latin typeface="+mn-lt"/>
              </a:rPr>
              <a:t>Если равнодействующая системы оказывается не</a:t>
            </a:r>
            <a:r>
              <a:rPr lang="en-US" altLang="ru-RU" sz="1600" dirty="0">
                <a:latin typeface="+mn-lt"/>
              </a:rPr>
              <a:t> </a:t>
            </a:r>
            <a:r>
              <a:rPr lang="ru-RU" altLang="ru-RU" sz="1600" dirty="0">
                <a:latin typeface="+mn-lt"/>
              </a:rPr>
              <a:t>равной нулю, тело под действием такой системы силы будет двигаться в направлении равнодействующей (система сил не уравновешена). Для того, чтобы уравновесить систему достаточно приложить силу, равную полученной равнодействующей и направленной в противоположную сторону (аксиома о двух силах). Таким образом, </a:t>
            </a:r>
            <a:r>
              <a:rPr lang="ru-RU" altLang="ru-RU" sz="1600" b="1" dirty="0">
                <a:solidFill>
                  <a:srgbClr val="FF0000"/>
                </a:solidFill>
                <a:latin typeface="+mn-lt"/>
              </a:rPr>
              <a:t>условием равновесия</a:t>
            </a:r>
            <a:r>
              <a:rPr lang="ru-RU" altLang="ru-RU" sz="1600" dirty="0">
                <a:latin typeface="+mn-lt"/>
              </a:rPr>
              <a:t> </a:t>
            </a:r>
            <a:r>
              <a:rPr lang="ru-RU" altLang="ru-RU" sz="1600" b="1" dirty="0">
                <a:solidFill>
                  <a:srgbClr val="FF0000"/>
                </a:solidFill>
                <a:latin typeface="+mn-lt"/>
              </a:rPr>
              <a:t>системы сходящихся сил является обращение равнодействующей в ноль. </a:t>
            </a:r>
            <a:endParaRPr lang="ru-RU" altLang="ru-RU" sz="1600" dirty="0">
              <a:solidFill>
                <a:srgbClr val="FF0000"/>
              </a:solidFill>
              <a:latin typeface="+mn-lt"/>
            </a:endParaRPr>
          </a:p>
        </p:txBody>
      </p:sp>
      <p:graphicFrame>
        <p:nvGraphicFramePr>
          <p:cNvPr id="12" name="Object 101"/>
          <p:cNvGraphicFramePr>
            <a:graphicFrameLocks noChangeAspect="1"/>
          </p:cNvGraphicFramePr>
          <p:nvPr>
            <p:extLst>
              <p:ext uri="{D42A27DB-BD31-4B8C-83A1-F6EECF244321}">
                <p14:modId xmlns:p14="http://schemas.microsoft.com/office/powerpoint/2010/main" val="1247792947"/>
              </p:ext>
            </p:extLst>
          </p:nvPr>
        </p:nvGraphicFramePr>
        <p:xfrm>
          <a:off x="2843808" y="3278744"/>
          <a:ext cx="3800852" cy="438288"/>
        </p:xfrm>
        <a:graphic>
          <a:graphicData uri="http://schemas.openxmlformats.org/presentationml/2006/ole">
            <mc:AlternateContent xmlns:mc="http://schemas.openxmlformats.org/markup-compatibility/2006">
              <mc:Choice xmlns:v="urn:schemas-microsoft-com:vml" Requires="v">
                <p:oleObj spid="_x0000_s67628" name="Формула" r:id="rId3" imgW="2095500" imgH="241300" progId="Equation.3">
                  <p:embed/>
                </p:oleObj>
              </mc:Choice>
              <mc:Fallback>
                <p:oleObj name="Формула" r:id="rId3" imgW="2095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278744"/>
                        <a:ext cx="3800852" cy="438288"/>
                      </a:xfrm>
                      <a:prstGeom prst="rect">
                        <a:avLst/>
                      </a:prstGeom>
                      <a:solidFill>
                        <a:srgbClr val="FFFF00"/>
                      </a:solidFill>
                      <a:ln w="9525">
                        <a:solidFill>
                          <a:schemeClr val="tx1"/>
                        </a:solidFill>
                        <a:miter lim="800000"/>
                        <a:headEnd/>
                        <a:tailEnd/>
                      </a:ln>
                      <a:effectLst/>
                      <a:extLst/>
                    </p:spPr>
                  </p:pic>
                </p:oleObj>
              </mc:Fallback>
            </mc:AlternateContent>
          </a:graphicData>
        </a:graphic>
      </p:graphicFrame>
      <p:graphicFrame>
        <p:nvGraphicFramePr>
          <p:cNvPr id="13" name="Object 102"/>
          <p:cNvGraphicFramePr>
            <a:graphicFrameLocks noChangeAspect="1"/>
          </p:cNvGraphicFramePr>
          <p:nvPr>
            <p:extLst>
              <p:ext uri="{D42A27DB-BD31-4B8C-83A1-F6EECF244321}">
                <p14:modId xmlns:p14="http://schemas.microsoft.com/office/powerpoint/2010/main" val="374801856"/>
              </p:ext>
            </p:extLst>
          </p:nvPr>
        </p:nvGraphicFramePr>
        <p:xfrm>
          <a:off x="3707904" y="5277080"/>
          <a:ext cx="1512168" cy="429410"/>
        </p:xfrm>
        <a:graphic>
          <a:graphicData uri="http://schemas.openxmlformats.org/presentationml/2006/ole">
            <mc:AlternateContent xmlns:mc="http://schemas.openxmlformats.org/markup-compatibility/2006">
              <mc:Choice xmlns:v="urn:schemas-microsoft-com:vml" Requires="v">
                <p:oleObj spid="_x0000_s67629" name="Формула" r:id="rId5" imgW="850531" imgH="241195" progId="Equation.3">
                  <p:embed/>
                </p:oleObj>
              </mc:Choice>
              <mc:Fallback>
                <p:oleObj name="Формула" r:id="rId5" imgW="850531"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5277080"/>
                        <a:ext cx="1512168" cy="429410"/>
                      </a:xfrm>
                      <a:prstGeom prst="rect">
                        <a:avLst/>
                      </a:prstGeom>
                      <a:solidFill>
                        <a:srgbClr val="FFFF00"/>
                      </a:solidFill>
                      <a:ln w="9525">
                        <a:solidFill>
                          <a:schemeClr val="tx1"/>
                        </a:solidFill>
                        <a:miter lim="800000"/>
                        <a:headEnd/>
                        <a:tailEnd/>
                      </a:ln>
                      <a:effectLst/>
                      <a:extLst/>
                    </p:spPr>
                  </p:pic>
                </p:oleObj>
              </mc:Fallback>
            </mc:AlternateContent>
          </a:graphicData>
        </a:graphic>
      </p:graphicFrame>
      <p:sp>
        <p:nvSpPr>
          <p:cNvPr id="14" name="Text Box 103"/>
          <p:cNvSpPr txBox="1">
            <a:spLocks noChangeArrowheads="1"/>
          </p:cNvSpPr>
          <p:nvPr/>
        </p:nvSpPr>
        <p:spPr bwMode="auto">
          <a:xfrm>
            <a:off x="33529" y="5792788"/>
            <a:ext cx="648268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algn="just" eaLnBrk="1" hangingPunct="1"/>
            <a:r>
              <a:rPr lang="en-US" altLang="ru-RU" sz="1600" dirty="0" smtClean="0">
                <a:solidFill>
                  <a:schemeClr val="accent1"/>
                </a:solidFill>
                <a:latin typeface="+mn-lt"/>
              </a:rPr>
              <a:t>	</a:t>
            </a:r>
            <a:r>
              <a:rPr lang="ru-RU" altLang="ru-RU" sz="1600" dirty="0" smtClean="0">
                <a:solidFill>
                  <a:schemeClr val="accent1"/>
                </a:solidFill>
                <a:latin typeface="+mn-lt"/>
              </a:rPr>
              <a:t>Это </a:t>
            </a:r>
            <a:r>
              <a:rPr lang="ru-RU" altLang="ru-RU" sz="1600" dirty="0">
                <a:solidFill>
                  <a:schemeClr val="accent1"/>
                </a:solidFill>
                <a:latin typeface="+mn-lt"/>
              </a:rPr>
              <a:t>условие эквивалентно замкнутости силового </a:t>
            </a:r>
            <a:r>
              <a:rPr lang="ru-RU" altLang="ru-RU" sz="1600" dirty="0" smtClean="0">
                <a:solidFill>
                  <a:schemeClr val="accent1"/>
                </a:solidFill>
                <a:latin typeface="+mn-lt"/>
              </a:rPr>
              <a:t>треугольника</a:t>
            </a:r>
            <a:r>
              <a:rPr lang="en-US" altLang="ru-RU" sz="1600" dirty="0" smtClean="0">
                <a:solidFill>
                  <a:schemeClr val="accent1"/>
                </a:solidFill>
                <a:latin typeface="+mn-lt"/>
              </a:rPr>
              <a:t> </a:t>
            </a:r>
            <a:r>
              <a:rPr lang="ru-RU" altLang="ru-RU" sz="1600" dirty="0" smtClean="0">
                <a:solidFill>
                  <a:schemeClr val="accent1"/>
                </a:solidFill>
                <a:latin typeface="+mn-lt"/>
              </a:rPr>
              <a:t>определенным </a:t>
            </a:r>
            <a:r>
              <a:rPr lang="ru-RU" altLang="ru-RU" sz="1600" dirty="0">
                <a:solidFill>
                  <a:schemeClr val="accent1"/>
                </a:solidFill>
                <a:latin typeface="+mn-lt"/>
              </a:rPr>
              <a:t>образом, а именно</a:t>
            </a:r>
            <a:r>
              <a:rPr lang="ru-RU" altLang="ru-RU" sz="1600" dirty="0" smtClean="0">
                <a:solidFill>
                  <a:schemeClr val="accent1"/>
                </a:solidFill>
                <a:latin typeface="+mn-lt"/>
              </a:rPr>
              <a:t>, </a:t>
            </a:r>
            <a:r>
              <a:rPr lang="ru-RU" altLang="ru-RU" sz="1600" b="1" dirty="0" smtClean="0">
                <a:solidFill>
                  <a:schemeClr val="accent1"/>
                </a:solidFill>
                <a:latin typeface="+mn-lt"/>
              </a:rPr>
              <a:t>направление </a:t>
            </a:r>
            <a:r>
              <a:rPr lang="ru-RU" altLang="ru-RU" sz="1600" b="1" dirty="0">
                <a:solidFill>
                  <a:schemeClr val="accent1"/>
                </a:solidFill>
                <a:latin typeface="+mn-lt"/>
              </a:rPr>
              <a:t>всех сил при обходе по контуру не изменяется по направлению</a:t>
            </a:r>
            <a:r>
              <a:rPr lang="en-US" altLang="ru-RU" sz="1600" dirty="0">
                <a:solidFill>
                  <a:schemeClr val="accent1"/>
                </a:solidFill>
                <a:latin typeface="+mn-lt"/>
              </a:rPr>
              <a:t>:</a:t>
            </a:r>
            <a:endParaRPr lang="ru-RU" altLang="ru-RU" sz="1600" dirty="0">
              <a:solidFill>
                <a:schemeClr val="accent1"/>
              </a:solidFill>
              <a:latin typeface="+mn-lt"/>
            </a:endParaRPr>
          </a:p>
          <a:p>
            <a:pPr algn="just" eaLnBrk="1" hangingPunct="1"/>
            <a:endParaRPr lang="ru-RU" altLang="ru-RU" sz="1600" dirty="0">
              <a:solidFill>
                <a:schemeClr val="accent1"/>
              </a:solidFill>
              <a:latin typeface="+mn-lt"/>
            </a:endParaRPr>
          </a:p>
        </p:txBody>
      </p:sp>
      <p:grpSp>
        <p:nvGrpSpPr>
          <p:cNvPr id="15" name="Group 111"/>
          <p:cNvGrpSpPr>
            <a:grpSpLocks/>
          </p:cNvGrpSpPr>
          <p:nvPr/>
        </p:nvGrpSpPr>
        <p:grpSpPr bwMode="auto">
          <a:xfrm>
            <a:off x="6657975" y="5656263"/>
            <a:ext cx="1509713" cy="1058862"/>
            <a:chOff x="4194" y="3563"/>
            <a:chExt cx="951" cy="667"/>
          </a:xfrm>
        </p:grpSpPr>
        <p:sp>
          <p:nvSpPr>
            <p:cNvPr id="16" name="AutoShape 104"/>
            <p:cNvSpPr>
              <a:spLocks noChangeArrowheads="1"/>
            </p:cNvSpPr>
            <p:nvPr/>
          </p:nvSpPr>
          <p:spPr bwMode="auto">
            <a:xfrm rot="-5400000">
              <a:off x="4056" y="4014"/>
              <a:ext cx="354" cy="78"/>
            </a:xfrm>
            <a:prstGeom prst="rightArrow">
              <a:avLst>
                <a:gd name="adj1" fmla="val 50000"/>
                <a:gd name="adj2" fmla="val 11346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 name="AutoShape 105"/>
            <p:cNvSpPr>
              <a:spLocks noChangeArrowheads="1"/>
            </p:cNvSpPr>
            <p:nvPr/>
          </p:nvSpPr>
          <p:spPr bwMode="auto">
            <a:xfrm rot="-3006543">
              <a:off x="4175" y="3701"/>
              <a:ext cx="354" cy="78"/>
            </a:xfrm>
            <a:prstGeom prst="rightArrow">
              <a:avLst>
                <a:gd name="adj1" fmla="val 50000"/>
                <a:gd name="adj2" fmla="val 11346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 name="AutoShape 106"/>
            <p:cNvSpPr>
              <a:spLocks noChangeArrowheads="1"/>
            </p:cNvSpPr>
            <p:nvPr/>
          </p:nvSpPr>
          <p:spPr bwMode="auto">
            <a:xfrm>
              <a:off x="4474" y="3580"/>
              <a:ext cx="354" cy="78"/>
            </a:xfrm>
            <a:prstGeom prst="rightArrow">
              <a:avLst>
                <a:gd name="adj1" fmla="val 50000"/>
                <a:gd name="adj2" fmla="val 11346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 name="AutoShape 107"/>
            <p:cNvSpPr>
              <a:spLocks noChangeArrowheads="1"/>
            </p:cNvSpPr>
            <p:nvPr/>
          </p:nvSpPr>
          <p:spPr bwMode="auto">
            <a:xfrm rot="2388334">
              <a:off x="4791" y="3711"/>
              <a:ext cx="354" cy="78"/>
            </a:xfrm>
            <a:prstGeom prst="rightArrow">
              <a:avLst>
                <a:gd name="adj1" fmla="val 50000"/>
                <a:gd name="adj2" fmla="val 11346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0" name="AutoShape 108"/>
          <p:cNvSpPr>
            <a:spLocks noChangeArrowheads="1"/>
          </p:cNvSpPr>
          <p:nvPr/>
        </p:nvSpPr>
        <p:spPr bwMode="auto">
          <a:xfrm rot="9412426">
            <a:off x="6645275" y="6353175"/>
            <a:ext cx="1531938" cy="133350"/>
          </a:xfrm>
          <a:prstGeom prst="rightArrow">
            <a:avLst>
              <a:gd name="adj1" fmla="val 50000"/>
              <a:gd name="adj2" fmla="val 28720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1" name="Text Box 110"/>
          <p:cNvSpPr txBox="1">
            <a:spLocks noChangeArrowheads="1"/>
          </p:cNvSpPr>
          <p:nvPr/>
        </p:nvSpPr>
        <p:spPr bwMode="auto">
          <a:xfrm>
            <a:off x="27685" y="1916832"/>
            <a:ext cx="90020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solidFill>
                  <a:schemeClr val="accent1"/>
                </a:solidFill>
                <a:latin typeface="+mn-lt"/>
              </a:rPr>
              <a:t>Результатом такого сложения является вектор, направленный из начала первой силы к концу</a:t>
            </a:r>
            <a:r>
              <a:rPr lang="en-US" altLang="ru-RU" sz="1600" dirty="0">
                <a:solidFill>
                  <a:schemeClr val="accent1"/>
                </a:solidFill>
                <a:latin typeface="+mn-lt"/>
              </a:rPr>
              <a:t> </a:t>
            </a:r>
            <a:r>
              <a:rPr lang="ru-RU" altLang="ru-RU" sz="1600" dirty="0">
                <a:solidFill>
                  <a:schemeClr val="accent1"/>
                </a:solidFill>
                <a:latin typeface="+mn-lt"/>
              </a:rPr>
              <a:t>последней из сил. </a:t>
            </a:r>
          </a:p>
          <a:p>
            <a:pPr algn="just" eaLnBrk="1" hangingPunct="1"/>
            <a:endParaRPr lang="ru-RU" altLang="ru-RU" sz="1600" dirty="0">
              <a:solidFill>
                <a:schemeClr val="accent1"/>
              </a:solidFill>
              <a:latin typeface="+mn-lt"/>
            </a:endParaRPr>
          </a:p>
        </p:txBody>
      </p:sp>
      <p:sp>
        <p:nvSpPr>
          <p:cNvPr id="22" name="AutoShape 112"/>
          <p:cNvSpPr>
            <a:spLocks noChangeArrowheads="1"/>
          </p:cNvSpPr>
          <p:nvPr/>
        </p:nvSpPr>
        <p:spPr bwMode="auto">
          <a:xfrm rot="9412426" flipH="1" flipV="1">
            <a:off x="6688138" y="6369050"/>
            <a:ext cx="1477962" cy="109538"/>
          </a:xfrm>
          <a:prstGeom prst="rightArrow">
            <a:avLst>
              <a:gd name="adj1" fmla="val 50000"/>
              <a:gd name="adj2" fmla="val 33731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Tree>
    <p:extLst>
      <p:ext uri="{BB962C8B-B14F-4D97-AF65-F5344CB8AC3E}">
        <p14:creationId xmlns:p14="http://schemas.microsoft.com/office/powerpoint/2010/main" val="358214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0"/>
                            </p:stCondLst>
                            <p:childTnLst>
                              <p:par>
                                <p:cTn id="28" presetID="49" presetClass="exit" presetSubtype="0" accel="100000" fill="hold" grpId="1" nodeType="afterEffect">
                                  <p:stCondLst>
                                    <p:cond delay="0"/>
                                  </p:stCondLst>
                                  <p:childTnLst>
                                    <p:anim calcmode="lin" valueType="num">
                                      <p:cBhvr>
                                        <p:cTn id="29" dur="2000"/>
                                        <p:tgtEl>
                                          <p:spTgt spid="22"/>
                                        </p:tgtEl>
                                        <p:attrNameLst>
                                          <p:attrName>ppt_w</p:attrName>
                                        </p:attrNameLst>
                                      </p:cBhvr>
                                      <p:tavLst>
                                        <p:tav tm="0">
                                          <p:val>
                                            <p:strVal val="ppt_w"/>
                                          </p:val>
                                        </p:tav>
                                        <p:tav tm="100000">
                                          <p:val>
                                            <p:fltVal val="0"/>
                                          </p:val>
                                        </p:tav>
                                      </p:tavLst>
                                    </p:anim>
                                    <p:anim calcmode="lin" valueType="num">
                                      <p:cBhvr>
                                        <p:cTn id="30" dur="2000"/>
                                        <p:tgtEl>
                                          <p:spTgt spid="22"/>
                                        </p:tgtEl>
                                        <p:attrNameLst>
                                          <p:attrName>ppt_h</p:attrName>
                                        </p:attrNameLst>
                                      </p:cBhvr>
                                      <p:tavLst>
                                        <p:tav tm="0">
                                          <p:val>
                                            <p:strVal val="ppt_h"/>
                                          </p:val>
                                        </p:tav>
                                        <p:tav tm="100000">
                                          <p:val>
                                            <p:fltVal val="0"/>
                                          </p:val>
                                        </p:tav>
                                      </p:tavLst>
                                    </p:anim>
                                    <p:anim calcmode="lin" valueType="num">
                                      <p:cBhvr>
                                        <p:cTn id="31" dur="2000"/>
                                        <p:tgtEl>
                                          <p:spTgt spid="22"/>
                                        </p:tgtEl>
                                        <p:attrNameLst>
                                          <p:attrName>style.rotation</p:attrName>
                                        </p:attrNameLst>
                                      </p:cBhvr>
                                      <p:tavLst>
                                        <p:tav tm="0">
                                          <p:val>
                                            <p:fltVal val="0"/>
                                          </p:val>
                                        </p:tav>
                                        <p:tav tm="100000">
                                          <p:val>
                                            <p:fltVal val="360"/>
                                          </p:val>
                                        </p:tav>
                                      </p:tavLst>
                                    </p:anim>
                                    <p:animEffect transition="out" filter="fade">
                                      <p:cBhvr>
                                        <p:cTn id="32" dur="2000"/>
                                        <p:tgtEl>
                                          <p:spTgt spid="22"/>
                                        </p:tgtEl>
                                      </p:cBhvr>
                                    </p:animEffect>
                                    <p:set>
                                      <p:cBhvr>
                                        <p:cTn id="33" dur="1" fill="hold">
                                          <p:stCondLst>
                                            <p:cond delay="1999"/>
                                          </p:stCondLst>
                                        </p:cTn>
                                        <p:tgtEl>
                                          <p:spTgt spid="22"/>
                                        </p:tgtEl>
                                        <p:attrNameLst>
                                          <p:attrName>style.visibility</p:attrName>
                                        </p:attrNameLst>
                                      </p:cBhvr>
                                      <p:to>
                                        <p:strVal val="hidden"/>
                                      </p:to>
                                    </p:se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2000"/>
                            </p:stCondLst>
                            <p:childTnLst>
                              <p:par>
                                <p:cTn id="38" presetID="27" presetClass="emph" presetSubtype="0" fill="hold" grpId="1" nodeType="afterEffect">
                                  <p:stCondLst>
                                    <p:cond delay="0"/>
                                  </p:stCondLst>
                                  <p:childTnLst>
                                    <p:animClr clrSpc="rgb" dir="cw">
                                      <p:cBhvr override="childStyle">
                                        <p:cTn id="39" dur="1000" autoRev="1" fill="hold"/>
                                        <p:tgtEl>
                                          <p:spTgt spid="20"/>
                                        </p:tgtEl>
                                        <p:attrNameLst>
                                          <p:attrName>style.color</p:attrName>
                                        </p:attrNameLst>
                                      </p:cBhvr>
                                      <p:to>
                                        <a:schemeClr val="bg1"/>
                                      </p:to>
                                    </p:animClr>
                                    <p:animClr clrSpc="rgb" dir="cw">
                                      <p:cBhvr>
                                        <p:cTn id="40" dur="1000" autoRev="1" fill="hold"/>
                                        <p:tgtEl>
                                          <p:spTgt spid="20"/>
                                        </p:tgtEl>
                                        <p:attrNameLst>
                                          <p:attrName>fillcolor</p:attrName>
                                        </p:attrNameLst>
                                      </p:cBhvr>
                                      <p:to>
                                        <a:schemeClr val="bg1"/>
                                      </p:to>
                                    </p:animClr>
                                    <p:set>
                                      <p:cBhvr>
                                        <p:cTn id="41" dur="1000" autoRev="1" fill="hold"/>
                                        <p:tgtEl>
                                          <p:spTgt spid="20"/>
                                        </p:tgtEl>
                                        <p:attrNameLst>
                                          <p:attrName>fill.type</p:attrName>
                                        </p:attrNameLst>
                                      </p:cBhvr>
                                      <p:to>
                                        <p:strVal val="solid"/>
                                      </p:to>
                                    </p:set>
                                    <p:set>
                                      <p:cBhvr>
                                        <p:cTn id="42" dur="1000" autoRev="1"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20" grpId="0" animBg="1"/>
      <p:bldP spid="20" grpId="1" animBg="1"/>
      <p:bldP spid="22" grpId="0" animBg="1"/>
      <p:bldP spid="2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416" name="Freeform 152"/>
          <p:cNvSpPr>
            <a:spLocks/>
          </p:cNvSpPr>
          <p:nvPr/>
        </p:nvSpPr>
        <p:spPr bwMode="auto">
          <a:xfrm>
            <a:off x="6721102" y="3083669"/>
            <a:ext cx="1811338" cy="1008063"/>
          </a:xfrm>
          <a:custGeom>
            <a:avLst/>
            <a:gdLst>
              <a:gd name="T0" fmla="*/ 15875 w 1141"/>
              <a:gd name="T1" fmla="*/ 200025 h 635"/>
              <a:gd name="T2" fmla="*/ 15875 w 1141"/>
              <a:gd name="T3" fmla="*/ 466725 h 635"/>
              <a:gd name="T4" fmla="*/ 44450 w 1141"/>
              <a:gd name="T5" fmla="*/ 523875 h 635"/>
              <a:gd name="T6" fmla="*/ 282575 w 1141"/>
              <a:gd name="T7" fmla="*/ 704850 h 635"/>
              <a:gd name="T8" fmla="*/ 482600 w 1141"/>
              <a:gd name="T9" fmla="*/ 895350 h 635"/>
              <a:gd name="T10" fmla="*/ 625475 w 1141"/>
              <a:gd name="T11" fmla="*/ 876300 h 635"/>
              <a:gd name="T12" fmla="*/ 835025 w 1141"/>
              <a:gd name="T13" fmla="*/ 942975 h 635"/>
              <a:gd name="T14" fmla="*/ 1120775 w 1141"/>
              <a:gd name="T15" fmla="*/ 1000125 h 635"/>
              <a:gd name="T16" fmla="*/ 1501775 w 1141"/>
              <a:gd name="T17" fmla="*/ 933450 h 635"/>
              <a:gd name="T18" fmla="*/ 1635125 w 1141"/>
              <a:gd name="T19" fmla="*/ 723900 h 635"/>
              <a:gd name="T20" fmla="*/ 1749425 w 1141"/>
              <a:gd name="T21" fmla="*/ 523875 h 635"/>
              <a:gd name="T22" fmla="*/ 1749425 w 1141"/>
              <a:gd name="T23" fmla="*/ 190500 h 635"/>
              <a:gd name="T24" fmla="*/ 1320800 w 1141"/>
              <a:gd name="T25" fmla="*/ 66675 h 635"/>
              <a:gd name="T26" fmla="*/ 739775 w 1141"/>
              <a:gd name="T27" fmla="*/ 47625 h 635"/>
              <a:gd name="T28" fmla="*/ 482600 w 1141"/>
              <a:gd name="T29" fmla="*/ 0 h 635"/>
              <a:gd name="T30" fmla="*/ 330200 w 1141"/>
              <a:gd name="T31" fmla="*/ 9525 h 635"/>
              <a:gd name="T32" fmla="*/ 254000 w 1141"/>
              <a:gd name="T33" fmla="*/ 28575 h 635"/>
              <a:gd name="T34" fmla="*/ 196850 w 1141"/>
              <a:gd name="T35" fmla="*/ 47625 h 635"/>
              <a:gd name="T36" fmla="*/ 82550 w 1141"/>
              <a:gd name="T37" fmla="*/ 114300 h 635"/>
              <a:gd name="T38" fmla="*/ 15875 w 1141"/>
              <a:gd name="T39" fmla="*/ 200025 h 6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41" h="635">
                <a:moveTo>
                  <a:pt x="10" y="126"/>
                </a:moveTo>
                <a:cubicBezTo>
                  <a:pt x="3" y="210"/>
                  <a:pt x="0" y="201"/>
                  <a:pt x="10" y="294"/>
                </a:cubicBezTo>
                <a:cubicBezTo>
                  <a:pt x="12" y="313"/>
                  <a:pt x="20" y="313"/>
                  <a:pt x="28" y="330"/>
                </a:cubicBezTo>
                <a:cubicBezTo>
                  <a:pt x="58" y="391"/>
                  <a:pt x="116" y="423"/>
                  <a:pt x="178" y="444"/>
                </a:cubicBezTo>
                <a:cubicBezTo>
                  <a:pt x="223" y="489"/>
                  <a:pt x="238" y="542"/>
                  <a:pt x="304" y="564"/>
                </a:cubicBezTo>
                <a:cubicBezTo>
                  <a:pt x="334" y="561"/>
                  <a:pt x="364" y="552"/>
                  <a:pt x="394" y="552"/>
                </a:cubicBezTo>
                <a:cubicBezTo>
                  <a:pt x="443" y="552"/>
                  <a:pt x="482" y="579"/>
                  <a:pt x="526" y="594"/>
                </a:cubicBezTo>
                <a:cubicBezTo>
                  <a:pt x="587" y="614"/>
                  <a:pt x="642" y="625"/>
                  <a:pt x="706" y="630"/>
                </a:cubicBezTo>
                <a:cubicBezTo>
                  <a:pt x="787" y="627"/>
                  <a:pt x="875" y="635"/>
                  <a:pt x="946" y="588"/>
                </a:cubicBezTo>
                <a:cubicBezTo>
                  <a:pt x="975" y="545"/>
                  <a:pt x="1005" y="502"/>
                  <a:pt x="1030" y="456"/>
                </a:cubicBezTo>
                <a:cubicBezTo>
                  <a:pt x="1053" y="414"/>
                  <a:pt x="1073" y="368"/>
                  <a:pt x="1102" y="330"/>
                </a:cubicBezTo>
                <a:cubicBezTo>
                  <a:pt x="1118" y="265"/>
                  <a:pt x="1141" y="179"/>
                  <a:pt x="1102" y="120"/>
                </a:cubicBezTo>
                <a:cubicBezTo>
                  <a:pt x="1050" y="42"/>
                  <a:pt x="908" y="45"/>
                  <a:pt x="832" y="42"/>
                </a:cubicBezTo>
                <a:cubicBezTo>
                  <a:pt x="710" y="37"/>
                  <a:pt x="588" y="34"/>
                  <a:pt x="466" y="30"/>
                </a:cubicBezTo>
                <a:cubicBezTo>
                  <a:pt x="412" y="14"/>
                  <a:pt x="360" y="6"/>
                  <a:pt x="304" y="0"/>
                </a:cubicBezTo>
                <a:cubicBezTo>
                  <a:pt x="272" y="2"/>
                  <a:pt x="240" y="2"/>
                  <a:pt x="208" y="6"/>
                </a:cubicBezTo>
                <a:cubicBezTo>
                  <a:pt x="192" y="8"/>
                  <a:pt x="176" y="14"/>
                  <a:pt x="160" y="18"/>
                </a:cubicBezTo>
                <a:cubicBezTo>
                  <a:pt x="148" y="21"/>
                  <a:pt x="124" y="30"/>
                  <a:pt x="124" y="30"/>
                </a:cubicBezTo>
                <a:cubicBezTo>
                  <a:pt x="104" y="50"/>
                  <a:pt x="79" y="63"/>
                  <a:pt x="52" y="72"/>
                </a:cubicBezTo>
                <a:cubicBezTo>
                  <a:pt x="49" y="77"/>
                  <a:pt x="25" y="126"/>
                  <a:pt x="10" y="126"/>
                </a:cubicBezTo>
                <a:close/>
              </a:path>
            </a:pathLst>
          </a:custGeom>
          <a:solidFill>
            <a:srgbClr val="CCFFFF"/>
          </a:solidFill>
          <a:ln w="9525" cap="flat">
            <a:solidFill>
              <a:srgbClr val="00FF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243" name="Oval 84"/>
          <p:cNvSpPr>
            <a:spLocks noChangeArrowheads="1"/>
          </p:cNvSpPr>
          <p:nvPr/>
        </p:nvSpPr>
        <p:spPr bwMode="auto">
          <a:xfrm>
            <a:off x="7031806" y="1739652"/>
            <a:ext cx="1390650" cy="9144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245" name="Rectangle 3"/>
          <p:cNvSpPr>
            <a:spLocks noChangeArrowheads="1"/>
          </p:cNvSpPr>
          <p:nvPr/>
        </p:nvSpPr>
        <p:spPr bwMode="auto">
          <a:xfrm>
            <a:off x="35694" y="548680"/>
            <a:ext cx="8994006"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600" b="1" dirty="0">
              <a:latin typeface="+mn-lt"/>
            </a:endParaRPr>
          </a:p>
          <a:p>
            <a:pPr marL="0" indent="0" eaLnBrk="1" hangingPunct="1">
              <a:lnSpc>
                <a:spcPct val="80000"/>
              </a:lnSpc>
              <a:buNone/>
            </a:pPr>
            <a:r>
              <a:rPr lang="ru-RU" altLang="ru-RU" sz="1600" b="1" dirty="0">
                <a:latin typeface="+mn-lt"/>
              </a:rPr>
              <a:t>Теорема о трех силах – </a:t>
            </a:r>
            <a:r>
              <a:rPr lang="ru-RU" altLang="ru-RU" sz="1600" dirty="0">
                <a:solidFill>
                  <a:srgbClr val="FF0000"/>
                </a:solidFill>
                <a:latin typeface="+mn-lt"/>
              </a:rPr>
              <a:t>Если</a:t>
            </a:r>
            <a:r>
              <a:rPr lang="ru-RU" altLang="ru-RU" sz="1600" b="1" dirty="0">
                <a:solidFill>
                  <a:srgbClr val="FF0000"/>
                </a:solidFill>
                <a:latin typeface="+mn-lt"/>
              </a:rPr>
              <a:t> </a:t>
            </a:r>
            <a:r>
              <a:rPr lang="ru-RU" altLang="ru-RU" sz="1600" dirty="0">
                <a:solidFill>
                  <a:srgbClr val="FF0000"/>
                </a:solidFill>
                <a:latin typeface="+mn-lt"/>
              </a:rPr>
              <a:t>тело, под действием трех непараллельных сил находится в равновесии</a:t>
            </a:r>
            <a:r>
              <a:rPr lang="ru-RU" altLang="ru-RU" sz="1600" dirty="0" smtClean="0">
                <a:solidFill>
                  <a:srgbClr val="FF0000"/>
                </a:solidFill>
                <a:latin typeface="+mn-lt"/>
              </a:rPr>
              <a:t>, то </a:t>
            </a:r>
            <a:r>
              <a:rPr lang="ru-RU" altLang="ru-RU" sz="1600" dirty="0">
                <a:solidFill>
                  <a:srgbClr val="FF0000"/>
                </a:solidFill>
                <a:latin typeface="+mn-lt"/>
              </a:rPr>
              <a:t>линии действия этих сил пересекаются в одной точке</a:t>
            </a:r>
            <a:r>
              <a:rPr lang="ru-RU" altLang="ru-RU" sz="1600" b="1" dirty="0">
                <a:solidFill>
                  <a:srgbClr val="FF0000"/>
                </a:solidFill>
                <a:latin typeface="+mn-lt"/>
              </a:rPr>
              <a:t>. </a:t>
            </a:r>
          </a:p>
          <a:p>
            <a:pPr eaLnBrk="1" hangingPunct="1">
              <a:lnSpc>
                <a:spcPct val="80000"/>
              </a:lnSpc>
              <a:buFont typeface="Wingdings" pitchFamily="2" charset="2"/>
              <a:buNone/>
            </a:pPr>
            <a:endParaRPr lang="ru-RU" altLang="ru-RU" sz="1600" dirty="0">
              <a:solidFill>
                <a:srgbClr val="FF0000"/>
              </a:solidFill>
              <a:latin typeface="+mn-lt"/>
            </a:endParaRPr>
          </a:p>
          <a:p>
            <a:pPr eaLnBrk="1" hangingPunct="1">
              <a:lnSpc>
                <a:spcPct val="80000"/>
              </a:lnSpc>
              <a:buFont typeface="Wingdings" pitchFamily="2" charset="2"/>
              <a:buNone/>
            </a:pPr>
            <a:endParaRPr lang="ru-RU" altLang="ru-RU" sz="1600" dirty="0">
              <a:latin typeface="+mn-lt"/>
            </a:endParaRPr>
          </a:p>
          <a:p>
            <a:pPr eaLnBrk="1" hangingPunct="1">
              <a:lnSpc>
                <a:spcPct val="80000"/>
              </a:lnSpc>
              <a:buFont typeface="Wingdings" pitchFamily="2" charset="2"/>
              <a:buNone/>
            </a:pPr>
            <a:endParaRPr lang="ru-RU" altLang="ru-RU" sz="1600" dirty="0">
              <a:latin typeface="+mn-lt"/>
            </a:endParaRPr>
          </a:p>
        </p:txBody>
      </p:sp>
      <p:sp>
        <p:nvSpPr>
          <p:cNvPr id="267278" name="Text Box 14"/>
          <p:cNvSpPr txBox="1">
            <a:spLocks noChangeArrowheads="1"/>
          </p:cNvSpPr>
          <p:nvPr/>
        </p:nvSpPr>
        <p:spPr bwMode="auto">
          <a:xfrm>
            <a:off x="166506" y="1196752"/>
            <a:ext cx="90140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buFontTx/>
              <a:buAutoNum type="arabicPeriod"/>
            </a:pPr>
            <a:r>
              <a:rPr lang="ru-RU" altLang="ru-RU" sz="1600" dirty="0">
                <a:latin typeface="+mn-lt"/>
              </a:rPr>
              <a:t>Перенесем две силы по линии их действия в точку их пересечения (кинематическое состояние</a:t>
            </a:r>
          </a:p>
          <a:p>
            <a:pPr eaLnBrk="1" hangingPunct="1"/>
            <a:r>
              <a:rPr lang="ru-RU" altLang="ru-RU" sz="1600" dirty="0" smtClean="0">
                <a:latin typeface="+mn-lt"/>
              </a:rPr>
              <a:t>	тела </a:t>
            </a:r>
            <a:r>
              <a:rPr lang="ru-RU" altLang="ru-RU" sz="1600" dirty="0">
                <a:latin typeface="+mn-lt"/>
              </a:rPr>
              <a:t>при этом не изменится – следствие из аксиомы присоединения).</a:t>
            </a:r>
          </a:p>
        </p:txBody>
      </p:sp>
      <p:sp>
        <p:nvSpPr>
          <p:cNvPr id="10249" name="AutoShape 76"/>
          <p:cNvSpPr>
            <a:spLocks noChangeArrowheads="1"/>
          </p:cNvSpPr>
          <p:nvPr/>
        </p:nvSpPr>
        <p:spPr bwMode="auto">
          <a:xfrm flipH="1">
            <a:off x="6657156" y="2136527"/>
            <a:ext cx="723900" cy="142875"/>
          </a:xfrm>
          <a:prstGeom prst="rightArrow">
            <a:avLst>
              <a:gd name="adj1" fmla="val 50000"/>
              <a:gd name="adj2" fmla="val 12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250" name="Line 85"/>
          <p:cNvSpPr>
            <a:spLocks noChangeShapeType="1"/>
          </p:cNvSpPr>
          <p:nvPr/>
        </p:nvSpPr>
        <p:spPr bwMode="auto">
          <a:xfrm>
            <a:off x="7184206" y="1539627"/>
            <a:ext cx="1219200" cy="12192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251" name="Line 87"/>
          <p:cNvSpPr>
            <a:spLocks noChangeShapeType="1"/>
          </p:cNvSpPr>
          <p:nvPr/>
        </p:nvSpPr>
        <p:spPr bwMode="auto">
          <a:xfrm flipV="1">
            <a:off x="7363594" y="1499940"/>
            <a:ext cx="1219200" cy="12192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252" name="Line 86"/>
          <p:cNvSpPr>
            <a:spLocks noChangeShapeType="1"/>
          </p:cNvSpPr>
          <p:nvPr/>
        </p:nvSpPr>
        <p:spPr bwMode="auto">
          <a:xfrm>
            <a:off x="6934969" y="2204790"/>
            <a:ext cx="1676400" cy="190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0253" name="Object 89"/>
          <p:cNvGraphicFramePr>
            <a:graphicFrameLocks noGrp="1" noChangeAspect="1"/>
          </p:cNvGraphicFramePr>
          <p:nvPr>
            <p:ph sz="half" idx="1"/>
            <p:extLst>
              <p:ext uri="{D42A27DB-BD31-4B8C-83A1-F6EECF244321}">
                <p14:modId xmlns:p14="http://schemas.microsoft.com/office/powerpoint/2010/main" val="2173562998"/>
              </p:ext>
            </p:extLst>
          </p:nvPr>
        </p:nvGraphicFramePr>
        <p:xfrm>
          <a:off x="6733356" y="1846015"/>
          <a:ext cx="177800" cy="225425"/>
        </p:xfrm>
        <a:graphic>
          <a:graphicData uri="http://schemas.openxmlformats.org/presentationml/2006/ole">
            <mc:AlternateContent xmlns:mc="http://schemas.openxmlformats.org/markup-compatibility/2006">
              <mc:Choice xmlns:v="urn:schemas-microsoft-com:vml" Requires="v">
                <p:oleObj spid="_x0000_s43924" name="Формула" r:id="rId3" imgW="190417" imgH="241195" progId="Equation.3">
                  <p:embed/>
                </p:oleObj>
              </mc:Choice>
              <mc:Fallback>
                <p:oleObj name="Формула" r:id="rId3" imgW="190417"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3356" y="1846015"/>
                        <a:ext cx="177800"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368" name="Group 104"/>
          <p:cNvGrpSpPr>
            <a:grpSpLocks/>
          </p:cNvGrpSpPr>
          <p:nvPr/>
        </p:nvGrpSpPr>
        <p:grpSpPr bwMode="auto">
          <a:xfrm>
            <a:off x="8050981" y="2614365"/>
            <a:ext cx="574675" cy="382587"/>
            <a:chOff x="5088" y="1241"/>
            <a:chExt cx="362" cy="241"/>
          </a:xfrm>
        </p:grpSpPr>
        <p:sp>
          <p:nvSpPr>
            <p:cNvPr id="10407" name="AutoShape 88"/>
            <p:cNvSpPr>
              <a:spLocks noChangeArrowheads="1"/>
            </p:cNvSpPr>
            <p:nvPr/>
          </p:nvSpPr>
          <p:spPr bwMode="auto">
            <a:xfrm rot="2694877" flipV="1">
              <a:off x="5088" y="1241"/>
              <a:ext cx="362" cy="87"/>
            </a:xfrm>
            <a:prstGeom prst="rightArrow">
              <a:avLst>
                <a:gd name="adj1" fmla="val 50000"/>
                <a:gd name="adj2" fmla="val 10402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10408" name="Object 97"/>
            <p:cNvGraphicFramePr>
              <a:graphicFrameLocks noChangeAspect="1"/>
            </p:cNvGraphicFramePr>
            <p:nvPr/>
          </p:nvGraphicFramePr>
          <p:xfrm>
            <a:off x="5118" y="1338"/>
            <a:ext cx="120" cy="144"/>
          </p:xfrm>
          <a:graphic>
            <a:graphicData uri="http://schemas.openxmlformats.org/presentationml/2006/ole">
              <mc:AlternateContent xmlns:mc="http://schemas.openxmlformats.org/markup-compatibility/2006">
                <mc:Choice xmlns:v="urn:schemas-microsoft-com:vml" Requires="v">
                  <p:oleObj spid="_x0000_s43925" name="Формула" r:id="rId5" imgW="190500" imgH="228600" progId="Equation.3">
                    <p:embed/>
                  </p:oleObj>
                </mc:Choice>
                <mc:Fallback>
                  <p:oleObj name="Формула" r:id="rId5"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8" y="1338"/>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7367" name="Group 103"/>
          <p:cNvGrpSpPr>
            <a:grpSpLocks/>
          </p:cNvGrpSpPr>
          <p:nvPr/>
        </p:nvGrpSpPr>
        <p:grpSpPr bwMode="auto">
          <a:xfrm>
            <a:off x="8100200" y="1525339"/>
            <a:ext cx="738188" cy="247650"/>
            <a:chOff x="5119" y="555"/>
            <a:chExt cx="465" cy="156"/>
          </a:xfrm>
        </p:grpSpPr>
        <p:sp>
          <p:nvSpPr>
            <p:cNvPr id="10405" name="AutoShape 75"/>
            <p:cNvSpPr>
              <a:spLocks noChangeArrowheads="1"/>
            </p:cNvSpPr>
            <p:nvPr/>
          </p:nvSpPr>
          <p:spPr bwMode="auto">
            <a:xfrm rot="-2694877">
              <a:off x="5119" y="624"/>
              <a:ext cx="362" cy="87"/>
            </a:xfrm>
            <a:prstGeom prst="rightArrow">
              <a:avLst>
                <a:gd name="adj1" fmla="val 50000"/>
                <a:gd name="adj2" fmla="val 10402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10406" name="Object 100"/>
            <p:cNvGraphicFramePr>
              <a:graphicFrameLocks noChangeAspect="1"/>
            </p:cNvGraphicFramePr>
            <p:nvPr>
              <p:extLst>
                <p:ext uri="{D42A27DB-BD31-4B8C-83A1-F6EECF244321}">
                  <p14:modId xmlns:p14="http://schemas.microsoft.com/office/powerpoint/2010/main" val="953972716"/>
                </p:ext>
              </p:extLst>
            </p:nvPr>
          </p:nvGraphicFramePr>
          <p:xfrm>
            <a:off x="5472" y="555"/>
            <a:ext cx="112" cy="144"/>
          </p:xfrm>
          <a:graphic>
            <a:graphicData uri="http://schemas.openxmlformats.org/presentationml/2006/ole">
              <mc:AlternateContent xmlns:mc="http://schemas.openxmlformats.org/markup-compatibility/2006">
                <mc:Choice xmlns:v="urn:schemas-microsoft-com:vml" Requires="v">
                  <p:oleObj spid="_x0000_s43926" name="Формула" r:id="rId7" imgW="177646" imgH="228402" progId="Equation.3">
                    <p:embed/>
                  </p:oleObj>
                </mc:Choice>
                <mc:Fallback>
                  <p:oleObj name="Формула" r:id="rId7" imgW="177646" imgH="228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72" y="555"/>
                          <a:ext cx="11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7369" name="Text Box 105"/>
          <p:cNvSpPr txBox="1">
            <a:spLocks noChangeArrowheads="1"/>
          </p:cNvSpPr>
          <p:nvPr/>
        </p:nvSpPr>
        <p:spPr bwMode="auto">
          <a:xfrm>
            <a:off x="179512" y="1817529"/>
            <a:ext cx="624872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algn="just" eaLnBrk="1" hangingPunct="1"/>
            <a:r>
              <a:rPr lang="en-US" altLang="ru-RU" sz="1600" dirty="0">
                <a:latin typeface="+mn-lt"/>
              </a:rPr>
              <a:t>2.	</a:t>
            </a:r>
            <a:r>
              <a:rPr lang="ru-RU" altLang="ru-RU" sz="1600" dirty="0">
                <a:latin typeface="+mn-lt"/>
              </a:rPr>
              <a:t>Сложим эти силы (аксиома параллелограмма). Теперь система состоит всего из двух сил. А </a:t>
            </a:r>
            <a:r>
              <a:rPr lang="ru-RU" altLang="ru-RU" sz="1600" dirty="0" smtClean="0">
                <a:latin typeface="+mn-lt"/>
              </a:rPr>
              <a:t>такая система </a:t>
            </a:r>
            <a:r>
              <a:rPr lang="ru-RU" altLang="ru-RU" sz="1600" dirty="0">
                <a:latin typeface="+mn-lt"/>
              </a:rPr>
              <a:t>находится в </a:t>
            </a:r>
            <a:r>
              <a:rPr lang="ru-RU" altLang="ru-RU" sz="1600" dirty="0" smtClean="0">
                <a:latin typeface="+mn-lt"/>
              </a:rPr>
              <a:t>равновесии</a:t>
            </a:r>
            <a:r>
              <a:rPr lang="ru-RU" altLang="ru-RU" sz="1600" dirty="0">
                <a:latin typeface="+mn-lt"/>
              </a:rPr>
              <a:t>, если эти силы равны между собой и </a:t>
            </a:r>
            <a:r>
              <a:rPr lang="ru-RU" altLang="ru-RU" sz="1600" dirty="0">
                <a:solidFill>
                  <a:schemeClr val="accent1"/>
                </a:solidFill>
                <a:latin typeface="+mn-lt"/>
              </a:rPr>
              <a:t>направлены по одной линии </a:t>
            </a:r>
            <a:r>
              <a:rPr lang="ru-RU" altLang="ru-RU" sz="1600" dirty="0" smtClean="0">
                <a:latin typeface="+mn-lt"/>
              </a:rPr>
              <a:t>в </a:t>
            </a:r>
            <a:r>
              <a:rPr lang="ru-RU" altLang="ru-RU" sz="1600" dirty="0">
                <a:latin typeface="+mn-lt"/>
              </a:rPr>
              <a:t>противоположные стороны. Таким образом, все три силы пересекаются в одной точке.</a:t>
            </a:r>
          </a:p>
        </p:txBody>
      </p:sp>
      <p:grpSp>
        <p:nvGrpSpPr>
          <p:cNvPr id="267381" name="Group 117"/>
          <p:cNvGrpSpPr>
            <a:grpSpLocks/>
          </p:cNvGrpSpPr>
          <p:nvPr/>
        </p:nvGrpSpPr>
        <p:grpSpPr bwMode="auto">
          <a:xfrm>
            <a:off x="7765231" y="1709490"/>
            <a:ext cx="911225" cy="1028700"/>
            <a:chOff x="4308" y="1919"/>
            <a:chExt cx="574" cy="648"/>
          </a:xfrm>
        </p:grpSpPr>
        <p:sp>
          <p:nvSpPr>
            <p:cNvPr id="10396" name="AutoShape 74"/>
            <p:cNvSpPr>
              <a:spLocks noChangeArrowheads="1"/>
            </p:cNvSpPr>
            <p:nvPr/>
          </p:nvSpPr>
          <p:spPr bwMode="auto">
            <a:xfrm>
              <a:off x="4368" y="2196"/>
              <a:ext cx="492" cy="90"/>
            </a:xfrm>
            <a:prstGeom prst="rightArrow">
              <a:avLst>
                <a:gd name="adj1" fmla="val 50000"/>
                <a:gd name="adj2" fmla="val 13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10397" name="Group 112"/>
            <p:cNvGrpSpPr>
              <a:grpSpLocks/>
            </p:cNvGrpSpPr>
            <p:nvPr/>
          </p:nvGrpSpPr>
          <p:grpSpPr bwMode="auto">
            <a:xfrm>
              <a:off x="4308" y="1919"/>
              <a:ext cx="373" cy="648"/>
              <a:chOff x="4890" y="1643"/>
              <a:chExt cx="373" cy="648"/>
            </a:xfrm>
          </p:grpSpPr>
          <p:sp>
            <p:nvSpPr>
              <p:cNvPr id="10401" name="AutoShape 107"/>
              <p:cNvSpPr>
                <a:spLocks noChangeArrowheads="1"/>
              </p:cNvSpPr>
              <p:nvPr/>
            </p:nvSpPr>
            <p:spPr bwMode="auto">
              <a:xfrm rot="-2694877">
                <a:off x="4890" y="1799"/>
                <a:ext cx="362" cy="87"/>
              </a:xfrm>
              <a:prstGeom prst="rightArrow">
                <a:avLst>
                  <a:gd name="adj1" fmla="val 50000"/>
                  <a:gd name="adj2" fmla="val 104023"/>
                </a:avLst>
              </a:prstGeom>
              <a:solidFill>
                <a:srgbClr val="FF0000">
                  <a:alpha val="0"/>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10402" name="Object 108"/>
              <p:cNvGraphicFramePr>
                <a:graphicFrameLocks noChangeAspect="1"/>
              </p:cNvGraphicFramePr>
              <p:nvPr/>
            </p:nvGraphicFramePr>
            <p:xfrm>
              <a:off x="4959" y="1643"/>
              <a:ext cx="112" cy="144"/>
            </p:xfrm>
            <a:graphic>
              <a:graphicData uri="http://schemas.openxmlformats.org/presentationml/2006/ole">
                <mc:AlternateContent xmlns:mc="http://schemas.openxmlformats.org/markup-compatibility/2006">
                  <mc:Choice xmlns:v="urn:schemas-microsoft-com:vml" Requires="v">
                    <p:oleObj spid="_x0000_s43927" name="Формула" r:id="rId9" imgW="177646" imgH="228402" progId="Equation.3">
                      <p:embed/>
                    </p:oleObj>
                  </mc:Choice>
                  <mc:Fallback>
                    <p:oleObj name="Формула" r:id="rId9" imgW="177646" imgH="228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9" y="1643"/>
                            <a:ext cx="11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03" name="AutoShape 110"/>
              <p:cNvSpPr>
                <a:spLocks noChangeArrowheads="1"/>
              </p:cNvSpPr>
              <p:nvPr/>
            </p:nvSpPr>
            <p:spPr bwMode="auto">
              <a:xfrm rot="2694877" flipV="1">
                <a:off x="4901" y="2050"/>
                <a:ext cx="362" cy="87"/>
              </a:xfrm>
              <a:prstGeom prst="rightArrow">
                <a:avLst>
                  <a:gd name="adj1" fmla="val 50000"/>
                  <a:gd name="adj2" fmla="val 104023"/>
                </a:avLst>
              </a:prstGeom>
              <a:solidFill>
                <a:srgbClr val="FF0000">
                  <a:alpha val="0"/>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10404" name="Object 111"/>
              <p:cNvGraphicFramePr>
                <a:graphicFrameLocks noChangeAspect="1"/>
              </p:cNvGraphicFramePr>
              <p:nvPr/>
            </p:nvGraphicFramePr>
            <p:xfrm>
              <a:off x="4931" y="2147"/>
              <a:ext cx="120" cy="144"/>
            </p:xfrm>
            <a:graphic>
              <a:graphicData uri="http://schemas.openxmlformats.org/presentationml/2006/ole">
                <mc:AlternateContent xmlns:mc="http://schemas.openxmlformats.org/markup-compatibility/2006">
                  <mc:Choice xmlns:v="urn:schemas-microsoft-com:vml" Requires="v">
                    <p:oleObj spid="_x0000_s43928" name="Формула" r:id="rId10" imgW="190500" imgH="228600" progId="Equation.3">
                      <p:embed/>
                    </p:oleObj>
                  </mc:Choice>
                  <mc:Fallback>
                    <p:oleObj name="Формула" r:id="rId10"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 y="2147"/>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98" name="Line 113"/>
            <p:cNvSpPr>
              <a:spLocks noChangeShapeType="1"/>
            </p:cNvSpPr>
            <p:nvPr/>
          </p:nvSpPr>
          <p:spPr bwMode="auto">
            <a:xfrm>
              <a:off x="4631" y="2003"/>
              <a:ext cx="240" cy="246"/>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99" name="Line 114"/>
            <p:cNvSpPr>
              <a:spLocks noChangeShapeType="1"/>
            </p:cNvSpPr>
            <p:nvPr/>
          </p:nvSpPr>
          <p:spPr bwMode="auto">
            <a:xfrm flipV="1">
              <a:off x="4624" y="2242"/>
              <a:ext cx="258" cy="25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0400" name="Object 116"/>
            <p:cNvGraphicFramePr>
              <a:graphicFrameLocks noChangeAspect="1"/>
            </p:cNvGraphicFramePr>
            <p:nvPr/>
          </p:nvGraphicFramePr>
          <p:xfrm>
            <a:off x="4694" y="2034"/>
            <a:ext cx="152" cy="144"/>
          </p:xfrm>
          <a:graphic>
            <a:graphicData uri="http://schemas.openxmlformats.org/presentationml/2006/ole">
              <mc:AlternateContent xmlns:mc="http://schemas.openxmlformats.org/markup-compatibility/2006">
                <mc:Choice xmlns:v="urn:schemas-microsoft-com:vml" Requires="v">
                  <p:oleObj spid="_x0000_s43929" name="Формула" r:id="rId11" imgW="241300" imgH="228600" progId="Equation.3">
                    <p:embed/>
                  </p:oleObj>
                </mc:Choice>
                <mc:Fallback>
                  <p:oleObj name="Формула" r:id="rId11" imgW="2413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4" y="2034"/>
                          <a:ext cx="15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7382" name="Text Box 118"/>
          <p:cNvSpPr txBox="1">
            <a:spLocks noChangeArrowheads="1"/>
          </p:cNvSpPr>
          <p:nvPr/>
        </p:nvSpPr>
        <p:spPr bwMode="auto">
          <a:xfrm>
            <a:off x="211187" y="3060249"/>
            <a:ext cx="5368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Теорема о трех силах может эффективно применяться для определения направления одной из двух реакций тел</a:t>
            </a:r>
            <a:r>
              <a:rPr lang="en-US" altLang="ru-RU" sz="1600" dirty="0">
                <a:latin typeface="+mn-lt"/>
              </a:rPr>
              <a:t>:</a:t>
            </a:r>
            <a:r>
              <a:rPr lang="ru-RU" altLang="ru-RU" sz="1600" dirty="0">
                <a:latin typeface="+mn-lt"/>
              </a:rPr>
              <a:t> </a:t>
            </a:r>
          </a:p>
        </p:txBody>
      </p:sp>
      <p:grpSp>
        <p:nvGrpSpPr>
          <p:cNvPr id="267384" name="Group 120"/>
          <p:cNvGrpSpPr>
            <a:grpSpLocks/>
          </p:cNvGrpSpPr>
          <p:nvPr/>
        </p:nvGrpSpPr>
        <p:grpSpPr bwMode="auto">
          <a:xfrm>
            <a:off x="7185917" y="3923457"/>
            <a:ext cx="612775" cy="360362"/>
            <a:chOff x="158" y="2772"/>
            <a:chExt cx="386" cy="227"/>
          </a:xfrm>
        </p:grpSpPr>
        <p:sp>
          <p:nvSpPr>
            <p:cNvPr id="10392" name="AutoShape 121"/>
            <p:cNvSpPr>
              <a:spLocks noChangeArrowheads="1"/>
            </p:cNvSpPr>
            <p:nvPr/>
          </p:nvSpPr>
          <p:spPr bwMode="auto">
            <a:xfrm>
              <a:off x="227" y="2817"/>
              <a:ext cx="227" cy="113"/>
            </a:xfrm>
            <a:prstGeom prst="triangle">
              <a:avLst>
                <a:gd name="adj" fmla="val 50000"/>
              </a:avLst>
            </a:prstGeom>
            <a:solidFill>
              <a:srgbClr val="C0C0C0">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93" name="Oval 122"/>
            <p:cNvSpPr>
              <a:spLocks noChangeArrowheads="1"/>
            </p:cNvSpPr>
            <p:nvPr/>
          </p:nvSpPr>
          <p:spPr bwMode="auto">
            <a:xfrm>
              <a:off x="295" y="2772"/>
              <a:ext cx="91" cy="91"/>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94" name="Rectangle 123"/>
            <p:cNvSpPr>
              <a:spLocks noChangeArrowheads="1"/>
            </p:cNvSpPr>
            <p:nvPr/>
          </p:nvSpPr>
          <p:spPr bwMode="auto">
            <a:xfrm>
              <a:off x="158" y="2931"/>
              <a:ext cx="386" cy="68"/>
            </a:xfrm>
            <a:prstGeom prst="rect">
              <a:avLst/>
            </a:prstGeom>
            <a:solidFill>
              <a:srgbClr val="C0C0C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95" name="Line 124"/>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67389" name="Group 125"/>
          <p:cNvGrpSpPr>
            <a:grpSpLocks/>
          </p:cNvGrpSpPr>
          <p:nvPr/>
        </p:nvGrpSpPr>
        <p:grpSpPr bwMode="auto">
          <a:xfrm>
            <a:off x="7944742" y="3925044"/>
            <a:ext cx="612775" cy="469900"/>
            <a:chOff x="657" y="2976"/>
            <a:chExt cx="386" cy="296"/>
          </a:xfrm>
        </p:grpSpPr>
        <p:sp>
          <p:nvSpPr>
            <p:cNvPr id="10386" name="AutoShape 126"/>
            <p:cNvSpPr>
              <a:spLocks noChangeArrowheads="1"/>
            </p:cNvSpPr>
            <p:nvPr/>
          </p:nvSpPr>
          <p:spPr bwMode="auto">
            <a:xfrm>
              <a:off x="726" y="3021"/>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87" name="Oval 127"/>
            <p:cNvSpPr>
              <a:spLocks noChangeArrowheads="1"/>
            </p:cNvSpPr>
            <p:nvPr/>
          </p:nvSpPr>
          <p:spPr bwMode="auto">
            <a:xfrm>
              <a:off x="794" y="2976"/>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88" name="Rectangle 128"/>
            <p:cNvSpPr>
              <a:spLocks noChangeArrowheads="1"/>
            </p:cNvSpPr>
            <p:nvPr/>
          </p:nvSpPr>
          <p:spPr bwMode="auto">
            <a:xfrm>
              <a:off x="657" y="3204"/>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89" name="Line 129"/>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90" name="Oval 130"/>
            <p:cNvSpPr>
              <a:spLocks noChangeArrowheads="1"/>
            </p:cNvSpPr>
            <p:nvPr/>
          </p:nvSpPr>
          <p:spPr bwMode="auto">
            <a:xfrm>
              <a:off x="748"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91" name="Oval 131"/>
            <p:cNvSpPr>
              <a:spLocks noChangeArrowheads="1"/>
            </p:cNvSpPr>
            <p:nvPr/>
          </p:nvSpPr>
          <p:spPr bwMode="auto">
            <a:xfrm>
              <a:off x="861"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aphicFrame>
        <p:nvGraphicFramePr>
          <p:cNvPr id="267400" name="Object 136"/>
          <p:cNvGraphicFramePr>
            <a:graphicFrameLocks noChangeAspect="1"/>
          </p:cNvGraphicFramePr>
          <p:nvPr>
            <p:extLst>
              <p:ext uri="{D42A27DB-BD31-4B8C-83A1-F6EECF244321}">
                <p14:modId xmlns:p14="http://schemas.microsoft.com/office/powerpoint/2010/main" val="775328499"/>
              </p:ext>
            </p:extLst>
          </p:nvPr>
        </p:nvGraphicFramePr>
        <p:xfrm>
          <a:off x="8398767" y="3512294"/>
          <a:ext cx="215900" cy="228600"/>
        </p:xfrm>
        <a:graphic>
          <a:graphicData uri="http://schemas.openxmlformats.org/presentationml/2006/ole">
            <mc:AlternateContent xmlns:mc="http://schemas.openxmlformats.org/markup-compatibility/2006">
              <mc:Choice xmlns:v="urn:schemas-microsoft-com:vml" Requires="v">
                <p:oleObj spid="_x0000_s43930" name="Формула" r:id="rId13" imgW="215806" imgH="228501" progId="Equation.3">
                  <p:embed/>
                </p:oleObj>
              </mc:Choice>
              <mc:Fallback>
                <p:oleObj name="Формула" r:id="rId13" imgW="215806"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8767" y="3512294"/>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402" name="Group 138"/>
          <p:cNvGrpSpPr>
            <a:grpSpLocks/>
          </p:cNvGrpSpPr>
          <p:nvPr/>
        </p:nvGrpSpPr>
        <p:grpSpPr bwMode="auto">
          <a:xfrm>
            <a:off x="7184330" y="3912344"/>
            <a:ext cx="612775" cy="360363"/>
            <a:chOff x="158" y="2772"/>
            <a:chExt cx="386" cy="227"/>
          </a:xfrm>
        </p:grpSpPr>
        <p:sp>
          <p:nvSpPr>
            <p:cNvPr id="10382" name="AutoShape 139"/>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83" name="Oval 140"/>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84" name="Rectangle 141"/>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85" name="Line 142"/>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aphicFrame>
        <p:nvGraphicFramePr>
          <p:cNvPr id="267407" name="Object 143"/>
          <p:cNvGraphicFramePr>
            <a:graphicFrameLocks noChangeAspect="1"/>
          </p:cNvGraphicFramePr>
          <p:nvPr>
            <p:extLst>
              <p:ext uri="{D42A27DB-BD31-4B8C-83A1-F6EECF244321}">
                <p14:modId xmlns:p14="http://schemas.microsoft.com/office/powerpoint/2010/main" val="3666568051"/>
              </p:ext>
            </p:extLst>
          </p:nvPr>
        </p:nvGraphicFramePr>
        <p:xfrm>
          <a:off x="7835205" y="3196382"/>
          <a:ext cx="215900" cy="228600"/>
        </p:xfrm>
        <a:graphic>
          <a:graphicData uri="http://schemas.openxmlformats.org/presentationml/2006/ole">
            <mc:AlternateContent xmlns:mc="http://schemas.openxmlformats.org/markup-compatibility/2006">
              <mc:Choice xmlns:v="urn:schemas-microsoft-com:vml" Requires="v">
                <p:oleObj spid="_x0000_s43931" name="Формула" r:id="rId15" imgW="215806" imgH="228501" progId="Equation.3">
                  <p:embed/>
                </p:oleObj>
              </mc:Choice>
              <mc:Fallback>
                <p:oleObj name="Формула" r:id="rId15" imgW="215806"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35205" y="3196382"/>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417" name="Group 153"/>
          <p:cNvGrpSpPr>
            <a:grpSpLocks/>
          </p:cNvGrpSpPr>
          <p:nvPr/>
        </p:nvGrpSpPr>
        <p:grpSpPr bwMode="auto">
          <a:xfrm>
            <a:off x="6524947" y="3182094"/>
            <a:ext cx="2295525" cy="1543050"/>
            <a:chOff x="2886" y="1634"/>
            <a:chExt cx="1446" cy="972"/>
          </a:xfrm>
        </p:grpSpPr>
        <p:graphicFrame>
          <p:nvGraphicFramePr>
            <p:cNvPr id="10371" name="Object 144"/>
            <p:cNvGraphicFramePr>
              <a:graphicFrameLocks noChangeAspect="1"/>
            </p:cNvGraphicFramePr>
            <p:nvPr/>
          </p:nvGraphicFramePr>
          <p:xfrm>
            <a:off x="3340" y="2010"/>
            <a:ext cx="96" cy="104"/>
          </p:xfrm>
          <a:graphic>
            <a:graphicData uri="http://schemas.openxmlformats.org/presentationml/2006/ole">
              <mc:AlternateContent xmlns:mc="http://schemas.openxmlformats.org/markup-compatibility/2006">
                <mc:Choice xmlns:v="urn:schemas-microsoft-com:vml" Requires="v">
                  <p:oleObj spid="_x0000_s43932" name="Формула" r:id="rId17" imgW="152268" imgH="164957" progId="Equation.3">
                    <p:embed/>
                  </p:oleObj>
                </mc:Choice>
                <mc:Fallback>
                  <p:oleObj name="Формула" r:id="rId17" imgW="152268" imgH="16495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0" y="2010"/>
                          <a:ext cx="96"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2" name="Object 147"/>
            <p:cNvGraphicFramePr>
              <a:graphicFrameLocks noChangeAspect="1"/>
            </p:cNvGraphicFramePr>
            <p:nvPr/>
          </p:nvGraphicFramePr>
          <p:xfrm>
            <a:off x="4057" y="2037"/>
            <a:ext cx="96" cy="104"/>
          </p:xfrm>
          <a:graphic>
            <a:graphicData uri="http://schemas.openxmlformats.org/presentationml/2006/ole">
              <mc:AlternateContent xmlns:mc="http://schemas.openxmlformats.org/markup-compatibility/2006">
                <mc:Choice xmlns:v="urn:schemas-microsoft-com:vml" Requires="v">
                  <p:oleObj spid="_x0000_s43933" name="Формула" r:id="rId19" imgW="152268" imgH="164957" progId="Equation.3">
                    <p:embed/>
                  </p:oleObj>
                </mc:Choice>
                <mc:Fallback>
                  <p:oleObj name="Формула" r:id="rId19" imgW="152268" imgH="1649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57" y="2037"/>
                          <a:ext cx="96"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73" name="Group 150"/>
            <p:cNvGrpSpPr>
              <a:grpSpLocks/>
            </p:cNvGrpSpPr>
            <p:nvPr/>
          </p:nvGrpSpPr>
          <p:grpSpPr bwMode="auto">
            <a:xfrm>
              <a:off x="2886" y="1634"/>
              <a:ext cx="1446" cy="972"/>
              <a:chOff x="2886" y="1628"/>
              <a:chExt cx="1446" cy="972"/>
            </a:xfrm>
          </p:grpSpPr>
          <p:sp>
            <p:nvSpPr>
              <p:cNvPr id="10374" name="AutoShape 77"/>
              <p:cNvSpPr>
                <a:spLocks noChangeArrowheads="1"/>
              </p:cNvSpPr>
              <p:nvPr/>
            </p:nvSpPr>
            <p:spPr bwMode="auto">
              <a:xfrm>
                <a:off x="3129" y="1725"/>
                <a:ext cx="354" cy="78"/>
              </a:xfrm>
              <a:prstGeom prst="rightArrow">
                <a:avLst>
                  <a:gd name="adj1" fmla="val 50000"/>
                  <a:gd name="adj2" fmla="val 11346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10375" name="Group 149"/>
              <p:cNvGrpSpPr>
                <a:grpSpLocks/>
              </p:cNvGrpSpPr>
              <p:nvPr/>
            </p:nvGrpSpPr>
            <p:grpSpPr bwMode="auto">
              <a:xfrm>
                <a:off x="2886" y="1628"/>
                <a:ext cx="1446" cy="972"/>
                <a:chOff x="2886" y="1628"/>
                <a:chExt cx="1446" cy="972"/>
              </a:xfrm>
            </p:grpSpPr>
            <p:sp>
              <p:nvSpPr>
                <p:cNvPr id="10376" name="Line 132"/>
                <p:cNvSpPr>
                  <a:spLocks noChangeShapeType="1"/>
                </p:cNvSpPr>
                <p:nvPr/>
              </p:nvSpPr>
              <p:spPr bwMode="auto">
                <a:xfrm>
                  <a:off x="2886" y="1764"/>
                  <a:ext cx="1446"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77" name="Line 133"/>
                <p:cNvSpPr>
                  <a:spLocks noChangeShapeType="1"/>
                </p:cNvSpPr>
                <p:nvPr/>
              </p:nvSpPr>
              <p:spPr bwMode="auto">
                <a:xfrm rot="-5400000">
                  <a:off x="3509" y="2111"/>
                  <a:ext cx="972" cy="6"/>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0378" name="Object 145"/>
                <p:cNvGraphicFramePr>
                  <a:graphicFrameLocks noChangeAspect="1"/>
                </p:cNvGraphicFramePr>
                <p:nvPr/>
              </p:nvGraphicFramePr>
              <p:xfrm>
                <a:off x="4029" y="1651"/>
                <a:ext cx="96" cy="112"/>
              </p:xfrm>
              <a:graphic>
                <a:graphicData uri="http://schemas.openxmlformats.org/presentationml/2006/ole">
                  <mc:AlternateContent xmlns:mc="http://schemas.openxmlformats.org/markup-compatibility/2006">
                    <mc:Choice xmlns:v="urn:schemas-microsoft-com:vml" Requires="v">
                      <p:oleObj spid="_x0000_s43934" name="Формула" r:id="rId21" imgW="152202" imgH="177569" progId="Equation.3">
                        <p:embed/>
                      </p:oleObj>
                    </mc:Choice>
                    <mc:Fallback>
                      <p:oleObj name="Формула" r:id="rId21" imgW="152202" imgH="17756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29" y="1651"/>
                              <a:ext cx="96"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9" name="Object 146"/>
                <p:cNvGraphicFramePr>
                  <a:graphicFrameLocks noChangeAspect="1"/>
                </p:cNvGraphicFramePr>
                <p:nvPr/>
              </p:nvGraphicFramePr>
              <p:xfrm>
                <a:off x="3472" y="1636"/>
                <a:ext cx="104" cy="104"/>
              </p:xfrm>
              <a:graphic>
                <a:graphicData uri="http://schemas.openxmlformats.org/presentationml/2006/ole">
                  <mc:AlternateContent xmlns:mc="http://schemas.openxmlformats.org/markup-compatibility/2006">
                    <mc:Choice xmlns:v="urn:schemas-microsoft-com:vml" Requires="v">
                      <p:oleObj spid="_x0000_s43935" name="Формула" r:id="rId23" imgW="164885" imgH="164885" progId="Equation.3">
                        <p:embed/>
                      </p:oleObj>
                    </mc:Choice>
                    <mc:Fallback>
                      <p:oleObj name="Формула" r:id="rId23" imgW="164885" imgH="16488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72" y="1636"/>
                              <a:ext cx="104"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80" name="Rectangle 119"/>
                <p:cNvSpPr>
                  <a:spLocks noChangeArrowheads="1"/>
                </p:cNvSpPr>
                <p:nvPr/>
              </p:nvSpPr>
              <p:spPr bwMode="auto">
                <a:xfrm>
                  <a:off x="3486" y="1758"/>
                  <a:ext cx="510" cy="366"/>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81" name="Rectangle 148"/>
                <p:cNvSpPr>
                  <a:spLocks noChangeArrowheads="1"/>
                </p:cNvSpPr>
                <p:nvPr/>
              </p:nvSpPr>
              <p:spPr bwMode="auto">
                <a:xfrm>
                  <a:off x="3528" y="1812"/>
                  <a:ext cx="426" cy="2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grpSp>
      <p:grpSp>
        <p:nvGrpSpPr>
          <p:cNvPr id="267418" name="Group 154"/>
          <p:cNvGrpSpPr>
            <a:grpSpLocks/>
          </p:cNvGrpSpPr>
          <p:nvPr/>
        </p:nvGrpSpPr>
        <p:grpSpPr bwMode="auto">
          <a:xfrm>
            <a:off x="7944742" y="3925044"/>
            <a:ext cx="612775" cy="469900"/>
            <a:chOff x="657" y="2976"/>
            <a:chExt cx="386" cy="296"/>
          </a:xfrm>
        </p:grpSpPr>
        <p:sp>
          <p:nvSpPr>
            <p:cNvPr id="10365" name="AutoShape 155"/>
            <p:cNvSpPr>
              <a:spLocks noChangeArrowheads="1"/>
            </p:cNvSpPr>
            <p:nvPr/>
          </p:nvSpPr>
          <p:spPr bwMode="auto">
            <a:xfrm>
              <a:off x="726" y="3021"/>
              <a:ext cx="227" cy="113"/>
            </a:xfrm>
            <a:prstGeom prst="triangle">
              <a:avLst>
                <a:gd name="adj" fmla="val 50000"/>
              </a:avLst>
            </a:prstGeom>
            <a:solidFill>
              <a:srgbClr val="C0C0C0">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66" name="Oval 156"/>
            <p:cNvSpPr>
              <a:spLocks noChangeArrowheads="1"/>
            </p:cNvSpPr>
            <p:nvPr/>
          </p:nvSpPr>
          <p:spPr bwMode="auto">
            <a:xfrm>
              <a:off x="794" y="2976"/>
              <a:ext cx="91" cy="91"/>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67" name="Rectangle 157"/>
            <p:cNvSpPr>
              <a:spLocks noChangeArrowheads="1"/>
            </p:cNvSpPr>
            <p:nvPr/>
          </p:nvSpPr>
          <p:spPr bwMode="auto">
            <a:xfrm>
              <a:off x="657" y="3204"/>
              <a:ext cx="386" cy="68"/>
            </a:xfrm>
            <a:prstGeom prst="rect">
              <a:avLst/>
            </a:prstGeom>
            <a:solidFill>
              <a:srgbClr val="C0C0C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68" name="Line 158"/>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69" name="Oval 159"/>
            <p:cNvSpPr>
              <a:spLocks noChangeArrowheads="1"/>
            </p:cNvSpPr>
            <p:nvPr/>
          </p:nvSpPr>
          <p:spPr bwMode="auto">
            <a:xfrm>
              <a:off x="748" y="3135"/>
              <a:ext cx="68" cy="68"/>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70" name="Oval 160"/>
            <p:cNvSpPr>
              <a:spLocks noChangeArrowheads="1"/>
            </p:cNvSpPr>
            <p:nvPr/>
          </p:nvSpPr>
          <p:spPr bwMode="auto">
            <a:xfrm>
              <a:off x="861" y="3135"/>
              <a:ext cx="68" cy="68"/>
            </a:xfrm>
            <a:prstGeom prst="ellipse">
              <a:avLst/>
            </a:prstGeom>
            <a:solidFill>
              <a:srgbClr val="C0C0C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67399" name="AutoShape 135"/>
          <p:cNvSpPr>
            <a:spLocks noChangeArrowheads="1"/>
          </p:cNvSpPr>
          <p:nvPr/>
        </p:nvSpPr>
        <p:spPr bwMode="auto">
          <a:xfrm rot="5400000" flipH="1" flipV="1">
            <a:off x="7996336" y="3668663"/>
            <a:ext cx="495300" cy="144462"/>
          </a:xfrm>
          <a:prstGeom prst="rightArrow">
            <a:avLst>
              <a:gd name="adj1" fmla="val 50000"/>
              <a:gd name="adj2" fmla="val 85715"/>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267401" name="AutoShape 137"/>
          <p:cNvSpPr>
            <a:spLocks noChangeArrowheads="1"/>
          </p:cNvSpPr>
          <p:nvPr/>
        </p:nvSpPr>
        <p:spPr bwMode="auto">
          <a:xfrm rot="17613136">
            <a:off x="7258942" y="3569444"/>
            <a:ext cx="742950" cy="133350"/>
          </a:xfrm>
          <a:prstGeom prst="rightArrow">
            <a:avLst>
              <a:gd name="adj1" fmla="val 50000"/>
              <a:gd name="adj2" fmla="val 139286"/>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67425" name="Text Box 161"/>
          <p:cNvSpPr txBox="1">
            <a:spLocks noChangeArrowheads="1"/>
          </p:cNvSpPr>
          <p:nvPr/>
        </p:nvSpPr>
        <p:spPr bwMode="auto">
          <a:xfrm>
            <a:off x="179512" y="3645024"/>
            <a:ext cx="531641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Реакция подвижного шарнира </a:t>
            </a:r>
            <a:r>
              <a:rPr lang="en-US" altLang="ru-RU" sz="1600" b="1" i="1" dirty="0">
                <a:latin typeface="+mn-lt"/>
              </a:rPr>
              <a:t>R</a:t>
            </a:r>
            <a:r>
              <a:rPr lang="en-US" altLang="ru-RU" sz="1600" i="1" baseline="-25000" dirty="0">
                <a:latin typeface="+mn-lt"/>
              </a:rPr>
              <a:t>B</a:t>
            </a:r>
            <a:r>
              <a:rPr lang="en-US" altLang="ru-RU" sz="1600" dirty="0">
                <a:latin typeface="+mn-lt"/>
              </a:rPr>
              <a:t> </a:t>
            </a:r>
            <a:r>
              <a:rPr lang="ru-RU" altLang="ru-RU" sz="1600" dirty="0">
                <a:latin typeface="+mn-lt"/>
              </a:rPr>
              <a:t>направлена</a:t>
            </a:r>
            <a:r>
              <a:rPr lang="en-US" altLang="ru-RU" sz="1600" dirty="0">
                <a:latin typeface="+mn-lt"/>
              </a:rPr>
              <a:t> </a:t>
            </a:r>
            <a:r>
              <a:rPr lang="ru-RU" altLang="ru-RU" sz="1600" dirty="0">
                <a:latin typeface="+mn-lt"/>
              </a:rPr>
              <a:t>вертикально (</a:t>
            </a:r>
            <a:r>
              <a:rPr lang="ru-RU" altLang="ru-RU" sz="1600" dirty="0" smtClean="0">
                <a:latin typeface="+mn-lt"/>
              </a:rPr>
              <a:t>перпендикулярно опорной </a:t>
            </a:r>
            <a:r>
              <a:rPr lang="ru-RU" altLang="ru-RU" sz="1600" dirty="0">
                <a:latin typeface="+mn-lt"/>
              </a:rPr>
              <a:t>плоскости). Направление (угол наклона к горизонту) </a:t>
            </a:r>
            <a:r>
              <a:rPr lang="ru-RU" altLang="ru-RU" sz="1600" dirty="0" smtClean="0">
                <a:latin typeface="+mn-lt"/>
              </a:rPr>
              <a:t>реакции неподвижного </a:t>
            </a:r>
            <a:r>
              <a:rPr lang="ru-RU" altLang="ru-RU" sz="1600" dirty="0">
                <a:latin typeface="+mn-lt"/>
              </a:rPr>
              <a:t>шарнира </a:t>
            </a:r>
            <a:r>
              <a:rPr lang="en-US" altLang="ru-RU" sz="1600" b="1" i="1" dirty="0">
                <a:latin typeface="+mn-lt"/>
              </a:rPr>
              <a:t>R</a:t>
            </a:r>
            <a:r>
              <a:rPr lang="en-US" altLang="ru-RU" sz="1600" i="1" baseline="-25000" dirty="0">
                <a:latin typeface="+mn-lt"/>
              </a:rPr>
              <a:t>A</a:t>
            </a:r>
            <a:r>
              <a:rPr lang="ru-RU" altLang="ru-RU" sz="1600" i="1" baseline="-25000" dirty="0">
                <a:latin typeface="+mn-lt"/>
              </a:rPr>
              <a:t> </a:t>
            </a:r>
            <a:r>
              <a:rPr lang="ru-RU" altLang="ru-RU" sz="1600" dirty="0">
                <a:latin typeface="+mn-lt"/>
              </a:rPr>
              <a:t>пока не определено.</a:t>
            </a:r>
          </a:p>
        </p:txBody>
      </p:sp>
      <p:sp>
        <p:nvSpPr>
          <p:cNvPr id="267426" name="Text Box 162"/>
          <p:cNvSpPr txBox="1">
            <a:spLocks noChangeArrowheads="1"/>
          </p:cNvSpPr>
          <p:nvPr/>
        </p:nvSpPr>
        <p:spPr bwMode="auto">
          <a:xfrm>
            <a:off x="179513" y="4797152"/>
            <a:ext cx="5333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Если тело под действием трех сил </a:t>
            </a:r>
            <a:r>
              <a:rPr lang="en-US" altLang="ru-RU" sz="1600" b="1" i="1" dirty="0">
                <a:latin typeface="+mn-lt"/>
              </a:rPr>
              <a:t>F</a:t>
            </a:r>
            <a:r>
              <a:rPr lang="ru-RU" altLang="ru-RU" sz="1600" dirty="0">
                <a:latin typeface="+mn-lt"/>
              </a:rPr>
              <a:t>, </a:t>
            </a:r>
            <a:r>
              <a:rPr lang="en-US" altLang="ru-RU" sz="1600" b="1" i="1" dirty="0">
                <a:latin typeface="+mn-lt"/>
              </a:rPr>
              <a:t>R</a:t>
            </a:r>
            <a:r>
              <a:rPr lang="en-US" altLang="ru-RU" sz="1600" i="1" baseline="-25000" dirty="0">
                <a:latin typeface="+mn-lt"/>
              </a:rPr>
              <a:t>A</a:t>
            </a:r>
            <a:r>
              <a:rPr lang="en-US" altLang="ru-RU" sz="1600" dirty="0">
                <a:latin typeface="+mn-lt"/>
              </a:rPr>
              <a:t> </a:t>
            </a:r>
            <a:r>
              <a:rPr lang="ru-RU" altLang="ru-RU" sz="1600" dirty="0">
                <a:latin typeface="+mn-lt"/>
              </a:rPr>
              <a:t>и </a:t>
            </a:r>
            <a:r>
              <a:rPr lang="en-US" altLang="ru-RU" sz="1600" b="1" i="1" dirty="0">
                <a:latin typeface="+mn-lt"/>
              </a:rPr>
              <a:t>R</a:t>
            </a:r>
            <a:r>
              <a:rPr lang="en-US" altLang="ru-RU" sz="1600" i="1" baseline="-25000" dirty="0">
                <a:latin typeface="+mn-lt"/>
              </a:rPr>
              <a:t>B</a:t>
            </a:r>
            <a:r>
              <a:rPr lang="en-US" altLang="ru-RU" sz="1600" dirty="0">
                <a:latin typeface="+mn-lt"/>
              </a:rPr>
              <a:t> </a:t>
            </a:r>
            <a:r>
              <a:rPr lang="ru-RU" altLang="ru-RU" sz="1600" dirty="0">
                <a:latin typeface="+mn-lt"/>
              </a:rPr>
              <a:t>находится в </a:t>
            </a:r>
            <a:r>
              <a:rPr lang="ru-RU" altLang="ru-RU" sz="1600" dirty="0" smtClean="0">
                <a:latin typeface="+mn-lt"/>
              </a:rPr>
              <a:t>равновесии, то </a:t>
            </a:r>
            <a:r>
              <a:rPr lang="ru-RU" altLang="ru-RU" sz="1600" dirty="0">
                <a:latin typeface="+mn-lt"/>
              </a:rPr>
              <a:t>все три силы должны пересекаться </a:t>
            </a:r>
            <a:r>
              <a:rPr lang="ru-RU" altLang="ru-RU" sz="1600" dirty="0" smtClean="0">
                <a:latin typeface="+mn-lt"/>
              </a:rPr>
              <a:t>в одной </a:t>
            </a:r>
            <a:r>
              <a:rPr lang="ru-RU" altLang="ru-RU" sz="1600" dirty="0">
                <a:latin typeface="+mn-lt"/>
              </a:rPr>
              <a:t>точке ( в точке </a:t>
            </a:r>
            <a:r>
              <a:rPr lang="ru-RU" altLang="ru-RU" sz="1600" i="1" dirty="0">
                <a:latin typeface="+mn-lt"/>
              </a:rPr>
              <a:t>С</a:t>
            </a:r>
            <a:r>
              <a:rPr lang="ru-RU" altLang="ru-RU" sz="1600" dirty="0">
                <a:latin typeface="+mn-lt"/>
              </a:rPr>
              <a:t>) </a:t>
            </a:r>
            <a:r>
              <a:rPr lang="en-US" altLang="ru-RU" sz="1600" dirty="0">
                <a:latin typeface="+mn-lt"/>
              </a:rPr>
              <a:t>:</a:t>
            </a:r>
            <a:endParaRPr lang="ru-RU" altLang="ru-RU" sz="1600" dirty="0">
              <a:latin typeface="+mn-lt"/>
            </a:endParaRPr>
          </a:p>
        </p:txBody>
      </p:sp>
      <p:sp>
        <p:nvSpPr>
          <p:cNvPr id="267427" name="Line 163"/>
          <p:cNvSpPr>
            <a:spLocks noChangeShapeType="1"/>
          </p:cNvSpPr>
          <p:nvPr/>
        </p:nvSpPr>
        <p:spPr bwMode="auto">
          <a:xfrm flipV="1">
            <a:off x="7020817" y="3083669"/>
            <a:ext cx="1628775" cy="12763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nvGrpSpPr>
          <p:cNvPr id="267430" name="Group 166"/>
          <p:cNvGrpSpPr>
            <a:grpSpLocks/>
          </p:cNvGrpSpPr>
          <p:nvPr/>
        </p:nvGrpSpPr>
        <p:grpSpPr bwMode="auto">
          <a:xfrm>
            <a:off x="7409755" y="3282107"/>
            <a:ext cx="742950" cy="742950"/>
            <a:chOff x="3581" y="2591"/>
            <a:chExt cx="468" cy="468"/>
          </a:xfrm>
        </p:grpSpPr>
        <p:sp>
          <p:nvSpPr>
            <p:cNvPr id="10363" name="AutoShape 164"/>
            <p:cNvSpPr>
              <a:spLocks noChangeArrowheads="1"/>
            </p:cNvSpPr>
            <p:nvPr/>
          </p:nvSpPr>
          <p:spPr bwMode="auto">
            <a:xfrm rot="-3986864">
              <a:off x="3485" y="2783"/>
              <a:ext cx="468" cy="84"/>
            </a:xfrm>
            <a:prstGeom prst="rightArrow">
              <a:avLst>
                <a:gd name="adj1" fmla="val 50000"/>
                <a:gd name="adj2" fmla="val 139286"/>
              </a:avLst>
            </a:prstGeom>
            <a:solidFill>
              <a:srgbClr val="0000FF">
                <a:alpha val="0"/>
              </a:srgb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364" name="AutoShape 165"/>
            <p:cNvSpPr>
              <a:spLocks noChangeArrowheads="1"/>
            </p:cNvSpPr>
            <p:nvPr/>
          </p:nvSpPr>
          <p:spPr bwMode="auto">
            <a:xfrm rot="-2306314">
              <a:off x="3581" y="2849"/>
              <a:ext cx="468" cy="84"/>
            </a:xfrm>
            <a:prstGeom prst="rightArrow">
              <a:avLst>
                <a:gd name="adj1" fmla="val 50000"/>
                <a:gd name="adj2" fmla="val 139286"/>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67431" name="Text Box 167"/>
          <p:cNvSpPr txBox="1">
            <a:spLocks noChangeArrowheads="1"/>
          </p:cNvSpPr>
          <p:nvPr/>
        </p:nvSpPr>
        <p:spPr bwMode="auto">
          <a:xfrm>
            <a:off x="179388" y="5664150"/>
            <a:ext cx="511269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Действительные направления и величины реакций легко </a:t>
            </a:r>
            <a:r>
              <a:rPr lang="ru-RU" altLang="ru-RU" sz="1600" dirty="0" smtClean="0">
                <a:latin typeface="+mn-lt"/>
              </a:rPr>
              <a:t>определяются</a:t>
            </a:r>
            <a:r>
              <a:rPr lang="en-US" altLang="ru-RU" sz="1600" dirty="0" smtClean="0">
                <a:latin typeface="+mn-lt"/>
              </a:rPr>
              <a:t> </a:t>
            </a:r>
            <a:r>
              <a:rPr lang="ru-RU" altLang="ru-RU" sz="1600" dirty="0" smtClean="0">
                <a:latin typeface="+mn-lt"/>
              </a:rPr>
              <a:t>построением силового</a:t>
            </a:r>
            <a:r>
              <a:rPr lang="en-US" altLang="ru-RU" sz="1600" dirty="0" smtClean="0">
                <a:latin typeface="+mn-lt"/>
              </a:rPr>
              <a:t> </a:t>
            </a:r>
            <a:r>
              <a:rPr lang="ru-RU" altLang="ru-RU" sz="1600" dirty="0" smtClean="0">
                <a:latin typeface="+mn-lt"/>
              </a:rPr>
              <a:t>треугольника </a:t>
            </a:r>
            <a:r>
              <a:rPr lang="ru-RU" altLang="ru-RU" sz="1600" dirty="0">
                <a:latin typeface="+mn-lt"/>
              </a:rPr>
              <a:t>и использованием </a:t>
            </a:r>
            <a:r>
              <a:rPr lang="ru-RU" altLang="ru-RU" sz="1600" dirty="0" smtClean="0">
                <a:latin typeface="+mn-lt"/>
              </a:rPr>
              <a:t>подобия треугольников</a:t>
            </a:r>
            <a:r>
              <a:rPr lang="en-US" altLang="ru-RU" sz="1600" dirty="0">
                <a:latin typeface="+mn-lt"/>
              </a:rPr>
              <a:t>:</a:t>
            </a:r>
            <a:endParaRPr lang="ru-RU" altLang="ru-RU" sz="1600" dirty="0">
              <a:latin typeface="+mn-lt"/>
            </a:endParaRPr>
          </a:p>
        </p:txBody>
      </p:sp>
      <p:sp>
        <p:nvSpPr>
          <p:cNvPr id="267436" name="AutoShape 172"/>
          <p:cNvSpPr>
            <a:spLocks noChangeArrowheads="1"/>
          </p:cNvSpPr>
          <p:nvPr/>
        </p:nvSpPr>
        <p:spPr bwMode="auto">
          <a:xfrm>
            <a:off x="7707776" y="5576019"/>
            <a:ext cx="561975" cy="123825"/>
          </a:xfrm>
          <a:prstGeom prst="rightArrow">
            <a:avLst>
              <a:gd name="adj1" fmla="val 50000"/>
              <a:gd name="adj2" fmla="val 11346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267445" name="Group 181"/>
          <p:cNvGrpSpPr>
            <a:grpSpLocks/>
          </p:cNvGrpSpPr>
          <p:nvPr/>
        </p:nvGrpSpPr>
        <p:grpSpPr bwMode="auto">
          <a:xfrm>
            <a:off x="7695076" y="4955307"/>
            <a:ext cx="563563" cy="1570037"/>
            <a:chOff x="4638" y="1345"/>
            <a:chExt cx="355" cy="989"/>
          </a:xfrm>
        </p:grpSpPr>
        <p:sp>
          <p:nvSpPr>
            <p:cNvPr id="10361" name="Line 175"/>
            <p:cNvSpPr>
              <a:spLocks noChangeShapeType="1"/>
            </p:cNvSpPr>
            <p:nvPr/>
          </p:nvSpPr>
          <p:spPr bwMode="auto">
            <a:xfrm rot="-5400000">
              <a:off x="4504" y="1828"/>
              <a:ext cx="972" cy="6"/>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62" name="Line 180"/>
            <p:cNvSpPr>
              <a:spLocks noChangeShapeType="1"/>
            </p:cNvSpPr>
            <p:nvPr/>
          </p:nvSpPr>
          <p:spPr bwMode="auto">
            <a:xfrm rot="-5400000">
              <a:off x="4155" y="1845"/>
              <a:ext cx="972" cy="6"/>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67449" name="Group 185"/>
          <p:cNvGrpSpPr>
            <a:grpSpLocks/>
          </p:cNvGrpSpPr>
          <p:nvPr/>
        </p:nvGrpSpPr>
        <p:grpSpPr bwMode="auto">
          <a:xfrm>
            <a:off x="6876256" y="4858469"/>
            <a:ext cx="2106613" cy="1639888"/>
            <a:chOff x="4096" y="1312"/>
            <a:chExt cx="1327" cy="1033"/>
          </a:xfrm>
        </p:grpSpPr>
        <p:sp>
          <p:nvSpPr>
            <p:cNvPr id="10359" name="Line 183"/>
            <p:cNvSpPr>
              <a:spLocks noChangeShapeType="1"/>
            </p:cNvSpPr>
            <p:nvPr/>
          </p:nvSpPr>
          <p:spPr bwMode="auto">
            <a:xfrm flipV="1">
              <a:off x="4283" y="1445"/>
              <a:ext cx="1140" cy="9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60" name="Line 184"/>
            <p:cNvSpPr>
              <a:spLocks noChangeShapeType="1"/>
            </p:cNvSpPr>
            <p:nvPr/>
          </p:nvSpPr>
          <p:spPr bwMode="auto">
            <a:xfrm flipV="1">
              <a:off x="4096" y="1312"/>
              <a:ext cx="1140" cy="9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267450" name="AutoShape 186"/>
          <p:cNvSpPr>
            <a:spLocks noChangeArrowheads="1"/>
          </p:cNvSpPr>
          <p:nvPr/>
        </p:nvSpPr>
        <p:spPr bwMode="auto">
          <a:xfrm rot="5400000" flipH="1" flipV="1">
            <a:off x="7449808" y="5794300"/>
            <a:ext cx="495300" cy="144463"/>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267342" name="AutoShape 78"/>
          <p:cNvSpPr>
            <a:spLocks noChangeArrowheads="1"/>
          </p:cNvSpPr>
          <p:nvPr/>
        </p:nvSpPr>
        <p:spPr bwMode="auto">
          <a:xfrm rot="8539820" flipV="1">
            <a:off x="7593476" y="5810969"/>
            <a:ext cx="757238" cy="133350"/>
          </a:xfrm>
          <a:prstGeom prst="rightArrow">
            <a:avLst>
              <a:gd name="adj1" fmla="val 50000"/>
              <a:gd name="adj2" fmla="val 14196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67451" name="Object 187"/>
          <p:cNvGraphicFramePr>
            <a:graphicFrameLocks noChangeAspect="1"/>
          </p:cNvGraphicFramePr>
          <p:nvPr>
            <p:extLst>
              <p:ext uri="{D42A27DB-BD31-4B8C-83A1-F6EECF244321}">
                <p14:modId xmlns:p14="http://schemas.microsoft.com/office/powerpoint/2010/main" val="1034786219"/>
              </p:ext>
            </p:extLst>
          </p:nvPr>
        </p:nvGraphicFramePr>
        <p:xfrm>
          <a:off x="8012576" y="5334719"/>
          <a:ext cx="165100" cy="190500"/>
        </p:xfrm>
        <a:graphic>
          <a:graphicData uri="http://schemas.openxmlformats.org/presentationml/2006/ole">
            <mc:AlternateContent xmlns:mc="http://schemas.openxmlformats.org/markup-compatibility/2006">
              <mc:Choice xmlns:v="urn:schemas-microsoft-com:vml" Requires="v">
                <p:oleObj spid="_x0000_s43936" name="Формула" r:id="rId25" imgW="164957" imgH="190335" progId="Equation.3">
                  <p:embed/>
                </p:oleObj>
              </mc:Choice>
              <mc:Fallback>
                <p:oleObj name="Формула" r:id="rId25" imgW="164957" imgH="19033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12576" y="5334719"/>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52" name="Object 188"/>
          <p:cNvGraphicFramePr>
            <a:graphicFrameLocks noChangeAspect="1"/>
          </p:cNvGraphicFramePr>
          <p:nvPr>
            <p:extLst>
              <p:ext uri="{D42A27DB-BD31-4B8C-83A1-F6EECF244321}">
                <p14:modId xmlns:p14="http://schemas.microsoft.com/office/powerpoint/2010/main" val="4019647917"/>
              </p:ext>
            </p:extLst>
          </p:nvPr>
        </p:nvGraphicFramePr>
        <p:xfrm>
          <a:off x="7395039" y="5761757"/>
          <a:ext cx="215900" cy="228600"/>
        </p:xfrm>
        <a:graphic>
          <a:graphicData uri="http://schemas.openxmlformats.org/presentationml/2006/ole">
            <mc:AlternateContent xmlns:mc="http://schemas.openxmlformats.org/markup-compatibility/2006">
              <mc:Choice xmlns:v="urn:schemas-microsoft-com:vml" Requires="v">
                <p:oleObj spid="_x0000_s43937" name="Формула" r:id="rId27" imgW="215806" imgH="228501" progId="Equation.3">
                  <p:embed/>
                </p:oleObj>
              </mc:Choice>
              <mc:Fallback>
                <p:oleObj name="Формула" r:id="rId27" imgW="215806"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95039" y="5761757"/>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53" name="Object 189"/>
          <p:cNvGraphicFramePr>
            <a:graphicFrameLocks noChangeAspect="1"/>
          </p:cNvGraphicFramePr>
          <p:nvPr>
            <p:extLst>
              <p:ext uri="{D42A27DB-BD31-4B8C-83A1-F6EECF244321}">
                <p14:modId xmlns:p14="http://schemas.microsoft.com/office/powerpoint/2010/main" val="2807728821"/>
              </p:ext>
            </p:extLst>
          </p:nvPr>
        </p:nvGraphicFramePr>
        <p:xfrm>
          <a:off x="7117655" y="3072557"/>
          <a:ext cx="165100" cy="190500"/>
        </p:xfrm>
        <a:graphic>
          <a:graphicData uri="http://schemas.openxmlformats.org/presentationml/2006/ole">
            <mc:AlternateContent xmlns:mc="http://schemas.openxmlformats.org/markup-compatibility/2006">
              <mc:Choice xmlns:v="urn:schemas-microsoft-com:vml" Requires="v">
                <p:oleObj spid="_x0000_s43938" name="Формула" r:id="rId28" imgW="164957" imgH="190335" progId="Equation.3">
                  <p:embed/>
                </p:oleObj>
              </mc:Choice>
              <mc:Fallback>
                <p:oleObj name="Формула" r:id="rId28" imgW="164957" imgH="19033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17655" y="3072557"/>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454" name="Object 190"/>
          <p:cNvGraphicFramePr>
            <a:graphicFrameLocks noChangeAspect="1"/>
          </p:cNvGraphicFramePr>
          <p:nvPr>
            <p:extLst>
              <p:ext uri="{D42A27DB-BD31-4B8C-83A1-F6EECF244321}">
                <p14:modId xmlns:p14="http://schemas.microsoft.com/office/powerpoint/2010/main" val="3596910547"/>
              </p:ext>
            </p:extLst>
          </p:nvPr>
        </p:nvGraphicFramePr>
        <p:xfrm>
          <a:off x="7993526" y="5893519"/>
          <a:ext cx="215900" cy="228600"/>
        </p:xfrm>
        <a:graphic>
          <a:graphicData uri="http://schemas.openxmlformats.org/presentationml/2006/ole">
            <mc:AlternateContent xmlns:mc="http://schemas.openxmlformats.org/markup-compatibility/2006">
              <mc:Choice xmlns:v="urn:schemas-microsoft-com:vml" Requires="v">
                <p:oleObj spid="_x0000_s43939" name="Формула" r:id="rId29" imgW="215806" imgH="228501" progId="Equation.3">
                  <p:embed/>
                </p:oleObj>
              </mc:Choice>
              <mc:Fallback>
                <p:oleObj name="Формула" r:id="rId29" imgW="215806"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93526" y="5893519"/>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466" name="Group 202"/>
          <p:cNvGrpSpPr>
            <a:grpSpLocks/>
          </p:cNvGrpSpPr>
          <p:nvPr/>
        </p:nvGrpSpPr>
        <p:grpSpPr bwMode="auto">
          <a:xfrm>
            <a:off x="7468492" y="3891707"/>
            <a:ext cx="781050" cy="668337"/>
            <a:chOff x="3504" y="2123"/>
            <a:chExt cx="492" cy="421"/>
          </a:xfrm>
        </p:grpSpPr>
        <p:sp>
          <p:nvSpPr>
            <p:cNvPr id="10355" name="Line 191"/>
            <p:cNvSpPr>
              <a:spLocks noChangeShapeType="1"/>
            </p:cNvSpPr>
            <p:nvPr/>
          </p:nvSpPr>
          <p:spPr bwMode="auto">
            <a:xfrm>
              <a:off x="3504" y="2136"/>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56" name="Line 192"/>
            <p:cNvSpPr>
              <a:spLocks noChangeShapeType="1"/>
            </p:cNvSpPr>
            <p:nvPr/>
          </p:nvSpPr>
          <p:spPr bwMode="auto">
            <a:xfrm>
              <a:off x="3995" y="2123"/>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57" name="Line 193"/>
            <p:cNvSpPr>
              <a:spLocks noChangeShapeType="1"/>
            </p:cNvSpPr>
            <p:nvPr/>
          </p:nvSpPr>
          <p:spPr bwMode="auto">
            <a:xfrm>
              <a:off x="3504" y="2454"/>
              <a:ext cx="49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0358" name="Object 198"/>
            <p:cNvGraphicFramePr>
              <a:graphicFrameLocks noChangeAspect="1"/>
            </p:cNvGraphicFramePr>
            <p:nvPr/>
          </p:nvGraphicFramePr>
          <p:xfrm>
            <a:off x="3728" y="2320"/>
            <a:ext cx="56" cy="112"/>
          </p:xfrm>
          <a:graphic>
            <a:graphicData uri="http://schemas.openxmlformats.org/presentationml/2006/ole">
              <mc:AlternateContent xmlns:mc="http://schemas.openxmlformats.org/markup-compatibility/2006">
                <mc:Choice xmlns:v="urn:schemas-microsoft-com:vml" Requires="v">
                  <p:oleObj spid="_x0000_s43940" name="Формула" r:id="rId30" imgW="88669" imgH="177338" progId="Equation.3">
                    <p:embed/>
                  </p:oleObj>
                </mc:Choice>
                <mc:Fallback>
                  <p:oleObj name="Формула" r:id="rId30" imgW="88669" imgH="177338"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28" y="2320"/>
                          <a:ext cx="56"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7467" name="Group 203"/>
          <p:cNvGrpSpPr>
            <a:grpSpLocks/>
          </p:cNvGrpSpPr>
          <p:nvPr/>
        </p:nvGrpSpPr>
        <p:grpSpPr bwMode="auto">
          <a:xfrm>
            <a:off x="8228905" y="3388469"/>
            <a:ext cx="663575" cy="590550"/>
            <a:chOff x="3983" y="1770"/>
            <a:chExt cx="418" cy="372"/>
          </a:xfrm>
        </p:grpSpPr>
        <p:sp>
          <p:nvSpPr>
            <p:cNvPr id="10351" name="Line 195"/>
            <p:cNvSpPr>
              <a:spLocks noChangeShapeType="1"/>
            </p:cNvSpPr>
            <p:nvPr/>
          </p:nvSpPr>
          <p:spPr bwMode="auto">
            <a:xfrm>
              <a:off x="3984" y="2142"/>
              <a:ext cx="3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52" name="Line 196"/>
            <p:cNvSpPr>
              <a:spLocks noChangeShapeType="1"/>
            </p:cNvSpPr>
            <p:nvPr/>
          </p:nvSpPr>
          <p:spPr bwMode="auto">
            <a:xfrm>
              <a:off x="3983" y="1775"/>
              <a:ext cx="3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0353" name="Line 197"/>
            <p:cNvSpPr>
              <a:spLocks noChangeShapeType="1"/>
            </p:cNvSpPr>
            <p:nvPr/>
          </p:nvSpPr>
          <p:spPr bwMode="auto">
            <a:xfrm flipH="1">
              <a:off x="4296" y="1770"/>
              <a:ext cx="6" cy="3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0354" name="Object 199"/>
            <p:cNvGraphicFramePr>
              <a:graphicFrameLocks noChangeAspect="1"/>
            </p:cNvGraphicFramePr>
            <p:nvPr/>
          </p:nvGraphicFramePr>
          <p:xfrm>
            <a:off x="4321" y="1905"/>
            <a:ext cx="80" cy="112"/>
          </p:xfrm>
          <a:graphic>
            <a:graphicData uri="http://schemas.openxmlformats.org/presentationml/2006/ole">
              <mc:AlternateContent xmlns:mc="http://schemas.openxmlformats.org/markup-compatibility/2006">
                <mc:Choice xmlns:v="urn:schemas-microsoft-com:vml" Requires="v">
                  <p:oleObj spid="_x0000_s43941" name="Формула" r:id="rId32" imgW="126725" imgH="177415" progId="Equation.3">
                    <p:embed/>
                  </p:oleObj>
                </mc:Choice>
                <mc:Fallback>
                  <p:oleObj name="Формула" r:id="rId32" imgW="126725" imgH="177415"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21" y="1905"/>
                          <a:ext cx="8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7464" name="Object 200"/>
          <p:cNvGraphicFramePr>
            <a:graphicFrameLocks noChangeAspect="1"/>
          </p:cNvGraphicFramePr>
          <p:nvPr>
            <p:extLst>
              <p:ext uri="{D42A27DB-BD31-4B8C-83A1-F6EECF244321}">
                <p14:modId xmlns:p14="http://schemas.microsoft.com/office/powerpoint/2010/main" val="1064817864"/>
              </p:ext>
            </p:extLst>
          </p:nvPr>
        </p:nvGraphicFramePr>
        <p:xfrm>
          <a:off x="5880573" y="5585252"/>
          <a:ext cx="660251" cy="503048"/>
        </p:xfrm>
        <a:graphic>
          <a:graphicData uri="http://schemas.openxmlformats.org/presentationml/2006/ole">
            <mc:AlternateContent xmlns:mc="http://schemas.openxmlformats.org/markup-compatibility/2006">
              <mc:Choice xmlns:v="urn:schemas-microsoft-com:vml" Requires="v">
                <p:oleObj spid="_x0000_s43942" name="Формула" r:id="rId34" imgW="533169" imgH="406224" progId="Equation.3">
                  <p:embed/>
                </p:oleObj>
              </mc:Choice>
              <mc:Fallback>
                <p:oleObj name="Формула" r:id="rId34" imgW="533169" imgH="406224"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880573" y="5585252"/>
                        <a:ext cx="660251" cy="503048"/>
                      </a:xfrm>
                      <a:prstGeom prst="rect">
                        <a:avLst/>
                      </a:prstGeom>
                      <a:solidFill>
                        <a:srgbClr val="FFFF00"/>
                      </a:solidFill>
                      <a:ln>
                        <a:noFill/>
                      </a:ln>
                      <a:effectLst/>
                      <a:extLst/>
                    </p:spPr>
                  </p:pic>
                </p:oleObj>
              </mc:Fallback>
            </mc:AlternateContent>
          </a:graphicData>
        </a:graphic>
      </p:graphicFrame>
      <p:graphicFrame>
        <p:nvGraphicFramePr>
          <p:cNvPr id="267465" name="Object 201"/>
          <p:cNvGraphicFramePr>
            <a:graphicFrameLocks noChangeAspect="1"/>
          </p:cNvGraphicFramePr>
          <p:nvPr>
            <p:extLst>
              <p:ext uri="{D42A27DB-BD31-4B8C-83A1-F6EECF244321}">
                <p14:modId xmlns:p14="http://schemas.microsoft.com/office/powerpoint/2010/main" val="261460024"/>
              </p:ext>
            </p:extLst>
          </p:nvPr>
        </p:nvGraphicFramePr>
        <p:xfrm>
          <a:off x="5579114" y="6287219"/>
          <a:ext cx="1141988" cy="306387"/>
        </p:xfrm>
        <a:graphic>
          <a:graphicData uri="http://schemas.openxmlformats.org/presentationml/2006/ole">
            <mc:AlternateContent xmlns:mc="http://schemas.openxmlformats.org/markup-compatibility/2006">
              <mc:Choice xmlns:v="urn:schemas-microsoft-com:vml" Requires="v">
                <p:oleObj spid="_x0000_s43943" name="Формула" r:id="rId36" imgW="1040948" imgH="279279" progId="Equation.3">
                  <p:embed/>
                </p:oleObj>
              </mc:Choice>
              <mc:Fallback>
                <p:oleObj name="Формула" r:id="rId36" imgW="1040948" imgH="279279"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579114" y="6287219"/>
                        <a:ext cx="1141988" cy="306387"/>
                      </a:xfrm>
                      <a:prstGeom prst="rect">
                        <a:avLst/>
                      </a:prstGeom>
                      <a:solidFill>
                        <a:srgbClr val="FFFF00"/>
                      </a:solidFill>
                      <a:ln>
                        <a:noFill/>
                      </a:ln>
                      <a:effectLst/>
                      <a:extLst/>
                    </p:spPr>
                  </p:pic>
                </p:oleObj>
              </mc:Fallback>
            </mc:AlternateContent>
          </a:graphicData>
        </a:graphic>
      </p:graphicFrame>
      <p:sp>
        <p:nvSpPr>
          <p:cNvPr id="10306" name="Oval 275"/>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1000" b="1" dirty="0" smtClean="0">
                <a:solidFill>
                  <a:schemeClr val="bg1"/>
                </a:solidFill>
                <a:latin typeface="+mn-lt"/>
              </a:rPr>
              <a:t>1</a:t>
            </a:r>
            <a:r>
              <a:rPr lang="ru-RU" altLang="ru-RU" sz="1000" b="1" dirty="0" smtClean="0">
                <a:solidFill>
                  <a:schemeClr val="bg1"/>
                </a:solidFill>
                <a:latin typeface="+mn-lt"/>
              </a:rPr>
              <a:t>4</a:t>
            </a:r>
            <a:endParaRPr lang="ru-RU" altLang="ru-RU" sz="1000" b="1" dirty="0">
              <a:solidFill>
                <a:schemeClr val="bg1"/>
              </a:solidFill>
              <a:latin typeface="+mn-lt"/>
            </a:endParaRPr>
          </a:p>
        </p:txBody>
      </p:sp>
    </p:spTree>
    <p:extLst>
      <p:ext uri="{BB962C8B-B14F-4D97-AF65-F5344CB8AC3E}">
        <p14:creationId xmlns:p14="http://schemas.microsoft.com/office/powerpoint/2010/main" val="330963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11111E-6 -2.59259E-6 L -0.03646 0.04584 " pathEditMode="relative" rAng="0" ptsTypes="AA">
                                      <p:cBhvr>
                                        <p:cTn id="6" dur="2000" fill="hold"/>
                                        <p:tgtEl>
                                          <p:spTgt spid="267367"/>
                                        </p:tgtEl>
                                        <p:attrNameLst>
                                          <p:attrName>ppt_x</p:attrName>
                                          <p:attrName>ppt_y</p:attrName>
                                        </p:attrNameLst>
                                      </p:cBhvr>
                                      <p:rCtr x="-1823" y="2292"/>
                                    </p:animMotion>
                                  </p:childTnLst>
                                </p:cTn>
                              </p:par>
                              <p:par>
                                <p:cTn id="7" presetID="0" presetClass="path" presetSubtype="0" accel="50000" decel="50000" fill="hold" nodeType="withEffect">
                                  <p:stCondLst>
                                    <p:cond delay="0"/>
                                  </p:stCondLst>
                                  <p:childTnLst>
                                    <p:animMotion origin="layout" path="M 3.05556E-6 0.00139 L -0.02813 -0.04028 " pathEditMode="relative" rAng="0" ptsTypes="AA">
                                      <p:cBhvr>
                                        <p:cTn id="8" dur="2000" fill="hold"/>
                                        <p:tgtEl>
                                          <p:spTgt spid="267368"/>
                                        </p:tgtEl>
                                        <p:attrNameLst>
                                          <p:attrName>ppt_x</p:attrName>
                                          <p:attrName>ppt_y</p:attrName>
                                        </p:attrNameLst>
                                      </p:cBhvr>
                                      <p:rCtr x="-1406" y="-2083"/>
                                    </p:animMotion>
                                  </p:childTnLst>
                                </p:cTn>
                              </p:par>
                              <p:par>
                                <p:cTn id="9" presetID="9" presetClass="exit" presetSubtype="0" fill="hold" nodeType="withEffect">
                                  <p:stCondLst>
                                    <p:cond delay="0"/>
                                  </p:stCondLst>
                                  <p:childTnLst>
                                    <p:animEffect transition="out" filter="dissolve">
                                      <p:cBhvr>
                                        <p:cTn id="10" dur="500"/>
                                        <p:tgtEl>
                                          <p:spTgt spid="267367"/>
                                        </p:tgtEl>
                                      </p:cBhvr>
                                    </p:animEffect>
                                    <p:set>
                                      <p:cBhvr>
                                        <p:cTn id="11" dur="1" fill="hold">
                                          <p:stCondLst>
                                            <p:cond delay="499"/>
                                          </p:stCondLst>
                                        </p:cTn>
                                        <p:tgtEl>
                                          <p:spTgt spid="267367"/>
                                        </p:tgtEl>
                                        <p:attrNameLst>
                                          <p:attrName>style.visibility</p:attrName>
                                        </p:attrNameLst>
                                      </p:cBhvr>
                                      <p:to>
                                        <p:strVal val="hidden"/>
                                      </p:to>
                                    </p:set>
                                  </p:childTnLst>
                                </p:cTn>
                              </p:par>
                              <p:par>
                                <p:cTn id="12" presetID="9" presetClass="exit" presetSubtype="0" fill="hold" nodeType="withEffect">
                                  <p:stCondLst>
                                    <p:cond delay="0"/>
                                  </p:stCondLst>
                                  <p:childTnLst>
                                    <p:animEffect transition="out" filter="dissolve">
                                      <p:cBhvr>
                                        <p:cTn id="13" dur="500"/>
                                        <p:tgtEl>
                                          <p:spTgt spid="267368"/>
                                        </p:tgtEl>
                                      </p:cBhvr>
                                    </p:animEffect>
                                    <p:set>
                                      <p:cBhvr>
                                        <p:cTn id="14" dur="1" fill="hold">
                                          <p:stCondLst>
                                            <p:cond delay="499"/>
                                          </p:stCondLst>
                                        </p:cTn>
                                        <p:tgtEl>
                                          <p:spTgt spid="26736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673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3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74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74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738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74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74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746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741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xit" presetSubtype="0" fill="hold" nodeType="clickEffect">
                                  <p:stCondLst>
                                    <p:cond delay="0"/>
                                  </p:stCondLst>
                                  <p:childTnLst>
                                    <p:animEffect transition="out" filter="dissolve">
                                      <p:cBhvr>
                                        <p:cTn id="40" dur="500"/>
                                        <p:tgtEl>
                                          <p:spTgt spid="267402"/>
                                        </p:tgtEl>
                                      </p:cBhvr>
                                    </p:animEffect>
                                    <p:set>
                                      <p:cBhvr>
                                        <p:cTn id="41" dur="1" fill="hold">
                                          <p:stCondLst>
                                            <p:cond delay="499"/>
                                          </p:stCondLst>
                                        </p:cTn>
                                        <p:tgtEl>
                                          <p:spTgt spid="267402"/>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267389"/>
                                        </p:tgtEl>
                                      </p:cBhvr>
                                    </p:animEffect>
                                    <p:set>
                                      <p:cBhvr>
                                        <p:cTn id="44" dur="1" fill="hold">
                                          <p:stCondLst>
                                            <p:cond delay="499"/>
                                          </p:stCondLst>
                                        </p:cTn>
                                        <p:tgtEl>
                                          <p:spTgt spid="267389"/>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26738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74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739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7400"/>
                                        </p:tgtEl>
                                        <p:attrNameLst>
                                          <p:attrName>style.visibility</p:attrName>
                                        </p:attrNameLst>
                                      </p:cBhvr>
                                      <p:to>
                                        <p:strVal val="visible"/>
                                      </p:to>
                                    </p:set>
                                  </p:childTnLst>
                                </p:cTn>
                              </p:par>
                              <p:par>
                                <p:cTn id="53" presetID="9" presetClass="exit" presetSubtype="0" fill="hold" grpId="1" nodeType="withEffect">
                                  <p:stCondLst>
                                    <p:cond delay="0"/>
                                  </p:stCondLst>
                                  <p:childTnLst>
                                    <p:animEffect transition="out" filter="dissolve">
                                      <p:cBhvr>
                                        <p:cTn id="54" dur="500"/>
                                        <p:tgtEl>
                                          <p:spTgt spid="267416"/>
                                        </p:tgtEl>
                                      </p:cBhvr>
                                    </p:animEffect>
                                    <p:set>
                                      <p:cBhvr>
                                        <p:cTn id="55" dur="1" fill="hold">
                                          <p:stCondLst>
                                            <p:cond delay="499"/>
                                          </p:stCondLst>
                                        </p:cTn>
                                        <p:tgtEl>
                                          <p:spTgt spid="267416"/>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26740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6742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67401"/>
                                        </p:tgtEl>
                                        <p:attrNameLst>
                                          <p:attrName>style.visibility</p:attrName>
                                        </p:attrNameLst>
                                      </p:cBhvr>
                                      <p:to>
                                        <p:strVal val="visible"/>
                                      </p:to>
                                    </p:set>
                                  </p:childTnLst>
                                </p:cTn>
                              </p:par>
                              <p:par>
                                <p:cTn id="64" presetID="27" presetClass="emph" presetSubtype="0" repeatCount="3000" fill="hold" grpId="1" nodeType="withEffect">
                                  <p:stCondLst>
                                    <p:cond delay="0"/>
                                  </p:stCondLst>
                                  <p:childTnLst>
                                    <p:animClr clrSpc="rgb" dir="cw">
                                      <p:cBhvr override="childStyle">
                                        <p:cTn id="65" dur="250" autoRev="1" fill="hold"/>
                                        <p:tgtEl>
                                          <p:spTgt spid="267401"/>
                                        </p:tgtEl>
                                        <p:attrNameLst>
                                          <p:attrName>style.color</p:attrName>
                                        </p:attrNameLst>
                                      </p:cBhvr>
                                      <p:to>
                                        <a:schemeClr val="bg1"/>
                                      </p:to>
                                    </p:animClr>
                                    <p:animClr clrSpc="rgb" dir="cw">
                                      <p:cBhvr>
                                        <p:cTn id="66" dur="250" autoRev="1" fill="hold"/>
                                        <p:tgtEl>
                                          <p:spTgt spid="267401"/>
                                        </p:tgtEl>
                                        <p:attrNameLst>
                                          <p:attrName>fillcolor</p:attrName>
                                        </p:attrNameLst>
                                      </p:cBhvr>
                                      <p:to>
                                        <a:schemeClr val="bg1"/>
                                      </p:to>
                                    </p:animClr>
                                    <p:set>
                                      <p:cBhvr>
                                        <p:cTn id="67" dur="250" autoRev="1" fill="hold"/>
                                        <p:tgtEl>
                                          <p:spTgt spid="267401"/>
                                        </p:tgtEl>
                                        <p:attrNameLst>
                                          <p:attrName>fill.type</p:attrName>
                                        </p:attrNameLst>
                                      </p:cBhvr>
                                      <p:to>
                                        <p:strVal val="solid"/>
                                      </p:to>
                                    </p:set>
                                    <p:set>
                                      <p:cBhvr>
                                        <p:cTn id="68" dur="250" autoRev="1" fill="hold"/>
                                        <p:tgtEl>
                                          <p:spTgt spid="267401"/>
                                        </p:tgtEl>
                                        <p:attrNameLst>
                                          <p:attrName>fill.on</p:attrName>
                                        </p:attrNameLst>
                                      </p:cBhvr>
                                      <p:to>
                                        <p:strVal val="tru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742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742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xit" presetSubtype="0" fill="hold" grpId="2" nodeType="clickEffect">
                                  <p:stCondLst>
                                    <p:cond delay="0"/>
                                  </p:stCondLst>
                                  <p:childTnLst>
                                    <p:animEffect transition="out" filter="dissolve">
                                      <p:cBhvr>
                                        <p:cTn id="80" dur="500"/>
                                        <p:tgtEl>
                                          <p:spTgt spid="267401"/>
                                        </p:tgtEl>
                                      </p:cBhvr>
                                    </p:animEffect>
                                    <p:set>
                                      <p:cBhvr>
                                        <p:cTn id="81" dur="1" fill="hold">
                                          <p:stCondLst>
                                            <p:cond delay="499"/>
                                          </p:stCondLst>
                                        </p:cTn>
                                        <p:tgtEl>
                                          <p:spTgt spid="267401"/>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26743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67431"/>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6743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67451"/>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0"/>
                                          </p:stCondLst>
                                        </p:cTn>
                                        <p:tgtEl>
                                          <p:spTgt spid="267449"/>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26744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26744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267450"/>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67452"/>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267342"/>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267454"/>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267464"/>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7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416" grpId="0" animBg="1"/>
      <p:bldP spid="267416" grpId="1" animBg="1"/>
      <p:bldP spid="267382" grpId="0"/>
      <p:bldP spid="267399" grpId="0" animBg="1"/>
      <p:bldP spid="267401" grpId="0" animBg="1"/>
      <p:bldP spid="267401" grpId="1" animBg="1"/>
      <p:bldP spid="267401" grpId="2" animBg="1"/>
      <p:bldP spid="267425" grpId="0"/>
      <p:bldP spid="267426" grpId="0"/>
      <p:bldP spid="267427" grpId="0" animBg="1"/>
      <p:bldP spid="267431" grpId="0"/>
      <p:bldP spid="267436" grpId="0" animBg="1"/>
      <p:bldP spid="267450" grpId="0" animBg="1"/>
      <p:bldP spid="2673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267"/>
          <p:cNvSpPr>
            <a:spLocks noChangeArrowheads="1"/>
          </p:cNvSpPr>
          <p:nvPr/>
        </p:nvSpPr>
        <p:spPr bwMode="auto">
          <a:xfrm>
            <a:off x="1646991" y="5091784"/>
            <a:ext cx="5256584"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marL="0" indent="0" eaLnBrk="1" hangingPunct="1">
              <a:lnSpc>
                <a:spcPct val="80000"/>
              </a:lnSpc>
              <a:buNone/>
            </a:pPr>
            <a:r>
              <a:rPr lang="ru-RU" altLang="ru-RU" sz="1600" b="1" dirty="0" smtClean="0">
                <a:latin typeface="+mn-lt"/>
              </a:rPr>
              <a:t>Уравнения </a:t>
            </a:r>
            <a:r>
              <a:rPr lang="ru-RU" altLang="ru-RU" sz="1600" b="1" dirty="0">
                <a:latin typeface="+mn-lt"/>
              </a:rPr>
              <a:t>равновесия сходящейся системы сил </a:t>
            </a:r>
          </a:p>
          <a:p>
            <a:pPr eaLnBrk="1" hangingPunct="1">
              <a:lnSpc>
                <a:spcPct val="80000"/>
              </a:lnSpc>
              <a:buFont typeface="Wingdings" pitchFamily="2" charset="2"/>
              <a:buNone/>
            </a:pPr>
            <a:r>
              <a:rPr lang="ru-RU" altLang="ru-RU" sz="1600" b="1" dirty="0">
                <a:solidFill>
                  <a:srgbClr val="FF0000"/>
                </a:solidFill>
                <a:latin typeface="+mn-lt"/>
              </a:rPr>
              <a:t>Условие равновесия</a:t>
            </a:r>
            <a:r>
              <a:rPr lang="en-US" altLang="ru-RU" sz="1600" dirty="0">
                <a:latin typeface="+mn-lt"/>
              </a:rPr>
              <a:t>:</a:t>
            </a:r>
            <a:endParaRPr lang="ru-RU" altLang="ru-RU" sz="1600" dirty="0">
              <a:solidFill>
                <a:schemeClr val="accent1"/>
              </a:solidFill>
              <a:latin typeface="+mn-lt"/>
            </a:endParaRPr>
          </a:p>
          <a:p>
            <a:pPr eaLnBrk="1" hangingPunct="1">
              <a:lnSpc>
                <a:spcPct val="80000"/>
              </a:lnSpc>
              <a:buFont typeface="Wingdings" pitchFamily="2" charset="2"/>
              <a:buNone/>
            </a:pPr>
            <a:r>
              <a:rPr lang="ru-RU" altLang="ru-RU" sz="1600" dirty="0">
                <a:solidFill>
                  <a:schemeClr val="accent1"/>
                </a:solidFill>
                <a:latin typeface="+mn-lt"/>
              </a:rPr>
              <a:t>Равнодействующая</a:t>
            </a:r>
          </a:p>
          <a:p>
            <a:pPr eaLnBrk="1" hangingPunct="1">
              <a:lnSpc>
                <a:spcPct val="80000"/>
              </a:lnSpc>
              <a:buFont typeface="Wingdings" pitchFamily="2" charset="2"/>
              <a:buNone/>
            </a:pPr>
            <a:r>
              <a:rPr lang="ru-RU" altLang="ru-RU" sz="1600" dirty="0">
                <a:solidFill>
                  <a:schemeClr val="accent1"/>
                </a:solidFill>
                <a:latin typeface="+mn-lt"/>
              </a:rPr>
              <a:t>должна обращаться в ноль</a:t>
            </a:r>
            <a:r>
              <a:rPr lang="en-US" altLang="ru-RU" sz="1600" dirty="0">
                <a:solidFill>
                  <a:schemeClr val="accent1"/>
                </a:solidFill>
                <a:latin typeface="+mn-lt"/>
              </a:rPr>
              <a:t>:</a:t>
            </a:r>
            <a:endParaRPr lang="ru-RU" altLang="ru-RU" sz="1600" dirty="0">
              <a:solidFill>
                <a:schemeClr val="accent1"/>
              </a:solidFill>
              <a:latin typeface="+mn-lt"/>
            </a:endParaRPr>
          </a:p>
          <a:p>
            <a:pPr eaLnBrk="1" hangingPunct="1">
              <a:lnSpc>
                <a:spcPct val="80000"/>
              </a:lnSpc>
              <a:buFont typeface="Wingdings" pitchFamily="2" charset="2"/>
              <a:buNone/>
            </a:pPr>
            <a:endParaRPr lang="ru-RU" altLang="ru-RU" sz="1600" dirty="0">
              <a:solidFill>
                <a:schemeClr val="accent1"/>
              </a:solidFill>
              <a:latin typeface="+mn-lt"/>
            </a:endParaRPr>
          </a:p>
          <a:p>
            <a:pPr eaLnBrk="1" hangingPunct="1">
              <a:lnSpc>
                <a:spcPct val="80000"/>
              </a:lnSpc>
              <a:buFont typeface="Wingdings" pitchFamily="2" charset="2"/>
              <a:buNone/>
            </a:pPr>
            <a:endParaRPr lang="ru-RU" altLang="ru-RU" sz="1600" dirty="0">
              <a:solidFill>
                <a:schemeClr val="accent1"/>
              </a:solidFill>
              <a:latin typeface="+mn-lt"/>
            </a:endParaRPr>
          </a:p>
          <a:p>
            <a:pPr eaLnBrk="1" hangingPunct="1">
              <a:lnSpc>
                <a:spcPct val="80000"/>
              </a:lnSpc>
              <a:buFont typeface="Wingdings" pitchFamily="2" charset="2"/>
              <a:buNone/>
            </a:pPr>
            <a:endParaRPr lang="ru-RU" altLang="ru-RU" sz="1600" dirty="0">
              <a:solidFill>
                <a:schemeClr val="accent1"/>
              </a:solidFill>
              <a:latin typeface="+mn-lt"/>
            </a:endParaRPr>
          </a:p>
        </p:txBody>
      </p:sp>
      <p:sp>
        <p:nvSpPr>
          <p:cNvPr id="7" name="Rectangle 205"/>
          <p:cNvSpPr>
            <a:spLocks noChangeArrowheads="1"/>
          </p:cNvSpPr>
          <p:nvPr/>
        </p:nvSpPr>
        <p:spPr bwMode="auto">
          <a:xfrm>
            <a:off x="90504" y="861576"/>
            <a:ext cx="6723001"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lgn="just" eaLnBrk="1" hangingPunct="1">
              <a:lnSpc>
                <a:spcPct val="80000"/>
              </a:lnSpc>
              <a:buFont typeface="Wingdings" pitchFamily="2" charset="2"/>
              <a:buNone/>
            </a:pPr>
            <a:endParaRPr lang="ru-RU" altLang="ru-RU" sz="1600" b="1" dirty="0">
              <a:latin typeface="+mn-lt"/>
            </a:endParaRPr>
          </a:p>
          <a:p>
            <a:pPr marL="0" indent="0" algn="just" eaLnBrk="1" hangingPunct="1">
              <a:lnSpc>
                <a:spcPct val="80000"/>
              </a:lnSpc>
              <a:buNone/>
            </a:pPr>
            <a:r>
              <a:rPr lang="ru-RU" altLang="ru-RU" sz="1600" b="1" dirty="0">
                <a:latin typeface="+mn-lt"/>
              </a:rPr>
              <a:t>Аналитическое определение равнодействующей – </a:t>
            </a:r>
            <a:r>
              <a:rPr lang="ru-RU" altLang="ru-RU" sz="1600" dirty="0" smtClean="0">
                <a:latin typeface="+mn-lt"/>
              </a:rPr>
              <a:t>Каждая </a:t>
            </a:r>
            <a:r>
              <a:rPr lang="ru-RU" altLang="ru-RU" sz="1600" dirty="0">
                <a:latin typeface="+mn-lt"/>
              </a:rPr>
              <a:t>из сил, геометрическая сумма которых дает</a:t>
            </a:r>
            <a:r>
              <a:rPr lang="ru-RU" altLang="ru-RU" sz="1600" dirty="0">
                <a:solidFill>
                  <a:schemeClr val="accent1"/>
                </a:solidFill>
                <a:latin typeface="+mn-lt"/>
              </a:rPr>
              <a:t> равнодействующую</a:t>
            </a:r>
            <a:r>
              <a:rPr lang="ru-RU" altLang="ru-RU" sz="1600" dirty="0">
                <a:latin typeface="+mn-lt"/>
              </a:rPr>
              <a:t>, может </a:t>
            </a:r>
            <a:r>
              <a:rPr lang="ru-RU" altLang="ru-RU" sz="1600" dirty="0" smtClean="0">
                <a:latin typeface="+mn-lt"/>
              </a:rPr>
              <a:t>быть</a:t>
            </a:r>
            <a:r>
              <a:rPr lang="en-US" altLang="ru-RU" sz="1600" dirty="0" smtClean="0">
                <a:latin typeface="+mn-lt"/>
              </a:rPr>
              <a:t> </a:t>
            </a:r>
            <a:r>
              <a:rPr lang="ru-RU" altLang="ru-RU" sz="1600" dirty="0" smtClean="0">
                <a:latin typeface="+mn-lt"/>
              </a:rPr>
              <a:t>представлена</a:t>
            </a:r>
            <a:r>
              <a:rPr lang="ru-RU" altLang="ru-RU" sz="1600" dirty="0" smtClean="0">
                <a:solidFill>
                  <a:schemeClr val="bg2"/>
                </a:solidFill>
                <a:latin typeface="+mn-lt"/>
              </a:rPr>
              <a:t> </a:t>
            </a:r>
            <a:r>
              <a:rPr lang="ru-RU" altLang="ru-RU" sz="1600" dirty="0">
                <a:latin typeface="+mn-lt"/>
              </a:rPr>
              <a:t>через ее проекции на координатные оси и</a:t>
            </a:r>
            <a:r>
              <a:rPr lang="en-US" altLang="ru-RU" sz="1600" dirty="0">
                <a:latin typeface="+mn-lt"/>
              </a:rPr>
              <a:t> </a:t>
            </a:r>
            <a:r>
              <a:rPr lang="ru-RU" altLang="ru-RU" sz="1600" dirty="0">
                <a:latin typeface="+mn-lt"/>
              </a:rPr>
              <a:t>единичные векторы (орты)</a:t>
            </a:r>
            <a:r>
              <a:rPr lang="en-US" altLang="ru-RU" sz="1600" dirty="0">
                <a:latin typeface="+mn-lt"/>
              </a:rPr>
              <a:t>:</a:t>
            </a:r>
            <a:endParaRPr lang="ru-RU" altLang="ru-RU" sz="1600" dirty="0">
              <a:latin typeface="+mn-lt"/>
            </a:endParaRPr>
          </a:p>
          <a:p>
            <a:pPr algn="just" eaLnBrk="1" hangingPunct="1">
              <a:lnSpc>
                <a:spcPct val="80000"/>
              </a:lnSpc>
              <a:buFont typeface="Wingdings" pitchFamily="2" charset="2"/>
              <a:buNone/>
            </a:pPr>
            <a:endParaRPr lang="ru-RU" altLang="ru-RU" sz="1600" dirty="0">
              <a:latin typeface="+mn-lt"/>
            </a:endParaRPr>
          </a:p>
          <a:p>
            <a:pPr algn="just" eaLnBrk="1" hangingPunct="1">
              <a:lnSpc>
                <a:spcPct val="80000"/>
              </a:lnSpc>
              <a:buFont typeface="Wingdings" pitchFamily="2" charset="2"/>
              <a:buNone/>
            </a:pPr>
            <a:endParaRPr lang="ru-RU" altLang="ru-RU" sz="1600" dirty="0">
              <a:latin typeface="+mn-lt"/>
            </a:endParaRPr>
          </a:p>
        </p:txBody>
      </p:sp>
      <p:graphicFrame>
        <p:nvGraphicFramePr>
          <p:cNvPr id="8" name="Object 206"/>
          <p:cNvGraphicFramePr>
            <a:graphicFrameLocks noChangeAspect="1"/>
          </p:cNvGraphicFramePr>
          <p:nvPr>
            <p:extLst>
              <p:ext uri="{D42A27DB-BD31-4B8C-83A1-F6EECF244321}">
                <p14:modId xmlns:p14="http://schemas.microsoft.com/office/powerpoint/2010/main" val="284720659"/>
              </p:ext>
            </p:extLst>
          </p:nvPr>
        </p:nvGraphicFramePr>
        <p:xfrm>
          <a:off x="2404770" y="1802833"/>
          <a:ext cx="2094467" cy="390743"/>
        </p:xfrm>
        <a:graphic>
          <a:graphicData uri="http://schemas.openxmlformats.org/presentationml/2006/ole">
            <mc:AlternateContent xmlns:mc="http://schemas.openxmlformats.org/markup-compatibility/2006">
              <mc:Choice xmlns:v="urn:schemas-microsoft-com:vml" Requires="v">
                <p:oleObj spid="_x0000_s68967" name="Формула" r:id="rId3" imgW="1295400" imgH="241300" progId="Equation.3">
                  <p:embed/>
                </p:oleObj>
              </mc:Choice>
              <mc:Fallback>
                <p:oleObj name="Формула" r:id="rId3" imgW="1295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770" y="1802833"/>
                        <a:ext cx="2094467" cy="390743"/>
                      </a:xfrm>
                      <a:prstGeom prst="rect">
                        <a:avLst/>
                      </a:prstGeom>
                      <a:solidFill>
                        <a:srgbClr val="FFFF00"/>
                      </a:solidFill>
                      <a:ln w="9525">
                        <a:solidFill>
                          <a:schemeClr val="tx1"/>
                        </a:solidFill>
                        <a:miter lim="800000"/>
                        <a:headEnd/>
                        <a:tailEnd/>
                      </a:ln>
                      <a:effectLst/>
                      <a:extLst/>
                    </p:spPr>
                  </p:pic>
                </p:oleObj>
              </mc:Fallback>
            </mc:AlternateContent>
          </a:graphicData>
        </a:graphic>
      </p:graphicFrame>
      <p:graphicFrame>
        <p:nvGraphicFramePr>
          <p:cNvPr id="9" name="Object 207"/>
          <p:cNvGraphicFramePr>
            <a:graphicFrameLocks noChangeAspect="1"/>
          </p:cNvGraphicFramePr>
          <p:nvPr>
            <p:extLst>
              <p:ext uri="{D42A27DB-BD31-4B8C-83A1-F6EECF244321}">
                <p14:modId xmlns:p14="http://schemas.microsoft.com/office/powerpoint/2010/main" val="2325108864"/>
              </p:ext>
            </p:extLst>
          </p:nvPr>
        </p:nvGraphicFramePr>
        <p:xfrm>
          <a:off x="216755" y="2687364"/>
          <a:ext cx="6125629" cy="367775"/>
        </p:xfrm>
        <a:graphic>
          <a:graphicData uri="http://schemas.openxmlformats.org/presentationml/2006/ole">
            <mc:AlternateContent xmlns:mc="http://schemas.openxmlformats.org/markup-compatibility/2006">
              <mc:Choice xmlns:v="urn:schemas-microsoft-com:vml" Requires="v">
                <p:oleObj spid="_x0000_s68968" name="Формула" r:id="rId5" imgW="4025900" imgH="241300" progId="Equation.3">
                  <p:embed/>
                </p:oleObj>
              </mc:Choice>
              <mc:Fallback>
                <p:oleObj name="Формула" r:id="rId5" imgW="40259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755" y="2687364"/>
                        <a:ext cx="6125629" cy="367775"/>
                      </a:xfrm>
                      <a:prstGeom prst="rect">
                        <a:avLst/>
                      </a:prstGeom>
                      <a:noFill/>
                      <a:ln w="9525">
                        <a:solidFill>
                          <a:schemeClr val="tx1"/>
                        </a:solidFill>
                        <a:miter lim="800000"/>
                        <a:headEnd/>
                        <a:tailEnd/>
                      </a:ln>
                      <a:effectLst/>
                      <a:extLst/>
                    </p:spPr>
                  </p:pic>
                </p:oleObj>
              </mc:Fallback>
            </mc:AlternateContent>
          </a:graphicData>
        </a:graphic>
      </p:graphicFrame>
      <p:grpSp>
        <p:nvGrpSpPr>
          <p:cNvPr id="10" name="Group 252"/>
          <p:cNvGrpSpPr>
            <a:grpSpLocks/>
          </p:cNvGrpSpPr>
          <p:nvPr/>
        </p:nvGrpSpPr>
        <p:grpSpPr bwMode="auto">
          <a:xfrm>
            <a:off x="6660232" y="1110481"/>
            <a:ext cx="2316510" cy="2102495"/>
            <a:chOff x="2912" y="2802"/>
            <a:chExt cx="1157" cy="1044"/>
          </a:xfrm>
        </p:grpSpPr>
        <p:sp>
          <p:nvSpPr>
            <p:cNvPr id="11" name="Line 208"/>
            <p:cNvSpPr>
              <a:spLocks noChangeShapeType="1"/>
            </p:cNvSpPr>
            <p:nvPr/>
          </p:nvSpPr>
          <p:spPr bwMode="auto">
            <a:xfrm flipV="1">
              <a:off x="3360" y="2835"/>
              <a:ext cx="0" cy="693"/>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12" name="Line 209"/>
            <p:cNvSpPr>
              <a:spLocks noChangeShapeType="1"/>
            </p:cNvSpPr>
            <p:nvPr/>
          </p:nvSpPr>
          <p:spPr bwMode="auto">
            <a:xfrm rot="5400000" flipV="1">
              <a:off x="3689" y="3203"/>
              <a:ext cx="0" cy="66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13" name="Line 210"/>
            <p:cNvSpPr>
              <a:spLocks noChangeShapeType="1"/>
            </p:cNvSpPr>
            <p:nvPr/>
          </p:nvSpPr>
          <p:spPr bwMode="auto">
            <a:xfrm flipH="1">
              <a:off x="2975" y="3533"/>
              <a:ext cx="384" cy="228"/>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14" name="Line 211"/>
            <p:cNvSpPr>
              <a:spLocks noChangeShapeType="1"/>
            </p:cNvSpPr>
            <p:nvPr/>
          </p:nvSpPr>
          <p:spPr bwMode="auto">
            <a:xfrm flipV="1">
              <a:off x="3360" y="3414"/>
              <a:ext cx="0" cy="12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15" name="Line 212"/>
            <p:cNvSpPr>
              <a:spLocks noChangeShapeType="1"/>
            </p:cNvSpPr>
            <p:nvPr/>
          </p:nvSpPr>
          <p:spPr bwMode="auto">
            <a:xfrm rot="5400000" flipV="1">
              <a:off x="3413" y="3473"/>
              <a:ext cx="0" cy="12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16" name="Line 213"/>
            <p:cNvSpPr>
              <a:spLocks noChangeShapeType="1"/>
            </p:cNvSpPr>
            <p:nvPr/>
          </p:nvSpPr>
          <p:spPr bwMode="auto">
            <a:xfrm rot="-5400000" flipH="1" flipV="1">
              <a:off x="3277" y="3517"/>
              <a:ext cx="60" cy="9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graphicFrame>
          <p:nvGraphicFramePr>
            <p:cNvPr id="17" name="Object 214"/>
            <p:cNvGraphicFramePr>
              <a:graphicFrameLocks noChangeAspect="1"/>
            </p:cNvGraphicFramePr>
            <p:nvPr/>
          </p:nvGraphicFramePr>
          <p:xfrm>
            <a:off x="3406" y="3348"/>
            <a:ext cx="64" cy="120"/>
          </p:xfrm>
          <a:graphic>
            <a:graphicData uri="http://schemas.openxmlformats.org/presentationml/2006/ole">
              <mc:AlternateContent xmlns:mc="http://schemas.openxmlformats.org/markup-compatibility/2006">
                <mc:Choice xmlns:v="urn:schemas-microsoft-com:vml" Requires="v">
                  <p:oleObj spid="_x0000_s68969" name="Формула" r:id="rId7" imgW="101556" imgH="190417" progId="Equation.3">
                    <p:embed/>
                  </p:oleObj>
                </mc:Choice>
                <mc:Fallback>
                  <p:oleObj name="Формула" r:id="rId7" imgW="101556"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6" y="3348"/>
                          <a:ext cx="6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15"/>
            <p:cNvGraphicFramePr>
              <a:graphicFrameLocks noChangeAspect="1"/>
            </p:cNvGraphicFramePr>
            <p:nvPr/>
          </p:nvGraphicFramePr>
          <p:xfrm>
            <a:off x="3475" y="3399"/>
            <a:ext cx="80" cy="136"/>
          </p:xfrm>
          <a:graphic>
            <a:graphicData uri="http://schemas.openxmlformats.org/presentationml/2006/ole">
              <mc:AlternateContent xmlns:mc="http://schemas.openxmlformats.org/markup-compatibility/2006">
                <mc:Choice xmlns:v="urn:schemas-microsoft-com:vml" Requires="v">
                  <p:oleObj spid="_x0000_s68970" name="Формула" r:id="rId9" imgW="126780" imgH="215526" progId="Equation.3">
                    <p:embed/>
                  </p:oleObj>
                </mc:Choice>
                <mc:Fallback>
                  <p:oleObj name="Формула" r:id="rId9" imgW="126780" imgH="21552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5" y="3399"/>
                          <a:ext cx="8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16"/>
            <p:cNvGraphicFramePr>
              <a:graphicFrameLocks noChangeAspect="1"/>
            </p:cNvGraphicFramePr>
            <p:nvPr/>
          </p:nvGraphicFramePr>
          <p:xfrm>
            <a:off x="3224" y="3420"/>
            <a:ext cx="88" cy="128"/>
          </p:xfrm>
          <a:graphic>
            <a:graphicData uri="http://schemas.openxmlformats.org/presentationml/2006/ole">
              <mc:AlternateContent xmlns:mc="http://schemas.openxmlformats.org/markup-compatibility/2006">
                <mc:Choice xmlns:v="urn:schemas-microsoft-com:vml" Requires="v">
                  <p:oleObj spid="_x0000_s68971" name="Формула" r:id="rId11" imgW="139639" imgH="203112" progId="Equation.3">
                    <p:embed/>
                  </p:oleObj>
                </mc:Choice>
                <mc:Fallback>
                  <p:oleObj name="Формула" r:id="rId11" imgW="139639"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4" y="3420"/>
                          <a:ext cx="8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AutoShape 217"/>
            <p:cNvSpPr>
              <a:spLocks noChangeArrowheads="1"/>
            </p:cNvSpPr>
            <p:nvPr/>
          </p:nvSpPr>
          <p:spPr bwMode="auto">
            <a:xfrm rot="1466637">
              <a:off x="3486" y="3138"/>
              <a:ext cx="300" cy="72"/>
            </a:xfrm>
            <a:prstGeom prst="rightArrow">
              <a:avLst>
                <a:gd name="adj1" fmla="val 50000"/>
                <a:gd name="adj2" fmla="val 1041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600">
                <a:latin typeface="+mn-lt"/>
              </a:endParaRPr>
            </a:p>
          </p:txBody>
        </p:sp>
        <p:sp>
          <p:nvSpPr>
            <p:cNvPr id="21" name="Line 218"/>
            <p:cNvSpPr>
              <a:spLocks noChangeShapeType="1"/>
            </p:cNvSpPr>
            <p:nvPr/>
          </p:nvSpPr>
          <p:spPr bwMode="auto">
            <a:xfrm flipH="1">
              <a:off x="3492" y="3120"/>
              <a:ext cx="12" cy="609"/>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22" name="Line 219"/>
            <p:cNvSpPr>
              <a:spLocks noChangeShapeType="1"/>
            </p:cNvSpPr>
            <p:nvPr/>
          </p:nvSpPr>
          <p:spPr bwMode="auto">
            <a:xfrm flipH="1">
              <a:off x="3752" y="3233"/>
              <a:ext cx="9" cy="399"/>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23" name="Line 220"/>
            <p:cNvSpPr>
              <a:spLocks noChangeShapeType="1"/>
            </p:cNvSpPr>
            <p:nvPr/>
          </p:nvSpPr>
          <p:spPr bwMode="auto">
            <a:xfrm flipH="1">
              <a:off x="3044" y="3119"/>
              <a:ext cx="12" cy="609"/>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24" name="Line 221"/>
            <p:cNvSpPr>
              <a:spLocks noChangeShapeType="1"/>
            </p:cNvSpPr>
            <p:nvPr/>
          </p:nvSpPr>
          <p:spPr bwMode="auto">
            <a:xfrm flipH="1">
              <a:off x="3796" y="2926"/>
              <a:ext cx="12" cy="609"/>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25" name="Line 222"/>
            <p:cNvSpPr>
              <a:spLocks noChangeShapeType="1"/>
            </p:cNvSpPr>
            <p:nvPr/>
          </p:nvSpPr>
          <p:spPr bwMode="auto">
            <a:xfrm rot="5400000" flipH="1">
              <a:off x="3266" y="3504"/>
              <a:ext cx="6" cy="43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26" name="Line 223"/>
            <p:cNvSpPr>
              <a:spLocks noChangeShapeType="1"/>
            </p:cNvSpPr>
            <p:nvPr/>
          </p:nvSpPr>
          <p:spPr bwMode="auto">
            <a:xfrm rot="5400000" flipH="1">
              <a:off x="3277" y="2894"/>
              <a:ext cx="6" cy="43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27" name="Line 224"/>
            <p:cNvSpPr>
              <a:spLocks noChangeShapeType="1"/>
            </p:cNvSpPr>
            <p:nvPr/>
          </p:nvSpPr>
          <p:spPr bwMode="auto">
            <a:xfrm flipH="1">
              <a:off x="3493" y="3532"/>
              <a:ext cx="306" cy="186"/>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28" name="Line 225"/>
            <p:cNvSpPr>
              <a:spLocks noChangeShapeType="1"/>
            </p:cNvSpPr>
            <p:nvPr/>
          </p:nvSpPr>
          <p:spPr bwMode="auto">
            <a:xfrm flipH="1">
              <a:off x="3051" y="2922"/>
              <a:ext cx="306" cy="186"/>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29" name="Line 226"/>
            <p:cNvSpPr>
              <a:spLocks noChangeShapeType="1"/>
            </p:cNvSpPr>
            <p:nvPr/>
          </p:nvSpPr>
          <p:spPr bwMode="auto">
            <a:xfrm flipH="1">
              <a:off x="3494" y="2933"/>
              <a:ext cx="306" cy="186"/>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0" name="Line 227"/>
            <p:cNvSpPr>
              <a:spLocks noChangeShapeType="1"/>
            </p:cNvSpPr>
            <p:nvPr/>
          </p:nvSpPr>
          <p:spPr bwMode="auto">
            <a:xfrm rot="5400000" flipH="1">
              <a:off x="3568" y="2705"/>
              <a:ext cx="6" cy="43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1" name="Line 228"/>
            <p:cNvSpPr>
              <a:spLocks noChangeShapeType="1"/>
            </p:cNvSpPr>
            <p:nvPr/>
          </p:nvSpPr>
          <p:spPr bwMode="auto">
            <a:xfrm rot="5400000" flipH="1">
              <a:off x="3471" y="3351"/>
              <a:ext cx="9" cy="564"/>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2" name="Line 229"/>
            <p:cNvSpPr>
              <a:spLocks noChangeShapeType="1"/>
            </p:cNvSpPr>
            <p:nvPr/>
          </p:nvSpPr>
          <p:spPr bwMode="auto">
            <a:xfrm flipH="1">
              <a:off x="3750" y="3531"/>
              <a:ext cx="171" cy="10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3" name="Line 230"/>
            <p:cNvSpPr>
              <a:spLocks noChangeShapeType="1"/>
            </p:cNvSpPr>
            <p:nvPr/>
          </p:nvSpPr>
          <p:spPr bwMode="auto">
            <a:xfrm flipH="1">
              <a:off x="3922" y="3136"/>
              <a:ext cx="9" cy="399"/>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4" name="Line 231"/>
            <p:cNvSpPr>
              <a:spLocks noChangeShapeType="1"/>
            </p:cNvSpPr>
            <p:nvPr/>
          </p:nvSpPr>
          <p:spPr bwMode="auto">
            <a:xfrm flipH="1">
              <a:off x="3764" y="3122"/>
              <a:ext cx="171" cy="10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5" name="Line 232"/>
            <p:cNvSpPr>
              <a:spLocks noChangeShapeType="1"/>
            </p:cNvSpPr>
            <p:nvPr/>
          </p:nvSpPr>
          <p:spPr bwMode="auto">
            <a:xfrm rot="5400000" flipH="1">
              <a:off x="3464" y="2948"/>
              <a:ext cx="9" cy="564"/>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6" name="Line 233"/>
            <p:cNvSpPr>
              <a:spLocks noChangeShapeType="1"/>
            </p:cNvSpPr>
            <p:nvPr/>
          </p:nvSpPr>
          <p:spPr bwMode="auto">
            <a:xfrm flipH="1">
              <a:off x="3187" y="3226"/>
              <a:ext cx="9" cy="399"/>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7" name="Line 234"/>
            <p:cNvSpPr>
              <a:spLocks noChangeShapeType="1"/>
            </p:cNvSpPr>
            <p:nvPr/>
          </p:nvSpPr>
          <p:spPr bwMode="auto">
            <a:xfrm rot="5400000" flipH="1">
              <a:off x="3646" y="2842"/>
              <a:ext cx="9" cy="564"/>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8" name="Line 235"/>
            <p:cNvSpPr>
              <a:spLocks noChangeShapeType="1"/>
            </p:cNvSpPr>
            <p:nvPr/>
          </p:nvSpPr>
          <p:spPr bwMode="auto">
            <a:xfrm flipH="1">
              <a:off x="3190" y="3118"/>
              <a:ext cx="171" cy="10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39" name="AutoShape 236"/>
            <p:cNvSpPr>
              <a:spLocks noChangeArrowheads="1"/>
            </p:cNvSpPr>
            <p:nvPr/>
          </p:nvSpPr>
          <p:spPr bwMode="auto">
            <a:xfrm rot="3553231">
              <a:off x="3756" y="3003"/>
              <a:ext cx="225" cy="56"/>
            </a:xfrm>
            <a:prstGeom prst="rightArrow">
              <a:avLst>
                <a:gd name="adj1" fmla="val 50000"/>
                <a:gd name="adj2" fmla="val 100446"/>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600">
                <a:latin typeface="+mn-lt"/>
              </a:endParaRPr>
            </a:p>
          </p:txBody>
        </p:sp>
        <p:sp>
          <p:nvSpPr>
            <p:cNvPr id="40" name="AutoShape 237"/>
            <p:cNvSpPr>
              <a:spLocks noChangeArrowheads="1"/>
            </p:cNvSpPr>
            <p:nvPr/>
          </p:nvSpPr>
          <p:spPr bwMode="auto">
            <a:xfrm rot="-1236238">
              <a:off x="3492" y="3656"/>
              <a:ext cx="272" cy="54"/>
            </a:xfrm>
            <a:prstGeom prst="rightArrow">
              <a:avLst>
                <a:gd name="adj1" fmla="val 50000"/>
                <a:gd name="adj2" fmla="val 125926"/>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600">
                <a:latin typeface="+mn-lt"/>
              </a:endParaRPr>
            </a:p>
          </p:txBody>
        </p:sp>
        <p:sp>
          <p:nvSpPr>
            <p:cNvPr id="41" name="AutoShape 238"/>
            <p:cNvSpPr>
              <a:spLocks noChangeArrowheads="1"/>
            </p:cNvSpPr>
            <p:nvPr/>
          </p:nvSpPr>
          <p:spPr bwMode="auto">
            <a:xfrm rot="2287938">
              <a:off x="3039" y="3142"/>
              <a:ext cx="176" cy="50"/>
            </a:xfrm>
            <a:prstGeom prst="rightArrow">
              <a:avLst>
                <a:gd name="adj1" fmla="val 50000"/>
                <a:gd name="adj2" fmla="val 88000"/>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600">
                <a:latin typeface="+mn-lt"/>
              </a:endParaRPr>
            </a:p>
          </p:txBody>
        </p:sp>
        <p:sp>
          <p:nvSpPr>
            <p:cNvPr id="42" name="Rectangle 239"/>
            <p:cNvSpPr>
              <a:spLocks noChangeArrowheads="1"/>
            </p:cNvSpPr>
            <p:nvPr/>
          </p:nvSpPr>
          <p:spPr bwMode="auto">
            <a:xfrm rot="-1721920">
              <a:off x="3036" y="3656"/>
              <a:ext cx="179" cy="27"/>
            </a:xfrm>
            <a:prstGeom prst="rect">
              <a:avLst/>
            </a:prstGeom>
            <a:solidFill>
              <a:srgbClr val="FF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600">
                <a:latin typeface="+mn-lt"/>
              </a:endParaRPr>
            </a:p>
          </p:txBody>
        </p:sp>
        <p:sp>
          <p:nvSpPr>
            <p:cNvPr id="43" name="Rectangle 240"/>
            <p:cNvSpPr>
              <a:spLocks noChangeArrowheads="1"/>
            </p:cNvSpPr>
            <p:nvPr/>
          </p:nvSpPr>
          <p:spPr bwMode="auto">
            <a:xfrm rot="-5400000">
              <a:off x="3266" y="3008"/>
              <a:ext cx="189" cy="27"/>
            </a:xfrm>
            <a:prstGeom prst="rect">
              <a:avLst/>
            </a:prstGeom>
            <a:solidFill>
              <a:srgbClr val="FF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600">
                <a:latin typeface="+mn-lt"/>
              </a:endParaRPr>
            </a:p>
          </p:txBody>
        </p:sp>
        <p:sp>
          <p:nvSpPr>
            <p:cNvPr id="44" name="Rectangle 241"/>
            <p:cNvSpPr>
              <a:spLocks noChangeArrowheads="1"/>
            </p:cNvSpPr>
            <p:nvPr/>
          </p:nvSpPr>
          <p:spPr bwMode="auto">
            <a:xfrm>
              <a:off x="3800" y="3518"/>
              <a:ext cx="120" cy="27"/>
            </a:xfrm>
            <a:prstGeom prst="rect">
              <a:avLst/>
            </a:prstGeom>
            <a:solidFill>
              <a:srgbClr val="FF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600">
                <a:latin typeface="+mn-lt"/>
              </a:endParaRPr>
            </a:p>
          </p:txBody>
        </p:sp>
        <p:graphicFrame>
          <p:nvGraphicFramePr>
            <p:cNvPr id="45" name="Object 242"/>
            <p:cNvGraphicFramePr>
              <a:graphicFrameLocks noChangeAspect="1"/>
            </p:cNvGraphicFramePr>
            <p:nvPr/>
          </p:nvGraphicFramePr>
          <p:xfrm>
            <a:off x="3670" y="3024"/>
            <a:ext cx="97" cy="142"/>
          </p:xfrm>
          <a:graphic>
            <a:graphicData uri="http://schemas.openxmlformats.org/presentationml/2006/ole">
              <mc:AlternateContent xmlns:mc="http://schemas.openxmlformats.org/markup-compatibility/2006">
                <mc:Choice xmlns:v="urn:schemas-microsoft-com:vml" Requires="v">
                  <p:oleObj spid="_x0000_s68972" name="Формула" r:id="rId13" imgW="164957" imgH="241091" progId="Equation.3">
                    <p:embed/>
                  </p:oleObj>
                </mc:Choice>
                <mc:Fallback>
                  <p:oleObj name="Формула" r:id="rId13" imgW="164957" imgH="24109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0" y="3024"/>
                          <a:ext cx="97"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243"/>
            <p:cNvGraphicFramePr>
              <a:graphicFrameLocks noChangeAspect="1"/>
            </p:cNvGraphicFramePr>
            <p:nvPr/>
          </p:nvGraphicFramePr>
          <p:xfrm>
            <a:off x="3058" y="3512"/>
            <a:ext cx="120" cy="135"/>
          </p:xfrm>
          <a:graphic>
            <a:graphicData uri="http://schemas.openxmlformats.org/presentationml/2006/ole">
              <mc:AlternateContent xmlns:mc="http://schemas.openxmlformats.org/markup-compatibility/2006">
                <mc:Choice xmlns:v="urn:schemas-microsoft-com:vml" Requires="v">
                  <p:oleObj spid="_x0000_s68973" name="Формула" r:id="rId15" imgW="203112" imgH="228501" progId="Equation.3">
                    <p:embed/>
                  </p:oleObj>
                </mc:Choice>
                <mc:Fallback>
                  <p:oleObj name="Формула" r:id="rId15" imgW="203112"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8" y="3512"/>
                          <a:ext cx="120"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44"/>
            <p:cNvGraphicFramePr>
              <a:graphicFrameLocks noChangeAspect="1"/>
            </p:cNvGraphicFramePr>
            <p:nvPr/>
          </p:nvGraphicFramePr>
          <p:xfrm>
            <a:off x="3810" y="3367"/>
            <a:ext cx="90" cy="135"/>
          </p:xfrm>
          <a:graphic>
            <a:graphicData uri="http://schemas.openxmlformats.org/presentationml/2006/ole">
              <mc:AlternateContent xmlns:mc="http://schemas.openxmlformats.org/markup-compatibility/2006">
                <mc:Choice xmlns:v="urn:schemas-microsoft-com:vml" Requires="v">
                  <p:oleObj spid="_x0000_s68974" name="Формула" r:id="rId17" imgW="152334" imgH="228501" progId="Equation.3">
                    <p:embed/>
                  </p:oleObj>
                </mc:Choice>
                <mc:Fallback>
                  <p:oleObj name="Формула" r:id="rId17" imgW="152334"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 y="3367"/>
                          <a:ext cx="90"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245"/>
            <p:cNvGraphicFramePr>
              <a:graphicFrameLocks noChangeAspect="1"/>
            </p:cNvGraphicFramePr>
            <p:nvPr/>
          </p:nvGraphicFramePr>
          <p:xfrm>
            <a:off x="3394" y="2952"/>
            <a:ext cx="105" cy="135"/>
          </p:xfrm>
          <a:graphic>
            <a:graphicData uri="http://schemas.openxmlformats.org/presentationml/2006/ole">
              <mc:AlternateContent xmlns:mc="http://schemas.openxmlformats.org/markup-compatibility/2006">
                <mc:Choice xmlns:v="urn:schemas-microsoft-com:vml" Requires="v">
                  <p:oleObj spid="_x0000_s68975" name="Формула" r:id="rId19" imgW="177646" imgH="228402" progId="Equation.3">
                    <p:embed/>
                  </p:oleObj>
                </mc:Choice>
                <mc:Fallback>
                  <p:oleObj name="Формула" r:id="rId19" imgW="177646" imgH="22840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4" y="2952"/>
                          <a:ext cx="105"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246"/>
            <p:cNvGraphicFramePr>
              <a:graphicFrameLocks noChangeAspect="1"/>
            </p:cNvGraphicFramePr>
            <p:nvPr/>
          </p:nvGraphicFramePr>
          <p:xfrm>
            <a:off x="2912" y="3652"/>
            <a:ext cx="80" cy="88"/>
          </p:xfrm>
          <a:graphic>
            <a:graphicData uri="http://schemas.openxmlformats.org/presentationml/2006/ole">
              <mc:AlternateContent xmlns:mc="http://schemas.openxmlformats.org/markup-compatibility/2006">
                <mc:Choice xmlns:v="urn:schemas-microsoft-com:vml" Requires="v">
                  <p:oleObj spid="_x0000_s68976" name="Формула" r:id="rId21" imgW="126835" imgH="139518" progId="Equation.3">
                    <p:embed/>
                  </p:oleObj>
                </mc:Choice>
                <mc:Fallback>
                  <p:oleObj name="Формула" r:id="rId21" imgW="126835" imgH="13951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12" y="3652"/>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247"/>
            <p:cNvGraphicFramePr>
              <a:graphicFrameLocks noChangeAspect="1"/>
            </p:cNvGraphicFramePr>
            <p:nvPr/>
          </p:nvGraphicFramePr>
          <p:xfrm>
            <a:off x="3981" y="3403"/>
            <a:ext cx="88" cy="104"/>
          </p:xfrm>
          <a:graphic>
            <a:graphicData uri="http://schemas.openxmlformats.org/presentationml/2006/ole">
              <mc:AlternateContent xmlns:mc="http://schemas.openxmlformats.org/markup-compatibility/2006">
                <mc:Choice xmlns:v="urn:schemas-microsoft-com:vml" Requires="v">
                  <p:oleObj spid="_x0000_s68977" name="Формула" r:id="rId23" imgW="139579" imgH="164957" progId="Equation.3">
                    <p:embed/>
                  </p:oleObj>
                </mc:Choice>
                <mc:Fallback>
                  <p:oleObj name="Формула" r:id="rId23" imgW="139579" imgH="16495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81" y="3403"/>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248"/>
            <p:cNvGraphicFramePr>
              <a:graphicFrameLocks noChangeAspect="1"/>
            </p:cNvGraphicFramePr>
            <p:nvPr/>
          </p:nvGraphicFramePr>
          <p:xfrm>
            <a:off x="3390" y="2802"/>
            <a:ext cx="80" cy="80"/>
          </p:xfrm>
          <a:graphic>
            <a:graphicData uri="http://schemas.openxmlformats.org/presentationml/2006/ole">
              <mc:AlternateContent xmlns:mc="http://schemas.openxmlformats.org/markup-compatibility/2006">
                <mc:Choice xmlns:v="urn:schemas-microsoft-com:vml" Requires="v">
                  <p:oleObj spid="_x0000_s68978" name="Формула" r:id="rId25" imgW="126725" imgH="126725" progId="Equation.3">
                    <p:embed/>
                  </p:oleObj>
                </mc:Choice>
                <mc:Fallback>
                  <p:oleObj name="Формула" r:id="rId25" imgW="126725" imgH="12672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90" y="2802"/>
                          <a:ext cx="80"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249"/>
            <p:cNvGraphicFramePr>
              <a:graphicFrameLocks noChangeAspect="1"/>
            </p:cNvGraphicFramePr>
            <p:nvPr/>
          </p:nvGraphicFramePr>
          <p:xfrm>
            <a:off x="3886" y="2912"/>
            <a:ext cx="179" cy="149"/>
          </p:xfrm>
          <a:graphic>
            <a:graphicData uri="http://schemas.openxmlformats.org/presentationml/2006/ole">
              <mc:AlternateContent xmlns:mc="http://schemas.openxmlformats.org/markup-compatibility/2006">
                <mc:Choice xmlns:v="urn:schemas-microsoft-com:vml" Requires="v">
                  <p:oleObj spid="_x0000_s68979" name="Формула" r:id="rId27" imgW="304536" imgH="253780" progId="Equation.3">
                    <p:embed/>
                  </p:oleObj>
                </mc:Choice>
                <mc:Fallback>
                  <p:oleObj name="Формула" r:id="rId27" imgW="304536" imgH="2537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86" y="2912"/>
                          <a:ext cx="179"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250"/>
            <p:cNvGraphicFramePr>
              <a:graphicFrameLocks noChangeAspect="1"/>
            </p:cNvGraphicFramePr>
            <p:nvPr/>
          </p:nvGraphicFramePr>
          <p:xfrm>
            <a:off x="3657" y="3697"/>
            <a:ext cx="179" cy="149"/>
          </p:xfrm>
          <a:graphic>
            <a:graphicData uri="http://schemas.openxmlformats.org/presentationml/2006/ole">
              <mc:AlternateContent xmlns:mc="http://schemas.openxmlformats.org/markup-compatibility/2006">
                <mc:Choice xmlns:v="urn:schemas-microsoft-com:vml" Requires="v">
                  <p:oleObj spid="_x0000_s68980" name="Формула" r:id="rId29" imgW="304536" imgH="253780" progId="Equation.3">
                    <p:embed/>
                  </p:oleObj>
                </mc:Choice>
                <mc:Fallback>
                  <p:oleObj name="Формула" r:id="rId29" imgW="304536" imgH="2537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57" y="3697"/>
                          <a:ext cx="179"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251"/>
            <p:cNvGraphicFramePr>
              <a:graphicFrameLocks noChangeAspect="1"/>
            </p:cNvGraphicFramePr>
            <p:nvPr/>
          </p:nvGraphicFramePr>
          <p:xfrm>
            <a:off x="3042" y="3192"/>
            <a:ext cx="171" cy="149"/>
          </p:xfrm>
          <a:graphic>
            <a:graphicData uri="http://schemas.openxmlformats.org/presentationml/2006/ole">
              <mc:AlternateContent xmlns:mc="http://schemas.openxmlformats.org/markup-compatibility/2006">
                <mc:Choice xmlns:v="urn:schemas-microsoft-com:vml" Requires="v">
                  <p:oleObj spid="_x0000_s68981" name="Формула" r:id="rId31" imgW="291973" imgH="253890" progId="Equation.3">
                    <p:embed/>
                  </p:oleObj>
                </mc:Choice>
                <mc:Fallback>
                  <p:oleObj name="Формула" r:id="rId31" imgW="291973" imgH="25389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42" y="3192"/>
                          <a:ext cx="171"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 name="Text Box 254"/>
          <p:cNvSpPr txBox="1">
            <a:spLocks noChangeArrowheads="1"/>
          </p:cNvSpPr>
          <p:nvPr/>
        </p:nvSpPr>
        <p:spPr bwMode="auto">
          <a:xfrm>
            <a:off x="110554" y="2342978"/>
            <a:ext cx="60933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Тогда равнодействующая выражается через проекции сил в виде</a:t>
            </a:r>
            <a:r>
              <a:rPr lang="en-US" altLang="ru-RU" sz="1600" dirty="0">
                <a:latin typeface="+mn-lt"/>
              </a:rPr>
              <a:t>:</a:t>
            </a:r>
            <a:endParaRPr lang="ru-RU" altLang="ru-RU" sz="1600" dirty="0">
              <a:latin typeface="+mn-lt"/>
            </a:endParaRPr>
          </a:p>
        </p:txBody>
      </p:sp>
      <p:sp>
        <p:nvSpPr>
          <p:cNvPr id="56" name="Text Box 255"/>
          <p:cNvSpPr txBox="1">
            <a:spLocks noChangeArrowheads="1"/>
          </p:cNvSpPr>
          <p:nvPr/>
        </p:nvSpPr>
        <p:spPr bwMode="auto">
          <a:xfrm>
            <a:off x="168236" y="3202461"/>
            <a:ext cx="6819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Группировка по ортам дает выражения для проекций равнодействующей</a:t>
            </a:r>
            <a:r>
              <a:rPr lang="en-US" altLang="ru-RU" sz="1600" dirty="0">
                <a:latin typeface="+mn-lt"/>
              </a:rPr>
              <a:t>:</a:t>
            </a:r>
            <a:endParaRPr lang="ru-RU" altLang="ru-RU" sz="1600" dirty="0">
              <a:latin typeface="+mn-lt"/>
            </a:endParaRPr>
          </a:p>
        </p:txBody>
      </p:sp>
      <p:graphicFrame>
        <p:nvGraphicFramePr>
          <p:cNvPr id="57" name="Object 256"/>
          <p:cNvGraphicFramePr>
            <a:graphicFrameLocks noChangeAspect="1"/>
          </p:cNvGraphicFramePr>
          <p:nvPr>
            <p:extLst>
              <p:ext uri="{D42A27DB-BD31-4B8C-83A1-F6EECF244321}">
                <p14:modId xmlns:p14="http://schemas.microsoft.com/office/powerpoint/2010/main" val="379913401"/>
              </p:ext>
            </p:extLst>
          </p:nvPr>
        </p:nvGraphicFramePr>
        <p:xfrm>
          <a:off x="212433" y="3645024"/>
          <a:ext cx="7047944" cy="398212"/>
        </p:xfrm>
        <a:graphic>
          <a:graphicData uri="http://schemas.openxmlformats.org/presentationml/2006/ole">
            <mc:AlternateContent xmlns:mc="http://schemas.openxmlformats.org/markup-compatibility/2006">
              <mc:Choice xmlns:v="urn:schemas-microsoft-com:vml" Requires="v">
                <p:oleObj spid="_x0000_s68982" name="Формула" r:id="rId33" imgW="4508500" imgH="254000" progId="Equation.3">
                  <p:embed/>
                </p:oleObj>
              </mc:Choice>
              <mc:Fallback>
                <p:oleObj name="Формула" r:id="rId33" imgW="4508500" imgH="2540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12433" y="3645024"/>
                        <a:ext cx="7047944" cy="398212"/>
                      </a:xfrm>
                      <a:prstGeom prst="rect">
                        <a:avLst/>
                      </a:prstGeom>
                      <a:noFill/>
                      <a:ln w="9525">
                        <a:solidFill>
                          <a:schemeClr val="tx1"/>
                        </a:solidFill>
                        <a:miter lim="800000"/>
                        <a:headEnd/>
                        <a:tailEnd/>
                      </a:ln>
                      <a:effectLst/>
                      <a:extLst/>
                    </p:spPr>
                  </p:pic>
                </p:oleObj>
              </mc:Fallback>
            </mc:AlternateContent>
          </a:graphicData>
        </a:graphic>
      </p:graphicFrame>
      <p:sp>
        <p:nvSpPr>
          <p:cNvPr id="58" name="Text Box 257"/>
          <p:cNvSpPr txBox="1">
            <a:spLocks noChangeArrowheads="1"/>
          </p:cNvSpPr>
          <p:nvPr/>
        </p:nvSpPr>
        <p:spPr bwMode="auto">
          <a:xfrm>
            <a:off x="251520" y="4187505"/>
            <a:ext cx="20441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Отсюда</a:t>
            </a:r>
          </a:p>
          <a:p>
            <a:pPr eaLnBrk="1" hangingPunct="1"/>
            <a:r>
              <a:rPr lang="ru-RU" altLang="ru-RU" sz="1600" dirty="0">
                <a:latin typeface="+mn-lt"/>
              </a:rPr>
              <a:t>проекции</a:t>
            </a:r>
          </a:p>
          <a:p>
            <a:pPr eaLnBrk="1" hangingPunct="1"/>
            <a:r>
              <a:rPr lang="ru-RU" altLang="ru-RU" sz="1600" dirty="0">
                <a:latin typeface="+mn-lt"/>
              </a:rPr>
              <a:t>равнодействующей </a:t>
            </a:r>
            <a:r>
              <a:rPr lang="en-US" altLang="ru-RU" sz="1600" dirty="0">
                <a:latin typeface="+mn-lt"/>
              </a:rPr>
              <a:t>:</a:t>
            </a:r>
            <a:endParaRPr lang="ru-RU" altLang="ru-RU" sz="1600" dirty="0">
              <a:latin typeface="+mn-lt"/>
            </a:endParaRPr>
          </a:p>
        </p:txBody>
      </p:sp>
      <p:graphicFrame>
        <p:nvGraphicFramePr>
          <p:cNvPr id="59" name="Object 258"/>
          <p:cNvGraphicFramePr>
            <a:graphicFrameLocks noChangeAspect="1"/>
          </p:cNvGraphicFramePr>
          <p:nvPr>
            <p:extLst>
              <p:ext uri="{D42A27DB-BD31-4B8C-83A1-F6EECF244321}">
                <p14:modId xmlns:p14="http://schemas.microsoft.com/office/powerpoint/2010/main" val="2136723020"/>
              </p:ext>
            </p:extLst>
          </p:nvPr>
        </p:nvGraphicFramePr>
        <p:xfrm>
          <a:off x="2328390" y="4149080"/>
          <a:ext cx="875457" cy="830942"/>
        </p:xfrm>
        <a:graphic>
          <a:graphicData uri="http://schemas.openxmlformats.org/presentationml/2006/ole">
            <mc:AlternateContent xmlns:mc="http://schemas.openxmlformats.org/markup-compatibility/2006">
              <mc:Choice xmlns:v="urn:schemas-microsoft-com:vml" Requires="v">
                <p:oleObj spid="_x0000_s68983" name="Формула" r:id="rId35" imgW="748975" imgH="710891" progId="Equation.3">
                  <p:embed/>
                </p:oleObj>
              </mc:Choice>
              <mc:Fallback>
                <p:oleObj name="Формула" r:id="rId35" imgW="748975" imgH="710891"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28390" y="4149080"/>
                        <a:ext cx="875457" cy="830942"/>
                      </a:xfrm>
                      <a:prstGeom prst="rect">
                        <a:avLst/>
                      </a:prstGeom>
                      <a:solidFill>
                        <a:srgbClr val="FFFF00"/>
                      </a:solidFill>
                      <a:ln w="15875">
                        <a:solidFill>
                          <a:srgbClr val="FF0000"/>
                        </a:solidFill>
                        <a:miter lim="800000"/>
                        <a:headEnd/>
                        <a:tailEnd/>
                      </a:ln>
                      <a:effectLst/>
                      <a:extLst/>
                    </p:spPr>
                  </p:pic>
                </p:oleObj>
              </mc:Fallback>
            </mc:AlternateContent>
          </a:graphicData>
        </a:graphic>
      </p:graphicFrame>
      <p:sp>
        <p:nvSpPr>
          <p:cNvPr id="60" name="Text Box 259"/>
          <p:cNvSpPr txBox="1">
            <a:spLocks noChangeArrowheads="1"/>
          </p:cNvSpPr>
          <p:nvPr/>
        </p:nvSpPr>
        <p:spPr bwMode="auto">
          <a:xfrm>
            <a:off x="90505" y="6122754"/>
            <a:ext cx="20441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Модуль</a:t>
            </a:r>
          </a:p>
          <a:p>
            <a:pPr eaLnBrk="1" hangingPunct="1"/>
            <a:r>
              <a:rPr lang="ru-RU" altLang="ru-RU" sz="1600" dirty="0">
                <a:latin typeface="+mn-lt"/>
              </a:rPr>
              <a:t>равнодействующей </a:t>
            </a:r>
            <a:r>
              <a:rPr lang="en-US" altLang="ru-RU" sz="1600" dirty="0">
                <a:latin typeface="+mn-lt"/>
              </a:rPr>
              <a:t>:</a:t>
            </a:r>
            <a:endParaRPr lang="ru-RU" altLang="ru-RU" sz="1600" dirty="0">
              <a:latin typeface="+mn-lt"/>
            </a:endParaRPr>
          </a:p>
        </p:txBody>
      </p:sp>
      <p:graphicFrame>
        <p:nvGraphicFramePr>
          <p:cNvPr id="61" name="Object 260"/>
          <p:cNvGraphicFramePr>
            <a:graphicFrameLocks noChangeAspect="1"/>
          </p:cNvGraphicFramePr>
          <p:nvPr>
            <p:extLst>
              <p:ext uri="{D42A27DB-BD31-4B8C-83A1-F6EECF244321}">
                <p14:modId xmlns:p14="http://schemas.microsoft.com/office/powerpoint/2010/main" val="1099907540"/>
              </p:ext>
            </p:extLst>
          </p:nvPr>
        </p:nvGraphicFramePr>
        <p:xfrm>
          <a:off x="2166663" y="6221894"/>
          <a:ext cx="1742035" cy="418088"/>
        </p:xfrm>
        <a:graphic>
          <a:graphicData uri="http://schemas.openxmlformats.org/presentationml/2006/ole">
            <mc:AlternateContent xmlns:mc="http://schemas.openxmlformats.org/markup-compatibility/2006">
              <mc:Choice xmlns:v="urn:schemas-microsoft-com:vml" Requires="v">
                <p:oleObj spid="_x0000_s68984" name="Формула" r:id="rId37" imgW="1269449" imgH="304668" progId="Equation.3">
                  <p:embed/>
                </p:oleObj>
              </mc:Choice>
              <mc:Fallback>
                <p:oleObj name="Формула" r:id="rId37" imgW="1269449" imgH="304668"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166663" y="6221894"/>
                        <a:ext cx="1742035" cy="418088"/>
                      </a:xfrm>
                      <a:prstGeom prst="rect">
                        <a:avLst/>
                      </a:prstGeom>
                      <a:solidFill>
                        <a:srgbClr val="FFFF00"/>
                      </a:solidFill>
                      <a:ln w="9525">
                        <a:solidFill>
                          <a:schemeClr val="tx1"/>
                        </a:solidFill>
                        <a:miter lim="800000"/>
                        <a:headEnd/>
                        <a:tailEnd/>
                      </a:ln>
                      <a:effectLst/>
                      <a:extLst/>
                    </p:spPr>
                  </p:pic>
                </p:oleObj>
              </mc:Fallback>
            </mc:AlternateContent>
          </a:graphicData>
        </a:graphic>
      </p:graphicFrame>
      <p:sp>
        <p:nvSpPr>
          <p:cNvPr id="62" name="Text Box 261"/>
          <p:cNvSpPr txBox="1">
            <a:spLocks noChangeArrowheads="1"/>
          </p:cNvSpPr>
          <p:nvPr/>
        </p:nvSpPr>
        <p:spPr bwMode="auto">
          <a:xfrm>
            <a:off x="4275283" y="4187505"/>
            <a:ext cx="20441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Направляющие</a:t>
            </a:r>
          </a:p>
          <a:p>
            <a:pPr eaLnBrk="1" hangingPunct="1"/>
            <a:r>
              <a:rPr lang="ru-RU" altLang="ru-RU" sz="1600" dirty="0">
                <a:latin typeface="+mn-lt"/>
              </a:rPr>
              <a:t>косинусы</a:t>
            </a:r>
          </a:p>
          <a:p>
            <a:pPr eaLnBrk="1" hangingPunct="1"/>
            <a:r>
              <a:rPr lang="ru-RU" altLang="ru-RU" sz="1600" dirty="0">
                <a:latin typeface="+mn-lt"/>
              </a:rPr>
              <a:t>равнодействующей </a:t>
            </a:r>
            <a:r>
              <a:rPr lang="en-US" altLang="ru-RU" sz="1600" dirty="0">
                <a:latin typeface="+mn-lt"/>
              </a:rPr>
              <a:t>:</a:t>
            </a:r>
            <a:endParaRPr lang="ru-RU" altLang="ru-RU" sz="1600" dirty="0">
              <a:latin typeface="+mn-lt"/>
            </a:endParaRPr>
          </a:p>
        </p:txBody>
      </p:sp>
      <p:graphicFrame>
        <p:nvGraphicFramePr>
          <p:cNvPr id="63" name="Object 262"/>
          <p:cNvGraphicFramePr>
            <a:graphicFrameLocks noChangeAspect="1"/>
          </p:cNvGraphicFramePr>
          <p:nvPr>
            <p:extLst>
              <p:ext uri="{D42A27DB-BD31-4B8C-83A1-F6EECF244321}">
                <p14:modId xmlns:p14="http://schemas.microsoft.com/office/powerpoint/2010/main" val="2756041476"/>
              </p:ext>
            </p:extLst>
          </p:nvPr>
        </p:nvGraphicFramePr>
        <p:xfrm>
          <a:off x="6791707" y="4077072"/>
          <a:ext cx="1016000" cy="838200"/>
        </p:xfrm>
        <a:graphic>
          <a:graphicData uri="http://schemas.openxmlformats.org/presentationml/2006/ole">
            <mc:AlternateContent xmlns:mc="http://schemas.openxmlformats.org/markup-compatibility/2006">
              <mc:Choice xmlns:v="urn:schemas-microsoft-com:vml" Requires="v">
                <p:oleObj spid="_x0000_s68985" name="Формула" r:id="rId39" imgW="1016000" imgH="838200" progId="Equation.3">
                  <p:embed/>
                </p:oleObj>
              </mc:Choice>
              <mc:Fallback>
                <p:oleObj name="Формула" r:id="rId39" imgW="1016000" imgH="8382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91707" y="4077072"/>
                        <a:ext cx="1016000" cy="838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268"/>
          <p:cNvGraphicFramePr>
            <a:graphicFrameLocks noChangeAspect="1"/>
          </p:cNvGraphicFramePr>
          <p:nvPr>
            <p:extLst>
              <p:ext uri="{D42A27DB-BD31-4B8C-83A1-F6EECF244321}">
                <p14:modId xmlns:p14="http://schemas.microsoft.com/office/powerpoint/2010/main" val="2062341150"/>
              </p:ext>
            </p:extLst>
          </p:nvPr>
        </p:nvGraphicFramePr>
        <p:xfrm>
          <a:off x="4644008" y="5635633"/>
          <a:ext cx="653349" cy="337213"/>
        </p:xfrm>
        <a:graphic>
          <a:graphicData uri="http://schemas.openxmlformats.org/presentationml/2006/ole">
            <mc:AlternateContent xmlns:mc="http://schemas.openxmlformats.org/markup-compatibility/2006">
              <mc:Choice xmlns:v="urn:schemas-microsoft-com:vml" Requires="v">
                <p:oleObj spid="_x0000_s68986" name="Формула" r:id="rId41" imgW="393529" imgH="203112" progId="Equation.3">
                  <p:embed/>
                </p:oleObj>
              </mc:Choice>
              <mc:Fallback>
                <p:oleObj name="Формула" r:id="rId41" imgW="393529" imgH="203112"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44008" y="5635633"/>
                        <a:ext cx="653349" cy="337213"/>
                      </a:xfrm>
                      <a:prstGeom prst="rect">
                        <a:avLst/>
                      </a:prstGeom>
                      <a:solidFill>
                        <a:srgbClr val="FFFF00"/>
                      </a:solidFill>
                      <a:ln w="9525">
                        <a:solidFill>
                          <a:srgbClr val="FF0000"/>
                        </a:solidFill>
                        <a:miter lim="800000"/>
                        <a:headEnd/>
                        <a:tailEnd/>
                      </a:ln>
                      <a:effectLst/>
                      <a:extLst/>
                    </p:spPr>
                  </p:pic>
                </p:oleObj>
              </mc:Fallback>
            </mc:AlternateContent>
          </a:graphicData>
        </a:graphic>
      </p:graphicFrame>
      <p:sp>
        <p:nvSpPr>
          <p:cNvPr id="66" name="Text Box 269"/>
          <p:cNvSpPr txBox="1">
            <a:spLocks noChangeArrowheads="1"/>
          </p:cNvSpPr>
          <p:nvPr/>
        </p:nvSpPr>
        <p:spPr bwMode="auto">
          <a:xfrm>
            <a:off x="5536078" y="5999019"/>
            <a:ext cx="13356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Отсюда</a:t>
            </a:r>
          </a:p>
          <a:p>
            <a:pPr eaLnBrk="1" hangingPunct="1"/>
            <a:r>
              <a:rPr lang="ru-RU" altLang="ru-RU" sz="1600" b="1" dirty="0">
                <a:solidFill>
                  <a:srgbClr val="FF0000"/>
                </a:solidFill>
                <a:latin typeface="+mn-lt"/>
              </a:rPr>
              <a:t>уравнения</a:t>
            </a:r>
          </a:p>
          <a:p>
            <a:pPr eaLnBrk="1" hangingPunct="1"/>
            <a:r>
              <a:rPr lang="ru-RU" altLang="ru-RU" sz="1600" b="1" dirty="0">
                <a:solidFill>
                  <a:srgbClr val="FF0000"/>
                </a:solidFill>
                <a:latin typeface="+mn-lt"/>
              </a:rPr>
              <a:t>равновесия</a:t>
            </a:r>
            <a:r>
              <a:rPr lang="ru-RU" altLang="ru-RU" sz="1600" dirty="0">
                <a:latin typeface="+mn-lt"/>
              </a:rPr>
              <a:t> </a:t>
            </a:r>
            <a:r>
              <a:rPr lang="en-US" altLang="ru-RU" sz="1600" dirty="0">
                <a:latin typeface="+mn-lt"/>
              </a:rPr>
              <a:t>:</a:t>
            </a:r>
            <a:endParaRPr lang="ru-RU" altLang="ru-RU" sz="1600" dirty="0">
              <a:latin typeface="+mn-lt"/>
            </a:endParaRPr>
          </a:p>
        </p:txBody>
      </p:sp>
      <p:graphicFrame>
        <p:nvGraphicFramePr>
          <p:cNvPr id="67" name="Object 270"/>
          <p:cNvGraphicFramePr>
            <a:graphicFrameLocks noChangeAspect="1"/>
          </p:cNvGraphicFramePr>
          <p:nvPr>
            <p:extLst>
              <p:ext uri="{D42A27DB-BD31-4B8C-83A1-F6EECF244321}">
                <p14:modId xmlns:p14="http://schemas.microsoft.com/office/powerpoint/2010/main" val="2146473132"/>
              </p:ext>
            </p:extLst>
          </p:nvPr>
        </p:nvGraphicFramePr>
        <p:xfrm>
          <a:off x="7044183" y="5891994"/>
          <a:ext cx="800100" cy="847725"/>
        </p:xfrm>
        <a:graphic>
          <a:graphicData uri="http://schemas.openxmlformats.org/presentationml/2006/ole">
            <mc:AlternateContent xmlns:mc="http://schemas.openxmlformats.org/markup-compatibility/2006">
              <mc:Choice xmlns:v="urn:schemas-microsoft-com:vml" Requires="v">
                <p:oleObj spid="_x0000_s68987" name="Формула" r:id="rId43" imgW="647700" imgH="685800" progId="Equation.3">
                  <p:embed/>
                </p:oleObj>
              </mc:Choice>
              <mc:Fallback>
                <p:oleObj name="Формула" r:id="rId43" imgW="647700" imgH="68580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044183" y="5891994"/>
                        <a:ext cx="800100" cy="847725"/>
                      </a:xfrm>
                      <a:prstGeom prst="rect">
                        <a:avLst/>
                      </a:prstGeom>
                      <a:solidFill>
                        <a:srgbClr val="FFFF00"/>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Oval 275"/>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1000" b="1" dirty="0" smtClean="0">
                <a:solidFill>
                  <a:schemeClr val="bg1"/>
                </a:solidFill>
                <a:latin typeface="+mn-lt"/>
              </a:rPr>
              <a:t>1</a:t>
            </a:r>
            <a:r>
              <a:rPr lang="ru-RU" altLang="ru-RU" sz="1000" b="1" dirty="0" smtClean="0">
                <a:solidFill>
                  <a:schemeClr val="bg1"/>
                </a:solidFill>
                <a:latin typeface="+mn-lt"/>
              </a:rPr>
              <a:t>5</a:t>
            </a:r>
            <a:endParaRPr lang="ru-RU" altLang="ru-RU" sz="1000" b="1" dirty="0">
              <a:solidFill>
                <a:schemeClr val="bg1"/>
              </a:solidFill>
              <a:latin typeface="+mn-lt"/>
            </a:endParaRPr>
          </a:p>
        </p:txBody>
      </p:sp>
    </p:spTree>
    <p:extLst>
      <p:ext uri="{BB962C8B-B14F-4D97-AF65-F5344CB8AC3E}">
        <p14:creationId xmlns:p14="http://schemas.microsoft.com/office/powerpoint/2010/main" val="750490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36512" y="885403"/>
            <a:ext cx="6600477"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marL="0" indent="0" algn="just" eaLnBrk="1" hangingPunct="1">
              <a:lnSpc>
                <a:spcPct val="80000"/>
              </a:lnSpc>
              <a:buNone/>
            </a:pPr>
            <a:r>
              <a:rPr lang="ru-RU" altLang="ru-RU" sz="1600" b="1" dirty="0">
                <a:latin typeface="+mn-lt"/>
              </a:rPr>
              <a:t>Плоская произвольная система сил – </a:t>
            </a:r>
            <a:r>
              <a:rPr lang="ru-RU" altLang="ru-RU" sz="1600" dirty="0">
                <a:solidFill>
                  <a:schemeClr val="accent1"/>
                </a:solidFill>
                <a:latin typeface="+mn-lt"/>
              </a:rPr>
              <a:t>силы лежат в одной плоскости и их линии действия не пересекаются в одной точке</a:t>
            </a:r>
            <a:r>
              <a:rPr lang="ru-RU" altLang="ru-RU" sz="1600" b="1" dirty="0">
                <a:solidFill>
                  <a:schemeClr val="accent1"/>
                </a:solidFill>
                <a:latin typeface="+mn-lt"/>
              </a:rPr>
              <a:t>. </a:t>
            </a:r>
          </a:p>
          <a:p>
            <a:pPr marL="0" indent="0" algn="just" eaLnBrk="1" hangingPunct="1">
              <a:lnSpc>
                <a:spcPct val="80000"/>
              </a:lnSpc>
              <a:buFont typeface="Wingdings" pitchFamily="2" charset="2"/>
              <a:buNone/>
            </a:pPr>
            <a:r>
              <a:rPr lang="ru-RU" altLang="ru-RU" sz="1600" i="1" dirty="0">
                <a:latin typeface="+mn-lt"/>
              </a:rPr>
              <a:t>Для рассмотрения такой системы сил необходимо ввести новые понятия</a:t>
            </a:r>
            <a:r>
              <a:rPr lang="en-US" altLang="ru-RU" sz="1600" i="1" dirty="0">
                <a:latin typeface="+mn-lt"/>
              </a:rPr>
              <a:t>:</a:t>
            </a:r>
            <a:endParaRPr lang="ru-RU" altLang="ru-RU" sz="1600" i="1" dirty="0">
              <a:latin typeface="+mn-lt"/>
            </a:endParaRPr>
          </a:p>
          <a:p>
            <a:pPr marL="0" indent="0" algn="just" eaLnBrk="1" hangingPunct="1">
              <a:lnSpc>
                <a:spcPct val="80000"/>
              </a:lnSpc>
              <a:buFont typeface="Wingdings" pitchFamily="2" charset="2"/>
              <a:buAutoNum type="arabicPeriod"/>
            </a:pPr>
            <a:r>
              <a:rPr lang="ru-RU" altLang="ru-RU" sz="1600" dirty="0">
                <a:solidFill>
                  <a:srgbClr val="FF0000"/>
                </a:solidFill>
                <a:latin typeface="+mn-lt"/>
              </a:rPr>
              <a:t>Момент силы относительно точки на плоскости.</a:t>
            </a:r>
            <a:endParaRPr lang="en-US" altLang="ru-RU" sz="1600" dirty="0">
              <a:solidFill>
                <a:srgbClr val="FF0000"/>
              </a:solidFill>
              <a:latin typeface="+mn-lt"/>
            </a:endParaRPr>
          </a:p>
          <a:p>
            <a:pPr marL="0" indent="0" algn="just" eaLnBrk="1" hangingPunct="1">
              <a:lnSpc>
                <a:spcPct val="80000"/>
              </a:lnSpc>
              <a:buFont typeface="Wingdings" pitchFamily="2" charset="2"/>
              <a:buAutoNum type="arabicPeriod"/>
            </a:pPr>
            <a:r>
              <a:rPr lang="ru-RU" altLang="ru-RU" sz="1600" dirty="0">
                <a:solidFill>
                  <a:srgbClr val="FF0000"/>
                </a:solidFill>
                <a:latin typeface="+mn-lt"/>
              </a:rPr>
              <a:t>Пара сил. Момент пары сил.</a:t>
            </a:r>
            <a:endParaRPr lang="en-US" altLang="ru-RU" sz="1600" dirty="0">
              <a:solidFill>
                <a:srgbClr val="FF0000"/>
              </a:solidFill>
              <a:latin typeface="+mn-lt"/>
            </a:endParaRPr>
          </a:p>
          <a:p>
            <a:pPr marL="0" indent="0" algn="just" eaLnBrk="1" hangingPunct="1">
              <a:lnSpc>
                <a:spcPct val="80000"/>
              </a:lnSpc>
              <a:buFont typeface="Wingdings" pitchFamily="2" charset="2"/>
              <a:buNone/>
            </a:pPr>
            <a:endParaRPr lang="ru-RU" altLang="ru-RU" sz="1600" dirty="0">
              <a:latin typeface="+mn-lt"/>
            </a:endParaRPr>
          </a:p>
          <a:p>
            <a:pPr marL="0" indent="0" algn="just" eaLnBrk="1" hangingPunct="1">
              <a:lnSpc>
                <a:spcPct val="80000"/>
              </a:lnSpc>
              <a:buFont typeface="Wingdings" pitchFamily="2" charset="2"/>
              <a:buNone/>
            </a:pPr>
            <a:endParaRPr lang="ru-RU" altLang="ru-RU" sz="1600" dirty="0">
              <a:latin typeface="+mn-lt"/>
            </a:endParaRPr>
          </a:p>
        </p:txBody>
      </p:sp>
      <p:sp>
        <p:nvSpPr>
          <p:cNvPr id="273415" name="Rectangle 7"/>
          <p:cNvSpPr>
            <a:spLocks noChangeArrowheads="1"/>
          </p:cNvSpPr>
          <p:nvPr/>
        </p:nvSpPr>
        <p:spPr bwMode="auto">
          <a:xfrm>
            <a:off x="-36512" y="2420888"/>
            <a:ext cx="6768752"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marL="0" indent="0" algn="just" eaLnBrk="1" hangingPunct="1">
              <a:lnSpc>
                <a:spcPct val="80000"/>
              </a:lnSpc>
              <a:buNone/>
            </a:pPr>
            <a:r>
              <a:rPr lang="ru-RU" altLang="ru-RU" sz="1600" b="1" dirty="0" smtClean="0">
                <a:solidFill>
                  <a:srgbClr val="FF0000"/>
                </a:solidFill>
                <a:latin typeface="+mn-lt"/>
              </a:rPr>
              <a:t>Момент </a:t>
            </a:r>
            <a:r>
              <a:rPr lang="ru-RU" altLang="ru-RU" sz="1600" b="1" dirty="0">
                <a:solidFill>
                  <a:srgbClr val="FF0000"/>
                </a:solidFill>
                <a:latin typeface="+mn-lt"/>
              </a:rPr>
              <a:t>силы относительно точки на плоскости</a:t>
            </a:r>
            <a:r>
              <a:rPr lang="ru-RU" altLang="ru-RU" sz="1600" b="1" dirty="0">
                <a:latin typeface="+mn-lt"/>
              </a:rPr>
              <a:t> – </a:t>
            </a:r>
            <a:r>
              <a:rPr lang="ru-RU" altLang="ru-RU" sz="1600" dirty="0">
                <a:solidFill>
                  <a:schemeClr val="accent1"/>
                </a:solidFill>
                <a:latin typeface="+mn-lt"/>
              </a:rPr>
              <a:t>алгебраическая величина, </a:t>
            </a:r>
            <a:r>
              <a:rPr lang="ru-RU" altLang="ru-RU" sz="1600" dirty="0" smtClean="0">
                <a:solidFill>
                  <a:schemeClr val="accent1"/>
                </a:solidFill>
                <a:latin typeface="+mn-lt"/>
              </a:rPr>
              <a:t>равная </a:t>
            </a:r>
            <a:r>
              <a:rPr lang="ru-RU" altLang="ru-RU" sz="1600" dirty="0" smtClean="0">
                <a:solidFill>
                  <a:srgbClr val="FF0000"/>
                </a:solidFill>
                <a:latin typeface="+mn-lt"/>
              </a:rPr>
              <a:t>произведению </a:t>
            </a:r>
            <a:r>
              <a:rPr lang="ru-RU" altLang="ru-RU" sz="1600" dirty="0">
                <a:solidFill>
                  <a:srgbClr val="FF0000"/>
                </a:solidFill>
                <a:latin typeface="+mn-lt"/>
              </a:rPr>
              <a:t>модуля силы на плечо</a:t>
            </a:r>
            <a:r>
              <a:rPr lang="ru-RU" altLang="ru-RU" sz="1600" dirty="0">
                <a:solidFill>
                  <a:schemeClr val="bg2"/>
                </a:solidFill>
                <a:latin typeface="+mn-lt"/>
              </a:rPr>
              <a:t>, </a:t>
            </a:r>
            <a:r>
              <a:rPr lang="ru-RU" altLang="ru-RU" sz="1600" dirty="0">
                <a:solidFill>
                  <a:schemeClr val="accent1"/>
                </a:solidFill>
                <a:latin typeface="+mn-lt"/>
              </a:rPr>
              <a:t>взятая со знаком + (плюс), если вращение </a:t>
            </a:r>
            <a:r>
              <a:rPr lang="ru-RU" altLang="ru-RU" sz="1600" dirty="0" smtClean="0">
                <a:solidFill>
                  <a:schemeClr val="accent1"/>
                </a:solidFill>
                <a:latin typeface="+mn-lt"/>
              </a:rPr>
              <a:t>плоскости под </a:t>
            </a:r>
            <a:r>
              <a:rPr lang="ru-RU" altLang="ru-RU" sz="1600" dirty="0">
                <a:solidFill>
                  <a:schemeClr val="accent1"/>
                </a:solidFill>
                <a:latin typeface="+mn-lt"/>
              </a:rPr>
              <a:t>действием силы </a:t>
            </a:r>
            <a:r>
              <a:rPr lang="ru-RU" altLang="ru-RU" sz="1600" dirty="0" smtClean="0">
                <a:solidFill>
                  <a:schemeClr val="accent1"/>
                </a:solidFill>
                <a:latin typeface="+mn-lt"/>
              </a:rPr>
              <a:t>происходит против </a:t>
            </a:r>
            <a:r>
              <a:rPr lang="ru-RU" altLang="ru-RU" sz="1600" dirty="0">
                <a:solidFill>
                  <a:schemeClr val="accent1"/>
                </a:solidFill>
                <a:latin typeface="+mn-lt"/>
              </a:rPr>
              <a:t>часовой стрелки</a:t>
            </a:r>
            <a:r>
              <a:rPr lang="ru-RU" altLang="ru-RU" sz="1600" dirty="0" smtClean="0">
                <a:solidFill>
                  <a:schemeClr val="accent1"/>
                </a:solidFill>
                <a:latin typeface="+mn-lt"/>
              </a:rPr>
              <a:t>,</a:t>
            </a:r>
            <a:r>
              <a:rPr lang="en-US" altLang="ru-RU" sz="1600" dirty="0" smtClean="0">
                <a:solidFill>
                  <a:schemeClr val="accent1"/>
                </a:solidFill>
                <a:latin typeface="+mn-lt"/>
              </a:rPr>
              <a:t> </a:t>
            </a:r>
            <a:r>
              <a:rPr lang="ru-RU" altLang="ru-RU" sz="1600" dirty="0" smtClean="0">
                <a:solidFill>
                  <a:schemeClr val="accent1"/>
                </a:solidFill>
                <a:latin typeface="+mn-lt"/>
              </a:rPr>
              <a:t>и </a:t>
            </a:r>
            <a:r>
              <a:rPr lang="ru-RU" altLang="ru-RU" sz="1600" dirty="0">
                <a:solidFill>
                  <a:schemeClr val="accent1"/>
                </a:solidFill>
                <a:latin typeface="+mn-lt"/>
              </a:rPr>
              <a:t>со знаком – (минус) в противном случае.</a:t>
            </a:r>
          </a:p>
          <a:p>
            <a:pPr marL="0" indent="0" algn="just" eaLnBrk="1" hangingPunct="1">
              <a:lnSpc>
                <a:spcPct val="80000"/>
              </a:lnSpc>
              <a:buFont typeface="Wingdings" pitchFamily="2" charset="2"/>
              <a:buNone/>
            </a:pPr>
            <a:r>
              <a:rPr lang="ru-RU" altLang="ru-RU" sz="1600" b="1" dirty="0" smtClean="0">
                <a:solidFill>
                  <a:schemeClr val="accent1"/>
                </a:solidFill>
                <a:latin typeface="+mn-lt"/>
              </a:rPr>
              <a:t>Плечо </a:t>
            </a:r>
            <a:r>
              <a:rPr lang="ru-RU" altLang="ru-RU" sz="1600" b="1" dirty="0">
                <a:solidFill>
                  <a:schemeClr val="accent1"/>
                </a:solidFill>
                <a:latin typeface="+mn-lt"/>
              </a:rPr>
              <a:t>силы</a:t>
            </a:r>
            <a:r>
              <a:rPr lang="ru-RU" altLang="ru-RU" sz="1600" dirty="0">
                <a:solidFill>
                  <a:schemeClr val="accent1"/>
                </a:solidFill>
                <a:latin typeface="+mn-lt"/>
              </a:rPr>
              <a:t> – длина перпендикуляра, опущенного из точки на </a:t>
            </a:r>
            <a:r>
              <a:rPr lang="ru-RU" altLang="ru-RU" sz="1600" dirty="0" smtClean="0">
                <a:solidFill>
                  <a:schemeClr val="accent1"/>
                </a:solidFill>
                <a:latin typeface="+mn-lt"/>
              </a:rPr>
              <a:t>линию действия </a:t>
            </a:r>
            <a:r>
              <a:rPr lang="ru-RU" altLang="ru-RU" sz="1600" dirty="0">
                <a:solidFill>
                  <a:schemeClr val="accent1"/>
                </a:solidFill>
                <a:latin typeface="+mn-lt"/>
              </a:rPr>
              <a:t>силы.</a:t>
            </a:r>
          </a:p>
        </p:txBody>
      </p:sp>
      <p:sp>
        <p:nvSpPr>
          <p:cNvPr id="273432" name="Rectangle 24"/>
          <p:cNvSpPr>
            <a:spLocks noChangeArrowheads="1"/>
          </p:cNvSpPr>
          <p:nvPr/>
        </p:nvSpPr>
        <p:spPr bwMode="auto">
          <a:xfrm>
            <a:off x="-36512" y="3695229"/>
            <a:ext cx="6878638" cy="167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marL="0" indent="0" algn="just" eaLnBrk="1" hangingPunct="1">
              <a:lnSpc>
                <a:spcPct val="80000"/>
              </a:lnSpc>
              <a:buNone/>
            </a:pPr>
            <a:r>
              <a:rPr lang="ru-RU" altLang="ru-RU" sz="1600" b="1" dirty="0" smtClean="0">
                <a:solidFill>
                  <a:srgbClr val="FF0000"/>
                </a:solidFill>
                <a:latin typeface="+mn-lt"/>
              </a:rPr>
              <a:t>Пара </a:t>
            </a:r>
            <a:r>
              <a:rPr lang="ru-RU" altLang="ru-RU" sz="1600" b="1" dirty="0">
                <a:solidFill>
                  <a:srgbClr val="FF0000"/>
                </a:solidFill>
                <a:latin typeface="+mn-lt"/>
              </a:rPr>
              <a:t>сил</a:t>
            </a:r>
            <a:r>
              <a:rPr lang="ru-RU" altLang="ru-RU" sz="1600" b="1" dirty="0">
                <a:latin typeface="+mn-lt"/>
              </a:rPr>
              <a:t> </a:t>
            </a:r>
            <a:r>
              <a:rPr lang="ru-RU" altLang="ru-RU" sz="1600" b="1" dirty="0">
                <a:solidFill>
                  <a:schemeClr val="accent1"/>
                </a:solidFill>
                <a:latin typeface="+mn-lt"/>
              </a:rPr>
              <a:t>– </a:t>
            </a:r>
            <a:r>
              <a:rPr lang="ru-RU" altLang="ru-RU" sz="1600" dirty="0">
                <a:solidFill>
                  <a:schemeClr val="accent1"/>
                </a:solidFill>
                <a:latin typeface="+mn-lt"/>
              </a:rPr>
              <a:t>совокупность двух параллельных друг другу сил, равных по величине и </a:t>
            </a:r>
            <a:r>
              <a:rPr lang="ru-RU" altLang="ru-RU" sz="1600" dirty="0" smtClean="0">
                <a:solidFill>
                  <a:schemeClr val="accent1"/>
                </a:solidFill>
                <a:latin typeface="+mn-lt"/>
              </a:rPr>
              <a:t>направленных в </a:t>
            </a:r>
            <a:r>
              <a:rPr lang="ru-RU" altLang="ru-RU" sz="1600" dirty="0">
                <a:solidFill>
                  <a:schemeClr val="accent1"/>
                </a:solidFill>
                <a:latin typeface="+mn-lt"/>
              </a:rPr>
              <a:t>противоположные стороны.</a:t>
            </a:r>
            <a:r>
              <a:rPr lang="ru-RU" altLang="ru-RU" sz="1600" b="1" dirty="0">
                <a:latin typeface="+mn-lt"/>
              </a:rPr>
              <a:t> </a:t>
            </a:r>
            <a:r>
              <a:rPr lang="ru-RU" altLang="ru-RU" sz="1600" dirty="0">
                <a:latin typeface="+mn-lt"/>
              </a:rPr>
              <a:t>Пара сил более не может быть упрощена (не может быть заменена </a:t>
            </a:r>
            <a:r>
              <a:rPr lang="ru-RU" altLang="ru-RU" sz="1600" dirty="0" smtClean="0">
                <a:latin typeface="+mn-lt"/>
              </a:rPr>
              <a:t>одной      </a:t>
            </a:r>
            <a:r>
              <a:rPr lang="ru-RU" altLang="ru-RU" sz="1600" dirty="0">
                <a:latin typeface="+mn-lt"/>
              </a:rPr>
              <a:t>силой) и представляет собой новую силовую характеристику механического взаимодействия.</a:t>
            </a:r>
          </a:p>
          <a:p>
            <a:pPr marL="0" indent="0" algn="just" eaLnBrk="1" hangingPunct="1">
              <a:buNone/>
            </a:pPr>
            <a:r>
              <a:rPr lang="ru-RU" altLang="ru-RU" sz="1600" b="1" dirty="0" smtClean="0">
                <a:solidFill>
                  <a:srgbClr val="FF0000"/>
                </a:solidFill>
                <a:latin typeface="+mn-lt"/>
              </a:rPr>
              <a:t>Момент </a:t>
            </a:r>
            <a:r>
              <a:rPr lang="ru-RU" altLang="ru-RU" sz="1600" b="1" dirty="0">
                <a:solidFill>
                  <a:srgbClr val="FF0000"/>
                </a:solidFill>
                <a:latin typeface="+mn-lt"/>
              </a:rPr>
              <a:t>пары сил на плоскости</a:t>
            </a:r>
            <a:r>
              <a:rPr lang="ru-RU" altLang="ru-RU" sz="1600" b="1" dirty="0">
                <a:latin typeface="+mn-lt"/>
              </a:rPr>
              <a:t> </a:t>
            </a:r>
            <a:r>
              <a:rPr lang="ru-RU" altLang="ru-RU" sz="1600" dirty="0">
                <a:solidFill>
                  <a:srgbClr val="FF0000"/>
                </a:solidFill>
                <a:latin typeface="+mn-lt"/>
              </a:rPr>
              <a:t>(теорема о моменте пары сил)</a:t>
            </a:r>
            <a:r>
              <a:rPr lang="ru-RU" altLang="ru-RU" sz="1600" b="1" dirty="0">
                <a:latin typeface="+mn-lt"/>
              </a:rPr>
              <a:t> </a:t>
            </a:r>
            <a:r>
              <a:rPr lang="ru-RU" altLang="ru-RU" sz="1600" b="1" dirty="0">
                <a:solidFill>
                  <a:schemeClr val="accent1"/>
                </a:solidFill>
                <a:latin typeface="+mn-lt"/>
              </a:rPr>
              <a:t>– </a:t>
            </a:r>
            <a:r>
              <a:rPr lang="ru-RU" altLang="ru-RU" sz="1600" dirty="0">
                <a:solidFill>
                  <a:schemeClr val="accent1"/>
                </a:solidFill>
                <a:latin typeface="+mn-lt"/>
              </a:rPr>
              <a:t>не зависит от выбора центра приведения (полюса)</a:t>
            </a:r>
            <a:r>
              <a:rPr lang="ru-RU" altLang="ru-RU" sz="1600" b="1" dirty="0">
                <a:solidFill>
                  <a:schemeClr val="accent1"/>
                </a:solidFill>
                <a:latin typeface="+mn-lt"/>
              </a:rPr>
              <a:t>  </a:t>
            </a:r>
            <a:r>
              <a:rPr lang="ru-RU" altLang="ru-RU" sz="1600" dirty="0">
                <a:solidFill>
                  <a:schemeClr val="accent1"/>
                </a:solidFill>
                <a:latin typeface="+mn-lt"/>
              </a:rPr>
              <a:t>и равен произведению модуля любой из сил пары на плечо пары, взятым со знаком + (плюс), если вращение плоскости под действием пары сил происходит против часовой стрелки, и со знаком – (минус) в противном случае. </a:t>
            </a:r>
          </a:p>
          <a:p>
            <a:pPr marL="0" indent="0" algn="just" eaLnBrk="1" hangingPunct="1">
              <a:buFont typeface="Wingdings" pitchFamily="2" charset="2"/>
              <a:buNone/>
            </a:pPr>
            <a:r>
              <a:rPr lang="ru-RU" altLang="ru-RU" sz="1600" b="1" dirty="0" smtClean="0">
                <a:solidFill>
                  <a:schemeClr val="accent1"/>
                </a:solidFill>
                <a:latin typeface="+mn-lt"/>
              </a:rPr>
              <a:t>Плечо </a:t>
            </a:r>
            <a:r>
              <a:rPr lang="ru-RU" altLang="ru-RU" sz="1600" b="1" dirty="0">
                <a:solidFill>
                  <a:schemeClr val="accent1"/>
                </a:solidFill>
                <a:latin typeface="+mn-lt"/>
              </a:rPr>
              <a:t>пары сил</a:t>
            </a:r>
            <a:r>
              <a:rPr lang="ru-RU" altLang="ru-RU" sz="1600" dirty="0">
                <a:solidFill>
                  <a:schemeClr val="accent1"/>
                </a:solidFill>
                <a:latin typeface="+mn-lt"/>
              </a:rPr>
              <a:t> – длина перпендикуляра, опущенного из любой точки на линии действия одной из сил пары на линию действия другой силы этой пары</a:t>
            </a:r>
            <a:r>
              <a:rPr lang="ru-RU" altLang="ru-RU" sz="1600" dirty="0" smtClean="0">
                <a:solidFill>
                  <a:schemeClr val="accent1"/>
                </a:solidFill>
                <a:latin typeface="+mn-lt"/>
              </a:rPr>
              <a:t>.</a:t>
            </a:r>
            <a:endParaRPr lang="ru-RU" altLang="ru-RU" sz="1600" dirty="0">
              <a:solidFill>
                <a:schemeClr val="accent1"/>
              </a:solidFill>
              <a:latin typeface="+mn-lt"/>
            </a:endParaRPr>
          </a:p>
        </p:txBody>
      </p:sp>
      <p:grpSp>
        <p:nvGrpSpPr>
          <p:cNvPr id="273462" name="Group 54"/>
          <p:cNvGrpSpPr>
            <a:grpSpLocks/>
          </p:cNvGrpSpPr>
          <p:nvPr/>
        </p:nvGrpSpPr>
        <p:grpSpPr bwMode="auto">
          <a:xfrm>
            <a:off x="6829425" y="1114425"/>
            <a:ext cx="2085975" cy="1390650"/>
            <a:chOff x="4284" y="714"/>
            <a:chExt cx="1314" cy="876"/>
          </a:xfrm>
        </p:grpSpPr>
        <p:sp>
          <p:nvSpPr>
            <p:cNvPr id="11304" name="Rectangle 8"/>
            <p:cNvSpPr>
              <a:spLocks noChangeArrowheads="1"/>
            </p:cNvSpPr>
            <p:nvPr/>
          </p:nvSpPr>
          <p:spPr bwMode="auto">
            <a:xfrm>
              <a:off x="4284" y="714"/>
              <a:ext cx="1314" cy="876"/>
            </a:xfrm>
            <a:prstGeom prst="rect">
              <a:avLst/>
            </a:prstGeom>
            <a:solidFill>
              <a:schemeClr val="accent1">
                <a:alpha val="25098"/>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305" name="Oval 9"/>
            <p:cNvSpPr>
              <a:spLocks noChangeArrowheads="1"/>
            </p:cNvSpPr>
            <p:nvPr/>
          </p:nvSpPr>
          <p:spPr bwMode="auto">
            <a:xfrm>
              <a:off x="4446" y="1434"/>
              <a:ext cx="38" cy="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306" name="Text Box 10"/>
            <p:cNvSpPr txBox="1">
              <a:spLocks noChangeArrowheads="1"/>
            </p:cNvSpPr>
            <p:nvPr/>
          </p:nvSpPr>
          <p:spPr bwMode="auto">
            <a:xfrm>
              <a:off x="4306" y="1365"/>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en-US" altLang="ru-RU" sz="1200" i="1">
                  <a:latin typeface="+mn-lt"/>
                </a:rPr>
                <a:t>A</a:t>
              </a:r>
              <a:endParaRPr lang="ru-RU" altLang="ru-RU" sz="1200" i="1">
                <a:latin typeface="+mn-lt"/>
              </a:endParaRPr>
            </a:p>
          </p:txBody>
        </p:sp>
        <p:sp>
          <p:nvSpPr>
            <p:cNvPr id="11307" name="AutoShape 11"/>
            <p:cNvSpPr>
              <a:spLocks noChangeArrowheads="1"/>
            </p:cNvSpPr>
            <p:nvPr/>
          </p:nvSpPr>
          <p:spPr bwMode="auto">
            <a:xfrm rot="-10000529">
              <a:off x="5160" y="1098"/>
              <a:ext cx="390" cy="78"/>
            </a:xfrm>
            <a:prstGeom prst="rightArrow">
              <a:avLst>
                <a:gd name="adj1" fmla="val 50000"/>
                <a:gd name="adj2" fmla="val 1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308" name="Line 12"/>
            <p:cNvSpPr>
              <a:spLocks noChangeShapeType="1"/>
            </p:cNvSpPr>
            <p:nvPr/>
          </p:nvSpPr>
          <p:spPr bwMode="auto">
            <a:xfrm>
              <a:off x="4326" y="894"/>
              <a:ext cx="1266" cy="3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309" name="Line 13"/>
            <p:cNvSpPr>
              <a:spLocks noChangeShapeType="1"/>
            </p:cNvSpPr>
            <p:nvPr/>
          </p:nvSpPr>
          <p:spPr bwMode="auto">
            <a:xfrm rot="-5400000">
              <a:off x="4257" y="1150"/>
              <a:ext cx="525" cy="132"/>
            </a:xfrm>
            <a:prstGeom prst="line">
              <a:avLst/>
            </a:prstGeom>
            <a:noFill/>
            <a:ln w="952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1310" name="Object 14"/>
            <p:cNvGraphicFramePr>
              <a:graphicFrameLocks noChangeAspect="1"/>
            </p:cNvGraphicFramePr>
            <p:nvPr/>
          </p:nvGraphicFramePr>
          <p:xfrm>
            <a:off x="5372" y="930"/>
            <a:ext cx="104" cy="120"/>
          </p:xfrm>
          <a:graphic>
            <a:graphicData uri="http://schemas.openxmlformats.org/presentationml/2006/ole">
              <mc:AlternateContent xmlns:mc="http://schemas.openxmlformats.org/markup-compatibility/2006">
                <mc:Choice xmlns:v="urn:schemas-microsoft-com:vml" Requires="v">
                  <p:oleObj spid="_x0000_s44395" name="Формула" r:id="rId3" imgW="164957" imgH="190335" progId="Equation.3">
                    <p:embed/>
                  </p:oleObj>
                </mc:Choice>
                <mc:Fallback>
                  <p:oleObj name="Формула" r:id="rId3"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 y="930"/>
                          <a:ext cx="1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11" name="Object 16"/>
            <p:cNvGraphicFramePr>
              <a:graphicFrameLocks noChangeAspect="1"/>
            </p:cNvGraphicFramePr>
            <p:nvPr/>
          </p:nvGraphicFramePr>
          <p:xfrm>
            <a:off x="4448" y="1108"/>
            <a:ext cx="80" cy="112"/>
          </p:xfrm>
          <a:graphic>
            <a:graphicData uri="http://schemas.openxmlformats.org/presentationml/2006/ole">
              <mc:AlternateContent xmlns:mc="http://schemas.openxmlformats.org/markup-compatibility/2006">
                <mc:Choice xmlns:v="urn:schemas-microsoft-com:vml" Requires="v">
                  <p:oleObj spid="_x0000_s44396" name="Формула" r:id="rId5" imgW="126725" imgH="177415" progId="Equation.3">
                    <p:embed/>
                  </p:oleObj>
                </mc:Choice>
                <mc:Fallback>
                  <p:oleObj name="Формула" r:id="rId5" imgW="126725" imgH="1774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8" y="1108"/>
                          <a:ext cx="8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12" name="Line 20"/>
            <p:cNvSpPr>
              <a:spLocks noChangeShapeType="1"/>
            </p:cNvSpPr>
            <p:nvPr/>
          </p:nvSpPr>
          <p:spPr bwMode="auto">
            <a:xfrm flipV="1">
              <a:off x="4656" y="981"/>
              <a:ext cx="24"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313" name="Line 21"/>
            <p:cNvSpPr>
              <a:spLocks noChangeShapeType="1"/>
            </p:cNvSpPr>
            <p:nvPr/>
          </p:nvSpPr>
          <p:spPr bwMode="auto">
            <a:xfrm rot="16200000" flipV="1">
              <a:off x="4598" y="1022"/>
              <a:ext cx="24"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1314" name="Object 35"/>
            <p:cNvGraphicFramePr>
              <a:graphicFrameLocks noChangeAspect="1"/>
            </p:cNvGraphicFramePr>
            <p:nvPr/>
          </p:nvGraphicFramePr>
          <p:xfrm>
            <a:off x="4651" y="1271"/>
            <a:ext cx="820" cy="181"/>
          </p:xfrm>
          <a:graphic>
            <a:graphicData uri="http://schemas.openxmlformats.org/presentationml/2006/ole">
              <mc:AlternateContent xmlns:mc="http://schemas.openxmlformats.org/markup-compatibility/2006">
                <mc:Choice xmlns:v="urn:schemas-microsoft-com:vml" Requires="v">
                  <p:oleObj spid="_x0000_s44397" name="Формула" r:id="rId7" imgW="1040948" imgH="228501" progId="Equation.3">
                    <p:embed/>
                  </p:oleObj>
                </mc:Choice>
                <mc:Fallback>
                  <p:oleObj name="Формула" r:id="rId7" imgW="104094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 y="1271"/>
                          <a:ext cx="820" cy="18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3463" name="Group 55"/>
          <p:cNvGrpSpPr>
            <a:grpSpLocks/>
          </p:cNvGrpSpPr>
          <p:nvPr/>
        </p:nvGrpSpPr>
        <p:grpSpPr bwMode="auto">
          <a:xfrm>
            <a:off x="6837363" y="2646363"/>
            <a:ext cx="2085975" cy="1981200"/>
            <a:chOff x="4307" y="1787"/>
            <a:chExt cx="1314" cy="1248"/>
          </a:xfrm>
        </p:grpSpPr>
        <p:sp>
          <p:nvSpPr>
            <p:cNvPr id="11282" name="Rectangle 25"/>
            <p:cNvSpPr>
              <a:spLocks noChangeArrowheads="1"/>
            </p:cNvSpPr>
            <p:nvPr/>
          </p:nvSpPr>
          <p:spPr bwMode="auto">
            <a:xfrm>
              <a:off x="4307" y="1787"/>
              <a:ext cx="1314" cy="1248"/>
            </a:xfrm>
            <a:prstGeom prst="rect">
              <a:avLst/>
            </a:prstGeom>
            <a:solidFill>
              <a:schemeClr val="accent1">
                <a:alpha val="25098"/>
              </a:scheme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283" name="Oval 26"/>
            <p:cNvSpPr>
              <a:spLocks noChangeArrowheads="1"/>
            </p:cNvSpPr>
            <p:nvPr/>
          </p:nvSpPr>
          <p:spPr bwMode="auto">
            <a:xfrm>
              <a:off x="4439" y="2633"/>
              <a:ext cx="38" cy="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284" name="Text Box 27"/>
            <p:cNvSpPr txBox="1">
              <a:spLocks noChangeArrowheads="1"/>
            </p:cNvSpPr>
            <p:nvPr/>
          </p:nvSpPr>
          <p:spPr bwMode="auto">
            <a:xfrm>
              <a:off x="4455" y="2574"/>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en-US" altLang="ru-RU" sz="1200" i="1">
                  <a:latin typeface="+mn-lt"/>
                </a:rPr>
                <a:t>A</a:t>
              </a:r>
              <a:endParaRPr lang="ru-RU" altLang="ru-RU" sz="1200" i="1">
                <a:latin typeface="+mn-lt"/>
              </a:endParaRPr>
            </a:p>
          </p:txBody>
        </p:sp>
        <p:sp>
          <p:nvSpPr>
            <p:cNvPr id="11285" name="AutoShape 28"/>
            <p:cNvSpPr>
              <a:spLocks noChangeArrowheads="1"/>
            </p:cNvSpPr>
            <p:nvPr/>
          </p:nvSpPr>
          <p:spPr bwMode="auto">
            <a:xfrm rot="-10000529">
              <a:off x="4829" y="2099"/>
              <a:ext cx="390" cy="78"/>
            </a:xfrm>
            <a:prstGeom prst="rightArrow">
              <a:avLst>
                <a:gd name="adj1" fmla="val 50000"/>
                <a:gd name="adj2" fmla="val 1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286" name="Line 29"/>
            <p:cNvSpPr>
              <a:spLocks noChangeShapeType="1"/>
            </p:cNvSpPr>
            <p:nvPr/>
          </p:nvSpPr>
          <p:spPr bwMode="auto">
            <a:xfrm>
              <a:off x="4355" y="1979"/>
              <a:ext cx="1266" cy="3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87" name="Line 30"/>
            <p:cNvSpPr>
              <a:spLocks noChangeShapeType="1"/>
            </p:cNvSpPr>
            <p:nvPr/>
          </p:nvSpPr>
          <p:spPr bwMode="auto">
            <a:xfrm rot="-5400000">
              <a:off x="4229" y="2268"/>
              <a:ext cx="615" cy="156"/>
            </a:xfrm>
            <a:prstGeom prst="line">
              <a:avLst/>
            </a:prstGeom>
            <a:noFill/>
            <a:ln w="952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1288" name="Object 31"/>
            <p:cNvGraphicFramePr>
              <a:graphicFrameLocks noChangeAspect="1"/>
            </p:cNvGraphicFramePr>
            <p:nvPr/>
          </p:nvGraphicFramePr>
          <p:xfrm>
            <a:off x="5377" y="2039"/>
            <a:ext cx="104" cy="120"/>
          </p:xfrm>
          <a:graphic>
            <a:graphicData uri="http://schemas.openxmlformats.org/presentationml/2006/ole">
              <mc:AlternateContent xmlns:mc="http://schemas.openxmlformats.org/markup-compatibility/2006">
                <mc:Choice xmlns:v="urn:schemas-microsoft-com:vml" Requires="v">
                  <p:oleObj spid="_x0000_s44398" name="Формула" r:id="rId9" imgW="164957" imgH="190335" progId="Equation.3">
                    <p:embed/>
                  </p:oleObj>
                </mc:Choice>
                <mc:Fallback>
                  <p:oleObj name="Формула" r:id="rId9" imgW="164957" imgH="1903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7" y="2039"/>
                          <a:ext cx="1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9" name="Object 32"/>
            <p:cNvGraphicFramePr>
              <a:graphicFrameLocks noChangeAspect="1"/>
            </p:cNvGraphicFramePr>
            <p:nvPr/>
          </p:nvGraphicFramePr>
          <p:xfrm>
            <a:off x="5211" y="2313"/>
            <a:ext cx="88" cy="112"/>
          </p:xfrm>
          <a:graphic>
            <a:graphicData uri="http://schemas.openxmlformats.org/presentationml/2006/ole">
              <mc:AlternateContent xmlns:mc="http://schemas.openxmlformats.org/markup-compatibility/2006">
                <mc:Choice xmlns:v="urn:schemas-microsoft-com:vml" Requires="v">
                  <p:oleObj spid="_x0000_s44399" name="Формула" r:id="rId11" imgW="139579" imgH="177646" progId="Equation.3">
                    <p:embed/>
                  </p:oleObj>
                </mc:Choice>
                <mc:Fallback>
                  <p:oleObj name="Формула" r:id="rId11" imgW="139579"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1" y="2313"/>
                          <a:ext cx="88"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0" name="Line 33"/>
            <p:cNvSpPr>
              <a:spLocks noChangeShapeType="1"/>
            </p:cNvSpPr>
            <p:nvPr/>
          </p:nvSpPr>
          <p:spPr bwMode="auto">
            <a:xfrm flipV="1">
              <a:off x="5279" y="2216"/>
              <a:ext cx="24"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91" name="Line 34"/>
            <p:cNvSpPr>
              <a:spLocks noChangeShapeType="1"/>
            </p:cNvSpPr>
            <p:nvPr/>
          </p:nvSpPr>
          <p:spPr bwMode="auto">
            <a:xfrm rot="16200000" flipV="1">
              <a:off x="5221" y="2257"/>
              <a:ext cx="24"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92" name="Line 36"/>
            <p:cNvSpPr>
              <a:spLocks noChangeShapeType="1"/>
            </p:cNvSpPr>
            <p:nvPr/>
          </p:nvSpPr>
          <p:spPr bwMode="auto">
            <a:xfrm>
              <a:off x="4348" y="2302"/>
              <a:ext cx="1266" cy="3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93" name="AutoShape 37"/>
            <p:cNvSpPr>
              <a:spLocks noChangeArrowheads="1"/>
            </p:cNvSpPr>
            <p:nvPr/>
          </p:nvSpPr>
          <p:spPr bwMode="auto">
            <a:xfrm rot="799471">
              <a:off x="5116" y="2488"/>
              <a:ext cx="390" cy="78"/>
            </a:xfrm>
            <a:prstGeom prst="rightArrow">
              <a:avLst>
                <a:gd name="adj1" fmla="val 50000"/>
                <a:gd name="adj2" fmla="val 1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294" name="Line 38"/>
            <p:cNvSpPr>
              <a:spLocks noChangeShapeType="1"/>
            </p:cNvSpPr>
            <p:nvPr/>
          </p:nvSpPr>
          <p:spPr bwMode="auto">
            <a:xfrm rot="-5400000">
              <a:off x="5014" y="2291"/>
              <a:ext cx="309" cy="7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95" name="Line 39"/>
            <p:cNvSpPr>
              <a:spLocks noChangeShapeType="1"/>
            </p:cNvSpPr>
            <p:nvPr/>
          </p:nvSpPr>
          <p:spPr bwMode="auto">
            <a:xfrm flipV="1">
              <a:off x="4684" y="2071"/>
              <a:ext cx="24"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96" name="Line 40"/>
            <p:cNvSpPr>
              <a:spLocks noChangeShapeType="1"/>
            </p:cNvSpPr>
            <p:nvPr/>
          </p:nvSpPr>
          <p:spPr bwMode="auto">
            <a:xfrm rot="16200000" flipV="1">
              <a:off x="4626" y="2112"/>
              <a:ext cx="24"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97" name="Line 41"/>
            <p:cNvSpPr>
              <a:spLocks noChangeShapeType="1"/>
            </p:cNvSpPr>
            <p:nvPr/>
          </p:nvSpPr>
          <p:spPr bwMode="auto">
            <a:xfrm flipV="1">
              <a:off x="4605" y="2376"/>
              <a:ext cx="24"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298" name="Line 42"/>
            <p:cNvSpPr>
              <a:spLocks noChangeShapeType="1"/>
            </p:cNvSpPr>
            <p:nvPr/>
          </p:nvSpPr>
          <p:spPr bwMode="auto">
            <a:xfrm rot="16200000" flipV="1">
              <a:off x="4547" y="2417"/>
              <a:ext cx="24"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11299" name="Object 47"/>
            <p:cNvGraphicFramePr>
              <a:graphicFrameLocks noChangeAspect="1"/>
            </p:cNvGraphicFramePr>
            <p:nvPr/>
          </p:nvGraphicFramePr>
          <p:xfrm>
            <a:off x="5151" y="2568"/>
            <a:ext cx="130" cy="122"/>
          </p:xfrm>
          <a:graphic>
            <a:graphicData uri="http://schemas.openxmlformats.org/presentationml/2006/ole">
              <mc:AlternateContent xmlns:mc="http://schemas.openxmlformats.org/markup-compatibility/2006">
                <mc:Choice xmlns:v="urn:schemas-microsoft-com:vml" Requires="v">
                  <p:oleObj spid="_x0000_s44400" name="Формула" r:id="rId13" imgW="203112" imgH="190417" progId="Equation.3">
                    <p:embed/>
                  </p:oleObj>
                </mc:Choice>
                <mc:Fallback>
                  <p:oleObj name="Формула" r:id="rId13" imgW="203112" imgH="1904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51" y="2568"/>
                          <a:ext cx="130"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0" name="Object 49"/>
            <p:cNvGraphicFramePr>
              <a:graphicFrameLocks noChangeAspect="1"/>
            </p:cNvGraphicFramePr>
            <p:nvPr/>
          </p:nvGraphicFramePr>
          <p:xfrm>
            <a:off x="4398" y="2426"/>
            <a:ext cx="80" cy="88"/>
          </p:xfrm>
          <a:graphic>
            <a:graphicData uri="http://schemas.openxmlformats.org/presentationml/2006/ole">
              <mc:AlternateContent xmlns:mc="http://schemas.openxmlformats.org/markup-compatibility/2006">
                <mc:Choice xmlns:v="urn:schemas-microsoft-com:vml" Requires="v">
                  <p:oleObj spid="_x0000_s44401" name="Формула" r:id="rId15" imgW="126835" imgH="139518" progId="Equation.3">
                    <p:embed/>
                  </p:oleObj>
                </mc:Choice>
                <mc:Fallback>
                  <p:oleObj name="Формула" r:id="rId15" imgW="126835" imgH="13951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98" y="2426"/>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1" name="Object 50"/>
            <p:cNvGraphicFramePr>
              <a:graphicFrameLocks noChangeAspect="1"/>
            </p:cNvGraphicFramePr>
            <p:nvPr/>
          </p:nvGraphicFramePr>
          <p:xfrm>
            <a:off x="4469" y="2131"/>
            <a:ext cx="80" cy="112"/>
          </p:xfrm>
          <a:graphic>
            <a:graphicData uri="http://schemas.openxmlformats.org/presentationml/2006/ole">
              <mc:AlternateContent xmlns:mc="http://schemas.openxmlformats.org/markup-compatibility/2006">
                <mc:Choice xmlns:v="urn:schemas-microsoft-com:vml" Requires="v">
                  <p:oleObj spid="_x0000_s44402" name="Формула" r:id="rId17" imgW="126725" imgH="177415" progId="Equation.3">
                    <p:embed/>
                  </p:oleObj>
                </mc:Choice>
                <mc:Fallback>
                  <p:oleObj name="Формула" r:id="rId17" imgW="126725" imgH="17741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69" y="2131"/>
                          <a:ext cx="8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2" name="Object 51"/>
            <p:cNvGraphicFramePr>
              <a:graphicFrameLocks noChangeAspect="1"/>
            </p:cNvGraphicFramePr>
            <p:nvPr/>
          </p:nvGraphicFramePr>
          <p:xfrm>
            <a:off x="4913" y="1882"/>
            <a:ext cx="443" cy="145"/>
          </p:xfrm>
          <a:graphic>
            <a:graphicData uri="http://schemas.openxmlformats.org/presentationml/2006/ole">
              <mc:AlternateContent xmlns:mc="http://schemas.openxmlformats.org/markup-compatibility/2006">
                <mc:Choice xmlns:v="urn:schemas-microsoft-com:vml" Requires="v">
                  <p:oleObj spid="_x0000_s44403" name="Формула" r:id="rId19" imgW="583947" imgH="190417" progId="Equation.3">
                    <p:embed/>
                  </p:oleObj>
                </mc:Choice>
                <mc:Fallback>
                  <p:oleObj name="Формула" r:id="rId19" imgW="583947" imgH="1904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13" y="1882"/>
                          <a:ext cx="443" cy="14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3" name="Object 52"/>
            <p:cNvGraphicFramePr>
              <a:graphicFrameLocks noChangeAspect="1"/>
            </p:cNvGraphicFramePr>
            <p:nvPr/>
          </p:nvGraphicFramePr>
          <p:xfrm>
            <a:off x="4541" y="2740"/>
            <a:ext cx="990" cy="181"/>
          </p:xfrm>
          <a:graphic>
            <a:graphicData uri="http://schemas.openxmlformats.org/presentationml/2006/ole">
              <mc:AlternateContent xmlns:mc="http://schemas.openxmlformats.org/markup-compatibility/2006">
                <mc:Choice xmlns:v="urn:schemas-microsoft-com:vml" Requires="v">
                  <p:oleObj spid="_x0000_s44404" name="Формула" r:id="rId21" imgW="1257300" imgH="228600" progId="Equation.3">
                    <p:embed/>
                  </p:oleObj>
                </mc:Choice>
                <mc:Fallback>
                  <p:oleObj name="Формула" r:id="rId21" imgW="12573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41" y="2740"/>
                          <a:ext cx="990" cy="18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81"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16</a:t>
            </a:r>
            <a:endParaRPr lang="ru-RU" altLang="ru-RU" sz="1000" b="1" dirty="0">
              <a:solidFill>
                <a:schemeClr val="bg2"/>
              </a:solidFill>
              <a:latin typeface="+mn-lt"/>
            </a:endParaRPr>
          </a:p>
        </p:txBody>
      </p:sp>
    </p:spTree>
    <p:extLst>
      <p:ext uri="{BB962C8B-B14F-4D97-AF65-F5344CB8AC3E}">
        <p14:creationId xmlns:p14="http://schemas.microsoft.com/office/powerpoint/2010/main" val="2697354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73462"/>
                                        </p:tgtEl>
                                        <p:attrNameLst>
                                          <p:attrName>style.visibility</p:attrName>
                                        </p:attrNameLst>
                                      </p:cBhvr>
                                      <p:to>
                                        <p:strVal val="visible"/>
                                      </p:to>
                                    </p:set>
                                    <p:anim calcmode="lin" valueType="num">
                                      <p:cBhvr additive="base">
                                        <p:cTn id="7" dur="500" fill="hold"/>
                                        <p:tgtEl>
                                          <p:spTgt spid="273462"/>
                                        </p:tgtEl>
                                        <p:attrNameLst>
                                          <p:attrName>ppt_x</p:attrName>
                                        </p:attrNameLst>
                                      </p:cBhvr>
                                      <p:tavLst>
                                        <p:tav tm="0">
                                          <p:val>
                                            <p:strVal val="1+#ppt_w/2"/>
                                          </p:val>
                                        </p:tav>
                                        <p:tav tm="100000">
                                          <p:val>
                                            <p:strVal val="#ppt_x"/>
                                          </p:val>
                                        </p:tav>
                                      </p:tavLst>
                                    </p:anim>
                                    <p:anim calcmode="lin" valueType="num">
                                      <p:cBhvr additive="base">
                                        <p:cTn id="8" dur="500" fill="hold"/>
                                        <p:tgtEl>
                                          <p:spTgt spid="27346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3415"/>
                                        </p:tgtEl>
                                        <p:attrNameLst>
                                          <p:attrName>style.visibility</p:attrName>
                                        </p:attrNameLst>
                                      </p:cBhvr>
                                      <p:to>
                                        <p:strVal val="visible"/>
                                      </p:to>
                                    </p:set>
                                    <p:anim calcmode="lin" valueType="num">
                                      <p:cBhvr additive="base">
                                        <p:cTn id="11" dur="500" fill="hold"/>
                                        <p:tgtEl>
                                          <p:spTgt spid="273415"/>
                                        </p:tgtEl>
                                        <p:attrNameLst>
                                          <p:attrName>ppt_x</p:attrName>
                                        </p:attrNameLst>
                                      </p:cBhvr>
                                      <p:tavLst>
                                        <p:tav tm="0">
                                          <p:val>
                                            <p:strVal val="#ppt_x"/>
                                          </p:val>
                                        </p:tav>
                                        <p:tav tm="100000">
                                          <p:val>
                                            <p:strVal val="#ppt_x"/>
                                          </p:val>
                                        </p:tav>
                                      </p:tavLst>
                                    </p:anim>
                                    <p:anim calcmode="lin" valueType="num">
                                      <p:cBhvr additive="base">
                                        <p:cTn id="12" dur="500" fill="hold"/>
                                        <p:tgtEl>
                                          <p:spTgt spid="27341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3432"/>
                                        </p:tgtEl>
                                        <p:attrNameLst>
                                          <p:attrName>style.visibility</p:attrName>
                                        </p:attrNameLst>
                                      </p:cBhvr>
                                      <p:to>
                                        <p:strVal val="visible"/>
                                      </p:to>
                                    </p:set>
                                    <p:anim calcmode="lin" valueType="num">
                                      <p:cBhvr additive="base">
                                        <p:cTn id="17" dur="500" fill="hold"/>
                                        <p:tgtEl>
                                          <p:spTgt spid="273432"/>
                                        </p:tgtEl>
                                        <p:attrNameLst>
                                          <p:attrName>ppt_x</p:attrName>
                                        </p:attrNameLst>
                                      </p:cBhvr>
                                      <p:tavLst>
                                        <p:tav tm="0">
                                          <p:val>
                                            <p:strVal val="#ppt_x"/>
                                          </p:val>
                                        </p:tav>
                                        <p:tav tm="100000">
                                          <p:val>
                                            <p:strVal val="#ppt_x"/>
                                          </p:val>
                                        </p:tav>
                                      </p:tavLst>
                                    </p:anim>
                                    <p:anim calcmode="lin" valueType="num">
                                      <p:cBhvr additive="base">
                                        <p:cTn id="18" dur="500" fill="hold"/>
                                        <p:tgtEl>
                                          <p:spTgt spid="273432"/>
                                        </p:tgtEl>
                                        <p:attrNameLst>
                                          <p:attrName>ppt_y</p:attrName>
                                        </p:attrNameLst>
                                      </p:cBhvr>
                                      <p:tavLst>
                                        <p:tav tm="0">
                                          <p:val>
                                            <p:strVal val="1+#ppt_h/2"/>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73463"/>
                                        </p:tgtEl>
                                        <p:attrNameLst>
                                          <p:attrName>style.visibility</p:attrName>
                                        </p:attrNameLst>
                                      </p:cBhvr>
                                      <p:to>
                                        <p:strVal val="visible"/>
                                      </p:to>
                                    </p:set>
                                    <p:anim calcmode="lin" valueType="num">
                                      <p:cBhvr additive="base">
                                        <p:cTn id="21" dur="500" fill="hold"/>
                                        <p:tgtEl>
                                          <p:spTgt spid="273463"/>
                                        </p:tgtEl>
                                        <p:attrNameLst>
                                          <p:attrName>ppt_x</p:attrName>
                                        </p:attrNameLst>
                                      </p:cBhvr>
                                      <p:tavLst>
                                        <p:tav tm="0">
                                          <p:val>
                                            <p:strVal val="1+#ppt_w/2"/>
                                          </p:val>
                                        </p:tav>
                                        <p:tav tm="100000">
                                          <p:val>
                                            <p:strVal val="#ppt_x"/>
                                          </p:val>
                                        </p:tav>
                                      </p:tavLst>
                                    </p:anim>
                                    <p:anim calcmode="lin" valueType="num">
                                      <p:cBhvr additive="base">
                                        <p:cTn id="22" dur="500" fill="hold"/>
                                        <p:tgtEl>
                                          <p:spTgt spid="2734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5" grpId="0"/>
      <p:bldP spid="2734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2"/>
          <p:cNvGraphicFramePr>
            <a:graphicFrameLocks noGrp="1" noChangeAspect="1"/>
          </p:cNvGraphicFramePr>
          <p:nvPr>
            <p:ph sz="quarter" idx="3"/>
            <p:extLst>
              <p:ext uri="{D42A27DB-BD31-4B8C-83A1-F6EECF244321}">
                <p14:modId xmlns:p14="http://schemas.microsoft.com/office/powerpoint/2010/main" val="1131648777"/>
              </p:ext>
            </p:extLst>
          </p:nvPr>
        </p:nvGraphicFramePr>
        <p:xfrm>
          <a:off x="2915816" y="1628800"/>
          <a:ext cx="3728057" cy="334669"/>
        </p:xfrm>
        <a:graphic>
          <a:graphicData uri="http://schemas.openxmlformats.org/presentationml/2006/ole">
            <mc:AlternateContent xmlns:mc="http://schemas.openxmlformats.org/markup-compatibility/2006">
              <mc:Choice xmlns:v="urn:schemas-microsoft-com:vml" Requires="v">
                <p:oleObj spid="_x0000_s69676" name="Формула" r:id="rId3" imgW="2552700" imgH="228600" progId="Equation.3">
                  <p:embed/>
                </p:oleObj>
              </mc:Choice>
              <mc:Fallback>
                <p:oleObj name="Формула" r:id="rId3" imgW="2552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628800"/>
                        <a:ext cx="3728057" cy="334669"/>
                      </a:xfrm>
                      <a:prstGeom prst="rect">
                        <a:avLst/>
                      </a:prstGeom>
                      <a:noFill/>
                      <a:ln w="9525">
                        <a:solidFill>
                          <a:schemeClr val="tx1"/>
                        </a:solidFill>
                        <a:miter lim="800000"/>
                        <a:headEnd/>
                        <a:tailEnd/>
                      </a:ln>
                      <a:effectLst/>
                      <a:extLst/>
                    </p:spPr>
                  </p:pic>
                </p:oleObj>
              </mc:Fallback>
            </mc:AlternateContent>
          </a:graphicData>
        </a:graphic>
      </p:graphicFrame>
      <p:sp>
        <p:nvSpPr>
          <p:cNvPr id="8" name="Text Box 53"/>
          <p:cNvSpPr txBox="1">
            <a:spLocks noChangeArrowheads="1"/>
          </p:cNvSpPr>
          <p:nvPr/>
        </p:nvSpPr>
        <p:spPr bwMode="auto">
          <a:xfrm>
            <a:off x="107504" y="908720"/>
            <a:ext cx="91021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В независимости момента пары от выбора полюса можно убедиться вычислением суммы моментов</a:t>
            </a:r>
          </a:p>
          <a:p>
            <a:pPr eaLnBrk="1" hangingPunct="1"/>
            <a:r>
              <a:rPr lang="ru-RU" altLang="ru-RU" sz="1600" dirty="0">
                <a:latin typeface="+mn-lt"/>
              </a:rPr>
              <a:t>от каждой из сил относительно любого центра.</a:t>
            </a:r>
          </a:p>
        </p:txBody>
      </p:sp>
      <p:sp>
        <p:nvSpPr>
          <p:cNvPr id="9" name="Rectangle 56"/>
          <p:cNvSpPr>
            <a:spLocks noChangeArrowheads="1"/>
          </p:cNvSpPr>
          <p:nvPr/>
        </p:nvSpPr>
        <p:spPr bwMode="auto">
          <a:xfrm>
            <a:off x="107504" y="2132856"/>
            <a:ext cx="8815388"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marL="0" indent="0" algn="just" eaLnBrk="1" hangingPunct="1">
              <a:buNone/>
            </a:pPr>
            <a:r>
              <a:rPr lang="ru-RU" altLang="ru-RU" sz="1600" b="1" dirty="0" smtClean="0">
                <a:latin typeface="+mn-lt"/>
              </a:rPr>
              <a:t>Теоремы </a:t>
            </a:r>
            <a:r>
              <a:rPr lang="ru-RU" altLang="ru-RU" sz="1600" b="1" dirty="0">
                <a:latin typeface="+mn-lt"/>
              </a:rPr>
              <a:t>о парах</a:t>
            </a:r>
            <a:r>
              <a:rPr lang="en-US" altLang="ru-RU" sz="1600" b="1" dirty="0">
                <a:solidFill>
                  <a:schemeClr val="accent1"/>
                </a:solidFill>
                <a:latin typeface="+mn-lt"/>
              </a:rPr>
              <a:t>:</a:t>
            </a:r>
            <a:r>
              <a:rPr lang="ru-RU" altLang="ru-RU" sz="1600" b="1" dirty="0">
                <a:solidFill>
                  <a:schemeClr val="accent1"/>
                </a:solidFill>
                <a:latin typeface="+mn-lt"/>
              </a:rPr>
              <a:t> </a:t>
            </a:r>
            <a:r>
              <a:rPr lang="ru-RU" altLang="ru-RU" sz="1600" dirty="0">
                <a:solidFill>
                  <a:schemeClr val="accent1"/>
                </a:solidFill>
                <a:latin typeface="+mn-lt"/>
              </a:rPr>
              <a:t>(Теоремы приводятся без доказательств</a:t>
            </a:r>
            <a:r>
              <a:rPr lang="ru-RU" altLang="ru-RU" sz="1600" dirty="0" smtClean="0">
                <a:solidFill>
                  <a:schemeClr val="accent1"/>
                </a:solidFill>
                <a:latin typeface="+mn-lt"/>
              </a:rPr>
              <a:t>.) </a:t>
            </a:r>
            <a:endParaRPr lang="en-US" altLang="ru-RU" sz="1600" dirty="0">
              <a:solidFill>
                <a:schemeClr val="accent1"/>
              </a:solidFill>
              <a:latin typeface="+mn-lt"/>
            </a:endParaRPr>
          </a:p>
          <a:p>
            <a:pPr marL="0" indent="0" algn="just" eaLnBrk="1" hangingPunct="1">
              <a:buNone/>
            </a:pPr>
            <a:r>
              <a:rPr lang="ru-RU" altLang="ru-RU" sz="1600" b="1" dirty="0">
                <a:solidFill>
                  <a:schemeClr val="accent1"/>
                </a:solidFill>
                <a:latin typeface="+mn-lt"/>
              </a:rPr>
              <a:t>О переносе пары сил в плоскости ее действия </a:t>
            </a:r>
            <a:r>
              <a:rPr lang="ru-RU" altLang="ru-RU" sz="1600" dirty="0">
                <a:solidFill>
                  <a:schemeClr val="accent1"/>
                </a:solidFill>
                <a:latin typeface="+mn-lt"/>
              </a:rPr>
              <a:t>– Пару сил можно перенести в любое место в плоскости ее действия. Кинематическое состояние тела не изменится.</a:t>
            </a:r>
          </a:p>
          <a:p>
            <a:pPr marL="0" indent="0" algn="just" eaLnBrk="1" hangingPunct="1">
              <a:buNone/>
            </a:pPr>
            <a:r>
              <a:rPr lang="ru-RU" altLang="ru-RU" sz="1600" b="1" dirty="0">
                <a:solidFill>
                  <a:schemeClr val="accent1"/>
                </a:solidFill>
                <a:latin typeface="+mn-lt"/>
              </a:rPr>
              <a:t>Об эквивалентности пар сил</a:t>
            </a:r>
            <a:r>
              <a:rPr lang="ru-RU" altLang="ru-RU" sz="1600" dirty="0">
                <a:solidFill>
                  <a:schemeClr val="accent1"/>
                </a:solidFill>
                <a:latin typeface="+mn-lt"/>
              </a:rPr>
              <a:t> – Пару сил можно заменить другой парой сил, если их моменты алгебраически равны. Кинематическое состояние тела не изменится.</a:t>
            </a:r>
          </a:p>
          <a:p>
            <a:pPr marL="0" indent="0" algn="just" eaLnBrk="1" hangingPunct="1"/>
            <a:endParaRPr lang="ru-RU" altLang="ru-RU" sz="1600" dirty="0">
              <a:solidFill>
                <a:schemeClr val="accent1"/>
              </a:solidFill>
              <a:latin typeface="+mn-lt"/>
            </a:endParaRPr>
          </a:p>
          <a:p>
            <a:pPr marL="0" indent="0" algn="just" eaLnBrk="1" hangingPunct="1">
              <a:buNone/>
            </a:pPr>
            <a:r>
              <a:rPr lang="ru-RU" altLang="ru-RU" sz="1600" b="1" dirty="0">
                <a:solidFill>
                  <a:schemeClr val="accent1"/>
                </a:solidFill>
                <a:latin typeface="+mn-lt"/>
              </a:rPr>
              <a:t>О сложении пар сил на плоскости </a:t>
            </a:r>
            <a:r>
              <a:rPr lang="ru-RU" altLang="ru-RU" sz="1600" dirty="0">
                <a:solidFill>
                  <a:schemeClr val="accent1"/>
                </a:solidFill>
                <a:latin typeface="+mn-lt"/>
              </a:rPr>
              <a:t>– Систему пар сил на плоскости можно заменить одной парой, момент которой равен алгебраической сумме моментов исходных пар. Кинематическое состояние тела не изменится.</a:t>
            </a:r>
          </a:p>
          <a:p>
            <a:pPr marL="0" indent="0" algn="just" eaLnBrk="1" hangingPunct="1">
              <a:buNone/>
            </a:pPr>
            <a:r>
              <a:rPr lang="ru-RU" altLang="ru-RU" sz="1600" b="1" dirty="0">
                <a:solidFill>
                  <a:schemeClr val="accent1"/>
                </a:solidFill>
                <a:latin typeface="+mn-lt"/>
              </a:rPr>
              <a:t>Условие равновесия системы пар сил </a:t>
            </a:r>
            <a:r>
              <a:rPr lang="ru-RU" altLang="ru-RU" sz="1600" dirty="0">
                <a:solidFill>
                  <a:schemeClr val="accent1"/>
                </a:solidFill>
                <a:latin typeface="+mn-lt"/>
              </a:rPr>
              <a:t>- </a:t>
            </a:r>
            <a:endParaRPr lang="ru-RU" altLang="ru-RU" sz="1600" b="1" dirty="0">
              <a:solidFill>
                <a:schemeClr val="accent1"/>
              </a:solidFill>
              <a:latin typeface="+mn-lt"/>
            </a:endParaRPr>
          </a:p>
        </p:txBody>
      </p:sp>
      <p:graphicFrame>
        <p:nvGraphicFramePr>
          <p:cNvPr id="10" name="Object 84"/>
          <p:cNvGraphicFramePr>
            <a:graphicFrameLocks noChangeAspect="1"/>
          </p:cNvGraphicFramePr>
          <p:nvPr>
            <p:extLst>
              <p:ext uri="{D42A27DB-BD31-4B8C-83A1-F6EECF244321}">
                <p14:modId xmlns:p14="http://schemas.microsoft.com/office/powerpoint/2010/main" val="3979768324"/>
              </p:ext>
            </p:extLst>
          </p:nvPr>
        </p:nvGraphicFramePr>
        <p:xfrm>
          <a:off x="897827" y="5013176"/>
          <a:ext cx="7521526" cy="360040"/>
        </p:xfrm>
        <a:graphic>
          <a:graphicData uri="http://schemas.openxmlformats.org/presentationml/2006/ole">
            <mc:AlternateContent xmlns:mc="http://schemas.openxmlformats.org/markup-compatibility/2006">
              <mc:Choice xmlns:v="urn:schemas-microsoft-com:vml" Requires="v">
                <p:oleObj spid="_x0000_s69677" name="Формула" r:id="rId5" imgW="4787900" imgH="228600" progId="Equation.3">
                  <p:embed/>
                </p:oleObj>
              </mc:Choice>
              <mc:Fallback>
                <p:oleObj name="Формула" r:id="rId5" imgW="478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827" y="5013176"/>
                        <a:ext cx="7521526" cy="360040"/>
                      </a:xfrm>
                      <a:prstGeom prst="rect">
                        <a:avLst/>
                      </a:prstGeom>
                      <a:noFill/>
                      <a:ln w="9525">
                        <a:solidFill>
                          <a:schemeClr val="tx1"/>
                        </a:solidFill>
                        <a:miter lim="800000"/>
                        <a:headEnd/>
                        <a:tailEnd/>
                      </a:ln>
                      <a:effectLst/>
                      <a:extLst/>
                    </p:spPr>
                  </p:pic>
                </p:oleObj>
              </mc:Fallback>
            </mc:AlternateContent>
          </a:graphicData>
        </a:graphic>
      </p:graphicFrame>
      <p:graphicFrame>
        <p:nvGraphicFramePr>
          <p:cNvPr id="11" name="Object 85"/>
          <p:cNvGraphicFramePr>
            <a:graphicFrameLocks noChangeAspect="1"/>
          </p:cNvGraphicFramePr>
          <p:nvPr>
            <p:extLst>
              <p:ext uri="{D42A27DB-BD31-4B8C-83A1-F6EECF244321}">
                <p14:modId xmlns:p14="http://schemas.microsoft.com/office/powerpoint/2010/main" val="2251178961"/>
              </p:ext>
            </p:extLst>
          </p:nvPr>
        </p:nvGraphicFramePr>
        <p:xfrm>
          <a:off x="3707904" y="5589240"/>
          <a:ext cx="1496029" cy="360040"/>
        </p:xfrm>
        <a:graphic>
          <a:graphicData uri="http://schemas.openxmlformats.org/presentationml/2006/ole">
            <mc:AlternateContent xmlns:mc="http://schemas.openxmlformats.org/markup-compatibility/2006">
              <mc:Choice xmlns:v="urn:schemas-microsoft-com:vml" Requires="v">
                <p:oleObj spid="_x0000_s69678" name="Формула" r:id="rId7" imgW="952087" imgH="228501" progId="Equation.3">
                  <p:embed/>
                </p:oleObj>
              </mc:Choice>
              <mc:Fallback>
                <p:oleObj name="Формула" r:id="rId7" imgW="952087"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5589240"/>
                        <a:ext cx="1496029" cy="360040"/>
                      </a:xfrm>
                      <a:prstGeom prst="rect">
                        <a:avLst/>
                      </a:prstGeom>
                      <a:solidFill>
                        <a:srgbClr val="FFFF00"/>
                      </a:solidFill>
                      <a:ln w="9525">
                        <a:solidFill>
                          <a:schemeClr val="tx1"/>
                        </a:solidFill>
                        <a:miter lim="800000"/>
                        <a:headEnd/>
                        <a:tailEnd/>
                      </a:ln>
                      <a:effectLst/>
                      <a:extLst/>
                    </p:spPr>
                  </p:pic>
                </p:oleObj>
              </mc:Fallback>
            </mc:AlternateContent>
          </a:graphicData>
        </a:graphic>
      </p:graphicFrame>
      <p:sp>
        <p:nvSpPr>
          <p:cNvPr id="12"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17</a:t>
            </a:r>
            <a:endParaRPr lang="ru-RU" altLang="ru-RU" sz="1000" b="1" dirty="0">
              <a:solidFill>
                <a:schemeClr val="bg2"/>
              </a:solidFill>
              <a:latin typeface="+mn-lt"/>
            </a:endParaRPr>
          </a:p>
        </p:txBody>
      </p:sp>
    </p:spTree>
    <p:extLst>
      <p:ext uri="{BB962C8B-B14F-4D97-AF65-F5344CB8AC3E}">
        <p14:creationId xmlns:p14="http://schemas.microsoft.com/office/powerpoint/2010/main" val="14799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18</a:t>
            </a:r>
            <a:endParaRPr lang="ru-RU" altLang="ru-RU" sz="1000" b="1" dirty="0">
              <a:solidFill>
                <a:schemeClr val="bg2"/>
              </a:solidFill>
              <a:latin typeface="+mn-lt"/>
            </a:endParaRPr>
          </a:p>
        </p:txBody>
      </p:sp>
      <p:sp>
        <p:nvSpPr>
          <p:cNvPr id="9" name="Rectangle 3"/>
          <p:cNvSpPr txBox="1">
            <a:spLocks noChangeArrowheads="1"/>
          </p:cNvSpPr>
          <p:nvPr/>
        </p:nvSpPr>
        <p:spPr bwMode="auto">
          <a:xfrm>
            <a:off x="134119" y="908720"/>
            <a:ext cx="393382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SzPct val="100000"/>
              <a:buBlip>
                <a:blip r:embed="rId2"/>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ru-RU" altLang="ru-RU" sz="1600" b="1" dirty="0" smtClean="0">
                <a:solidFill>
                  <a:srgbClr val="FF0000"/>
                </a:solidFill>
              </a:rPr>
              <a:t>Динамика</a:t>
            </a:r>
            <a:r>
              <a:rPr lang="ru-RU" altLang="ru-RU" sz="1600" dirty="0" smtClean="0"/>
              <a:t> – раздел теоретической механики, изучающий механическое движение с самой общей точки</a:t>
            </a:r>
          </a:p>
          <a:p>
            <a:pPr algn="just">
              <a:buFont typeface="Wingdings" pitchFamily="2" charset="2"/>
              <a:buNone/>
            </a:pPr>
            <a:r>
              <a:rPr lang="ru-RU" altLang="ru-RU" sz="1600" dirty="0" smtClean="0"/>
              <a:t>	зрения. Движение рассматривается в связи с действующими на объект силами.  </a:t>
            </a:r>
          </a:p>
          <a:p>
            <a:pPr algn="just">
              <a:buFont typeface="Wingdings" pitchFamily="2" charset="2"/>
              <a:buNone/>
            </a:pPr>
            <a:endParaRPr lang="ru-RU" altLang="ru-RU" sz="1600" dirty="0"/>
          </a:p>
        </p:txBody>
      </p:sp>
      <p:sp>
        <p:nvSpPr>
          <p:cNvPr id="10" name="Rectangle 27"/>
          <p:cNvSpPr>
            <a:spLocks noChangeArrowheads="1"/>
          </p:cNvSpPr>
          <p:nvPr/>
        </p:nvSpPr>
        <p:spPr bwMode="auto">
          <a:xfrm>
            <a:off x="4281488" y="928688"/>
            <a:ext cx="4573587" cy="1090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1600"/>
          </a:p>
        </p:txBody>
      </p:sp>
      <p:sp>
        <p:nvSpPr>
          <p:cNvPr id="11" name="Rectangle 29"/>
          <p:cNvSpPr>
            <a:spLocks noChangeArrowheads="1"/>
          </p:cNvSpPr>
          <p:nvPr/>
        </p:nvSpPr>
        <p:spPr bwMode="auto">
          <a:xfrm>
            <a:off x="4392613" y="1089025"/>
            <a:ext cx="2070100" cy="4508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lang="ru-RU" altLang="ru-RU" sz="1600" dirty="0">
                <a:solidFill>
                  <a:schemeClr val="bg1"/>
                </a:solidFill>
              </a:rPr>
              <a:t>Динамика </a:t>
            </a:r>
          </a:p>
          <a:p>
            <a:pPr algn="ctr">
              <a:lnSpc>
                <a:spcPct val="75000"/>
              </a:lnSpc>
            </a:pPr>
            <a:r>
              <a:rPr lang="ru-RU" altLang="ru-RU" sz="1600" dirty="0">
                <a:solidFill>
                  <a:schemeClr val="bg1"/>
                </a:solidFill>
              </a:rPr>
              <a:t>материальной точки </a:t>
            </a:r>
          </a:p>
        </p:txBody>
      </p:sp>
      <p:sp>
        <p:nvSpPr>
          <p:cNvPr id="12" name="Rectangle 30"/>
          <p:cNvSpPr>
            <a:spLocks noChangeArrowheads="1"/>
          </p:cNvSpPr>
          <p:nvPr/>
        </p:nvSpPr>
        <p:spPr bwMode="auto">
          <a:xfrm>
            <a:off x="5283200" y="712788"/>
            <a:ext cx="2519363" cy="31591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ru-RU" altLang="ru-RU" sz="1600" b="1">
                <a:solidFill>
                  <a:srgbClr val="FF0000"/>
                </a:solidFill>
              </a:rPr>
              <a:t>Динамика</a:t>
            </a:r>
            <a:endParaRPr lang="ru-RU" altLang="ru-RU" sz="1600"/>
          </a:p>
        </p:txBody>
      </p:sp>
      <p:sp>
        <p:nvSpPr>
          <p:cNvPr id="13" name="Rectangle 31"/>
          <p:cNvSpPr>
            <a:spLocks noChangeArrowheads="1"/>
          </p:cNvSpPr>
          <p:nvPr/>
        </p:nvSpPr>
        <p:spPr bwMode="auto">
          <a:xfrm>
            <a:off x="6608763" y="1098550"/>
            <a:ext cx="2168525" cy="439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lang="ru-RU" altLang="ru-RU" sz="1600" dirty="0">
                <a:solidFill>
                  <a:schemeClr val="bg1"/>
                </a:solidFill>
              </a:rPr>
              <a:t>Динамика </a:t>
            </a:r>
          </a:p>
          <a:p>
            <a:pPr algn="ctr">
              <a:lnSpc>
                <a:spcPct val="75000"/>
              </a:lnSpc>
            </a:pPr>
            <a:r>
              <a:rPr lang="ru-RU" altLang="ru-RU" sz="1600" dirty="0">
                <a:solidFill>
                  <a:schemeClr val="bg1"/>
                </a:solidFill>
              </a:rPr>
              <a:t>механической системы  </a:t>
            </a:r>
          </a:p>
        </p:txBody>
      </p:sp>
      <p:sp>
        <p:nvSpPr>
          <p:cNvPr id="14" name="Rectangle 157"/>
          <p:cNvSpPr>
            <a:spLocks noChangeArrowheads="1"/>
          </p:cNvSpPr>
          <p:nvPr/>
        </p:nvSpPr>
        <p:spPr bwMode="auto">
          <a:xfrm>
            <a:off x="5368925" y="1601788"/>
            <a:ext cx="2320925" cy="344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5000"/>
              </a:lnSpc>
            </a:pPr>
            <a:r>
              <a:rPr lang="ru-RU" altLang="ru-RU" sz="1600" dirty="0">
                <a:solidFill>
                  <a:schemeClr val="bg1"/>
                </a:solidFill>
              </a:rPr>
              <a:t>Аналитическая механика</a:t>
            </a:r>
          </a:p>
        </p:txBody>
      </p:sp>
      <p:sp>
        <p:nvSpPr>
          <p:cNvPr id="15" name="Text Box 158"/>
          <p:cNvSpPr txBox="1">
            <a:spLocks noChangeArrowheads="1"/>
          </p:cNvSpPr>
          <p:nvPr/>
        </p:nvSpPr>
        <p:spPr bwMode="auto">
          <a:xfrm>
            <a:off x="0" y="2423790"/>
            <a:ext cx="902970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altLang="ru-RU" sz="1600" b="1" dirty="0"/>
              <a:t> </a:t>
            </a:r>
            <a:r>
              <a:rPr lang="ru-RU" altLang="ru-RU" sz="1600" b="1" dirty="0">
                <a:cs typeface="Arial" pitchFamily="34" charset="0"/>
              </a:rPr>
              <a:t>■</a:t>
            </a:r>
            <a:r>
              <a:rPr lang="en-US" altLang="ru-RU" sz="1600" b="1" dirty="0">
                <a:cs typeface="Arial" pitchFamily="34" charset="0"/>
              </a:rPr>
              <a:t>      </a:t>
            </a:r>
            <a:r>
              <a:rPr lang="ru-RU" altLang="ru-RU" sz="1600" b="1" dirty="0">
                <a:solidFill>
                  <a:srgbClr val="FF0000"/>
                </a:solidFill>
              </a:rPr>
              <a:t>Динамика точки</a:t>
            </a:r>
            <a:r>
              <a:rPr lang="ru-RU" altLang="ru-RU" sz="1600" b="1" dirty="0"/>
              <a:t> – </a:t>
            </a:r>
            <a:r>
              <a:rPr lang="ru-RU" altLang="ru-RU" sz="1600" dirty="0"/>
              <a:t>изучает движение материальной </a:t>
            </a:r>
            <a:r>
              <a:rPr lang="ru-RU" altLang="ru-RU" sz="1600" dirty="0" smtClean="0"/>
              <a:t>точки </a:t>
            </a:r>
            <a:r>
              <a:rPr lang="ru-RU" altLang="ru-RU" sz="1600" dirty="0"/>
              <a:t>с учетом сил, вызывающих это движение.</a:t>
            </a:r>
          </a:p>
          <a:p>
            <a:r>
              <a:rPr lang="ru-RU" altLang="ru-RU" sz="1600" b="1" dirty="0">
                <a:solidFill>
                  <a:srgbClr val="FF0000"/>
                </a:solidFill>
              </a:rPr>
              <a:t>          Основной объект - материальная точка</a:t>
            </a:r>
            <a:r>
              <a:rPr lang="ru-RU" altLang="ru-RU" sz="1600" dirty="0">
                <a:solidFill>
                  <a:srgbClr val="FF0000"/>
                </a:solidFill>
              </a:rPr>
              <a:t> – </a:t>
            </a:r>
            <a:r>
              <a:rPr lang="ru-RU" altLang="ru-RU" sz="1600" b="1" dirty="0">
                <a:solidFill>
                  <a:srgbClr val="FF0000"/>
                </a:solidFill>
              </a:rPr>
              <a:t>материальное тело, обладающей массой, размерами которого можно пренебречь.</a:t>
            </a:r>
            <a:r>
              <a:rPr lang="ru-RU" altLang="ru-RU" sz="1600" dirty="0">
                <a:solidFill>
                  <a:srgbClr val="FF0000"/>
                </a:solidFill>
              </a:rPr>
              <a:t> </a:t>
            </a:r>
          </a:p>
        </p:txBody>
      </p:sp>
      <p:sp>
        <p:nvSpPr>
          <p:cNvPr id="17" name="Text Box 186"/>
          <p:cNvSpPr txBox="1">
            <a:spLocks noChangeArrowheads="1"/>
          </p:cNvSpPr>
          <p:nvPr/>
        </p:nvSpPr>
        <p:spPr bwMode="auto">
          <a:xfrm>
            <a:off x="1" y="3966155"/>
            <a:ext cx="9029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altLang="ru-RU" sz="1600" b="1" dirty="0"/>
              <a:t> </a:t>
            </a:r>
            <a:r>
              <a:rPr lang="ru-RU" altLang="ru-RU" sz="1600" b="1" dirty="0">
                <a:cs typeface="Arial" pitchFamily="34" charset="0"/>
              </a:rPr>
              <a:t>■</a:t>
            </a:r>
            <a:r>
              <a:rPr lang="en-US" altLang="ru-RU" sz="1600" b="1" dirty="0">
                <a:cs typeface="Arial" pitchFamily="34" charset="0"/>
              </a:rPr>
              <a:t>      </a:t>
            </a:r>
            <a:r>
              <a:rPr lang="ru-RU" altLang="ru-RU" sz="1600" b="1" dirty="0">
                <a:solidFill>
                  <a:srgbClr val="FF0000"/>
                </a:solidFill>
              </a:rPr>
              <a:t>Динамика механической системы</a:t>
            </a:r>
            <a:r>
              <a:rPr lang="ru-RU" altLang="ru-RU" sz="1600" b="1" dirty="0"/>
              <a:t> – </a:t>
            </a:r>
            <a:r>
              <a:rPr lang="ru-RU" altLang="ru-RU" sz="1600" dirty="0"/>
              <a:t>изучает движение совокупности материальных точек и твердых тел, объединяемых общими </a:t>
            </a:r>
            <a:r>
              <a:rPr lang="ru-RU" altLang="ru-RU" sz="1600" dirty="0" smtClean="0"/>
              <a:t>законами </a:t>
            </a:r>
            <a:r>
              <a:rPr lang="ru-RU" altLang="ru-RU" sz="1600" dirty="0"/>
              <a:t>взаимодействия,  с учетом сил, вызывающих это движение.</a:t>
            </a:r>
          </a:p>
        </p:txBody>
      </p:sp>
      <p:sp>
        <p:nvSpPr>
          <p:cNvPr id="18" name="Text Box 187"/>
          <p:cNvSpPr txBox="1">
            <a:spLocks noChangeArrowheads="1"/>
          </p:cNvSpPr>
          <p:nvPr/>
        </p:nvSpPr>
        <p:spPr bwMode="auto">
          <a:xfrm>
            <a:off x="7938" y="3378478"/>
            <a:ext cx="88471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altLang="ru-RU" sz="1600" b="1" dirty="0"/>
              <a:t> </a:t>
            </a:r>
            <a:r>
              <a:rPr lang="ru-RU" altLang="ru-RU" sz="1600" b="1" dirty="0">
                <a:cs typeface="Arial" pitchFamily="34" charset="0"/>
              </a:rPr>
              <a:t>■</a:t>
            </a:r>
            <a:r>
              <a:rPr lang="en-US" altLang="ru-RU" sz="1600" b="1" dirty="0">
                <a:cs typeface="Arial" pitchFamily="34" charset="0"/>
              </a:rPr>
              <a:t>      </a:t>
            </a:r>
            <a:r>
              <a:rPr lang="ru-RU" altLang="ru-RU" sz="1600" b="1" dirty="0">
                <a:solidFill>
                  <a:srgbClr val="FF0000"/>
                </a:solidFill>
              </a:rPr>
              <a:t>Аналитическая механика</a:t>
            </a:r>
            <a:r>
              <a:rPr lang="ru-RU" altLang="ru-RU" sz="1600" b="1" dirty="0"/>
              <a:t> – </a:t>
            </a:r>
            <a:r>
              <a:rPr lang="ru-RU" altLang="ru-RU" sz="1600" dirty="0"/>
              <a:t>изучает движение несвободных механических систем с использованием общих аналитических методов.</a:t>
            </a:r>
          </a:p>
        </p:txBody>
      </p:sp>
    </p:spTree>
    <p:extLst>
      <p:ext uri="{BB962C8B-B14F-4D97-AF65-F5344CB8AC3E}">
        <p14:creationId xmlns:p14="http://schemas.microsoft.com/office/powerpoint/2010/main" val="766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19</a:t>
            </a:r>
            <a:endParaRPr lang="ru-RU" altLang="ru-RU" sz="1000" b="1" dirty="0">
              <a:solidFill>
                <a:schemeClr val="bg2"/>
              </a:solidFill>
              <a:latin typeface="+mn-lt"/>
            </a:endParaRPr>
          </a:p>
        </p:txBody>
      </p:sp>
      <p:sp>
        <p:nvSpPr>
          <p:cNvPr id="8" name="Text Box 159"/>
          <p:cNvSpPr txBox="1">
            <a:spLocks noChangeArrowheads="1"/>
          </p:cNvSpPr>
          <p:nvPr/>
        </p:nvSpPr>
        <p:spPr bwMode="auto">
          <a:xfrm>
            <a:off x="178371" y="1700808"/>
            <a:ext cx="885812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ru-RU" altLang="ru-RU" b="1" dirty="0">
                <a:solidFill>
                  <a:srgbClr val="FF0000"/>
                </a:solidFill>
              </a:rPr>
              <a:t>Основные допущения</a:t>
            </a:r>
            <a:r>
              <a:rPr lang="en-US" altLang="ru-RU" b="1" dirty="0">
                <a:solidFill>
                  <a:srgbClr val="FF0000"/>
                </a:solidFill>
              </a:rPr>
              <a:t>:</a:t>
            </a:r>
            <a:endParaRPr lang="ru-RU" altLang="ru-RU" b="1" dirty="0">
              <a:solidFill>
                <a:srgbClr val="FF0000"/>
              </a:solidFill>
            </a:endParaRPr>
          </a:p>
          <a:p>
            <a:pPr algn="just"/>
            <a:r>
              <a:rPr lang="ru-RU" altLang="ru-RU" dirty="0" smtClean="0">
                <a:solidFill>
                  <a:srgbClr val="FF0000"/>
                </a:solidFill>
              </a:rPr>
              <a:t>– </a:t>
            </a:r>
            <a:r>
              <a:rPr lang="ru-RU" altLang="ru-RU" dirty="0">
                <a:solidFill>
                  <a:srgbClr val="FF0000"/>
                </a:solidFill>
              </a:rPr>
              <a:t>существует </a:t>
            </a:r>
            <a:r>
              <a:rPr lang="ru-RU" altLang="ru-RU" b="1" dirty="0">
                <a:solidFill>
                  <a:srgbClr val="FF0000"/>
                </a:solidFill>
              </a:rPr>
              <a:t>абсолютное пространство</a:t>
            </a:r>
            <a:r>
              <a:rPr lang="ru-RU" altLang="ru-RU" dirty="0">
                <a:solidFill>
                  <a:srgbClr val="FF0000"/>
                </a:solidFill>
              </a:rPr>
              <a:t> (обладает чисто геометрическими свойствами, не зависящими от материи и ее движения .</a:t>
            </a:r>
          </a:p>
          <a:p>
            <a:pPr algn="just"/>
            <a:r>
              <a:rPr lang="ru-RU" altLang="ru-RU" dirty="0" smtClean="0">
                <a:solidFill>
                  <a:srgbClr val="FF0000"/>
                </a:solidFill>
              </a:rPr>
              <a:t>– </a:t>
            </a:r>
            <a:r>
              <a:rPr lang="ru-RU" altLang="ru-RU" dirty="0">
                <a:solidFill>
                  <a:srgbClr val="FF0000"/>
                </a:solidFill>
              </a:rPr>
              <a:t>существует </a:t>
            </a:r>
            <a:r>
              <a:rPr lang="ru-RU" altLang="ru-RU" b="1" dirty="0">
                <a:solidFill>
                  <a:srgbClr val="FF0000"/>
                </a:solidFill>
              </a:rPr>
              <a:t>абсолютное время</a:t>
            </a:r>
            <a:r>
              <a:rPr lang="ru-RU" altLang="ru-RU" dirty="0">
                <a:solidFill>
                  <a:srgbClr val="FF0000"/>
                </a:solidFill>
              </a:rPr>
              <a:t> (не зависит от материи и ее движения).</a:t>
            </a:r>
          </a:p>
          <a:p>
            <a:pPr algn="just"/>
            <a:r>
              <a:rPr lang="ru-RU" altLang="ru-RU" dirty="0" smtClean="0">
                <a:solidFill>
                  <a:srgbClr val="FF0000"/>
                </a:solidFill>
              </a:rPr>
              <a:t>Отсюда </a:t>
            </a:r>
            <a:r>
              <a:rPr lang="ru-RU" altLang="ru-RU" dirty="0">
                <a:solidFill>
                  <a:srgbClr val="FF0000"/>
                </a:solidFill>
              </a:rPr>
              <a:t>вытекает</a:t>
            </a:r>
            <a:r>
              <a:rPr lang="en-US" altLang="ru-RU" dirty="0">
                <a:solidFill>
                  <a:srgbClr val="FF0000"/>
                </a:solidFill>
              </a:rPr>
              <a:t>:</a:t>
            </a:r>
          </a:p>
          <a:p>
            <a:pPr algn="just"/>
            <a:r>
              <a:rPr lang="ru-RU" altLang="ru-RU" dirty="0" smtClean="0"/>
              <a:t>–</a:t>
            </a:r>
            <a:r>
              <a:rPr lang="en-US" altLang="ru-RU" dirty="0" smtClean="0"/>
              <a:t> </a:t>
            </a:r>
            <a:r>
              <a:rPr lang="ru-RU" altLang="ru-RU" b="1" dirty="0">
                <a:solidFill>
                  <a:srgbClr val="FF0000"/>
                </a:solidFill>
              </a:rPr>
              <a:t>существует абсолютно неподвижная система отсчета</a:t>
            </a:r>
            <a:r>
              <a:rPr lang="ru-RU" altLang="ru-RU" dirty="0">
                <a:solidFill>
                  <a:srgbClr val="FF0000"/>
                </a:solidFill>
              </a:rPr>
              <a:t>.</a:t>
            </a:r>
          </a:p>
          <a:p>
            <a:pPr algn="just"/>
            <a:r>
              <a:rPr lang="ru-RU" altLang="ru-RU" dirty="0" smtClean="0">
                <a:solidFill>
                  <a:srgbClr val="FF0000"/>
                </a:solidFill>
              </a:rPr>
              <a:t>–</a:t>
            </a:r>
            <a:r>
              <a:rPr lang="en-US" altLang="ru-RU" dirty="0" smtClean="0">
                <a:solidFill>
                  <a:srgbClr val="FF0000"/>
                </a:solidFill>
              </a:rPr>
              <a:t> </a:t>
            </a:r>
            <a:r>
              <a:rPr lang="ru-RU" altLang="ru-RU" b="1" dirty="0">
                <a:solidFill>
                  <a:srgbClr val="FF0000"/>
                </a:solidFill>
              </a:rPr>
              <a:t>время не зависит от движения системы отсчета</a:t>
            </a:r>
            <a:r>
              <a:rPr lang="ru-RU" altLang="ru-RU" dirty="0">
                <a:solidFill>
                  <a:srgbClr val="FF0000"/>
                </a:solidFill>
              </a:rPr>
              <a:t>.</a:t>
            </a:r>
          </a:p>
          <a:p>
            <a:pPr algn="just"/>
            <a:r>
              <a:rPr lang="ru-RU" altLang="ru-RU" dirty="0" smtClean="0">
                <a:solidFill>
                  <a:srgbClr val="FF0000"/>
                </a:solidFill>
              </a:rPr>
              <a:t>–</a:t>
            </a:r>
            <a:r>
              <a:rPr lang="en-US" altLang="ru-RU" dirty="0" smtClean="0">
                <a:solidFill>
                  <a:srgbClr val="FF0000"/>
                </a:solidFill>
              </a:rPr>
              <a:t> </a:t>
            </a:r>
            <a:r>
              <a:rPr lang="ru-RU" altLang="ru-RU" b="1" dirty="0">
                <a:solidFill>
                  <a:srgbClr val="FF0000"/>
                </a:solidFill>
              </a:rPr>
              <a:t>массы движущихся точек не зависят от движения системы отсчета</a:t>
            </a:r>
            <a:r>
              <a:rPr lang="ru-RU" altLang="ru-RU" b="1" dirty="0">
                <a:solidFill>
                  <a:schemeClr val="bg2"/>
                </a:solidFill>
              </a:rPr>
              <a:t>.</a:t>
            </a:r>
          </a:p>
          <a:p>
            <a:pPr algn="just"/>
            <a:r>
              <a:rPr lang="ru-RU" altLang="ru-RU" dirty="0"/>
              <a:t>Эти допущения используются в классической механике, созданной Галилеем и Ньютоном. Она имеет до сих пор достаточно широкую </a:t>
            </a:r>
            <a:r>
              <a:rPr lang="ru-RU" altLang="ru-RU" dirty="0" smtClean="0"/>
              <a:t>область применения</a:t>
            </a:r>
            <a:r>
              <a:rPr lang="ru-RU" altLang="ru-RU" dirty="0"/>
              <a:t>, поскольку рассматриваемые </a:t>
            </a:r>
            <a:r>
              <a:rPr lang="ru-RU" altLang="ru-RU" dirty="0" smtClean="0"/>
              <a:t>в прикладных </a:t>
            </a:r>
            <a:r>
              <a:rPr lang="ru-RU" altLang="ru-RU" dirty="0"/>
              <a:t>науках механические системы не обладают такими большими массами и скоростями</a:t>
            </a:r>
          </a:p>
          <a:p>
            <a:pPr algn="just"/>
            <a:r>
              <a:rPr lang="ru-RU" altLang="ru-RU" dirty="0"/>
              <a:t>движения, для которых необходим учет их влияния на геометрию пространства, время, </a:t>
            </a:r>
            <a:r>
              <a:rPr lang="ru-RU" altLang="ru-RU" dirty="0" smtClean="0"/>
              <a:t>движение</a:t>
            </a:r>
            <a:r>
              <a:rPr lang="ru-RU" altLang="ru-RU" dirty="0"/>
              <a:t>, как это делается в релятивистской </a:t>
            </a:r>
            <a:r>
              <a:rPr lang="ru-RU" altLang="ru-RU" dirty="0" smtClean="0"/>
              <a:t>механике (теории </a:t>
            </a:r>
            <a:r>
              <a:rPr lang="ru-RU" altLang="ru-RU" dirty="0"/>
              <a:t>относительности).    </a:t>
            </a:r>
          </a:p>
        </p:txBody>
      </p:sp>
    </p:spTree>
    <p:extLst>
      <p:ext uri="{BB962C8B-B14F-4D97-AF65-F5344CB8AC3E}">
        <p14:creationId xmlns:p14="http://schemas.microsoft.com/office/powerpoint/2010/main" val="280756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6"/>
          <p:cNvSpPr>
            <a:spLocks noChangeArrowheads="1"/>
          </p:cNvSpPr>
          <p:nvPr/>
        </p:nvSpPr>
        <p:spPr bwMode="auto">
          <a:xfrm>
            <a:off x="1547664" y="1485727"/>
            <a:ext cx="6030912" cy="7191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600">
              <a:latin typeface="+mn-lt"/>
            </a:endParaRPr>
          </a:p>
        </p:txBody>
      </p:sp>
      <p:sp>
        <p:nvSpPr>
          <p:cNvPr id="6148" name="Rectangle 3"/>
          <p:cNvSpPr>
            <a:spLocks noGrp="1" noChangeArrowheads="1"/>
          </p:cNvSpPr>
          <p:nvPr>
            <p:ph type="body" sz="half" idx="1"/>
          </p:nvPr>
        </p:nvSpPr>
        <p:spPr>
          <a:xfrm>
            <a:off x="71643" y="900236"/>
            <a:ext cx="8982075" cy="1970087"/>
          </a:xfrm>
        </p:spPr>
        <p:txBody>
          <a:bodyPr/>
          <a:lstStyle/>
          <a:p>
            <a:pPr algn="just" eaLnBrk="1" hangingPunct="1">
              <a:lnSpc>
                <a:spcPct val="80000"/>
              </a:lnSpc>
              <a:buFont typeface="Wingdings" pitchFamily="2" charset="2"/>
              <a:buNone/>
            </a:pPr>
            <a:r>
              <a:rPr lang="ru-RU" altLang="ru-RU" sz="1600" b="1" dirty="0" smtClean="0"/>
              <a:t>Теоретическая механика состоит из трех разделов</a:t>
            </a:r>
            <a:r>
              <a:rPr lang="en-US" altLang="ru-RU" sz="1600" b="1" dirty="0" smtClean="0"/>
              <a:t>:</a:t>
            </a:r>
            <a:endParaRPr lang="ru-RU" altLang="ru-RU" sz="1600" b="1"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r>
              <a:rPr lang="ru-RU" altLang="ru-RU" sz="1600" dirty="0" smtClean="0">
                <a:solidFill>
                  <a:srgbClr val="FF0000"/>
                </a:solidFill>
              </a:rPr>
              <a:t>Статика </a:t>
            </a:r>
            <a:r>
              <a:rPr lang="ru-RU" altLang="ru-RU" sz="1600" dirty="0" smtClean="0"/>
              <a:t>– </a:t>
            </a:r>
            <a:r>
              <a:rPr lang="ru-RU" altLang="ru-RU" sz="1600" dirty="0" smtClean="0">
                <a:solidFill>
                  <a:schemeClr val="accent1"/>
                </a:solidFill>
              </a:rPr>
              <a:t>изучает условия относительного равновесия механических систем. </a:t>
            </a:r>
            <a:r>
              <a:rPr lang="ru-RU" altLang="ru-RU" sz="1600" dirty="0" smtClean="0"/>
              <a:t>Для осуществления равновесия необходимо определенное соотношение сил, поэтому в статике изучаются общие свойства сил, правила замены сил другими силами, эквивалентными с точки зрения равновесия.  </a:t>
            </a:r>
          </a:p>
          <a:p>
            <a:pPr algn="just" eaLnBrk="1" hangingPunct="1">
              <a:lnSpc>
                <a:spcPct val="80000"/>
              </a:lnSpc>
              <a:buFont typeface="Wingdings" pitchFamily="2" charset="2"/>
              <a:buNone/>
            </a:pPr>
            <a:r>
              <a:rPr lang="ru-RU" altLang="ru-RU" sz="1600" dirty="0" smtClean="0">
                <a:solidFill>
                  <a:srgbClr val="FF0000"/>
                </a:solidFill>
              </a:rPr>
              <a:t>Кинематика</a:t>
            </a:r>
            <a:r>
              <a:rPr lang="ru-RU" altLang="ru-RU" sz="1600" dirty="0" smtClean="0"/>
              <a:t> –</a:t>
            </a:r>
            <a:r>
              <a:rPr lang="en-US" altLang="ru-RU" sz="1600" dirty="0" smtClean="0"/>
              <a:t> </a:t>
            </a:r>
            <a:r>
              <a:rPr lang="ru-RU" altLang="ru-RU" sz="1600" dirty="0" smtClean="0">
                <a:solidFill>
                  <a:schemeClr val="accent1"/>
                </a:solidFill>
              </a:rPr>
              <a:t>изучает механическое движение без учета сил</a:t>
            </a:r>
            <a:r>
              <a:rPr lang="ru-RU" altLang="ru-RU" sz="1600" dirty="0" smtClean="0"/>
              <a:t>, вызывающих это движение или влияющих на него. Таким образом, устанавливаются некоторые количественные меры движения с чисто геометрической точки зрения.</a:t>
            </a:r>
          </a:p>
          <a:p>
            <a:pPr algn="just" eaLnBrk="1" hangingPunct="1">
              <a:lnSpc>
                <a:spcPct val="80000"/>
              </a:lnSpc>
              <a:buFont typeface="Wingdings" pitchFamily="2" charset="2"/>
              <a:buNone/>
            </a:pPr>
            <a:r>
              <a:rPr lang="ru-RU" altLang="ru-RU" sz="1600" dirty="0" smtClean="0">
                <a:solidFill>
                  <a:srgbClr val="FF0000"/>
                </a:solidFill>
              </a:rPr>
              <a:t>Динамика</a:t>
            </a:r>
            <a:r>
              <a:rPr lang="ru-RU" altLang="ru-RU" sz="1600" dirty="0" smtClean="0"/>
              <a:t> – </a:t>
            </a:r>
            <a:r>
              <a:rPr lang="ru-RU" altLang="ru-RU" sz="1600" dirty="0" smtClean="0">
                <a:solidFill>
                  <a:schemeClr val="accent1"/>
                </a:solidFill>
              </a:rPr>
              <a:t>изучает механическое движение в связи с действующими силами </a:t>
            </a:r>
            <a:r>
              <a:rPr lang="ru-RU" altLang="ru-RU" sz="1600" dirty="0" smtClean="0"/>
              <a:t>на объект движения. Таким образом, изучается связь между</a:t>
            </a:r>
            <a:r>
              <a:rPr lang="en-US" altLang="ru-RU" sz="1600" dirty="0" smtClean="0"/>
              <a:t> </a:t>
            </a:r>
            <a:r>
              <a:rPr lang="ru-RU" altLang="ru-RU" sz="1600" dirty="0" smtClean="0"/>
              <a:t>движением и действующими силами.</a:t>
            </a:r>
            <a:endParaRPr lang="ru-RU" altLang="ru-RU" sz="1600" b="1"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a:p>
            <a:pPr algn="just" eaLnBrk="1" hangingPunct="1">
              <a:lnSpc>
                <a:spcPct val="80000"/>
              </a:lnSpc>
              <a:buFont typeface="Wingdings" pitchFamily="2" charset="2"/>
              <a:buNone/>
            </a:pPr>
            <a:endParaRPr lang="ru-RU" altLang="ru-RU" sz="1600" dirty="0" smtClean="0"/>
          </a:p>
        </p:txBody>
      </p:sp>
      <p:sp>
        <p:nvSpPr>
          <p:cNvPr id="6149" name="Rectangle 11"/>
          <p:cNvSpPr>
            <a:spLocks noChangeArrowheads="1"/>
          </p:cNvSpPr>
          <p:nvPr/>
        </p:nvSpPr>
        <p:spPr bwMode="auto">
          <a:xfrm>
            <a:off x="1728639" y="1665114"/>
            <a:ext cx="1800225" cy="279400"/>
          </a:xfrm>
          <a:prstGeom prst="rect">
            <a:avLst/>
          </a:prstGeom>
          <a:solidFill>
            <a:schemeClr val="accent1"/>
          </a:solidFill>
          <a:ln w="9525">
            <a:solidFill>
              <a:schemeClr val="tx1"/>
            </a:solidFill>
            <a:miter lim="800000"/>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600" dirty="0">
                <a:solidFill>
                  <a:schemeClr val="bg1"/>
                </a:solidFill>
                <a:latin typeface="+mn-lt"/>
              </a:rPr>
              <a:t>Статика </a:t>
            </a:r>
          </a:p>
        </p:txBody>
      </p:sp>
      <p:sp>
        <p:nvSpPr>
          <p:cNvPr id="6150" name="Rectangle 16"/>
          <p:cNvSpPr>
            <a:spLocks noChangeArrowheads="1"/>
          </p:cNvSpPr>
          <p:nvPr/>
        </p:nvSpPr>
        <p:spPr bwMode="auto">
          <a:xfrm>
            <a:off x="3754289" y="1674639"/>
            <a:ext cx="1574800" cy="269875"/>
          </a:xfrm>
          <a:prstGeom prst="rect">
            <a:avLst/>
          </a:prstGeom>
          <a:solidFill>
            <a:schemeClr val="accent1"/>
          </a:solidFill>
          <a:ln w="9525">
            <a:solidFill>
              <a:schemeClr val="tx1"/>
            </a:solidFill>
            <a:miter lim="800000"/>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600" dirty="0">
                <a:solidFill>
                  <a:schemeClr val="bg1"/>
                </a:solidFill>
                <a:latin typeface="+mn-lt"/>
              </a:rPr>
              <a:t>Кинематика </a:t>
            </a:r>
          </a:p>
        </p:txBody>
      </p:sp>
      <p:sp>
        <p:nvSpPr>
          <p:cNvPr id="6151" name="Rectangle 18"/>
          <p:cNvSpPr>
            <a:spLocks noChangeArrowheads="1"/>
          </p:cNvSpPr>
          <p:nvPr/>
        </p:nvSpPr>
        <p:spPr bwMode="auto">
          <a:xfrm>
            <a:off x="3168501" y="1260302"/>
            <a:ext cx="2519363" cy="31591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600" b="1">
                <a:solidFill>
                  <a:srgbClr val="FF0000"/>
                </a:solidFill>
                <a:latin typeface="+mn-lt"/>
              </a:rPr>
              <a:t>Теоретическая механика</a:t>
            </a:r>
            <a:r>
              <a:rPr lang="ru-RU" altLang="ru-RU" sz="1600">
                <a:latin typeface="+mn-lt"/>
              </a:rPr>
              <a:t> </a:t>
            </a:r>
          </a:p>
        </p:txBody>
      </p:sp>
      <p:sp>
        <p:nvSpPr>
          <p:cNvPr id="6152" name="Rectangle 20"/>
          <p:cNvSpPr>
            <a:spLocks noChangeArrowheads="1"/>
          </p:cNvSpPr>
          <p:nvPr/>
        </p:nvSpPr>
        <p:spPr bwMode="auto">
          <a:xfrm>
            <a:off x="5579914" y="1674639"/>
            <a:ext cx="1863725" cy="277813"/>
          </a:xfrm>
          <a:prstGeom prst="rect">
            <a:avLst/>
          </a:prstGeom>
          <a:solidFill>
            <a:schemeClr val="accent1"/>
          </a:solidFill>
          <a:ln w="9525">
            <a:solidFill>
              <a:schemeClr val="tx1"/>
            </a:solidFill>
            <a:miter lim="800000"/>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600" dirty="0">
                <a:solidFill>
                  <a:schemeClr val="bg1"/>
                </a:solidFill>
                <a:latin typeface="+mn-lt"/>
              </a:rPr>
              <a:t>Динамика </a:t>
            </a:r>
          </a:p>
        </p:txBody>
      </p:sp>
      <p:sp>
        <p:nvSpPr>
          <p:cNvPr id="6153" name="Rectangle 37"/>
          <p:cNvSpPr>
            <a:spLocks noChangeArrowheads="1"/>
          </p:cNvSpPr>
          <p:nvPr/>
        </p:nvSpPr>
        <p:spPr bwMode="auto">
          <a:xfrm>
            <a:off x="0" y="30717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solidFill>
                <a:schemeClr val="accent1"/>
              </a:solidFill>
              <a:latin typeface="+mn-lt"/>
            </a:endParaRPr>
          </a:p>
        </p:txBody>
      </p:sp>
      <p:sp>
        <p:nvSpPr>
          <p:cNvPr id="6154" name="Rectangle 39"/>
          <p:cNvSpPr>
            <a:spLocks noChangeArrowheads="1"/>
          </p:cNvSpPr>
          <p:nvPr/>
        </p:nvSpPr>
        <p:spPr bwMode="auto">
          <a:xfrm>
            <a:off x="0" y="30717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solidFill>
                <a:schemeClr val="accent1"/>
              </a:solidFill>
              <a:latin typeface="+mn-lt"/>
            </a:endParaRPr>
          </a:p>
        </p:txBody>
      </p:sp>
      <p:sp>
        <p:nvSpPr>
          <p:cNvPr id="6156" name="Line 46"/>
          <p:cNvSpPr>
            <a:spLocks noChangeShapeType="1"/>
          </p:cNvSpPr>
          <p:nvPr/>
        </p:nvSpPr>
        <p:spPr bwMode="auto">
          <a:xfrm>
            <a:off x="4473426" y="1934989"/>
            <a:ext cx="0" cy="134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6157" name="Line 47"/>
          <p:cNvSpPr>
            <a:spLocks noChangeShapeType="1"/>
          </p:cNvSpPr>
          <p:nvPr/>
        </p:nvSpPr>
        <p:spPr bwMode="auto">
          <a:xfrm>
            <a:off x="4473426" y="2069927"/>
            <a:ext cx="1530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6158" name="Line 48"/>
          <p:cNvSpPr>
            <a:spLocks noChangeShapeType="1"/>
          </p:cNvSpPr>
          <p:nvPr/>
        </p:nvSpPr>
        <p:spPr bwMode="auto">
          <a:xfrm flipV="1">
            <a:off x="6003776" y="1934989"/>
            <a:ext cx="0" cy="134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6159" name="Line 49"/>
          <p:cNvSpPr>
            <a:spLocks noChangeShapeType="1"/>
          </p:cNvSpPr>
          <p:nvPr/>
        </p:nvSpPr>
        <p:spPr bwMode="auto">
          <a:xfrm>
            <a:off x="2673201" y="1934989"/>
            <a:ext cx="0" cy="180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6160" name="Line 50"/>
          <p:cNvSpPr>
            <a:spLocks noChangeShapeType="1"/>
          </p:cNvSpPr>
          <p:nvPr/>
        </p:nvSpPr>
        <p:spPr bwMode="auto">
          <a:xfrm>
            <a:off x="2673201" y="2115964"/>
            <a:ext cx="4095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6161" name="Line 51"/>
          <p:cNvSpPr>
            <a:spLocks noChangeShapeType="1"/>
          </p:cNvSpPr>
          <p:nvPr/>
        </p:nvSpPr>
        <p:spPr bwMode="auto">
          <a:xfrm flipV="1">
            <a:off x="6768951" y="1934989"/>
            <a:ext cx="0" cy="180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600"/>
          </a:p>
        </p:txBody>
      </p:sp>
      <p:sp>
        <p:nvSpPr>
          <p:cNvPr id="6165" name="Rectangle 87"/>
          <p:cNvSpPr>
            <a:spLocks noChangeArrowheads="1"/>
          </p:cNvSpPr>
          <p:nvPr/>
        </p:nvSpPr>
        <p:spPr bwMode="auto">
          <a:xfrm>
            <a:off x="0" y="30622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solidFill>
                <a:schemeClr val="accent1"/>
              </a:solidFill>
              <a:latin typeface="+mn-lt"/>
            </a:endParaRPr>
          </a:p>
        </p:txBody>
      </p:sp>
      <p:sp>
        <p:nvSpPr>
          <p:cNvPr id="6166" name="Rectangle 95"/>
          <p:cNvSpPr>
            <a:spLocks noChangeArrowheads="1"/>
          </p:cNvSpPr>
          <p:nvPr/>
        </p:nvSpPr>
        <p:spPr bwMode="auto">
          <a:xfrm>
            <a:off x="0" y="31717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solidFill>
                <a:schemeClr val="accent1"/>
              </a:solidFill>
              <a:latin typeface="+mn-lt"/>
            </a:endParaRPr>
          </a:p>
        </p:txBody>
      </p:sp>
      <p:sp>
        <p:nvSpPr>
          <p:cNvPr id="237678" name="Text Box 110"/>
          <p:cNvSpPr txBox="1">
            <a:spLocks noChangeArrowheads="1"/>
          </p:cNvSpPr>
          <p:nvPr/>
        </p:nvSpPr>
        <p:spPr bwMode="auto">
          <a:xfrm>
            <a:off x="107504" y="4221088"/>
            <a:ext cx="87852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chemeClr val="bg2"/>
                </a:solidFill>
                <a:latin typeface="+mn-lt"/>
                <a:cs typeface="Arial" pitchFamily="34" charset="0"/>
              </a:rPr>
              <a:t>■ </a:t>
            </a:r>
            <a:r>
              <a:rPr lang="ru-RU" altLang="ru-RU" sz="1600" b="1" dirty="0">
                <a:latin typeface="+mn-lt"/>
                <a:cs typeface="Arial" pitchFamily="34" charset="0"/>
              </a:rPr>
              <a:t>    </a:t>
            </a:r>
            <a:r>
              <a:rPr lang="ru-RU" altLang="ru-RU" sz="1600" b="1" dirty="0">
                <a:latin typeface="+mn-lt"/>
              </a:rPr>
              <a:t>Основные понятия теоретической механики</a:t>
            </a:r>
          </a:p>
          <a:p>
            <a:pPr algn="just" eaLnBrk="1" hangingPunct="1"/>
            <a:r>
              <a:rPr lang="ru-RU" altLang="ru-RU" sz="1600" dirty="0">
                <a:solidFill>
                  <a:srgbClr val="FF0000"/>
                </a:solidFill>
                <a:latin typeface="+mn-lt"/>
              </a:rPr>
              <a:t>Сила</a:t>
            </a:r>
            <a:r>
              <a:rPr lang="ru-RU" altLang="ru-RU" sz="1600" dirty="0">
                <a:latin typeface="+mn-lt"/>
              </a:rPr>
              <a:t> – мера механического взаимодействия. Сила моделируется </a:t>
            </a:r>
            <a:r>
              <a:rPr lang="ru-RU" altLang="ru-RU" sz="1600" dirty="0">
                <a:solidFill>
                  <a:schemeClr val="accent1"/>
                </a:solidFill>
                <a:latin typeface="+mn-lt"/>
              </a:rPr>
              <a:t>вектором</a:t>
            </a:r>
            <a:r>
              <a:rPr lang="ru-RU" altLang="ru-RU" sz="1600" dirty="0">
                <a:latin typeface="+mn-lt"/>
              </a:rPr>
              <a:t>, характеризуемым </a:t>
            </a:r>
            <a:r>
              <a:rPr lang="ru-RU" altLang="ru-RU" sz="1600" dirty="0">
                <a:solidFill>
                  <a:schemeClr val="accent1"/>
                </a:solidFill>
                <a:latin typeface="+mn-lt"/>
              </a:rPr>
              <a:t>направлением и величиной </a:t>
            </a:r>
            <a:r>
              <a:rPr lang="ru-RU" altLang="ru-RU" sz="1600" dirty="0">
                <a:latin typeface="+mn-lt"/>
              </a:rPr>
              <a:t>(модулем).</a:t>
            </a:r>
          </a:p>
          <a:p>
            <a:pPr algn="just" eaLnBrk="1" hangingPunct="1"/>
            <a:r>
              <a:rPr lang="ru-RU" altLang="ru-RU" sz="1600" dirty="0">
                <a:solidFill>
                  <a:srgbClr val="FF0000"/>
                </a:solidFill>
                <a:latin typeface="+mn-lt"/>
              </a:rPr>
              <a:t>Кинематическое состояние тела</a:t>
            </a:r>
            <a:r>
              <a:rPr lang="ru-RU" altLang="ru-RU" sz="1600" dirty="0">
                <a:latin typeface="+mn-lt"/>
              </a:rPr>
              <a:t> – состояние покоя или движения с неизменными параметрами.</a:t>
            </a:r>
          </a:p>
          <a:p>
            <a:pPr algn="just" eaLnBrk="1" hangingPunct="1"/>
            <a:r>
              <a:rPr lang="ru-RU" altLang="ru-RU" sz="1600" dirty="0">
                <a:solidFill>
                  <a:srgbClr val="FF0000"/>
                </a:solidFill>
                <a:latin typeface="+mn-lt"/>
              </a:rPr>
              <a:t>Система сил</a:t>
            </a:r>
            <a:r>
              <a:rPr lang="ru-RU" altLang="ru-RU" sz="1600" dirty="0">
                <a:latin typeface="+mn-lt"/>
              </a:rPr>
              <a:t> – совокупность сил, приложенных к рассматриваемому объекту.</a:t>
            </a:r>
          </a:p>
          <a:p>
            <a:pPr algn="just" eaLnBrk="1" hangingPunct="1"/>
            <a:r>
              <a:rPr lang="ru-RU" altLang="ru-RU" sz="1600" dirty="0">
                <a:solidFill>
                  <a:srgbClr val="FF0000"/>
                </a:solidFill>
                <a:latin typeface="+mn-lt"/>
              </a:rPr>
              <a:t>Равнодействующая</a:t>
            </a:r>
            <a:r>
              <a:rPr lang="ru-RU" altLang="ru-RU" sz="1600" dirty="0">
                <a:latin typeface="+mn-lt"/>
              </a:rPr>
              <a:t> – сила, эквивалентная системе сил, т.е</a:t>
            </a:r>
            <a:r>
              <a:rPr lang="ru-RU" altLang="ru-RU" sz="1600" dirty="0">
                <a:solidFill>
                  <a:schemeClr val="accent1"/>
                </a:solidFill>
                <a:latin typeface="+mn-lt"/>
              </a:rPr>
              <a:t>. не изменяющая кинематическое состояние.</a:t>
            </a:r>
          </a:p>
          <a:p>
            <a:pPr algn="just" eaLnBrk="1" hangingPunct="1"/>
            <a:r>
              <a:rPr lang="ru-RU" altLang="ru-RU" sz="1600" dirty="0">
                <a:solidFill>
                  <a:srgbClr val="FF0000"/>
                </a:solidFill>
                <a:latin typeface="+mn-lt"/>
              </a:rPr>
              <a:t>Эквивалентная система сил</a:t>
            </a:r>
            <a:r>
              <a:rPr lang="ru-RU" altLang="ru-RU" sz="1600" dirty="0">
                <a:latin typeface="+mn-lt"/>
              </a:rPr>
              <a:t> – заменяет данную систему сил без изменения кинематического состояния объекта.</a:t>
            </a:r>
          </a:p>
          <a:p>
            <a:pPr algn="just" eaLnBrk="1" hangingPunct="1"/>
            <a:r>
              <a:rPr lang="ru-RU" altLang="ru-RU" sz="1600" dirty="0">
                <a:solidFill>
                  <a:srgbClr val="FF0000"/>
                </a:solidFill>
                <a:latin typeface="+mn-lt"/>
              </a:rPr>
              <a:t>Взаимно уравновешенная система сил</a:t>
            </a:r>
            <a:r>
              <a:rPr lang="ru-RU" altLang="ru-RU" sz="1600" dirty="0">
                <a:latin typeface="+mn-lt"/>
              </a:rPr>
              <a:t> – под ее действием </a:t>
            </a:r>
            <a:r>
              <a:rPr lang="ru-RU" altLang="ru-RU" sz="1600" dirty="0">
                <a:solidFill>
                  <a:schemeClr val="accent1"/>
                </a:solidFill>
                <a:latin typeface="+mn-lt"/>
              </a:rPr>
              <a:t>объект находится в равновесии</a:t>
            </a:r>
            <a:r>
              <a:rPr lang="ru-RU" altLang="ru-RU" sz="1600" dirty="0" smtClean="0">
                <a:solidFill>
                  <a:schemeClr val="accent1"/>
                </a:solidFill>
                <a:latin typeface="+mn-lt"/>
              </a:rPr>
              <a:t>.</a:t>
            </a:r>
            <a:endParaRPr lang="ru-RU" altLang="ru-RU" sz="1600" dirty="0">
              <a:latin typeface="+mn-lt"/>
            </a:endParaRPr>
          </a:p>
        </p:txBody>
      </p:sp>
      <p:sp>
        <p:nvSpPr>
          <p:cNvPr id="58" name="Oval 124"/>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1000" b="1" dirty="0">
                <a:solidFill>
                  <a:schemeClr val="bg2"/>
                </a:solidFill>
                <a:latin typeface="+mn-lt"/>
              </a:rPr>
              <a:t>2</a:t>
            </a:r>
            <a:endParaRPr lang="ru-RU" altLang="ru-RU" sz="1000" b="1" dirty="0">
              <a:solidFill>
                <a:schemeClr val="bg2"/>
              </a:solidFill>
              <a:latin typeface="+mn-lt"/>
            </a:endParaRPr>
          </a:p>
        </p:txBody>
      </p:sp>
    </p:spTree>
    <p:extLst>
      <p:ext uri="{BB962C8B-B14F-4D97-AF65-F5344CB8AC3E}">
        <p14:creationId xmlns:p14="http://schemas.microsoft.com/office/powerpoint/2010/main" val="4238256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60"/>
          <p:cNvSpPr txBox="1">
            <a:spLocks noChangeArrowheads="1"/>
          </p:cNvSpPr>
          <p:nvPr/>
        </p:nvSpPr>
        <p:spPr bwMode="auto">
          <a:xfrm>
            <a:off x="107504" y="764704"/>
            <a:ext cx="88569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ru-RU" altLang="ru-RU" b="1" dirty="0"/>
              <a:t> </a:t>
            </a:r>
            <a:r>
              <a:rPr lang="ru-RU" altLang="ru-RU" b="1" dirty="0">
                <a:cs typeface="Arial" pitchFamily="34" charset="0"/>
              </a:rPr>
              <a:t>■</a:t>
            </a:r>
            <a:r>
              <a:rPr lang="en-US" altLang="ru-RU" b="1" dirty="0">
                <a:cs typeface="Arial" pitchFamily="34" charset="0"/>
              </a:rPr>
              <a:t>      </a:t>
            </a:r>
            <a:r>
              <a:rPr lang="ru-RU" altLang="ru-RU" b="1" dirty="0">
                <a:solidFill>
                  <a:srgbClr val="FF0000"/>
                </a:solidFill>
              </a:rPr>
              <a:t>Основные законы динамики</a:t>
            </a:r>
            <a:r>
              <a:rPr lang="ru-RU" altLang="ru-RU" b="1" dirty="0"/>
              <a:t> –</a:t>
            </a:r>
            <a:r>
              <a:rPr lang="ru-RU" altLang="ru-RU" dirty="0"/>
              <a:t> впервые открытые Галилеем и сформулированные Ньютоном составляют основу всех методов описания и анализа движения механических систем и их динамического взаимодействия под действием различных сил.</a:t>
            </a:r>
          </a:p>
          <a:p>
            <a:pPr algn="just"/>
            <a:r>
              <a:rPr lang="ru-RU" altLang="ru-RU" b="1" dirty="0">
                <a:solidFill>
                  <a:srgbClr val="FF0000"/>
                </a:solidFill>
                <a:cs typeface="Arial" pitchFamily="34" charset="0"/>
              </a:rPr>
              <a:t>■     Закон инерции (закон Галилея-Ньютона)</a:t>
            </a:r>
            <a:r>
              <a:rPr lang="ru-RU" altLang="ru-RU" b="1" dirty="0">
                <a:cs typeface="Arial" pitchFamily="34" charset="0"/>
              </a:rPr>
              <a:t> </a:t>
            </a:r>
            <a:r>
              <a:rPr lang="ru-RU" altLang="ru-RU" dirty="0"/>
              <a:t>– </a:t>
            </a:r>
            <a:r>
              <a:rPr lang="ru-RU" altLang="ru-RU" b="1" dirty="0">
                <a:solidFill>
                  <a:schemeClr val="accent1"/>
                </a:solidFill>
              </a:rPr>
              <a:t>Изолированная материальная точка тело сохраняет свое состояние покоя или равномерного прямолинейного движения до тех пор, приложенные силы не заставят ее изменить это состояние</a:t>
            </a:r>
            <a:r>
              <a:rPr lang="ru-RU" altLang="ru-RU" dirty="0">
                <a:solidFill>
                  <a:schemeClr val="accent1"/>
                </a:solidFill>
              </a:rPr>
              <a:t>. Отсюда следует эквивалентность состояния покоя и движения по инерции (закон относительности Галилея). Система отсчета, по отношению к которой выполняется закон инерции, называется </a:t>
            </a:r>
            <a:r>
              <a:rPr lang="ru-RU" altLang="ru-RU" b="1" dirty="0">
                <a:solidFill>
                  <a:schemeClr val="accent1"/>
                </a:solidFill>
              </a:rPr>
              <a:t>инерциальной</a:t>
            </a:r>
            <a:r>
              <a:rPr lang="ru-RU" altLang="ru-RU" dirty="0">
                <a:solidFill>
                  <a:schemeClr val="accent1"/>
                </a:solidFill>
              </a:rPr>
              <a:t>. Свойство материальной точки стремиться сохранить неизменной скорость своего движения (свое кинематическое состояние) называется </a:t>
            </a:r>
            <a:r>
              <a:rPr lang="ru-RU" altLang="ru-RU" b="1" dirty="0">
                <a:solidFill>
                  <a:schemeClr val="accent1"/>
                </a:solidFill>
              </a:rPr>
              <a:t>инертностью</a:t>
            </a:r>
            <a:r>
              <a:rPr lang="ru-RU" altLang="ru-RU" dirty="0">
                <a:solidFill>
                  <a:schemeClr val="accent1"/>
                </a:solidFill>
              </a:rPr>
              <a:t>. </a:t>
            </a:r>
          </a:p>
        </p:txBody>
      </p:sp>
      <p:sp>
        <p:nvSpPr>
          <p:cNvPr id="8" name="Text Box 161"/>
          <p:cNvSpPr txBox="1">
            <a:spLocks noChangeArrowheads="1"/>
          </p:cNvSpPr>
          <p:nvPr/>
        </p:nvSpPr>
        <p:spPr bwMode="auto">
          <a:xfrm>
            <a:off x="120204" y="4094292"/>
            <a:ext cx="874280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ru-RU" altLang="ru-RU" b="1" dirty="0">
                <a:solidFill>
                  <a:schemeClr val="accent1"/>
                </a:solidFill>
                <a:cs typeface="Arial" pitchFamily="34" charset="0"/>
              </a:rPr>
              <a:t>■     Закон пропорциональности силы и ускорения (Основное уравнение динамики - </a:t>
            </a:r>
            <a:r>
              <a:rPr lang="en-US" altLang="ru-RU" b="1" dirty="0">
                <a:solidFill>
                  <a:schemeClr val="accent1"/>
                </a:solidFill>
                <a:cs typeface="Arial" pitchFamily="34" charset="0"/>
              </a:rPr>
              <a:t>II </a:t>
            </a:r>
            <a:r>
              <a:rPr lang="ru-RU" altLang="ru-RU" b="1" dirty="0">
                <a:solidFill>
                  <a:schemeClr val="accent1"/>
                </a:solidFill>
                <a:cs typeface="Arial" pitchFamily="34" charset="0"/>
              </a:rPr>
              <a:t>закон Ньютона) </a:t>
            </a:r>
            <a:r>
              <a:rPr lang="ru-RU" altLang="ru-RU" dirty="0">
                <a:solidFill>
                  <a:schemeClr val="accent1"/>
                </a:solidFill>
              </a:rPr>
              <a:t>– </a:t>
            </a:r>
            <a:r>
              <a:rPr lang="ru-RU" altLang="ru-RU" b="1" dirty="0">
                <a:solidFill>
                  <a:schemeClr val="accent1"/>
                </a:solidFill>
              </a:rPr>
              <a:t>Ускорение, сообщаемое материальной точке силой, прямо пропорционально силе и обратно пропорционально массе этой точки</a:t>
            </a:r>
            <a:r>
              <a:rPr lang="en-US" altLang="ru-RU" dirty="0">
                <a:solidFill>
                  <a:schemeClr val="accent1"/>
                </a:solidFill>
              </a:rPr>
              <a:t>:	</a:t>
            </a:r>
            <a:r>
              <a:rPr lang="ru-RU" altLang="ru-RU" dirty="0">
                <a:solidFill>
                  <a:schemeClr val="accent1"/>
                </a:solidFill>
              </a:rPr>
              <a:t> </a:t>
            </a:r>
            <a:endParaRPr lang="ru-RU" altLang="ru-RU" dirty="0" smtClean="0">
              <a:solidFill>
                <a:schemeClr val="accent1"/>
              </a:solidFill>
            </a:endParaRPr>
          </a:p>
          <a:p>
            <a:r>
              <a:rPr lang="ru-RU" altLang="ru-RU" dirty="0">
                <a:solidFill>
                  <a:schemeClr val="accent1"/>
                </a:solidFill>
              </a:rPr>
              <a:t>	</a:t>
            </a:r>
            <a:r>
              <a:rPr lang="ru-RU" altLang="ru-RU" dirty="0" smtClean="0">
                <a:solidFill>
                  <a:schemeClr val="accent1"/>
                </a:solidFill>
              </a:rPr>
              <a:t>			     </a:t>
            </a:r>
            <a:r>
              <a:rPr lang="ru-RU" altLang="ru-RU" dirty="0">
                <a:solidFill>
                  <a:schemeClr val="accent1"/>
                </a:solidFill>
              </a:rPr>
              <a:t>или </a:t>
            </a:r>
          </a:p>
          <a:p>
            <a:endParaRPr lang="ru-RU" altLang="ru-RU" dirty="0">
              <a:solidFill>
                <a:schemeClr val="accent1"/>
              </a:solidFill>
            </a:endParaRPr>
          </a:p>
        </p:txBody>
      </p:sp>
      <p:graphicFrame>
        <p:nvGraphicFramePr>
          <p:cNvPr id="9" name="Object 162"/>
          <p:cNvGraphicFramePr>
            <a:graphicFrameLocks noChangeAspect="1"/>
          </p:cNvGraphicFramePr>
          <p:nvPr>
            <p:extLst>
              <p:ext uri="{D42A27DB-BD31-4B8C-83A1-F6EECF244321}">
                <p14:modId xmlns:p14="http://schemas.microsoft.com/office/powerpoint/2010/main" val="2569831843"/>
              </p:ext>
            </p:extLst>
          </p:nvPr>
        </p:nvGraphicFramePr>
        <p:xfrm>
          <a:off x="2699792" y="4941168"/>
          <a:ext cx="936104" cy="630853"/>
        </p:xfrm>
        <a:graphic>
          <a:graphicData uri="http://schemas.openxmlformats.org/presentationml/2006/ole">
            <mc:AlternateContent xmlns:mc="http://schemas.openxmlformats.org/markup-compatibility/2006">
              <mc:Choice xmlns:v="urn:schemas-microsoft-com:vml" Requires="v">
                <p:oleObj spid="_x0000_s73760" name="Формула" r:id="rId3" imgW="583920" imgH="393480" progId="Equation.3">
                  <p:embed/>
                </p:oleObj>
              </mc:Choice>
              <mc:Fallback>
                <p:oleObj name="Формула" r:id="rId3" imgW="5839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941168"/>
                        <a:ext cx="936104" cy="630853"/>
                      </a:xfrm>
                      <a:prstGeom prst="rect">
                        <a:avLst/>
                      </a:prstGeom>
                      <a:solidFill>
                        <a:schemeClr val="bg1"/>
                      </a:solidFill>
                      <a:ln w="9525">
                        <a:solidFill>
                          <a:schemeClr val="bg2"/>
                        </a:solidFill>
                        <a:miter lim="800000"/>
                        <a:headEnd/>
                        <a:tailEnd/>
                      </a:ln>
                      <a:effectLst/>
                    </p:spPr>
                  </p:pic>
                </p:oleObj>
              </mc:Fallback>
            </mc:AlternateContent>
          </a:graphicData>
        </a:graphic>
      </p:graphicFrame>
      <p:graphicFrame>
        <p:nvGraphicFramePr>
          <p:cNvPr id="10" name="Object 163"/>
          <p:cNvGraphicFramePr>
            <a:graphicFrameLocks noChangeAspect="1"/>
          </p:cNvGraphicFramePr>
          <p:nvPr>
            <p:extLst>
              <p:ext uri="{D42A27DB-BD31-4B8C-83A1-F6EECF244321}">
                <p14:modId xmlns:p14="http://schemas.microsoft.com/office/powerpoint/2010/main" val="98937026"/>
              </p:ext>
            </p:extLst>
          </p:nvPr>
        </p:nvGraphicFramePr>
        <p:xfrm>
          <a:off x="5004048" y="5058999"/>
          <a:ext cx="864096" cy="314217"/>
        </p:xfrm>
        <a:graphic>
          <a:graphicData uri="http://schemas.openxmlformats.org/presentationml/2006/ole">
            <mc:AlternateContent xmlns:mc="http://schemas.openxmlformats.org/markup-compatibility/2006">
              <mc:Choice xmlns:v="urn:schemas-microsoft-com:vml" Requires="v">
                <p:oleObj spid="_x0000_s73761" name="Формула" r:id="rId5" imgW="558720" imgH="203040" progId="Equation.3">
                  <p:embed/>
                </p:oleObj>
              </mc:Choice>
              <mc:Fallback>
                <p:oleObj name="Формула" r:id="rId5" imgW="5587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5058999"/>
                        <a:ext cx="864096" cy="314217"/>
                      </a:xfrm>
                      <a:prstGeom prst="rect">
                        <a:avLst/>
                      </a:prstGeom>
                      <a:solidFill>
                        <a:schemeClr val="bg1"/>
                      </a:solidFill>
                      <a:ln w="9525">
                        <a:solidFill>
                          <a:schemeClr val="bg2"/>
                        </a:solidFill>
                        <a:miter lim="800000"/>
                        <a:headEnd/>
                        <a:tailEnd/>
                      </a:ln>
                      <a:effectLst/>
                    </p:spPr>
                  </p:pic>
                </p:oleObj>
              </mc:Fallback>
            </mc:AlternateContent>
          </a:graphicData>
        </a:graphic>
      </p:graphicFrame>
      <p:sp>
        <p:nvSpPr>
          <p:cNvPr id="11" name="Text Box 164"/>
          <p:cNvSpPr txBox="1">
            <a:spLocks noChangeArrowheads="1"/>
          </p:cNvSpPr>
          <p:nvPr/>
        </p:nvSpPr>
        <p:spPr bwMode="auto">
          <a:xfrm>
            <a:off x="179512" y="5541039"/>
            <a:ext cx="85168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ru-RU" altLang="ru-RU" dirty="0"/>
              <a:t>Здесь</a:t>
            </a:r>
            <a:r>
              <a:rPr lang="ru-RU" altLang="ru-RU" i="1" dirty="0"/>
              <a:t> </a:t>
            </a:r>
            <a:r>
              <a:rPr lang="en-US" altLang="ru-RU" i="1" dirty="0"/>
              <a:t>m</a:t>
            </a:r>
            <a:r>
              <a:rPr lang="en-US" altLang="ru-RU" dirty="0"/>
              <a:t> – </a:t>
            </a:r>
            <a:r>
              <a:rPr lang="ru-RU" altLang="ru-RU" dirty="0"/>
              <a:t>масса точки (мера инертности), измеряется в кг</a:t>
            </a:r>
            <a:r>
              <a:rPr lang="ru-RU" altLang="ru-RU" dirty="0" smtClean="0"/>
              <a:t>,</a:t>
            </a:r>
            <a:r>
              <a:rPr lang="en-US" altLang="ru-RU" dirty="0" smtClean="0"/>
              <a:t> </a:t>
            </a:r>
            <a:r>
              <a:rPr lang="ru-RU" altLang="ru-RU" dirty="0" smtClean="0"/>
              <a:t>численно</a:t>
            </a:r>
            <a:r>
              <a:rPr lang="en-US" altLang="ru-RU" dirty="0" smtClean="0"/>
              <a:t> </a:t>
            </a:r>
            <a:r>
              <a:rPr lang="ru-RU" altLang="ru-RU" dirty="0"/>
              <a:t>равна</a:t>
            </a:r>
            <a:r>
              <a:rPr lang="en-US" altLang="ru-RU" dirty="0"/>
              <a:t> </a:t>
            </a:r>
            <a:r>
              <a:rPr lang="ru-RU" altLang="ru-RU" dirty="0"/>
              <a:t> весу, деленному на ускорение свободного падения</a:t>
            </a:r>
            <a:r>
              <a:rPr lang="en-US" altLang="ru-RU" dirty="0" smtClean="0"/>
              <a:t>:</a:t>
            </a:r>
            <a:endParaRPr lang="en-US" altLang="ru-RU" dirty="0"/>
          </a:p>
          <a:p>
            <a:pPr algn="just"/>
            <a:r>
              <a:rPr lang="en-US" altLang="ru-RU" b="1" i="1" dirty="0" smtClean="0"/>
              <a:t>F</a:t>
            </a:r>
            <a:r>
              <a:rPr lang="en-US" altLang="ru-RU" dirty="0" smtClean="0"/>
              <a:t> </a:t>
            </a:r>
            <a:r>
              <a:rPr lang="ru-RU" altLang="ru-RU" dirty="0"/>
              <a:t>– действующая сила, измеряется в Н (1 Н сообщает точке массой 1 кг </a:t>
            </a:r>
            <a:r>
              <a:rPr lang="ru-RU" altLang="ru-RU" dirty="0" smtClean="0"/>
              <a:t>ускорение </a:t>
            </a:r>
            <a:r>
              <a:rPr lang="ru-RU" altLang="ru-RU" dirty="0"/>
              <a:t>1 м</a:t>
            </a:r>
            <a:r>
              <a:rPr lang="en-US" altLang="ru-RU" dirty="0"/>
              <a:t>/c</a:t>
            </a:r>
            <a:r>
              <a:rPr lang="en-US" altLang="ru-RU" baseline="30000" dirty="0"/>
              <a:t>2</a:t>
            </a:r>
            <a:r>
              <a:rPr lang="ru-RU" altLang="ru-RU" dirty="0"/>
              <a:t>, 1 Н = 1</a:t>
            </a:r>
            <a:r>
              <a:rPr lang="en-US" altLang="ru-RU" dirty="0"/>
              <a:t>/9.81 </a:t>
            </a:r>
            <a:r>
              <a:rPr lang="ru-RU" altLang="ru-RU" dirty="0"/>
              <a:t>кг-с</a:t>
            </a:r>
            <a:r>
              <a:rPr lang="en-US" altLang="ru-RU" dirty="0"/>
              <a:t>)</a:t>
            </a:r>
            <a:r>
              <a:rPr lang="ru-RU" altLang="ru-RU" dirty="0"/>
              <a:t>.</a:t>
            </a:r>
          </a:p>
        </p:txBody>
      </p:sp>
      <p:graphicFrame>
        <p:nvGraphicFramePr>
          <p:cNvPr id="12" name="Object 184"/>
          <p:cNvGraphicFramePr>
            <a:graphicFrameLocks noChangeAspect="1"/>
          </p:cNvGraphicFramePr>
          <p:nvPr>
            <p:extLst>
              <p:ext uri="{D42A27DB-BD31-4B8C-83A1-F6EECF244321}">
                <p14:modId xmlns:p14="http://schemas.microsoft.com/office/powerpoint/2010/main" val="3969459415"/>
              </p:ext>
            </p:extLst>
          </p:nvPr>
        </p:nvGraphicFramePr>
        <p:xfrm>
          <a:off x="5796136" y="5805264"/>
          <a:ext cx="495300" cy="419100"/>
        </p:xfrm>
        <a:graphic>
          <a:graphicData uri="http://schemas.openxmlformats.org/presentationml/2006/ole">
            <mc:AlternateContent xmlns:mc="http://schemas.openxmlformats.org/markup-compatibility/2006">
              <mc:Choice xmlns:v="urn:schemas-microsoft-com:vml" Requires="v">
                <p:oleObj spid="_x0000_s73762" name="Формула" r:id="rId7" imgW="495000" imgH="419040" progId="Equation.3">
                  <p:embed/>
                </p:oleObj>
              </mc:Choice>
              <mc:Fallback>
                <p:oleObj name="Формула" r:id="rId7" imgW="49500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6136" y="5805264"/>
                        <a:ext cx="495300" cy="4191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20</a:t>
            </a:r>
            <a:endParaRPr lang="ru-RU" altLang="ru-RU" sz="1000" b="1" dirty="0">
              <a:solidFill>
                <a:schemeClr val="bg2"/>
              </a:solidFill>
              <a:latin typeface="+mn-lt"/>
            </a:endParaRPr>
          </a:p>
        </p:txBody>
      </p:sp>
    </p:spTree>
    <p:extLst>
      <p:ext uri="{BB962C8B-B14F-4D97-AF65-F5344CB8AC3E}">
        <p14:creationId xmlns:p14="http://schemas.microsoft.com/office/powerpoint/2010/main" val="304313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21</a:t>
            </a:r>
            <a:endParaRPr lang="ru-RU" altLang="ru-RU" sz="1000" b="1" dirty="0">
              <a:solidFill>
                <a:schemeClr val="bg2"/>
              </a:solidFill>
              <a:latin typeface="+mn-lt"/>
            </a:endParaRPr>
          </a:p>
        </p:txBody>
      </p:sp>
      <p:sp>
        <p:nvSpPr>
          <p:cNvPr id="8" name="Rectangle 37"/>
          <p:cNvSpPr>
            <a:spLocks noChangeArrowheads="1"/>
          </p:cNvSpPr>
          <p:nvPr/>
        </p:nvSpPr>
        <p:spPr bwMode="auto">
          <a:xfrm>
            <a:off x="0" y="31025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sz="1600">
              <a:solidFill>
                <a:schemeClr val="accent1"/>
              </a:solidFill>
            </a:endParaRPr>
          </a:p>
        </p:txBody>
      </p:sp>
      <p:sp>
        <p:nvSpPr>
          <p:cNvPr id="9" name="Rectangle 39"/>
          <p:cNvSpPr>
            <a:spLocks noChangeArrowheads="1"/>
          </p:cNvSpPr>
          <p:nvPr/>
        </p:nvSpPr>
        <p:spPr bwMode="auto">
          <a:xfrm>
            <a:off x="0" y="31025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sz="1600">
              <a:solidFill>
                <a:schemeClr val="accent1"/>
              </a:solidFill>
            </a:endParaRPr>
          </a:p>
        </p:txBody>
      </p:sp>
      <p:sp>
        <p:nvSpPr>
          <p:cNvPr id="10" name="Rectangle 87"/>
          <p:cNvSpPr>
            <a:spLocks noChangeArrowheads="1"/>
          </p:cNvSpPr>
          <p:nvPr/>
        </p:nvSpPr>
        <p:spPr bwMode="auto">
          <a:xfrm>
            <a:off x="0" y="309303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sz="1600">
              <a:solidFill>
                <a:schemeClr val="accent1"/>
              </a:solidFill>
            </a:endParaRPr>
          </a:p>
        </p:txBody>
      </p:sp>
      <p:sp>
        <p:nvSpPr>
          <p:cNvPr id="11" name="Text Box 146"/>
          <p:cNvSpPr txBox="1">
            <a:spLocks noChangeArrowheads="1"/>
          </p:cNvSpPr>
          <p:nvPr/>
        </p:nvSpPr>
        <p:spPr bwMode="auto">
          <a:xfrm>
            <a:off x="4987404" y="4869160"/>
            <a:ext cx="38756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altLang="ru-RU" sz="1600" dirty="0">
                <a:solidFill>
                  <a:schemeClr val="accent1"/>
                </a:solidFill>
                <a:sym typeface="Symbol" pitchFamily="18" charset="2"/>
              </a:rPr>
              <a:t>- </a:t>
            </a:r>
            <a:r>
              <a:rPr lang="ru-RU" altLang="ru-RU" sz="1600" b="1" dirty="0">
                <a:solidFill>
                  <a:schemeClr val="accent1"/>
                </a:solidFill>
                <a:sym typeface="Symbol" pitchFamily="18" charset="2"/>
              </a:rPr>
              <a:t>дифференциальное уравнение движения точки в векторном виде</a:t>
            </a:r>
            <a:r>
              <a:rPr lang="ru-RU" altLang="ru-RU" sz="1600" dirty="0">
                <a:solidFill>
                  <a:schemeClr val="accent1"/>
                </a:solidFill>
                <a:sym typeface="Symbol" pitchFamily="18" charset="2"/>
              </a:rPr>
              <a:t>.</a:t>
            </a:r>
          </a:p>
        </p:txBody>
      </p:sp>
      <p:graphicFrame>
        <p:nvGraphicFramePr>
          <p:cNvPr id="12" name="Object 152"/>
          <p:cNvGraphicFramePr>
            <a:graphicFrameLocks noChangeAspect="1"/>
          </p:cNvGraphicFramePr>
          <p:nvPr>
            <p:extLst>
              <p:ext uri="{D42A27DB-BD31-4B8C-83A1-F6EECF244321}">
                <p14:modId xmlns:p14="http://schemas.microsoft.com/office/powerpoint/2010/main" val="1479499720"/>
              </p:ext>
            </p:extLst>
          </p:nvPr>
        </p:nvGraphicFramePr>
        <p:xfrm>
          <a:off x="6029440" y="4334545"/>
          <a:ext cx="918824" cy="659156"/>
        </p:xfrm>
        <a:graphic>
          <a:graphicData uri="http://schemas.openxmlformats.org/presentationml/2006/ole">
            <mc:AlternateContent xmlns:mc="http://schemas.openxmlformats.org/markup-compatibility/2006">
              <mc:Choice xmlns:v="urn:schemas-microsoft-com:vml" Requires="v">
                <p:oleObj spid="_x0000_s74826" name="Формула" r:id="rId3" imgW="583920" imgH="419040" progId="Equation.3">
                  <p:embed/>
                </p:oleObj>
              </mc:Choice>
              <mc:Fallback>
                <p:oleObj name="Формула" r:id="rId3" imgW="5839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440" y="4334545"/>
                        <a:ext cx="918824" cy="659156"/>
                      </a:xfrm>
                      <a:prstGeom prst="rect">
                        <a:avLst/>
                      </a:prstGeom>
                      <a:noFill/>
                      <a:ln w="9525">
                        <a:solidFill>
                          <a:schemeClr val="bg2"/>
                        </a:solidFill>
                        <a:miter lim="800000"/>
                        <a:headEnd/>
                        <a:tailEnd/>
                      </a:ln>
                      <a:effectLst/>
                    </p:spPr>
                  </p:pic>
                </p:oleObj>
              </mc:Fallback>
            </mc:AlternateContent>
          </a:graphicData>
        </a:graphic>
      </p:graphicFrame>
      <p:sp>
        <p:nvSpPr>
          <p:cNvPr id="13" name="Text Box 310"/>
          <p:cNvSpPr txBox="1">
            <a:spLocks noChangeArrowheads="1"/>
          </p:cNvSpPr>
          <p:nvPr/>
        </p:nvSpPr>
        <p:spPr bwMode="auto">
          <a:xfrm>
            <a:off x="148609" y="4509120"/>
            <a:ext cx="74025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1600" dirty="0">
                <a:solidFill>
                  <a:schemeClr val="accent1"/>
                </a:solidFill>
                <a:sym typeface="Symbol" pitchFamily="18" charset="2"/>
              </a:rPr>
              <a:t>Подставим ускорение точки при векторном задании </a:t>
            </a:r>
            <a:r>
              <a:rPr lang="ru-RU" altLang="ru-RU" sz="1600" dirty="0" smtClean="0">
                <a:solidFill>
                  <a:schemeClr val="accent1"/>
                </a:solidFill>
                <a:sym typeface="Symbol" pitchFamily="18" charset="2"/>
              </a:rPr>
              <a:t>движения </a:t>
            </a:r>
          </a:p>
          <a:p>
            <a:endParaRPr lang="ru-RU" altLang="ru-RU" sz="1600" dirty="0">
              <a:solidFill>
                <a:schemeClr val="accent1"/>
              </a:solidFill>
              <a:sym typeface="Symbol" pitchFamily="18" charset="2"/>
            </a:endParaRPr>
          </a:p>
          <a:p>
            <a:r>
              <a:rPr lang="ru-RU" altLang="ru-RU" sz="1600" dirty="0" smtClean="0">
                <a:solidFill>
                  <a:schemeClr val="accent1"/>
                </a:solidFill>
                <a:sym typeface="Symbol" pitchFamily="18" charset="2"/>
              </a:rPr>
              <a:t>в </a:t>
            </a:r>
            <a:r>
              <a:rPr lang="ru-RU" altLang="ru-RU" sz="1600" dirty="0">
                <a:solidFill>
                  <a:schemeClr val="accent1"/>
                </a:solidFill>
                <a:sym typeface="Symbol" pitchFamily="18" charset="2"/>
              </a:rPr>
              <a:t>основное </a:t>
            </a:r>
            <a:r>
              <a:rPr lang="ru-RU" altLang="ru-RU" sz="1600" dirty="0" smtClean="0">
                <a:solidFill>
                  <a:schemeClr val="accent1"/>
                </a:solidFill>
                <a:sym typeface="Symbol" pitchFamily="18" charset="2"/>
              </a:rPr>
              <a:t>уравнение </a:t>
            </a:r>
            <a:r>
              <a:rPr lang="ru-RU" altLang="ru-RU" sz="1600" dirty="0">
                <a:solidFill>
                  <a:schemeClr val="accent1"/>
                </a:solidFill>
                <a:sym typeface="Symbol" pitchFamily="18" charset="2"/>
              </a:rPr>
              <a:t>динамики</a:t>
            </a:r>
            <a:r>
              <a:rPr lang="en-US" altLang="ru-RU" sz="1600" dirty="0">
                <a:solidFill>
                  <a:schemeClr val="accent1"/>
                </a:solidFill>
                <a:sym typeface="Symbol" pitchFamily="18" charset="2"/>
              </a:rPr>
              <a:t>:</a:t>
            </a:r>
            <a:r>
              <a:rPr lang="ru-RU" altLang="ru-RU" sz="1600" dirty="0">
                <a:solidFill>
                  <a:schemeClr val="accent1"/>
                </a:solidFill>
                <a:sym typeface="Symbol" pitchFamily="18" charset="2"/>
              </a:rPr>
              <a:t> </a:t>
            </a:r>
            <a:endParaRPr lang="en-US" altLang="ru-RU" sz="1600" dirty="0">
              <a:solidFill>
                <a:schemeClr val="accent1"/>
              </a:solidFill>
              <a:sym typeface="Symbol" pitchFamily="18" charset="2"/>
            </a:endParaRPr>
          </a:p>
        </p:txBody>
      </p:sp>
      <p:graphicFrame>
        <p:nvGraphicFramePr>
          <p:cNvPr id="14" name="Object 311"/>
          <p:cNvGraphicFramePr>
            <a:graphicFrameLocks noChangeAspect="1"/>
          </p:cNvGraphicFramePr>
          <p:nvPr>
            <p:extLst>
              <p:ext uri="{D42A27DB-BD31-4B8C-83A1-F6EECF244321}">
                <p14:modId xmlns:p14="http://schemas.microsoft.com/office/powerpoint/2010/main" val="4187689915"/>
              </p:ext>
            </p:extLst>
          </p:nvPr>
        </p:nvGraphicFramePr>
        <p:xfrm>
          <a:off x="3267912" y="4836030"/>
          <a:ext cx="1719492" cy="573164"/>
        </p:xfrm>
        <a:graphic>
          <a:graphicData uri="http://schemas.openxmlformats.org/presentationml/2006/ole">
            <mc:AlternateContent xmlns:mc="http://schemas.openxmlformats.org/markup-compatibility/2006">
              <mc:Choice xmlns:v="urn:schemas-microsoft-com:vml" Requires="v">
                <p:oleObj spid="_x0000_s74827" name="Формула" r:id="rId5" imgW="1257120" imgH="419040" progId="Equation.3">
                  <p:embed/>
                </p:oleObj>
              </mc:Choice>
              <mc:Fallback>
                <p:oleObj name="Формула" r:id="rId5" imgW="125712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7912" y="4836030"/>
                        <a:ext cx="1719492" cy="573164"/>
                      </a:xfrm>
                      <a:prstGeom prst="rect">
                        <a:avLst/>
                      </a:prstGeom>
                      <a:solidFill>
                        <a:schemeClr val="bg1"/>
                      </a:solidFill>
                      <a:ln w="9525">
                        <a:solidFill>
                          <a:schemeClr val="bg2"/>
                        </a:solidFill>
                        <a:miter lim="800000"/>
                        <a:headEnd/>
                        <a:tailEnd/>
                      </a:ln>
                      <a:effectLst/>
                    </p:spPr>
                  </p:pic>
                </p:oleObj>
              </mc:Fallback>
            </mc:AlternateContent>
          </a:graphicData>
        </a:graphic>
      </p:graphicFrame>
      <p:sp>
        <p:nvSpPr>
          <p:cNvPr id="15" name="Text Box 338"/>
          <p:cNvSpPr txBox="1">
            <a:spLocks noChangeArrowheads="1"/>
          </p:cNvSpPr>
          <p:nvPr/>
        </p:nvSpPr>
        <p:spPr bwMode="auto">
          <a:xfrm>
            <a:off x="179512" y="3708321"/>
            <a:ext cx="25114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1600" b="1" dirty="0">
                <a:solidFill>
                  <a:schemeClr val="accent1"/>
                </a:solidFill>
                <a:cs typeface="Arial" pitchFamily="34" charset="0"/>
              </a:rPr>
              <a:t>■     Основное уравнение динамики </a:t>
            </a:r>
            <a:r>
              <a:rPr lang="en-US" altLang="ru-RU" sz="1600" dirty="0">
                <a:solidFill>
                  <a:schemeClr val="accent1"/>
                </a:solidFill>
              </a:rPr>
              <a:t>:</a:t>
            </a:r>
            <a:r>
              <a:rPr lang="ru-RU" altLang="ru-RU" sz="1600" dirty="0">
                <a:solidFill>
                  <a:schemeClr val="accent1"/>
                </a:solidFill>
              </a:rPr>
              <a:t> </a:t>
            </a:r>
          </a:p>
        </p:txBody>
      </p:sp>
      <p:graphicFrame>
        <p:nvGraphicFramePr>
          <p:cNvPr id="16" name="Object 339"/>
          <p:cNvGraphicFramePr>
            <a:graphicFrameLocks noChangeAspect="1"/>
          </p:cNvGraphicFramePr>
          <p:nvPr>
            <p:extLst>
              <p:ext uri="{D42A27DB-BD31-4B8C-83A1-F6EECF244321}">
                <p14:modId xmlns:p14="http://schemas.microsoft.com/office/powerpoint/2010/main" val="2450393016"/>
              </p:ext>
            </p:extLst>
          </p:nvPr>
        </p:nvGraphicFramePr>
        <p:xfrm>
          <a:off x="2627784" y="3859192"/>
          <a:ext cx="1085688" cy="361896"/>
        </p:xfrm>
        <a:graphic>
          <a:graphicData uri="http://schemas.openxmlformats.org/presentationml/2006/ole">
            <mc:AlternateContent xmlns:mc="http://schemas.openxmlformats.org/markup-compatibility/2006">
              <mc:Choice xmlns:v="urn:schemas-microsoft-com:vml" Requires="v">
                <p:oleObj spid="_x0000_s74828" name="Формула" r:id="rId7" imgW="723600" imgH="241200" progId="Equation.3">
                  <p:embed/>
                </p:oleObj>
              </mc:Choice>
              <mc:Fallback>
                <p:oleObj name="Формула" r:id="rId7" imgW="7236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3859192"/>
                        <a:ext cx="1085688" cy="361896"/>
                      </a:xfrm>
                      <a:prstGeom prst="rect">
                        <a:avLst/>
                      </a:prstGeom>
                      <a:solidFill>
                        <a:schemeClr val="bg1"/>
                      </a:solidFill>
                      <a:ln w="9525">
                        <a:solidFill>
                          <a:schemeClr val="bg2"/>
                        </a:solidFill>
                        <a:miter lim="800000"/>
                        <a:headEnd/>
                        <a:tailEnd/>
                      </a:ln>
                      <a:effectLst/>
                    </p:spPr>
                  </p:pic>
                </p:oleObj>
              </mc:Fallback>
            </mc:AlternateContent>
          </a:graphicData>
        </a:graphic>
      </p:graphicFrame>
      <p:sp>
        <p:nvSpPr>
          <p:cNvPr id="17" name="Text Box 340"/>
          <p:cNvSpPr txBox="1">
            <a:spLocks noChangeArrowheads="1"/>
          </p:cNvSpPr>
          <p:nvPr/>
        </p:nvSpPr>
        <p:spPr bwMode="auto">
          <a:xfrm>
            <a:off x="3836988" y="3717032"/>
            <a:ext cx="5026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ru-RU" sz="1600" b="1" dirty="0">
                <a:solidFill>
                  <a:schemeClr val="accent1"/>
                </a:solidFill>
              </a:rPr>
              <a:t>-</a:t>
            </a:r>
            <a:r>
              <a:rPr lang="en-US" altLang="ru-RU" sz="1600" dirty="0">
                <a:solidFill>
                  <a:schemeClr val="accent1"/>
                </a:solidFill>
              </a:rPr>
              <a:t> </a:t>
            </a:r>
            <a:r>
              <a:rPr lang="ru-RU" altLang="ru-RU" sz="1600" dirty="0">
                <a:solidFill>
                  <a:schemeClr val="accent1"/>
                </a:solidFill>
              </a:rPr>
              <a:t>соответствуе</a:t>
            </a:r>
            <a:r>
              <a:rPr lang="ru-RU" altLang="ru-RU" sz="1600" b="1" dirty="0">
                <a:solidFill>
                  <a:schemeClr val="accent1"/>
                </a:solidFill>
              </a:rPr>
              <a:t>т векторному </a:t>
            </a:r>
            <a:r>
              <a:rPr lang="ru-RU" altLang="ru-RU" sz="1600" dirty="0">
                <a:solidFill>
                  <a:schemeClr val="accent1"/>
                </a:solidFill>
              </a:rPr>
              <a:t>способу задания движения</a:t>
            </a:r>
            <a:r>
              <a:rPr lang="en-US" altLang="ru-RU" sz="1600" dirty="0">
                <a:solidFill>
                  <a:schemeClr val="accent1"/>
                </a:solidFill>
              </a:rPr>
              <a:t> </a:t>
            </a:r>
            <a:r>
              <a:rPr lang="ru-RU" altLang="ru-RU" sz="1600" dirty="0">
                <a:solidFill>
                  <a:schemeClr val="accent1"/>
                </a:solidFill>
              </a:rPr>
              <a:t>точки</a:t>
            </a:r>
            <a:r>
              <a:rPr lang="en-US" altLang="ru-RU" sz="1600" dirty="0">
                <a:solidFill>
                  <a:schemeClr val="accent1"/>
                </a:solidFill>
              </a:rPr>
              <a:t>.</a:t>
            </a:r>
            <a:endParaRPr lang="en-US" altLang="ru-RU" sz="1600" dirty="0">
              <a:solidFill>
                <a:schemeClr val="accent1"/>
              </a:solidFill>
              <a:sym typeface="Symbol" pitchFamily="18" charset="2"/>
            </a:endParaRPr>
          </a:p>
        </p:txBody>
      </p:sp>
      <p:sp>
        <p:nvSpPr>
          <p:cNvPr id="18" name="Text Box 341"/>
          <p:cNvSpPr txBox="1">
            <a:spLocks noChangeArrowheads="1"/>
          </p:cNvSpPr>
          <p:nvPr/>
        </p:nvSpPr>
        <p:spPr bwMode="auto">
          <a:xfrm>
            <a:off x="179512" y="2598003"/>
            <a:ext cx="9131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1600" b="1" dirty="0">
                <a:solidFill>
                  <a:schemeClr val="accent1"/>
                </a:solidFill>
                <a:cs typeface="Arial" pitchFamily="34" charset="0"/>
              </a:rPr>
              <a:t>■     Закон независимости  действия сил </a:t>
            </a:r>
            <a:r>
              <a:rPr lang="ru-RU" altLang="ru-RU" sz="1600" dirty="0">
                <a:solidFill>
                  <a:schemeClr val="accent1"/>
                </a:solidFill>
              </a:rPr>
              <a:t>– </a:t>
            </a:r>
            <a:r>
              <a:rPr lang="ru-RU" altLang="ru-RU" sz="1600" b="1" dirty="0">
                <a:solidFill>
                  <a:schemeClr val="accent1"/>
                </a:solidFill>
              </a:rPr>
              <a:t>Ускорение материальной точки под действием нескольких сил равно геометрической сумме ускорений точки от действия каждой из сил в отдельности</a:t>
            </a:r>
            <a:r>
              <a:rPr lang="en-US" altLang="ru-RU" sz="1600" b="1" dirty="0">
                <a:solidFill>
                  <a:schemeClr val="accent1"/>
                </a:solidFill>
              </a:rPr>
              <a:t>:</a:t>
            </a:r>
            <a:r>
              <a:rPr lang="ru-RU" altLang="ru-RU" sz="1600" dirty="0">
                <a:solidFill>
                  <a:schemeClr val="accent1"/>
                </a:solidFill>
              </a:rPr>
              <a:t>			              или</a:t>
            </a:r>
          </a:p>
        </p:txBody>
      </p:sp>
      <p:graphicFrame>
        <p:nvGraphicFramePr>
          <p:cNvPr id="19" name="Object 342"/>
          <p:cNvGraphicFramePr>
            <a:graphicFrameLocks noChangeAspect="1"/>
          </p:cNvGraphicFramePr>
          <p:nvPr>
            <p:extLst>
              <p:ext uri="{D42A27DB-BD31-4B8C-83A1-F6EECF244321}">
                <p14:modId xmlns:p14="http://schemas.microsoft.com/office/powerpoint/2010/main" val="3133335832"/>
              </p:ext>
            </p:extLst>
          </p:nvPr>
        </p:nvGraphicFramePr>
        <p:xfrm>
          <a:off x="1662236" y="3157537"/>
          <a:ext cx="2741489" cy="304610"/>
        </p:xfrm>
        <a:graphic>
          <a:graphicData uri="http://schemas.openxmlformats.org/presentationml/2006/ole">
            <mc:AlternateContent xmlns:mc="http://schemas.openxmlformats.org/markup-compatibility/2006">
              <mc:Choice xmlns:v="urn:schemas-microsoft-com:vml" Requires="v">
                <p:oleObj spid="_x0000_s74829" name="Формула" r:id="rId9" imgW="2057400" imgH="228600" progId="Equation.3">
                  <p:embed/>
                </p:oleObj>
              </mc:Choice>
              <mc:Fallback>
                <p:oleObj name="Формула" r:id="rId9" imgW="20574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2236" y="3157537"/>
                        <a:ext cx="2741489" cy="304610"/>
                      </a:xfrm>
                      <a:prstGeom prst="rect">
                        <a:avLst/>
                      </a:prstGeom>
                      <a:solidFill>
                        <a:schemeClr val="bg1"/>
                      </a:solidFill>
                      <a:ln w="9525">
                        <a:solidFill>
                          <a:schemeClr val="tx1"/>
                        </a:solidFill>
                        <a:miter lim="800000"/>
                        <a:headEnd/>
                        <a:tailEnd/>
                      </a:ln>
                      <a:effectLst/>
                    </p:spPr>
                  </p:pic>
                </p:oleObj>
              </mc:Fallback>
            </mc:AlternateContent>
          </a:graphicData>
        </a:graphic>
      </p:graphicFrame>
      <p:graphicFrame>
        <p:nvGraphicFramePr>
          <p:cNvPr id="20" name="Object 343"/>
          <p:cNvGraphicFramePr>
            <a:graphicFrameLocks noChangeAspect="1"/>
          </p:cNvGraphicFramePr>
          <p:nvPr>
            <p:extLst>
              <p:ext uri="{D42A27DB-BD31-4B8C-83A1-F6EECF244321}">
                <p14:modId xmlns:p14="http://schemas.microsoft.com/office/powerpoint/2010/main" val="3134626476"/>
              </p:ext>
            </p:extLst>
          </p:nvPr>
        </p:nvGraphicFramePr>
        <p:xfrm>
          <a:off x="5148064" y="3157538"/>
          <a:ext cx="2518780" cy="343470"/>
        </p:xfrm>
        <a:graphic>
          <a:graphicData uri="http://schemas.openxmlformats.org/presentationml/2006/ole">
            <mc:AlternateContent xmlns:mc="http://schemas.openxmlformats.org/markup-compatibility/2006">
              <mc:Choice xmlns:v="urn:schemas-microsoft-com:vml" Requires="v">
                <p:oleObj spid="_x0000_s74830" name="Формула" r:id="rId11" imgW="1676160" imgH="228600" progId="Equation.3">
                  <p:embed/>
                </p:oleObj>
              </mc:Choice>
              <mc:Fallback>
                <p:oleObj name="Формула" r:id="rId11" imgW="167616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064" y="3157538"/>
                        <a:ext cx="2518780" cy="343470"/>
                      </a:xfrm>
                      <a:prstGeom prst="rect">
                        <a:avLst/>
                      </a:prstGeom>
                      <a:solidFill>
                        <a:schemeClr val="bg1"/>
                      </a:solidFill>
                      <a:ln w="9525">
                        <a:solidFill>
                          <a:schemeClr val="tx1"/>
                        </a:solidFill>
                        <a:miter lim="800000"/>
                        <a:headEnd/>
                        <a:tailEnd/>
                      </a:ln>
                      <a:effectLst/>
                    </p:spPr>
                  </p:pic>
                </p:oleObj>
              </mc:Fallback>
            </mc:AlternateContent>
          </a:graphicData>
        </a:graphic>
      </p:graphicFrame>
      <p:sp>
        <p:nvSpPr>
          <p:cNvPr id="21" name="Text Box 344"/>
          <p:cNvSpPr txBox="1">
            <a:spLocks noChangeArrowheads="1"/>
          </p:cNvSpPr>
          <p:nvPr/>
        </p:nvSpPr>
        <p:spPr bwMode="auto">
          <a:xfrm>
            <a:off x="231775" y="1980129"/>
            <a:ext cx="86312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altLang="ru-RU" sz="1600" dirty="0">
                <a:solidFill>
                  <a:schemeClr val="accent1"/>
                </a:solidFill>
              </a:rPr>
              <a:t>Закон справедлив для любого кинематического состояния тел. Силы взаимодействия, будучи приложенные к разным точкам (</a:t>
            </a:r>
            <a:r>
              <a:rPr lang="ru-RU" altLang="ru-RU" sz="1600" dirty="0" smtClean="0">
                <a:solidFill>
                  <a:schemeClr val="accent1"/>
                </a:solidFill>
              </a:rPr>
              <a:t>телам) не </a:t>
            </a:r>
            <a:r>
              <a:rPr lang="ru-RU" altLang="ru-RU" sz="1600" dirty="0">
                <a:solidFill>
                  <a:schemeClr val="accent1"/>
                </a:solidFill>
              </a:rPr>
              <a:t>уравновешиваются.</a:t>
            </a:r>
          </a:p>
        </p:txBody>
      </p:sp>
      <p:sp>
        <p:nvSpPr>
          <p:cNvPr id="22" name="Text Box 345"/>
          <p:cNvSpPr txBox="1">
            <a:spLocks noChangeArrowheads="1"/>
          </p:cNvSpPr>
          <p:nvPr/>
        </p:nvSpPr>
        <p:spPr bwMode="auto">
          <a:xfrm>
            <a:off x="193675" y="876300"/>
            <a:ext cx="9131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1600" b="1" dirty="0">
                <a:solidFill>
                  <a:schemeClr val="accent1"/>
                </a:solidFill>
                <a:cs typeface="Arial" pitchFamily="34" charset="0"/>
              </a:rPr>
              <a:t>■     Закон равенства действия и противодействия (</a:t>
            </a:r>
            <a:r>
              <a:rPr lang="en-US" altLang="ru-RU" sz="1600" b="1" dirty="0">
                <a:solidFill>
                  <a:schemeClr val="accent1"/>
                </a:solidFill>
                <a:cs typeface="Arial" pitchFamily="34" charset="0"/>
              </a:rPr>
              <a:t>III </a:t>
            </a:r>
            <a:r>
              <a:rPr lang="ru-RU" altLang="ru-RU" sz="1600" b="1" dirty="0">
                <a:solidFill>
                  <a:schemeClr val="accent1"/>
                </a:solidFill>
                <a:cs typeface="Arial" pitchFamily="34" charset="0"/>
              </a:rPr>
              <a:t>закон Ньютона) </a:t>
            </a:r>
            <a:r>
              <a:rPr lang="ru-RU" altLang="ru-RU" sz="1600" dirty="0">
                <a:solidFill>
                  <a:schemeClr val="accent1"/>
                </a:solidFill>
              </a:rPr>
              <a:t>– </a:t>
            </a:r>
            <a:r>
              <a:rPr lang="ru-RU" altLang="ru-RU" sz="1600" b="1" dirty="0">
                <a:solidFill>
                  <a:schemeClr val="accent1"/>
                </a:solidFill>
              </a:rPr>
              <a:t>Всякому действию соответствует равное по величине и противоположно направленное противодействие</a:t>
            </a:r>
            <a:r>
              <a:rPr lang="en-US" altLang="ru-RU" sz="1600" dirty="0">
                <a:solidFill>
                  <a:schemeClr val="accent1"/>
                </a:solidFill>
              </a:rPr>
              <a:t>:</a:t>
            </a:r>
            <a:endParaRPr lang="ru-RU" altLang="ru-RU" sz="1600" dirty="0">
              <a:solidFill>
                <a:schemeClr val="accent1"/>
              </a:solidFill>
            </a:endParaRPr>
          </a:p>
          <a:p>
            <a:endParaRPr lang="ru-RU" altLang="ru-RU" sz="1600" dirty="0">
              <a:solidFill>
                <a:schemeClr val="accent1"/>
              </a:solidFill>
            </a:endParaRPr>
          </a:p>
        </p:txBody>
      </p:sp>
      <p:graphicFrame>
        <p:nvGraphicFramePr>
          <p:cNvPr id="23" name="Object 346"/>
          <p:cNvGraphicFramePr>
            <a:graphicFrameLocks noChangeAspect="1"/>
          </p:cNvGraphicFramePr>
          <p:nvPr>
            <p:extLst>
              <p:ext uri="{D42A27DB-BD31-4B8C-83A1-F6EECF244321}">
                <p14:modId xmlns:p14="http://schemas.microsoft.com/office/powerpoint/2010/main" val="1427967053"/>
              </p:ext>
            </p:extLst>
          </p:nvPr>
        </p:nvGraphicFramePr>
        <p:xfrm>
          <a:off x="3131840" y="1480839"/>
          <a:ext cx="1094085" cy="397849"/>
        </p:xfrm>
        <a:graphic>
          <a:graphicData uri="http://schemas.openxmlformats.org/presentationml/2006/ole">
            <mc:AlternateContent xmlns:mc="http://schemas.openxmlformats.org/markup-compatibility/2006">
              <mc:Choice xmlns:v="urn:schemas-microsoft-com:vml" Requires="v">
                <p:oleObj spid="_x0000_s74831" name="Формула" r:id="rId13" imgW="698400" imgH="253800" progId="Equation.3">
                  <p:embed/>
                </p:oleObj>
              </mc:Choice>
              <mc:Fallback>
                <p:oleObj name="Формула" r:id="rId13" imgW="69840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1840" y="1480839"/>
                        <a:ext cx="1094085" cy="397849"/>
                      </a:xfrm>
                      <a:prstGeom prst="rect">
                        <a:avLst/>
                      </a:prstGeom>
                      <a:solidFill>
                        <a:schemeClr val="bg1"/>
                      </a:solidFill>
                      <a:ln w="9525">
                        <a:solidFill>
                          <a:schemeClr val="tx1"/>
                        </a:solidFill>
                        <a:miter lim="800000"/>
                        <a:headEnd/>
                        <a:tailEnd/>
                      </a:ln>
                      <a:effectLst/>
                    </p:spPr>
                  </p:pic>
                </p:oleObj>
              </mc:Fallback>
            </mc:AlternateContent>
          </a:graphicData>
        </a:graphic>
      </p:graphicFrame>
      <p:grpSp>
        <p:nvGrpSpPr>
          <p:cNvPr id="24" name="Group 347"/>
          <p:cNvGrpSpPr>
            <a:grpSpLocks/>
          </p:cNvGrpSpPr>
          <p:nvPr/>
        </p:nvGrpSpPr>
        <p:grpSpPr bwMode="auto">
          <a:xfrm>
            <a:off x="4403725" y="1439565"/>
            <a:ext cx="1966913" cy="549275"/>
            <a:chOff x="722" y="3248"/>
            <a:chExt cx="1239" cy="346"/>
          </a:xfrm>
        </p:grpSpPr>
        <p:sp>
          <p:nvSpPr>
            <p:cNvPr id="25" name="Oval 348"/>
            <p:cNvSpPr>
              <a:spLocks noChangeArrowheads="1"/>
            </p:cNvSpPr>
            <p:nvPr/>
          </p:nvSpPr>
          <p:spPr bwMode="auto">
            <a:xfrm>
              <a:off x="876" y="3390"/>
              <a:ext cx="96" cy="96"/>
            </a:xfrm>
            <a:prstGeom prst="ellipse">
              <a:avLst/>
            </a:prstGeom>
            <a:solidFill>
              <a:srgbClr val="FFCC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1600">
                <a:solidFill>
                  <a:schemeClr val="accent1"/>
                </a:solidFill>
              </a:endParaRPr>
            </a:p>
          </p:txBody>
        </p:sp>
        <p:sp>
          <p:nvSpPr>
            <p:cNvPr id="26" name="AutoShape 349"/>
            <p:cNvSpPr>
              <a:spLocks noChangeArrowheads="1"/>
            </p:cNvSpPr>
            <p:nvPr/>
          </p:nvSpPr>
          <p:spPr bwMode="auto">
            <a:xfrm>
              <a:off x="978" y="3396"/>
              <a:ext cx="312" cy="84"/>
            </a:xfrm>
            <a:prstGeom prst="rightArrow">
              <a:avLst>
                <a:gd name="adj1" fmla="val 50000"/>
                <a:gd name="adj2" fmla="val 9285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1600">
                <a:solidFill>
                  <a:schemeClr val="accent1"/>
                </a:solidFill>
              </a:endParaRPr>
            </a:p>
          </p:txBody>
        </p:sp>
        <p:sp>
          <p:nvSpPr>
            <p:cNvPr id="27" name="Oval 350"/>
            <p:cNvSpPr>
              <a:spLocks noChangeArrowheads="1"/>
            </p:cNvSpPr>
            <p:nvPr/>
          </p:nvSpPr>
          <p:spPr bwMode="auto">
            <a:xfrm flipH="1">
              <a:off x="1667" y="3389"/>
              <a:ext cx="96" cy="96"/>
            </a:xfrm>
            <a:prstGeom prst="ellipse">
              <a:avLst/>
            </a:prstGeom>
            <a:solidFill>
              <a:srgbClr val="FFCC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1600">
                <a:solidFill>
                  <a:schemeClr val="accent1"/>
                </a:solidFill>
              </a:endParaRPr>
            </a:p>
          </p:txBody>
        </p:sp>
        <p:sp>
          <p:nvSpPr>
            <p:cNvPr id="28" name="AutoShape 351"/>
            <p:cNvSpPr>
              <a:spLocks noChangeArrowheads="1"/>
            </p:cNvSpPr>
            <p:nvPr/>
          </p:nvSpPr>
          <p:spPr bwMode="auto">
            <a:xfrm flipH="1">
              <a:off x="1355" y="3395"/>
              <a:ext cx="312" cy="84"/>
            </a:xfrm>
            <a:prstGeom prst="rightArrow">
              <a:avLst>
                <a:gd name="adj1" fmla="val 50000"/>
                <a:gd name="adj2" fmla="val 9285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sz="1600">
                <a:solidFill>
                  <a:schemeClr val="accent1"/>
                </a:solidFill>
              </a:endParaRPr>
            </a:p>
          </p:txBody>
        </p:sp>
        <p:sp>
          <p:nvSpPr>
            <p:cNvPr id="29" name="Line 352"/>
            <p:cNvSpPr>
              <a:spLocks noChangeShapeType="1"/>
            </p:cNvSpPr>
            <p:nvPr/>
          </p:nvSpPr>
          <p:spPr bwMode="auto">
            <a:xfrm>
              <a:off x="900" y="3438"/>
              <a:ext cx="81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sz="1600">
                <a:solidFill>
                  <a:schemeClr val="accent1"/>
                </a:solidFill>
              </a:endParaRPr>
            </a:p>
          </p:txBody>
        </p:sp>
        <p:graphicFrame>
          <p:nvGraphicFramePr>
            <p:cNvPr id="30" name="Object 353"/>
            <p:cNvGraphicFramePr>
              <a:graphicFrameLocks noChangeAspect="1"/>
            </p:cNvGraphicFramePr>
            <p:nvPr/>
          </p:nvGraphicFramePr>
          <p:xfrm>
            <a:off x="1039" y="3255"/>
            <a:ext cx="152" cy="160"/>
          </p:xfrm>
          <a:graphic>
            <a:graphicData uri="http://schemas.openxmlformats.org/presentationml/2006/ole">
              <mc:AlternateContent xmlns:mc="http://schemas.openxmlformats.org/markup-compatibility/2006">
                <mc:Choice xmlns:v="urn:schemas-microsoft-com:vml" Requires="v">
                  <p:oleObj spid="_x0000_s74832" name="Формула" r:id="rId15" imgW="241200" imgH="253800" progId="Equation.3">
                    <p:embed/>
                  </p:oleObj>
                </mc:Choice>
                <mc:Fallback>
                  <p:oleObj name="Формула" r:id="rId15" imgW="241200" imgH="253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9" y="3255"/>
                          <a:ext cx="152" cy="16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54"/>
            <p:cNvGraphicFramePr>
              <a:graphicFrameLocks noChangeAspect="1"/>
            </p:cNvGraphicFramePr>
            <p:nvPr/>
          </p:nvGraphicFramePr>
          <p:xfrm>
            <a:off x="1524" y="3248"/>
            <a:ext cx="152" cy="160"/>
          </p:xfrm>
          <a:graphic>
            <a:graphicData uri="http://schemas.openxmlformats.org/presentationml/2006/ole">
              <mc:AlternateContent xmlns:mc="http://schemas.openxmlformats.org/markup-compatibility/2006">
                <mc:Choice xmlns:v="urn:schemas-microsoft-com:vml" Requires="v">
                  <p:oleObj spid="_x0000_s74833" name="Формула" r:id="rId17" imgW="241200" imgH="253800" progId="Equation.3">
                    <p:embed/>
                  </p:oleObj>
                </mc:Choice>
                <mc:Fallback>
                  <p:oleObj name="Формула" r:id="rId17" imgW="241200" imgH="253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 y="3248"/>
                          <a:ext cx="152" cy="16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355"/>
            <p:cNvSpPr txBox="1">
              <a:spLocks noChangeArrowheads="1"/>
            </p:cNvSpPr>
            <p:nvPr/>
          </p:nvSpPr>
          <p:spPr bwMode="auto">
            <a:xfrm>
              <a:off x="722" y="3277"/>
              <a:ext cx="214"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sz="1600" i="1">
                  <a:solidFill>
                    <a:schemeClr val="accent1"/>
                  </a:solidFill>
                </a:rPr>
                <a:t>m</a:t>
              </a:r>
              <a:r>
                <a:rPr lang="en-US" altLang="ru-RU" sz="1600" baseline="-25000">
                  <a:solidFill>
                    <a:schemeClr val="accent1"/>
                  </a:solidFill>
                </a:rPr>
                <a:t>1</a:t>
              </a:r>
              <a:endParaRPr lang="ru-RU" altLang="ru-RU" sz="1600" baseline="-25000">
                <a:solidFill>
                  <a:schemeClr val="accent1"/>
                </a:solidFill>
              </a:endParaRPr>
            </a:p>
          </p:txBody>
        </p:sp>
        <p:sp>
          <p:nvSpPr>
            <p:cNvPr id="33" name="Text Box 356"/>
            <p:cNvSpPr txBox="1">
              <a:spLocks noChangeArrowheads="1"/>
            </p:cNvSpPr>
            <p:nvPr/>
          </p:nvSpPr>
          <p:spPr bwMode="auto">
            <a:xfrm>
              <a:off x="1723" y="3252"/>
              <a:ext cx="23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sz="1600" i="1">
                  <a:solidFill>
                    <a:schemeClr val="accent1"/>
                  </a:solidFill>
                </a:rPr>
                <a:t>m</a:t>
              </a:r>
              <a:r>
                <a:rPr lang="en-US" altLang="ru-RU" sz="1600" baseline="-25000">
                  <a:solidFill>
                    <a:schemeClr val="accent1"/>
                  </a:solidFill>
                </a:rPr>
                <a:t>2</a:t>
              </a:r>
              <a:endParaRPr lang="ru-RU" altLang="ru-RU" sz="1600" baseline="-25000">
                <a:solidFill>
                  <a:schemeClr val="accent1"/>
                </a:solidFill>
              </a:endParaRPr>
            </a:p>
          </p:txBody>
        </p:sp>
      </p:grpSp>
    </p:spTree>
    <p:extLst>
      <p:ext uri="{BB962C8B-B14F-4D97-AF65-F5344CB8AC3E}">
        <p14:creationId xmlns:p14="http://schemas.microsoft.com/office/powerpoint/2010/main" val="215872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22</a:t>
            </a:r>
            <a:endParaRPr lang="ru-RU" altLang="ru-RU" sz="1000" b="1" dirty="0">
              <a:solidFill>
                <a:schemeClr val="bg2"/>
              </a:solidFill>
              <a:latin typeface="+mn-lt"/>
            </a:endParaRPr>
          </a:p>
        </p:txBody>
      </p:sp>
      <p:graphicFrame>
        <p:nvGraphicFramePr>
          <p:cNvPr id="8" name="Object 158"/>
          <p:cNvGraphicFramePr>
            <a:graphicFrameLocks noChangeAspect="1"/>
          </p:cNvGraphicFramePr>
          <p:nvPr>
            <p:extLst>
              <p:ext uri="{D42A27DB-BD31-4B8C-83A1-F6EECF244321}">
                <p14:modId xmlns:p14="http://schemas.microsoft.com/office/powerpoint/2010/main" val="2778390770"/>
              </p:ext>
            </p:extLst>
          </p:nvPr>
        </p:nvGraphicFramePr>
        <p:xfrm>
          <a:off x="3275856" y="1496428"/>
          <a:ext cx="2510892" cy="347662"/>
        </p:xfrm>
        <a:graphic>
          <a:graphicData uri="http://schemas.openxmlformats.org/presentationml/2006/ole">
            <mc:AlternateContent xmlns:mc="http://schemas.openxmlformats.org/markup-compatibility/2006">
              <mc:Choice xmlns:v="urn:schemas-microsoft-com:vml" Requires="v">
                <p:oleObj spid="_x0000_s76075" name="Формула" r:id="rId3" imgW="1650960" imgH="228600" progId="Equation.3">
                  <p:embed/>
                </p:oleObj>
              </mc:Choice>
              <mc:Fallback>
                <p:oleObj name="Формула" r:id="rId3" imgW="16509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496428"/>
                        <a:ext cx="2510892" cy="347662"/>
                      </a:xfrm>
                      <a:prstGeom prst="rect">
                        <a:avLst/>
                      </a:prstGeom>
                      <a:noFill/>
                      <a:ln w="9525">
                        <a:solidFill>
                          <a:schemeClr val="tx1"/>
                        </a:solidFill>
                        <a:miter lim="800000"/>
                        <a:headEnd/>
                        <a:tailEnd/>
                      </a:ln>
                      <a:effectLst/>
                    </p:spPr>
                  </p:pic>
                </p:oleObj>
              </mc:Fallback>
            </mc:AlternateContent>
          </a:graphicData>
        </a:graphic>
      </p:graphicFrame>
      <p:graphicFrame>
        <p:nvGraphicFramePr>
          <p:cNvPr id="9" name="Object 169"/>
          <p:cNvGraphicFramePr>
            <a:graphicFrameLocks noChangeAspect="1"/>
          </p:cNvGraphicFramePr>
          <p:nvPr>
            <p:extLst>
              <p:ext uri="{D42A27DB-BD31-4B8C-83A1-F6EECF244321}">
                <p14:modId xmlns:p14="http://schemas.microsoft.com/office/powerpoint/2010/main" val="2720867957"/>
              </p:ext>
            </p:extLst>
          </p:nvPr>
        </p:nvGraphicFramePr>
        <p:xfrm>
          <a:off x="5253880" y="2722364"/>
          <a:ext cx="1244600" cy="1282700"/>
        </p:xfrm>
        <a:graphic>
          <a:graphicData uri="http://schemas.openxmlformats.org/presentationml/2006/ole">
            <mc:AlternateContent xmlns:mc="http://schemas.openxmlformats.org/markup-compatibility/2006">
              <mc:Choice xmlns:v="urn:schemas-microsoft-com:vml" Requires="v">
                <p:oleObj spid="_x0000_s76076" name="Формула" r:id="rId5" imgW="1244520" imgH="1282680" progId="Equation.3">
                  <p:embed/>
                </p:oleObj>
              </mc:Choice>
              <mc:Fallback>
                <p:oleObj name="Формула" r:id="rId5" imgW="1244520" imgH="1282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3880" y="2722364"/>
                        <a:ext cx="1244600" cy="1282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99"/>
          <p:cNvGraphicFramePr>
            <a:graphicFrameLocks noChangeAspect="1"/>
          </p:cNvGraphicFramePr>
          <p:nvPr>
            <p:extLst>
              <p:ext uri="{D42A27DB-BD31-4B8C-83A1-F6EECF244321}">
                <p14:modId xmlns:p14="http://schemas.microsoft.com/office/powerpoint/2010/main" val="90804393"/>
              </p:ext>
            </p:extLst>
          </p:nvPr>
        </p:nvGraphicFramePr>
        <p:xfrm>
          <a:off x="6563999" y="5325800"/>
          <a:ext cx="876300" cy="685800"/>
        </p:xfrm>
        <a:graphic>
          <a:graphicData uri="http://schemas.openxmlformats.org/presentationml/2006/ole">
            <mc:AlternateContent xmlns:mc="http://schemas.openxmlformats.org/markup-compatibility/2006">
              <mc:Choice xmlns:v="urn:schemas-microsoft-com:vml" Requires="v">
                <p:oleObj spid="_x0000_s76077" name="Формула" r:id="rId7" imgW="876240" imgH="685800" progId="Equation.3">
                  <p:embed/>
                </p:oleObj>
              </mc:Choice>
              <mc:Fallback>
                <p:oleObj name="Формула" r:id="rId7" imgW="876240" imgH="685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3999" y="5325800"/>
                        <a:ext cx="876300" cy="685800"/>
                      </a:xfrm>
                      <a:prstGeom prst="rect">
                        <a:avLst/>
                      </a:prstGeom>
                      <a:solidFill>
                        <a:schemeClr val="bg1"/>
                      </a:solidFill>
                      <a:ln w="9525">
                        <a:solidFill>
                          <a:srgbClr val="003366"/>
                        </a:solidFill>
                        <a:miter lim="800000"/>
                        <a:headEnd/>
                        <a:tailEnd/>
                      </a:ln>
                      <a:effectLst/>
                    </p:spPr>
                  </p:pic>
                </p:oleObj>
              </mc:Fallback>
            </mc:AlternateContent>
          </a:graphicData>
        </a:graphic>
      </p:graphicFrame>
      <p:sp>
        <p:nvSpPr>
          <p:cNvPr id="11" name="Text Box 200"/>
          <p:cNvSpPr txBox="1">
            <a:spLocks noChangeArrowheads="1"/>
          </p:cNvSpPr>
          <p:nvPr/>
        </p:nvSpPr>
        <p:spPr bwMode="auto">
          <a:xfrm>
            <a:off x="6925128" y="2684175"/>
            <a:ext cx="1609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1000" b="1">
                <a:solidFill>
                  <a:schemeClr val="bg2"/>
                </a:solidFill>
              </a:rPr>
              <a:t> - дифференциальные</a:t>
            </a:r>
          </a:p>
          <a:p>
            <a:r>
              <a:rPr lang="ru-RU" altLang="ru-RU" sz="1000" b="1">
                <a:solidFill>
                  <a:schemeClr val="bg2"/>
                </a:solidFill>
              </a:rPr>
              <a:t>уравнения движения</a:t>
            </a:r>
          </a:p>
          <a:p>
            <a:r>
              <a:rPr lang="ru-RU" altLang="ru-RU" sz="1000" b="1">
                <a:solidFill>
                  <a:schemeClr val="bg2"/>
                </a:solidFill>
              </a:rPr>
              <a:t>точки в координатном</a:t>
            </a:r>
          </a:p>
          <a:p>
            <a:r>
              <a:rPr lang="ru-RU" altLang="ru-RU" sz="1000" b="1">
                <a:solidFill>
                  <a:schemeClr val="bg2"/>
                </a:solidFill>
              </a:rPr>
              <a:t>виде</a:t>
            </a:r>
            <a:r>
              <a:rPr lang="ru-RU" altLang="ru-RU" sz="1000" b="1" i="1">
                <a:solidFill>
                  <a:schemeClr val="bg2"/>
                </a:solidFill>
                <a:sym typeface="Symbol" pitchFamily="18" charset="2"/>
              </a:rPr>
              <a:t>.</a:t>
            </a:r>
          </a:p>
        </p:txBody>
      </p:sp>
      <p:sp>
        <p:nvSpPr>
          <p:cNvPr id="12" name="Text Box 213"/>
          <p:cNvSpPr txBox="1">
            <a:spLocks noChangeArrowheads="1"/>
          </p:cNvSpPr>
          <p:nvPr/>
        </p:nvSpPr>
        <p:spPr bwMode="auto">
          <a:xfrm>
            <a:off x="3548191" y="4062124"/>
            <a:ext cx="51481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ru-RU" altLang="ru-RU" sz="1600" dirty="0"/>
              <a:t>Этот результат может быть получен формальным проецированием векторного дифференциального уравнения (1).</a:t>
            </a:r>
            <a:endParaRPr lang="ru-RU" altLang="ru-RU" sz="1600" i="1" dirty="0">
              <a:sym typeface="Symbol" pitchFamily="18" charset="2"/>
            </a:endParaRPr>
          </a:p>
        </p:txBody>
      </p:sp>
      <p:sp>
        <p:nvSpPr>
          <p:cNvPr id="13" name="Text Box 217"/>
          <p:cNvSpPr txBox="1">
            <a:spLocks noChangeArrowheads="1"/>
          </p:cNvSpPr>
          <p:nvPr/>
        </p:nvSpPr>
        <p:spPr bwMode="auto">
          <a:xfrm>
            <a:off x="2830966" y="2139662"/>
            <a:ext cx="238879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1600" dirty="0"/>
              <a:t>После группировки</a:t>
            </a:r>
          </a:p>
          <a:p>
            <a:r>
              <a:rPr lang="ru-RU" altLang="ru-RU" sz="1600" dirty="0"/>
              <a:t>векторное соотношение</a:t>
            </a:r>
          </a:p>
          <a:p>
            <a:r>
              <a:rPr lang="ru-RU" altLang="ru-RU" sz="1600" dirty="0"/>
              <a:t>распадается</a:t>
            </a:r>
          </a:p>
          <a:p>
            <a:r>
              <a:rPr lang="ru-RU" altLang="ru-RU" sz="1600" dirty="0"/>
              <a:t>на три скалярных</a:t>
            </a:r>
          </a:p>
          <a:p>
            <a:r>
              <a:rPr lang="ru-RU" altLang="ru-RU" sz="1600" dirty="0"/>
              <a:t>уравнения</a:t>
            </a:r>
            <a:r>
              <a:rPr lang="en-US" altLang="ru-RU" sz="1600" i="1" dirty="0">
                <a:sym typeface="Symbol" pitchFamily="18" charset="2"/>
              </a:rPr>
              <a:t>:</a:t>
            </a:r>
            <a:endParaRPr lang="ru-RU" altLang="ru-RU" sz="1600" i="1" dirty="0">
              <a:sym typeface="Symbol" pitchFamily="18" charset="2"/>
            </a:endParaRPr>
          </a:p>
        </p:txBody>
      </p:sp>
      <p:sp>
        <p:nvSpPr>
          <p:cNvPr id="14" name="Text Box 299"/>
          <p:cNvSpPr txBox="1">
            <a:spLocks noChangeArrowheads="1"/>
          </p:cNvSpPr>
          <p:nvPr/>
        </p:nvSpPr>
        <p:spPr bwMode="auto">
          <a:xfrm>
            <a:off x="1576710" y="856387"/>
            <a:ext cx="6934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1600" b="1" dirty="0">
                <a:solidFill>
                  <a:srgbClr val="FF0000"/>
                </a:solidFill>
              </a:rPr>
              <a:t>В координатном виде</a:t>
            </a:r>
            <a:r>
              <a:rPr lang="en-US" altLang="ru-RU" sz="1600" b="1" dirty="0">
                <a:solidFill>
                  <a:srgbClr val="FF0000"/>
                </a:solidFill>
              </a:rPr>
              <a:t>:</a:t>
            </a:r>
            <a:r>
              <a:rPr lang="ru-RU" altLang="ru-RU" sz="1600" b="1" dirty="0">
                <a:solidFill>
                  <a:srgbClr val="FF0000"/>
                </a:solidFill>
              </a:rPr>
              <a:t> </a:t>
            </a:r>
            <a:r>
              <a:rPr lang="ru-RU" altLang="ru-RU" sz="1600" dirty="0"/>
              <a:t>Используем связь радиуса-вектора с координатами</a:t>
            </a:r>
          </a:p>
          <a:p>
            <a:r>
              <a:rPr lang="ru-RU" altLang="ru-RU" sz="1600" dirty="0" smtClean="0"/>
              <a:t>и </a:t>
            </a:r>
            <a:r>
              <a:rPr lang="ru-RU" altLang="ru-RU" sz="1600" dirty="0"/>
              <a:t>вектора силы с проекциями</a:t>
            </a:r>
            <a:r>
              <a:rPr lang="en-US" altLang="ru-RU" sz="1600" dirty="0"/>
              <a:t>:</a:t>
            </a:r>
            <a:r>
              <a:rPr lang="ru-RU" altLang="ru-RU" sz="1600" dirty="0"/>
              <a:t> </a:t>
            </a:r>
            <a:r>
              <a:rPr lang="ru-RU" altLang="ru-RU" sz="1600" b="1" dirty="0">
                <a:solidFill>
                  <a:srgbClr val="FF0000"/>
                </a:solidFill>
              </a:rPr>
              <a:t>	</a:t>
            </a:r>
          </a:p>
        </p:txBody>
      </p:sp>
      <p:sp>
        <p:nvSpPr>
          <p:cNvPr id="15" name="Text Box 302"/>
          <p:cNvSpPr txBox="1">
            <a:spLocks noChangeArrowheads="1"/>
          </p:cNvSpPr>
          <p:nvPr/>
        </p:nvSpPr>
        <p:spPr bwMode="auto">
          <a:xfrm>
            <a:off x="6700093" y="3081139"/>
            <a:ext cx="5597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1600"/>
              <a:t>или</a:t>
            </a:r>
            <a:r>
              <a:rPr lang="en-US" altLang="ru-RU" sz="1600"/>
              <a:t>:</a:t>
            </a:r>
            <a:endParaRPr lang="ru-RU" altLang="ru-RU" sz="1600"/>
          </a:p>
        </p:txBody>
      </p:sp>
      <p:grpSp>
        <p:nvGrpSpPr>
          <p:cNvPr id="16" name="Group 316"/>
          <p:cNvGrpSpPr>
            <a:grpSpLocks/>
          </p:cNvGrpSpPr>
          <p:nvPr/>
        </p:nvGrpSpPr>
        <p:grpSpPr bwMode="auto">
          <a:xfrm>
            <a:off x="932316" y="1895187"/>
            <a:ext cx="1882775" cy="1641475"/>
            <a:chOff x="715" y="1630"/>
            <a:chExt cx="1186" cy="1034"/>
          </a:xfrm>
        </p:grpSpPr>
        <p:grpSp>
          <p:nvGrpSpPr>
            <p:cNvPr id="17" name="Group 193"/>
            <p:cNvGrpSpPr>
              <a:grpSpLocks/>
            </p:cNvGrpSpPr>
            <p:nvPr/>
          </p:nvGrpSpPr>
          <p:grpSpPr bwMode="auto">
            <a:xfrm>
              <a:off x="715" y="1630"/>
              <a:ext cx="1186" cy="1034"/>
              <a:chOff x="2425" y="1126"/>
              <a:chExt cx="1186" cy="1034"/>
            </a:xfrm>
          </p:grpSpPr>
          <p:sp>
            <p:nvSpPr>
              <p:cNvPr id="25" name="Line 160"/>
              <p:cNvSpPr>
                <a:spLocks noChangeShapeType="1"/>
              </p:cNvSpPr>
              <p:nvPr/>
            </p:nvSpPr>
            <p:spPr bwMode="auto">
              <a:xfrm>
                <a:off x="2735" y="1901"/>
                <a:ext cx="762"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6" name="Line 161"/>
              <p:cNvSpPr>
                <a:spLocks noChangeShapeType="1"/>
              </p:cNvSpPr>
              <p:nvPr/>
            </p:nvSpPr>
            <p:spPr bwMode="auto">
              <a:xfrm rot="-5400000">
                <a:off x="2368" y="1528"/>
                <a:ext cx="75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7" name="Line 162"/>
              <p:cNvSpPr>
                <a:spLocks noChangeShapeType="1"/>
              </p:cNvSpPr>
              <p:nvPr/>
            </p:nvSpPr>
            <p:spPr bwMode="auto">
              <a:xfrm rot="-5400000" flipH="1" flipV="1">
                <a:off x="2484" y="1896"/>
                <a:ext cx="264" cy="264"/>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 name="Oval 163"/>
              <p:cNvSpPr>
                <a:spLocks noChangeArrowheads="1"/>
              </p:cNvSpPr>
              <p:nvPr/>
            </p:nvSpPr>
            <p:spPr bwMode="auto">
              <a:xfrm>
                <a:off x="3101" y="1349"/>
                <a:ext cx="32" cy="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 name="Oval 164"/>
              <p:cNvSpPr>
                <a:spLocks noChangeArrowheads="1"/>
              </p:cNvSpPr>
              <p:nvPr/>
            </p:nvSpPr>
            <p:spPr bwMode="auto">
              <a:xfrm>
                <a:off x="2734" y="1882"/>
                <a:ext cx="32" cy="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 name="Freeform 165"/>
              <p:cNvSpPr>
                <a:spLocks/>
              </p:cNvSpPr>
              <p:nvPr/>
            </p:nvSpPr>
            <p:spPr bwMode="auto">
              <a:xfrm>
                <a:off x="2777" y="1253"/>
                <a:ext cx="540" cy="438"/>
              </a:xfrm>
              <a:custGeom>
                <a:avLst/>
                <a:gdLst>
                  <a:gd name="T0" fmla="*/ 0 w 768"/>
                  <a:gd name="T1" fmla="*/ 0 h 786"/>
                  <a:gd name="T2" fmla="*/ 678 w 768"/>
                  <a:gd name="T3" fmla="*/ 354 h 786"/>
                  <a:gd name="T4" fmla="*/ 540 w 768"/>
                  <a:gd name="T5" fmla="*/ 786 h 786"/>
                </a:gdLst>
                <a:ahLst/>
                <a:cxnLst>
                  <a:cxn ang="0">
                    <a:pos x="T0" y="T1"/>
                  </a:cxn>
                  <a:cxn ang="0">
                    <a:pos x="T2" y="T3"/>
                  </a:cxn>
                  <a:cxn ang="0">
                    <a:pos x="T4" y="T5"/>
                  </a:cxn>
                </a:cxnLst>
                <a:rect l="0" t="0" r="r" b="b"/>
                <a:pathLst>
                  <a:path w="768" h="786">
                    <a:moveTo>
                      <a:pt x="0" y="0"/>
                    </a:moveTo>
                    <a:cubicBezTo>
                      <a:pt x="294" y="111"/>
                      <a:pt x="588" y="223"/>
                      <a:pt x="678" y="354"/>
                    </a:cubicBezTo>
                    <a:cubicBezTo>
                      <a:pt x="768" y="485"/>
                      <a:pt x="654" y="635"/>
                      <a:pt x="540" y="786"/>
                    </a:cubicBez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 name="Text Box 166"/>
              <p:cNvSpPr txBox="1">
                <a:spLocks noChangeArrowheads="1"/>
              </p:cNvSpPr>
              <p:nvPr/>
            </p:nvSpPr>
            <p:spPr bwMode="auto">
              <a:xfrm>
                <a:off x="3127" y="1216"/>
                <a:ext cx="4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1000" i="1"/>
                  <a:t>M(x,y,z)</a:t>
                </a:r>
                <a:endParaRPr lang="ru-RU" altLang="ru-RU" sz="1000" i="1"/>
              </a:p>
            </p:txBody>
          </p:sp>
          <p:sp>
            <p:nvSpPr>
              <p:cNvPr id="32" name="Text Box 167"/>
              <p:cNvSpPr txBox="1">
                <a:spLocks noChangeArrowheads="1"/>
              </p:cNvSpPr>
              <p:nvPr/>
            </p:nvSpPr>
            <p:spPr bwMode="auto">
              <a:xfrm>
                <a:off x="2568" y="1775"/>
                <a:ext cx="17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1000" i="1"/>
                  <a:t>O</a:t>
                </a:r>
                <a:endParaRPr lang="ru-RU" altLang="ru-RU" sz="1000" i="1"/>
              </a:p>
            </p:txBody>
          </p:sp>
          <p:graphicFrame>
            <p:nvGraphicFramePr>
              <p:cNvPr id="33" name="Object 168"/>
              <p:cNvGraphicFramePr>
                <a:graphicFrameLocks noChangeAspect="1"/>
              </p:cNvGraphicFramePr>
              <p:nvPr/>
            </p:nvGraphicFramePr>
            <p:xfrm>
              <a:off x="2425" y="2037"/>
              <a:ext cx="80" cy="88"/>
            </p:xfrm>
            <a:graphic>
              <a:graphicData uri="http://schemas.openxmlformats.org/presentationml/2006/ole">
                <mc:AlternateContent xmlns:mc="http://schemas.openxmlformats.org/markup-compatibility/2006">
                  <mc:Choice xmlns:v="urn:schemas-microsoft-com:vml" Requires="v">
                    <p:oleObj spid="_x0000_s76078" name="Формула" r:id="rId9" imgW="126720" imgH="139680" progId="Equation.3">
                      <p:embed/>
                    </p:oleObj>
                  </mc:Choice>
                  <mc:Fallback>
                    <p:oleObj name="Формула" r:id="rId9" imgW="12672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 y="2037"/>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70"/>
              <p:cNvGraphicFramePr>
                <a:graphicFrameLocks noChangeAspect="1"/>
              </p:cNvGraphicFramePr>
              <p:nvPr/>
            </p:nvGraphicFramePr>
            <p:xfrm>
              <a:off x="3198" y="1904"/>
              <a:ext cx="80" cy="88"/>
            </p:xfrm>
            <a:graphic>
              <a:graphicData uri="http://schemas.openxmlformats.org/presentationml/2006/ole">
                <mc:AlternateContent xmlns:mc="http://schemas.openxmlformats.org/markup-compatibility/2006">
                  <mc:Choice xmlns:v="urn:schemas-microsoft-com:vml" Requires="v">
                    <p:oleObj spid="_x0000_s76079" name="Формула" r:id="rId11" imgW="126720" imgH="139680" progId="Equation.3">
                      <p:embed/>
                    </p:oleObj>
                  </mc:Choice>
                  <mc:Fallback>
                    <p:oleObj name="Формула" r:id="rId11" imgW="1267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8" y="1904"/>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71"/>
              <p:cNvGraphicFramePr>
                <a:graphicFrameLocks noChangeAspect="1"/>
              </p:cNvGraphicFramePr>
              <p:nvPr/>
            </p:nvGraphicFramePr>
            <p:xfrm>
              <a:off x="3523" y="1829"/>
              <a:ext cx="88" cy="104"/>
            </p:xfrm>
            <a:graphic>
              <a:graphicData uri="http://schemas.openxmlformats.org/presentationml/2006/ole">
                <mc:AlternateContent xmlns:mc="http://schemas.openxmlformats.org/markup-compatibility/2006">
                  <mc:Choice xmlns:v="urn:schemas-microsoft-com:vml" Requires="v">
                    <p:oleObj spid="_x0000_s76080" name="Формула" r:id="rId13" imgW="139680" imgH="164880" progId="Equation.3">
                      <p:embed/>
                    </p:oleObj>
                  </mc:Choice>
                  <mc:Fallback>
                    <p:oleObj name="Формула" r:id="rId13" imgW="1396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3" y="1829"/>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72"/>
              <p:cNvGraphicFramePr>
                <a:graphicFrameLocks noChangeAspect="1"/>
              </p:cNvGraphicFramePr>
              <p:nvPr/>
            </p:nvGraphicFramePr>
            <p:xfrm>
              <a:off x="2874" y="2014"/>
              <a:ext cx="88" cy="104"/>
            </p:xfrm>
            <a:graphic>
              <a:graphicData uri="http://schemas.openxmlformats.org/presentationml/2006/ole">
                <mc:AlternateContent xmlns:mc="http://schemas.openxmlformats.org/markup-compatibility/2006">
                  <mc:Choice xmlns:v="urn:schemas-microsoft-com:vml" Requires="v">
                    <p:oleObj spid="_x0000_s76081" name="Формула" r:id="rId15" imgW="139680" imgH="164880" progId="Equation.3">
                      <p:embed/>
                    </p:oleObj>
                  </mc:Choice>
                  <mc:Fallback>
                    <p:oleObj name="Формула" r:id="rId15" imgW="1396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4" y="2014"/>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73"/>
              <p:cNvGraphicFramePr>
                <a:graphicFrameLocks noChangeAspect="1"/>
              </p:cNvGraphicFramePr>
              <p:nvPr/>
            </p:nvGraphicFramePr>
            <p:xfrm>
              <a:off x="2806" y="1126"/>
              <a:ext cx="80" cy="80"/>
            </p:xfrm>
            <a:graphic>
              <a:graphicData uri="http://schemas.openxmlformats.org/presentationml/2006/ole">
                <mc:AlternateContent xmlns:mc="http://schemas.openxmlformats.org/markup-compatibility/2006">
                  <mc:Choice xmlns:v="urn:schemas-microsoft-com:vml" Requires="v">
                    <p:oleObj spid="_x0000_s76082" name="Формула" r:id="rId17" imgW="126720" imgH="126720" progId="Equation.3">
                      <p:embed/>
                    </p:oleObj>
                  </mc:Choice>
                  <mc:Fallback>
                    <p:oleObj name="Формула" r:id="rId17" imgW="126720" imgH="12672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06" y="1126"/>
                            <a:ext cx="80"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74"/>
              <p:cNvGraphicFramePr>
                <a:graphicFrameLocks noChangeAspect="1"/>
              </p:cNvGraphicFramePr>
              <p:nvPr/>
            </p:nvGraphicFramePr>
            <p:xfrm>
              <a:off x="3027" y="1671"/>
              <a:ext cx="80" cy="80"/>
            </p:xfrm>
            <a:graphic>
              <a:graphicData uri="http://schemas.openxmlformats.org/presentationml/2006/ole">
                <mc:AlternateContent xmlns:mc="http://schemas.openxmlformats.org/markup-compatibility/2006">
                  <mc:Choice xmlns:v="urn:schemas-microsoft-com:vml" Requires="v">
                    <p:oleObj spid="_x0000_s76083" name="Формула" r:id="rId19" imgW="126720" imgH="126720" progId="Equation.3">
                      <p:embed/>
                    </p:oleObj>
                  </mc:Choice>
                  <mc:Fallback>
                    <p:oleObj name="Формула" r:id="rId19" imgW="126720" imgH="12672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7" y="1671"/>
                            <a:ext cx="80"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Line 175"/>
              <p:cNvSpPr>
                <a:spLocks noChangeShapeType="1"/>
              </p:cNvSpPr>
              <p:nvPr/>
            </p:nvSpPr>
            <p:spPr bwMode="auto">
              <a:xfrm>
                <a:off x="3114" y="1371"/>
                <a:ext cx="0"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40" name="Line 176"/>
              <p:cNvSpPr>
                <a:spLocks noChangeShapeType="1"/>
              </p:cNvSpPr>
              <p:nvPr/>
            </p:nvSpPr>
            <p:spPr bwMode="auto">
              <a:xfrm flipV="1">
                <a:off x="3114" y="1896"/>
                <a:ext cx="84"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41" name="Line 177"/>
              <p:cNvSpPr>
                <a:spLocks noChangeShapeType="1"/>
              </p:cNvSpPr>
              <p:nvPr/>
            </p:nvSpPr>
            <p:spPr bwMode="auto">
              <a:xfrm flipH="1">
                <a:off x="2652" y="1986"/>
                <a:ext cx="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nvGrpSpPr>
              <p:cNvPr id="42" name="Group 180"/>
              <p:cNvGrpSpPr>
                <a:grpSpLocks/>
              </p:cNvGrpSpPr>
              <p:nvPr/>
            </p:nvGrpSpPr>
            <p:grpSpPr bwMode="auto">
              <a:xfrm>
                <a:off x="2625" y="1386"/>
                <a:ext cx="477" cy="617"/>
                <a:chOff x="2247" y="2106"/>
                <a:chExt cx="477" cy="617"/>
              </a:xfrm>
            </p:grpSpPr>
            <p:sp>
              <p:nvSpPr>
                <p:cNvPr id="43" name="Line 181"/>
                <p:cNvSpPr>
                  <a:spLocks noChangeShapeType="1"/>
                </p:cNvSpPr>
                <p:nvPr/>
              </p:nvSpPr>
              <p:spPr bwMode="auto">
                <a:xfrm flipV="1">
                  <a:off x="2370" y="2106"/>
                  <a:ext cx="354" cy="5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44" name="Line 182"/>
                <p:cNvSpPr>
                  <a:spLocks noChangeShapeType="1"/>
                </p:cNvSpPr>
                <p:nvPr/>
              </p:nvSpPr>
              <p:spPr bwMode="auto">
                <a:xfrm>
                  <a:off x="2388" y="2616"/>
                  <a:ext cx="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45" name="Line 183"/>
                <p:cNvSpPr>
                  <a:spLocks noChangeShapeType="1"/>
                </p:cNvSpPr>
                <p:nvPr/>
              </p:nvSpPr>
              <p:spPr bwMode="auto">
                <a:xfrm rot="-5400000">
                  <a:off x="2321" y="2573"/>
                  <a:ext cx="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46" name="Line 184"/>
                <p:cNvSpPr>
                  <a:spLocks noChangeShapeType="1"/>
                </p:cNvSpPr>
                <p:nvPr/>
              </p:nvSpPr>
              <p:spPr bwMode="auto">
                <a:xfrm rot="-5400000" flipH="1" flipV="1">
                  <a:off x="2305" y="2629"/>
                  <a:ext cx="54" cy="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47" name="Object 185"/>
                <p:cNvGraphicFramePr>
                  <a:graphicFrameLocks noChangeAspect="1"/>
                </p:cNvGraphicFramePr>
                <p:nvPr/>
              </p:nvGraphicFramePr>
              <p:xfrm>
                <a:off x="2492" y="2250"/>
                <a:ext cx="80" cy="96"/>
              </p:xfrm>
              <a:graphic>
                <a:graphicData uri="http://schemas.openxmlformats.org/presentationml/2006/ole">
                  <mc:AlternateContent xmlns:mc="http://schemas.openxmlformats.org/markup-compatibility/2006">
                    <mc:Choice xmlns:v="urn:schemas-microsoft-com:vml" Requires="v">
                      <p:oleObj spid="_x0000_s76084" name="Формула" r:id="rId20" imgW="126720" imgH="152280" progId="Equation.3">
                        <p:embed/>
                      </p:oleObj>
                    </mc:Choice>
                    <mc:Fallback>
                      <p:oleObj name="Формула" r:id="rId20" imgW="126720" imgH="1522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92" y="2250"/>
                              <a:ext cx="80"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186"/>
                <p:cNvGraphicFramePr>
                  <a:graphicFrameLocks noChangeAspect="1"/>
                </p:cNvGraphicFramePr>
                <p:nvPr/>
              </p:nvGraphicFramePr>
              <p:xfrm>
                <a:off x="2247" y="2603"/>
                <a:ext cx="64" cy="120"/>
              </p:xfrm>
              <a:graphic>
                <a:graphicData uri="http://schemas.openxmlformats.org/presentationml/2006/ole">
                  <mc:AlternateContent xmlns:mc="http://schemas.openxmlformats.org/markup-compatibility/2006">
                    <mc:Choice xmlns:v="urn:schemas-microsoft-com:vml" Requires="v">
                      <p:oleObj spid="_x0000_s76085" name="Формула" r:id="rId22" imgW="101520" imgH="190440" progId="Equation.3">
                        <p:embed/>
                      </p:oleObj>
                    </mc:Choice>
                    <mc:Fallback>
                      <p:oleObj name="Формула" r:id="rId22" imgW="101520" imgH="1904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47" y="2603"/>
                              <a:ext cx="6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187"/>
                <p:cNvGraphicFramePr>
                  <a:graphicFrameLocks noChangeAspect="1"/>
                </p:cNvGraphicFramePr>
                <p:nvPr/>
              </p:nvGraphicFramePr>
              <p:xfrm>
                <a:off x="2479" y="2493"/>
                <a:ext cx="80" cy="136"/>
              </p:xfrm>
              <a:graphic>
                <a:graphicData uri="http://schemas.openxmlformats.org/presentationml/2006/ole">
                  <mc:AlternateContent xmlns:mc="http://schemas.openxmlformats.org/markup-compatibility/2006">
                    <mc:Choice xmlns:v="urn:schemas-microsoft-com:vml" Requires="v">
                      <p:oleObj spid="_x0000_s76086" name="Формула" r:id="rId24" imgW="126720" imgH="215640" progId="Equation.3">
                        <p:embed/>
                      </p:oleObj>
                    </mc:Choice>
                    <mc:Fallback>
                      <p:oleObj name="Формула" r:id="rId24" imgW="126720" imgH="2156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79" y="2493"/>
                              <a:ext cx="8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188"/>
                <p:cNvGraphicFramePr>
                  <a:graphicFrameLocks noChangeAspect="1"/>
                </p:cNvGraphicFramePr>
                <p:nvPr/>
              </p:nvGraphicFramePr>
              <p:xfrm>
                <a:off x="2366" y="2424"/>
                <a:ext cx="88" cy="128"/>
              </p:xfrm>
              <a:graphic>
                <a:graphicData uri="http://schemas.openxmlformats.org/presentationml/2006/ole">
                  <mc:AlternateContent xmlns:mc="http://schemas.openxmlformats.org/markup-compatibility/2006">
                    <mc:Choice xmlns:v="urn:schemas-microsoft-com:vml" Requires="v">
                      <p:oleObj spid="_x0000_s76087" name="Формула" r:id="rId26" imgW="139680" imgH="203040" progId="Equation.3">
                        <p:embed/>
                      </p:oleObj>
                    </mc:Choice>
                    <mc:Fallback>
                      <p:oleObj name="Формула" r:id="rId26" imgW="139680" imgH="2030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66" y="2424"/>
                              <a:ext cx="8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8" name="Object 198"/>
            <p:cNvGraphicFramePr>
              <a:graphicFrameLocks noChangeAspect="1"/>
            </p:cNvGraphicFramePr>
            <p:nvPr/>
          </p:nvGraphicFramePr>
          <p:xfrm>
            <a:off x="1446" y="1634"/>
            <a:ext cx="104" cy="136"/>
          </p:xfrm>
          <a:graphic>
            <a:graphicData uri="http://schemas.openxmlformats.org/presentationml/2006/ole">
              <mc:AlternateContent xmlns:mc="http://schemas.openxmlformats.org/markup-compatibility/2006">
                <mc:Choice xmlns:v="urn:schemas-microsoft-com:vml" Requires="v">
                  <p:oleObj spid="_x0000_s76088" name="Формула" r:id="rId28" imgW="164880" imgH="215640" progId="Equation.3">
                    <p:embed/>
                  </p:oleObj>
                </mc:Choice>
                <mc:Fallback>
                  <p:oleObj name="Формула" r:id="rId28" imgW="164880" imgH="21564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46" y="1634"/>
                          <a:ext cx="104"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315"/>
            <p:cNvGrpSpPr>
              <a:grpSpLocks/>
            </p:cNvGrpSpPr>
            <p:nvPr/>
          </p:nvGrpSpPr>
          <p:grpSpPr bwMode="auto">
            <a:xfrm>
              <a:off x="1246" y="1685"/>
              <a:ext cx="499" cy="409"/>
              <a:chOff x="1246" y="1685"/>
              <a:chExt cx="499" cy="409"/>
            </a:xfrm>
          </p:grpSpPr>
          <p:sp>
            <p:nvSpPr>
              <p:cNvPr id="20" name="AutoShape 192"/>
              <p:cNvSpPr>
                <a:spLocks noChangeArrowheads="1"/>
              </p:cNvSpPr>
              <p:nvPr/>
            </p:nvSpPr>
            <p:spPr bwMode="auto">
              <a:xfrm>
                <a:off x="1428" y="1844"/>
                <a:ext cx="198" cy="56"/>
              </a:xfrm>
              <a:prstGeom prst="rightArrow">
                <a:avLst>
                  <a:gd name="adj1" fmla="val 50000"/>
                  <a:gd name="adj2" fmla="val 8839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1" name="AutoShape 194"/>
              <p:cNvSpPr>
                <a:spLocks noChangeArrowheads="1"/>
              </p:cNvSpPr>
              <p:nvPr/>
            </p:nvSpPr>
            <p:spPr bwMode="auto">
              <a:xfrm rot="-5400000">
                <a:off x="1319" y="1741"/>
                <a:ext cx="168" cy="56"/>
              </a:xfrm>
              <a:prstGeom prst="rightArrow">
                <a:avLst>
                  <a:gd name="adj1" fmla="val 50000"/>
                  <a:gd name="adj2" fmla="val 7500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2" name="AutoShape 195"/>
              <p:cNvSpPr>
                <a:spLocks noChangeArrowheads="1"/>
              </p:cNvSpPr>
              <p:nvPr/>
            </p:nvSpPr>
            <p:spPr bwMode="auto">
              <a:xfrm rot="-13442066">
                <a:off x="1246" y="1918"/>
                <a:ext cx="168" cy="56"/>
              </a:xfrm>
              <a:prstGeom prst="rightArrow">
                <a:avLst>
                  <a:gd name="adj1" fmla="val 50000"/>
                  <a:gd name="adj2" fmla="val 7500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3" name="Object 196"/>
              <p:cNvGraphicFramePr>
                <a:graphicFrameLocks noChangeAspect="1"/>
              </p:cNvGraphicFramePr>
              <p:nvPr/>
            </p:nvGraphicFramePr>
            <p:xfrm>
              <a:off x="1300" y="1950"/>
              <a:ext cx="112" cy="144"/>
            </p:xfrm>
            <a:graphic>
              <a:graphicData uri="http://schemas.openxmlformats.org/presentationml/2006/ole">
                <mc:AlternateContent xmlns:mc="http://schemas.openxmlformats.org/markup-compatibility/2006">
                  <mc:Choice xmlns:v="urn:schemas-microsoft-com:vml" Requires="v">
                    <p:oleObj spid="_x0000_s76089" name="Формула" r:id="rId30" imgW="177480" imgH="228600" progId="Equation.3">
                      <p:embed/>
                    </p:oleObj>
                  </mc:Choice>
                  <mc:Fallback>
                    <p:oleObj name="Формула" r:id="rId30" imgW="177480" imgH="228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00" y="1950"/>
                            <a:ext cx="11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12"/>
              <p:cNvGraphicFramePr>
                <a:graphicFrameLocks noChangeAspect="1"/>
              </p:cNvGraphicFramePr>
              <p:nvPr/>
            </p:nvGraphicFramePr>
            <p:xfrm>
              <a:off x="1633" y="1835"/>
              <a:ext cx="112" cy="152"/>
            </p:xfrm>
            <a:graphic>
              <a:graphicData uri="http://schemas.openxmlformats.org/presentationml/2006/ole">
                <mc:AlternateContent xmlns:mc="http://schemas.openxmlformats.org/markup-compatibility/2006">
                  <mc:Choice xmlns:v="urn:schemas-microsoft-com:vml" Requires="v">
                    <p:oleObj spid="_x0000_s76090" name="Формула" r:id="rId32" imgW="177480" imgH="241200" progId="Equation.3">
                      <p:embed/>
                    </p:oleObj>
                  </mc:Choice>
                  <mc:Fallback>
                    <p:oleObj name="Формула" r:id="rId32" imgW="177480" imgH="2412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633" y="1835"/>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51" name="Object 313"/>
          <p:cNvGraphicFramePr>
            <a:graphicFrameLocks noChangeAspect="1"/>
          </p:cNvGraphicFramePr>
          <p:nvPr>
            <p:extLst>
              <p:ext uri="{D42A27DB-BD31-4B8C-83A1-F6EECF244321}">
                <p14:modId xmlns:p14="http://schemas.microsoft.com/office/powerpoint/2010/main" val="3396937974"/>
              </p:ext>
            </p:extLst>
          </p:nvPr>
        </p:nvGraphicFramePr>
        <p:xfrm>
          <a:off x="6444208" y="1507111"/>
          <a:ext cx="1780674" cy="352425"/>
        </p:xfrm>
        <a:graphic>
          <a:graphicData uri="http://schemas.openxmlformats.org/presentationml/2006/ole">
            <mc:AlternateContent xmlns:mc="http://schemas.openxmlformats.org/markup-compatibility/2006">
              <mc:Choice xmlns:v="urn:schemas-microsoft-com:vml" Requires="v">
                <p:oleObj spid="_x0000_s76091" name="Формула" r:id="rId34" imgW="1218960" imgH="241200" progId="Equation.3">
                  <p:embed/>
                </p:oleObj>
              </mc:Choice>
              <mc:Fallback>
                <p:oleObj name="Формула" r:id="rId34" imgW="1218960" imgH="2412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444208" y="1507111"/>
                        <a:ext cx="1780674" cy="352425"/>
                      </a:xfrm>
                      <a:prstGeom prst="rect">
                        <a:avLst/>
                      </a:prstGeom>
                      <a:noFill/>
                      <a:ln w="9525">
                        <a:solidFill>
                          <a:schemeClr val="tx1"/>
                        </a:solidFill>
                        <a:miter lim="800000"/>
                        <a:headEnd/>
                        <a:tailEnd/>
                      </a:ln>
                      <a:effectLst/>
                    </p:spPr>
                  </p:pic>
                </p:oleObj>
              </mc:Fallback>
            </mc:AlternateContent>
          </a:graphicData>
        </a:graphic>
      </p:graphicFrame>
      <p:graphicFrame>
        <p:nvGraphicFramePr>
          <p:cNvPr id="52" name="Object 317"/>
          <p:cNvGraphicFramePr>
            <a:graphicFrameLocks noChangeAspect="1"/>
          </p:cNvGraphicFramePr>
          <p:nvPr>
            <p:extLst>
              <p:ext uri="{D42A27DB-BD31-4B8C-83A1-F6EECF244321}">
                <p14:modId xmlns:p14="http://schemas.microsoft.com/office/powerpoint/2010/main" val="3402167517"/>
              </p:ext>
            </p:extLst>
          </p:nvPr>
        </p:nvGraphicFramePr>
        <p:xfrm>
          <a:off x="5372553" y="2096800"/>
          <a:ext cx="3095670" cy="503237"/>
        </p:xfrm>
        <a:graphic>
          <a:graphicData uri="http://schemas.openxmlformats.org/presentationml/2006/ole">
            <mc:AlternateContent xmlns:mc="http://schemas.openxmlformats.org/markup-compatibility/2006">
              <mc:Choice xmlns:v="urn:schemas-microsoft-com:vml" Requires="v">
                <p:oleObj spid="_x0000_s76092" name="Формула" r:id="rId36" imgW="2577960" imgH="419040" progId="Equation.3">
                  <p:embed/>
                </p:oleObj>
              </mc:Choice>
              <mc:Fallback>
                <p:oleObj name="Формула" r:id="rId36" imgW="2577960" imgH="41904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72553" y="2096800"/>
                        <a:ext cx="3095670" cy="503237"/>
                      </a:xfrm>
                      <a:prstGeom prst="rect">
                        <a:avLst/>
                      </a:prstGeom>
                      <a:noFill/>
                      <a:ln>
                        <a:noFill/>
                      </a:ln>
                      <a:effectLst/>
                    </p:spPr>
                  </p:pic>
                </p:oleObj>
              </mc:Fallback>
            </mc:AlternateContent>
          </a:graphicData>
        </a:graphic>
      </p:graphicFrame>
      <p:sp>
        <p:nvSpPr>
          <p:cNvPr id="53" name="Rectangle 318"/>
          <p:cNvSpPr>
            <a:spLocks noChangeArrowheads="1"/>
          </p:cNvSpPr>
          <p:nvPr/>
        </p:nvSpPr>
        <p:spPr bwMode="auto">
          <a:xfrm>
            <a:off x="0" y="4975126"/>
            <a:ext cx="7404423"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2800">
                <a:solidFill>
                  <a:schemeClr val="tx1"/>
                </a:solidFill>
                <a:latin typeface="Arial" pitchFamily="34" charset="0"/>
              </a:defRPr>
            </a:lvl1pPr>
            <a:lvl2pPr marL="692150" indent="-347663">
              <a:spcBef>
                <a:spcPct val="20000"/>
              </a:spcBef>
              <a:buClr>
                <a:schemeClr val="accent2"/>
              </a:buClr>
              <a:buSzPct val="80000"/>
              <a:buFont typeface="Wingdings" pitchFamily="2" charset="2"/>
              <a:buChar char="¨"/>
              <a:defRPr sz="2400">
                <a:solidFill>
                  <a:schemeClr val="tx1"/>
                </a:solidFill>
                <a:latin typeface="Arial" pitchFamily="34" charset="0"/>
              </a:defRPr>
            </a:lvl2pPr>
            <a:lvl3pPr marL="987425" indent="-293688">
              <a:spcBef>
                <a:spcPct val="20000"/>
              </a:spcBef>
              <a:buClr>
                <a:schemeClr val="bg2"/>
              </a:buClr>
              <a:buSzPct val="65000"/>
              <a:buFont typeface="Wingdings" pitchFamily="2" charset="2"/>
              <a:buChar char="n"/>
              <a:defRPr sz="2000">
                <a:solidFill>
                  <a:schemeClr val="tx1"/>
                </a:solidFill>
                <a:latin typeface="Arial" pitchFamily="34" charset="0"/>
              </a:defRPr>
            </a:lvl3pPr>
            <a:lvl4pPr marL="1281113" indent="-292100">
              <a:spcBef>
                <a:spcPct val="20000"/>
              </a:spcBef>
              <a:buClr>
                <a:schemeClr val="accent2"/>
              </a:buClr>
              <a:buSzPct val="70000"/>
              <a:buFont typeface="Wingdings" pitchFamily="2" charset="2"/>
              <a:buChar char="¨"/>
              <a:defRPr>
                <a:solidFill>
                  <a:schemeClr val="tx1"/>
                </a:solidFill>
                <a:latin typeface="Arial" pitchFamily="34" charset="0"/>
              </a:defRPr>
            </a:lvl4pPr>
            <a:lvl5pPr marL="1598613" indent="-315913">
              <a:spcBef>
                <a:spcPct val="20000"/>
              </a:spcBef>
              <a:buClr>
                <a:schemeClr val="bg2"/>
              </a:buClr>
              <a:buFont typeface="Wingdings" pitchFamily="2" charset="2"/>
              <a:buChar char="§"/>
              <a:defRPr>
                <a:solidFill>
                  <a:schemeClr val="tx1"/>
                </a:solidFill>
                <a:latin typeface="Arial" pitchFamily="34" charset="0"/>
              </a:defRPr>
            </a:lvl5pPr>
            <a:lvl6pPr marL="2055813" indent="-315913" fontAlgn="base">
              <a:spcBef>
                <a:spcPct val="20000"/>
              </a:spcBef>
              <a:spcAft>
                <a:spcPct val="0"/>
              </a:spcAft>
              <a:buClr>
                <a:schemeClr val="bg2"/>
              </a:buClr>
              <a:buFont typeface="Wingdings" pitchFamily="2" charset="2"/>
              <a:buChar char="§"/>
              <a:defRPr>
                <a:solidFill>
                  <a:schemeClr val="tx1"/>
                </a:solidFill>
                <a:latin typeface="Arial" pitchFamily="34" charset="0"/>
              </a:defRPr>
            </a:lvl6pPr>
            <a:lvl7pPr marL="2513013" indent="-315913" fontAlgn="base">
              <a:spcBef>
                <a:spcPct val="20000"/>
              </a:spcBef>
              <a:spcAft>
                <a:spcPct val="0"/>
              </a:spcAft>
              <a:buClr>
                <a:schemeClr val="bg2"/>
              </a:buClr>
              <a:buFont typeface="Wingdings" pitchFamily="2" charset="2"/>
              <a:buChar char="§"/>
              <a:defRPr>
                <a:solidFill>
                  <a:schemeClr val="tx1"/>
                </a:solidFill>
                <a:latin typeface="Arial" pitchFamily="34" charset="0"/>
              </a:defRPr>
            </a:lvl7pPr>
            <a:lvl8pPr marL="2970213" indent="-315913" fontAlgn="base">
              <a:spcBef>
                <a:spcPct val="20000"/>
              </a:spcBef>
              <a:spcAft>
                <a:spcPct val="0"/>
              </a:spcAft>
              <a:buClr>
                <a:schemeClr val="bg2"/>
              </a:buClr>
              <a:buFont typeface="Wingdings" pitchFamily="2" charset="2"/>
              <a:buChar char="§"/>
              <a:defRPr>
                <a:solidFill>
                  <a:schemeClr val="tx1"/>
                </a:solidFill>
                <a:latin typeface="Arial" pitchFamily="34" charset="0"/>
              </a:defRPr>
            </a:lvl8pPr>
            <a:lvl9pPr marL="3427413" indent="-315913" fontAlgn="base">
              <a:spcBef>
                <a:spcPct val="20000"/>
              </a:spcBef>
              <a:spcAft>
                <a:spcPct val="0"/>
              </a:spcAft>
              <a:buClr>
                <a:schemeClr val="bg2"/>
              </a:buClr>
              <a:buFont typeface="Wingdings" pitchFamily="2" charset="2"/>
              <a:buChar char="§"/>
              <a:defRPr>
                <a:solidFill>
                  <a:schemeClr val="tx1"/>
                </a:solidFill>
                <a:latin typeface="Arial" pitchFamily="34" charset="0"/>
              </a:defRPr>
            </a:lvl9pPr>
          </a:lstStyle>
          <a:p>
            <a:pPr marL="0" indent="0">
              <a:lnSpc>
                <a:spcPct val="85000"/>
              </a:lnSpc>
              <a:buNone/>
            </a:pPr>
            <a:r>
              <a:rPr lang="ru-RU" altLang="ru-RU" sz="1600" b="1" dirty="0">
                <a:solidFill>
                  <a:srgbClr val="FF0000"/>
                </a:solidFill>
                <a:latin typeface="+mn-lt"/>
              </a:rPr>
              <a:t>Естественные уравнения движения материальной точки </a:t>
            </a:r>
            <a:r>
              <a:rPr lang="ru-RU" altLang="ru-RU" sz="1600" dirty="0">
                <a:latin typeface="+mn-lt"/>
              </a:rPr>
              <a:t>– получаются</a:t>
            </a:r>
          </a:p>
          <a:p>
            <a:pPr marL="0" indent="0">
              <a:lnSpc>
                <a:spcPct val="85000"/>
              </a:lnSpc>
              <a:buFont typeface="Wingdings" pitchFamily="2" charset="2"/>
              <a:buNone/>
            </a:pPr>
            <a:r>
              <a:rPr lang="ru-RU" altLang="ru-RU" sz="1600" dirty="0" smtClean="0">
                <a:latin typeface="+mn-lt"/>
              </a:rPr>
              <a:t>проецированием </a:t>
            </a:r>
            <a:r>
              <a:rPr lang="ru-RU" altLang="ru-RU" sz="1600" dirty="0">
                <a:latin typeface="+mn-lt"/>
              </a:rPr>
              <a:t>векторного дифференциального</a:t>
            </a:r>
            <a:endParaRPr lang="en-US" altLang="ru-RU" sz="1600" dirty="0">
              <a:latin typeface="+mn-lt"/>
            </a:endParaRPr>
          </a:p>
          <a:p>
            <a:pPr marL="0" indent="0">
              <a:lnSpc>
                <a:spcPct val="85000"/>
              </a:lnSpc>
              <a:buFont typeface="Wingdings" pitchFamily="2" charset="2"/>
              <a:buNone/>
            </a:pPr>
            <a:r>
              <a:rPr lang="ru-RU" altLang="ru-RU" sz="1600" dirty="0" smtClean="0">
                <a:latin typeface="+mn-lt"/>
              </a:rPr>
              <a:t>уравнения</a:t>
            </a:r>
            <a:r>
              <a:rPr lang="en-US" altLang="ru-RU" sz="1600" dirty="0" smtClean="0">
                <a:latin typeface="+mn-lt"/>
              </a:rPr>
              <a:t> </a:t>
            </a:r>
            <a:r>
              <a:rPr lang="ru-RU" altLang="ru-RU" sz="1600" dirty="0">
                <a:latin typeface="+mn-lt"/>
              </a:rPr>
              <a:t>движения на естественные (подвижные)</a:t>
            </a:r>
            <a:endParaRPr lang="en-US" altLang="ru-RU" sz="1600" dirty="0">
              <a:latin typeface="+mn-lt"/>
            </a:endParaRPr>
          </a:p>
          <a:p>
            <a:pPr marL="0" indent="0">
              <a:lnSpc>
                <a:spcPct val="85000"/>
              </a:lnSpc>
              <a:buFont typeface="Wingdings" pitchFamily="2" charset="2"/>
              <a:buNone/>
            </a:pPr>
            <a:r>
              <a:rPr lang="ru-RU" altLang="ru-RU" sz="1600" dirty="0" smtClean="0">
                <a:latin typeface="+mn-lt"/>
              </a:rPr>
              <a:t>оси </a:t>
            </a:r>
            <a:r>
              <a:rPr lang="ru-RU" altLang="ru-RU" sz="1600" dirty="0">
                <a:latin typeface="+mn-lt"/>
              </a:rPr>
              <a:t>координат</a:t>
            </a:r>
            <a:r>
              <a:rPr lang="en-US" altLang="ru-RU" sz="1600" dirty="0">
                <a:latin typeface="+mn-lt"/>
              </a:rPr>
              <a:t>:				     </a:t>
            </a:r>
            <a:r>
              <a:rPr lang="ru-RU" altLang="ru-RU" sz="1600" dirty="0" smtClean="0">
                <a:latin typeface="+mn-lt"/>
              </a:rPr>
              <a:t>	        или</a:t>
            </a:r>
            <a:r>
              <a:rPr lang="en-US" altLang="ru-RU" sz="1600" dirty="0">
                <a:latin typeface="+mn-lt"/>
              </a:rPr>
              <a:t>:</a:t>
            </a:r>
            <a:endParaRPr lang="ru-RU" altLang="ru-RU" sz="1600" dirty="0">
              <a:latin typeface="+mn-lt"/>
            </a:endParaRPr>
          </a:p>
        </p:txBody>
      </p:sp>
      <p:graphicFrame>
        <p:nvGraphicFramePr>
          <p:cNvPr id="54" name="Object 319"/>
          <p:cNvGraphicFramePr>
            <a:graphicFrameLocks noChangeAspect="1"/>
          </p:cNvGraphicFramePr>
          <p:nvPr>
            <p:extLst>
              <p:ext uri="{D42A27DB-BD31-4B8C-83A1-F6EECF244321}">
                <p14:modId xmlns:p14="http://schemas.microsoft.com/office/powerpoint/2010/main" val="4250823615"/>
              </p:ext>
            </p:extLst>
          </p:nvPr>
        </p:nvGraphicFramePr>
        <p:xfrm>
          <a:off x="4722472" y="5324781"/>
          <a:ext cx="1143000" cy="685800"/>
        </p:xfrm>
        <a:graphic>
          <a:graphicData uri="http://schemas.openxmlformats.org/presentationml/2006/ole">
            <mc:AlternateContent xmlns:mc="http://schemas.openxmlformats.org/markup-compatibility/2006">
              <mc:Choice xmlns:v="urn:schemas-microsoft-com:vml" Requires="v">
                <p:oleObj spid="_x0000_s76093" name="Формула" r:id="rId38" imgW="1143000" imgH="685800" progId="Equation.3">
                  <p:embed/>
                </p:oleObj>
              </mc:Choice>
              <mc:Fallback>
                <p:oleObj name="Формула" r:id="rId38" imgW="1143000" imgH="68580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22472" y="5324781"/>
                        <a:ext cx="1143000" cy="685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320"/>
          <p:cNvGraphicFramePr>
            <a:graphicFrameLocks noChangeAspect="1"/>
          </p:cNvGraphicFramePr>
          <p:nvPr>
            <p:extLst>
              <p:ext uri="{D42A27DB-BD31-4B8C-83A1-F6EECF244321}">
                <p14:modId xmlns:p14="http://schemas.microsoft.com/office/powerpoint/2010/main" val="500372674"/>
              </p:ext>
            </p:extLst>
          </p:nvPr>
        </p:nvGraphicFramePr>
        <p:xfrm>
          <a:off x="7338392" y="2920802"/>
          <a:ext cx="762000" cy="787400"/>
        </p:xfrm>
        <a:graphic>
          <a:graphicData uri="http://schemas.openxmlformats.org/presentationml/2006/ole">
            <mc:AlternateContent xmlns:mc="http://schemas.openxmlformats.org/markup-compatibility/2006">
              <mc:Choice xmlns:v="urn:schemas-microsoft-com:vml" Requires="v">
                <p:oleObj spid="_x0000_s76094" name="Формула" r:id="rId40" imgW="761760" imgH="787320" progId="Equation.3">
                  <p:embed/>
                </p:oleObj>
              </mc:Choice>
              <mc:Fallback>
                <p:oleObj name="Формула" r:id="rId40" imgW="761760" imgH="78732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338392" y="2920802"/>
                        <a:ext cx="762000" cy="787400"/>
                      </a:xfrm>
                      <a:prstGeom prst="rect">
                        <a:avLst/>
                      </a:prstGeom>
                      <a:solidFill>
                        <a:schemeClr val="bg1"/>
                      </a:solidFill>
                      <a:ln w="9525">
                        <a:solidFill>
                          <a:schemeClr val="bg2"/>
                        </a:solidFill>
                        <a:miter lim="800000"/>
                        <a:headEnd/>
                        <a:tailEnd/>
                      </a:ln>
                      <a:effectLst/>
                    </p:spPr>
                  </p:pic>
                </p:oleObj>
              </mc:Fallback>
            </mc:AlternateContent>
          </a:graphicData>
        </a:graphic>
      </p:graphicFrame>
      <p:sp>
        <p:nvSpPr>
          <p:cNvPr id="56" name="Text Box 321"/>
          <p:cNvSpPr txBox="1">
            <a:spLocks noChangeArrowheads="1"/>
          </p:cNvSpPr>
          <p:nvPr/>
        </p:nvSpPr>
        <p:spPr bwMode="auto">
          <a:xfrm>
            <a:off x="7596336" y="5135852"/>
            <a:ext cx="151636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altLang="ru-RU" sz="1600" b="1" dirty="0" smtClean="0">
                <a:solidFill>
                  <a:schemeClr val="accent1"/>
                </a:solidFill>
              </a:rPr>
              <a:t>естественные</a:t>
            </a:r>
            <a:endParaRPr lang="ru-RU" altLang="ru-RU" sz="1600" b="1" dirty="0">
              <a:solidFill>
                <a:schemeClr val="accent1"/>
              </a:solidFill>
            </a:endParaRPr>
          </a:p>
          <a:p>
            <a:r>
              <a:rPr lang="ru-RU" altLang="ru-RU" sz="1600" b="1" dirty="0">
                <a:solidFill>
                  <a:schemeClr val="accent1"/>
                </a:solidFill>
              </a:rPr>
              <a:t>уравнения движения</a:t>
            </a:r>
          </a:p>
          <a:p>
            <a:r>
              <a:rPr lang="ru-RU" altLang="ru-RU" sz="1600" b="1" dirty="0">
                <a:solidFill>
                  <a:schemeClr val="accent1"/>
                </a:solidFill>
              </a:rPr>
              <a:t>точки</a:t>
            </a:r>
            <a:r>
              <a:rPr lang="ru-RU" altLang="ru-RU" sz="1600" b="1" i="1" dirty="0">
                <a:solidFill>
                  <a:schemeClr val="accent1"/>
                </a:solidFill>
                <a:sym typeface="Symbol" pitchFamily="18" charset="2"/>
              </a:rPr>
              <a:t>.</a:t>
            </a:r>
          </a:p>
        </p:txBody>
      </p:sp>
      <p:grpSp>
        <p:nvGrpSpPr>
          <p:cNvPr id="57" name="Group 336"/>
          <p:cNvGrpSpPr>
            <a:grpSpLocks/>
          </p:cNvGrpSpPr>
          <p:nvPr/>
        </p:nvGrpSpPr>
        <p:grpSpPr bwMode="auto">
          <a:xfrm>
            <a:off x="197303" y="1318925"/>
            <a:ext cx="1298575" cy="1362075"/>
            <a:chOff x="66" y="889"/>
            <a:chExt cx="818" cy="858"/>
          </a:xfrm>
        </p:grpSpPr>
        <p:sp>
          <p:nvSpPr>
            <p:cNvPr id="58" name="Line 125"/>
            <p:cNvSpPr>
              <a:spLocks noChangeShapeType="1"/>
            </p:cNvSpPr>
            <p:nvPr/>
          </p:nvSpPr>
          <p:spPr bwMode="auto">
            <a:xfrm>
              <a:off x="233" y="1608"/>
              <a:ext cx="270" cy="0"/>
            </a:xfrm>
            <a:prstGeom prst="line">
              <a:avLst/>
            </a:prstGeom>
            <a:noFill/>
            <a:ln w="9525">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59" name="Line 126"/>
            <p:cNvSpPr>
              <a:spLocks noChangeShapeType="1"/>
            </p:cNvSpPr>
            <p:nvPr/>
          </p:nvSpPr>
          <p:spPr bwMode="auto">
            <a:xfrm rot="-5400000">
              <a:off x="106" y="1475"/>
              <a:ext cx="270" cy="0"/>
            </a:xfrm>
            <a:prstGeom prst="line">
              <a:avLst/>
            </a:prstGeom>
            <a:noFill/>
            <a:ln w="9525">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60" name="Line 127"/>
            <p:cNvSpPr>
              <a:spLocks noChangeShapeType="1"/>
            </p:cNvSpPr>
            <p:nvPr/>
          </p:nvSpPr>
          <p:spPr bwMode="auto">
            <a:xfrm rot="-5400000" flipH="1" flipV="1">
              <a:off x="102" y="1603"/>
              <a:ext cx="144" cy="144"/>
            </a:xfrm>
            <a:prstGeom prst="line">
              <a:avLst/>
            </a:prstGeom>
            <a:noFill/>
            <a:ln w="9525">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61" name="Oval 128"/>
            <p:cNvSpPr>
              <a:spLocks noChangeArrowheads="1"/>
            </p:cNvSpPr>
            <p:nvPr/>
          </p:nvSpPr>
          <p:spPr bwMode="auto">
            <a:xfrm>
              <a:off x="599" y="1056"/>
              <a:ext cx="32" cy="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2" name="Oval 129"/>
            <p:cNvSpPr>
              <a:spLocks noChangeArrowheads="1"/>
            </p:cNvSpPr>
            <p:nvPr/>
          </p:nvSpPr>
          <p:spPr bwMode="auto">
            <a:xfrm>
              <a:off x="232" y="1589"/>
              <a:ext cx="32" cy="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3" name="Line 130"/>
            <p:cNvSpPr>
              <a:spLocks noChangeShapeType="1"/>
            </p:cNvSpPr>
            <p:nvPr/>
          </p:nvSpPr>
          <p:spPr bwMode="auto">
            <a:xfrm flipV="1">
              <a:off x="251" y="1092"/>
              <a:ext cx="354" cy="5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64" name="Freeform 131"/>
            <p:cNvSpPr>
              <a:spLocks/>
            </p:cNvSpPr>
            <p:nvPr/>
          </p:nvSpPr>
          <p:spPr bwMode="auto">
            <a:xfrm>
              <a:off x="275" y="960"/>
              <a:ext cx="540" cy="438"/>
            </a:xfrm>
            <a:custGeom>
              <a:avLst/>
              <a:gdLst>
                <a:gd name="T0" fmla="*/ 0 w 768"/>
                <a:gd name="T1" fmla="*/ 0 h 786"/>
                <a:gd name="T2" fmla="*/ 678 w 768"/>
                <a:gd name="T3" fmla="*/ 354 h 786"/>
                <a:gd name="T4" fmla="*/ 540 w 768"/>
                <a:gd name="T5" fmla="*/ 786 h 786"/>
              </a:gdLst>
              <a:ahLst/>
              <a:cxnLst>
                <a:cxn ang="0">
                  <a:pos x="T0" y="T1"/>
                </a:cxn>
                <a:cxn ang="0">
                  <a:pos x="T2" y="T3"/>
                </a:cxn>
                <a:cxn ang="0">
                  <a:pos x="T4" y="T5"/>
                </a:cxn>
              </a:cxnLst>
              <a:rect l="0" t="0" r="r" b="b"/>
              <a:pathLst>
                <a:path w="768" h="786">
                  <a:moveTo>
                    <a:pt x="0" y="0"/>
                  </a:moveTo>
                  <a:cubicBezTo>
                    <a:pt x="294" y="111"/>
                    <a:pt x="588" y="223"/>
                    <a:pt x="678" y="354"/>
                  </a:cubicBezTo>
                  <a:cubicBezTo>
                    <a:pt x="768" y="485"/>
                    <a:pt x="654" y="635"/>
                    <a:pt x="540" y="786"/>
                  </a:cubicBez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65" name="Text Box 132"/>
            <p:cNvSpPr txBox="1">
              <a:spLocks noChangeArrowheads="1"/>
            </p:cNvSpPr>
            <p:nvPr/>
          </p:nvSpPr>
          <p:spPr bwMode="auto">
            <a:xfrm>
              <a:off x="547" y="889"/>
              <a:ext cx="1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1000" i="1"/>
                <a:t>M</a:t>
              </a:r>
              <a:endParaRPr lang="ru-RU" altLang="ru-RU" sz="1000" i="1"/>
            </a:p>
          </p:txBody>
        </p:sp>
        <p:sp>
          <p:nvSpPr>
            <p:cNvPr id="66" name="Text Box 133"/>
            <p:cNvSpPr txBox="1">
              <a:spLocks noChangeArrowheads="1"/>
            </p:cNvSpPr>
            <p:nvPr/>
          </p:nvSpPr>
          <p:spPr bwMode="auto">
            <a:xfrm>
              <a:off x="66" y="1482"/>
              <a:ext cx="17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1000" i="1"/>
                <a:t>O</a:t>
              </a:r>
              <a:endParaRPr lang="ru-RU" altLang="ru-RU" sz="1000" i="1"/>
            </a:p>
          </p:txBody>
        </p:sp>
        <p:graphicFrame>
          <p:nvGraphicFramePr>
            <p:cNvPr id="67" name="Object 134"/>
            <p:cNvGraphicFramePr>
              <a:graphicFrameLocks noChangeAspect="1"/>
            </p:cNvGraphicFramePr>
            <p:nvPr/>
          </p:nvGraphicFramePr>
          <p:xfrm>
            <a:off x="361" y="1182"/>
            <a:ext cx="80" cy="96"/>
          </p:xfrm>
          <a:graphic>
            <a:graphicData uri="http://schemas.openxmlformats.org/presentationml/2006/ole">
              <mc:AlternateContent xmlns:mc="http://schemas.openxmlformats.org/markup-compatibility/2006">
                <mc:Choice xmlns:v="urn:schemas-microsoft-com:vml" Requires="v">
                  <p:oleObj spid="_x0000_s76095" name="Формула" r:id="rId42" imgW="126720" imgH="152280" progId="Equation.3">
                    <p:embed/>
                  </p:oleObj>
                </mc:Choice>
                <mc:Fallback>
                  <p:oleObj name="Формула" r:id="rId42" imgW="126720" imgH="15228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1" y="1182"/>
                          <a:ext cx="80"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AutoShape 153"/>
            <p:cNvSpPr>
              <a:spLocks noChangeArrowheads="1"/>
            </p:cNvSpPr>
            <p:nvPr/>
          </p:nvSpPr>
          <p:spPr bwMode="auto">
            <a:xfrm rot="2155223">
              <a:off x="608" y="1134"/>
              <a:ext cx="276" cy="68"/>
            </a:xfrm>
            <a:prstGeom prst="rightArrow">
              <a:avLst>
                <a:gd name="adj1" fmla="val 50000"/>
                <a:gd name="adj2" fmla="val 10147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69" name="Object 156"/>
            <p:cNvGraphicFramePr>
              <a:graphicFrameLocks noChangeAspect="1"/>
            </p:cNvGraphicFramePr>
            <p:nvPr/>
          </p:nvGraphicFramePr>
          <p:xfrm>
            <a:off x="544" y="1268"/>
            <a:ext cx="88" cy="104"/>
          </p:xfrm>
          <a:graphic>
            <a:graphicData uri="http://schemas.openxmlformats.org/presentationml/2006/ole">
              <mc:AlternateContent xmlns:mc="http://schemas.openxmlformats.org/markup-compatibility/2006">
                <mc:Choice xmlns:v="urn:schemas-microsoft-com:vml" Requires="v">
                  <p:oleObj spid="_x0000_s76096" name="Формула" r:id="rId44" imgW="139680" imgH="164880" progId="Equation.3">
                    <p:embed/>
                  </p:oleObj>
                </mc:Choice>
                <mc:Fallback>
                  <p:oleObj name="Формула" r:id="rId44" imgW="139680" imgH="16488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44" y="1268"/>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AutoShape 306"/>
            <p:cNvSpPr>
              <a:spLocks noChangeArrowheads="1"/>
            </p:cNvSpPr>
            <p:nvPr/>
          </p:nvSpPr>
          <p:spPr bwMode="auto">
            <a:xfrm rot="4683478">
              <a:off x="536" y="1176"/>
              <a:ext cx="220" cy="55"/>
            </a:xfrm>
            <a:prstGeom prst="rightArrow">
              <a:avLst>
                <a:gd name="adj1" fmla="val 50000"/>
                <a:gd name="adj2" fmla="val 10000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71" name="Object 307"/>
            <p:cNvGraphicFramePr>
              <a:graphicFrameLocks noChangeAspect="1"/>
            </p:cNvGraphicFramePr>
            <p:nvPr/>
          </p:nvGraphicFramePr>
          <p:xfrm>
            <a:off x="747" y="1001"/>
            <a:ext cx="112" cy="144"/>
          </p:xfrm>
          <a:graphic>
            <a:graphicData uri="http://schemas.openxmlformats.org/presentationml/2006/ole">
              <mc:AlternateContent xmlns:mc="http://schemas.openxmlformats.org/markup-compatibility/2006">
                <mc:Choice xmlns:v="urn:schemas-microsoft-com:vml" Requires="v">
                  <p:oleObj spid="_x0000_s76097" name="Формула" r:id="rId46" imgW="177480" imgH="228600" progId="Equation.3">
                    <p:embed/>
                  </p:oleObj>
                </mc:Choice>
                <mc:Fallback>
                  <p:oleObj name="Формула" r:id="rId46" imgW="177480" imgH="22860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47" y="1001"/>
                          <a:ext cx="11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AutoShape 325"/>
            <p:cNvSpPr>
              <a:spLocks noChangeArrowheads="1"/>
            </p:cNvSpPr>
            <p:nvPr/>
          </p:nvSpPr>
          <p:spPr bwMode="auto">
            <a:xfrm rot="8306951">
              <a:off x="426" y="1106"/>
              <a:ext cx="188" cy="70"/>
            </a:xfrm>
            <a:prstGeom prst="rightArrow">
              <a:avLst>
                <a:gd name="adj1" fmla="val 50000"/>
                <a:gd name="adj2" fmla="val 6714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73" name="Object 326"/>
            <p:cNvGraphicFramePr>
              <a:graphicFrameLocks noChangeAspect="1"/>
            </p:cNvGraphicFramePr>
            <p:nvPr/>
          </p:nvGraphicFramePr>
          <p:xfrm>
            <a:off x="346" y="1012"/>
            <a:ext cx="120" cy="144"/>
          </p:xfrm>
          <a:graphic>
            <a:graphicData uri="http://schemas.openxmlformats.org/presentationml/2006/ole">
              <mc:AlternateContent xmlns:mc="http://schemas.openxmlformats.org/markup-compatibility/2006">
                <mc:Choice xmlns:v="urn:schemas-microsoft-com:vml" Requires="v">
                  <p:oleObj spid="_x0000_s76098" name="Формула" r:id="rId48" imgW="190440" imgH="228600" progId="Equation.3">
                    <p:embed/>
                  </p:oleObj>
                </mc:Choice>
                <mc:Fallback>
                  <p:oleObj name="Формула" r:id="rId48" imgW="190440" imgH="22860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46" y="1012"/>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4" name="Group 337"/>
          <p:cNvGrpSpPr>
            <a:grpSpLocks/>
          </p:cNvGrpSpPr>
          <p:nvPr/>
        </p:nvGrpSpPr>
        <p:grpSpPr bwMode="auto">
          <a:xfrm>
            <a:off x="370341" y="3824000"/>
            <a:ext cx="1217612" cy="909637"/>
            <a:chOff x="175" y="2467"/>
            <a:chExt cx="767" cy="573"/>
          </a:xfrm>
        </p:grpSpPr>
        <p:sp>
          <p:nvSpPr>
            <p:cNvPr id="75" name="Oval 204"/>
            <p:cNvSpPr>
              <a:spLocks noChangeArrowheads="1"/>
            </p:cNvSpPr>
            <p:nvPr/>
          </p:nvSpPr>
          <p:spPr bwMode="auto">
            <a:xfrm>
              <a:off x="611" y="2693"/>
              <a:ext cx="32" cy="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6" name="Freeform 206"/>
            <p:cNvSpPr>
              <a:spLocks/>
            </p:cNvSpPr>
            <p:nvPr/>
          </p:nvSpPr>
          <p:spPr bwMode="auto">
            <a:xfrm>
              <a:off x="287" y="2597"/>
              <a:ext cx="540" cy="438"/>
            </a:xfrm>
            <a:custGeom>
              <a:avLst/>
              <a:gdLst>
                <a:gd name="T0" fmla="*/ 0 w 768"/>
                <a:gd name="T1" fmla="*/ 0 h 786"/>
                <a:gd name="T2" fmla="*/ 678 w 768"/>
                <a:gd name="T3" fmla="*/ 354 h 786"/>
                <a:gd name="T4" fmla="*/ 540 w 768"/>
                <a:gd name="T5" fmla="*/ 786 h 786"/>
              </a:gdLst>
              <a:ahLst/>
              <a:cxnLst>
                <a:cxn ang="0">
                  <a:pos x="T0" y="T1"/>
                </a:cxn>
                <a:cxn ang="0">
                  <a:pos x="T2" y="T3"/>
                </a:cxn>
                <a:cxn ang="0">
                  <a:pos x="T4" y="T5"/>
                </a:cxn>
              </a:cxnLst>
              <a:rect l="0" t="0" r="r" b="b"/>
              <a:pathLst>
                <a:path w="768" h="786">
                  <a:moveTo>
                    <a:pt x="0" y="0"/>
                  </a:moveTo>
                  <a:cubicBezTo>
                    <a:pt x="294" y="111"/>
                    <a:pt x="588" y="223"/>
                    <a:pt x="678" y="354"/>
                  </a:cubicBezTo>
                  <a:cubicBezTo>
                    <a:pt x="768" y="485"/>
                    <a:pt x="654" y="635"/>
                    <a:pt x="540" y="786"/>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77" name="Text Box 207"/>
            <p:cNvSpPr txBox="1">
              <a:spLocks noChangeArrowheads="1"/>
            </p:cNvSpPr>
            <p:nvPr/>
          </p:nvSpPr>
          <p:spPr bwMode="auto">
            <a:xfrm>
              <a:off x="175" y="2850"/>
              <a:ext cx="1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1000" i="1"/>
                <a:t>M</a:t>
              </a:r>
              <a:endParaRPr lang="ru-RU" altLang="ru-RU" sz="1000" i="1"/>
            </a:p>
          </p:txBody>
        </p:sp>
        <p:graphicFrame>
          <p:nvGraphicFramePr>
            <p:cNvPr id="78" name="Object 209"/>
            <p:cNvGraphicFramePr>
              <a:graphicFrameLocks noChangeAspect="1"/>
            </p:cNvGraphicFramePr>
            <p:nvPr/>
          </p:nvGraphicFramePr>
          <p:xfrm>
            <a:off x="509" y="2583"/>
            <a:ext cx="72" cy="88"/>
          </p:xfrm>
          <a:graphic>
            <a:graphicData uri="http://schemas.openxmlformats.org/presentationml/2006/ole">
              <mc:AlternateContent xmlns:mc="http://schemas.openxmlformats.org/markup-compatibility/2006">
                <mc:Choice xmlns:v="urn:schemas-microsoft-com:vml" Requires="v">
                  <p:oleObj spid="_x0000_s76099" name="Формула" r:id="rId50" imgW="114120" imgH="139680" progId="Equation.3">
                    <p:embed/>
                  </p:oleObj>
                </mc:Choice>
                <mc:Fallback>
                  <p:oleObj name="Формула" r:id="rId50" imgW="114120" imgH="139680"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9" y="2583"/>
                          <a:ext cx="72"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 name="Oval 210"/>
            <p:cNvSpPr>
              <a:spLocks noChangeArrowheads="1"/>
            </p:cNvSpPr>
            <p:nvPr/>
          </p:nvSpPr>
          <p:spPr bwMode="auto">
            <a:xfrm>
              <a:off x="375" y="2607"/>
              <a:ext cx="32" cy="3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0" name="Object 211"/>
            <p:cNvGraphicFramePr>
              <a:graphicFrameLocks noChangeAspect="1"/>
            </p:cNvGraphicFramePr>
            <p:nvPr/>
          </p:nvGraphicFramePr>
          <p:xfrm>
            <a:off x="278" y="2606"/>
            <a:ext cx="112" cy="136"/>
          </p:xfrm>
          <a:graphic>
            <a:graphicData uri="http://schemas.openxmlformats.org/presentationml/2006/ole">
              <mc:AlternateContent xmlns:mc="http://schemas.openxmlformats.org/markup-compatibility/2006">
                <mc:Choice xmlns:v="urn:schemas-microsoft-com:vml" Requires="v">
                  <p:oleObj spid="_x0000_s76100" name="Формула" r:id="rId52" imgW="177480" imgH="215640" progId="Equation.3">
                    <p:embed/>
                  </p:oleObj>
                </mc:Choice>
                <mc:Fallback>
                  <p:oleObj name="Формула" r:id="rId52" imgW="177480" imgH="215640"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78" y="2606"/>
                          <a:ext cx="11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 name="Object 212"/>
            <p:cNvGraphicFramePr>
              <a:graphicFrameLocks noChangeAspect="1"/>
            </p:cNvGraphicFramePr>
            <p:nvPr/>
          </p:nvGraphicFramePr>
          <p:xfrm>
            <a:off x="302" y="2540"/>
            <a:ext cx="184" cy="88"/>
          </p:xfrm>
          <a:graphic>
            <a:graphicData uri="http://schemas.openxmlformats.org/presentationml/2006/ole">
              <mc:AlternateContent xmlns:mc="http://schemas.openxmlformats.org/markup-compatibility/2006">
                <mc:Choice xmlns:v="urn:schemas-microsoft-com:vml" Requires="v">
                  <p:oleObj spid="_x0000_s76101" name="Формула" r:id="rId54" imgW="291960" imgH="139680" progId="Equation.3">
                    <p:embed/>
                  </p:oleObj>
                </mc:Choice>
                <mc:Fallback>
                  <p:oleObj name="Формула" r:id="rId54" imgW="291960" imgH="139680" progId="Equation.3">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02" y="2540"/>
                          <a:ext cx="184"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 name="Line 322"/>
            <p:cNvSpPr>
              <a:spLocks noChangeShapeType="1"/>
            </p:cNvSpPr>
            <p:nvPr/>
          </p:nvSpPr>
          <p:spPr bwMode="auto">
            <a:xfrm>
              <a:off x="642" y="2718"/>
              <a:ext cx="108"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83" name="Line 323"/>
            <p:cNvSpPr>
              <a:spLocks noChangeShapeType="1"/>
            </p:cNvSpPr>
            <p:nvPr/>
          </p:nvSpPr>
          <p:spPr bwMode="auto">
            <a:xfrm flipH="1">
              <a:off x="493" y="2711"/>
              <a:ext cx="132" cy="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84" name="Line 324"/>
            <p:cNvSpPr>
              <a:spLocks noChangeShapeType="1"/>
            </p:cNvSpPr>
            <p:nvPr/>
          </p:nvSpPr>
          <p:spPr bwMode="auto">
            <a:xfrm flipV="1">
              <a:off x="622" y="2602"/>
              <a:ext cx="54" cy="1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85" name="AutoShape 327"/>
            <p:cNvSpPr>
              <a:spLocks noChangeArrowheads="1"/>
            </p:cNvSpPr>
            <p:nvPr/>
          </p:nvSpPr>
          <p:spPr bwMode="auto">
            <a:xfrm rot="2155223">
              <a:off x="609" y="2779"/>
              <a:ext cx="276" cy="68"/>
            </a:xfrm>
            <a:prstGeom prst="rightArrow">
              <a:avLst>
                <a:gd name="adj1" fmla="val 50000"/>
                <a:gd name="adj2" fmla="val 10147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 name="AutoShape 328"/>
            <p:cNvSpPr>
              <a:spLocks noChangeArrowheads="1"/>
            </p:cNvSpPr>
            <p:nvPr/>
          </p:nvSpPr>
          <p:spPr bwMode="auto">
            <a:xfrm rot="4683478">
              <a:off x="545" y="2819"/>
              <a:ext cx="220" cy="55"/>
            </a:xfrm>
            <a:prstGeom prst="rightArrow">
              <a:avLst>
                <a:gd name="adj1" fmla="val 50000"/>
                <a:gd name="adj2" fmla="val 10000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7" name="AutoShape 329"/>
            <p:cNvSpPr>
              <a:spLocks noChangeArrowheads="1"/>
            </p:cNvSpPr>
            <p:nvPr/>
          </p:nvSpPr>
          <p:spPr bwMode="auto">
            <a:xfrm rot="8306951">
              <a:off x="445" y="2755"/>
              <a:ext cx="188" cy="70"/>
            </a:xfrm>
            <a:prstGeom prst="rightArrow">
              <a:avLst>
                <a:gd name="adj1" fmla="val 50000"/>
                <a:gd name="adj2" fmla="val 6714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8" name="Object 330"/>
            <p:cNvGraphicFramePr>
              <a:graphicFrameLocks noChangeAspect="1"/>
            </p:cNvGraphicFramePr>
            <p:nvPr/>
          </p:nvGraphicFramePr>
          <p:xfrm>
            <a:off x="752" y="2684"/>
            <a:ext cx="80" cy="104"/>
          </p:xfrm>
          <a:graphic>
            <a:graphicData uri="http://schemas.openxmlformats.org/presentationml/2006/ole">
              <mc:AlternateContent xmlns:mc="http://schemas.openxmlformats.org/markup-compatibility/2006">
                <mc:Choice xmlns:v="urn:schemas-microsoft-com:vml" Requires="v">
                  <p:oleObj spid="_x0000_s76102" name="Формула" r:id="rId56" imgW="126720" imgH="164880" progId="Equation.3">
                    <p:embed/>
                  </p:oleObj>
                </mc:Choice>
                <mc:Fallback>
                  <p:oleObj name="Формула" r:id="rId56" imgW="126720" imgH="164880" progId="Equation.3">
                    <p:embed/>
                    <p:pic>
                      <p:nvPicPr>
                        <p:cNvPr id="0" name=""/>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52" y="2684"/>
                          <a:ext cx="80"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 name="Object 331"/>
            <p:cNvGraphicFramePr>
              <a:graphicFrameLocks noChangeAspect="1"/>
            </p:cNvGraphicFramePr>
            <p:nvPr/>
          </p:nvGraphicFramePr>
          <p:xfrm>
            <a:off x="405" y="2707"/>
            <a:ext cx="88" cy="104"/>
          </p:xfrm>
          <a:graphic>
            <a:graphicData uri="http://schemas.openxmlformats.org/presentationml/2006/ole">
              <mc:AlternateContent xmlns:mc="http://schemas.openxmlformats.org/markup-compatibility/2006">
                <mc:Choice xmlns:v="urn:schemas-microsoft-com:vml" Requires="v">
                  <p:oleObj spid="_x0000_s76103" name="Формула" r:id="rId58" imgW="139680" imgH="164880" progId="Equation.3">
                    <p:embed/>
                  </p:oleObj>
                </mc:Choice>
                <mc:Fallback>
                  <p:oleObj name="Формула" r:id="rId58" imgW="139680" imgH="16488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05" y="2707"/>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 name="Object 332"/>
            <p:cNvGraphicFramePr>
              <a:graphicFrameLocks noChangeAspect="1"/>
            </p:cNvGraphicFramePr>
            <p:nvPr/>
          </p:nvGraphicFramePr>
          <p:xfrm>
            <a:off x="675" y="2467"/>
            <a:ext cx="88" cy="128"/>
          </p:xfrm>
          <a:graphic>
            <a:graphicData uri="http://schemas.openxmlformats.org/presentationml/2006/ole">
              <mc:AlternateContent xmlns:mc="http://schemas.openxmlformats.org/markup-compatibility/2006">
                <mc:Choice xmlns:v="urn:schemas-microsoft-com:vml" Requires="v">
                  <p:oleObj spid="_x0000_s76104" name="Формула" r:id="rId60" imgW="139680" imgH="203040" progId="Equation.3">
                    <p:embed/>
                  </p:oleObj>
                </mc:Choice>
                <mc:Fallback>
                  <p:oleObj name="Формула" r:id="rId60" imgW="139680" imgH="203040" progId="Equation.3">
                    <p:embed/>
                    <p:pic>
                      <p:nvPicPr>
                        <p:cNvPr id="0" name=""/>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675" y="2467"/>
                          <a:ext cx="8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333"/>
            <p:cNvGraphicFramePr>
              <a:graphicFrameLocks noChangeAspect="1"/>
            </p:cNvGraphicFramePr>
            <p:nvPr/>
          </p:nvGraphicFramePr>
          <p:xfrm>
            <a:off x="830" y="2896"/>
            <a:ext cx="112" cy="144"/>
          </p:xfrm>
          <a:graphic>
            <a:graphicData uri="http://schemas.openxmlformats.org/presentationml/2006/ole">
              <mc:AlternateContent xmlns:mc="http://schemas.openxmlformats.org/markup-compatibility/2006">
                <mc:Choice xmlns:v="urn:schemas-microsoft-com:vml" Requires="v">
                  <p:oleObj spid="_x0000_s76105" name="Формула" r:id="rId62" imgW="177480" imgH="228600" progId="Equation.3">
                    <p:embed/>
                  </p:oleObj>
                </mc:Choice>
                <mc:Fallback>
                  <p:oleObj name="Формула" r:id="rId62" imgW="177480" imgH="228600" progId="Equation.3">
                    <p:embed/>
                    <p:pic>
                      <p:nvPicPr>
                        <p:cNvPr id="0" name=""/>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30" y="2896"/>
                          <a:ext cx="11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334"/>
            <p:cNvGraphicFramePr>
              <a:graphicFrameLocks noChangeAspect="1"/>
            </p:cNvGraphicFramePr>
            <p:nvPr/>
          </p:nvGraphicFramePr>
          <p:xfrm>
            <a:off x="405" y="2871"/>
            <a:ext cx="120" cy="144"/>
          </p:xfrm>
          <a:graphic>
            <a:graphicData uri="http://schemas.openxmlformats.org/presentationml/2006/ole">
              <mc:AlternateContent xmlns:mc="http://schemas.openxmlformats.org/markup-compatibility/2006">
                <mc:Choice xmlns:v="urn:schemas-microsoft-com:vml" Requires="v">
                  <p:oleObj spid="_x0000_s76106" name="Формула" r:id="rId64" imgW="190440" imgH="228600" progId="Equation.3">
                    <p:embed/>
                  </p:oleObj>
                </mc:Choice>
                <mc:Fallback>
                  <p:oleObj name="Формула" r:id="rId64" imgW="190440" imgH="228600" progId="Equation.3">
                    <p:embed/>
                    <p:pic>
                      <p:nvPicPr>
                        <p:cNvPr id="0" name=""/>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405" y="2871"/>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 name="Object 335"/>
            <p:cNvGraphicFramePr>
              <a:graphicFrameLocks noChangeAspect="1"/>
            </p:cNvGraphicFramePr>
            <p:nvPr/>
          </p:nvGraphicFramePr>
          <p:xfrm>
            <a:off x="567" y="2929"/>
            <a:ext cx="88" cy="104"/>
          </p:xfrm>
          <a:graphic>
            <a:graphicData uri="http://schemas.openxmlformats.org/presentationml/2006/ole">
              <mc:AlternateContent xmlns:mc="http://schemas.openxmlformats.org/markup-compatibility/2006">
                <mc:Choice xmlns:v="urn:schemas-microsoft-com:vml" Requires="v">
                  <p:oleObj spid="_x0000_s76107" name="Формула" r:id="rId66" imgW="139680" imgH="164880" progId="Equation.3">
                    <p:embed/>
                  </p:oleObj>
                </mc:Choice>
                <mc:Fallback>
                  <p:oleObj name="Формула" r:id="rId66" imgW="139680" imgH="16488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67" y="2929"/>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05422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3"/>
                                        </p:tgtEl>
                                        <p:attrNameLst>
                                          <p:attrName>style.visibility</p:attrName>
                                        </p:attrNameLst>
                                      </p:cBhvr>
                                      <p:to>
                                        <p:strVal val="visible"/>
                                      </p:to>
                                    </p:set>
                                    <p:anim calcmode="lin" valueType="num">
                                      <p:cBhvr additive="base">
                                        <p:cTn id="40" dur="500" fill="hold"/>
                                        <p:tgtEl>
                                          <p:spTgt spid="53"/>
                                        </p:tgtEl>
                                        <p:attrNameLst>
                                          <p:attrName>ppt_x</p:attrName>
                                        </p:attrNameLst>
                                      </p:cBhvr>
                                      <p:tavLst>
                                        <p:tav tm="0">
                                          <p:val>
                                            <p:strVal val="#ppt_x"/>
                                          </p:val>
                                        </p:tav>
                                        <p:tav tm="100000">
                                          <p:val>
                                            <p:strVal val="#ppt_x"/>
                                          </p:val>
                                        </p:tav>
                                      </p:tavLst>
                                    </p:anim>
                                    <p:anim calcmode="lin" valueType="num">
                                      <p:cBhvr additive="base">
                                        <p:cTn id="41" dur="500" fill="hold"/>
                                        <p:tgtEl>
                                          <p:spTgt spid="53"/>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53" grpId="0"/>
      <p:bldP spid="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772" name="Freeform 124"/>
          <p:cNvSpPr>
            <a:spLocks/>
          </p:cNvSpPr>
          <p:nvPr/>
        </p:nvSpPr>
        <p:spPr bwMode="auto">
          <a:xfrm>
            <a:off x="3513138" y="3503613"/>
            <a:ext cx="2122487" cy="1685925"/>
          </a:xfrm>
          <a:custGeom>
            <a:avLst/>
            <a:gdLst>
              <a:gd name="T0" fmla="*/ 76200 w 1337"/>
              <a:gd name="T1" fmla="*/ 809625 h 1062"/>
              <a:gd name="T2" fmla="*/ 228600 w 1337"/>
              <a:gd name="T3" fmla="*/ 457200 h 1062"/>
              <a:gd name="T4" fmla="*/ 352425 w 1337"/>
              <a:gd name="T5" fmla="*/ 257175 h 1062"/>
              <a:gd name="T6" fmla="*/ 628650 w 1337"/>
              <a:gd name="T7" fmla="*/ 38100 h 1062"/>
              <a:gd name="T8" fmla="*/ 838200 w 1337"/>
              <a:gd name="T9" fmla="*/ 0 h 1062"/>
              <a:gd name="T10" fmla="*/ 1304925 w 1337"/>
              <a:gd name="T11" fmla="*/ 95250 h 1062"/>
              <a:gd name="T12" fmla="*/ 1562100 w 1337"/>
              <a:gd name="T13" fmla="*/ 161925 h 1062"/>
              <a:gd name="T14" fmla="*/ 1695450 w 1337"/>
              <a:gd name="T15" fmla="*/ 228600 h 1062"/>
              <a:gd name="T16" fmla="*/ 1857375 w 1337"/>
              <a:gd name="T17" fmla="*/ 504825 h 1062"/>
              <a:gd name="T18" fmla="*/ 2038350 w 1337"/>
              <a:gd name="T19" fmla="*/ 809625 h 1062"/>
              <a:gd name="T20" fmla="*/ 1762125 w 1337"/>
              <a:gd name="T21" fmla="*/ 1552575 h 1062"/>
              <a:gd name="T22" fmla="*/ 1447800 w 1337"/>
              <a:gd name="T23" fmla="*/ 1638300 h 1062"/>
              <a:gd name="T24" fmla="*/ 904875 w 1337"/>
              <a:gd name="T25" fmla="*/ 1657350 h 1062"/>
              <a:gd name="T26" fmla="*/ 819150 w 1337"/>
              <a:gd name="T27" fmla="*/ 1638300 h 1062"/>
              <a:gd name="T28" fmla="*/ 619125 w 1337"/>
              <a:gd name="T29" fmla="*/ 1543050 h 1062"/>
              <a:gd name="T30" fmla="*/ 581025 w 1337"/>
              <a:gd name="T31" fmla="*/ 1524000 h 1062"/>
              <a:gd name="T32" fmla="*/ 542925 w 1337"/>
              <a:gd name="T33" fmla="*/ 1495425 h 1062"/>
              <a:gd name="T34" fmla="*/ 495300 w 1337"/>
              <a:gd name="T35" fmla="*/ 1476375 h 1062"/>
              <a:gd name="T36" fmla="*/ 457200 w 1337"/>
              <a:gd name="T37" fmla="*/ 1457325 h 1062"/>
              <a:gd name="T38" fmla="*/ 371475 w 1337"/>
              <a:gd name="T39" fmla="*/ 1400175 h 1062"/>
              <a:gd name="T40" fmla="*/ 314325 w 1337"/>
              <a:gd name="T41" fmla="*/ 1352550 h 1062"/>
              <a:gd name="T42" fmla="*/ 219075 w 1337"/>
              <a:gd name="T43" fmla="*/ 1257300 h 1062"/>
              <a:gd name="T44" fmla="*/ 171450 w 1337"/>
              <a:gd name="T45" fmla="*/ 1219200 h 1062"/>
              <a:gd name="T46" fmla="*/ 66675 w 1337"/>
              <a:gd name="T47" fmla="*/ 1133475 h 1062"/>
              <a:gd name="T48" fmla="*/ 19050 w 1337"/>
              <a:gd name="T49" fmla="*/ 1066800 h 1062"/>
              <a:gd name="T50" fmla="*/ 0 w 1337"/>
              <a:gd name="T51" fmla="*/ 1009650 h 1062"/>
              <a:gd name="T52" fmla="*/ 9525 w 1337"/>
              <a:gd name="T53" fmla="*/ 933450 h 1062"/>
              <a:gd name="T54" fmla="*/ 47625 w 1337"/>
              <a:gd name="T55" fmla="*/ 876300 h 1062"/>
              <a:gd name="T56" fmla="*/ 66675 w 1337"/>
              <a:gd name="T57" fmla="*/ 847725 h 1062"/>
              <a:gd name="T58" fmla="*/ 76200 w 1337"/>
              <a:gd name="T59" fmla="*/ 809625 h 10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37" h="1062">
                <a:moveTo>
                  <a:pt x="48" y="510"/>
                </a:moveTo>
                <a:cubicBezTo>
                  <a:pt x="60" y="428"/>
                  <a:pt x="96" y="354"/>
                  <a:pt x="144" y="288"/>
                </a:cubicBezTo>
                <a:cubicBezTo>
                  <a:pt x="174" y="247"/>
                  <a:pt x="188" y="200"/>
                  <a:pt x="222" y="162"/>
                </a:cubicBezTo>
                <a:cubicBezTo>
                  <a:pt x="269" y="109"/>
                  <a:pt x="329" y="49"/>
                  <a:pt x="396" y="24"/>
                </a:cubicBezTo>
                <a:cubicBezTo>
                  <a:pt x="437" y="9"/>
                  <a:pt x="485" y="5"/>
                  <a:pt x="528" y="0"/>
                </a:cubicBezTo>
                <a:cubicBezTo>
                  <a:pt x="640" y="7"/>
                  <a:pt x="714" y="33"/>
                  <a:pt x="822" y="60"/>
                </a:cubicBezTo>
                <a:cubicBezTo>
                  <a:pt x="877" y="74"/>
                  <a:pt x="932" y="80"/>
                  <a:pt x="984" y="102"/>
                </a:cubicBezTo>
                <a:cubicBezTo>
                  <a:pt x="1013" y="114"/>
                  <a:pt x="1038" y="134"/>
                  <a:pt x="1068" y="144"/>
                </a:cubicBezTo>
                <a:cubicBezTo>
                  <a:pt x="1106" y="201"/>
                  <a:pt x="1135" y="260"/>
                  <a:pt x="1170" y="318"/>
                </a:cubicBezTo>
                <a:cubicBezTo>
                  <a:pt x="1208" y="382"/>
                  <a:pt x="1260" y="438"/>
                  <a:pt x="1284" y="510"/>
                </a:cubicBezTo>
                <a:cubicBezTo>
                  <a:pt x="1298" y="683"/>
                  <a:pt x="1337" y="933"/>
                  <a:pt x="1110" y="978"/>
                </a:cubicBezTo>
                <a:cubicBezTo>
                  <a:pt x="1047" y="1016"/>
                  <a:pt x="985" y="1025"/>
                  <a:pt x="912" y="1032"/>
                </a:cubicBezTo>
                <a:cubicBezTo>
                  <a:pt x="791" y="1062"/>
                  <a:pt x="709" y="1047"/>
                  <a:pt x="570" y="1044"/>
                </a:cubicBezTo>
                <a:cubicBezTo>
                  <a:pt x="565" y="1043"/>
                  <a:pt x="523" y="1035"/>
                  <a:pt x="516" y="1032"/>
                </a:cubicBezTo>
                <a:cubicBezTo>
                  <a:pt x="472" y="1013"/>
                  <a:pt x="438" y="982"/>
                  <a:pt x="390" y="972"/>
                </a:cubicBezTo>
                <a:cubicBezTo>
                  <a:pt x="382" y="968"/>
                  <a:pt x="374" y="965"/>
                  <a:pt x="366" y="960"/>
                </a:cubicBezTo>
                <a:cubicBezTo>
                  <a:pt x="358" y="955"/>
                  <a:pt x="351" y="947"/>
                  <a:pt x="342" y="942"/>
                </a:cubicBezTo>
                <a:cubicBezTo>
                  <a:pt x="333" y="937"/>
                  <a:pt x="322" y="934"/>
                  <a:pt x="312" y="930"/>
                </a:cubicBezTo>
                <a:cubicBezTo>
                  <a:pt x="304" y="926"/>
                  <a:pt x="296" y="922"/>
                  <a:pt x="288" y="918"/>
                </a:cubicBezTo>
                <a:cubicBezTo>
                  <a:pt x="267" y="906"/>
                  <a:pt x="257" y="890"/>
                  <a:pt x="234" y="882"/>
                </a:cubicBezTo>
                <a:cubicBezTo>
                  <a:pt x="223" y="871"/>
                  <a:pt x="209" y="863"/>
                  <a:pt x="198" y="852"/>
                </a:cubicBezTo>
                <a:cubicBezTo>
                  <a:pt x="177" y="831"/>
                  <a:pt x="164" y="809"/>
                  <a:pt x="138" y="792"/>
                </a:cubicBezTo>
                <a:cubicBezTo>
                  <a:pt x="105" y="743"/>
                  <a:pt x="148" y="799"/>
                  <a:pt x="108" y="768"/>
                </a:cubicBezTo>
                <a:cubicBezTo>
                  <a:pt x="8" y="691"/>
                  <a:pt x="125" y="764"/>
                  <a:pt x="42" y="714"/>
                </a:cubicBezTo>
                <a:cubicBezTo>
                  <a:pt x="40" y="711"/>
                  <a:pt x="15" y="679"/>
                  <a:pt x="12" y="672"/>
                </a:cubicBezTo>
                <a:cubicBezTo>
                  <a:pt x="7" y="660"/>
                  <a:pt x="0" y="636"/>
                  <a:pt x="0" y="636"/>
                </a:cubicBezTo>
                <a:cubicBezTo>
                  <a:pt x="2" y="620"/>
                  <a:pt x="1" y="603"/>
                  <a:pt x="6" y="588"/>
                </a:cubicBezTo>
                <a:cubicBezTo>
                  <a:pt x="11" y="574"/>
                  <a:pt x="22" y="564"/>
                  <a:pt x="30" y="552"/>
                </a:cubicBezTo>
                <a:cubicBezTo>
                  <a:pt x="34" y="546"/>
                  <a:pt x="42" y="534"/>
                  <a:pt x="42" y="534"/>
                </a:cubicBezTo>
                <a:cubicBezTo>
                  <a:pt x="44" y="526"/>
                  <a:pt x="48" y="510"/>
                  <a:pt x="48" y="510"/>
                </a:cubicBezTo>
                <a:close/>
              </a:path>
            </a:pathLst>
          </a:custGeom>
          <a:solidFill>
            <a:srgbClr val="FFCC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3725" name="Object 77"/>
          <p:cNvGraphicFramePr>
            <a:graphicFrameLocks noGrp="1" noChangeAspect="1"/>
          </p:cNvGraphicFramePr>
          <p:nvPr>
            <p:ph sz="quarter" idx="1"/>
            <p:extLst>
              <p:ext uri="{D42A27DB-BD31-4B8C-83A1-F6EECF244321}">
                <p14:modId xmlns:p14="http://schemas.microsoft.com/office/powerpoint/2010/main" val="612204461"/>
              </p:ext>
            </p:extLst>
          </p:nvPr>
        </p:nvGraphicFramePr>
        <p:xfrm>
          <a:off x="711200" y="3848100"/>
          <a:ext cx="163513" cy="209550"/>
        </p:xfrm>
        <a:graphic>
          <a:graphicData uri="http://schemas.openxmlformats.org/presentationml/2006/ole">
            <mc:AlternateContent xmlns:mc="http://schemas.openxmlformats.org/markup-compatibility/2006">
              <mc:Choice xmlns:v="urn:schemas-microsoft-com:vml" Requires="v">
                <p:oleObj spid="_x0000_s45988" name="Формула" r:id="rId3" imgW="177646" imgH="228402" progId="Equation.3">
                  <p:embed/>
                </p:oleObj>
              </mc:Choice>
              <mc:Fallback>
                <p:oleObj name="Формула" r:id="rId3"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3848100"/>
                        <a:ext cx="163513"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Rectangle 44"/>
          <p:cNvSpPr>
            <a:spLocks noChangeArrowheads="1"/>
          </p:cNvSpPr>
          <p:nvPr/>
        </p:nvSpPr>
        <p:spPr bwMode="auto">
          <a:xfrm>
            <a:off x="0" y="650875"/>
            <a:ext cx="886301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latin typeface="+mn-lt"/>
            </a:endParaRPr>
          </a:p>
          <a:p>
            <a:pPr eaLnBrk="1" hangingPunct="1"/>
            <a:r>
              <a:rPr lang="ru-RU" altLang="ru-RU" sz="1000" b="1" dirty="0">
                <a:solidFill>
                  <a:srgbClr val="FF0000"/>
                </a:solidFill>
                <a:latin typeface="+mn-lt"/>
              </a:rPr>
              <a:t>Приведение силы к заданному центру</a:t>
            </a:r>
            <a:r>
              <a:rPr lang="ru-RU" altLang="ru-RU" sz="1000" b="1" dirty="0">
                <a:latin typeface="+mn-lt"/>
              </a:rPr>
              <a:t> </a:t>
            </a:r>
            <a:r>
              <a:rPr lang="ru-RU" altLang="ru-RU" sz="1000" b="1" dirty="0">
                <a:solidFill>
                  <a:srgbClr val="FF0000"/>
                </a:solidFill>
                <a:latin typeface="+mn-lt"/>
              </a:rPr>
              <a:t>(метод </a:t>
            </a:r>
            <a:r>
              <a:rPr lang="ru-RU" altLang="ru-RU" sz="1000" b="1" dirty="0" err="1">
                <a:solidFill>
                  <a:srgbClr val="FF0000"/>
                </a:solidFill>
                <a:latin typeface="+mn-lt"/>
              </a:rPr>
              <a:t>Пуансо</a:t>
            </a:r>
            <a:r>
              <a:rPr lang="ru-RU" altLang="ru-RU" sz="1000" b="1" dirty="0">
                <a:solidFill>
                  <a:srgbClr val="FF0000"/>
                </a:solidFill>
                <a:latin typeface="+mn-lt"/>
              </a:rPr>
              <a:t>)</a:t>
            </a:r>
            <a:r>
              <a:rPr lang="en-US" altLang="ru-RU" sz="1000" b="1" dirty="0">
                <a:solidFill>
                  <a:srgbClr val="FF0000"/>
                </a:solidFill>
                <a:latin typeface="+mn-lt"/>
              </a:rPr>
              <a:t> </a:t>
            </a:r>
            <a:r>
              <a:rPr lang="ru-RU" altLang="ru-RU" sz="1000" b="1" dirty="0">
                <a:solidFill>
                  <a:schemeClr val="accent1"/>
                </a:solidFill>
                <a:latin typeface="+mn-lt"/>
              </a:rPr>
              <a:t>– </a:t>
            </a:r>
            <a:r>
              <a:rPr lang="ru-RU" altLang="ru-RU" sz="1000" dirty="0">
                <a:solidFill>
                  <a:schemeClr val="accent1"/>
                </a:solidFill>
                <a:latin typeface="+mn-lt"/>
              </a:rPr>
              <a:t>силу можно перенести параллельно самой себе в любую точку плоскости, если добавить соответствующую пару сил, момент которой равен моменту этой силы относительно рассматриваемой точки.</a:t>
            </a:r>
          </a:p>
        </p:txBody>
      </p:sp>
      <p:sp>
        <p:nvSpPr>
          <p:cNvPr id="12295" name="Rectangle 45"/>
          <p:cNvSpPr>
            <a:spLocks noChangeArrowheads="1"/>
          </p:cNvSpPr>
          <p:nvPr/>
        </p:nvSpPr>
        <p:spPr bwMode="auto">
          <a:xfrm>
            <a:off x="989013" y="1323975"/>
            <a:ext cx="22574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283694" name="Group 46"/>
          <p:cNvGrpSpPr>
            <a:grpSpLocks/>
          </p:cNvGrpSpPr>
          <p:nvPr/>
        </p:nvGrpSpPr>
        <p:grpSpPr bwMode="auto">
          <a:xfrm>
            <a:off x="731838" y="1304925"/>
            <a:ext cx="2019300" cy="1590675"/>
            <a:chOff x="336" y="3192"/>
            <a:chExt cx="1272" cy="1002"/>
          </a:xfrm>
        </p:grpSpPr>
        <p:sp>
          <p:nvSpPr>
            <p:cNvPr id="12377" name="Rectangle 47"/>
            <p:cNvSpPr>
              <a:spLocks noChangeArrowheads="1"/>
            </p:cNvSpPr>
            <p:nvPr/>
          </p:nvSpPr>
          <p:spPr bwMode="auto">
            <a:xfrm>
              <a:off x="336" y="3192"/>
              <a:ext cx="1272" cy="1002"/>
            </a:xfrm>
            <a:prstGeom prst="rect">
              <a:avLst/>
            </a:prstGeom>
            <a:solidFill>
              <a:schemeClr val="accent1">
                <a:alpha val="25098"/>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2378" name="Oval 48"/>
            <p:cNvSpPr>
              <a:spLocks noChangeArrowheads="1"/>
            </p:cNvSpPr>
            <p:nvPr/>
          </p:nvSpPr>
          <p:spPr bwMode="auto">
            <a:xfrm>
              <a:off x="750" y="3738"/>
              <a:ext cx="45" cy="45"/>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2379" name="Text Box 49"/>
            <p:cNvSpPr txBox="1">
              <a:spLocks noChangeArrowheads="1"/>
            </p:cNvSpPr>
            <p:nvPr/>
          </p:nvSpPr>
          <p:spPr bwMode="auto">
            <a:xfrm>
              <a:off x="608" y="3835"/>
              <a:ext cx="16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grpSp>
      <p:sp>
        <p:nvSpPr>
          <p:cNvPr id="283698" name="AutoShape 50"/>
          <p:cNvSpPr>
            <a:spLocks noChangeArrowheads="1"/>
          </p:cNvSpPr>
          <p:nvPr/>
        </p:nvSpPr>
        <p:spPr bwMode="auto">
          <a:xfrm rot="1344785">
            <a:off x="1903413" y="1571625"/>
            <a:ext cx="590550" cy="123825"/>
          </a:xfrm>
          <a:prstGeom prst="rightArrow">
            <a:avLst>
              <a:gd name="adj1" fmla="val 50000"/>
              <a:gd name="adj2" fmla="val 11923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83699" name="Object 51"/>
          <p:cNvGraphicFramePr>
            <a:graphicFrameLocks noChangeAspect="1"/>
          </p:cNvGraphicFramePr>
          <p:nvPr>
            <p:extLst>
              <p:ext uri="{D42A27DB-BD31-4B8C-83A1-F6EECF244321}">
                <p14:modId xmlns:p14="http://schemas.microsoft.com/office/powerpoint/2010/main" val="2691523627"/>
              </p:ext>
            </p:extLst>
          </p:nvPr>
        </p:nvGraphicFramePr>
        <p:xfrm>
          <a:off x="2211388" y="1381125"/>
          <a:ext cx="165100" cy="190500"/>
        </p:xfrm>
        <a:graphic>
          <a:graphicData uri="http://schemas.openxmlformats.org/presentationml/2006/ole">
            <mc:AlternateContent xmlns:mc="http://schemas.openxmlformats.org/markup-compatibility/2006">
              <mc:Choice xmlns:v="urn:schemas-microsoft-com:vml" Requires="v">
                <p:oleObj spid="_x0000_s45989" name="Формула" r:id="rId5" imgW="164957" imgH="190335" progId="Equation.3">
                  <p:embed/>
                </p:oleObj>
              </mc:Choice>
              <mc:Fallback>
                <p:oleObj name="Формула" r:id="rId5"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1388" y="1381125"/>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00" name="Text Box 52"/>
          <p:cNvSpPr txBox="1">
            <a:spLocks noChangeArrowheads="1"/>
          </p:cNvSpPr>
          <p:nvPr/>
        </p:nvSpPr>
        <p:spPr bwMode="auto">
          <a:xfrm>
            <a:off x="2878138" y="1277938"/>
            <a:ext cx="62277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Добавим к системе в точке </a:t>
            </a:r>
            <a:r>
              <a:rPr lang="en-US" altLang="ru-RU" sz="1000" i="1" dirty="0">
                <a:latin typeface="+mn-lt"/>
              </a:rPr>
              <a:t>A </a:t>
            </a:r>
            <a:r>
              <a:rPr lang="ru-RU" altLang="ru-RU" sz="1000" dirty="0">
                <a:latin typeface="+mn-lt"/>
              </a:rPr>
              <a:t>две силы, равные по величине между собой и величине заданной силы,</a:t>
            </a:r>
          </a:p>
          <a:p>
            <a:pPr eaLnBrk="1" hangingPunct="1"/>
            <a:r>
              <a:rPr lang="ru-RU" altLang="ru-RU" sz="1000" dirty="0">
                <a:latin typeface="+mn-lt"/>
              </a:rPr>
              <a:t>направленные по одной прямой в противоположные стороны и параллельные заданной силе</a:t>
            </a:r>
            <a:r>
              <a:rPr lang="en-US" altLang="ru-RU" sz="1000" dirty="0">
                <a:latin typeface="+mn-lt"/>
              </a:rPr>
              <a:t>:</a:t>
            </a:r>
          </a:p>
          <a:p>
            <a:pPr eaLnBrk="1" hangingPunct="1"/>
            <a:r>
              <a:rPr lang="en-US" altLang="ru-RU" sz="1000" dirty="0">
                <a:latin typeface="+mn-lt"/>
              </a:rPr>
              <a:t>		</a:t>
            </a:r>
            <a:endParaRPr lang="ru-RU" altLang="ru-RU" sz="1000" dirty="0">
              <a:latin typeface="+mn-lt"/>
            </a:endParaRPr>
          </a:p>
          <a:p>
            <a:pPr eaLnBrk="1" hangingPunct="1"/>
            <a:r>
              <a:rPr lang="ru-RU" altLang="ru-RU" sz="1000" dirty="0">
                <a:latin typeface="+mn-lt"/>
              </a:rPr>
              <a:t>		Кинематическое состояние не изменилось (аксиома о присоединении).</a:t>
            </a:r>
          </a:p>
        </p:txBody>
      </p:sp>
      <p:graphicFrame>
        <p:nvGraphicFramePr>
          <p:cNvPr id="283701" name="Object 53"/>
          <p:cNvGraphicFramePr>
            <a:graphicFrameLocks noChangeAspect="1"/>
          </p:cNvGraphicFramePr>
          <p:nvPr>
            <p:extLst>
              <p:ext uri="{D42A27DB-BD31-4B8C-83A1-F6EECF244321}">
                <p14:modId xmlns:p14="http://schemas.microsoft.com/office/powerpoint/2010/main" val="805819820"/>
              </p:ext>
            </p:extLst>
          </p:nvPr>
        </p:nvGraphicFramePr>
        <p:xfrm>
          <a:off x="3335338" y="1720850"/>
          <a:ext cx="1112837" cy="230188"/>
        </p:xfrm>
        <a:graphic>
          <a:graphicData uri="http://schemas.openxmlformats.org/presentationml/2006/ole">
            <mc:AlternateContent xmlns:mc="http://schemas.openxmlformats.org/markup-compatibility/2006">
              <mc:Choice xmlns:v="urn:schemas-microsoft-com:vml" Requires="v">
                <p:oleObj spid="_x0000_s45990" name="Формула" r:id="rId7" imgW="1002865" imgH="190417" progId="Equation.3">
                  <p:embed/>
                </p:oleObj>
              </mc:Choice>
              <mc:Fallback>
                <p:oleObj name="Формула" r:id="rId7" imgW="1002865"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5338" y="1720850"/>
                        <a:ext cx="1112837" cy="230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02" name="AutoShape 54"/>
          <p:cNvSpPr>
            <a:spLocks noChangeArrowheads="1"/>
          </p:cNvSpPr>
          <p:nvPr/>
        </p:nvSpPr>
        <p:spPr bwMode="auto">
          <a:xfrm rot="1344785">
            <a:off x="1435100" y="2274888"/>
            <a:ext cx="590550" cy="123825"/>
          </a:xfrm>
          <a:prstGeom prst="rightArrow">
            <a:avLst>
              <a:gd name="adj1" fmla="val 50000"/>
              <a:gd name="adj2" fmla="val 11923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03" name="AutoShape 55"/>
          <p:cNvSpPr>
            <a:spLocks noChangeArrowheads="1"/>
          </p:cNvSpPr>
          <p:nvPr/>
        </p:nvSpPr>
        <p:spPr bwMode="auto">
          <a:xfrm rot="-9455215">
            <a:off x="823913" y="2006600"/>
            <a:ext cx="590550" cy="123825"/>
          </a:xfrm>
          <a:prstGeom prst="rightArrow">
            <a:avLst>
              <a:gd name="adj1" fmla="val 50000"/>
              <a:gd name="adj2" fmla="val 11923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04" name="Line 56"/>
          <p:cNvSpPr>
            <a:spLocks noChangeShapeType="1"/>
          </p:cNvSpPr>
          <p:nvPr/>
        </p:nvSpPr>
        <p:spPr bwMode="auto">
          <a:xfrm>
            <a:off x="741363" y="1924050"/>
            <a:ext cx="1885950" cy="8001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3705" name="Line 57"/>
          <p:cNvSpPr>
            <a:spLocks noChangeShapeType="1"/>
          </p:cNvSpPr>
          <p:nvPr/>
        </p:nvSpPr>
        <p:spPr bwMode="auto">
          <a:xfrm>
            <a:off x="1520825" y="1341438"/>
            <a:ext cx="1162050" cy="48577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3706" name="Object 58"/>
          <p:cNvGraphicFramePr>
            <a:graphicFrameLocks noChangeAspect="1"/>
          </p:cNvGraphicFramePr>
          <p:nvPr>
            <p:extLst>
              <p:ext uri="{D42A27DB-BD31-4B8C-83A1-F6EECF244321}">
                <p14:modId xmlns:p14="http://schemas.microsoft.com/office/powerpoint/2010/main" val="1970103080"/>
              </p:ext>
            </p:extLst>
          </p:nvPr>
        </p:nvGraphicFramePr>
        <p:xfrm>
          <a:off x="1771650" y="2055813"/>
          <a:ext cx="203200" cy="190500"/>
        </p:xfrm>
        <a:graphic>
          <a:graphicData uri="http://schemas.openxmlformats.org/presentationml/2006/ole">
            <mc:AlternateContent xmlns:mc="http://schemas.openxmlformats.org/markup-compatibility/2006">
              <mc:Choice xmlns:v="urn:schemas-microsoft-com:vml" Requires="v">
                <p:oleObj spid="_x0000_s45991" name="Формула" r:id="rId9" imgW="203112" imgH="190417" progId="Equation.3">
                  <p:embed/>
                </p:oleObj>
              </mc:Choice>
              <mc:Fallback>
                <p:oleObj name="Формула" r:id="rId9" imgW="203112"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1650" y="2055813"/>
                        <a:ext cx="2032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07" name="Object 59"/>
          <p:cNvGraphicFramePr>
            <a:graphicFrameLocks noChangeAspect="1"/>
          </p:cNvGraphicFramePr>
          <p:nvPr>
            <p:extLst>
              <p:ext uri="{D42A27DB-BD31-4B8C-83A1-F6EECF244321}">
                <p14:modId xmlns:p14="http://schemas.microsoft.com/office/powerpoint/2010/main" val="2407742742"/>
              </p:ext>
            </p:extLst>
          </p:nvPr>
        </p:nvGraphicFramePr>
        <p:xfrm>
          <a:off x="1223963" y="1816100"/>
          <a:ext cx="228600" cy="190500"/>
        </p:xfrm>
        <a:graphic>
          <a:graphicData uri="http://schemas.openxmlformats.org/presentationml/2006/ole">
            <mc:AlternateContent xmlns:mc="http://schemas.openxmlformats.org/markup-compatibility/2006">
              <mc:Choice xmlns:v="urn:schemas-microsoft-com:vml" Requires="v">
                <p:oleObj spid="_x0000_s45992" name="Формула" r:id="rId11" imgW="228600" imgH="190500" progId="Equation.3">
                  <p:embed/>
                </p:oleObj>
              </mc:Choice>
              <mc:Fallback>
                <p:oleObj name="Формула" r:id="rId11" imgW="228600" imgH="190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3963" y="1816100"/>
                        <a:ext cx="228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08" name="Text Box 60"/>
          <p:cNvSpPr txBox="1">
            <a:spLocks noChangeArrowheads="1"/>
          </p:cNvSpPr>
          <p:nvPr/>
        </p:nvSpPr>
        <p:spPr bwMode="auto">
          <a:xfrm>
            <a:off x="2878138" y="1935163"/>
            <a:ext cx="55050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Исходная сила и одна из добавленных сил противоположно направленная образуют пару сил.</a:t>
            </a:r>
          </a:p>
        </p:txBody>
      </p:sp>
      <p:sp>
        <p:nvSpPr>
          <p:cNvPr id="283709" name="Text Box 61"/>
          <p:cNvSpPr txBox="1">
            <a:spLocks noChangeArrowheads="1"/>
          </p:cNvSpPr>
          <p:nvPr/>
        </p:nvSpPr>
        <p:spPr bwMode="auto">
          <a:xfrm>
            <a:off x="2886075" y="2124075"/>
            <a:ext cx="55627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chemeClr val="bg2"/>
                </a:solidFill>
                <a:latin typeface="+mn-lt"/>
              </a:rPr>
              <a:t>Момент этой пары численно равен моменту исходной силы относительно центра приведения</a:t>
            </a:r>
            <a:r>
              <a:rPr lang="ru-RU" altLang="ru-RU" sz="1000">
                <a:solidFill>
                  <a:schemeClr val="bg2"/>
                </a:solidFill>
                <a:latin typeface="+mn-lt"/>
              </a:rPr>
              <a:t>.</a:t>
            </a:r>
          </a:p>
        </p:txBody>
      </p:sp>
      <p:graphicFrame>
        <p:nvGraphicFramePr>
          <p:cNvPr id="283710" name="Object 62"/>
          <p:cNvGraphicFramePr>
            <a:graphicFrameLocks noChangeAspect="1"/>
          </p:cNvGraphicFramePr>
          <p:nvPr>
            <p:extLst>
              <p:ext uri="{D42A27DB-BD31-4B8C-83A1-F6EECF244321}">
                <p14:modId xmlns:p14="http://schemas.microsoft.com/office/powerpoint/2010/main" val="2164196007"/>
              </p:ext>
            </p:extLst>
          </p:nvPr>
        </p:nvGraphicFramePr>
        <p:xfrm>
          <a:off x="4113213" y="2411413"/>
          <a:ext cx="2506662" cy="276225"/>
        </p:xfrm>
        <a:graphic>
          <a:graphicData uri="http://schemas.openxmlformats.org/presentationml/2006/ole">
            <mc:AlternateContent xmlns:mc="http://schemas.openxmlformats.org/markup-compatibility/2006">
              <mc:Choice xmlns:v="urn:schemas-microsoft-com:vml" Requires="v">
                <p:oleObj spid="_x0000_s45993" name="Формула" r:id="rId13" imgW="2260600" imgH="228600" progId="Equation.3">
                  <p:embed/>
                </p:oleObj>
              </mc:Choice>
              <mc:Fallback>
                <p:oleObj name="Формула" r:id="rId13" imgW="22606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3213" y="2411413"/>
                        <a:ext cx="2506662" cy="276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11" name="Line 63"/>
          <p:cNvSpPr>
            <a:spLocks noChangeShapeType="1"/>
          </p:cNvSpPr>
          <p:nvPr/>
        </p:nvSpPr>
        <p:spPr bwMode="auto">
          <a:xfrm rot="-5400000">
            <a:off x="1211262" y="1660526"/>
            <a:ext cx="771525" cy="3238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3712" name="Object 64"/>
          <p:cNvGraphicFramePr>
            <a:graphicFrameLocks noChangeAspect="1"/>
          </p:cNvGraphicFramePr>
          <p:nvPr>
            <p:extLst>
              <p:ext uri="{D42A27DB-BD31-4B8C-83A1-F6EECF244321}">
                <p14:modId xmlns:p14="http://schemas.microsoft.com/office/powerpoint/2010/main" val="776327749"/>
              </p:ext>
            </p:extLst>
          </p:nvPr>
        </p:nvGraphicFramePr>
        <p:xfrm>
          <a:off x="1620838" y="1801813"/>
          <a:ext cx="153987" cy="215900"/>
        </p:xfrm>
        <a:graphic>
          <a:graphicData uri="http://schemas.openxmlformats.org/presentationml/2006/ole">
            <mc:AlternateContent xmlns:mc="http://schemas.openxmlformats.org/markup-compatibility/2006">
              <mc:Choice xmlns:v="urn:schemas-microsoft-com:vml" Requires="v">
                <p:oleObj spid="_x0000_s45994" name="Формула" r:id="rId15" imgW="139579" imgH="177646" progId="Equation.3">
                  <p:embed/>
                </p:oleObj>
              </mc:Choice>
              <mc:Fallback>
                <p:oleObj name="Формула" r:id="rId15" imgW="139579" imgH="17764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20838" y="1801813"/>
                        <a:ext cx="153987" cy="215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13" name="Text Box 65"/>
          <p:cNvSpPr txBox="1">
            <a:spLocks noChangeArrowheads="1"/>
          </p:cNvSpPr>
          <p:nvPr/>
        </p:nvSpPr>
        <p:spPr bwMode="auto">
          <a:xfrm>
            <a:off x="2951163" y="2713038"/>
            <a:ext cx="39292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Во многих случаях пару сил удобно изображать дуговой стрелкой.</a:t>
            </a:r>
          </a:p>
        </p:txBody>
      </p:sp>
      <p:sp>
        <p:nvSpPr>
          <p:cNvPr id="283714" name="AutoShape 66"/>
          <p:cNvSpPr>
            <a:spLocks noChangeArrowheads="1"/>
          </p:cNvSpPr>
          <p:nvPr/>
        </p:nvSpPr>
        <p:spPr bwMode="auto">
          <a:xfrm rot="1344785">
            <a:off x="1901825" y="1570038"/>
            <a:ext cx="590550" cy="123825"/>
          </a:xfrm>
          <a:prstGeom prst="rightArrow">
            <a:avLst>
              <a:gd name="adj1" fmla="val 50000"/>
              <a:gd name="adj2" fmla="val 119231"/>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15" name="AutoShape 67"/>
          <p:cNvSpPr>
            <a:spLocks noChangeArrowheads="1"/>
          </p:cNvSpPr>
          <p:nvPr/>
        </p:nvSpPr>
        <p:spPr bwMode="auto">
          <a:xfrm rot="-5400000">
            <a:off x="1169988" y="1981200"/>
            <a:ext cx="342900" cy="352425"/>
          </a:xfrm>
          <a:custGeom>
            <a:avLst/>
            <a:gdLst>
              <a:gd name="T0" fmla="*/ 171434 w 21600"/>
              <a:gd name="T1" fmla="*/ 0 h 21600"/>
              <a:gd name="T2" fmla="*/ 42863 w 21600"/>
              <a:gd name="T3" fmla="*/ 176213 h 21600"/>
              <a:gd name="T4" fmla="*/ 171434 w 21600"/>
              <a:gd name="T5" fmla="*/ 88106 h 21600"/>
              <a:gd name="T6" fmla="*/ 385763 w 21600"/>
              <a:gd name="T7" fmla="*/ 176213 h 21600"/>
              <a:gd name="T8" fmla="*/ 300038 w 21600"/>
              <a:gd name="T9" fmla="*/ 264319 h 21600"/>
              <a:gd name="T10" fmla="*/ 214313 w 21600"/>
              <a:gd name="T11" fmla="*/ 17621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00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83716" name="Object 68"/>
          <p:cNvGraphicFramePr>
            <a:graphicFrameLocks noChangeAspect="1"/>
          </p:cNvGraphicFramePr>
          <p:nvPr>
            <p:extLst>
              <p:ext uri="{D42A27DB-BD31-4B8C-83A1-F6EECF244321}">
                <p14:modId xmlns:p14="http://schemas.microsoft.com/office/powerpoint/2010/main" val="1974103690"/>
              </p:ext>
            </p:extLst>
          </p:nvPr>
        </p:nvGraphicFramePr>
        <p:xfrm>
          <a:off x="903288" y="1638300"/>
          <a:ext cx="731837" cy="276225"/>
        </p:xfrm>
        <a:graphic>
          <a:graphicData uri="http://schemas.openxmlformats.org/presentationml/2006/ole">
            <mc:AlternateContent xmlns:mc="http://schemas.openxmlformats.org/markup-compatibility/2006">
              <mc:Choice xmlns:v="urn:schemas-microsoft-com:vml" Requires="v">
                <p:oleObj spid="_x0000_s45995" name="Формула" r:id="rId17" imgW="660400" imgH="228600" progId="Equation.3">
                  <p:embed/>
                </p:oleObj>
              </mc:Choice>
              <mc:Fallback>
                <p:oleObj name="Формула" r:id="rId17" imgW="6604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3288" y="1638300"/>
                        <a:ext cx="731837" cy="276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18" name="Rectangle 70"/>
          <p:cNvSpPr>
            <a:spLocks noChangeArrowheads="1"/>
          </p:cNvSpPr>
          <p:nvPr/>
        </p:nvSpPr>
        <p:spPr bwMode="auto">
          <a:xfrm>
            <a:off x="0" y="2792413"/>
            <a:ext cx="9291638"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latin typeface="+mn-lt"/>
            </a:endParaRPr>
          </a:p>
          <a:p>
            <a:pPr eaLnBrk="1" hangingPunct="1"/>
            <a:r>
              <a:rPr lang="ru-RU" altLang="ru-RU" sz="1000" b="1" dirty="0">
                <a:solidFill>
                  <a:srgbClr val="FF0000"/>
                </a:solidFill>
                <a:latin typeface="+mn-lt"/>
              </a:rPr>
              <a:t>Приведение плоской произвольной системы сил к заданному центру</a:t>
            </a:r>
            <a:r>
              <a:rPr lang="ru-RU" altLang="ru-RU" sz="1000" b="1" dirty="0">
                <a:latin typeface="+mn-lt"/>
              </a:rPr>
              <a:t> –</a:t>
            </a:r>
            <a:r>
              <a:rPr lang="ru-RU" altLang="ru-RU" sz="1000" dirty="0">
                <a:latin typeface="+mn-lt"/>
              </a:rPr>
              <a:t> выбираем произвольную точку на плоскости и каждую из сил переносим по методу </a:t>
            </a:r>
            <a:r>
              <a:rPr lang="ru-RU" altLang="ru-RU" sz="1000" dirty="0" err="1">
                <a:latin typeface="+mn-lt"/>
              </a:rPr>
              <a:t>Пуансо</a:t>
            </a:r>
            <a:r>
              <a:rPr lang="ru-RU" altLang="ru-RU" sz="1000" dirty="0">
                <a:latin typeface="+mn-lt"/>
              </a:rPr>
              <a:t> в эту точку. Вместо исходной произвольной системы получим сходящуюся систему сил и систему пар.  </a:t>
            </a:r>
            <a:endParaRPr lang="ru-RU" altLang="ru-RU" sz="1000" dirty="0">
              <a:solidFill>
                <a:schemeClr val="bg2"/>
              </a:solidFill>
              <a:latin typeface="+mn-lt"/>
            </a:endParaRPr>
          </a:p>
        </p:txBody>
      </p:sp>
      <p:sp>
        <p:nvSpPr>
          <p:cNvPr id="283719" name="Freeform 71"/>
          <p:cNvSpPr>
            <a:spLocks/>
          </p:cNvSpPr>
          <p:nvPr/>
        </p:nvSpPr>
        <p:spPr bwMode="auto">
          <a:xfrm>
            <a:off x="885825" y="3533775"/>
            <a:ext cx="2122488" cy="1685925"/>
          </a:xfrm>
          <a:custGeom>
            <a:avLst/>
            <a:gdLst>
              <a:gd name="T0" fmla="*/ 76200 w 1337"/>
              <a:gd name="T1" fmla="*/ 809625 h 1062"/>
              <a:gd name="T2" fmla="*/ 228600 w 1337"/>
              <a:gd name="T3" fmla="*/ 457200 h 1062"/>
              <a:gd name="T4" fmla="*/ 352425 w 1337"/>
              <a:gd name="T5" fmla="*/ 257175 h 1062"/>
              <a:gd name="T6" fmla="*/ 628650 w 1337"/>
              <a:gd name="T7" fmla="*/ 38100 h 1062"/>
              <a:gd name="T8" fmla="*/ 838200 w 1337"/>
              <a:gd name="T9" fmla="*/ 0 h 1062"/>
              <a:gd name="T10" fmla="*/ 1304925 w 1337"/>
              <a:gd name="T11" fmla="*/ 95250 h 1062"/>
              <a:gd name="T12" fmla="*/ 1562100 w 1337"/>
              <a:gd name="T13" fmla="*/ 161925 h 1062"/>
              <a:gd name="T14" fmla="*/ 1695450 w 1337"/>
              <a:gd name="T15" fmla="*/ 228600 h 1062"/>
              <a:gd name="T16" fmla="*/ 1857375 w 1337"/>
              <a:gd name="T17" fmla="*/ 504825 h 1062"/>
              <a:gd name="T18" fmla="*/ 2038350 w 1337"/>
              <a:gd name="T19" fmla="*/ 809625 h 1062"/>
              <a:gd name="T20" fmla="*/ 1762125 w 1337"/>
              <a:gd name="T21" fmla="*/ 1552575 h 1062"/>
              <a:gd name="T22" fmla="*/ 1447800 w 1337"/>
              <a:gd name="T23" fmla="*/ 1638300 h 1062"/>
              <a:gd name="T24" fmla="*/ 904875 w 1337"/>
              <a:gd name="T25" fmla="*/ 1657350 h 1062"/>
              <a:gd name="T26" fmla="*/ 819150 w 1337"/>
              <a:gd name="T27" fmla="*/ 1638300 h 1062"/>
              <a:gd name="T28" fmla="*/ 619125 w 1337"/>
              <a:gd name="T29" fmla="*/ 1543050 h 1062"/>
              <a:gd name="T30" fmla="*/ 581025 w 1337"/>
              <a:gd name="T31" fmla="*/ 1524000 h 1062"/>
              <a:gd name="T32" fmla="*/ 542925 w 1337"/>
              <a:gd name="T33" fmla="*/ 1495425 h 1062"/>
              <a:gd name="T34" fmla="*/ 495300 w 1337"/>
              <a:gd name="T35" fmla="*/ 1476375 h 1062"/>
              <a:gd name="T36" fmla="*/ 457200 w 1337"/>
              <a:gd name="T37" fmla="*/ 1457325 h 1062"/>
              <a:gd name="T38" fmla="*/ 371475 w 1337"/>
              <a:gd name="T39" fmla="*/ 1400175 h 1062"/>
              <a:gd name="T40" fmla="*/ 314325 w 1337"/>
              <a:gd name="T41" fmla="*/ 1352550 h 1062"/>
              <a:gd name="T42" fmla="*/ 219075 w 1337"/>
              <a:gd name="T43" fmla="*/ 1257300 h 1062"/>
              <a:gd name="T44" fmla="*/ 171450 w 1337"/>
              <a:gd name="T45" fmla="*/ 1219200 h 1062"/>
              <a:gd name="T46" fmla="*/ 66675 w 1337"/>
              <a:gd name="T47" fmla="*/ 1133475 h 1062"/>
              <a:gd name="T48" fmla="*/ 19050 w 1337"/>
              <a:gd name="T49" fmla="*/ 1066800 h 1062"/>
              <a:gd name="T50" fmla="*/ 0 w 1337"/>
              <a:gd name="T51" fmla="*/ 1009650 h 1062"/>
              <a:gd name="T52" fmla="*/ 9525 w 1337"/>
              <a:gd name="T53" fmla="*/ 933450 h 1062"/>
              <a:gd name="T54" fmla="*/ 47625 w 1337"/>
              <a:gd name="T55" fmla="*/ 876300 h 1062"/>
              <a:gd name="T56" fmla="*/ 66675 w 1337"/>
              <a:gd name="T57" fmla="*/ 847725 h 1062"/>
              <a:gd name="T58" fmla="*/ 76200 w 1337"/>
              <a:gd name="T59" fmla="*/ 809625 h 10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37" h="1062">
                <a:moveTo>
                  <a:pt x="48" y="510"/>
                </a:moveTo>
                <a:cubicBezTo>
                  <a:pt x="60" y="428"/>
                  <a:pt x="96" y="354"/>
                  <a:pt x="144" y="288"/>
                </a:cubicBezTo>
                <a:cubicBezTo>
                  <a:pt x="174" y="247"/>
                  <a:pt x="188" y="200"/>
                  <a:pt x="222" y="162"/>
                </a:cubicBezTo>
                <a:cubicBezTo>
                  <a:pt x="269" y="109"/>
                  <a:pt x="329" y="49"/>
                  <a:pt x="396" y="24"/>
                </a:cubicBezTo>
                <a:cubicBezTo>
                  <a:pt x="437" y="9"/>
                  <a:pt x="485" y="5"/>
                  <a:pt x="528" y="0"/>
                </a:cubicBezTo>
                <a:cubicBezTo>
                  <a:pt x="640" y="7"/>
                  <a:pt x="714" y="33"/>
                  <a:pt x="822" y="60"/>
                </a:cubicBezTo>
                <a:cubicBezTo>
                  <a:pt x="877" y="74"/>
                  <a:pt x="932" y="80"/>
                  <a:pt x="984" y="102"/>
                </a:cubicBezTo>
                <a:cubicBezTo>
                  <a:pt x="1013" y="114"/>
                  <a:pt x="1038" y="134"/>
                  <a:pt x="1068" y="144"/>
                </a:cubicBezTo>
                <a:cubicBezTo>
                  <a:pt x="1106" y="201"/>
                  <a:pt x="1135" y="260"/>
                  <a:pt x="1170" y="318"/>
                </a:cubicBezTo>
                <a:cubicBezTo>
                  <a:pt x="1208" y="382"/>
                  <a:pt x="1260" y="438"/>
                  <a:pt x="1284" y="510"/>
                </a:cubicBezTo>
                <a:cubicBezTo>
                  <a:pt x="1298" y="683"/>
                  <a:pt x="1337" y="933"/>
                  <a:pt x="1110" y="978"/>
                </a:cubicBezTo>
                <a:cubicBezTo>
                  <a:pt x="1047" y="1016"/>
                  <a:pt x="985" y="1025"/>
                  <a:pt x="912" y="1032"/>
                </a:cubicBezTo>
                <a:cubicBezTo>
                  <a:pt x="791" y="1062"/>
                  <a:pt x="709" y="1047"/>
                  <a:pt x="570" y="1044"/>
                </a:cubicBezTo>
                <a:cubicBezTo>
                  <a:pt x="565" y="1043"/>
                  <a:pt x="523" y="1035"/>
                  <a:pt x="516" y="1032"/>
                </a:cubicBezTo>
                <a:cubicBezTo>
                  <a:pt x="472" y="1013"/>
                  <a:pt x="438" y="982"/>
                  <a:pt x="390" y="972"/>
                </a:cubicBezTo>
                <a:cubicBezTo>
                  <a:pt x="382" y="968"/>
                  <a:pt x="374" y="965"/>
                  <a:pt x="366" y="960"/>
                </a:cubicBezTo>
                <a:cubicBezTo>
                  <a:pt x="358" y="955"/>
                  <a:pt x="351" y="947"/>
                  <a:pt x="342" y="942"/>
                </a:cubicBezTo>
                <a:cubicBezTo>
                  <a:pt x="333" y="937"/>
                  <a:pt x="322" y="934"/>
                  <a:pt x="312" y="930"/>
                </a:cubicBezTo>
                <a:cubicBezTo>
                  <a:pt x="304" y="926"/>
                  <a:pt x="296" y="922"/>
                  <a:pt x="288" y="918"/>
                </a:cubicBezTo>
                <a:cubicBezTo>
                  <a:pt x="267" y="906"/>
                  <a:pt x="257" y="890"/>
                  <a:pt x="234" y="882"/>
                </a:cubicBezTo>
                <a:cubicBezTo>
                  <a:pt x="223" y="871"/>
                  <a:pt x="209" y="863"/>
                  <a:pt x="198" y="852"/>
                </a:cubicBezTo>
                <a:cubicBezTo>
                  <a:pt x="177" y="831"/>
                  <a:pt x="164" y="809"/>
                  <a:pt x="138" y="792"/>
                </a:cubicBezTo>
                <a:cubicBezTo>
                  <a:pt x="105" y="743"/>
                  <a:pt x="148" y="799"/>
                  <a:pt x="108" y="768"/>
                </a:cubicBezTo>
                <a:cubicBezTo>
                  <a:pt x="8" y="691"/>
                  <a:pt x="125" y="764"/>
                  <a:pt x="42" y="714"/>
                </a:cubicBezTo>
                <a:cubicBezTo>
                  <a:pt x="40" y="711"/>
                  <a:pt x="15" y="679"/>
                  <a:pt x="12" y="672"/>
                </a:cubicBezTo>
                <a:cubicBezTo>
                  <a:pt x="7" y="660"/>
                  <a:pt x="0" y="636"/>
                  <a:pt x="0" y="636"/>
                </a:cubicBezTo>
                <a:cubicBezTo>
                  <a:pt x="2" y="620"/>
                  <a:pt x="1" y="603"/>
                  <a:pt x="6" y="588"/>
                </a:cubicBezTo>
                <a:cubicBezTo>
                  <a:pt x="11" y="574"/>
                  <a:pt x="22" y="564"/>
                  <a:pt x="30" y="552"/>
                </a:cubicBezTo>
                <a:cubicBezTo>
                  <a:pt x="34" y="546"/>
                  <a:pt x="42" y="534"/>
                  <a:pt x="42" y="534"/>
                </a:cubicBezTo>
                <a:cubicBezTo>
                  <a:pt x="44" y="526"/>
                  <a:pt x="48" y="510"/>
                  <a:pt x="48" y="510"/>
                </a:cubicBezTo>
                <a:close/>
              </a:path>
            </a:pathLst>
          </a:custGeom>
          <a:solidFill>
            <a:srgbClr val="FFCC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3720" name="AutoShape 72"/>
          <p:cNvSpPr>
            <a:spLocks noChangeArrowheads="1"/>
          </p:cNvSpPr>
          <p:nvPr/>
        </p:nvSpPr>
        <p:spPr bwMode="auto">
          <a:xfrm flipH="1">
            <a:off x="1419225" y="3657600"/>
            <a:ext cx="638175" cy="104775"/>
          </a:xfrm>
          <a:prstGeom prst="rightArrow">
            <a:avLst>
              <a:gd name="adj1" fmla="val 50000"/>
              <a:gd name="adj2" fmla="val 15227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21" name="AutoShape 73"/>
          <p:cNvSpPr>
            <a:spLocks noChangeArrowheads="1"/>
          </p:cNvSpPr>
          <p:nvPr/>
        </p:nvSpPr>
        <p:spPr bwMode="auto">
          <a:xfrm rot="20141727" flipH="1">
            <a:off x="608013" y="4065588"/>
            <a:ext cx="638175" cy="104775"/>
          </a:xfrm>
          <a:prstGeom prst="rightArrow">
            <a:avLst>
              <a:gd name="adj1" fmla="val 50000"/>
              <a:gd name="adj2" fmla="val 15227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22" name="AutoShape 74"/>
          <p:cNvSpPr>
            <a:spLocks noChangeArrowheads="1"/>
          </p:cNvSpPr>
          <p:nvPr/>
        </p:nvSpPr>
        <p:spPr bwMode="auto">
          <a:xfrm rot="2970374" flipH="1">
            <a:off x="2301875" y="4244975"/>
            <a:ext cx="638175" cy="104775"/>
          </a:xfrm>
          <a:prstGeom prst="rightArrow">
            <a:avLst>
              <a:gd name="adj1" fmla="val 50000"/>
              <a:gd name="adj2" fmla="val 15227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23" name="Oval 75"/>
          <p:cNvSpPr>
            <a:spLocks noChangeArrowheads="1"/>
          </p:cNvSpPr>
          <p:nvPr/>
        </p:nvSpPr>
        <p:spPr bwMode="auto">
          <a:xfrm>
            <a:off x="1905000" y="4686300"/>
            <a:ext cx="42863" cy="42863"/>
          </a:xfrm>
          <a:prstGeom prst="ellipse">
            <a:avLst/>
          </a:prstGeom>
          <a:solidFill>
            <a:srgbClr val="33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24" name="Text Box 76"/>
          <p:cNvSpPr txBox="1">
            <a:spLocks noChangeArrowheads="1"/>
          </p:cNvSpPr>
          <p:nvPr/>
        </p:nvSpPr>
        <p:spPr bwMode="auto">
          <a:xfrm>
            <a:off x="1727200" y="4725988"/>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graphicFrame>
        <p:nvGraphicFramePr>
          <p:cNvPr id="283739" name="Object 91"/>
          <p:cNvGraphicFramePr>
            <a:graphicFrameLocks noGrp="1" noChangeAspect="1"/>
          </p:cNvGraphicFramePr>
          <p:nvPr>
            <p:ph sz="quarter" idx="4"/>
            <p:extLst>
              <p:ext uri="{D42A27DB-BD31-4B8C-83A1-F6EECF244321}">
                <p14:modId xmlns:p14="http://schemas.microsoft.com/office/powerpoint/2010/main" val="1358808966"/>
              </p:ext>
            </p:extLst>
          </p:nvPr>
        </p:nvGraphicFramePr>
        <p:xfrm>
          <a:off x="1676400" y="3409950"/>
          <a:ext cx="166688" cy="200025"/>
        </p:xfrm>
        <a:graphic>
          <a:graphicData uri="http://schemas.openxmlformats.org/presentationml/2006/ole">
            <mc:AlternateContent xmlns:mc="http://schemas.openxmlformats.org/markup-compatibility/2006">
              <mc:Choice xmlns:v="urn:schemas-microsoft-com:vml" Requires="v">
                <p:oleObj spid="_x0000_s45996" name="Формула" r:id="rId19" imgW="190500" imgH="228600" progId="Equation.3">
                  <p:embed/>
                </p:oleObj>
              </mc:Choice>
              <mc:Fallback>
                <p:oleObj name="Формула" r:id="rId19" imgW="19050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76400" y="3409950"/>
                        <a:ext cx="166688"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37" name="Object 89"/>
          <p:cNvGraphicFramePr>
            <a:graphicFrameLocks noGrp="1" noChangeAspect="1"/>
          </p:cNvGraphicFramePr>
          <p:nvPr>
            <p:ph sz="quarter" idx="3"/>
            <p:extLst>
              <p:ext uri="{D42A27DB-BD31-4B8C-83A1-F6EECF244321}">
                <p14:modId xmlns:p14="http://schemas.microsoft.com/office/powerpoint/2010/main" val="676655155"/>
              </p:ext>
            </p:extLst>
          </p:nvPr>
        </p:nvGraphicFramePr>
        <p:xfrm>
          <a:off x="1244600" y="4672013"/>
          <a:ext cx="176213" cy="228600"/>
        </p:xfrm>
        <a:graphic>
          <a:graphicData uri="http://schemas.openxmlformats.org/presentationml/2006/ole">
            <mc:AlternateContent xmlns:mc="http://schemas.openxmlformats.org/markup-compatibility/2006">
              <mc:Choice xmlns:v="urn:schemas-microsoft-com:vml" Requires="v">
                <p:oleObj spid="_x0000_s45997" name="Формула" r:id="rId21" imgW="215806" imgH="279279" progId="Equation.3">
                  <p:embed/>
                </p:oleObj>
              </mc:Choice>
              <mc:Fallback>
                <p:oleObj name="Формула" r:id="rId21" imgW="215806" imgH="27927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44600" y="4672013"/>
                        <a:ext cx="176213"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35" name="Object 87"/>
          <p:cNvGraphicFramePr>
            <a:graphicFrameLocks noGrp="1" noChangeAspect="1"/>
          </p:cNvGraphicFramePr>
          <p:nvPr>
            <p:ph sz="quarter" idx="2"/>
            <p:extLst>
              <p:ext uri="{D42A27DB-BD31-4B8C-83A1-F6EECF244321}">
                <p14:modId xmlns:p14="http://schemas.microsoft.com/office/powerpoint/2010/main" val="57371846"/>
              </p:ext>
            </p:extLst>
          </p:nvPr>
        </p:nvGraphicFramePr>
        <p:xfrm>
          <a:off x="2686050" y="4067175"/>
          <a:ext cx="180975" cy="228600"/>
        </p:xfrm>
        <a:graphic>
          <a:graphicData uri="http://schemas.openxmlformats.org/presentationml/2006/ole">
            <mc:AlternateContent xmlns:mc="http://schemas.openxmlformats.org/markup-compatibility/2006">
              <mc:Choice xmlns:v="urn:schemas-microsoft-com:vml" Requires="v">
                <p:oleObj spid="_x0000_s45998" name="Формула" r:id="rId23" imgW="190417" imgH="241195" progId="Equation.3">
                  <p:embed/>
                </p:oleObj>
              </mc:Choice>
              <mc:Fallback>
                <p:oleObj name="Формула" r:id="rId23" imgW="190417" imgH="24119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86050" y="4067175"/>
                        <a:ext cx="1809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41" name="AutoShape 93"/>
          <p:cNvSpPr>
            <a:spLocks noChangeArrowheads="1"/>
          </p:cNvSpPr>
          <p:nvPr/>
        </p:nvSpPr>
        <p:spPr bwMode="auto">
          <a:xfrm rot="20141727" flipH="1">
            <a:off x="601663" y="4068763"/>
            <a:ext cx="638175" cy="104775"/>
          </a:xfrm>
          <a:prstGeom prst="rightArrow">
            <a:avLst>
              <a:gd name="adj1" fmla="val 50000"/>
              <a:gd name="adj2" fmla="val 152273"/>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42" name="AutoShape 94"/>
          <p:cNvSpPr>
            <a:spLocks noChangeArrowheads="1"/>
          </p:cNvSpPr>
          <p:nvPr/>
        </p:nvSpPr>
        <p:spPr bwMode="auto">
          <a:xfrm rot="20141727" flipH="1">
            <a:off x="601663" y="4068763"/>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43" name="AutoShape 95"/>
          <p:cNvSpPr>
            <a:spLocks noChangeArrowheads="1"/>
          </p:cNvSpPr>
          <p:nvPr/>
        </p:nvSpPr>
        <p:spPr bwMode="auto">
          <a:xfrm rot="9341727" flipH="1">
            <a:off x="1914525" y="4519613"/>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83744" name="Object 96"/>
          <p:cNvGraphicFramePr>
            <a:graphicFrameLocks noChangeAspect="1"/>
          </p:cNvGraphicFramePr>
          <p:nvPr>
            <p:extLst>
              <p:ext uri="{D42A27DB-BD31-4B8C-83A1-F6EECF244321}">
                <p14:modId xmlns:p14="http://schemas.microsoft.com/office/powerpoint/2010/main" val="3496805289"/>
              </p:ext>
            </p:extLst>
          </p:nvPr>
        </p:nvGraphicFramePr>
        <p:xfrm>
          <a:off x="2076450" y="4308475"/>
          <a:ext cx="196850" cy="228600"/>
        </p:xfrm>
        <a:graphic>
          <a:graphicData uri="http://schemas.openxmlformats.org/presentationml/2006/ole">
            <mc:AlternateContent xmlns:mc="http://schemas.openxmlformats.org/markup-compatibility/2006">
              <mc:Choice xmlns:v="urn:schemas-microsoft-com:vml" Requires="v">
                <p:oleObj spid="_x0000_s45999" name="Формула" r:id="rId25" imgW="241195" imgH="279279" progId="Equation.3">
                  <p:embed/>
                </p:oleObj>
              </mc:Choice>
              <mc:Fallback>
                <p:oleObj name="Формула" r:id="rId25" imgW="241195" imgH="27927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76450" y="4308475"/>
                        <a:ext cx="1968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45" name="AutoShape 97"/>
          <p:cNvSpPr>
            <a:spLocks noChangeArrowheads="1"/>
          </p:cNvSpPr>
          <p:nvPr/>
        </p:nvSpPr>
        <p:spPr bwMode="auto">
          <a:xfrm flipH="1">
            <a:off x="1422400" y="3656013"/>
            <a:ext cx="638175" cy="104775"/>
          </a:xfrm>
          <a:prstGeom prst="rightArrow">
            <a:avLst>
              <a:gd name="adj1" fmla="val 50000"/>
              <a:gd name="adj2" fmla="val 152273"/>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83746" name="Object 98"/>
          <p:cNvGraphicFramePr>
            <a:graphicFrameLocks noChangeAspect="1"/>
          </p:cNvGraphicFramePr>
          <p:nvPr>
            <p:extLst>
              <p:ext uri="{D42A27DB-BD31-4B8C-83A1-F6EECF244321}">
                <p14:modId xmlns:p14="http://schemas.microsoft.com/office/powerpoint/2010/main" val="2210126079"/>
              </p:ext>
            </p:extLst>
          </p:nvPr>
        </p:nvGraphicFramePr>
        <p:xfrm>
          <a:off x="1330325" y="4386263"/>
          <a:ext cx="200025" cy="244475"/>
        </p:xfrm>
        <a:graphic>
          <a:graphicData uri="http://schemas.openxmlformats.org/presentationml/2006/ole">
            <mc:AlternateContent xmlns:mc="http://schemas.openxmlformats.org/markup-compatibility/2006">
              <mc:Choice xmlns:v="urn:schemas-microsoft-com:vml" Requires="v">
                <p:oleObj spid="_x0000_s46000" name="Формула" r:id="rId27" imgW="228600" imgH="279360" progId="Equation.3">
                  <p:embed/>
                </p:oleObj>
              </mc:Choice>
              <mc:Fallback>
                <p:oleObj name="Формула" r:id="rId27" imgW="228600" imgH="27936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30325" y="4386263"/>
                        <a:ext cx="2000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47" name="AutoShape 99"/>
          <p:cNvSpPr>
            <a:spLocks noChangeArrowheads="1"/>
          </p:cNvSpPr>
          <p:nvPr/>
        </p:nvSpPr>
        <p:spPr bwMode="auto">
          <a:xfrm flipH="1">
            <a:off x="1411288" y="3659188"/>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48" name="AutoShape 100"/>
          <p:cNvSpPr>
            <a:spLocks noChangeArrowheads="1"/>
          </p:cNvSpPr>
          <p:nvPr/>
        </p:nvSpPr>
        <p:spPr bwMode="auto">
          <a:xfrm>
            <a:off x="1947863" y="4657725"/>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83750" name="Object 102"/>
          <p:cNvGraphicFramePr>
            <a:graphicFrameLocks noChangeAspect="1"/>
          </p:cNvGraphicFramePr>
          <p:nvPr>
            <p:extLst>
              <p:ext uri="{D42A27DB-BD31-4B8C-83A1-F6EECF244321}">
                <p14:modId xmlns:p14="http://schemas.microsoft.com/office/powerpoint/2010/main" val="2181591701"/>
              </p:ext>
            </p:extLst>
          </p:nvPr>
        </p:nvGraphicFramePr>
        <p:xfrm>
          <a:off x="2487613" y="4464050"/>
          <a:ext cx="222250" cy="244475"/>
        </p:xfrm>
        <a:graphic>
          <a:graphicData uri="http://schemas.openxmlformats.org/presentationml/2006/ole">
            <mc:AlternateContent xmlns:mc="http://schemas.openxmlformats.org/markup-compatibility/2006">
              <mc:Choice xmlns:v="urn:schemas-microsoft-com:vml" Requires="v">
                <p:oleObj spid="_x0000_s46001" name="Формула" r:id="rId29" imgW="253890" imgH="279279" progId="Equation.3">
                  <p:embed/>
                </p:oleObj>
              </mc:Choice>
              <mc:Fallback>
                <p:oleObj name="Формула" r:id="rId29" imgW="253890" imgH="27927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87613" y="4464050"/>
                        <a:ext cx="2222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51" name="Object 103"/>
          <p:cNvGraphicFramePr>
            <a:graphicFrameLocks noChangeAspect="1"/>
          </p:cNvGraphicFramePr>
          <p:nvPr>
            <p:extLst>
              <p:ext uri="{D42A27DB-BD31-4B8C-83A1-F6EECF244321}">
                <p14:modId xmlns:p14="http://schemas.microsoft.com/office/powerpoint/2010/main" val="3334419184"/>
              </p:ext>
            </p:extLst>
          </p:nvPr>
        </p:nvGraphicFramePr>
        <p:xfrm>
          <a:off x="1509713" y="4013200"/>
          <a:ext cx="217487" cy="277813"/>
        </p:xfrm>
        <a:graphic>
          <a:graphicData uri="http://schemas.openxmlformats.org/presentationml/2006/ole">
            <mc:AlternateContent xmlns:mc="http://schemas.openxmlformats.org/markup-compatibility/2006">
              <mc:Choice xmlns:v="urn:schemas-microsoft-com:vml" Requires="v">
                <p:oleObj spid="_x0000_s46002" name="Формула" r:id="rId31" imgW="228501" imgH="291973" progId="Equation.3">
                  <p:embed/>
                </p:oleObj>
              </mc:Choice>
              <mc:Fallback>
                <p:oleObj name="Формула" r:id="rId31" imgW="228501" imgH="291973"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09713" y="4013200"/>
                        <a:ext cx="21748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52" name="AutoShape 104"/>
          <p:cNvSpPr>
            <a:spLocks noChangeArrowheads="1"/>
          </p:cNvSpPr>
          <p:nvPr/>
        </p:nvSpPr>
        <p:spPr bwMode="auto">
          <a:xfrm rot="2970374" flipH="1">
            <a:off x="2305050" y="4252913"/>
            <a:ext cx="638175" cy="104775"/>
          </a:xfrm>
          <a:prstGeom prst="rightArrow">
            <a:avLst>
              <a:gd name="adj1" fmla="val 50000"/>
              <a:gd name="adj2" fmla="val 152273"/>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53" name="AutoShape 105"/>
          <p:cNvSpPr>
            <a:spLocks noChangeArrowheads="1"/>
          </p:cNvSpPr>
          <p:nvPr/>
        </p:nvSpPr>
        <p:spPr bwMode="auto">
          <a:xfrm rot="2970374" flipH="1">
            <a:off x="2303463" y="4246563"/>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54" name="AutoShape 106"/>
          <p:cNvSpPr>
            <a:spLocks noChangeArrowheads="1"/>
          </p:cNvSpPr>
          <p:nvPr/>
        </p:nvSpPr>
        <p:spPr bwMode="auto">
          <a:xfrm rot="13770374" flipH="1">
            <a:off x="1835150" y="4916488"/>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83755" name="Object 107"/>
          <p:cNvGraphicFramePr>
            <a:graphicFrameLocks noChangeAspect="1"/>
          </p:cNvGraphicFramePr>
          <p:nvPr>
            <p:extLst>
              <p:ext uri="{D42A27DB-BD31-4B8C-83A1-F6EECF244321}">
                <p14:modId xmlns:p14="http://schemas.microsoft.com/office/powerpoint/2010/main" val="989070594"/>
              </p:ext>
            </p:extLst>
          </p:nvPr>
        </p:nvGraphicFramePr>
        <p:xfrm>
          <a:off x="2335213" y="4859338"/>
          <a:ext cx="241300" cy="277812"/>
        </p:xfrm>
        <a:graphic>
          <a:graphicData uri="http://schemas.openxmlformats.org/presentationml/2006/ole">
            <mc:AlternateContent xmlns:mc="http://schemas.openxmlformats.org/markup-compatibility/2006">
              <mc:Choice xmlns:v="urn:schemas-microsoft-com:vml" Requires="v">
                <p:oleObj spid="_x0000_s46003" name="Формула" r:id="rId33" imgW="253890" imgH="291973" progId="Equation.3">
                  <p:embed/>
                </p:oleObj>
              </mc:Choice>
              <mc:Fallback>
                <p:oleObj name="Формула" r:id="rId33" imgW="253890" imgH="291973"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35213" y="4859338"/>
                        <a:ext cx="241300"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56" name="Line 108"/>
          <p:cNvSpPr>
            <a:spLocks noChangeShapeType="1"/>
          </p:cNvSpPr>
          <p:nvPr/>
        </p:nvSpPr>
        <p:spPr bwMode="auto">
          <a:xfrm flipV="1">
            <a:off x="395288" y="3500438"/>
            <a:ext cx="1881187" cy="852487"/>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3757" name="Line 109"/>
          <p:cNvSpPr>
            <a:spLocks noChangeShapeType="1"/>
          </p:cNvSpPr>
          <p:nvPr/>
        </p:nvSpPr>
        <p:spPr bwMode="auto">
          <a:xfrm flipV="1">
            <a:off x="860425" y="3703638"/>
            <a:ext cx="1700213" cy="14287"/>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3758" name="Line 110"/>
          <p:cNvSpPr>
            <a:spLocks noChangeShapeType="1"/>
          </p:cNvSpPr>
          <p:nvPr/>
        </p:nvSpPr>
        <p:spPr bwMode="auto">
          <a:xfrm>
            <a:off x="1949450" y="3521075"/>
            <a:ext cx="1081088" cy="12573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3759" name="Line 111"/>
          <p:cNvSpPr>
            <a:spLocks noChangeShapeType="1"/>
          </p:cNvSpPr>
          <p:nvPr/>
        </p:nvSpPr>
        <p:spPr bwMode="auto">
          <a:xfrm flipV="1">
            <a:off x="1155700" y="4251325"/>
            <a:ext cx="1790700" cy="814388"/>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3760" name="Line 112"/>
          <p:cNvSpPr>
            <a:spLocks noChangeShapeType="1"/>
          </p:cNvSpPr>
          <p:nvPr/>
        </p:nvSpPr>
        <p:spPr bwMode="auto">
          <a:xfrm flipV="1">
            <a:off x="1192213" y="4706938"/>
            <a:ext cx="1700212" cy="14287"/>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3761" name="Line 113"/>
          <p:cNvSpPr>
            <a:spLocks noChangeShapeType="1"/>
          </p:cNvSpPr>
          <p:nvPr/>
        </p:nvSpPr>
        <p:spPr bwMode="auto">
          <a:xfrm>
            <a:off x="1300163" y="3971925"/>
            <a:ext cx="1081087" cy="125730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3762" name="Line 114"/>
          <p:cNvSpPr>
            <a:spLocks noChangeShapeType="1"/>
          </p:cNvSpPr>
          <p:nvPr/>
        </p:nvSpPr>
        <p:spPr bwMode="auto">
          <a:xfrm rot="16200000" flipV="1">
            <a:off x="1377156" y="4036219"/>
            <a:ext cx="862013" cy="390525"/>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3763" name="Object 115"/>
          <p:cNvGraphicFramePr>
            <a:graphicFrameLocks noChangeAspect="1"/>
          </p:cNvGraphicFramePr>
          <p:nvPr>
            <p:extLst>
              <p:ext uri="{D42A27DB-BD31-4B8C-83A1-F6EECF244321}">
                <p14:modId xmlns:p14="http://schemas.microsoft.com/office/powerpoint/2010/main" val="301647232"/>
              </p:ext>
            </p:extLst>
          </p:nvPr>
        </p:nvGraphicFramePr>
        <p:xfrm>
          <a:off x="1776413" y="3994150"/>
          <a:ext cx="146050" cy="204788"/>
        </p:xfrm>
        <a:graphic>
          <a:graphicData uri="http://schemas.openxmlformats.org/presentationml/2006/ole">
            <mc:AlternateContent xmlns:mc="http://schemas.openxmlformats.org/markup-compatibility/2006">
              <mc:Choice xmlns:v="urn:schemas-microsoft-com:vml" Requires="v">
                <p:oleObj spid="_x0000_s46004" name="Формула" r:id="rId35" imgW="152268" imgH="215713" progId="Equation.3">
                  <p:embed/>
                </p:oleObj>
              </mc:Choice>
              <mc:Fallback>
                <p:oleObj name="Формула" r:id="rId35" imgW="152268" imgH="215713"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76413" y="3994150"/>
                        <a:ext cx="146050" cy="20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64" name="Line 116"/>
          <p:cNvSpPr>
            <a:spLocks noChangeShapeType="1"/>
          </p:cNvSpPr>
          <p:nvPr/>
        </p:nvSpPr>
        <p:spPr bwMode="auto">
          <a:xfrm rot="16200000" flipV="1">
            <a:off x="1514475" y="4210051"/>
            <a:ext cx="1004887" cy="4762"/>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3765" name="Object 117"/>
          <p:cNvGraphicFramePr>
            <a:graphicFrameLocks noChangeAspect="1"/>
          </p:cNvGraphicFramePr>
          <p:nvPr>
            <p:extLst>
              <p:ext uri="{D42A27DB-BD31-4B8C-83A1-F6EECF244321}">
                <p14:modId xmlns:p14="http://schemas.microsoft.com/office/powerpoint/2010/main" val="3023029384"/>
              </p:ext>
            </p:extLst>
          </p:nvPr>
        </p:nvGraphicFramePr>
        <p:xfrm>
          <a:off x="2035175" y="3992563"/>
          <a:ext cx="169863" cy="204787"/>
        </p:xfrm>
        <a:graphic>
          <a:graphicData uri="http://schemas.openxmlformats.org/presentationml/2006/ole">
            <mc:AlternateContent xmlns:mc="http://schemas.openxmlformats.org/markup-compatibility/2006">
              <mc:Choice xmlns:v="urn:schemas-microsoft-com:vml" Requires="v">
                <p:oleObj spid="_x0000_s46005" name="Формула" r:id="rId37" imgW="177569" imgH="215619" progId="Equation.3">
                  <p:embed/>
                </p:oleObj>
              </mc:Choice>
              <mc:Fallback>
                <p:oleObj name="Формула" r:id="rId37" imgW="177569" imgH="215619"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035175" y="3992563"/>
                        <a:ext cx="169863" cy="20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66" name="Line 118"/>
          <p:cNvSpPr>
            <a:spLocks noChangeShapeType="1"/>
          </p:cNvSpPr>
          <p:nvPr/>
        </p:nvSpPr>
        <p:spPr bwMode="auto">
          <a:xfrm rot="-5400000">
            <a:off x="1991519" y="4175919"/>
            <a:ext cx="519113" cy="600075"/>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3767" name="Object 119"/>
          <p:cNvGraphicFramePr>
            <a:graphicFrameLocks noChangeAspect="1"/>
          </p:cNvGraphicFramePr>
          <p:nvPr>
            <p:extLst>
              <p:ext uri="{D42A27DB-BD31-4B8C-83A1-F6EECF244321}">
                <p14:modId xmlns:p14="http://schemas.microsoft.com/office/powerpoint/2010/main" val="2453158269"/>
              </p:ext>
            </p:extLst>
          </p:nvPr>
        </p:nvGraphicFramePr>
        <p:xfrm>
          <a:off x="2219325" y="4167188"/>
          <a:ext cx="158750" cy="215900"/>
        </p:xfrm>
        <a:graphic>
          <a:graphicData uri="http://schemas.openxmlformats.org/presentationml/2006/ole">
            <mc:AlternateContent xmlns:mc="http://schemas.openxmlformats.org/markup-compatibility/2006">
              <mc:Choice xmlns:v="urn:schemas-microsoft-com:vml" Requires="v">
                <p:oleObj spid="_x0000_s46006" name="Формула" r:id="rId39" imgW="165028" imgH="228501" progId="Equation.3">
                  <p:embed/>
                </p:oleObj>
              </mc:Choice>
              <mc:Fallback>
                <p:oleObj name="Формула" r:id="rId39" imgW="165028" imgH="228501"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219325" y="4167188"/>
                        <a:ext cx="1587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68" name="Text Box 120"/>
          <p:cNvSpPr txBox="1">
            <a:spLocks noChangeArrowheads="1"/>
          </p:cNvSpPr>
          <p:nvPr/>
        </p:nvSpPr>
        <p:spPr bwMode="auto">
          <a:xfrm>
            <a:off x="2867025" y="3335338"/>
            <a:ext cx="5917004" cy="861774"/>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solidFill>
                  <a:schemeClr val="accent1"/>
                </a:solidFill>
                <a:latin typeface="+mn-lt"/>
              </a:rPr>
              <a:t>Сходящаяся система сил приводится к одной силе, приложенной в центре приведения, которая ранее</a:t>
            </a:r>
          </a:p>
          <a:p>
            <a:pPr eaLnBrk="1" hangingPunct="1"/>
            <a:r>
              <a:rPr lang="ru-RU" altLang="ru-RU" sz="1000" dirty="0">
                <a:solidFill>
                  <a:schemeClr val="accent1"/>
                </a:solidFill>
                <a:latin typeface="+mn-lt"/>
              </a:rPr>
              <a:t>называлась равнодействующей, но теперь эта сила не заменяет исходную систему сил, поскольку</a:t>
            </a:r>
          </a:p>
          <a:p>
            <a:pPr eaLnBrk="1" hangingPunct="1"/>
            <a:r>
              <a:rPr lang="ru-RU" altLang="ru-RU" sz="1000" dirty="0">
                <a:solidFill>
                  <a:schemeClr val="accent1"/>
                </a:solidFill>
                <a:latin typeface="+mn-lt"/>
              </a:rPr>
              <a:t>после приведения возникла система пар. Система пар приводится к одной паре (теорема о сложении</a:t>
            </a:r>
          </a:p>
          <a:p>
            <a:pPr eaLnBrk="1" hangingPunct="1"/>
            <a:r>
              <a:rPr lang="ru-RU" altLang="ru-RU" sz="1000" dirty="0">
                <a:solidFill>
                  <a:schemeClr val="accent1"/>
                </a:solidFill>
                <a:latin typeface="+mn-lt"/>
              </a:rPr>
              <a:t>пар), момент которой равен алгебраической сумме моментов исходных сил относительно центра</a:t>
            </a:r>
          </a:p>
          <a:p>
            <a:pPr eaLnBrk="1" hangingPunct="1"/>
            <a:r>
              <a:rPr lang="ru-RU" altLang="ru-RU" sz="1000" dirty="0">
                <a:solidFill>
                  <a:schemeClr val="accent1"/>
                </a:solidFill>
                <a:latin typeface="+mn-lt"/>
              </a:rPr>
              <a:t>приведения. </a:t>
            </a:r>
          </a:p>
        </p:txBody>
      </p:sp>
      <p:sp>
        <p:nvSpPr>
          <p:cNvPr id="283770" name="AutoShape 122"/>
          <p:cNvSpPr>
            <a:spLocks noChangeArrowheads="1"/>
          </p:cNvSpPr>
          <p:nvPr/>
        </p:nvSpPr>
        <p:spPr bwMode="auto">
          <a:xfrm rot="-10269939">
            <a:off x="3800475" y="4533900"/>
            <a:ext cx="1152525" cy="171450"/>
          </a:xfrm>
          <a:prstGeom prst="rightArrow">
            <a:avLst>
              <a:gd name="adj1" fmla="val 50000"/>
              <a:gd name="adj2" fmla="val 16805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71" name="AutoShape 123"/>
          <p:cNvSpPr>
            <a:spLocks noChangeArrowheads="1"/>
          </p:cNvSpPr>
          <p:nvPr/>
        </p:nvSpPr>
        <p:spPr bwMode="auto">
          <a:xfrm rot="5400000" flipH="1">
            <a:off x="4781551" y="4476750"/>
            <a:ext cx="533400" cy="447675"/>
          </a:xfrm>
          <a:custGeom>
            <a:avLst/>
            <a:gdLst>
              <a:gd name="T0" fmla="*/ 266675 w 21600"/>
              <a:gd name="T1" fmla="*/ 0 h 21600"/>
              <a:gd name="T2" fmla="*/ 66675 w 21600"/>
              <a:gd name="T3" fmla="*/ 223837 h 21600"/>
              <a:gd name="T4" fmla="*/ 266675 w 21600"/>
              <a:gd name="T5" fmla="*/ 111919 h 21600"/>
              <a:gd name="T6" fmla="*/ 600075 w 21600"/>
              <a:gd name="T7" fmla="*/ 223837 h 21600"/>
              <a:gd name="T8" fmla="*/ 466725 w 21600"/>
              <a:gd name="T9" fmla="*/ 335756 h 21600"/>
              <a:gd name="T10" fmla="*/ 333375 w 21600"/>
              <a:gd name="T11" fmla="*/ 22383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3773" name="Oval 125"/>
          <p:cNvSpPr>
            <a:spLocks noChangeArrowheads="1"/>
          </p:cNvSpPr>
          <p:nvPr/>
        </p:nvSpPr>
        <p:spPr bwMode="auto">
          <a:xfrm>
            <a:off x="4933950" y="4681538"/>
            <a:ext cx="42863" cy="42862"/>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3775" name="Text Box 127"/>
          <p:cNvSpPr txBox="1">
            <a:spLocks noChangeArrowheads="1"/>
          </p:cNvSpPr>
          <p:nvPr/>
        </p:nvSpPr>
        <p:spPr bwMode="auto">
          <a:xfrm>
            <a:off x="4797425" y="4800600"/>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graphicFrame>
        <p:nvGraphicFramePr>
          <p:cNvPr id="283777" name="Object 129"/>
          <p:cNvGraphicFramePr>
            <a:graphicFrameLocks noChangeAspect="1"/>
          </p:cNvGraphicFramePr>
          <p:nvPr>
            <p:extLst>
              <p:ext uri="{D42A27DB-BD31-4B8C-83A1-F6EECF244321}">
                <p14:modId xmlns:p14="http://schemas.microsoft.com/office/powerpoint/2010/main" val="2271561589"/>
              </p:ext>
            </p:extLst>
          </p:nvPr>
        </p:nvGraphicFramePr>
        <p:xfrm>
          <a:off x="4541838" y="4294188"/>
          <a:ext cx="239712" cy="244475"/>
        </p:xfrm>
        <a:graphic>
          <a:graphicData uri="http://schemas.openxmlformats.org/presentationml/2006/ole">
            <mc:AlternateContent xmlns:mc="http://schemas.openxmlformats.org/markup-compatibility/2006">
              <mc:Choice xmlns:v="urn:schemas-microsoft-com:vml" Requires="v">
                <p:oleObj spid="_x0000_s46007" name="Формула" r:id="rId41" imgW="215713" imgH="203024" progId="Equation.3">
                  <p:embed/>
                </p:oleObj>
              </mc:Choice>
              <mc:Fallback>
                <p:oleObj name="Формула" r:id="rId41" imgW="215713" imgH="20302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541838" y="4294188"/>
                        <a:ext cx="239712" cy="244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78" name="Object 130"/>
          <p:cNvGraphicFramePr>
            <a:graphicFrameLocks noChangeAspect="1"/>
          </p:cNvGraphicFramePr>
          <p:nvPr>
            <p:extLst>
              <p:ext uri="{D42A27DB-BD31-4B8C-83A1-F6EECF244321}">
                <p14:modId xmlns:p14="http://schemas.microsoft.com/office/powerpoint/2010/main" val="2012443480"/>
              </p:ext>
            </p:extLst>
          </p:nvPr>
        </p:nvGraphicFramePr>
        <p:xfrm>
          <a:off x="5257800" y="4276725"/>
          <a:ext cx="309563" cy="276225"/>
        </p:xfrm>
        <a:graphic>
          <a:graphicData uri="http://schemas.openxmlformats.org/presentationml/2006/ole">
            <mc:AlternateContent xmlns:mc="http://schemas.openxmlformats.org/markup-compatibility/2006">
              <mc:Choice xmlns:v="urn:schemas-microsoft-com:vml" Requires="v">
                <p:oleObj spid="_x0000_s46008" name="Формула" r:id="rId43" imgW="279400" imgH="228600" progId="Equation.3">
                  <p:embed/>
                </p:oleObj>
              </mc:Choice>
              <mc:Fallback>
                <p:oleObj name="Формула" r:id="rId43" imgW="279400" imgH="22860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257800" y="4276725"/>
                        <a:ext cx="309563" cy="276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79" name="AutoShape 131"/>
          <p:cNvSpPr>
            <a:spLocks noChangeArrowheads="1"/>
          </p:cNvSpPr>
          <p:nvPr/>
        </p:nvSpPr>
        <p:spPr bwMode="auto">
          <a:xfrm>
            <a:off x="3019425" y="4514850"/>
            <a:ext cx="428625" cy="180975"/>
          </a:xfrm>
          <a:custGeom>
            <a:avLst/>
            <a:gdLst>
              <a:gd name="T0" fmla="*/ 321469 w 21600"/>
              <a:gd name="T1" fmla="*/ 0 h 21600"/>
              <a:gd name="T2" fmla="*/ 0 w 21600"/>
              <a:gd name="T3" fmla="*/ 90487 h 21600"/>
              <a:gd name="T4" fmla="*/ 321469 w 21600"/>
              <a:gd name="T5" fmla="*/ 180975 h 21600"/>
              <a:gd name="T6" fmla="*/ 428625 w 21600"/>
              <a:gd name="T7" fmla="*/ 904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3780" name="Text Box 132"/>
          <p:cNvSpPr txBox="1">
            <a:spLocks noChangeArrowheads="1"/>
          </p:cNvSpPr>
          <p:nvPr/>
        </p:nvSpPr>
        <p:spPr bwMode="auto">
          <a:xfrm>
            <a:off x="5680075" y="3430588"/>
            <a:ext cx="3338513" cy="16256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rPr>
              <a:t>В общем случае плоская произвольная система сил приводится к одной силе,</a:t>
            </a:r>
            <a:r>
              <a:rPr lang="en-US" altLang="ru-RU" sz="1000" b="1" dirty="0">
                <a:solidFill>
                  <a:srgbClr val="FF0000"/>
                </a:solidFill>
                <a:latin typeface="+mn-lt"/>
              </a:rPr>
              <a:t> </a:t>
            </a:r>
            <a:r>
              <a:rPr lang="ru-RU" altLang="ru-RU" sz="1000" b="1" dirty="0">
                <a:solidFill>
                  <a:srgbClr val="FF0000"/>
                </a:solidFill>
                <a:latin typeface="+mn-lt"/>
              </a:rPr>
              <a:t>называемой главным вектором и к паре с моментом, равным главному моменту всех сил системы относительно центра приведения</a:t>
            </a:r>
            <a:r>
              <a:rPr lang="en-US" altLang="ru-RU" sz="1000" b="1" dirty="0">
                <a:solidFill>
                  <a:srgbClr val="FF0000"/>
                </a:solidFill>
                <a:latin typeface="+mn-lt"/>
              </a:rPr>
              <a:t>:</a:t>
            </a:r>
            <a:endParaRPr lang="ru-RU" altLang="ru-RU" sz="1000" b="1" dirty="0">
              <a:solidFill>
                <a:srgbClr val="FF0000"/>
              </a:solidFill>
              <a:latin typeface="+mn-lt"/>
            </a:endParaRPr>
          </a:p>
          <a:p>
            <a:pPr eaLnBrk="1" hangingPunct="1"/>
            <a:endParaRPr lang="ru-RU" altLang="ru-RU" sz="1000" b="1" dirty="0">
              <a:solidFill>
                <a:srgbClr val="FF0000"/>
              </a:solidFill>
              <a:latin typeface="+mn-lt"/>
            </a:endParaRPr>
          </a:p>
          <a:p>
            <a:pPr eaLnBrk="1" hangingPunct="1"/>
            <a:r>
              <a:rPr lang="ru-RU" altLang="ru-RU" sz="1000" b="1" dirty="0">
                <a:solidFill>
                  <a:srgbClr val="FF0000"/>
                </a:solidFill>
                <a:latin typeface="+mn-lt"/>
              </a:rPr>
              <a:t>	         - главный вектор,</a:t>
            </a:r>
          </a:p>
          <a:p>
            <a:pPr eaLnBrk="1" hangingPunct="1"/>
            <a:endParaRPr lang="ru-RU" altLang="ru-RU" sz="1000" b="1" dirty="0">
              <a:solidFill>
                <a:srgbClr val="FF0000"/>
              </a:solidFill>
              <a:latin typeface="+mn-lt"/>
            </a:endParaRPr>
          </a:p>
          <a:p>
            <a:pPr eaLnBrk="1" hangingPunct="1"/>
            <a:r>
              <a:rPr lang="ru-RU" altLang="ru-RU" sz="1000" b="1" dirty="0">
                <a:solidFill>
                  <a:srgbClr val="FF0000"/>
                </a:solidFill>
                <a:latin typeface="+mn-lt"/>
              </a:rPr>
              <a:t>	                    - главный момент.</a:t>
            </a:r>
          </a:p>
          <a:p>
            <a:pPr eaLnBrk="1" hangingPunct="1"/>
            <a:endParaRPr lang="ru-RU" altLang="ru-RU" sz="1000" b="1" dirty="0">
              <a:solidFill>
                <a:srgbClr val="FF0000"/>
              </a:solidFill>
              <a:latin typeface="+mn-lt"/>
            </a:endParaRPr>
          </a:p>
        </p:txBody>
      </p:sp>
      <p:graphicFrame>
        <p:nvGraphicFramePr>
          <p:cNvPr id="283781" name="Object 133"/>
          <p:cNvGraphicFramePr>
            <a:graphicFrameLocks noChangeAspect="1"/>
          </p:cNvGraphicFramePr>
          <p:nvPr>
            <p:extLst>
              <p:ext uri="{D42A27DB-BD31-4B8C-83A1-F6EECF244321}">
                <p14:modId xmlns:p14="http://schemas.microsoft.com/office/powerpoint/2010/main" val="3784455643"/>
              </p:ext>
            </p:extLst>
          </p:nvPr>
        </p:nvGraphicFramePr>
        <p:xfrm>
          <a:off x="6038850" y="4349750"/>
          <a:ext cx="685800" cy="254000"/>
        </p:xfrm>
        <a:graphic>
          <a:graphicData uri="http://schemas.openxmlformats.org/presentationml/2006/ole">
            <mc:AlternateContent xmlns:mc="http://schemas.openxmlformats.org/markup-compatibility/2006">
              <mc:Choice xmlns:v="urn:schemas-microsoft-com:vml" Requires="v">
                <p:oleObj spid="_x0000_s46009" name="Формула" r:id="rId45" imgW="685800" imgH="253800" progId="Equation.3">
                  <p:embed/>
                </p:oleObj>
              </mc:Choice>
              <mc:Fallback>
                <p:oleObj name="Формула" r:id="rId45" imgW="685800" imgH="25380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038850" y="4349750"/>
                        <a:ext cx="685800" cy="254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82" name="Object 134"/>
          <p:cNvGraphicFramePr>
            <a:graphicFrameLocks noChangeAspect="1"/>
          </p:cNvGraphicFramePr>
          <p:nvPr>
            <p:extLst>
              <p:ext uri="{D42A27DB-BD31-4B8C-83A1-F6EECF244321}">
                <p14:modId xmlns:p14="http://schemas.microsoft.com/office/powerpoint/2010/main" val="3598271141"/>
              </p:ext>
            </p:extLst>
          </p:nvPr>
        </p:nvGraphicFramePr>
        <p:xfrm>
          <a:off x="6027738" y="4684713"/>
          <a:ext cx="1181100" cy="228600"/>
        </p:xfrm>
        <a:graphic>
          <a:graphicData uri="http://schemas.openxmlformats.org/presentationml/2006/ole">
            <mc:AlternateContent xmlns:mc="http://schemas.openxmlformats.org/markup-compatibility/2006">
              <mc:Choice xmlns:v="urn:schemas-microsoft-com:vml" Requires="v">
                <p:oleObj spid="_x0000_s46010" name="Формула" r:id="rId47" imgW="1181100" imgH="228600" progId="Equation.3">
                  <p:embed/>
                </p:oleObj>
              </mc:Choice>
              <mc:Fallback>
                <p:oleObj name="Формула" r:id="rId47" imgW="1181100" imgH="22860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027738" y="4684713"/>
                        <a:ext cx="11811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84" name="Rectangle 136"/>
          <p:cNvSpPr>
            <a:spLocks noChangeArrowheads="1"/>
          </p:cNvSpPr>
          <p:nvPr/>
        </p:nvSpPr>
        <p:spPr bwMode="auto">
          <a:xfrm>
            <a:off x="0" y="5040313"/>
            <a:ext cx="8967788"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latin typeface="+mn-lt"/>
            </a:endParaRPr>
          </a:p>
          <a:p>
            <a:pPr eaLnBrk="1" hangingPunct="1"/>
            <a:r>
              <a:rPr lang="ru-RU" altLang="ru-RU" sz="1000" b="1" dirty="0">
                <a:solidFill>
                  <a:srgbClr val="FF0000"/>
                </a:solidFill>
                <a:latin typeface="+mn-lt"/>
              </a:rPr>
              <a:t>Условием равновесия плоской произвольной системы сил </a:t>
            </a:r>
            <a:r>
              <a:rPr lang="ru-RU" altLang="ru-RU" sz="1000" dirty="0">
                <a:solidFill>
                  <a:schemeClr val="accent1"/>
                </a:solidFill>
                <a:latin typeface="+mn-lt"/>
              </a:rPr>
              <a:t>является одновременное обращение главного вектора и главного момента системы в ноль</a:t>
            </a:r>
            <a:r>
              <a:rPr lang="en-US" altLang="ru-RU" sz="1000" b="1" dirty="0">
                <a:solidFill>
                  <a:schemeClr val="accent1"/>
                </a:solidFill>
                <a:latin typeface="+mn-lt"/>
              </a:rPr>
              <a:t>:</a:t>
            </a:r>
            <a:r>
              <a:rPr lang="ru-RU" altLang="ru-RU" sz="1000" b="1" dirty="0">
                <a:solidFill>
                  <a:schemeClr val="accent1"/>
                </a:solidFill>
                <a:latin typeface="+mn-lt"/>
              </a:rPr>
              <a:t> </a:t>
            </a:r>
            <a:endParaRPr lang="ru-RU" altLang="ru-RU" sz="1000" dirty="0">
              <a:solidFill>
                <a:schemeClr val="accent1"/>
              </a:solidFill>
              <a:latin typeface="+mn-lt"/>
            </a:endParaRPr>
          </a:p>
        </p:txBody>
      </p:sp>
      <p:graphicFrame>
        <p:nvGraphicFramePr>
          <p:cNvPr id="283785" name="Object 137"/>
          <p:cNvGraphicFramePr>
            <a:graphicFrameLocks noChangeAspect="1"/>
          </p:cNvGraphicFramePr>
          <p:nvPr>
            <p:extLst>
              <p:ext uri="{D42A27DB-BD31-4B8C-83A1-F6EECF244321}">
                <p14:modId xmlns:p14="http://schemas.microsoft.com/office/powerpoint/2010/main" val="433571463"/>
              </p:ext>
            </p:extLst>
          </p:nvPr>
        </p:nvGraphicFramePr>
        <p:xfrm>
          <a:off x="2649538" y="5424488"/>
          <a:ext cx="927100" cy="254000"/>
        </p:xfrm>
        <a:graphic>
          <a:graphicData uri="http://schemas.openxmlformats.org/presentationml/2006/ole">
            <mc:AlternateContent xmlns:mc="http://schemas.openxmlformats.org/markup-compatibility/2006">
              <mc:Choice xmlns:v="urn:schemas-microsoft-com:vml" Requires="v">
                <p:oleObj spid="_x0000_s46011" name="Формула" r:id="rId49" imgW="926698" imgH="253890" progId="Equation.3">
                  <p:embed/>
                </p:oleObj>
              </mc:Choice>
              <mc:Fallback>
                <p:oleObj name="Формула" r:id="rId49" imgW="926698" imgH="25389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649538" y="5424488"/>
                        <a:ext cx="927100" cy="254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86" name="Object 138"/>
          <p:cNvGraphicFramePr>
            <a:graphicFrameLocks noChangeAspect="1"/>
          </p:cNvGraphicFramePr>
          <p:nvPr>
            <p:extLst>
              <p:ext uri="{D42A27DB-BD31-4B8C-83A1-F6EECF244321}">
                <p14:modId xmlns:p14="http://schemas.microsoft.com/office/powerpoint/2010/main" val="258405147"/>
              </p:ext>
            </p:extLst>
          </p:nvPr>
        </p:nvGraphicFramePr>
        <p:xfrm>
          <a:off x="3987800" y="5435600"/>
          <a:ext cx="1409700" cy="228600"/>
        </p:xfrm>
        <a:graphic>
          <a:graphicData uri="http://schemas.openxmlformats.org/presentationml/2006/ole">
            <mc:AlternateContent xmlns:mc="http://schemas.openxmlformats.org/markup-compatibility/2006">
              <mc:Choice xmlns:v="urn:schemas-microsoft-com:vml" Requires="v">
                <p:oleObj spid="_x0000_s46012" name="Формула" r:id="rId51" imgW="1409700" imgH="228600" progId="Equation.3">
                  <p:embed/>
                </p:oleObj>
              </mc:Choice>
              <mc:Fallback>
                <p:oleObj name="Формула" r:id="rId51" imgW="1409700" imgH="228600"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987800" y="5435600"/>
                        <a:ext cx="1409700" cy="228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87" name="Rectangle 139"/>
          <p:cNvSpPr>
            <a:spLocks noChangeArrowheads="1"/>
          </p:cNvSpPr>
          <p:nvPr/>
        </p:nvSpPr>
        <p:spPr bwMode="auto">
          <a:xfrm>
            <a:off x="7938" y="5505450"/>
            <a:ext cx="8967787"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latin typeface="+mn-lt"/>
            </a:endParaRPr>
          </a:p>
          <a:p>
            <a:pPr eaLnBrk="1" hangingPunct="1"/>
            <a:r>
              <a:rPr lang="ru-RU" altLang="ru-RU" sz="1000" b="1" dirty="0">
                <a:solidFill>
                  <a:srgbClr val="FF0000"/>
                </a:solidFill>
                <a:latin typeface="+mn-lt"/>
              </a:rPr>
              <a:t>Уравнения равновесия (</a:t>
            </a:r>
            <a:r>
              <a:rPr lang="en-US" altLang="ru-RU" sz="1000" b="1" dirty="0">
                <a:solidFill>
                  <a:srgbClr val="FF0000"/>
                </a:solidFill>
                <a:latin typeface="+mn-lt"/>
              </a:rPr>
              <a:t>I </a:t>
            </a:r>
            <a:r>
              <a:rPr lang="ru-RU" altLang="ru-RU" sz="1000" b="1" dirty="0">
                <a:solidFill>
                  <a:srgbClr val="FF0000"/>
                </a:solidFill>
                <a:latin typeface="+mn-lt"/>
              </a:rPr>
              <a:t>форма</a:t>
            </a:r>
            <a:r>
              <a:rPr lang="ru-RU" altLang="ru-RU" sz="1000" b="1" dirty="0">
                <a:solidFill>
                  <a:schemeClr val="accent1"/>
                </a:solidFill>
                <a:latin typeface="+mn-lt"/>
              </a:rPr>
              <a:t>) </a:t>
            </a:r>
            <a:r>
              <a:rPr lang="ru-RU" altLang="ru-RU" sz="1000" dirty="0">
                <a:solidFill>
                  <a:schemeClr val="accent1"/>
                </a:solidFill>
                <a:latin typeface="+mn-lt"/>
              </a:rPr>
              <a:t>получаются в виде системы трех уравнений из условий равновесия с использованием выражений для проекций главного вектора</a:t>
            </a:r>
            <a:r>
              <a:rPr lang="en-US" altLang="ru-RU" sz="1000" dirty="0">
                <a:solidFill>
                  <a:schemeClr val="accent1"/>
                </a:solidFill>
                <a:latin typeface="+mn-lt"/>
              </a:rPr>
              <a:t>:</a:t>
            </a:r>
            <a:r>
              <a:rPr lang="ru-RU" altLang="ru-RU" sz="1000" dirty="0">
                <a:solidFill>
                  <a:schemeClr val="accent1"/>
                </a:solidFill>
                <a:latin typeface="+mn-lt"/>
              </a:rPr>
              <a:t> </a:t>
            </a:r>
            <a:r>
              <a:rPr lang="ru-RU" altLang="ru-RU" sz="1000" b="1" dirty="0">
                <a:solidFill>
                  <a:schemeClr val="accent1"/>
                </a:solidFill>
                <a:latin typeface="+mn-lt"/>
              </a:rPr>
              <a:t>  </a:t>
            </a:r>
            <a:endParaRPr lang="ru-RU" altLang="ru-RU" sz="1000" dirty="0">
              <a:solidFill>
                <a:schemeClr val="accent1"/>
              </a:solidFill>
              <a:latin typeface="+mn-lt"/>
            </a:endParaRPr>
          </a:p>
        </p:txBody>
      </p:sp>
      <p:graphicFrame>
        <p:nvGraphicFramePr>
          <p:cNvPr id="283789" name="Object 141"/>
          <p:cNvGraphicFramePr>
            <a:graphicFrameLocks noChangeAspect="1"/>
          </p:cNvGraphicFramePr>
          <p:nvPr>
            <p:extLst>
              <p:ext uri="{D42A27DB-BD31-4B8C-83A1-F6EECF244321}">
                <p14:modId xmlns:p14="http://schemas.microsoft.com/office/powerpoint/2010/main" val="3650813098"/>
              </p:ext>
            </p:extLst>
          </p:nvPr>
        </p:nvGraphicFramePr>
        <p:xfrm>
          <a:off x="2663825" y="5949950"/>
          <a:ext cx="685800" cy="685800"/>
        </p:xfrm>
        <a:graphic>
          <a:graphicData uri="http://schemas.openxmlformats.org/presentationml/2006/ole">
            <mc:AlternateContent xmlns:mc="http://schemas.openxmlformats.org/markup-compatibility/2006">
              <mc:Choice xmlns:v="urn:schemas-microsoft-com:vml" Requires="v">
                <p:oleObj spid="_x0000_s46013" name="Формула" r:id="rId53" imgW="685800" imgH="685800" progId="Equation.3">
                  <p:embed/>
                </p:oleObj>
              </mc:Choice>
              <mc:Fallback>
                <p:oleObj name="Формула" r:id="rId53" imgW="685800" imgH="68580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663825" y="5949950"/>
                        <a:ext cx="685800" cy="68580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790" name="Text Box 142"/>
          <p:cNvSpPr txBox="1">
            <a:spLocks noChangeArrowheads="1"/>
          </p:cNvSpPr>
          <p:nvPr/>
        </p:nvSpPr>
        <p:spPr bwMode="auto">
          <a:xfrm>
            <a:off x="3479800" y="5926138"/>
            <a:ext cx="2396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Существуют еще две формы уравнений</a:t>
            </a:r>
          </a:p>
          <a:p>
            <a:pPr eaLnBrk="1" hangingPunct="1"/>
            <a:r>
              <a:rPr lang="ru-RU" altLang="ru-RU" sz="1000" dirty="0">
                <a:latin typeface="+mn-lt"/>
              </a:rPr>
              <a:t>Равновесия (</a:t>
            </a:r>
            <a:r>
              <a:rPr lang="en-US" altLang="ru-RU" sz="1000" dirty="0">
                <a:latin typeface="+mn-lt"/>
              </a:rPr>
              <a:t>II </a:t>
            </a:r>
            <a:r>
              <a:rPr lang="ru-RU" altLang="ru-RU" sz="1000" dirty="0">
                <a:latin typeface="+mn-lt"/>
              </a:rPr>
              <a:t>и </a:t>
            </a:r>
            <a:r>
              <a:rPr lang="en-US" altLang="ru-RU" sz="1000" dirty="0">
                <a:latin typeface="+mn-lt"/>
              </a:rPr>
              <a:t>III </a:t>
            </a:r>
            <a:r>
              <a:rPr lang="ru-RU" altLang="ru-RU" sz="1000" dirty="0">
                <a:latin typeface="+mn-lt"/>
              </a:rPr>
              <a:t>формы)</a:t>
            </a:r>
            <a:r>
              <a:rPr lang="en-US" altLang="ru-RU" sz="1000" dirty="0">
                <a:latin typeface="+mn-lt"/>
              </a:rPr>
              <a:t>:</a:t>
            </a:r>
            <a:endParaRPr lang="ru-RU" altLang="ru-RU" sz="1000" dirty="0">
              <a:latin typeface="+mn-lt"/>
            </a:endParaRPr>
          </a:p>
        </p:txBody>
      </p:sp>
      <p:graphicFrame>
        <p:nvGraphicFramePr>
          <p:cNvPr id="283791" name="Object 143"/>
          <p:cNvGraphicFramePr>
            <a:graphicFrameLocks noChangeAspect="1"/>
          </p:cNvGraphicFramePr>
          <p:nvPr>
            <p:extLst>
              <p:ext uri="{D42A27DB-BD31-4B8C-83A1-F6EECF244321}">
                <p14:modId xmlns:p14="http://schemas.microsoft.com/office/powerpoint/2010/main" val="3291263705"/>
              </p:ext>
            </p:extLst>
          </p:nvPr>
        </p:nvGraphicFramePr>
        <p:xfrm>
          <a:off x="6122988" y="5967413"/>
          <a:ext cx="736600" cy="685800"/>
        </p:xfrm>
        <a:graphic>
          <a:graphicData uri="http://schemas.openxmlformats.org/presentationml/2006/ole">
            <mc:AlternateContent xmlns:mc="http://schemas.openxmlformats.org/markup-compatibility/2006">
              <mc:Choice xmlns:v="urn:schemas-microsoft-com:vml" Requires="v">
                <p:oleObj spid="_x0000_s46014" name="Формула" r:id="rId55" imgW="736600" imgH="685800" progId="Equation.3">
                  <p:embed/>
                </p:oleObj>
              </mc:Choice>
              <mc:Fallback>
                <p:oleObj name="Формула" r:id="rId55" imgW="736600" imgH="685800"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6122988" y="5967413"/>
                        <a:ext cx="736600" cy="68580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92" name="Object 144"/>
          <p:cNvGraphicFramePr>
            <a:graphicFrameLocks noChangeAspect="1"/>
          </p:cNvGraphicFramePr>
          <p:nvPr>
            <p:extLst>
              <p:ext uri="{D42A27DB-BD31-4B8C-83A1-F6EECF244321}">
                <p14:modId xmlns:p14="http://schemas.microsoft.com/office/powerpoint/2010/main" val="2305757827"/>
              </p:ext>
            </p:extLst>
          </p:nvPr>
        </p:nvGraphicFramePr>
        <p:xfrm>
          <a:off x="7493000" y="5946775"/>
          <a:ext cx="736600" cy="685800"/>
        </p:xfrm>
        <a:graphic>
          <a:graphicData uri="http://schemas.openxmlformats.org/presentationml/2006/ole">
            <mc:AlternateContent xmlns:mc="http://schemas.openxmlformats.org/markup-compatibility/2006">
              <mc:Choice xmlns:v="urn:schemas-microsoft-com:vml" Requires="v">
                <p:oleObj spid="_x0000_s46015" name="Формула" r:id="rId57" imgW="736600" imgH="685800" progId="Equation.3">
                  <p:embed/>
                </p:oleObj>
              </mc:Choice>
              <mc:Fallback>
                <p:oleObj name="Формула" r:id="rId57" imgW="736600" imgH="685800"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493000" y="5946775"/>
                        <a:ext cx="736600" cy="68580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93" name="Object 145"/>
          <p:cNvGraphicFramePr>
            <a:graphicFrameLocks noChangeAspect="1"/>
          </p:cNvGraphicFramePr>
          <p:nvPr>
            <p:extLst>
              <p:ext uri="{D42A27DB-BD31-4B8C-83A1-F6EECF244321}">
                <p14:modId xmlns:p14="http://schemas.microsoft.com/office/powerpoint/2010/main" val="338735581"/>
              </p:ext>
            </p:extLst>
          </p:nvPr>
        </p:nvGraphicFramePr>
        <p:xfrm>
          <a:off x="6867525" y="5969000"/>
          <a:ext cx="254000" cy="679450"/>
        </p:xfrm>
        <a:graphic>
          <a:graphicData uri="http://schemas.openxmlformats.org/presentationml/2006/ole">
            <mc:AlternateContent xmlns:mc="http://schemas.openxmlformats.org/markup-compatibility/2006">
              <mc:Choice xmlns:v="urn:schemas-microsoft-com:vml" Requires="v">
                <p:oleObj spid="_x0000_s46016" name="Формула" r:id="rId59" imgW="253890" imgH="583947" progId="Equation.3">
                  <p:embed/>
                </p:oleObj>
              </mc:Choice>
              <mc:Fallback>
                <p:oleObj name="Формула" r:id="rId59" imgW="253890" imgH="583947"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6867525" y="5969000"/>
                        <a:ext cx="254000" cy="67945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794" name="Object 146"/>
          <p:cNvGraphicFramePr>
            <a:graphicFrameLocks noChangeAspect="1"/>
          </p:cNvGraphicFramePr>
          <p:nvPr>
            <p:extLst>
              <p:ext uri="{D42A27DB-BD31-4B8C-83A1-F6EECF244321}">
                <p14:modId xmlns:p14="http://schemas.microsoft.com/office/powerpoint/2010/main" val="1059534022"/>
              </p:ext>
            </p:extLst>
          </p:nvPr>
        </p:nvGraphicFramePr>
        <p:xfrm>
          <a:off x="8247063" y="5946775"/>
          <a:ext cx="254000" cy="684213"/>
        </p:xfrm>
        <a:graphic>
          <a:graphicData uri="http://schemas.openxmlformats.org/presentationml/2006/ole">
            <mc:AlternateContent xmlns:mc="http://schemas.openxmlformats.org/markup-compatibility/2006">
              <mc:Choice xmlns:v="urn:schemas-microsoft-com:vml" Requires="v">
                <p:oleObj spid="_x0000_s46017" name="Формула" r:id="rId61" imgW="253890" imgH="622030" progId="Equation.3">
                  <p:embed/>
                </p:oleObj>
              </mc:Choice>
              <mc:Fallback>
                <p:oleObj name="Формула" r:id="rId61" imgW="253890" imgH="622030"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247063" y="5946775"/>
                        <a:ext cx="254000" cy="684213"/>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76" name="Oval 151"/>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23</a:t>
            </a:r>
            <a:endParaRPr lang="ru-RU" altLang="ru-RU" sz="1000" b="1" dirty="0">
              <a:solidFill>
                <a:schemeClr val="bg2"/>
              </a:solidFill>
              <a:latin typeface="+mn-lt"/>
            </a:endParaRPr>
          </a:p>
        </p:txBody>
      </p:sp>
    </p:spTree>
    <p:extLst>
      <p:ext uri="{BB962C8B-B14F-4D97-AF65-F5344CB8AC3E}">
        <p14:creationId xmlns:p14="http://schemas.microsoft.com/office/powerpoint/2010/main" val="2155928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836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36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37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37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37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370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37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37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37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37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3708"/>
                                        </p:tgtEl>
                                        <p:attrNameLst>
                                          <p:attrName>style.visibility</p:attrName>
                                        </p:attrNameLst>
                                      </p:cBhvr>
                                      <p:to>
                                        <p:strVal val="visible"/>
                                      </p:to>
                                    </p:set>
                                  </p:childTnLst>
                                </p:cTn>
                              </p:par>
                              <p:par>
                                <p:cTn id="33" presetID="27" presetClass="emph" presetSubtype="0" repeatCount="3000" fill="hold" grpId="1" nodeType="withEffect">
                                  <p:stCondLst>
                                    <p:cond delay="0"/>
                                  </p:stCondLst>
                                  <p:childTnLst>
                                    <p:animClr clrSpc="rgb" dir="cw">
                                      <p:cBhvr override="childStyle">
                                        <p:cTn id="34" dur="500" autoRev="1" fill="hold"/>
                                        <p:tgtEl>
                                          <p:spTgt spid="283703"/>
                                        </p:tgtEl>
                                        <p:attrNameLst>
                                          <p:attrName>style.color</p:attrName>
                                        </p:attrNameLst>
                                      </p:cBhvr>
                                      <p:to>
                                        <a:schemeClr val="bg1"/>
                                      </p:to>
                                    </p:animClr>
                                    <p:animClr clrSpc="rgb" dir="cw">
                                      <p:cBhvr>
                                        <p:cTn id="35" dur="500" autoRev="1" fill="hold"/>
                                        <p:tgtEl>
                                          <p:spTgt spid="283703"/>
                                        </p:tgtEl>
                                        <p:attrNameLst>
                                          <p:attrName>fillcolor</p:attrName>
                                        </p:attrNameLst>
                                      </p:cBhvr>
                                      <p:to>
                                        <a:schemeClr val="bg1"/>
                                      </p:to>
                                    </p:animClr>
                                    <p:set>
                                      <p:cBhvr>
                                        <p:cTn id="36" dur="500" autoRev="1" fill="hold"/>
                                        <p:tgtEl>
                                          <p:spTgt spid="283703"/>
                                        </p:tgtEl>
                                        <p:attrNameLst>
                                          <p:attrName>fill.type</p:attrName>
                                        </p:attrNameLst>
                                      </p:cBhvr>
                                      <p:to>
                                        <p:strVal val="solid"/>
                                      </p:to>
                                    </p:set>
                                    <p:set>
                                      <p:cBhvr>
                                        <p:cTn id="37" dur="500" autoRev="1" fill="hold"/>
                                        <p:tgtEl>
                                          <p:spTgt spid="283703"/>
                                        </p:tgtEl>
                                        <p:attrNameLst>
                                          <p:attrName>fill.on</p:attrName>
                                        </p:attrNameLst>
                                      </p:cBhvr>
                                      <p:to>
                                        <p:strVal val="true"/>
                                      </p:to>
                                    </p:set>
                                  </p:childTnLst>
                                </p:cTn>
                              </p:par>
                              <p:par>
                                <p:cTn id="38" presetID="27" presetClass="emph" presetSubtype="0" repeatCount="3000" fill="hold" grpId="1" nodeType="withEffect">
                                  <p:stCondLst>
                                    <p:cond delay="0"/>
                                  </p:stCondLst>
                                  <p:childTnLst>
                                    <p:animClr clrSpc="rgb" dir="cw">
                                      <p:cBhvr override="childStyle">
                                        <p:cTn id="39" dur="500" autoRev="1" fill="hold"/>
                                        <p:tgtEl>
                                          <p:spTgt spid="283698"/>
                                        </p:tgtEl>
                                        <p:attrNameLst>
                                          <p:attrName>style.color</p:attrName>
                                        </p:attrNameLst>
                                      </p:cBhvr>
                                      <p:to>
                                        <a:schemeClr val="bg1"/>
                                      </p:to>
                                    </p:animClr>
                                    <p:animClr clrSpc="rgb" dir="cw">
                                      <p:cBhvr>
                                        <p:cTn id="40" dur="500" autoRev="1" fill="hold"/>
                                        <p:tgtEl>
                                          <p:spTgt spid="283698"/>
                                        </p:tgtEl>
                                        <p:attrNameLst>
                                          <p:attrName>fillcolor</p:attrName>
                                        </p:attrNameLst>
                                      </p:cBhvr>
                                      <p:to>
                                        <a:schemeClr val="bg1"/>
                                      </p:to>
                                    </p:animClr>
                                    <p:set>
                                      <p:cBhvr>
                                        <p:cTn id="41" dur="500" autoRev="1" fill="hold"/>
                                        <p:tgtEl>
                                          <p:spTgt spid="283698"/>
                                        </p:tgtEl>
                                        <p:attrNameLst>
                                          <p:attrName>fill.type</p:attrName>
                                        </p:attrNameLst>
                                      </p:cBhvr>
                                      <p:to>
                                        <p:strVal val="solid"/>
                                      </p:to>
                                    </p:set>
                                    <p:set>
                                      <p:cBhvr>
                                        <p:cTn id="42" dur="500" autoRev="1" fill="hold"/>
                                        <p:tgtEl>
                                          <p:spTgt spid="283698"/>
                                        </p:tgtEl>
                                        <p:attrNameLst>
                                          <p:attrName>fill.on</p:attrName>
                                        </p:attrNameLst>
                                      </p:cBhvr>
                                      <p:to>
                                        <p:strVal val="tru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37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37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37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371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37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714"/>
                                        </p:tgtEl>
                                        <p:attrNameLst>
                                          <p:attrName>style.visibility</p:attrName>
                                        </p:attrNameLst>
                                      </p:cBhvr>
                                      <p:to>
                                        <p:strVal val="visible"/>
                                      </p:to>
                                    </p:set>
                                  </p:childTnLst>
                                </p:cTn>
                              </p:par>
                              <p:par>
                                <p:cTn id="59" presetID="27" presetClass="emph" presetSubtype="0" repeatCount="3000" fill="hold" grpId="1" nodeType="withEffect">
                                  <p:stCondLst>
                                    <p:cond delay="0"/>
                                  </p:stCondLst>
                                  <p:childTnLst>
                                    <p:animClr clrSpc="rgb" dir="cw">
                                      <p:cBhvr override="childStyle">
                                        <p:cTn id="60" dur="500" autoRev="1" fill="hold"/>
                                        <p:tgtEl>
                                          <p:spTgt spid="283714"/>
                                        </p:tgtEl>
                                        <p:attrNameLst>
                                          <p:attrName>style.color</p:attrName>
                                        </p:attrNameLst>
                                      </p:cBhvr>
                                      <p:to>
                                        <a:schemeClr val="bg1"/>
                                      </p:to>
                                    </p:animClr>
                                    <p:animClr clrSpc="rgb" dir="cw">
                                      <p:cBhvr>
                                        <p:cTn id="61" dur="500" autoRev="1" fill="hold"/>
                                        <p:tgtEl>
                                          <p:spTgt spid="283714"/>
                                        </p:tgtEl>
                                        <p:attrNameLst>
                                          <p:attrName>fillcolor</p:attrName>
                                        </p:attrNameLst>
                                      </p:cBhvr>
                                      <p:to>
                                        <a:schemeClr val="bg1"/>
                                      </p:to>
                                    </p:animClr>
                                    <p:set>
                                      <p:cBhvr>
                                        <p:cTn id="62" dur="500" autoRev="1" fill="hold"/>
                                        <p:tgtEl>
                                          <p:spTgt spid="283714"/>
                                        </p:tgtEl>
                                        <p:attrNameLst>
                                          <p:attrName>fill.type</p:attrName>
                                        </p:attrNameLst>
                                      </p:cBhvr>
                                      <p:to>
                                        <p:strVal val="solid"/>
                                      </p:to>
                                    </p:set>
                                    <p:set>
                                      <p:cBhvr>
                                        <p:cTn id="63" dur="500" autoRev="1" fill="hold"/>
                                        <p:tgtEl>
                                          <p:spTgt spid="283714"/>
                                        </p:tgtEl>
                                        <p:attrNameLst>
                                          <p:attrName>fill.on</p:attrName>
                                        </p:attrNameLst>
                                      </p:cBhvr>
                                      <p:to>
                                        <p:strVal val="true"/>
                                      </p:to>
                                    </p:set>
                                  </p:childTnLst>
                                </p:cTn>
                              </p:par>
                              <p:par>
                                <p:cTn id="64" presetID="9" presetClass="exit" presetSubtype="0" fill="hold" grpId="2" nodeType="withEffect">
                                  <p:stCondLst>
                                    <p:cond delay="0"/>
                                  </p:stCondLst>
                                  <p:childTnLst>
                                    <p:animEffect transition="out" filter="dissolve">
                                      <p:cBhvr>
                                        <p:cTn id="65" dur="500"/>
                                        <p:tgtEl>
                                          <p:spTgt spid="283698"/>
                                        </p:tgtEl>
                                      </p:cBhvr>
                                    </p:animEffect>
                                    <p:set>
                                      <p:cBhvr>
                                        <p:cTn id="66" dur="1" fill="hold">
                                          <p:stCondLst>
                                            <p:cond delay="499"/>
                                          </p:stCondLst>
                                        </p:cTn>
                                        <p:tgtEl>
                                          <p:spTgt spid="283698"/>
                                        </p:tgtEl>
                                        <p:attrNameLst>
                                          <p:attrName>style.visibility</p:attrName>
                                        </p:attrNameLst>
                                      </p:cBhvr>
                                      <p:to>
                                        <p:strVal val="hidden"/>
                                      </p:to>
                                    </p:set>
                                  </p:childTnLst>
                                </p:cTn>
                              </p:par>
                              <p:par>
                                <p:cTn id="67" presetID="9" presetClass="exit" presetSubtype="0" fill="hold" grpId="2" nodeType="withEffect">
                                  <p:stCondLst>
                                    <p:cond delay="0"/>
                                  </p:stCondLst>
                                  <p:childTnLst>
                                    <p:animEffect transition="out" filter="dissolve">
                                      <p:cBhvr>
                                        <p:cTn id="68" dur="500"/>
                                        <p:tgtEl>
                                          <p:spTgt spid="283703"/>
                                        </p:tgtEl>
                                      </p:cBhvr>
                                    </p:animEffect>
                                    <p:set>
                                      <p:cBhvr>
                                        <p:cTn id="69" dur="1" fill="hold">
                                          <p:stCondLst>
                                            <p:cond delay="499"/>
                                          </p:stCondLst>
                                        </p:cTn>
                                        <p:tgtEl>
                                          <p:spTgt spid="283703"/>
                                        </p:tgtEl>
                                        <p:attrNameLst>
                                          <p:attrName>style.visibility</p:attrName>
                                        </p:attrNameLst>
                                      </p:cBhvr>
                                      <p:to>
                                        <p:strVal val="hidden"/>
                                      </p:to>
                                    </p:set>
                                  </p:childTnLst>
                                </p:cTn>
                              </p:par>
                              <p:par>
                                <p:cTn id="70" presetID="9" presetClass="exit" presetSubtype="0" fill="hold" nodeType="withEffect">
                                  <p:stCondLst>
                                    <p:cond delay="0"/>
                                  </p:stCondLst>
                                  <p:childTnLst>
                                    <p:animEffect transition="out" filter="dissolve">
                                      <p:cBhvr>
                                        <p:cTn id="71" dur="500"/>
                                        <p:tgtEl>
                                          <p:spTgt spid="283707"/>
                                        </p:tgtEl>
                                      </p:cBhvr>
                                    </p:animEffect>
                                    <p:set>
                                      <p:cBhvr>
                                        <p:cTn id="72" dur="1" fill="hold">
                                          <p:stCondLst>
                                            <p:cond delay="499"/>
                                          </p:stCondLst>
                                        </p:cTn>
                                        <p:tgtEl>
                                          <p:spTgt spid="28370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8371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8371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37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37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837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8372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37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37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837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8372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8373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8373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837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837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83758"/>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0" presetClass="path" presetSubtype="0" accel="50000" decel="50000" fill="hold" grpId="1" nodeType="clickEffect">
                                  <p:stCondLst>
                                    <p:cond delay="0"/>
                                  </p:stCondLst>
                                  <p:childTnLst>
                                    <p:animMotion origin="layout" path="M 1.11111E-6 -2.96296E-6 L 0.0776 0.10695 " pathEditMode="relative" rAng="0" ptsTypes="AA">
                                      <p:cBhvr>
                                        <p:cTn id="108" dur="2000" fill="hold"/>
                                        <p:tgtEl>
                                          <p:spTgt spid="283721"/>
                                        </p:tgtEl>
                                        <p:attrNameLst>
                                          <p:attrName>ppt_x</p:attrName>
                                          <p:attrName>ppt_y</p:attrName>
                                        </p:attrNameLst>
                                      </p:cBhvr>
                                      <p:rCtr x="3872" y="5347"/>
                                    </p:animMotion>
                                  </p:childTnLst>
                                </p:cTn>
                              </p:par>
                              <p:par>
                                <p:cTn id="109" presetID="1" presetClass="entr" presetSubtype="0" fill="hold" grpId="0" nodeType="withEffect">
                                  <p:stCondLst>
                                    <p:cond delay="0"/>
                                  </p:stCondLst>
                                  <p:childTnLst>
                                    <p:set>
                                      <p:cBhvr>
                                        <p:cTn id="110" dur="1" fill="hold">
                                          <p:stCondLst>
                                            <p:cond delay="0"/>
                                          </p:stCondLst>
                                        </p:cTn>
                                        <p:tgtEl>
                                          <p:spTgt spid="283741"/>
                                        </p:tgtEl>
                                        <p:attrNameLst>
                                          <p:attrName>style.visibility</p:attrName>
                                        </p:attrNameLst>
                                      </p:cBhvr>
                                      <p:to>
                                        <p:strVal val="visible"/>
                                      </p:to>
                                    </p:set>
                                  </p:childTnLst>
                                </p:cTn>
                              </p:par>
                            </p:childTnLst>
                          </p:cTn>
                        </p:par>
                        <p:par>
                          <p:cTn id="111" fill="hold" nodeType="afterGroup">
                            <p:stCondLst>
                              <p:cond delay="2000"/>
                            </p:stCondLst>
                            <p:childTnLst>
                              <p:par>
                                <p:cTn id="112" presetID="1" presetClass="entr" presetSubtype="0" fill="hold" nodeType="afterEffect">
                                  <p:stCondLst>
                                    <p:cond delay="0"/>
                                  </p:stCondLst>
                                  <p:childTnLst>
                                    <p:set>
                                      <p:cBhvr>
                                        <p:cTn id="113" dur="1" fill="hold">
                                          <p:stCondLst>
                                            <p:cond delay="0"/>
                                          </p:stCondLst>
                                        </p:cTn>
                                        <p:tgtEl>
                                          <p:spTgt spid="283737"/>
                                        </p:tgtEl>
                                        <p:attrNameLst>
                                          <p:attrName>style.visibility</p:attrName>
                                        </p:attrNameLst>
                                      </p:cBhvr>
                                      <p:to>
                                        <p:strVal val="visible"/>
                                      </p:to>
                                    </p:set>
                                  </p:childTnLst>
                                </p:cTn>
                              </p:par>
                            </p:childTnLst>
                          </p:cTn>
                        </p:par>
                        <p:par>
                          <p:cTn id="114" fill="hold" nodeType="afterGroup">
                            <p:stCondLst>
                              <p:cond delay="2000"/>
                            </p:stCondLst>
                            <p:childTnLst>
                              <p:par>
                                <p:cTn id="115" presetID="1" presetClass="entr" presetSubtype="0" fill="hold" grpId="0" nodeType="afterEffect">
                                  <p:stCondLst>
                                    <p:cond delay="0"/>
                                  </p:stCondLst>
                                  <p:childTnLst>
                                    <p:set>
                                      <p:cBhvr>
                                        <p:cTn id="116" dur="1" fill="hold">
                                          <p:stCondLst>
                                            <p:cond delay="499"/>
                                          </p:stCondLst>
                                        </p:cTn>
                                        <p:tgtEl>
                                          <p:spTgt spid="28374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83742"/>
                                        </p:tgtEl>
                                        <p:attrNameLst>
                                          <p:attrName>style.visibility</p:attrName>
                                        </p:attrNameLst>
                                      </p:cBhvr>
                                      <p:to>
                                        <p:strVal val="visible"/>
                                      </p:to>
                                    </p:set>
                                  </p:childTnLst>
                                </p:cTn>
                              </p:par>
                            </p:childTnLst>
                          </p:cTn>
                        </p:par>
                        <p:par>
                          <p:cTn id="119" fill="hold" nodeType="afterGroup">
                            <p:stCondLst>
                              <p:cond delay="2500"/>
                            </p:stCondLst>
                            <p:childTnLst>
                              <p:par>
                                <p:cTn id="120" presetID="1" presetClass="entr" presetSubtype="0" fill="hold" nodeType="afterEffect">
                                  <p:stCondLst>
                                    <p:cond delay="0"/>
                                  </p:stCondLst>
                                  <p:childTnLst>
                                    <p:set>
                                      <p:cBhvr>
                                        <p:cTn id="121" dur="1" fill="hold">
                                          <p:stCondLst>
                                            <p:cond delay="0"/>
                                          </p:stCondLst>
                                        </p:cTn>
                                        <p:tgtEl>
                                          <p:spTgt spid="28374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28375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283762"/>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283763"/>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0" presetClass="path" presetSubtype="0" accel="50000" decel="50000" fill="hold" grpId="1" nodeType="clickEffect">
                                  <p:stCondLst>
                                    <p:cond delay="0"/>
                                  </p:stCondLst>
                                  <p:childTnLst>
                                    <p:animMotion origin="layout" path="M -4.16667E-6 -0.00069 L -0.0151 0.14584 " pathEditMode="relative" ptsTypes="AA">
                                      <p:cBhvr>
                                        <p:cTn id="131" dur="2000" fill="hold"/>
                                        <p:tgtEl>
                                          <p:spTgt spid="283720"/>
                                        </p:tgtEl>
                                        <p:attrNameLst>
                                          <p:attrName>ppt_x</p:attrName>
                                          <p:attrName>ppt_y</p:attrName>
                                        </p:attrNameLst>
                                      </p:cBhvr>
                                    </p:animMotion>
                                  </p:childTnLst>
                                </p:cTn>
                              </p:par>
                              <p:par>
                                <p:cTn id="132" presetID="1" presetClass="entr" presetSubtype="0" fill="hold" grpId="0" nodeType="withEffect">
                                  <p:stCondLst>
                                    <p:cond delay="0"/>
                                  </p:stCondLst>
                                  <p:childTnLst>
                                    <p:set>
                                      <p:cBhvr>
                                        <p:cTn id="133" dur="1" fill="hold">
                                          <p:stCondLst>
                                            <p:cond delay="0"/>
                                          </p:stCondLst>
                                        </p:cTn>
                                        <p:tgtEl>
                                          <p:spTgt spid="283745"/>
                                        </p:tgtEl>
                                        <p:attrNameLst>
                                          <p:attrName>style.visibility</p:attrName>
                                        </p:attrNameLst>
                                      </p:cBhvr>
                                      <p:to>
                                        <p:strVal val="visible"/>
                                      </p:to>
                                    </p:set>
                                  </p:childTnLst>
                                </p:cTn>
                              </p:par>
                            </p:childTnLst>
                          </p:cTn>
                        </p:par>
                        <p:par>
                          <p:cTn id="134" fill="hold" nodeType="afterGroup">
                            <p:stCondLst>
                              <p:cond delay="2000"/>
                            </p:stCondLst>
                            <p:childTnLst>
                              <p:par>
                                <p:cTn id="135" presetID="1" presetClass="entr" presetSubtype="0" fill="hold" nodeType="afterEffect">
                                  <p:stCondLst>
                                    <p:cond delay="0"/>
                                  </p:stCondLst>
                                  <p:childTnLst>
                                    <p:set>
                                      <p:cBhvr>
                                        <p:cTn id="136" dur="1" fill="hold">
                                          <p:stCondLst>
                                            <p:cond delay="0"/>
                                          </p:stCondLst>
                                        </p:cTn>
                                        <p:tgtEl>
                                          <p:spTgt spid="283746"/>
                                        </p:tgtEl>
                                        <p:attrNameLst>
                                          <p:attrName>style.visibility</p:attrName>
                                        </p:attrNameLst>
                                      </p:cBhvr>
                                      <p:to>
                                        <p:strVal val="visible"/>
                                      </p:to>
                                    </p:set>
                                  </p:childTnLst>
                                </p:cTn>
                              </p:par>
                            </p:childTnLst>
                          </p:cTn>
                        </p:par>
                        <p:par>
                          <p:cTn id="137" fill="hold" nodeType="afterGroup">
                            <p:stCondLst>
                              <p:cond delay="2000"/>
                            </p:stCondLst>
                            <p:childTnLst>
                              <p:par>
                                <p:cTn id="138" presetID="1" presetClass="entr" presetSubtype="0" fill="hold" grpId="0" nodeType="afterEffect">
                                  <p:stCondLst>
                                    <p:cond delay="0"/>
                                  </p:stCondLst>
                                  <p:childTnLst>
                                    <p:set>
                                      <p:cBhvr>
                                        <p:cTn id="139" dur="1" fill="hold">
                                          <p:stCondLst>
                                            <p:cond delay="0"/>
                                          </p:stCondLst>
                                        </p:cTn>
                                        <p:tgtEl>
                                          <p:spTgt spid="28374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83748"/>
                                        </p:tgtEl>
                                        <p:attrNameLst>
                                          <p:attrName>style.visibility</p:attrName>
                                        </p:attrNameLst>
                                      </p:cBhvr>
                                      <p:to>
                                        <p:strVal val="visible"/>
                                      </p:to>
                                    </p:set>
                                  </p:childTnLst>
                                </p:cTn>
                              </p:par>
                            </p:childTnLst>
                          </p:cTn>
                        </p:par>
                        <p:par>
                          <p:cTn id="142" fill="hold" nodeType="afterGroup">
                            <p:stCondLst>
                              <p:cond delay="2000"/>
                            </p:stCondLst>
                            <p:childTnLst>
                              <p:par>
                                <p:cTn id="143" presetID="1" presetClass="entr" presetSubtype="0" fill="hold" nodeType="afterEffect">
                                  <p:stCondLst>
                                    <p:cond delay="0"/>
                                  </p:stCondLst>
                                  <p:childTnLst>
                                    <p:set>
                                      <p:cBhvr>
                                        <p:cTn id="144" dur="1" fill="hold">
                                          <p:stCondLst>
                                            <p:cond delay="0"/>
                                          </p:stCondLst>
                                        </p:cTn>
                                        <p:tgtEl>
                                          <p:spTgt spid="28375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8376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8376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83765"/>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grpId="1" nodeType="clickEffect">
                                  <p:stCondLst>
                                    <p:cond delay="0"/>
                                  </p:stCondLst>
                                  <p:childTnLst>
                                    <p:animMotion origin="layout" path="M 0.00087 0.00046 L -0.10069 0.02199 " pathEditMode="relative" rAng="0" ptsTypes="AA">
                                      <p:cBhvr>
                                        <p:cTn id="154" dur="2000" fill="hold"/>
                                        <p:tgtEl>
                                          <p:spTgt spid="283722"/>
                                        </p:tgtEl>
                                        <p:attrNameLst>
                                          <p:attrName>ppt_x</p:attrName>
                                          <p:attrName>ppt_y</p:attrName>
                                        </p:attrNameLst>
                                      </p:cBhvr>
                                      <p:rCtr x="-5087" y="1065"/>
                                    </p:animMotion>
                                  </p:childTnLst>
                                </p:cTn>
                              </p:par>
                              <p:par>
                                <p:cTn id="155" presetID="1" presetClass="entr" presetSubtype="0" fill="hold" grpId="0" nodeType="withEffect">
                                  <p:stCondLst>
                                    <p:cond delay="0"/>
                                  </p:stCondLst>
                                  <p:childTnLst>
                                    <p:set>
                                      <p:cBhvr>
                                        <p:cTn id="156" dur="1" fill="hold">
                                          <p:stCondLst>
                                            <p:cond delay="0"/>
                                          </p:stCondLst>
                                        </p:cTn>
                                        <p:tgtEl>
                                          <p:spTgt spid="283752"/>
                                        </p:tgtEl>
                                        <p:attrNameLst>
                                          <p:attrName>style.visibility</p:attrName>
                                        </p:attrNameLst>
                                      </p:cBhvr>
                                      <p:to>
                                        <p:strVal val="visible"/>
                                      </p:to>
                                    </p:set>
                                  </p:childTnLst>
                                </p:cTn>
                              </p:par>
                            </p:childTnLst>
                          </p:cTn>
                        </p:par>
                        <p:par>
                          <p:cTn id="157" fill="hold" nodeType="afterGroup">
                            <p:stCondLst>
                              <p:cond delay="2000"/>
                            </p:stCondLst>
                            <p:childTnLst>
                              <p:par>
                                <p:cTn id="158" presetID="1" presetClass="entr" presetSubtype="0" fill="hold" nodeType="afterEffect">
                                  <p:stCondLst>
                                    <p:cond delay="0"/>
                                  </p:stCondLst>
                                  <p:childTnLst>
                                    <p:set>
                                      <p:cBhvr>
                                        <p:cTn id="159" dur="1" fill="hold">
                                          <p:stCondLst>
                                            <p:cond delay="0"/>
                                          </p:stCondLst>
                                        </p:cTn>
                                        <p:tgtEl>
                                          <p:spTgt spid="283751"/>
                                        </p:tgtEl>
                                        <p:attrNameLst>
                                          <p:attrName>style.visibility</p:attrName>
                                        </p:attrNameLst>
                                      </p:cBhvr>
                                      <p:to>
                                        <p:strVal val="visible"/>
                                      </p:to>
                                    </p:set>
                                  </p:childTnLst>
                                </p:cTn>
                              </p:par>
                            </p:childTnLst>
                          </p:cTn>
                        </p:par>
                        <p:par>
                          <p:cTn id="160" fill="hold" nodeType="afterGroup">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28375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83754"/>
                                        </p:tgtEl>
                                        <p:attrNameLst>
                                          <p:attrName>style.visibility</p:attrName>
                                        </p:attrNameLst>
                                      </p:cBhvr>
                                      <p:to>
                                        <p:strVal val="visible"/>
                                      </p:to>
                                    </p:set>
                                  </p:childTnLst>
                                </p:cTn>
                              </p:par>
                            </p:childTnLst>
                          </p:cTn>
                        </p:par>
                        <p:par>
                          <p:cTn id="165" fill="hold" nodeType="afterGroup">
                            <p:stCondLst>
                              <p:cond delay="2000"/>
                            </p:stCondLst>
                            <p:childTnLst>
                              <p:par>
                                <p:cTn id="166" presetID="1" presetClass="entr" presetSubtype="0" fill="hold" nodeType="afterEffect">
                                  <p:stCondLst>
                                    <p:cond delay="0"/>
                                  </p:stCondLst>
                                  <p:childTnLst>
                                    <p:set>
                                      <p:cBhvr>
                                        <p:cTn id="167" dur="1" fill="hold">
                                          <p:stCondLst>
                                            <p:cond delay="0"/>
                                          </p:stCondLst>
                                        </p:cTn>
                                        <p:tgtEl>
                                          <p:spTgt spid="283755"/>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83761"/>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83766"/>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283767"/>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283772"/>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83775"/>
                                        </p:tgtEl>
                                        <p:attrNameLst>
                                          <p:attrName>style.visibility</p:attrName>
                                        </p:attrNameLst>
                                      </p:cBhvr>
                                      <p:to>
                                        <p:strVal val="visible"/>
                                      </p:to>
                                    </p:set>
                                  </p:childTnLst>
                                </p:cTn>
                              </p:par>
                              <p:par>
                                <p:cTn id="178" presetID="2" presetClass="entr" presetSubtype="4" fill="hold" grpId="0" nodeType="withEffect">
                                  <p:stCondLst>
                                    <p:cond delay="0"/>
                                  </p:stCondLst>
                                  <p:childTnLst>
                                    <p:set>
                                      <p:cBhvr>
                                        <p:cTn id="179" dur="1" fill="hold">
                                          <p:stCondLst>
                                            <p:cond delay="0"/>
                                          </p:stCondLst>
                                        </p:cTn>
                                        <p:tgtEl>
                                          <p:spTgt spid="283768"/>
                                        </p:tgtEl>
                                        <p:attrNameLst>
                                          <p:attrName>style.visibility</p:attrName>
                                        </p:attrNameLst>
                                      </p:cBhvr>
                                      <p:to>
                                        <p:strVal val="visible"/>
                                      </p:to>
                                    </p:set>
                                    <p:anim calcmode="lin" valueType="num">
                                      <p:cBhvr additive="base">
                                        <p:cTn id="180" dur="500" fill="hold"/>
                                        <p:tgtEl>
                                          <p:spTgt spid="283768"/>
                                        </p:tgtEl>
                                        <p:attrNameLst>
                                          <p:attrName>ppt_x</p:attrName>
                                        </p:attrNameLst>
                                      </p:cBhvr>
                                      <p:tavLst>
                                        <p:tav tm="0">
                                          <p:val>
                                            <p:strVal val="#ppt_x"/>
                                          </p:val>
                                        </p:tav>
                                        <p:tav tm="100000">
                                          <p:val>
                                            <p:strVal val="#ppt_x"/>
                                          </p:val>
                                        </p:tav>
                                      </p:tavLst>
                                    </p:anim>
                                    <p:anim calcmode="lin" valueType="num">
                                      <p:cBhvr additive="base">
                                        <p:cTn id="181" dur="500" fill="hold"/>
                                        <p:tgtEl>
                                          <p:spTgt spid="283768"/>
                                        </p:tgtEl>
                                        <p:attrNameLst>
                                          <p:attrName>ppt_y</p:attrName>
                                        </p:attrNameLst>
                                      </p:cBhvr>
                                      <p:tavLst>
                                        <p:tav tm="0">
                                          <p:val>
                                            <p:strVal val="1+#ppt_h/2"/>
                                          </p:val>
                                        </p:tav>
                                        <p:tav tm="100000">
                                          <p:val>
                                            <p:strVal val="#ppt_y"/>
                                          </p:val>
                                        </p:tav>
                                      </p:tavLst>
                                    </p:anim>
                                  </p:childTnLst>
                                </p:cTn>
                              </p:par>
                              <p:par>
                                <p:cTn id="182" presetID="1" presetClass="entr" presetSubtype="0" fill="hold" grpId="0" nodeType="withEffect">
                                  <p:stCondLst>
                                    <p:cond delay="0"/>
                                  </p:stCondLst>
                                  <p:childTnLst>
                                    <p:set>
                                      <p:cBhvr>
                                        <p:cTn id="183" dur="1" fill="hold">
                                          <p:stCondLst>
                                            <p:cond delay="0"/>
                                          </p:stCondLst>
                                        </p:cTn>
                                        <p:tgtEl>
                                          <p:spTgt spid="283770"/>
                                        </p:tgtEl>
                                        <p:attrNameLst>
                                          <p:attrName>style.visibility</p:attrName>
                                        </p:attrNameLst>
                                      </p:cBhvr>
                                      <p:to>
                                        <p:strVal val="visible"/>
                                      </p:to>
                                    </p:set>
                                  </p:childTnLst>
                                </p:cTn>
                              </p:par>
                              <p:par>
                                <p:cTn id="184" presetID="1" presetClass="entr" presetSubtype="0" fill="hold" nodeType="withEffect">
                                  <p:stCondLst>
                                    <p:cond delay="0"/>
                                  </p:stCondLst>
                                  <p:childTnLst>
                                    <p:set>
                                      <p:cBhvr>
                                        <p:cTn id="185" dur="1" fill="hold">
                                          <p:stCondLst>
                                            <p:cond delay="0"/>
                                          </p:stCondLst>
                                        </p:cTn>
                                        <p:tgtEl>
                                          <p:spTgt spid="283777"/>
                                        </p:tgtEl>
                                        <p:attrNameLst>
                                          <p:attrName>style.visibility</p:attrName>
                                        </p:attrNameLst>
                                      </p:cBhvr>
                                      <p:to>
                                        <p:strVal val="visible"/>
                                      </p:to>
                                    </p:set>
                                  </p:childTnLst>
                                </p:cTn>
                              </p:par>
                              <p:par>
                                <p:cTn id="186" presetID="1" presetClass="entr" presetSubtype="0" fill="hold" nodeType="withEffect">
                                  <p:stCondLst>
                                    <p:cond delay="0"/>
                                  </p:stCondLst>
                                  <p:childTnLst>
                                    <p:set>
                                      <p:cBhvr>
                                        <p:cTn id="187" dur="1" fill="hold">
                                          <p:stCondLst>
                                            <p:cond delay="0"/>
                                          </p:stCondLst>
                                        </p:cTn>
                                        <p:tgtEl>
                                          <p:spTgt spid="283778"/>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83771"/>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83773"/>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83779"/>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283780"/>
                                        </p:tgtEl>
                                        <p:attrNameLst>
                                          <p:attrName>style.visibility</p:attrName>
                                        </p:attrNameLst>
                                      </p:cBhvr>
                                      <p:to>
                                        <p:strVal val="visible"/>
                                      </p:to>
                                    </p:set>
                                  </p:childTnLst>
                                </p:cTn>
                              </p:par>
                              <p:par>
                                <p:cTn id="198" presetID="9" presetClass="exit" presetSubtype="0" fill="hold" grpId="1" nodeType="withEffect">
                                  <p:stCondLst>
                                    <p:cond delay="0"/>
                                  </p:stCondLst>
                                  <p:childTnLst>
                                    <p:animEffect transition="out" filter="dissolve">
                                      <p:cBhvr>
                                        <p:cTn id="199" dur="500"/>
                                        <p:tgtEl>
                                          <p:spTgt spid="283768"/>
                                        </p:tgtEl>
                                      </p:cBhvr>
                                    </p:animEffect>
                                    <p:set>
                                      <p:cBhvr>
                                        <p:cTn id="200" dur="1" fill="hold">
                                          <p:stCondLst>
                                            <p:cond delay="499"/>
                                          </p:stCondLst>
                                        </p:cTn>
                                        <p:tgtEl>
                                          <p:spTgt spid="283768"/>
                                        </p:tgtEl>
                                        <p:attrNameLst>
                                          <p:attrName>style.visibility</p:attrName>
                                        </p:attrNameLst>
                                      </p:cBhvr>
                                      <p:to>
                                        <p:strVal val="hidden"/>
                                      </p:to>
                                    </p:set>
                                  </p:childTnLst>
                                </p:cTn>
                              </p:par>
                              <p:par>
                                <p:cTn id="201" presetID="1" presetClass="entr" presetSubtype="0" fill="hold" nodeType="withEffect">
                                  <p:stCondLst>
                                    <p:cond delay="0"/>
                                  </p:stCondLst>
                                  <p:childTnLst>
                                    <p:set>
                                      <p:cBhvr>
                                        <p:cTn id="202" dur="1" fill="hold">
                                          <p:stCondLst>
                                            <p:cond delay="0"/>
                                          </p:stCondLst>
                                        </p:cTn>
                                        <p:tgtEl>
                                          <p:spTgt spid="28378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3782"/>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8378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83785"/>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83786"/>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283787"/>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83789"/>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283790"/>
                                        </p:tgtEl>
                                        <p:attrNameLst>
                                          <p:attrName>style.visibility</p:attrName>
                                        </p:attrNameLst>
                                      </p:cBhvr>
                                      <p:to>
                                        <p:strVal val="visible"/>
                                      </p:to>
                                    </p:set>
                                    <p:anim calcmode="lin" valueType="num">
                                      <p:cBhvr additive="base">
                                        <p:cTn id="223" dur="500" fill="hold"/>
                                        <p:tgtEl>
                                          <p:spTgt spid="283790"/>
                                        </p:tgtEl>
                                        <p:attrNameLst>
                                          <p:attrName>ppt_x</p:attrName>
                                        </p:attrNameLst>
                                      </p:cBhvr>
                                      <p:tavLst>
                                        <p:tav tm="0">
                                          <p:val>
                                            <p:strVal val="#ppt_x"/>
                                          </p:val>
                                        </p:tav>
                                        <p:tav tm="100000">
                                          <p:val>
                                            <p:strVal val="#ppt_x"/>
                                          </p:val>
                                        </p:tav>
                                      </p:tavLst>
                                    </p:anim>
                                    <p:anim calcmode="lin" valueType="num">
                                      <p:cBhvr additive="base">
                                        <p:cTn id="224" dur="500" fill="hold"/>
                                        <p:tgtEl>
                                          <p:spTgt spid="283790"/>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83791"/>
                                        </p:tgtEl>
                                        <p:attrNameLst>
                                          <p:attrName>style.visibility</p:attrName>
                                        </p:attrNameLst>
                                      </p:cBhvr>
                                      <p:to>
                                        <p:strVal val="visible"/>
                                      </p:to>
                                    </p:set>
                                    <p:anim calcmode="lin" valueType="num">
                                      <p:cBhvr additive="base">
                                        <p:cTn id="227" dur="500" fill="hold"/>
                                        <p:tgtEl>
                                          <p:spTgt spid="283791"/>
                                        </p:tgtEl>
                                        <p:attrNameLst>
                                          <p:attrName>ppt_x</p:attrName>
                                        </p:attrNameLst>
                                      </p:cBhvr>
                                      <p:tavLst>
                                        <p:tav tm="0">
                                          <p:val>
                                            <p:strVal val="#ppt_x"/>
                                          </p:val>
                                        </p:tav>
                                        <p:tav tm="100000">
                                          <p:val>
                                            <p:strVal val="#ppt_x"/>
                                          </p:val>
                                        </p:tav>
                                      </p:tavLst>
                                    </p:anim>
                                    <p:anim calcmode="lin" valueType="num">
                                      <p:cBhvr additive="base">
                                        <p:cTn id="228" dur="500" fill="hold"/>
                                        <p:tgtEl>
                                          <p:spTgt spid="283791"/>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283792"/>
                                        </p:tgtEl>
                                        <p:attrNameLst>
                                          <p:attrName>style.visibility</p:attrName>
                                        </p:attrNameLst>
                                      </p:cBhvr>
                                      <p:to>
                                        <p:strVal val="visible"/>
                                      </p:to>
                                    </p:set>
                                    <p:anim calcmode="lin" valueType="num">
                                      <p:cBhvr additive="base">
                                        <p:cTn id="231" dur="500" fill="hold"/>
                                        <p:tgtEl>
                                          <p:spTgt spid="283792"/>
                                        </p:tgtEl>
                                        <p:attrNameLst>
                                          <p:attrName>ppt_x</p:attrName>
                                        </p:attrNameLst>
                                      </p:cBhvr>
                                      <p:tavLst>
                                        <p:tav tm="0">
                                          <p:val>
                                            <p:strVal val="#ppt_x"/>
                                          </p:val>
                                        </p:tav>
                                        <p:tav tm="100000">
                                          <p:val>
                                            <p:strVal val="#ppt_x"/>
                                          </p:val>
                                        </p:tav>
                                      </p:tavLst>
                                    </p:anim>
                                    <p:anim calcmode="lin" valueType="num">
                                      <p:cBhvr additive="base">
                                        <p:cTn id="232" dur="500" fill="hold"/>
                                        <p:tgtEl>
                                          <p:spTgt spid="283792"/>
                                        </p:tgtEl>
                                        <p:attrNameLst>
                                          <p:attrName>ppt_y</p:attrName>
                                        </p:attrNameLst>
                                      </p:cBhvr>
                                      <p:tavLst>
                                        <p:tav tm="0">
                                          <p:val>
                                            <p:strVal val="1+#ppt_h/2"/>
                                          </p:val>
                                        </p:tav>
                                        <p:tav tm="100000">
                                          <p:val>
                                            <p:strVal val="#ppt_y"/>
                                          </p:val>
                                        </p:tav>
                                      </p:tavLst>
                                    </p:anim>
                                  </p:childTnLst>
                                </p:cTn>
                              </p:par>
                              <p:par>
                                <p:cTn id="233" presetID="2" presetClass="entr" presetSubtype="4" fill="hold" nodeType="withEffect">
                                  <p:stCondLst>
                                    <p:cond delay="0"/>
                                  </p:stCondLst>
                                  <p:childTnLst>
                                    <p:set>
                                      <p:cBhvr>
                                        <p:cTn id="234" dur="1" fill="hold">
                                          <p:stCondLst>
                                            <p:cond delay="0"/>
                                          </p:stCondLst>
                                        </p:cTn>
                                        <p:tgtEl>
                                          <p:spTgt spid="283793"/>
                                        </p:tgtEl>
                                        <p:attrNameLst>
                                          <p:attrName>style.visibility</p:attrName>
                                        </p:attrNameLst>
                                      </p:cBhvr>
                                      <p:to>
                                        <p:strVal val="visible"/>
                                      </p:to>
                                    </p:set>
                                    <p:anim calcmode="lin" valueType="num">
                                      <p:cBhvr additive="base">
                                        <p:cTn id="235" dur="500" fill="hold"/>
                                        <p:tgtEl>
                                          <p:spTgt spid="283793"/>
                                        </p:tgtEl>
                                        <p:attrNameLst>
                                          <p:attrName>ppt_x</p:attrName>
                                        </p:attrNameLst>
                                      </p:cBhvr>
                                      <p:tavLst>
                                        <p:tav tm="0">
                                          <p:val>
                                            <p:strVal val="#ppt_x"/>
                                          </p:val>
                                        </p:tav>
                                        <p:tav tm="100000">
                                          <p:val>
                                            <p:strVal val="#ppt_x"/>
                                          </p:val>
                                        </p:tav>
                                      </p:tavLst>
                                    </p:anim>
                                    <p:anim calcmode="lin" valueType="num">
                                      <p:cBhvr additive="base">
                                        <p:cTn id="236" dur="500" fill="hold"/>
                                        <p:tgtEl>
                                          <p:spTgt spid="283793"/>
                                        </p:tgtEl>
                                        <p:attrNameLst>
                                          <p:attrName>ppt_y</p:attrName>
                                        </p:attrNameLst>
                                      </p:cBhvr>
                                      <p:tavLst>
                                        <p:tav tm="0">
                                          <p:val>
                                            <p:strVal val="1+#ppt_h/2"/>
                                          </p:val>
                                        </p:tav>
                                        <p:tav tm="100000">
                                          <p:val>
                                            <p:strVal val="#ppt_y"/>
                                          </p:val>
                                        </p:tav>
                                      </p:tavLst>
                                    </p:anim>
                                  </p:childTnLst>
                                </p:cTn>
                              </p:par>
                              <p:par>
                                <p:cTn id="237" presetID="2" presetClass="entr" presetSubtype="4" fill="hold" nodeType="withEffect">
                                  <p:stCondLst>
                                    <p:cond delay="0"/>
                                  </p:stCondLst>
                                  <p:childTnLst>
                                    <p:set>
                                      <p:cBhvr>
                                        <p:cTn id="238" dur="1" fill="hold">
                                          <p:stCondLst>
                                            <p:cond delay="0"/>
                                          </p:stCondLst>
                                        </p:cTn>
                                        <p:tgtEl>
                                          <p:spTgt spid="283794"/>
                                        </p:tgtEl>
                                        <p:attrNameLst>
                                          <p:attrName>style.visibility</p:attrName>
                                        </p:attrNameLst>
                                      </p:cBhvr>
                                      <p:to>
                                        <p:strVal val="visible"/>
                                      </p:to>
                                    </p:set>
                                    <p:anim calcmode="lin" valueType="num">
                                      <p:cBhvr additive="base">
                                        <p:cTn id="239" dur="500" fill="hold"/>
                                        <p:tgtEl>
                                          <p:spTgt spid="283794"/>
                                        </p:tgtEl>
                                        <p:attrNameLst>
                                          <p:attrName>ppt_x</p:attrName>
                                        </p:attrNameLst>
                                      </p:cBhvr>
                                      <p:tavLst>
                                        <p:tav tm="0">
                                          <p:val>
                                            <p:strVal val="#ppt_x"/>
                                          </p:val>
                                        </p:tav>
                                        <p:tav tm="100000">
                                          <p:val>
                                            <p:strVal val="#ppt_x"/>
                                          </p:val>
                                        </p:tav>
                                      </p:tavLst>
                                    </p:anim>
                                    <p:anim calcmode="lin" valueType="num">
                                      <p:cBhvr additive="base">
                                        <p:cTn id="240" dur="500" fill="hold"/>
                                        <p:tgtEl>
                                          <p:spTgt spid="283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772" grpId="0" animBg="1"/>
      <p:bldP spid="283698" grpId="0" animBg="1"/>
      <p:bldP spid="283698" grpId="1" animBg="1"/>
      <p:bldP spid="283698" grpId="2" animBg="1"/>
      <p:bldP spid="283700" grpId="0"/>
      <p:bldP spid="283702" grpId="0" animBg="1"/>
      <p:bldP spid="283703" grpId="0" animBg="1"/>
      <p:bldP spid="283703" grpId="1" animBg="1"/>
      <p:bldP spid="283703" grpId="2" animBg="1"/>
      <p:bldP spid="283704" grpId="0" animBg="1"/>
      <p:bldP spid="283705" grpId="0" animBg="1"/>
      <p:bldP spid="283708" grpId="0"/>
      <p:bldP spid="283709" grpId="0"/>
      <p:bldP spid="283711" grpId="0" animBg="1"/>
      <p:bldP spid="283713" grpId="0"/>
      <p:bldP spid="283714" grpId="0" animBg="1"/>
      <p:bldP spid="283714" grpId="1" animBg="1"/>
      <p:bldP spid="283715" grpId="0" animBg="1"/>
      <p:bldP spid="283718" grpId="0"/>
      <p:bldP spid="283719" grpId="0" animBg="1"/>
      <p:bldP spid="283720" grpId="0" animBg="1"/>
      <p:bldP spid="283720" grpId="1" animBg="1"/>
      <p:bldP spid="283721" grpId="0" animBg="1"/>
      <p:bldP spid="283721" grpId="1" animBg="1"/>
      <p:bldP spid="283722" grpId="0" animBg="1"/>
      <p:bldP spid="283722" grpId="1" animBg="1"/>
      <p:bldP spid="283723" grpId="0" animBg="1"/>
      <p:bldP spid="283724" grpId="0"/>
      <p:bldP spid="283741" grpId="0" animBg="1"/>
      <p:bldP spid="283742" grpId="0" animBg="1"/>
      <p:bldP spid="283743" grpId="0" animBg="1"/>
      <p:bldP spid="283745" grpId="0" animBg="1"/>
      <p:bldP spid="283747" grpId="0" animBg="1"/>
      <p:bldP spid="283748" grpId="0" animBg="1"/>
      <p:bldP spid="283752" grpId="0" animBg="1"/>
      <p:bldP spid="283753" grpId="0" animBg="1"/>
      <p:bldP spid="283754" grpId="0" animBg="1"/>
      <p:bldP spid="283756" grpId="0" animBg="1"/>
      <p:bldP spid="283757" grpId="0" animBg="1"/>
      <p:bldP spid="283758" grpId="0" animBg="1"/>
      <p:bldP spid="283759" grpId="0" animBg="1"/>
      <p:bldP spid="283760" grpId="0" animBg="1"/>
      <p:bldP spid="283761" grpId="0" animBg="1"/>
      <p:bldP spid="283762" grpId="0" animBg="1"/>
      <p:bldP spid="283764" grpId="0" animBg="1"/>
      <p:bldP spid="283766" grpId="0" animBg="1"/>
      <p:bldP spid="283768" grpId="0" animBg="1"/>
      <p:bldP spid="283768" grpId="1" animBg="1"/>
      <p:bldP spid="283770" grpId="0" animBg="1"/>
      <p:bldP spid="283771" grpId="0" animBg="1"/>
      <p:bldP spid="283773" grpId="0" animBg="1"/>
      <p:bldP spid="283775" grpId="0"/>
      <p:bldP spid="283779" grpId="0" animBg="1"/>
      <p:bldP spid="283780" grpId="0" animBg="1"/>
      <p:bldP spid="283784" grpId="0"/>
      <p:bldP spid="283787" grpId="0"/>
      <p:bldP spid="2837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19"/>
          <p:cNvSpPr txBox="1">
            <a:spLocks noChangeArrowheads="1"/>
          </p:cNvSpPr>
          <p:nvPr/>
        </p:nvSpPr>
        <p:spPr bwMode="auto">
          <a:xfrm>
            <a:off x="146050" y="801688"/>
            <a:ext cx="63562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Следует обратить внимание на то, что </a:t>
            </a:r>
            <a:r>
              <a:rPr lang="en-US" altLang="ru-RU" sz="1000" dirty="0">
                <a:latin typeface="+mn-lt"/>
              </a:rPr>
              <a:t>II </a:t>
            </a:r>
            <a:r>
              <a:rPr lang="ru-RU" altLang="ru-RU" sz="1000" dirty="0">
                <a:latin typeface="+mn-lt"/>
              </a:rPr>
              <a:t>и </a:t>
            </a:r>
            <a:r>
              <a:rPr lang="en-US" altLang="ru-RU" sz="1000" dirty="0">
                <a:latin typeface="+mn-lt"/>
              </a:rPr>
              <a:t>III </a:t>
            </a:r>
            <a:r>
              <a:rPr lang="ru-RU" altLang="ru-RU" sz="1000" dirty="0">
                <a:latin typeface="+mn-lt"/>
              </a:rPr>
              <a:t>формы уравнений равновесия имеют </a:t>
            </a:r>
            <a:r>
              <a:rPr lang="ru-RU" altLang="ru-RU" sz="1000" b="1" dirty="0">
                <a:solidFill>
                  <a:schemeClr val="accent1"/>
                </a:solidFill>
                <a:latin typeface="+mn-lt"/>
              </a:rPr>
              <a:t>ограничения</a:t>
            </a:r>
            <a:r>
              <a:rPr lang="ru-RU" altLang="ru-RU" sz="1000" dirty="0">
                <a:solidFill>
                  <a:schemeClr val="accent1"/>
                </a:solidFill>
                <a:latin typeface="+mn-lt"/>
              </a:rPr>
              <a:t>,</a:t>
            </a:r>
          </a:p>
          <a:p>
            <a:pPr eaLnBrk="1" hangingPunct="1"/>
            <a:r>
              <a:rPr lang="ru-RU" altLang="ru-RU" sz="1000" dirty="0">
                <a:latin typeface="+mn-lt"/>
              </a:rPr>
              <a:t>связанные с  выбором одной из осей,</a:t>
            </a:r>
            <a:r>
              <a:rPr lang="en-US" altLang="ru-RU" sz="1000" dirty="0">
                <a:latin typeface="+mn-lt"/>
              </a:rPr>
              <a:t> </a:t>
            </a:r>
            <a:r>
              <a:rPr lang="ru-RU" altLang="ru-RU" sz="1000" dirty="0">
                <a:latin typeface="+mn-lt"/>
              </a:rPr>
              <a:t>например, </a:t>
            </a:r>
            <a:r>
              <a:rPr lang="en-US" altLang="ru-RU" sz="1000" i="1" dirty="0">
                <a:latin typeface="+mn-lt"/>
              </a:rPr>
              <a:t>x</a:t>
            </a:r>
            <a:r>
              <a:rPr lang="ru-RU" altLang="ru-RU" sz="1000" dirty="0">
                <a:latin typeface="+mn-lt"/>
              </a:rPr>
              <a:t>, и точки </a:t>
            </a:r>
            <a:r>
              <a:rPr lang="ru-RU" altLang="ru-RU" sz="1000" i="1" dirty="0">
                <a:latin typeface="+mn-lt"/>
              </a:rPr>
              <a:t>С </a:t>
            </a:r>
            <a:r>
              <a:rPr lang="ru-RU" altLang="ru-RU" sz="1000" dirty="0">
                <a:latin typeface="+mn-lt"/>
              </a:rPr>
              <a:t>относительно положения точек </a:t>
            </a:r>
            <a:r>
              <a:rPr lang="en-US" altLang="ru-RU" sz="1000" i="1" dirty="0">
                <a:latin typeface="+mn-lt"/>
              </a:rPr>
              <a:t>A</a:t>
            </a:r>
            <a:r>
              <a:rPr lang="en-US" altLang="ru-RU" sz="1000" dirty="0">
                <a:latin typeface="+mn-lt"/>
              </a:rPr>
              <a:t> </a:t>
            </a:r>
            <a:r>
              <a:rPr lang="ru-RU" altLang="ru-RU" sz="1000" dirty="0">
                <a:latin typeface="+mn-lt"/>
              </a:rPr>
              <a:t>и </a:t>
            </a:r>
            <a:r>
              <a:rPr lang="en-US" altLang="ru-RU" sz="1000" i="1" dirty="0">
                <a:latin typeface="+mn-lt"/>
              </a:rPr>
              <a:t>B</a:t>
            </a:r>
            <a:r>
              <a:rPr lang="en-US" altLang="ru-RU" sz="1000" dirty="0">
                <a:latin typeface="+mn-lt"/>
              </a:rPr>
              <a:t>.</a:t>
            </a:r>
          </a:p>
          <a:p>
            <a:pPr eaLnBrk="1" hangingPunct="1"/>
            <a:r>
              <a:rPr lang="ru-RU" altLang="ru-RU" sz="1000" dirty="0">
                <a:latin typeface="+mn-lt"/>
              </a:rPr>
              <a:t>Ограничения, накладываемые на выбор оси </a:t>
            </a:r>
            <a:r>
              <a:rPr lang="en-US" altLang="ru-RU" sz="1000" i="1" dirty="0">
                <a:latin typeface="+mn-lt"/>
              </a:rPr>
              <a:t>x</a:t>
            </a:r>
            <a:r>
              <a:rPr lang="ru-RU" altLang="ru-RU" sz="1000" dirty="0">
                <a:latin typeface="+mn-lt"/>
              </a:rPr>
              <a:t> </a:t>
            </a:r>
            <a:r>
              <a:rPr lang="en-US" altLang="ru-RU" sz="1000" dirty="0">
                <a:latin typeface="+mn-lt"/>
              </a:rPr>
              <a:t> (</a:t>
            </a:r>
            <a:r>
              <a:rPr lang="ru-RU" altLang="ru-RU" sz="1000" b="1" dirty="0">
                <a:solidFill>
                  <a:schemeClr val="accent1"/>
                </a:solidFill>
                <a:latin typeface="+mn-lt"/>
              </a:rPr>
              <a:t>не перпендикулярно </a:t>
            </a:r>
            <a:r>
              <a:rPr lang="en-US" altLang="ru-RU" sz="1000" b="1" i="1" dirty="0">
                <a:solidFill>
                  <a:schemeClr val="accent1"/>
                </a:solidFill>
                <a:latin typeface="+mn-lt"/>
              </a:rPr>
              <a:t>AB</a:t>
            </a:r>
            <a:r>
              <a:rPr lang="en-US" altLang="ru-RU" sz="1000" dirty="0">
                <a:latin typeface="+mn-lt"/>
              </a:rPr>
              <a:t>) </a:t>
            </a:r>
            <a:r>
              <a:rPr lang="ru-RU" altLang="ru-RU" sz="1000" dirty="0">
                <a:latin typeface="+mn-lt"/>
              </a:rPr>
              <a:t>и точки </a:t>
            </a:r>
            <a:r>
              <a:rPr lang="en-US" altLang="ru-RU" sz="1000" i="1" dirty="0">
                <a:latin typeface="+mn-lt"/>
              </a:rPr>
              <a:t>C </a:t>
            </a:r>
            <a:r>
              <a:rPr lang="en-US" altLang="ru-RU" sz="1000" dirty="0">
                <a:latin typeface="+mn-lt"/>
              </a:rPr>
              <a:t>(</a:t>
            </a:r>
            <a:r>
              <a:rPr lang="ru-RU" altLang="ru-RU" sz="1000" b="1" dirty="0">
                <a:solidFill>
                  <a:schemeClr val="accent1"/>
                </a:solidFill>
                <a:latin typeface="+mn-lt"/>
              </a:rPr>
              <a:t>не лежит на </a:t>
            </a:r>
            <a:r>
              <a:rPr lang="en-US" altLang="ru-RU" sz="1000" b="1" dirty="0">
                <a:solidFill>
                  <a:schemeClr val="accent1"/>
                </a:solidFill>
                <a:latin typeface="+mn-lt"/>
              </a:rPr>
              <a:t>AB</a:t>
            </a:r>
            <a:r>
              <a:rPr lang="en-US" altLang="ru-RU" sz="1000" dirty="0">
                <a:latin typeface="+mn-lt"/>
              </a:rPr>
              <a:t>)</a:t>
            </a:r>
            <a:r>
              <a:rPr lang="ru-RU" altLang="ru-RU" sz="1000" dirty="0">
                <a:latin typeface="+mn-lt"/>
              </a:rPr>
              <a:t>,</a:t>
            </a:r>
            <a:endParaRPr lang="en-US" altLang="ru-RU" sz="1000" dirty="0">
              <a:latin typeface="+mn-lt"/>
            </a:endParaRPr>
          </a:p>
          <a:p>
            <a:pPr eaLnBrk="1" hangingPunct="1"/>
            <a:r>
              <a:rPr lang="ru-RU" altLang="ru-RU" sz="1000" dirty="0">
                <a:latin typeface="+mn-lt"/>
              </a:rPr>
              <a:t>гарантируют, что ни одно из уравнений</a:t>
            </a:r>
            <a:r>
              <a:rPr lang="en-US" altLang="ru-RU" sz="1000" dirty="0">
                <a:latin typeface="+mn-lt"/>
              </a:rPr>
              <a:t> </a:t>
            </a:r>
            <a:r>
              <a:rPr lang="ru-RU" altLang="ru-RU" sz="1000" dirty="0">
                <a:latin typeface="+mn-lt"/>
              </a:rPr>
              <a:t>не обращается в тождество, при выполнении двух других уравнений. </a:t>
            </a:r>
          </a:p>
        </p:txBody>
      </p:sp>
      <p:graphicFrame>
        <p:nvGraphicFramePr>
          <p:cNvPr id="13317" name="Object 20"/>
          <p:cNvGraphicFramePr>
            <a:graphicFrameLocks noChangeAspect="1"/>
          </p:cNvGraphicFramePr>
          <p:nvPr>
            <p:extLst>
              <p:ext uri="{D42A27DB-BD31-4B8C-83A1-F6EECF244321}">
                <p14:modId xmlns:p14="http://schemas.microsoft.com/office/powerpoint/2010/main" val="1278808391"/>
              </p:ext>
            </p:extLst>
          </p:nvPr>
        </p:nvGraphicFramePr>
        <p:xfrm>
          <a:off x="6846888" y="814388"/>
          <a:ext cx="736600" cy="685800"/>
        </p:xfrm>
        <a:graphic>
          <a:graphicData uri="http://schemas.openxmlformats.org/presentationml/2006/ole">
            <mc:AlternateContent xmlns:mc="http://schemas.openxmlformats.org/markup-compatibility/2006">
              <mc:Choice xmlns:v="urn:schemas-microsoft-com:vml" Requires="v">
                <p:oleObj spid="_x0000_s46857" name="Формула" r:id="rId3" imgW="736600" imgH="685800" progId="Equation.3">
                  <p:embed/>
                </p:oleObj>
              </mc:Choice>
              <mc:Fallback>
                <p:oleObj name="Формула" r:id="rId3" imgW="7366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888" y="814388"/>
                        <a:ext cx="736600" cy="68580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21"/>
          <p:cNvGraphicFramePr>
            <a:graphicFrameLocks noChangeAspect="1"/>
          </p:cNvGraphicFramePr>
          <p:nvPr>
            <p:extLst>
              <p:ext uri="{D42A27DB-BD31-4B8C-83A1-F6EECF244321}">
                <p14:modId xmlns:p14="http://schemas.microsoft.com/office/powerpoint/2010/main" val="2372533612"/>
              </p:ext>
            </p:extLst>
          </p:nvPr>
        </p:nvGraphicFramePr>
        <p:xfrm>
          <a:off x="8026400" y="803275"/>
          <a:ext cx="736600" cy="685800"/>
        </p:xfrm>
        <a:graphic>
          <a:graphicData uri="http://schemas.openxmlformats.org/presentationml/2006/ole">
            <mc:AlternateContent xmlns:mc="http://schemas.openxmlformats.org/markup-compatibility/2006">
              <mc:Choice xmlns:v="urn:schemas-microsoft-com:vml" Requires="v">
                <p:oleObj spid="_x0000_s46858" name="Формула" r:id="rId5" imgW="736600" imgH="685800" progId="Equation.3">
                  <p:embed/>
                </p:oleObj>
              </mc:Choice>
              <mc:Fallback>
                <p:oleObj name="Формула" r:id="rId5" imgW="73660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6400" y="803275"/>
                        <a:ext cx="736600" cy="68580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22"/>
          <p:cNvGraphicFramePr>
            <a:graphicFrameLocks noChangeAspect="1"/>
          </p:cNvGraphicFramePr>
          <p:nvPr>
            <p:extLst>
              <p:ext uri="{D42A27DB-BD31-4B8C-83A1-F6EECF244321}">
                <p14:modId xmlns:p14="http://schemas.microsoft.com/office/powerpoint/2010/main" val="2600613913"/>
              </p:ext>
            </p:extLst>
          </p:nvPr>
        </p:nvGraphicFramePr>
        <p:xfrm>
          <a:off x="7591425" y="815975"/>
          <a:ext cx="254000" cy="679450"/>
        </p:xfrm>
        <a:graphic>
          <a:graphicData uri="http://schemas.openxmlformats.org/presentationml/2006/ole">
            <mc:AlternateContent xmlns:mc="http://schemas.openxmlformats.org/markup-compatibility/2006">
              <mc:Choice xmlns:v="urn:schemas-microsoft-com:vml" Requires="v">
                <p:oleObj spid="_x0000_s46859" name="Формула" r:id="rId7" imgW="253890" imgH="583947" progId="Equation.3">
                  <p:embed/>
                </p:oleObj>
              </mc:Choice>
              <mc:Fallback>
                <p:oleObj name="Формула" r:id="rId7" imgW="253890" imgH="58394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1425" y="815975"/>
                        <a:ext cx="254000" cy="67945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23"/>
          <p:cNvGraphicFramePr>
            <a:graphicFrameLocks noChangeAspect="1"/>
          </p:cNvGraphicFramePr>
          <p:nvPr>
            <p:extLst>
              <p:ext uri="{D42A27DB-BD31-4B8C-83A1-F6EECF244321}">
                <p14:modId xmlns:p14="http://schemas.microsoft.com/office/powerpoint/2010/main" val="531889526"/>
              </p:ext>
            </p:extLst>
          </p:nvPr>
        </p:nvGraphicFramePr>
        <p:xfrm>
          <a:off x="8780463" y="803275"/>
          <a:ext cx="254000" cy="684213"/>
        </p:xfrm>
        <a:graphic>
          <a:graphicData uri="http://schemas.openxmlformats.org/presentationml/2006/ole">
            <mc:AlternateContent xmlns:mc="http://schemas.openxmlformats.org/markup-compatibility/2006">
              <mc:Choice xmlns:v="urn:schemas-microsoft-com:vml" Requires="v">
                <p:oleObj spid="_x0000_s46860" name="Формула" r:id="rId9" imgW="253890" imgH="622030" progId="Equation.3">
                  <p:embed/>
                </p:oleObj>
              </mc:Choice>
              <mc:Fallback>
                <p:oleObj name="Формула" r:id="rId9" imgW="253890" imgH="62203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80463" y="803275"/>
                        <a:ext cx="254000" cy="684213"/>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88" name="Rectangle 24"/>
          <p:cNvSpPr>
            <a:spLocks noChangeArrowheads="1"/>
          </p:cNvSpPr>
          <p:nvPr/>
        </p:nvSpPr>
        <p:spPr bwMode="auto">
          <a:xfrm>
            <a:off x="0" y="1393825"/>
            <a:ext cx="886301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solidFill>
                <a:schemeClr val="accent1"/>
              </a:solidFill>
              <a:latin typeface="+mn-lt"/>
            </a:endParaRPr>
          </a:p>
          <a:p>
            <a:pPr eaLnBrk="1" hangingPunct="1"/>
            <a:r>
              <a:rPr lang="ru-RU" altLang="ru-RU" sz="1000" b="1" dirty="0">
                <a:solidFill>
                  <a:schemeClr val="accent1"/>
                </a:solidFill>
                <a:latin typeface="+mn-lt"/>
              </a:rPr>
              <a:t>Теорема</a:t>
            </a:r>
            <a:r>
              <a:rPr lang="en-US" altLang="ru-RU" sz="1000" b="1" dirty="0">
                <a:solidFill>
                  <a:schemeClr val="accent1"/>
                </a:solidFill>
                <a:latin typeface="+mn-lt"/>
              </a:rPr>
              <a:t> </a:t>
            </a:r>
            <a:r>
              <a:rPr lang="ru-RU" altLang="ru-RU" sz="1000" b="1" dirty="0">
                <a:solidFill>
                  <a:schemeClr val="accent1"/>
                </a:solidFill>
                <a:latin typeface="+mn-lt"/>
              </a:rPr>
              <a:t>Вариньона о моменте равнодействующей – </a:t>
            </a:r>
            <a:r>
              <a:rPr lang="ru-RU" altLang="ru-RU" sz="1000" dirty="0">
                <a:solidFill>
                  <a:schemeClr val="accent1"/>
                </a:solidFill>
                <a:latin typeface="+mn-lt"/>
              </a:rPr>
              <a:t>Если система сил имеет равнодействующую, то момент этой равнодействующей относительно любого центра равен алгебраической сумме моментов сил системы относительно того же центра.</a:t>
            </a:r>
          </a:p>
        </p:txBody>
      </p:sp>
      <p:sp>
        <p:nvSpPr>
          <p:cNvPr id="292889" name="Freeform 25"/>
          <p:cNvSpPr>
            <a:spLocks/>
          </p:cNvSpPr>
          <p:nvPr/>
        </p:nvSpPr>
        <p:spPr bwMode="auto">
          <a:xfrm>
            <a:off x="752475" y="2305050"/>
            <a:ext cx="2286000" cy="1525588"/>
          </a:xfrm>
          <a:custGeom>
            <a:avLst/>
            <a:gdLst>
              <a:gd name="T0" fmla="*/ 0 w 1440"/>
              <a:gd name="T1" fmla="*/ 762000 h 961"/>
              <a:gd name="T2" fmla="*/ 123825 w 1440"/>
              <a:gd name="T3" fmla="*/ 352425 h 961"/>
              <a:gd name="T4" fmla="*/ 361950 w 1440"/>
              <a:gd name="T5" fmla="*/ 85725 h 961"/>
              <a:gd name="T6" fmla="*/ 457200 w 1440"/>
              <a:gd name="T7" fmla="*/ 38100 h 961"/>
              <a:gd name="T8" fmla="*/ 533400 w 1440"/>
              <a:gd name="T9" fmla="*/ 0 h 961"/>
              <a:gd name="T10" fmla="*/ 1466850 w 1440"/>
              <a:gd name="T11" fmla="*/ 9525 h 961"/>
              <a:gd name="T12" fmla="*/ 2076450 w 1440"/>
              <a:gd name="T13" fmla="*/ 266700 h 961"/>
              <a:gd name="T14" fmla="*/ 2171700 w 1440"/>
              <a:gd name="T15" fmla="*/ 495300 h 961"/>
              <a:gd name="T16" fmla="*/ 2286000 w 1440"/>
              <a:gd name="T17" fmla="*/ 1000125 h 961"/>
              <a:gd name="T18" fmla="*/ 2276475 w 1440"/>
              <a:gd name="T19" fmla="*/ 1295400 h 961"/>
              <a:gd name="T20" fmla="*/ 2171700 w 1440"/>
              <a:gd name="T21" fmla="*/ 1428750 h 961"/>
              <a:gd name="T22" fmla="*/ 1857375 w 1440"/>
              <a:gd name="T23" fmla="*/ 1524000 h 961"/>
              <a:gd name="T24" fmla="*/ 1285875 w 1440"/>
              <a:gd name="T25" fmla="*/ 1514475 h 961"/>
              <a:gd name="T26" fmla="*/ 1238250 w 1440"/>
              <a:gd name="T27" fmla="*/ 1485900 h 961"/>
              <a:gd name="T28" fmla="*/ 1076325 w 1440"/>
              <a:gd name="T29" fmla="*/ 1428750 h 961"/>
              <a:gd name="T30" fmla="*/ 657225 w 1440"/>
              <a:gd name="T31" fmla="*/ 1323975 h 961"/>
              <a:gd name="T32" fmla="*/ 504825 w 1440"/>
              <a:gd name="T33" fmla="*/ 1257300 h 961"/>
              <a:gd name="T34" fmla="*/ 400050 w 1440"/>
              <a:gd name="T35" fmla="*/ 1200150 h 961"/>
              <a:gd name="T36" fmla="*/ 276225 w 1440"/>
              <a:gd name="T37" fmla="*/ 1085850 h 961"/>
              <a:gd name="T38" fmla="*/ 180975 w 1440"/>
              <a:gd name="T39" fmla="*/ 1028700 h 961"/>
              <a:gd name="T40" fmla="*/ 133350 w 1440"/>
              <a:gd name="T41" fmla="*/ 981075 h 961"/>
              <a:gd name="T42" fmla="*/ 38100 w 1440"/>
              <a:gd name="T43" fmla="*/ 876300 h 961"/>
              <a:gd name="T44" fmla="*/ 0 w 1440"/>
              <a:gd name="T45" fmla="*/ 771525 h 9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40" h="961">
                <a:moveTo>
                  <a:pt x="0" y="480"/>
                </a:moveTo>
                <a:cubicBezTo>
                  <a:pt x="9" y="385"/>
                  <a:pt x="18" y="297"/>
                  <a:pt x="78" y="222"/>
                </a:cubicBezTo>
                <a:cubicBezTo>
                  <a:pt x="102" y="150"/>
                  <a:pt x="171" y="99"/>
                  <a:pt x="228" y="54"/>
                </a:cubicBezTo>
                <a:cubicBezTo>
                  <a:pt x="276" y="15"/>
                  <a:pt x="224" y="56"/>
                  <a:pt x="288" y="24"/>
                </a:cubicBezTo>
                <a:cubicBezTo>
                  <a:pt x="304" y="16"/>
                  <a:pt x="336" y="0"/>
                  <a:pt x="336" y="0"/>
                </a:cubicBezTo>
                <a:cubicBezTo>
                  <a:pt x="532" y="2"/>
                  <a:pt x="728" y="2"/>
                  <a:pt x="924" y="6"/>
                </a:cubicBezTo>
                <a:cubicBezTo>
                  <a:pt x="1061" y="9"/>
                  <a:pt x="1184" y="127"/>
                  <a:pt x="1308" y="168"/>
                </a:cubicBezTo>
                <a:cubicBezTo>
                  <a:pt x="1347" y="207"/>
                  <a:pt x="1351" y="262"/>
                  <a:pt x="1368" y="312"/>
                </a:cubicBezTo>
                <a:cubicBezTo>
                  <a:pt x="1402" y="415"/>
                  <a:pt x="1414" y="524"/>
                  <a:pt x="1440" y="630"/>
                </a:cubicBezTo>
                <a:cubicBezTo>
                  <a:pt x="1438" y="692"/>
                  <a:pt x="1438" y="754"/>
                  <a:pt x="1434" y="816"/>
                </a:cubicBezTo>
                <a:cubicBezTo>
                  <a:pt x="1432" y="858"/>
                  <a:pt x="1400" y="882"/>
                  <a:pt x="1368" y="900"/>
                </a:cubicBezTo>
                <a:cubicBezTo>
                  <a:pt x="1296" y="941"/>
                  <a:pt x="1255" y="952"/>
                  <a:pt x="1170" y="960"/>
                </a:cubicBezTo>
                <a:cubicBezTo>
                  <a:pt x="1050" y="958"/>
                  <a:pt x="930" y="961"/>
                  <a:pt x="810" y="954"/>
                </a:cubicBezTo>
                <a:cubicBezTo>
                  <a:pt x="798" y="953"/>
                  <a:pt x="790" y="941"/>
                  <a:pt x="780" y="936"/>
                </a:cubicBezTo>
                <a:cubicBezTo>
                  <a:pt x="748" y="920"/>
                  <a:pt x="712" y="910"/>
                  <a:pt x="678" y="900"/>
                </a:cubicBezTo>
                <a:cubicBezTo>
                  <a:pt x="590" y="875"/>
                  <a:pt x="502" y="856"/>
                  <a:pt x="414" y="834"/>
                </a:cubicBezTo>
                <a:cubicBezTo>
                  <a:pt x="373" y="824"/>
                  <a:pt x="354" y="804"/>
                  <a:pt x="318" y="792"/>
                </a:cubicBezTo>
                <a:cubicBezTo>
                  <a:pt x="294" y="774"/>
                  <a:pt x="281" y="763"/>
                  <a:pt x="252" y="756"/>
                </a:cubicBezTo>
                <a:cubicBezTo>
                  <a:pt x="228" y="732"/>
                  <a:pt x="200" y="705"/>
                  <a:pt x="174" y="684"/>
                </a:cubicBezTo>
                <a:cubicBezTo>
                  <a:pt x="156" y="670"/>
                  <a:pt x="114" y="648"/>
                  <a:pt x="114" y="648"/>
                </a:cubicBezTo>
                <a:cubicBezTo>
                  <a:pt x="82" y="600"/>
                  <a:pt x="124" y="658"/>
                  <a:pt x="84" y="618"/>
                </a:cubicBezTo>
                <a:cubicBezTo>
                  <a:pt x="62" y="596"/>
                  <a:pt x="50" y="569"/>
                  <a:pt x="24" y="552"/>
                </a:cubicBezTo>
                <a:cubicBezTo>
                  <a:pt x="18" y="540"/>
                  <a:pt x="6" y="498"/>
                  <a:pt x="0" y="486"/>
                </a:cubicBezTo>
              </a:path>
            </a:pathLst>
          </a:custGeom>
          <a:solidFill>
            <a:srgbClr val="FF99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890" name="AutoShape 26"/>
          <p:cNvSpPr>
            <a:spLocks noChangeArrowheads="1"/>
          </p:cNvSpPr>
          <p:nvPr/>
        </p:nvSpPr>
        <p:spPr bwMode="auto">
          <a:xfrm rot="-6964164">
            <a:off x="1712120" y="2291556"/>
            <a:ext cx="500062" cy="136525"/>
          </a:xfrm>
          <a:prstGeom prst="rightArrow">
            <a:avLst>
              <a:gd name="adj1" fmla="val 50000"/>
              <a:gd name="adj2" fmla="val 9157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891" name="AutoShape 27"/>
          <p:cNvSpPr>
            <a:spLocks noChangeArrowheads="1"/>
          </p:cNvSpPr>
          <p:nvPr/>
        </p:nvSpPr>
        <p:spPr bwMode="auto">
          <a:xfrm rot="-8794761">
            <a:off x="1089025" y="2420938"/>
            <a:ext cx="588963" cy="152400"/>
          </a:xfrm>
          <a:prstGeom prst="rightArrow">
            <a:avLst>
              <a:gd name="adj1" fmla="val 50000"/>
              <a:gd name="adj2" fmla="val 96615"/>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892" name="AutoShape 28"/>
          <p:cNvSpPr>
            <a:spLocks noChangeArrowheads="1"/>
          </p:cNvSpPr>
          <p:nvPr/>
        </p:nvSpPr>
        <p:spPr bwMode="auto">
          <a:xfrm rot="9628763">
            <a:off x="1169988" y="3519488"/>
            <a:ext cx="658812" cy="133350"/>
          </a:xfrm>
          <a:prstGeom prst="rightArrow">
            <a:avLst>
              <a:gd name="adj1" fmla="val 50000"/>
              <a:gd name="adj2" fmla="val 123512"/>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893" name="AutoShape 29"/>
          <p:cNvSpPr>
            <a:spLocks noChangeArrowheads="1"/>
          </p:cNvSpPr>
          <p:nvPr/>
        </p:nvSpPr>
        <p:spPr bwMode="auto">
          <a:xfrm rot="-10269939">
            <a:off x="900113" y="2852738"/>
            <a:ext cx="1152525" cy="171450"/>
          </a:xfrm>
          <a:prstGeom prst="rightArrow">
            <a:avLst>
              <a:gd name="adj1" fmla="val 50000"/>
              <a:gd name="adj2" fmla="val 16805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894" name="Text Box 30"/>
          <p:cNvSpPr txBox="1">
            <a:spLocks noChangeArrowheads="1"/>
          </p:cNvSpPr>
          <p:nvPr/>
        </p:nvSpPr>
        <p:spPr bwMode="auto">
          <a:xfrm>
            <a:off x="3260725" y="1916113"/>
            <a:ext cx="46746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Доказательство</a:t>
            </a:r>
            <a:r>
              <a:rPr lang="en-US" altLang="ru-RU" sz="1000" dirty="0">
                <a:latin typeface="+mn-lt"/>
              </a:rPr>
              <a:t>: </a:t>
            </a:r>
            <a:r>
              <a:rPr lang="ru-RU" altLang="ru-RU" sz="1000" dirty="0">
                <a:latin typeface="+mn-lt"/>
              </a:rPr>
              <a:t>Пусть система сил </a:t>
            </a:r>
            <a:r>
              <a:rPr lang="en-US" altLang="ru-RU" sz="1000" b="1" i="1" dirty="0">
                <a:latin typeface="+mn-lt"/>
              </a:rPr>
              <a:t>F</a:t>
            </a:r>
            <a:r>
              <a:rPr lang="en-US" altLang="ru-RU" sz="1000" baseline="-25000" dirty="0">
                <a:latin typeface="+mn-lt"/>
              </a:rPr>
              <a:t>1</a:t>
            </a:r>
            <a:r>
              <a:rPr lang="ru-RU" altLang="ru-RU" sz="1000" dirty="0">
                <a:latin typeface="+mn-lt"/>
              </a:rPr>
              <a:t>, </a:t>
            </a:r>
            <a:r>
              <a:rPr lang="en-US" altLang="ru-RU" sz="1000" b="1" i="1" dirty="0">
                <a:latin typeface="+mn-lt"/>
              </a:rPr>
              <a:t>F</a:t>
            </a:r>
            <a:r>
              <a:rPr lang="en-US" altLang="ru-RU" sz="1000" baseline="-25000" dirty="0">
                <a:latin typeface="+mn-lt"/>
              </a:rPr>
              <a:t>2</a:t>
            </a:r>
            <a:r>
              <a:rPr lang="ru-RU" altLang="ru-RU" sz="1000" dirty="0">
                <a:latin typeface="+mn-lt"/>
              </a:rPr>
              <a:t>, </a:t>
            </a:r>
            <a:r>
              <a:rPr lang="en-US" altLang="ru-RU" sz="1000" b="1" i="1" dirty="0">
                <a:latin typeface="+mn-lt"/>
              </a:rPr>
              <a:t>F</a:t>
            </a:r>
            <a:r>
              <a:rPr lang="ru-RU" altLang="ru-RU" sz="1000" baseline="-25000" dirty="0">
                <a:latin typeface="+mn-lt"/>
              </a:rPr>
              <a:t>3</a:t>
            </a:r>
            <a:r>
              <a:rPr lang="en-US" altLang="ru-RU" sz="1000" dirty="0">
                <a:latin typeface="+mn-lt"/>
              </a:rPr>
              <a:t> … </a:t>
            </a:r>
            <a:r>
              <a:rPr lang="ru-RU" altLang="ru-RU" sz="1000" dirty="0">
                <a:latin typeface="+mn-lt"/>
              </a:rPr>
              <a:t>приводится к равнодействующей,</a:t>
            </a:r>
          </a:p>
          <a:p>
            <a:pPr eaLnBrk="1" hangingPunct="1"/>
            <a:r>
              <a:rPr lang="ru-RU" altLang="ru-RU" sz="1000" dirty="0">
                <a:latin typeface="+mn-lt"/>
              </a:rPr>
              <a:t>приложенной в точке </a:t>
            </a:r>
            <a:r>
              <a:rPr lang="en-US" altLang="ru-RU" sz="1000" i="1" dirty="0">
                <a:latin typeface="+mn-lt"/>
              </a:rPr>
              <a:t>O</a:t>
            </a:r>
            <a:r>
              <a:rPr lang="ru-RU" altLang="ru-RU" sz="1000" dirty="0">
                <a:latin typeface="+mn-lt"/>
              </a:rPr>
              <a:t>.</a:t>
            </a:r>
          </a:p>
        </p:txBody>
      </p:sp>
      <p:graphicFrame>
        <p:nvGraphicFramePr>
          <p:cNvPr id="292897" name="Object 33"/>
          <p:cNvGraphicFramePr>
            <a:graphicFrameLocks noChangeAspect="1"/>
          </p:cNvGraphicFramePr>
          <p:nvPr>
            <p:extLst>
              <p:ext uri="{D42A27DB-BD31-4B8C-83A1-F6EECF244321}">
                <p14:modId xmlns:p14="http://schemas.microsoft.com/office/powerpoint/2010/main" val="790302"/>
              </p:ext>
            </p:extLst>
          </p:nvPr>
        </p:nvGraphicFramePr>
        <p:xfrm>
          <a:off x="977900" y="3590925"/>
          <a:ext cx="163513" cy="209550"/>
        </p:xfrm>
        <a:graphic>
          <a:graphicData uri="http://schemas.openxmlformats.org/presentationml/2006/ole">
            <mc:AlternateContent xmlns:mc="http://schemas.openxmlformats.org/markup-compatibility/2006">
              <mc:Choice xmlns:v="urn:schemas-microsoft-com:vml" Requires="v">
                <p:oleObj spid="_x0000_s46861" name="Формула" r:id="rId11" imgW="177646" imgH="228402" progId="Equation.3">
                  <p:embed/>
                </p:oleObj>
              </mc:Choice>
              <mc:Fallback>
                <p:oleObj name="Формула" r:id="rId11" imgW="177646" imgH="22840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7900" y="3590925"/>
                        <a:ext cx="163513"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00" name="Object 36"/>
          <p:cNvGraphicFramePr>
            <a:graphicFrameLocks noChangeAspect="1"/>
          </p:cNvGraphicFramePr>
          <p:nvPr>
            <p:extLst>
              <p:ext uri="{D42A27DB-BD31-4B8C-83A1-F6EECF244321}">
                <p14:modId xmlns:p14="http://schemas.microsoft.com/office/powerpoint/2010/main" val="127936842"/>
              </p:ext>
            </p:extLst>
          </p:nvPr>
        </p:nvGraphicFramePr>
        <p:xfrm>
          <a:off x="1000125" y="1989138"/>
          <a:ext cx="174625" cy="209550"/>
        </p:xfrm>
        <a:graphic>
          <a:graphicData uri="http://schemas.openxmlformats.org/presentationml/2006/ole">
            <mc:AlternateContent xmlns:mc="http://schemas.openxmlformats.org/markup-compatibility/2006">
              <mc:Choice xmlns:v="urn:schemas-microsoft-com:vml" Requires="v">
                <p:oleObj spid="_x0000_s46862" name="Формула" r:id="rId13" imgW="190500" imgH="228600" progId="Equation.3">
                  <p:embed/>
                </p:oleObj>
              </mc:Choice>
              <mc:Fallback>
                <p:oleObj name="Формула" r:id="rId13" imgW="1905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0125" y="1989138"/>
                        <a:ext cx="174625"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03" name="Object 39"/>
          <p:cNvGraphicFramePr>
            <a:graphicFrameLocks noChangeAspect="1"/>
          </p:cNvGraphicFramePr>
          <p:nvPr>
            <p:extLst>
              <p:ext uri="{D42A27DB-BD31-4B8C-83A1-F6EECF244321}">
                <p14:modId xmlns:p14="http://schemas.microsoft.com/office/powerpoint/2010/main" val="539718966"/>
              </p:ext>
            </p:extLst>
          </p:nvPr>
        </p:nvGraphicFramePr>
        <p:xfrm>
          <a:off x="1874838" y="1954213"/>
          <a:ext cx="174625" cy="220662"/>
        </p:xfrm>
        <a:graphic>
          <a:graphicData uri="http://schemas.openxmlformats.org/presentationml/2006/ole">
            <mc:AlternateContent xmlns:mc="http://schemas.openxmlformats.org/markup-compatibility/2006">
              <mc:Choice xmlns:v="urn:schemas-microsoft-com:vml" Requires="v">
                <p:oleObj spid="_x0000_s46863" name="Формула" r:id="rId15" imgW="190417" imgH="241195" progId="Equation.3">
                  <p:embed/>
                </p:oleObj>
              </mc:Choice>
              <mc:Fallback>
                <p:oleObj name="Формула" r:id="rId15" imgW="190417" imgH="24119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4838" y="1954213"/>
                        <a:ext cx="174625" cy="22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04" name="Oval 40"/>
          <p:cNvSpPr>
            <a:spLocks noChangeArrowheads="1"/>
          </p:cNvSpPr>
          <p:nvPr/>
        </p:nvSpPr>
        <p:spPr bwMode="auto">
          <a:xfrm>
            <a:off x="2266950" y="3624263"/>
            <a:ext cx="42863" cy="42862"/>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05" name="Text Box 41"/>
          <p:cNvSpPr txBox="1">
            <a:spLocks noChangeArrowheads="1"/>
          </p:cNvSpPr>
          <p:nvPr/>
        </p:nvSpPr>
        <p:spPr bwMode="auto">
          <a:xfrm>
            <a:off x="2073275" y="3390900"/>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292906" name="AutoShape 42"/>
          <p:cNvSpPr>
            <a:spLocks noChangeArrowheads="1"/>
          </p:cNvSpPr>
          <p:nvPr/>
        </p:nvSpPr>
        <p:spPr bwMode="auto">
          <a:xfrm rot="9628763">
            <a:off x="1168400" y="3517900"/>
            <a:ext cx="658813" cy="133350"/>
          </a:xfrm>
          <a:prstGeom prst="rightArrow">
            <a:avLst>
              <a:gd name="adj1" fmla="val 50000"/>
              <a:gd name="adj2" fmla="val 123512"/>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07" name="AutoShape 43"/>
          <p:cNvSpPr>
            <a:spLocks noChangeArrowheads="1"/>
          </p:cNvSpPr>
          <p:nvPr/>
        </p:nvSpPr>
        <p:spPr bwMode="auto">
          <a:xfrm rot="-8798361">
            <a:off x="1068388" y="2409825"/>
            <a:ext cx="588962" cy="152400"/>
          </a:xfrm>
          <a:prstGeom prst="rightArrow">
            <a:avLst>
              <a:gd name="adj1" fmla="val 50000"/>
              <a:gd name="adj2" fmla="val 96615"/>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08" name="AutoShape 44"/>
          <p:cNvSpPr>
            <a:spLocks noChangeArrowheads="1"/>
          </p:cNvSpPr>
          <p:nvPr/>
        </p:nvSpPr>
        <p:spPr bwMode="auto">
          <a:xfrm rot="-6964164">
            <a:off x="1710531" y="2289969"/>
            <a:ext cx="500063" cy="136525"/>
          </a:xfrm>
          <a:prstGeom prst="rightArrow">
            <a:avLst>
              <a:gd name="adj1" fmla="val 50000"/>
              <a:gd name="adj2" fmla="val 91570"/>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92911" name="Object 47"/>
          <p:cNvGraphicFramePr>
            <a:graphicFrameLocks noChangeAspect="1"/>
          </p:cNvGraphicFramePr>
          <p:nvPr>
            <p:extLst>
              <p:ext uri="{D42A27DB-BD31-4B8C-83A1-F6EECF244321}">
                <p14:modId xmlns:p14="http://schemas.microsoft.com/office/powerpoint/2010/main" val="853563336"/>
              </p:ext>
            </p:extLst>
          </p:nvPr>
        </p:nvGraphicFramePr>
        <p:xfrm>
          <a:off x="1322388" y="2632075"/>
          <a:ext cx="150812" cy="174625"/>
        </p:xfrm>
        <a:graphic>
          <a:graphicData uri="http://schemas.openxmlformats.org/presentationml/2006/ole">
            <mc:AlternateContent xmlns:mc="http://schemas.openxmlformats.org/markup-compatibility/2006">
              <mc:Choice xmlns:v="urn:schemas-microsoft-com:vml" Requires="v">
                <p:oleObj spid="_x0000_s46864" name="Формула" r:id="rId17" imgW="164957" imgH="190335" progId="Equation.3">
                  <p:embed/>
                </p:oleObj>
              </mc:Choice>
              <mc:Fallback>
                <p:oleObj name="Формула" r:id="rId17" imgW="164957" imgH="19033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22388" y="2632075"/>
                        <a:ext cx="150812"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12" name="Oval 48"/>
          <p:cNvSpPr>
            <a:spLocks noChangeArrowheads="1"/>
          </p:cNvSpPr>
          <p:nvPr/>
        </p:nvSpPr>
        <p:spPr bwMode="auto">
          <a:xfrm>
            <a:off x="2055813" y="3022600"/>
            <a:ext cx="42862" cy="42863"/>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13" name="Text Box 49"/>
          <p:cNvSpPr txBox="1">
            <a:spLocks noChangeArrowheads="1"/>
          </p:cNvSpPr>
          <p:nvPr/>
        </p:nvSpPr>
        <p:spPr bwMode="auto">
          <a:xfrm>
            <a:off x="1995488" y="2722563"/>
            <a:ext cx="282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O</a:t>
            </a:r>
            <a:endParaRPr lang="ru-RU" altLang="ru-RU" sz="1000" b="1" i="1">
              <a:latin typeface="+mn-lt"/>
            </a:endParaRPr>
          </a:p>
        </p:txBody>
      </p:sp>
      <p:sp>
        <p:nvSpPr>
          <p:cNvPr id="292914" name="Text Box 50"/>
          <p:cNvSpPr txBox="1">
            <a:spLocks noChangeArrowheads="1"/>
          </p:cNvSpPr>
          <p:nvPr/>
        </p:nvSpPr>
        <p:spPr bwMode="auto">
          <a:xfrm>
            <a:off x="3249613" y="2286000"/>
            <a:ext cx="538801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Такая система не находится в равновесии (</a:t>
            </a:r>
            <a:r>
              <a:rPr lang="en-US" altLang="ru-RU" sz="1000" b="1" i="1" dirty="0">
                <a:latin typeface="+mn-lt"/>
              </a:rPr>
              <a:t>R</a:t>
            </a:r>
            <a:r>
              <a:rPr lang="en-US" altLang="ru-RU" sz="1000" dirty="0">
                <a:latin typeface="+mn-lt"/>
              </a:rPr>
              <a:t> </a:t>
            </a:r>
            <a:r>
              <a:rPr lang="en-US" altLang="ru-RU" sz="1000" dirty="0">
                <a:latin typeface="+mn-lt"/>
                <a:cs typeface="Arial" pitchFamily="34" charset="0"/>
              </a:rPr>
              <a:t>≠</a:t>
            </a:r>
            <a:r>
              <a:rPr lang="en-US" altLang="ru-RU" sz="1000" dirty="0">
                <a:latin typeface="+mn-lt"/>
              </a:rPr>
              <a:t> 0). </a:t>
            </a:r>
            <a:r>
              <a:rPr lang="ru-RU" altLang="ru-RU" sz="1000" dirty="0">
                <a:latin typeface="+mn-lt"/>
              </a:rPr>
              <a:t>Уравновесим эту систему силой </a:t>
            </a:r>
            <a:r>
              <a:rPr lang="en-US" altLang="ru-RU" sz="1000" b="1" i="1" dirty="0">
                <a:latin typeface="+mn-lt"/>
              </a:rPr>
              <a:t>R’</a:t>
            </a:r>
            <a:r>
              <a:rPr lang="ru-RU" altLang="ru-RU" sz="1000" dirty="0">
                <a:latin typeface="+mn-lt"/>
              </a:rPr>
              <a:t>, равной</a:t>
            </a:r>
          </a:p>
          <a:p>
            <a:pPr eaLnBrk="1" hangingPunct="1"/>
            <a:r>
              <a:rPr lang="ru-RU" altLang="ru-RU" sz="1000" dirty="0">
                <a:latin typeface="+mn-lt"/>
              </a:rPr>
              <a:t>равнодействующей </a:t>
            </a:r>
            <a:r>
              <a:rPr lang="en-US" altLang="ru-RU" sz="1000" b="1" i="1" dirty="0">
                <a:latin typeface="+mn-lt"/>
              </a:rPr>
              <a:t>R</a:t>
            </a:r>
            <a:r>
              <a:rPr lang="ru-RU" altLang="ru-RU" sz="1000" dirty="0">
                <a:latin typeface="+mn-lt"/>
              </a:rPr>
              <a:t>, направленной по линии ее действия в противоположную сторону</a:t>
            </a:r>
          </a:p>
          <a:p>
            <a:pPr eaLnBrk="1" hangingPunct="1"/>
            <a:r>
              <a:rPr lang="ru-RU" altLang="ru-RU" sz="1000" dirty="0">
                <a:latin typeface="+mn-lt"/>
              </a:rPr>
              <a:t>(аксиома о двух силах).</a:t>
            </a:r>
          </a:p>
        </p:txBody>
      </p:sp>
      <p:sp>
        <p:nvSpPr>
          <p:cNvPr id="292915" name="AutoShape 51"/>
          <p:cNvSpPr>
            <a:spLocks noChangeArrowheads="1"/>
          </p:cNvSpPr>
          <p:nvPr/>
        </p:nvSpPr>
        <p:spPr bwMode="auto">
          <a:xfrm rot="530061">
            <a:off x="2108200" y="3041650"/>
            <a:ext cx="1152525" cy="171450"/>
          </a:xfrm>
          <a:prstGeom prst="rightArrow">
            <a:avLst>
              <a:gd name="adj1" fmla="val 50000"/>
              <a:gd name="adj2" fmla="val 168056"/>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92918" name="Object 54"/>
          <p:cNvGraphicFramePr>
            <a:graphicFrameLocks noChangeAspect="1"/>
          </p:cNvGraphicFramePr>
          <p:nvPr>
            <p:extLst>
              <p:ext uri="{D42A27DB-BD31-4B8C-83A1-F6EECF244321}">
                <p14:modId xmlns:p14="http://schemas.microsoft.com/office/powerpoint/2010/main" val="4289253533"/>
              </p:ext>
            </p:extLst>
          </p:nvPr>
        </p:nvGraphicFramePr>
        <p:xfrm>
          <a:off x="2560638" y="2849563"/>
          <a:ext cx="185737" cy="174625"/>
        </p:xfrm>
        <a:graphic>
          <a:graphicData uri="http://schemas.openxmlformats.org/presentationml/2006/ole">
            <mc:AlternateContent xmlns:mc="http://schemas.openxmlformats.org/markup-compatibility/2006">
              <mc:Choice xmlns:v="urn:schemas-microsoft-com:vml" Requires="v">
                <p:oleObj spid="_x0000_s46865" name="Формула" r:id="rId19" imgW="203112" imgH="190417" progId="Equation.3">
                  <p:embed/>
                </p:oleObj>
              </mc:Choice>
              <mc:Fallback>
                <p:oleObj name="Формула" r:id="rId19" imgW="203112" imgH="1904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0638" y="2849563"/>
                        <a:ext cx="185737"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21" name="Object 57"/>
          <p:cNvGraphicFramePr>
            <a:graphicFrameLocks noChangeAspect="1"/>
          </p:cNvGraphicFramePr>
          <p:nvPr>
            <p:extLst>
              <p:ext uri="{D42A27DB-BD31-4B8C-83A1-F6EECF244321}">
                <p14:modId xmlns:p14="http://schemas.microsoft.com/office/powerpoint/2010/main" val="1425213001"/>
              </p:ext>
            </p:extLst>
          </p:nvPr>
        </p:nvGraphicFramePr>
        <p:xfrm>
          <a:off x="2438400" y="3295650"/>
          <a:ext cx="522288" cy="174625"/>
        </p:xfrm>
        <a:graphic>
          <a:graphicData uri="http://schemas.openxmlformats.org/presentationml/2006/ole">
            <mc:AlternateContent xmlns:mc="http://schemas.openxmlformats.org/markup-compatibility/2006">
              <mc:Choice xmlns:v="urn:schemas-microsoft-com:vml" Requires="v">
                <p:oleObj spid="_x0000_s46866" name="Формула" r:id="rId21" imgW="571252" imgH="190417" progId="Equation.3">
                  <p:embed/>
                </p:oleObj>
              </mc:Choice>
              <mc:Fallback>
                <p:oleObj name="Формула" r:id="rId21" imgW="571252" imgH="1904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38400" y="3295650"/>
                        <a:ext cx="522288" cy="1746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22" name="Text Box 58"/>
          <p:cNvSpPr txBox="1">
            <a:spLocks noChangeArrowheads="1"/>
          </p:cNvSpPr>
          <p:nvPr/>
        </p:nvSpPr>
        <p:spPr bwMode="auto">
          <a:xfrm>
            <a:off x="3267075" y="2860675"/>
            <a:ext cx="522931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lnSpc>
                <a:spcPct val="50000"/>
              </a:lnSpc>
            </a:pPr>
            <a:r>
              <a:rPr lang="ru-RU" altLang="ru-RU" sz="1000" dirty="0">
                <a:latin typeface="+mn-lt"/>
              </a:rPr>
              <a:t>Таким образом, система исходных сил </a:t>
            </a:r>
            <a:r>
              <a:rPr lang="en-US" altLang="ru-RU" sz="1000" b="1" i="1" dirty="0">
                <a:latin typeface="+mn-lt"/>
              </a:rPr>
              <a:t>F</a:t>
            </a:r>
            <a:r>
              <a:rPr lang="en-US" altLang="ru-RU" sz="1000" baseline="-25000" dirty="0">
                <a:latin typeface="+mn-lt"/>
              </a:rPr>
              <a:t>1</a:t>
            </a:r>
            <a:r>
              <a:rPr lang="ru-RU" altLang="ru-RU" sz="1000" dirty="0">
                <a:latin typeface="+mn-lt"/>
              </a:rPr>
              <a:t>, </a:t>
            </a:r>
            <a:r>
              <a:rPr lang="en-US" altLang="ru-RU" sz="1000" b="1" i="1" dirty="0">
                <a:latin typeface="+mn-lt"/>
              </a:rPr>
              <a:t>F</a:t>
            </a:r>
            <a:r>
              <a:rPr lang="en-US" altLang="ru-RU" sz="1000" baseline="-25000" dirty="0">
                <a:latin typeface="+mn-lt"/>
              </a:rPr>
              <a:t>2</a:t>
            </a:r>
            <a:r>
              <a:rPr lang="ru-RU" altLang="ru-RU" sz="1000" dirty="0">
                <a:latin typeface="+mn-lt"/>
              </a:rPr>
              <a:t>, </a:t>
            </a:r>
            <a:r>
              <a:rPr lang="en-US" altLang="ru-RU" sz="1000" b="1" i="1" dirty="0">
                <a:latin typeface="+mn-lt"/>
              </a:rPr>
              <a:t>F</a:t>
            </a:r>
            <a:r>
              <a:rPr lang="ru-RU" altLang="ru-RU" sz="1000" baseline="-25000" dirty="0">
                <a:latin typeface="+mn-lt"/>
              </a:rPr>
              <a:t>3</a:t>
            </a:r>
            <a:r>
              <a:rPr lang="en-US" altLang="ru-RU" sz="1000" dirty="0">
                <a:latin typeface="+mn-lt"/>
              </a:rPr>
              <a:t> …</a:t>
            </a:r>
            <a:r>
              <a:rPr lang="ru-RU" altLang="ru-RU" sz="1000" dirty="0">
                <a:latin typeface="+mn-lt"/>
              </a:rPr>
              <a:t> и уравновешивающей силы </a:t>
            </a:r>
            <a:r>
              <a:rPr lang="en-US" altLang="ru-RU" sz="1000" b="1" i="1" dirty="0">
                <a:latin typeface="+mn-lt"/>
              </a:rPr>
              <a:t>R’</a:t>
            </a:r>
            <a:r>
              <a:rPr lang="en-US" altLang="ru-RU" sz="1000" dirty="0">
                <a:latin typeface="+mn-lt"/>
              </a:rPr>
              <a:t> </a:t>
            </a:r>
            <a:r>
              <a:rPr lang="ru-RU" altLang="ru-RU" sz="1000" dirty="0">
                <a:latin typeface="+mn-lt"/>
              </a:rPr>
              <a:t>находится</a:t>
            </a:r>
          </a:p>
          <a:p>
            <a:pPr eaLnBrk="1" hangingPunct="1">
              <a:lnSpc>
                <a:spcPct val="50000"/>
              </a:lnSpc>
            </a:pPr>
            <a:r>
              <a:rPr lang="ru-RU" altLang="ru-RU" sz="1000" dirty="0">
                <a:latin typeface="+mn-lt"/>
              </a:rPr>
              <a:t>в равновесии и должна удовлетворять уравнениям равновесия, например</a:t>
            </a:r>
            <a:r>
              <a:rPr lang="en-US" altLang="ru-RU" sz="1000" dirty="0">
                <a:latin typeface="+mn-lt"/>
              </a:rPr>
              <a:t>:</a:t>
            </a:r>
            <a:r>
              <a:rPr lang="en-US" altLang="ru-RU" b="1" dirty="0">
                <a:latin typeface="+mn-lt"/>
              </a:rPr>
              <a:t> </a:t>
            </a:r>
            <a:endParaRPr lang="ru-RU" altLang="ru-RU" b="1" dirty="0">
              <a:latin typeface="+mn-lt"/>
            </a:endParaRPr>
          </a:p>
        </p:txBody>
      </p:sp>
      <p:graphicFrame>
        <p:nvGraphicFramePr>
          <p:cNvPr id="292923" name="Object 59"/>
          <p:cNvGraphicFramePr>
            <a:graphicFrameLocks noChangeAspect="1"/>
          </p:cNvGraphicFramePr>
          <p:nvPr>
            <p:extLst>
              <p:ext uri="{D42A27DB-BD31-4B8C-83A1-F6EECF244321}">
                <p14:modId xmlns:p14="http://schemas.microsoft.com/office/powerpoint/2010/main" val="433579950"/>
              </p:ext>
            </p:extLst>
          </p:nvPr>
        </p:nvGraphicFramePr>
        <p:xfrm>
          <a:off x="4037013" y="3235325"/>
          <a:ext cx="1482725" cy="282575"/>
        </p:xfrm>
        <a:graphic>
          <a:graphicData uri="http://schemas.openxmlformats.org/presentationml/2006/ole">
            <mc:AlternateContent xmlns:mc="http://schemas.openxmlformats.org/markup-compatibility/2006">
              <mc:Choice xmlns:v="urn:schemas-microsoft-com:vml" Requires="v">
                <p:oleObj spid="_x0000_s46867" name="Формула" r:id="rId23" imgW="1320800" imgH="228600" progId="Equation.3">
                  <p:embed/>
                </p:oleObj>
              </mc:Choice>
              <mc:Fallback>
                <p:oleObj name="Формула" r:id="rId23" imgW="132080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37013" y="3235325"/>
                        <a:ext cx="1482725" cy="282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25" name="Line 61"/>
          <p:cNvSpPr>
            <a:spLocks noChangeShapeType="1"/>
          </p:cNvSpPr>
          <p:nvPr/>
        </p:nvSpPr>
        <p:spPr bwMode="auto">
          <a:xfrm>
            <a:off x="371475" y="2762250"/>
            <a:ext cx="3067050" cy="48577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26" name="Line 62"/>
          <p:cNvSpPr>
            <a:spLocks noChangeShapeType="1"/>
          </p:cNvSpPr>
          <p:nvPr/>
        </p:nvSpPr>
        <p:spPr bwMode="auto">
          <a:xfrm rot="5400000">
            <a:off x="2060575" y="3308350"/>
            <a:ext cx="571500" cy="952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28" name="AutoShape 64"/>
          <p:cNvSpPr>
            <a:spLocks noChangeArrowheads="1"/>
          </p:cNvSpPr>
          <p:nvPr/>
        </p:nvSpPr>
        <p:spPr bwMode="auto">
          <a:xfrm rot="-8798361">
            <a:off x="1085850" y="2417763"/>
            <a:ext cx="588963" cy="152400"/>
          </a:xfrm>
          <a:prstGeom prst="rightArrow">
            <a:avLst>
              <a:gd name="adj1" fmla="val 50000"/>
              <a:gd name="adj2" fmla="val 96615"/>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29" name="AutoShape 65"/>
          <p:cNvSpPr>
            <a:spLocks noChangeArrowheads="1"/>
          </p:cNvSpPr>
          <p:nvPr/>
        </p:nvSpPr>
        <p:spPr bwMode="auto">
          <a:xfrm rot="-6964164">
            <a:off x="1718470" y="2297906"/>
            <a:ext cx="500062" cy="136525"/>
          </a:xfrm>
          <a:prstGeom prst="rightArrow">
            <a:avLst>
              <a:gd name="adj1" fmla="val 50000"/>
              <a:gd name="adj2" fmla="val 9157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30" name="AutoShape 66"/>
          <p:cNvSpPr>
            <a:spLocks noChangeArrowheads="1"/>
          </p:cNvSpPr>
          <p:nvPr/>
        </p:nvSpPr>
        <p:spPr bwMode="auto">
          <a:xfrm rot="9628763">
            <a:off x="1176338" y="3516313"/>
            <a:ext cx="658812" cy="133350"/>
          </a:xfrm>
          <a:prstGeom prst="rightArrow">
            <a:avLst>
              <a:gd name="adj1" fmla="val 50000"/>
              <a:gd name="adj2" fmla="val 123512"/>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31" name="AutoShape 67"/>
          <p:cNvSpPr>
            <a:spLocks noChangeArrowheads="1"/>
          </p:cNvSpPr>
          <p:nvPr/>
        </p:nvSpPr>
        <p:spPr bwMode="auto">
          <a:xfrm rot="-10269939">
            <a:off x="917575" y="2860675"/>
            <a:ext cx="1152525" cy="171450"/>
          </a:xfrm>
          <a:prstGeom prst="rightArrow">
            <a:avLst>
              <a:gd name="adj1" fmla="val 50000"/>
              <a:gd name="adj2" fmla="val 168056"/>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32" name="Text Box 68"/>
          <p:cNvSpPr txBox="1">
            <a:spLocks noChangeArrowheads="1"/>
          </p:cNvSpPr>
          <p:nvPr/>
        </p:nvSpPr>
        <p:spPr bwMode="auto">
          <a:xfrm>
            <a:off x="3208338" y="3502025"/>
            <a:ext cx="53270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Поскольку сила </a:t>
            </a:r>
            <a:r>
              <a:rPr lang="en-US" altLang="ru-RU" sz="1000" b="1" i="1">
                <a:latin typeface="+mn-lt"/>
              </a:rPr>
              <a:t>R</a:t>
            </a:r>
            <a:r>
              <a:rPr lang="en-US" altLang="ru-RU" sz="1000" b="1">
                <a:latin typeface="+mn-lt"/>
              </a:rPr>
              <a:t>’</a:t>
            </a:r>
            <a:r>
              <a:rPr lang="ru-RU" altLang="ru-RU" sz="1000">
                <a:latin typeface="+mn-lt"/>
              </a:rPr>
              <a:t>, равна равнодействующей </a:t>
            </a:r>
            <a:r>
              <a:rPr lang="en-US" altLang="ru-RU" sz="1000" b="1" i="1">
                <a:latin typeface="+mn-lt"/>
              </a:rPr>
              <a:t>R</a:t>
            </a:r>
            <a:r>
              <a:rPr lang="ru-RU" altLang="ru-RU" sz="1000" b="1">
                <a:latin typeface="+mn-lt"/>
              </a:rPr>
              <a:t> </a:t>
            </a:r>
            <a:r>
              <a:rPr lang="ru-RU" altLang="ru-RU" sz="1000">
                <a:latin typeface="+mn-lt"/>
              </a:rPr>
              <a:t>и  направлена по линии ее действия</a:t>
            </a:r>
          </a:p>
          <a:p>
            <a:pPr eaLnBrk="1" hangingPunct="1"/>
            <a:r>
              <a:rPr lang="ru-RU" altLang="ru-RU" sz="1000">
                <a:latin typeface="+mn-lt"/>
              </a:rPr>
              <a:t>в противоположную сторону, то </a:t>
            </a:r>
            <a:r>
              <a:rPr lang="en-US" altLang="ru-RU" sz="1000" i="1">
                <a:latin typeface="+mn-lt"/>
              </a:rPr>
              <a:t>M</a:t>
            </a:r>
            <a:r>
              <a:rPr lang="en-US" altLang="ru-RU" sz="1000" i="1" baseline="-25000">
                <a:latin typeface="+mn-lt"/>
              </a:rPr>
              <a:t>A</a:t>
            </a:r>
            <a:r>
              <a:rPr lang="en-US" altLang="ru-RU" sz="1000">
                <a:latin typeface="+mn-lt"/>
              </a:rPr>
              <a:t>(</a:t>
            </a:r>
            <a:r>
              <a:rPr lang="en-US" altLang="ru-RU" sz="1000" b="1" i="1">
                <a:latin typeface="+mn-lt"/>
              </a:rPr>
              <a:t>R</a:t>
            </a:r>
            <a:r>
              <a:rPr lang="en-US" altLang="ru-RU" sz="1000" b="1">
                <a:latin typeface="+mn-lt"/>
              </a:rPr>
              <a:t>’</a:t>
            </a:r>
            <a:r>
              <a:rPr lang="en-US" altLang="ru-RU" sz="1000">
                <a:latin typeface="+mn-lt"/>
              </a:rPr>
              <a:t>) = - </a:t>
            </a:r>
            <a:r>
              <a:rPr lang="en-US" altLang="ru-RU" sz="1000" i="1">
                <a:latin typeface="+mn-lt"/>
              </a:rPr>
              <a:t>M</a:t>
            </a:r>
            <a:r>
              <a:rPr lang="en-US" altLang="ru-RU" sz="1000" i="1" baseline="-25000">
                <a:latin typeface="+mn-lt"/>
              </a:rPr>
              <a:t>A</a:t>
            </a:r>
            <a:r>
              <a:rPr lang="en-US" altLang="ru-RU" sz="1000">
                <a:latin typeface="+mn-lt"/>
              </a:rPr>
              <a:t>(</a:t>
            </a:r>
            <a:r>
              <a:rPr lang="en-US" altLang="ru-RU" sz="1000" b="1" i="1">
                <a:latin typeface="+mn-lt"/>
              </a:rPr>
              <a:t>R</a:t>
            </a:r>
            <a:r>
              <a:rPr lang="en-US" altLang="ru-RU" sz="1000">
                <a:latin typeface="+mn-lt"/>
              </a:rPr>
              <a:t>). </a:t>
            </a:r>
            <a:r>
              <a:rPr lang="ru-RU" altLang="ru-RU" sz="1000">
                <a:latin typeface="+mn-lt"/>
              </a:rPr>
              <a:t>Подстановка этого равенства в уравнение</a:t>
            </a:r>
          </a:p>
          <a:p>
            <a:pPr eaLnBrk="1" hangingPunct="1"/>
            <a:r>
              <a:rPr lang="ru-RU" altLang="ru-RU" sz="1000">
                <a:latin typeface="+mn-lt"/>
              </a:rPr>
              <a:t>равновесия дает</a:t>
            </a:r>
            <a:r>
              <a:rPr lang="en-US" altLang="ru-RU" sz="1000">
                <a:latin typeface="+mn-lt"/>
              </a:rPr>
              <a:t>:                                                  </a:t>
            </a:r>
          </a:p>
          <a:p>
            <a:pPr eaLnBrk="1" hangingPunct="1"/>
            <a:r>
              <a:rPr lang="en-US" altLang="ru-RU" sz="1000">
                <a:latin typeface="+mn-lt"/>
              </a:rPr>
              <a:t>			  </a:t>
            </a:r>
            <a:r>
              <a:rPr lang="ru-RU" altLang="ru-RU" sz="1000">
                <a:latin typeface="+mn-lt"/>
              </a:rPr>
              <a:t>или  </a:t>
            </a:r>
            <a:r>
              <a:rPr lang="en-US" altLang="ru-RU" sz="1000" b="1">
                <a:latin typeface="+mn-lt"/>
              </a:rPr>
              <a:t> </a:t>
            </a:r>
            <a:endParaRPr lang="ru-RU" altLang="ru-RU" sz="1000" b="1">
              <a:latin typeface="+mn-lt"/>
            </a:endParaRPr>
          </a:p>
        </p:txBody>
      </p:sp>
      <p:graphicFrame>
        <p:nvGraphicFramePr>
          <p:cNvPr id="292937" name="Object 73"/>
          <p:cNvGraphicFramePr>
            <a:graphicFrameLocks noChangeAspect="1"/>
          </p:cNvGraphicFramePr>
          <p:nvPr>
            <p:extLst>
              <p:ext uri="{D42A27DB-BD31-4B8C-83A1-F6EECF244321}">
                <p14:modId xmlns:p14="http://schemas.microsoft.com/office/powerpoint/2010/main" val="1830403197"/>
              </p:ext>
            </p:extLst>
          </p:nvPr>
        </p:nvGraphicFramePr>
        <p:xfrm>
          <a:off x="4551363" y="3986213"/>
          <a:ext cx="1439862" cy="282575"/>
        </p:xfrm>
        <a:graphic>
          <a:graphicData uri="http://schemas.openxmlformats.org/presentationml/2006/ole">
            <mc:AlternateContent xmlns:mc="http://schemas.openxmlformats.org/markup-compatibility/2006">
              <mc:Choice xmlns:v="urn:schemas-microsoft-com:vml" Requires="v">
                <p:oleObj spid="_x0000_s46868" name="Формула" r:id="rId25" imgW="1282700" imgH="228600" progId="Equation.3">
                  <p:embed/>
                </p:oleObj>
              </mc:Choice>
              <mc:Fallback>
                <p:oleObj name="Формула" r:id="rId25" imgW="1282700"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51363" y="3986213"/>
                        <a:ext cx="1439862" cy="282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41" name="Object 77"/>
          <p:cNvGraphicFramePr>
            <a:graphicFrameLocks noChangeAspect="1"/>
          </p:cNvGraphicFramePr>
          <p:nvPr>
            <p:extLst>
              <p:ext uri="{D42A27DB-BD31-4B8C-83A1-F6EECF244321}">
                <p14:modId xmlns:p14="http://schemas.microsoft.com/office/powerpoint/2010/main" val="95516469"/>
              </p:ext>
            </p:extLst>
          </p:nvPr>
        </p:nvGraphicFramePr>
        <p:xfrm>
          <a:off x="6432550" y="3975100"/>
          <a:ext cx="1196975" cy="282575"/>
        </p:xfrm>
        <a:graphic>
          <a:graphicData uri="http://schemas.openxmlformats.org/presentationml/2006/ole">
            <mc:AlternateContent xmlns:mc="http://schemas.openxmlformats.org/markup-compatibility/2006">
              <mc:Choice xmlns:v="urn:schemas-microsoft-com:vml" Requires="v">
                <p:oleObj spid="_x0000_s46869" name="Формула" r:id="rId27" imgW="1066800" imgH="228600" progId="Equation.3">
                  <p:embed/>
                </p:oleObj>
              </mc:Choice>
              <mc:Fallback>
                <p:oleObj name="Формула" r:id="rId27" imgW="1066800" imgH="2286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32550" y="3975100"/>
                        <a:ext cx="1196975" cy="2825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42" name="Text Box 78"/>
          <p:cNvSpPr txBox="1">
            <a:spLocks noChangeArrowheads="1"/>
          </p:cNvSpPr>
          <p:nvPr/>
        </p:nvSpPr>
        <p:spPr bwMode="auto">
          <a:xfrm>
            <a:off x="320675" y="4262438"/>
            <a:ext cx="8401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solidFill>
                  <a:schemeClr val="bg2"/>
                </a:solidFill>
                <a:latin typeface="+mn-lt"/>
              </a:rPr>
              <a:t>Примеры использования теоремы о моменте равнодействующей</a:t>
            </a:r>
            <a:r>
              <a:rPr lang="en-US" altLang="ru-RU" sz="1000" dirty="0">
                <a:solidFill>
                  <a:schemeClr val="bg2"/>
                </a:solidFill>
                <a:latin typeface="+mn-lt"/>
              </a:rPr>
              <a:t>:</a:t>
            </a:r>
          </a:p>
          <a:p>
            <a:pPr eaLnBrk="1" hangingPunct="1"/>
            <a:r>
              <a:rPr lang="en-US" altLang="ru-RU" sz="1000" dirty="0">
                <a:latin typeface="+mn-lt"/>
              </a:rPr>
              <a:t>1. </a:t>
            </a:r>
            <a:r>
              <a:rPr lang="ru-RU" altLang="ru-RU" sz="1000" dirty="0">
                <a:latin typeface="+mn-lt"/>
              </a:rPr>
              <a:t>Определение момента силы относительно точки, когда сложно вычислять плечо силы. Например</a:t>
            </a:r>
            <a:r>
              <a:rPr lang="en-US" altLang="ru-RU" sz="1000" dirty="0">
                <a:latin typeface="+mn-lt"/>
              </a:rPr>
              <a:t>:</a:t>
            </a:r>
            <a:r>
              <a:rPr lang="ru-RU" altLang="ru-RU" sz="1000" dirty="0">
                <a:latin typeface="+mn-lt"/>
              </a:rPr>
              <a:t> </a:t>
            </a:r>
          </a:p>
        </p:txBody>
      </p:sp>
      <p:sp>
        <p:nvSpPr>
          <p:cNvPr id="292943" name="Rectangle 79"/>
          <p:cNvSpPr>
            <a:spLocks noChangeArrowheads="1"/>
          </p:cNvSpPr>
          <p:nvPr/>
        </p:nvSpPr>
        <p:spPr bwMode="auto">
          <a:xfrm>
            <a:off x="619125" y="5648325"/>
            <a:ext cx="1543050" cy="60325"/>
          </a:xfrm>
          <a:prstGeom prst="rect">
            <a:avLst/>
          </a:prstGeom>
          <a:solidFill>
            <a:srgbClr val="FF66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44" name="Rectangle 80"/>
          <p:cNvSpPr>
            <a:spLocks noChangeArrowheads="1"/>
          </p:cNvSpPr>
          <p:nvPr/>
        </p:nvSpPr>
        <p:spPr bwMode="auto">
          <a:xfrm rot="5400000">
            <a:off x="1831975" y="5337176"/>
            <a:ext cx="600075" cy="69850"/>
          </a:xfrm>
          <a:prstGeom prst="rect">
            <a:avLst/>
          </a:prstGeom>
          <a:solidFill>
            <a:srgbClr val="FF66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46" name="Text Box 82"/>
          <p:cNvSpPr txBox="1">
            <a:spLocks noChangeArrowheads="1"/>
          </p:cNvSpPr>
          <p:nvPr/>
        </p:nvSpPr>
        <p:spPr bwMode="auto">
          <a:xfrm>
            <a:off x="300038" y="5389563"/>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292947" name="Oval 83"/>
          <p:cNvSpPr>
            <a:spLocks noChangeArrowheads="1"/>
          </p:cNvSpPr>
          <p:nvPr/>
        </p:nvSpPr>
        <p:spPr bwMode="auto">
          <a:xfrm>
            <a:off x="617538" y="5651500"/>
            <a:ext cx="42862" cy="42863"/>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48" name="AutoShape 84"/>
          <p:cNvSpPr>
            <a:spLocks noChangeArrowheads="1"/>
          </p:cNvSpPr>
          <p:nvPr/>
        </p:nvSpPr>
        <p:spPr bwMode="auto">
          <a:xfrm rot="-2042047">
            <a:off x="2058988" y="4859338"/>
            <a:ext cx="500062" cy="136525"/>
          </a:xfrm>
          <a:prstGeom prst="rightArrow">
            <a:avLst>
              <a:gd name="adj1" fmla="val 50000"/>
              <a:gd name="adj2" fmla="val 9157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92949" name="Object 85"/>
          <p:cNvGraphicFramePr>
            <a:graphicFrameLocks noChangeAspect="1"/>
          </p:cNvGraphicFramePr>
          <p:nvPr>
            <p:extLst>
              <p:ext uri="{D42A27DB-BD31-4B8C-83A1-F6EECF244321}">
                <p14:modId xmlns:p14="http://schemas.microsoft.com/office/powerpoint/2010/main" val="4071358426"/>
              </p:ext>
            </p:extLst>
          </p:nvPr>
        </p:nvGraphicFramePr>
        <p:xfrm>
          <a:off x="2657475" y="4691063"/>
          <a:ext cx="150813" cy="174625"/>
        </p:xfrm>
        <a:graphic>
          <a:graphicData uri="http://schemas.openxmlformats.org/presentationml/2006/ole">
            <mc:AlternateContent xmlns:mc="http://schemas.openxmlformats.org/markup-compatibility/2006">
              <mc:Choice xmlns:v="urn:schemas-microsoft-com:vml" Requires="v">
                <p:oleObj spid="_x0000_s46870" name="Формула" r:id="rId29" imgW="164957" imgH="190335" progId="Equation.3">
                  <p:embed/>
                </p:oleObj>
              </mc:Choice>
              <mc:Fallback>
                <p:oleObj name="Формула" r:id="rId29" imgW="164957" imgH="190335"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57475" y="4691063"/>
                        <a:ext cx="150813"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50" name="Line 86"/>
          <p:cNvSpPr>
            <a:spLocks noChangeShapeType="1"/>
          </p:cNvSpPr>
          <p:nvPr/>
        </p:nvSpPr>
        <p:spPr bwMode="auto">
          <a:xfrm flipH="1">
            <a:off x="590550" y="4695825"/>
            <a:ext cx="2057400" cy="13716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51" name="Line 87"/>
          <p:cNvSpPr>
            <a:spLocks noChangeShapeType="1"/>
          </p:cNvSpPr>
          <p:nvPr/>
        </p:nvSpPr>
        <p:spPr bwMode="auto">
          <a:xfrm rot="16200000" flipH="1">
            <a:off x="598488" y="5703888"/>
            <a:ext cx="247650" cy="1714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92952" name="Object 88"/>
          <p:cNvGraphicFramePr>
            <a:graphicFrameLocks noChangeAspect="1"/>
          </p:cNvGraphicFramePr>
          <p:nvPr>
            <p:extLst>
              <p:ext uri="{D42A27DB-BD31-4B8C-83A1-F6EECF244321}">
                <p14:modId xmlns:p14="http://schemas.microsoft.com/office/powerpoint/2010/main" val="3739711980"/>
              </p:ext>
            </p:extLst>
          </p:nvPr>
        </p:nvGraphicFramePr>
        <p:xfrm>
          <a:off x="758825" y="5722938"/>
          <a:ext cx="115888" cy="163512"/>
        </p:xfrm>
        <a:graphic>
          <a:graphicData uri="http://schemas.openxmlformats.org/presentationml/2006/ole">
            <mc:AlternateContent xmlns:mc="http://schemas.openxmlformats.org/markup-compatibility/2006">
              <mc:Choice xmlns:v="urn:schemas-microsoft-com:vml" Requires="v">
                <p:oleObj spid="_x0000_s46871" name="Формула" r:id="rId31" imgW="126725" imgH="177415" progId="Equation.3">
                  <p:embed/>
                </p:oleObj>
              </mc:Choice>
              <mc:Fallback>
                <p:oleObj name="Формула" r:id="rId31" imgW="126725" imgH="17741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58825" y="5722938"/>
                        <a:ext cx="115888" cy="16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53" name="Line 89"/>
          <p:cNvSpPr>
            <a:spLocks noChangeShapeType="1"/>
          </p:cNvSpPr>
          <p:nvPr/>
        </p:nvSpPr>
        <p:spPr bwMode="auto">
          <a:xfrm>
            <a:off x="638175" y="54387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54" name="Line 90"/>
          <p:cNvSpPr>
            <a:spLocks noChangeShapeType="1"/>
          </p:cNvSpPr>
          <p:nvPr/>
        </p:nvSpPr>
        <p:spPr bwMode="auto">
          <a:xfrm>
            <a:off x="2132013" y="5437188"/>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55" name="Line 91"/>
          <p:cNvSpPr>
            <a:spLocks noChangeShapeType="1"/>
          </p:cNvSpPr>
          <p:nvPr/>
        </p:nvSpPr>
        <p:spPr bwMode="auto">
          <a:xfrm rot="5400000">
            <a:off x="2235200" y="55499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56" name="Line 92"/>
          <p:cNvSpPr>
            <a:spLocks noChangeShapeType="1"/>
          </p:cNvSpPr>
          <p:nvPr/>
        </p:nvSpPr>
        <p:spPr bwMode="auto">
          <a:xfrm rot="5400000">
            <a:off x="2224088" y="4967288"/>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57" name="Line 93"/>
          <p:cNvSpPr>
            <a:spLocks noChangeShapeType="1"/>
          </p:cNvSpPr>
          <p:nvPr/>
        </p:nvSpPr>
        <p:spPr bwMode="auto">
          <a:xfrm>
            <a:off x="638175" y="5534025"/>
            <a:ext cx="14859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58" name="Line 94"/>
          <p:cNvSpPr>
            <a:spLocks noChangeShapeType="1"/>
          </p:cNvSpPr>
          <p:nvPr/>
        </p:nvSpPr>
        <p:spPr bwMode="auto">
          <a:xfrm rot="5400000">
            <a:off x="2027238" y="5370513"/>
            <a:ext cx="533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92959" name="Object 95"/>
          <p:cNvGraphicFramePr>
            <a:graphicFrameLocks noChangeAspect="1"/>
          </p:cNvGraphicFramePr>
          <p:nvPr>
            <p:extLst>
              <p:ext uri="{D42A27DB-BD31-4B8C-83A1-F6EECF244321}">
                <p14:modId xmlns:p14="http://schemas.microsoft.com/office/powerpoint/2010/main" val="3512671478"/>
              </p:ext>
            </p:extLst>
          </p:nvPr>
        </p:nvGraphicFramePr>
        <p:xfrm>
          <a:off x="1109663" y="5395913"/>
          <a:ext cx="115887" cy="128587"/>
        </p:xfrm>
        <a:graphic>
          <a:graphicData uri="http://schemas.openxmlformats.org/presentationml/2006/ole">
            <mc:AlternateContent xmlns:mc="http://schemas.openxmlformats.org/markup-compatibility/2006">
              <mc:Choice xmlns:v="urn:schemas-microsoft-com:vml" Requires="v">
                <p:oleObj spid="_x0000_s46872" name="Формула" r:id="rId33" imgW="126835" imgH="139518" progId="Equation.3">
                  <p:embed/>
                </p:oleObj>
              </mc:Choice>
              <mc:Fallback>
                <p:oleObj name="Формула" r:id="rId33" imgW="126835" imgH="13951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09663" y="5395913"/>
                        <a:ext cx="115887" cy="12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60" name="Object 96"/>
          <p:cNvGraphicFramePr>
            <a:graphicFrameLocks noChangeAspect="1"/>
          </p:cNvGraphicFramePr>
          <p:nvPr>
            <p:extLst>
              <p:ext uri="{D42A27DB-BD31-4B8C-83A1-F6EECF244321}">
                <p14:modId xmlns:p14="http://schemas.microsoft.com/office/powerpoint/2010/main" val="25314920"/>
              </p:ext>
            </p:extLst>
          </p:nvPr>
        </p:nvGraphicFramePr>
        <p:xfrm>
          <a:off x="2346325" y="5272088"/>
          <a:ext cx="115888" cy="163512"/>
        </p:xfrm>
        <a:graphic>
          <a:graphicData uri="http://schemas.openxmlformats.org/presentationml/2006/ole">
            <mc:AlternateContent xmlns:mc="http://schemas.openxmlformats.org/markup-compatibility/2006">
              <mc:Choice xmlns:v="urn:schemas-microsoft-com:vml" Requires="v">
                <p:oleObj spid="_x0000_s46873" name="Формула" r:id="rId35" imgW="126725" imgH="177415" progId="Equation.3">
                  <p:embed/>
                </p:oleObj>
              </mc:Choice>
              <mc:Fallback>
                <p:oleObj name="Формула" r:id="rId35" imgW="126725" imgH="17741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46325" y="5272088"/>
                        <a:ext cx="115888" cy="16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62" name="Freeform 98"/>
          <p:cNvSpPr>
            <a:spLocks/>
          </p:cNvSpPr>
          <p:nvPr/>
        </p:nvSpPr>
        <p:spPr bwMode="auto">
          <a:xfrm>
            <a:off x="2266950" y="4991100"/>
            <a:ext cx="47625" cy="95250"/>
          </a:xfrm>
          <a:custGeom>
            <a:avLst/>
            <a:gdLst>
              <a:gd name="T0" fmla="*/ 0 w 30"/>
              <a:gd name="T1" fmla="*/ 0 h 60"/>
              <a:gd name="T2" fmla="*/ 47625 w 30"/>
              <a:gd name="T3" fmla="*/ 95250 h 60"/>
              <a:gd name="T4" fmla="*/ 0 60000 65536"/>
              <a:gd name="T5" fmla="*/ 0 60000 65536"/>
            </a:gdLst>
            <a:ahLst/>
            <a:cxnLst>
              <a:cxn ang="T4">
                <a:pos x="T0" y="T1"/>
              </a:cxn>
              <a:cxn ang="T5">
                <a:pos x="T2" y="T3"/>
              </a:cxn>
            </a:cxnLst>
            <a:rect l="0" t="0" r="r" b="b"/>
            <a:pathLst>
              <a:path w="30" h="60">
                <a:moveTo>
                  <a:pt x="0" y="0"/>
                </a:moveTo>
                <a:cubicBezTo>
                  <a:pt x="18" y="18"/>
                  <a:pt x="30" y="33"/>
                  <a:pt x="30" y="60"/>
                </a:cubicBez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92963" name="Object 99"/>
          <p:cNvGraphicFramePr>
            <a:graphicFrameLocks noChangeAspect="1"/>
          </p:cNvGraphicFramePr>
          <p:nvPr>
            <p:extLst>
              <p:ext uri="{D42A27DB-BD31-4B8C-83A1-F6EECF244321}">
                <p14:modId xmlns:p14="http://schemas.microsoft.com/office/powerpoint/2010/main" val="552605589"/>
              </p:ext>
            </p:extLst>
          </p:nvPr>
        </p:nvGraphicFramePr>
        <p:xfrm>
          <a:off x="2338388" y="4911725"/>
          <a:ext cx="139700" cy="127000"/>
        </p:xfrm>
        <a:graphic>
          <a:graphicData uri="http://schemas.openxmlformats.org/presentationml/2006/ole">
            <mc:AlternateContent xmlns:mc="http://schemas.openxmlformats.org/markup-compatibility/2006">
              <mc:Choice xmlns:v="urn:schemas-microsoft-com:vml" Requires="v">
                <p:oleObj spid="_x0000_s46874" name="Формула" r:id="rId37" imgW="152334" imgH="139639" progId="Equation.3">
                  <p:embed/>
                </p:oleObj>
              </mc:Choice>
              <mc:Fallback>
                <p:oleObj name="Формула" r:id="rId37" imgW="152334" imgH="139639"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338388" y="4911725"/>
                        <a:ext cx="139700"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64" name="Text Box 100"/>
          <p:cNvSpPr txBox="1">
            <a:spLocks noChangeArrowheads="1"/>
          </p:cNvSpPr>
          <p:nvPr/>
        </p:nvSpPr>
        <p:spPr bwMode="auto">
          <a:xfrm>
            <a:off x="3119438" y="4622800"/>
            <a:ext cx="568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Силу </a:t>
            </a:r>
            <a:r>
              <a:rPr lang="en-US" altLang="ru-RU" sz="1000" b="1" i="1">
                <a:latin typeface="+mn-lt"/>
              </a:rPr>
              <a:t>F</a:t>
            </a:r>
            <a:r>
              <a:rPr lang="en-US" altLang="ru-RU" sz="1000">
                <a:latin typeface="+mn-lt"/>
              </a:rPr>
              <a:t> </a:t>
            </a:r>
            <a:r>
              <a:rPr lang="ru-RU" altLang="ru-RU" sz="1000">
                <a:latin typeface="+mn-lt"/>
              </a:rPr>
              <a:t>разложим на составляющие </a:t>
            </a:r>
            <a:r>
              <a:rPr lang="en-US" altLang="ru-RU" sz="1000" b="1" i="1">
                <a:latin typeface="+mn-lt"/>
              </a:rPr>
              <a:t>F</a:t>
            </a:r>
            <a:r>
              <a:rPr lang="en-US" altLang="ru-RU" sz="1000" baseline="-25000">
                <a:latin typeface="+mn-lt"/>
              </a:rPr>
              <a:t>1</a:t>
            </a:r>
            <a:r>
              <a:rPr lang="en-US" altLang="ru-RU" sz="1000">
                <a:latin typeface="+mn-lt"/>
              </a:rPr>
              <a:t> </a:t>
            </a:r>
            <a:r>
              <a:rPr lang="ru-RU" altLang="ru-RU" sz="1000">
                <a:latin typeface="+mn-lt"/>
              </a:rPr>
              <a:t>и </a:t>
            </a:r>
            <a:r>
              <a:rPr lang="en-US" altLang="ru-RU" sz="1000" b="1" i="1">
                <a:latin typeface="+mn-lt"/>
              </a:rPr>
              <a:t>F</a:t>
            </a:r>
            <a:r>
              <a:rPr lang="en-US" altLang="ru-RU" sz="1000" baseline="-25000">
                <a:latin typeface="+mn-lt"/>
              </a:rPr>
              <a:t>2</a:t>
            </a:r>
            <a:r>
              <a:rPr lang="en-US" altLang="ru-RU" sz="1000">
                <a:latin typeface="+mn-lt"/>
              </a:rPr>
              <a:t>. </a:t>
            </a:r>
            <a:r>
              <a:rPr lang="ru-RU" altLang="ru-RU" sz="1000">
                <a:latin typeface="+mn-lt"/>
              </a:rPr>
              <a:t>Тогда момент силы </a:t>
            </a:r>
            <a:r>
              <a:rPr lang="en-US" altLang="ru-RU" sz="1000" b="1" i="1">
                <a:latin typeface="+mn-lt"/>
              </a:rPr>
              <a:t>F</a:t>
            </a:r>
            <a:r>
              <a:rPr lang="en-US" altLang="ru-RU" sz="1000">
                <a:latin typeface="+mn-lt"/>
              </a:rPr>
              <a:t> </a:t>
            </a:r>
            <a:r>
              <a:rPr lang="ru-RU" altLang="ru-RU" sz="1000">
                <a:latin typeface="+mn-lt"/>
              </a:rPr>
              <a:t>относительно точки </a:t>
            </a:r>
            <a:r>
              <a:rPr lang="en-US" altLang="ru-RU" sz="1000" i="1">
                <a:latin typeface="+mn-lt"/>
              </a:rPr>
              <a:t>A</a:t>
            </a:r>
            <a:r>
              <a:rPr lang="en-US" altLang="ru-RU" sz="1000">
                <a:latin typeface="+mn-lt"/>
              </a:rPr>
              <a:t> </a:t>
            </a:r>
            <a:r>
              <a:rPr lang="ru-RU" altLang="ru-RU" sz="1000">
                <a:latin typeface="+mn-lt"/>
              </a:rPr>
              <a:t>можно вычислить как сумму моментов каждой из сил</a:t>
            </a:r>
            <a:r>
              <a:rPr lang="en-US" altLang="ru-RU" sz="1000">
                <a:latin typeface="+mn-lt"/>
              </a:rPr>
              <a:t> </a:t>
            </a:r>
            <a:r>
              <a:rPr lang="ru-RU" altLang="ru-RU" sz="1000">
                <a:latin typeface="+mn-lt"/>
              </a:rPr>
              <a:t>относительно этой точки</a:t>
            </a:r>
            <a:r>
              <a:rPr lang="en-US" altLang="ru-RU" sz="1000">
                <a:latin typeface="+mn-lt"/>
              </a:rPr>
              <a:t>:</a:t>
            </a:r>
            <a:endParaRPr lang="ru-RU" altLang="ru-RU" sz="1000" b="1">
              <a:latin typeface="+mn-lt"/>
            </a:endParaRPr>
          </a:p>
        </p:txBody>
      </p:sp>
      <p:graphicFrame>
        <p:nvGraphicFramePr>
          <p:cNvPr id="292965" name="Object 101"/>
          <p:cNvGraphicFramePr>
            <a:graphicFrameLocks noChangeAspect="1"/>
          </p:cNvGraphicFramePr>
          <p:nvPr>
            <p:extLst>
              <p:ext uri="{D42A27DB-BD31-4B8C-83A1-F6EECF244321}">
                <p14:modId xmlns:p14="http://schemas.microsoft.com/office/powerpoint/2010/main" val="3543468883"/>
              </p:ext>
            </p:extLst>
          </p:nvPr>
        </p:nvGraphicFramePr>
        <p:xfrm>
          <a:off x="3209925" y="5035550"/>
          <a:ext cx="3009900" cy="215900"/>
        </p:xfrm>
        <a:graphic>
          <a:graphicData uri="http://schemas.openxmlformats.org/presentationml/2006/ole">
            <mc:AlternateContent xmlns:mc="http://schemas.openxmlformats.org/markup-compatibility/2006">
              <mc:Choice xmlns:v="urn:schemas-microsoft-com:vml" Requires="v">
                <p:oleObj spid="_x0000_s46875" name="Формула" r:id="rId39" imgW="3009900" imgH="215900" progId="Equation.3">
                  <p:embed/>
                </p:oleObj>
              </mc:Choice>
              <mc:Fallback>
                <p:oleObj name="Формула" r:id="rId39" imgW="3009900" imgH="2159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209925" y="5035550"/>
                        <a:ext cx="30099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66" name="AutoShape 102"/>
          <p:cNvSpPr>
            <a:spLocks noChangeArrowheads="1"/>
          </p:cNvSpPr>
          <p:nvPr/>
        </p:nvSpPr>
        <p:spPr bwMode="auto">
          <a:xfrm rot="-2042047">
            <a:off x="2052638" y="4862513"/>
            <a:ext cx="500062" cy="136525"/>
          </a:xfrm>
          <a:prstGeom prst="rightArrow">
            <a:avLst>
              <a:gd name="adj1" fmla="val 50000"/>
              <a:gd name="adj2" fmla="val 91570"/>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67" name="AutoShape 103"/>
          <p:cNvSpPr>
            <a:spLocks noChangeArrowheads="1"/>
          </p:cNvSpPr>
          <p:nvPr/>
        </p:nvSpPr>
        <p:spPr bwMode="auto">
          <a:xfrm>
            <a:off x="2105025" y="5000625"/>
            <a:ext cx="395288" cy="127000"/>
          </a:xfrm>
          <a:prstGeom prst="rightArrow">
            <a:avLst>
              <a:gd name="adj1" fmla="val 50000"/>
              <a:gd name="adj2" fmla="val 7781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68" name="AutoShape 104"/>
          <p:cNvSpPr>
            <a:spLocks noChangeArrowheads="1"/>
          </p:cNvSpPr>
          <p:nvPr/>
        </p:nvSpPr>
        <p:spPr bwMode="auto">
          <a:xfrm rot="-5400000">
            <a:off x="1968500" y="4838701"/>
            <a:ext cx="319087" cy="131762"/>
          </a:xfrm>
          <a:prstGeom prst="rightArrow">
            <a:avLst>
              <a:gd name="adj1" fmla="val 50000"/>
              <a:gd name="adj2" fmla="val 60542"/>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92969" name="Object 105"/>
          <p:cNvGraphicFramePr>
            <a:graphicFrameLocks noChangeAspect="1"/>
          </p:cNvGraphicFramePr>
          <p:nvPr>
            <p:extLst>
              <p:ext uri="{D42A27DB-BD31-4B8C-83A1-F6EECF244321}">
                <p14:modId xmlns:p14="http://schemas.microsoft.com/office/powerpoint/2010/main" val="1452256531"/>
              </p:ext>
            </p:extLst>
          </p:nvPr>
        </p:nvGraphicFramePr>
        <p:xfrm>
          <a:off x="2544763" y="5038725"/>
          <a:ext cx="163512" cy="209550"/>
        </p:xfrm>
        <a:graphic>
          <a:graphicData uri="http://schemas.openxmlformats.org/presentationml/2006/ole">
            <mc:AlternateContent xmlns:mc="http://schemas.openxmlformats.org/markup-compatibility/2006">
              <mc:Choice xmlns:v="urn:schemas-microsoft-com:vml" Requires="v">
                <p:oleObj spid="_x0000_s46876" name="Формула" r:id="rId41" imgW="177646" imgH="228402" progId="Equation.3">
                  <p:embed/>
                </p:oleObj>
              </mc:Choice>
              <mc:Fallback>
                <p:oleObj name="Формула" r:id="rId41" imgW="177646" imgH="228402"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544763" y="5038725"/>
                        <a:ext cx="163512"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70" name="Object 106"/>
          <p:cNvGraphicFramePr>
            <a:graphicFrameLocks noChangeAspect="1"/>
          </p:cNvGraphicFramePr>
          <p:nvPr>
            <p:extLst>
              <p:ext uri="{D42A27DB-BD31-4B8C-83A1-F6EECF244321}">
                <p14:modId xmlns:p14="http://schemas.microsoft.com/office/powerpoint/2010/main" val="3943879938"/>
              </p:ext>
            </p:extLst>
          </p:nvPr>
        </p:nvGraphicFramePr>
        <p:xfrm>
          <a:off x="1862138" y="4699000"/>
          <a:ext cx="174625" cy="209550"/>
        </p:xfrm>
        <a:graphic>
          <a:graphicData uri="http://schemas.openxmlformats.org/presentationml/2006/ole">
            <mc:AlternateContent xmlns:mc="http://schemas.openxmlformats.org/markup-compatibility/2006">
              <mc:Choice xmlns:v="urn:schemas-microsoft-com:vml" Requires="v">
                <p:oleObj spid="_x0000_s46877" name="Формула" r:id="rId43" imgW="190500" imgH="228600" progId="Equation.3">
                  <p:embed/>
                </p:oleObj>
              </mc:Choice>
              <mc:Fallback>
                <p:oleObj name="Формула" r:id="rId43" imgW="1905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2138" y="4699000"/>
                        <a:ext cx="174625"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71" name="Text Box 107"/>
          <p:cNvSpPr txBox="1">
            <a:spLocks noChangeArrowheads="1"/>
          </p:cNvSpPr>
          <p:nvPr/>
        </p:nvSpPr>
        <p:spPr bwMode="auto">
          <a:xfrm>
            <a:off x="2852738" y="5308600"/>
            <a:ext cx="6143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a:t>
            </a:r>
            <a:r>
              <a:rPr lang="en-US" altLang="ru-RU" sz="1000">
                <a:latin typeface="+mn-lt"/>
              </a:rPr>
              <a:t>. </a:t>
            </a:r>
            <a:r>
              <a:rPr lang="ru-RU" altLang="ru-RU" sz="1000">
                <a:latin typeface="+mn-lt"/>
              </a:rPr>
              <a:t>Доказательство необходимости ограничений для </a:t>
            </a:r>
            <a:r>
              <a:rPr lang="en-US" altLang="ru-RU" sz="1000">
                <a:latin typeface="+mn-lt"/>
              </a:rPr>
              <a:t>II </a:t>
            </a:r>
            <a:r>
              <a:rPr lang="ru-RU" altLang="ru-RU" sz="1000">
                <a:latin typeface="+mn-lt"/>
              </a:rPr>
              <a:t>и </a:t>
            </a:r>
            <a:r>
              <a:rPr lang="en-US" altLang="ru-RU" sz="1000">
                <a:latin typeface="+mn-lt"/>
              </a:rPr>
              <a:t>III </a:t>
            </a:r>
            <a:r>
              <a:rPr lang="ru-RU" altLang="ru-RU" sz="1000">
                <a:latin typeface="+mn-lt"/>
              </a:rPr>
              <a:t>форм уравнений равновесия</a:t>
            </a:r>
            <a:r>
              <a:rPr lang="en-US" altLang="ru-RU" sz="1000">
                <a:latin typeface="+mn-lt"/>
              </a:rPr>
              <a:t>:</a:t>
            </a:r>
            <a:endParaRPr lang="ru-RU" altLang="ru-RU" sz="1000">
              <a:latin typeface="+mn-lt"/>
            </a:endParaRPr>
          </a:p>
          <a:p>
            <a:pPr eaLnBrk="1" hangingPunct="1"/>
            <a:r>
              <a:rPr lang="ru-RU" altLang="ru-RU" sz="1000">
                <a:latin typeface="+mn-lt"/>
              </a:rPr>
              <a:t>Если  	         , то система приводится к равнодействующей, при этом она проходит через</a:t>
            </a:r>
            <a:endParaRPr lang="en-US" altLang="ru-RU" sz="1000">
              <a:latin typeface="+mn-lt"/>
            </a:endParaRPr>
          </a:p>
          <a:p>
            <a:pPr eaLnBrk="1" hangingPunct="1"/>
            <a:endParaRPr lang="en-US" altLang="ru-RU" sz="1000">
              <a:latin typeface="+mn-lt"/>
            </a:endParaRPr>
          </a:p>
          <a:p>
            <a:pPr eaLnBrk="1" hangingPunct="1"/>
            <a:r>
              <a:rPr lang="ru-RU" altLang="ru-RU" sz="1000">
                <a:latin typeface="+mn-lt"/>
              </a:rPr>
              <a:t>точку </a:t>
            </a:r>
            <a:r>
              <a:rPr lang="en-US" altLang="ru-RU" sz="1000" i="1">
                <a:latin typeface="+mn-lt"/>
              </a:rPr>
              <a:t>A</a:t>
            </a:r>
            <a:r>
              <a:rPr lang="ru-RU" altLang="ru-RU" sz="1000">
                <a:latin typeface="+mn-lt"/>
              </a:rPr>
              <a:t>, т.к. ее момент относительное этой точки должен быть равен нулю (теорема Вариньона).</a:t>
            </a:r>
          </a:p>
        </p:txBody>
      </p:sp>
      <p:graphicFrame>
        <p:nvGraphicFramePr>
          <p:cNvPr id="292972" name="Object 108"/>
          <p:cNvGraphicFramePr>
            <a:graphicFrameLocks noChangeAspect="1"/>
          </p:cNvGraphicFramePr>
          <p:nvPr>
            <p:extLst>
              <p:ext uri="{D42A27DB-BD31-4B8C-83A1-F6EECF244321}">
                <p14:modId xmlns:p14="http://schemas.microsoft.com/office/powerpoint/2010/main" val="2883765476"/>
              </p:ext>
            </p:extLst>
          </p:nvPr>
        </p:nvGraphicFramePr>
        <p:xfrm>
          <a:off x="3384550" y="5537200"/>
          <a:ext cx="685800" cy="228600"/>
        </p:xfrm>
        <a:graphic>
          <a:graphicData uri="http://schemas.openxmlformats.org/presentationml/2006/ole">
            <mc:AlternateContent xmlns:mc="http://schemas.openxmlformats.org/markup-compatibility/2006">
              <mc:Choice xmlns:v="urn:schemas-microsoft-com:vml" Requires="v">
                <p:oleObj spid="_x0000_s46878" name="Формула" r:id="rId44" imgW="685800" imgH="228600" progId="Equation.3">
                  <p:embed/>
                </p:oleObj>
              </mc:Choice>
              <mc:Fallback>
                <p:oleObj name="Формула" r:id="rId44" imgW="685800" imgH="22860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384550" y="5537200"/>
                        <a:ext cx="685800" cy="22860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973" name="Object 109"/>
          <p:cNvGraphicFramePr>
            <a:graphicFrameLocks noChangeAspect="1"/>
          </p:cNvGraphicFramePr>
          <p:nvPr>
            <p:extLst>
              <p:ext uri="{D42A27DB-BD31-4B8C-83A1-F6EECF244321}">
                <p14:modId xmlns:p14="http://schemas.microsoft.com/office/powerpoint/2010/main" val="533070860"/>
              </p:ext>
            </p:extLst>
          </p:nvPr>
        </p:nvGraphicFramePr>
        <p:xfrm>
          <a:off x="1290638" y="5992813"/>
          <a:ext cx="698500" cy="228600"/>
        </p:xfrm>
        <a:graphic>
          <a:graphicData uri="http://schemas.openxmlformats.org/presentationml/2006/ole">
            <mc:AlternateContent xmlns:mc="http://schemas.openxmlformats.org/markup-compatibility/2006">
              <mc:Choice xmlns:v="urn:schemas-microsoft-com:vml" Requires="v">
                <p:oleObj spid="_x0000_s46879" name="Формула" r:id="rId46" imgW="698500" imgH="228600" progId="Equation.3">
                  <p:embed/>
                </p:oleObj>
              </mc:Choice>
              <mc:Fallback>
                <p:oleObj name="Формула" r:id="rId46" imgW="698500" imgH="22860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290638" y="5992813"/>
                        <a:ext cx="698500" cy="22860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74" name="Text Box 110"/>
          <p:cNvSpPr txBox="1">
            <a:spLocks noChangeArrowheads="1"/>
          </p:cNvSpPr>
          <p:nvPr/>
        </p:nvSpPr>
        <p:spPr bwMode="auto">
          <a:xfrm>
            <a:off x="193675" y="5994400"/>
            <a:ext cx="5776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Если при этом 		, то равнодействующая должна также проходить через точку </a:t>
            </a:r>
            <a:r>
              <a:rPr lang="en-US" altLang="ru-RU" sz="1000" i="1">
                <a:latin typeface="+mn-lt"/>
              </a:rPr>
              <a:t>B</a:t>
            </a:r>
            <a:r>
              <a:rPr lang="en-US" altLang="ru-RU" sz="1000">
                <a:latin typeface="+mn-lt"/>
              </a:rPr>
              <a:t>.</a:t>
            </a:r>
            <a:endParaRPr lang="ru-RU" altLang="ru-RU" sz="1000">
              <a:latin typeface="+mn-lt"/>
            </a:endParaRPr>
          </a:p>
          <a:p>
            <a:pPr eaLnBrk="1" hangingPunct="1"/>
            <a:endParaRPr lang="ru-RU" altLang="ru-RU" sz="1000" b="1">
              <a:latin typeface="+mn-lt"/>
            </a:endParaRPr>
          </a:p>
        </p:txBody>
      </p:sp>
      <p:sp>
        <p:nvSpPr>
          <p:cNvPr id="292975" name="AutoShape 111"/>
          <p:cNvSpPr>
            <a:spLocks noChangeArrowheads="1"/>
          </p:cNvSpPr>
          <p:nvPr/>
        </p:nvSpPr>
        <p:spPr bwMode="auto">
          <a:xfrm>
            <a:off x="7637463" y="6256338"/>
            <a:ext cx="395287" cy="127000"/>
          </a:xfrm>
          <a:prstGeom prst="rightArrow">
            <a:avLst>
              <a:gd name="adj1" fmla="val 50000"/>
              <a:gd name="adj2" fmla="val 77812"/>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76" name="Line 112"/>
          <p:cNvSpPr>
            <a:spLocks noChangeShapeType="1"/>
          </p:cNvSpPr>
          <p:nvPr/>
        </p:nvSpPr>
        <p:spPr bwMode="auto">
          <a:xfrm flipH="1">
            <a:off x="7532688" y="6324600"/>
            <a:ext cx="1028700" cy="952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77" name="Oval 113"/>
          <p:cNvSpPr>
            <a:spLocks noChangeArrowheads="1"/>
          </p:cNvSpPr>
          <p:nvPr/>
        </p:nvSpPr>
        <p:spPr bwMode="auto">
          <a:xfrm>
            <a:off x="7573963" y="6302375"/>
            <a:ext cx="42862" cy="42863"/>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78" name="Text Box 114"/>
          <p:cNvSpPr txBox="1">
            <a:spLocks noChangeArrowheads="1"/>
          </p:cNvSpPr>
          <p:nvPr/>
        </p:nvSpPr>
        <p:spPr bwMode="auto">
          <a:xfrm>
            <a:off x="7432675" y="6426200"/>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292979" name="Text Box 115"/>
          <p:cNvSpPr txBox="1">
            <a:spLocks noChangeArrowheads="1"/>
          </p:cNvSpPr>
          <p:nvPr/>
        </p:nvSpPr>
        <p:spPr bwMode="auto">
          <a:xfrm>
            <a:off x="8459788" y="6415088"/>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B</a:t>
            </a:r>
            <a:endParaRPr lang="ru-RU" altLang="ru-RU" sz="1000" b="1" i="1">
              <a:latin typeface="+mn-lt"/>
            </a:endParaRPr>
          </a:p>
        </p:txBody>
      </p:sp>
      <p:sp>
        <p:nvSpPr>
          <p:cNvPr id="292980" name="Oval 116"/>
          <p:cNvSpPr>
            <a:spLocks noChangeArrowheads="1"/>
          </p:cNvSpPr>
          <p:nvPr/>
        </p:nvSpPr>
        <p:spPr bwMode="auto">
          <a:xfrm>
            <a:off x="8458200" y="6300788"/>
            <a:ext cx="42863" cy="42862"/>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92981" name="Object 117"/>
          <p:cNvGraphicFramePr>
            <a:graphicFrameLocks noChangeAspect="1"/>
          </p:cNvGraphicFramePr>
          <p:nvPr>
            <p:extLst>
              <p:ext uri="{D42A27DB-BD31-4B8C-83A1-F6EECF244321}">
                <p14:modId xmlns:p14="http://schemas.microsoft.com/office/powerpoint/2010/main" val="4269771137"/>
              </p:ext>
            </p:extLst>
          </p:nvPr>
        </p:nvGraphicFramePr>
        <p:xfrm>
          <a:off x="7883525" y="6116638"/>
          <a:ext cx="150813" cy="174625"/>
        </p:xfrm>
        <a:graphic>
          <a:graphicData uri="http://schemas.openxmlformats.org/presentationml/2006/ole">
            <mc:AlternateContent xmlns:mc="http://schemas.openxmlformats.org/markup-compatibility/2006">
              <mc:Choice xmlns:v="urn:schemas-microsoft-com:vml" Requires="v">
                <p:oleObj spid="_x0000_s46880" name="Формула" r:id="rId48" imgW="164957" imgH="190335" progId="Equation.3">
                  <p:embed/>
                </p:oleObj>
              </mc:Choice>
              <mc:Fallback>
                <p:oleObj name="Формула" r:id="rId48" imgW="164957" imgH="19033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83525" y="6116638"/>
                        <a:ext cx="150813"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982" name="Text Box 118"/>
          <p:cNvSpPr txBox="1">
            <a:spLocks noChangeArrowheads="1"/>
          </p:cNvSpPr>
          <p:nvPr/>
        </p:nvSpPr>
        <p:spPr bwMode="auto">
          <a:xfrm>
            <a:off x="209550" y="6316663"/>
            <a:ext cx="68008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solidFill>
                  <a:schemeClr val="accent1"/>
                </a:solidFill>
                <a:latin typeface="+mn-lt"/>
              </a:rPr>
              <a:t>Тогда проекция равнодействующей на ось, перпендикулярную </a:t>
            </a:r>
            <a:r>
              <a:rPr lang="en-US" altLang="ru-RU" sz="1000" i="1" dirty="0">
                <a:solidFill>
                  <a:schemeClr val="accent1"/>
                </a:solidFill>
                <a:latin typeface="+mn-lt"/>
              </a:rPr>
              <a:t>AB</a:t>
            </a:r>
            <a:r>
              <a:rPr lang="ru-RU" altLang="ru-RU" sz="1000" dirty="0">
                <a:solidFill>
                  <a:schemeClr val="accent1"/>
                </a:solidFill>
                <a:latin typeface="+mn-lt"/>
              </a:rPr>
              <a:t>, и момент равнодействующей относительно точки, лежащей на </a:t>
            </a:r>
            <a:r>
              <a:rPr lang="en-US" altLang="ru-RU" sz="1000" dirty="0">
                <a:solidFill>
                  <a:schemeClr val="accent1"/>
                </a:solidFill>
                <a:latin typeface="+mn-lt"/>
              </a:rPr>
              <a:t>AB</a:t>
            </a:r>
            <a:r>
              <a:rPr lang="ru-RU" altLang="ru-RU" sz="1000" dirty="0">
                <a:solidFill>
                  <a:schemeClr val="accent1"/>
                </a:solidFill>
                <a:latin typeface="+mn-lt"/>
              </a:rPr>
              <a:t>, будут тождественно равны нулю при любом значении равнодействующей.</a:t>
            </a:r>
          </a:p>
          <a:p>
            <a:pPr eaLnBrk="1" hangingPunct="1"/>
            <a:endParaRPr lang="ru-RU" altLang="ru-RU" sz="1000" b="1" dirty="0">
              <a:solidFill>
                <a:schemeClr val="accent1"/>
              </a:solidFill>
              <a:latin typeface="+mn-lt"/>
            </a:endParaRPr>
          </a:p>
        </p:txBody>
      </p:sp>
      <p:sp>
        <p:nvSpPr>
          <p:cNvPr id="292983" name="Line 119"/>
          <p:cNvSpPr>
            <a:spLocks noChangeShapeType="1"/>
          </p:cNvSpPr>
          <p:nvPr/>
        </p:nvSpPr>
        <p:spPr bwMode="auto">
          <a:xfrm flipH="1">
            <a:off x="8239125" y="5961063"/>
            <a:ext cx="0" cy="6858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2984" name="Oval 120"/>
          <p:cNvSpPr>
            <a:spLocks noChangeArrowheads="1"/>
          </p:cNvSpPr>
          <p:nvPr/>
        </p:nvSpPr>
        <p:spPr bwMode="auto">
          <a:xfrm>
            <a:off x="8151813" y="6308725"/>
            <a:ext cx="42862" cy="42863"/>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2985" name="Text Box 121"/>
          <p:cNvSpPr txBox="1">
            <a:spLocks noChangeArrowheads="1"/>
          </p:cNvSpPr>
          <p:nvPr/>
        </p:nvSpPr>
        <p:spPr bwMode="auto">
          <a:xfrm>
            <a:off x="8010525" y="6423025"/>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i="1">
                <a:latin typeface="+mn-lt"/>
              </a:rPr>
              <a:t>С</a:t>
            </a:r>
          </a:p>
        </p:txBody>
      </p:sp>
      <p:graphicFrame>
        <p:nvGraphicFramePr>
          <p:cNvPr id="292986" name="Object 122"/>
          <p:cNvGraphicFramePr>
            <a:graphicFrameLocks noChangeAspect="1"/>
          </p:cNvGraphicFramePr>
          <p:nvPr>
            <p:extLst>
              <p:ext uri="{D42A27DB-BD31-4B8C-83A1-F6EECF244321}">
                <p14:modId xmlns:p14="http://schemas.microsoft.com/office/powerpoint/2010/main" val="4149257615"/>
              </p:ext>
            </p:extLst>
          </p:nvPr>
        </p:nvGraphicFramePr>
        <p:xfrm>
          <a:off x="8251825" y="5946775"/>
          <a:ext cx="115888" cy="128588"/>
        </p:xfrm>
        <a:graphic>
          <a:graphicData uri="http://schemas.openxmlformats.org/presentationml/2006/ole">
            <mc:AlternateContent xmlns:mc="http://schemas.openxmlformats.org/markup-compatibility/2006">
              <mc:Choice xmlns:v="urn:schemas-microsoft-com:vml" Requires="v">
                <p:oleObj spid="_x0000_s46881" name="Формула" r:id="rId49" imgW="126835" imgH="139518" progId="Equation.3">
                  <p:embed/>
                </p:oleObj>
              </mc:Choice>
              <mc:Fallback>
                <p:oleObj name="Формула" r:id="rId49" imgW="126835" imgH="139518"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8251825" y="5946775"/>
                        <a:ext cx="115888" cy="12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00" name="Oval 127"/>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24</a:t>
            </a:r>
            <a:endParaRPr lang="ru-RU" altLang="ru-RU" sz="1000" b="1" dirty="0">
              <a:solidFill>
                <a:schemeClr val="bg2"/>
              </a:solidFill>
              <a:latin typeface="+mn-lt"/>
            </a:endParaRPr>
          </a:p>
        </p:txBody>
      </p:sp>
    </p:spTree>
    <p:extLst>
      <p:ext uri="{BB962C8B-B14F-4D97-AF65-F5344CB8AC3E}">
        <p14:creationId xmlns:p14="http://schemas.microsoft.com/office/powerpoint/2010/main" val="624963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888"/>
                                        </p:tgtEl>
                                        <p:attrNameLst>
                                          <p:attrName>style.visibility</p:attrName>
                                        </p:attrNameLst>
                                      </p:cBhvr>
                                      <p:to>
                                        <p:strVal val="visible"/>
                                      </p:to>
                                    </p:set>
                                    <p:anim calcmode="lin" valueType="num">
                                      <p:cBhvr additive="base">
                                        <p:cTn id="7" dur="500" fill="hold"/>
                                        <p:tgtEl>
                                          <p:spTgt spid="292888"/>
                                        </p:tgtEl>
                                        <p:attrNameLst>
                                          <p:attrName>ppt_x</p:attrName>
                                        </p:attrNameLst>
                                      </p:cBhvr>
                                      <p:tavLst>
                                        <p:tav tm="0">
                                          <p:val>
                                            <p:strVal val="#ppt_x"/>
                                          </p:val>
                                        </p:tav>
                                        <p:tav tm="100000">
                                          <p:val>
                                            <p:strVal val="#ppt_x"/>
                                          </p:val>
                                        </p:tav>
                                      </p:tavLst>
                                    </p:anim>
                                    <p:anim calcmode="lin" valueType="num">
                                      <p:cBhvr additive="base">
                                        <p:cTn id="8" dur="500" fill="hold"/>
                                        <p:tgtEl>
                                          <p:spTgt spid="292888"/>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2928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28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8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28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28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290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29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29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29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290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289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grpId="1" nodeType="clickEffect">
                                  <p:stCondLst>
                                    <p:cond delay="0"/>
                                  </p:stCondLst>
                                  <p:childTnLst>
                                    <p:animEffect transition="out" filter="dissolve">
                                      <p:cBhvr>
                                        <p:cTn id="36" dur="500"/>
                                        <p:tgtEl>
                                          <p:spTgt spid="292890"/>
                                        </p:tgtEl>
                                      </p:cBhvr>
                                    </p:animEffect>
                                    <p:set>
                                      <p:cBhvr>
                                        <p:cTn id="37" dur="1" fill="hold">
                                          <p:stCondLst>
                                            <p:cond delay="499"/>
                                          </p:stCondLst>
                                        </p:cTn>
                                        <p:tgtEl>
                                          <p:spTgt spid="292890"/>
                                        </p:tgtEl>
                                        <p:attrNameLst>
                                          <p:attrName>style.visibility</p:attrName>
                                        </p:attrNameLst>
                                      </p:cBhvr>
                                      <p:to>
                                        <p:strVal val="hidden"/>
                                      </p:to>
                                    </p:set>
                                  </p:childTnLst>
                                </p:cTn>
                              </p:par>
                              <p:par>
                                <p:cTn id="38" presetID="9" presetClass="exit" presetSubtype="0" fill="hold" grpId="1" nodeType="withEffect">
                                  <p:stCondLst>
                                    <p:cond delay="0"/>
                                  </p:stCondLst>
                                  <p:childTnLst>
                                    <p:animEffect transition="out" filter="dissolve">
                                      <p:cBhvr>
                                        <p:cTn id="39" dur="500"/>
                                        <p:tgtEl>
                                          <p:spTgt spid="292891"/>
                                        </p:tgtEl>
                                      </p:cBhvr>
                                    </p:animEffect>
                                    <p:set>
                                      <p:cBhvr>
                                        <p:cTn id="40" dur="1" fill="hold">
                                          <p:stCondLst>
                                            <p:cond delay="499"/>
                                          </p:stCondLst>
                                        </p:cTn>
                                        <p:tgtEl>
                                          <p:spTgt spid="292891"/>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292892"/>
                                        </p:tgtEl>
                                      </p:cBhvr>
                                    </p:animEffect>
                                    <p:set>
                                      <p:cBhvr>
                                        <p:cTn id="43" dur="1" fill="hold">
                                          <p:stCondLst>
                                            <p:cond delay="499"/>
                                          </p:stCondLst>
                                        </p:cTn>
                                        <p:tgtEl>
                                          <p:spTgt spid="292892"/>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29290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2906"/>
                                        </p:tgtEl>
                                        <p:attrNameLst>
                                          <p:attrName>style.visibility</p:attrName>
                                        </p:attrNameLst>
                                      </p:cBhvr>
                                      <p:to>
                                        <p:strVal val="visible"/>
                                      </p:to>
                                    </p:set>
                                  </p:childTnLst>
                                </p:cTn>
                              </p:par>
                            </p:childTnLst>
                          </p:cTn>
                        </p:par>
                        <p:par>
                          <p:cTn id="48" fill="hold" nodeType="afterGroup">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2928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29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29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291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291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291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29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29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292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292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929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29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2928"/>
                                        </p:tgtEl>
                                        <p:attrNameLst>
                                          <p:attrName>style.visibility</p:attrName>
                                        </p:attrNameLst>
                                      </p:cBhvr>
                                      <p:to>
                                        <p:strVal val="visible"/>
                                      </p:to>
                                    </p:set>
                                  </p:childTnLst>
                                </p:cTn>
                              </p:par>
                              <p:par>
                                <p:cTn id="81" presetID="1" presetClass="entr" presetSubtype="0" fill="hold" grpId="1" nodeType="withEffect">
                                  <p:stCondLst>
                                    <p:cond delay="0"/>
                                  </p:stCondLst>
                                  <p:childTnLst>
                                    <p:set>
                                      <p:cBhvr>
                                        <p:cTn id="82" dur="1" fill="hold">
                                          <p:stCondLst>
                                            <p:cond delay="0"/>
                                          </p:stCondLst>
                                        </p:cTn>
                                        <p:tgtEl>
                                          <p:spTgt spid="2929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2929"/>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292929"/>
                                        </p:tgtEl>
                                        <p:attrNameLst>
                                          <p:attrName>style.visibility</p:attrName>
                                        </p:attrNameLst>
                                      </p:cBhvr>
                                      <p:to>
                                        <p:strVal val="visible"/>
                                      </p:to>
                                    </p:set>
                                  </p:childTnLst>
                                </p:cTn>
                              </p:par>
                              <p:par>
                                <p:cTn id="87" presetID="9" presetClass="exit" presetSubtype="0" fill="hold" grpId="1" nodeType="withEffect">
                                  <p:stCondLst>
                                    <p:cond delay="0"/>
                                  </p:stCondLst>
                                  <p:childTnLst>
                                    <p:animEffect transition="out" filter="dissolve">
                                      <p:cBhvr>
                                        <p:cTn id="88" dur="500"/>
                                        <p:tgtEl>
                                          <p:spTgt spid="292893"/>
                                        </p:tgtEl>
                                      </p:cBhvr>
                                    </p:animEffect>
                                    <p:set>
                                      <p:cBhvr>
                                        <p:cTn id="89" dur="1" fill="hold">
                                          <p:stCondLst>
                                            <p:cond delay="499"/>
                                          </p:stCondLst>
                                        </p:cTn>
                                        <p:tgtEl>
                                          <p:spTgt spid="292893"/>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292930"/>
                                        </p:tgtEl>
                                        <p:attrNameLst>
                                          <p:attrName>style.visibility</p:attrName>
                                        </p:attrNameLst>
                                      </p:cBhvr>
                                      <p:to>
                                        <p:strVal val="visible"/>
                                      </p:to>
                                    </p:set>
                                  </p:childTnLst>
                                </p:cTn>
                              </p:par>
                            </p:childTnLst>
                          </p:cTn>
                        </p:par>
                        <p:par>
                          <p:cTn id="92" fill="hold" nodeType="afterGroup">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9293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929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293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9294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292942"/>
                                        </p:tgtEl>
                                        <p:attrNameLst>
                                          <p:attrName>style.visibility</p:attrName>
                                        </p:attrNameLst>
                                      </p:cBhvr>
                                      <p:to>
                                        <p:strVal val="visible"/>
                                      </p:to>
                                    </p:set>
                                    <p:anim calcmode="lin" valueType="num">
                                      <p:cBhvr additive="base">
                                        <p:cTn id="107" dur="500" fill="hold"/>
                                        <p:tgtEl>
                                          <p:spTgt spid="292942"/>
                                        </p:tgtEl>
                                        <p:attrNameLst>
                                          <p:attrName>ppt_x</p:attrName>
                                        </p:attrNameLst>
                                      </p:cBhvr>
                                      <p:tavLst>
                                        <p:tav tm="0">
                                          <p:val>
                                            <p:strVal val="0-#ppt_w/2"/>
                                          </p:val>
                                        </p:tav>
                                        <p:tav tm="100000">
                                          <p:val>
                                            <p:strVal val="#ppt_x"/>
                                          </p:val>
                                        </p:tav>
                                      </p:tavLst>
                                    </p:anim>
                                    <p:anim calcmode="lin" valueType="num">
                                      <p:cBhvr additive="base">
                                        <p:cTn id="108" dur="500" fill="hold"/>
                                        <p:tgtEl>
                                          <p:spTgt spid="292942"/>
                                        </p:tgtEl>
                                        <p:attrNameLst>
                                          <p:attrName>ppt_y</p:attrName>
                                        </p:attrNameLst>
                                      </p:cBhvr>
                                      <p:tavLst>
                                        <p:tav tm="0">
                                          <p:val>
                                            <p:strVal val="#ppt_y"/>
                                          </p:val>
                                        </p:tav>
                                        <p:tav tm="100000">
                                          <p:val>
                                            <p:strVal val="#ppt_y"/>
                                          </p:val>
                                        </p:tav>
                                      </p:tavLst>
                                    </p:anim>
                                  </p:childTnLst>
                                </p:cTn>
                              </p:par>
                              <p:par>
                                <p:cTn id="109" presetID="1" presetClass="entr" presetSubtype="0" fill="hold" grpId="0" nodeType="withEffect">
                                  <p:stCondLst>
                                    <p:cond delay="0"/>
                                  </p:stCondLst>
                                  <p:childTnLst>
                                    <p:set>
                                      <p:cBhvr>
                                        <p:cTn id="110" dur="1" fill="hold">
                                          <p:stCondLst>
                                            <p:cond delay="0"/>
                                          </p:stCondLst>
                                        </p:cTn>
                                        <p:tgtEl>
                                          <p:spTgt spid="29294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9294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92948"/>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29294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9294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929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295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9296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296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9294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9294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9295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9295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9295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9295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9295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929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9295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9295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92962"/>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292964"/>
                                        </p:tgtEl>
                                        <p:attrNameLst>
                                          <p:attrName>style.visibility</p:attrName>
                                        </p:attrNameLst>
                                      </p:cBhvr>
                                      <p:to>
                                        <p:strVal val="visible"/>
                                      </p:to>
                                    </p:set>
                                    <p:anim calcmode="lin" valueType="num">
                                      <p:cBhvr additive="base">
                                        <p:cTn id="153" dur="500" fill="hold"/>
                                        <p:tgtEl>
                                          <p:spTgt spid="292964"/>
                                        </p:tgtEl>
                                        <p:attrNameLst>
                                          <p:attrName>ppt_x</p:attrName>
                                        </p:attrNameLst>
                                      </p:cBhvr>
                                      <p:tavLst>
                                        <p:tav tm="0">
                                          <p:val>
                                            <p:strVal val="#ppt_x"/>
                                          </p:val>
                                        </p:tav>
                                        <p:tav tm="100000">
                                          <p:val>
                                            <p:strVal val="#ppt_x"/>
                                          </p:val>
                                        </p:tav>
                                      </p:tavLst>
                                    </p:anim>
                                    <p:anim calcmode="lin" valueType="num">
                                      <p:cBhvr additive="base">
                                        <p:cTn id="154" dur="500" fill="hold"/>
                                        <p:tgtEl>
                                          <p:spTgt spid="292964"/>
                                        </p:tgtEl>
                                        <p:attrNameLst>
                                          <p:attrName>ppt_y</p:attrName>
                                        </p:attrNameLst>
                                      </p:cBhvr>
                                      <p:tavLst>
                                        <p:tav tm="0">
                                          <p:val>
                                            <p:strVal val="1+#ppt_h/2"/>
                                          </p:val>
                                        </p:tav>
                                        <p:tav tm="100000">
                                          <p:val>
                                            <p:strVal val="#ppt_y"/>
                                          </p:val>
                                        </p:tav>
                                      </p:tavLst>
                                    </p:anim>
                                  </p:childTnLst>
                                </p:cTn>
                              </p:par>
                              <p:par>
                                <p:cTn id="155" presetID="1" presetClass="entr" presetSubtype="0" fill="hold" grpId="0" nodeType="withEffect">
                                  <p:stCondLst>
                                    <p:cond delay="0"/>
                                  </p:stCondLst>
                                  <p:childTnLst>
                                    <p:set>
                                      <p:cBhvr>
                                        <p:cTn id="156" dur="1" fill="hold">
                                          <p:stCondLst>
                                            <p:cond delay="0"/>
                                          </p:stCondLst>
                                        </p:cTn>
                                        <p:tgtEl>
                                          <p:spTgt spid="292966"/>
                                        </p:tgtEl>
                                        <p:attrNameLst>
                                          <p:attrName>style.visibility</p:attrName>
                                        </p:attrNameLst>
                                      </p:cBhvr>
                                      <p:to>
                                        <p:strVal val="visible"/>
                                      </p:to>
                                    </p:set>
                                  </p:childTnLst>
                                </p:cTn>
                              </p:par>
                              <p:par>
                                <p:cTn id="157" presetID="1" presetClass="entr" presetSubtype="0" fill="hold" grpId="1" nodeType="withEffect">
                                  <p:stCondLst>
                                    <p:cond delay="0"/>
                                  </p:stCondLst>
                                  <p:childTnLst>
                                    <p:set>
                                      <p:cBhvr>
                                        <p:cTn id="158" dur="1" fill="hold">
                                          <p:stCondLst>
                                            <p:cond delay="0"/>
                                          </p:stCondLst>
                                        </p:cTn>
                                        <p:tgtEl>
                                          <p:spTgt spid="29296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92967"/>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29296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92968"/>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2929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929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92970"/>
                                        </p:tgtEl>
                                        <p:attrNameLst>
                                          <p:attrName>style.visibility</p:attrName>
                                        </p:attrNameLst>
                                      </p:cBhvr>
                                      <p:to>
                                        <p:strVal val="visible"/>
                                      </p:to>
                                    </p:set>
                                  </p:childTnLst>
                                </p:cTn>
                              </p:par>
                              <p:par>
                                <p:cTn id="171" presetID="2" presetClass="entr" presetSubtype="4" fill="hold" nodeType="withEffect">
                                  <p:stCondLst>
                                    <p:cond delay="0"/>
                                  </p:stCondLst>
                                  <p:childTnLst>
                                    <p:set>
                                      <p:cBhvr>
                                        <p:cTn id="172" dur="1" fill="hold">
                                          <p:stCondLst>
                                            <p:cond delay="0"/>
                                          </p:stCondLst>
                                        </p:cTn>
                                        <p:tgtEl>
                                          <p:spTgt spid="292965"/>
                                        </p:tgtEl>
                                        <p:attrNameLst>
                                          <p:attrName>style.visibility</p:attrName>
                                        </p:attrNameLst>
                                      </p:cBhvr>
                                      <p:to>
                                        <p:strVal val="visible"/>
                                      </p:to>
                                    </p:set>
                                    <p:anim calcmode="lin" valueType="num">
                                      <p:cBhvr additive="base">
                                        <p:cTn id="173" dur="500" fill="hold"/>
                                        <p:tgtEl>
                                          <p:spTgt spid="292965"/>
                                        </p:tgtEl>
                                        <p:attrNameLst>
                                          <p:attrName>ppt_x</p:attrName>
                                        </p:attrNameLst>
                                      </p:cBhvr>
                                      <p:tavLst>
                                        <p:tav tm="0">
                                          <p:val>
                                            <p:strVal val="#ppt_x"/>
                                          </p:val>
                                        </p:tav>
                                        <p:tav tm="100000">
                                          <p:val>
                                            <p:strVal val="#ppt_x"/>
                                          </p:val>
                                        </p:tav>
                                      </p:tavLst>
                                    </p:anim>
                                    <p:anim calcmode="lin" valueType="num">
                                      <p:cBhvr additive="base">
                                        <p:cTn id="174" dur="500" fill="hold"/>
                                        <p:tgtEl>
                                          <p:spTgt spid="292965"/>
                                        </p:tgtEl>
                                        <p:attrNameLst>
                                          <p:attrName>ppt_y</p:attrName>
                                        </p:attrNameLst>
                                      </p:cBhvr>
                                      <p:tavLst>
                                        <p:tav tm="0">
                                          <p:val>
                                            <p:strVal val="1+#ppt_h/2"/>
                                          </p:val>
                                        </p:tav>
                                        <p:tav tm="100000">
                                          <p:val>
                                            <p:strVal val="#ppt_y"/>
                                          </p:val>
                                        </p:tav>
                                      </p:tavLst>
                                    </p:anim>
                                  </p:childTnLst>
                                </p:cTn>
                              </p:par>
                              <p:par>
                                <p:cTn id="175" presetID="9" presetClass="exit" presetSubtype="0" fill="hold" grpId="2" nodeType="withEffect">
                                  <p:stCondLst>
                                    <p:cond delay="0"/>
                                  </p:stCondLst>
                                  <p:childTnLst>
                                    <p:animEffect transition="out" filter="dissolve">
                                      <p:cBhvr>
                                        <p:cTn id="176" dur="500"/>
                                        <p:tgtEl>
                                          <p:spTgt spid="292948"/>
                                        </p:tgtEl>
                                      </p:cBhvr>
                                    </p:animEffect>
                                    <p:set>
                                      <p:cBhvr>
                                        <p:cTn id="177" dur="1" fill="hold">
                                          <p:stCondLst>
                                            <p:cond delay="499"/>
                                          </p:stCondLst>
                                        </p:cTn>
                                        <p:tgtEl>
                                          <p:spTgt spid="292948"/>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92971"/>
                                        </p:tgtEl>
                                        <p:attrNameLst>
                                          <p:attrName>style.visibility</p:attrName>
                                        </p:attrNameLst>
                                      </p:cBhvr>
                                      <p:to>
                                        <p:strVal val="visible"/>
                                      </p:to>
                                    </p:set>
                                    <p:anim calcmode="lin" valueType="num">
                                      <p:cBhvr additive="base">
                                        <p:cTn id="182" dur="500" fill="hold"/>
                                        <p:tgtEl>
                                          <p:spTgt spid="292971"/>
                                        </p:tgtEl>
                                        <p:attrNameLst>
                                          <p:attrName>ppt_x</p:attrName>
                                        </p:attrNameLst>
                                      </p:cBhvr>
                                      <p:tavLst>
                                        <p:tav tm="0">
                                          <p:val>
                                            <p:strVal val="#ppt_x"/>
                                          </p:val>
                                        </p:tav>
                                        <p:tav tm="100000">
                                          <p:val>
                                            <p:strVal val="#ppt_x"/>
                                          </p:val>
                                        </p:tav>
                                      </p:tavLst>
                                    </p:anim>
                                    <p:anim calcmode="lin" valueType="num">
                                      <p:cBhvr additive="base">
                                        <p:cTn id="183" dur="500" fill="hold"/>
                                        <p:tgtEl>
                                          <p:spTgt spid="292971"/>
                                        </p:tgtEl>
                                        <p:attrNameLst>
                                          <p:attrName>ppt_y</p:attrName>
                                        </p:attrNameLst>
                                      </p:cBhvr>
                                      <p:tavLst>
                                        <p:tav tm="0">
                                          <p:val>
                                            <p:strVal val="1+#ppt_h/2"/>
                                          </p:val>
                                        </p:tav>
                                        <p:tav tm="100000">
                                          <p:val>
                                            <p:strVal val="#ppt_y"/>
                                          </p:val>
                                        </p:tav>
                                      </p:tavLst>
                                    </p:anim>
                                  </p:childTnLst>
                                </p:cTn>
                              </p:par>
                              <p:par>
                                <p:cTn id="184" presetID="2" presetClass="entr" presetSubtype="4" fill="hold" nodeType="withEffect">
                                  <p:stCondLst>
                                    <p:cond delay="0"/>
                                  </p:stCondLst>
                                  <p:childTnLst>
                                    <p:set>
                                      <p:cBhvr>
                                        <p:cTn id="185" dur="1" fill="hold">
                                          <p:stCondLst>
                                            <p:cond delay="0"/>
                                          </p:stCondLst>
                                        </p:cTn>
                                        <p:tgtEl>
                                          <p:spTgt spid="292972"/>
                                        </p:tgtEl>
                                        <p:attrNameLst>
                                          <p:attrName>style.visibility</p:attrName>
                                        </p:attrNameLst>
                                      </p:cBhvr>
                                      <p:to>
                                        <p:strVal val="visible"/>
                                      </p:to>
                                    </p:set>
                                    <p:anim calcmode="lin" valueType="num">
                                      <p:cBhvr additive="base">
                                        <p:cTn id="186" dur="500" fill="hold"/>
                                        <p:tgtEl>
                                          <p:spTgt spid="292972"/>
                                        </p:tgtEl>
                                        <p:attrNameLst>
                                          <p:attrName>ppt_x</p:attrName>
                                        </p:attrNameLst>
                                      </p:cBhvr>
                                      <p:tavLst>
                                        <p:tav tm="0">
                                          <p:val>
                                            <p:strVal val="#ppt_x"/>
                                          </p:val>
                                        </p:tav>
                                        <p:tav tm="100000">
                                          <p:val>
                                            <p:strVal val="#ppt_x"/>
                                          </p:val>
                                        </p:tav>
                                      </p:tavLst>
                                    </p:anim>
                                    <p:anim calcmode="lin" valueType="num">
                                      <p:cBhvr additive="base">
                                        <p:cTn id="187" dur="500" fill="hold"/>
                                        <p:tgtEl>
                                          <p:spTgt spid="292972"/>
                                        </p:tgtEl>
                                        <p:attrNameLst>
                                          <p:attrName>ppt_y</p:attrName>
                                        </p:attrNameLst>
                                      </p:cBhvr>
                                      <p:tavLst>
                                        <p:tav tm="0">
                                          <p:val>
                                            <p:strVal val="1+#ppt_h/2"/>
                                          </p:val>
                                        </p:tav>
                                        <p:tav tm="100000">
                                          <p:val>
                                            <p:strVal val="#ppt_y"/>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92974"/>
                                        </p:tgtEl>
                                        <p:attrNameLst>
                                          <p:attrName>style.visibility</p:attrName>
                                        </p:attrNameLst>
                                      </p:cBhvr>
                                      <p:to>
                                        <p:strVal val="visible"/>
                                      </p:to>
                                    </p:set>
                                  </p:childTnLst>
                                </p:cTn>
                              </p:par>
                              <p:par>
                                <p:cTn id="192" presetID="1" presetClass="entr" presetSubtype="0" fill="hold" nodeType="withEffect">
                                  <p:stCondLst>
                                    <p:cond delay="0"/>
                                  </p:stCondLst>
                                  <p:childTnLst>
                                    <p:set>
                                      <p:cBhvr>
                                        <p:cTn id="193" dur="1" fill="hold">
                                          <p:stCondLst>
                                            <p:cond delay="0"/>
                                          </p:stCondLst>
                                        </p:cTn>
                                        <p:tgtEl>
                                          <p:spTgt spid="292973"/>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292975"/>
                                        </p:tgtEl>
                                        <p:attrNameLst>
                                          <p:attrName>style.visibility</p:attrName>
                                        </p:attrNameLst>
                                      </p:cBhvr>
                                      <p:to>
                                        <p:strVal val="visible"/>
                                      </p:to>
                                    </p:set>
                                  </p:childTnLst>
                                </p:cTn>
                              </p:par>
                              <p:par>
                                <p:cTn id="196" presetID="1" presetClass="entr" presetSubtype="0" fill="hold" grpId="1" nodeType="withEffect">
                                  <p:stCondLst>
                                    <p:cond delay="0"/>
                                  </p:stCondLst>
                                  <p:childTnLst>
                                    <p:set>
                                      <p:cBhvr>
                                        <p:cTn id="197" dur="1" fill="hold">
                                          <p:stCondLst>
                                            <p:cond delay="0"/>
                                          </p:stCondLst>
                                        </p:cTn>
                                        <p:tgtEl>
                                          <p:spTgt spid="29297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92976"/>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292977"/>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292978"/>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292979"/>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292980"/>
                                        </p:tgtEl>
                                        <p:attrNameLst>
                                          <p:attrName>style.visibility</p:attrName>
                                        </p:attrNameLst>
                                      </p:cBhvr>
                                      <p:to>
                                        <p:strVal val="visible"/>
                                      </p:to>
                                    </p:set>
                                  </p:childTnLst>
                                </p:cTn>
                              </p:par>
                              <p:par>
                                <p:cTn id="208" presetID="1" presetClass="entr" presetSubtype="0" fill="hold" nodeType="withEffect">
                                  <p:stCondLst>
                                    <p:cond delay="0"/>
                                  </p:stCondLst>
                                  <p:childTnLst>
                                    <p:set>
                                      <p:cBhvr>
                                        <p:cTn id="209" dur="1" fill="hold">
                                          <p:stCondLst>
                                            <p:cond delay="0"/>
                                          </p:stCondLst>
                                        </p:cTn>
                                        <p:tgtEl>
                                          <p:spTgt spid="292981"/>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292982"/>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292983"/>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292984"/>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292985"/>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292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8" grpId="0"/>
      <p:bldP spid="292889" grpId="0" animBg="1"/>
      <p:bldP spid="292890" grpId="0" animBg="1"/>
      <p:bldP spid="292890" grpId="1" animBg="1"/>
      <p:bldP spid="292891" grpId="0" animBg="1"/>
      <p:bldP spid="292891" grpId="1" animBg="1"/>
      <p:bldP spid="292892" grpId="0" animBg="1"/>
      <p:bldP spid="292892" grpId="1" animBg="1"/>
      <p:bldP spid="292893" grpId="0" animBg="1"/>
      <p:bldP spid="292893" grpId="1" animBg="1"/>
      <p:bldP spid="292894" grpId="0"/>
      <p:bldP spid="292904" grpId="0" animBg="1"/>
      <p:bldP spid="292905" grpId="0"/>
      <p:bldP spid="292906" grpId="0" animBg="1"/>
      <p:bldP spid="292907" grpId="0" animBg="1"/>
      <p:bldP spid="292908" grpId="0" animBg="1"/>
      <p:bldP spid="292912" grpId="0" animBg="1"/>
      <p:bldP spid="292913" grpId="0"/>
      <p:bldP spid="292914" grpId="0"/>
      <p:bldP spid="292915" grpId="0" animBg="1"/>
      <p:bldP spid="292922" grpId="0"/>
      <p:bldP spid="292925" grpId="0" animBg="1"/>
      <p:bldP spid="292926" grpId="0" animBg="1"/>
      <p:bldP spid="292928" grpId="0" animBg="1"/>
      <p:bldP spid="292928" grpId="1" animBg="1"/>
      <p:bldP spid="292929" grpId="0" animBg="1"/>
      <p:bldP spid="292929" grpId="1" animBg="1"/>
      <p:bldP spid="292930" grpId="0" animBg="1"/>
      <p:bldP spid="292931" grpId="0" animBg="1"/>
      <p:bldP spid="292932" grpId="0"/>
      <p:bldP spid="292942" grpId="0"/>
      <p:bldP spid="292943" grpId="0" animBg="1"/>
      <p:bldP spid="292944" grpId="0" animBg="1"/>
      <p:bldP spid="292946" grpId="0"/>
      <p:bldP spid="292947" grpId="0" animBg="1"/>
      <p:bldP spid="292948" grpId="0" animBg="1"/>
      <p:bldP spid="292948" grpId="1" animBg="1"/>
      <p:bldP spid="292948" grpId="2" animBg="1"/>
      <p:bldP spid="292950" grpId="0" animBg="1"/>
      <p:bldP spid="292951" grpId="0" animBg="1"/>
      <p:bldP spid="292953" grpId="0" animBg="1"/>
      <p:bldP spid="292954" grpId="0" animBg="1"/>
      <p:bldP spid="292955" grpId="0" animBg="1"/>
      <p:bldP spid="292956" grpId="0" animBg="1"/>
      <p:bldP spid="292957" grpId="0" animBg="1"/>
      <p:bldP spid="292958" grpId="0" animBg="1"/>
      <p:bldP spid="292962" grpId="0" animBg="1"/>
      <p:bldP spid="292964" grpId="0"/>
      <p:bldP spid="292966" grpId="0" animBg="1"/>
      <p:bldP spid="292966" grpId="1" animBg="1"/>
      <p:bldP spid="292967" grpId="0" animBg="1"/>
      <p:bldP spid="292967" grpId="1" animBg="1"/>
      <p:bldP spid="292968" grpId="0" animBg="1"/>
      <p:bldP spid="292968" grpId="1" animBg="1"/>
      <p:bldP spid="292971" grpId="0"/>
      <p:bldP spid="292974" grpId="0"/>
      <p:bldP spid="292975" grpId="0" animBg="1"/>
      <p:bldP spid="292975" grpId="1" animBg="1"/>
      <p:bldP spid="292976" grpId="0" animBg="1"/>
      <p:bldP spid="292977" grpId="0" animBg="1"/>
      <p:bldP spid="292978" grpId="0"/>
      <p:bldP spid="292979" grpId="0"/>
      <p:bldP spid="292980" grpId="0" animBg="1"/>
      <p:bldP spid="292982" grpId="0"/>
      <p:bldP spid="292983" grpId="0" animBg="1"/>
      <p:bldP spid="292984" grpId="0" animBg="1"/>
      <p:bldP spid="2929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70" name="Rectangle 102"/>
          <p:cNvSpPr>
            <a:spLocks noChangeArrowheads="1"/>
          </p:cNvSpPr>
          <p:nvPr/>
        </p:nvSpPr>
        <p:spPr bwMode="auto">
          <a:xfrm>
            <a:off x="5800725" y="5599113"/>
            <a:ext cx="671513" cy="465137"/>
          </a:xfrm>
          <a:prstGeom prst="rect">
            <a:avLst/>
          </a:prstGeom>
          <a:solidFill>
            <a:srgbClr val="CCFFFF"/>
          </a:solidFill>
          <a:ln w="9525" algn="ctr">
            <a:solidFill>
              <a:srgbClr val="99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20" name="Rectangle 52"/>
          <p:cNvSpPr>
            <a:spLocks noChangeArrowheads="1"/>
          </p:cNvSpPr>
          <p:nvPr/>
        </p:nvSpPr>
        <p:spPr bwMode="auto">
          <a:xfrm>
            <a:off x="6318250" y="4017963"/>
            <a:ext cx="409575" cy="28575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93" name="Rectangle 25"/>
          <p:cNvSpPr>
            <a:spLocks noChangeArrowheads="1"/>
          </p:cNvSpPr>
          <p:nvPr/>
        </p:nvSpPr>
        <p:spPr bwMode="auto">
          <a:xfrm>
            <a:off x="590550" y="3071813"/>
            <a:ext cx="671513" cy="347662"/>
          </a:xfrm>
          <a:prstGeom prst="rect">
            <a:avLst/>
          </a:prstGeom>
          <a:solidFill>
            <a:srgbClr val="CCFFFF"/>
          </a:solidFill>
          <a:ln w="9525" algn="ctr">
            <a:solidFill>
              <a:srgbClr val="99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463" name="Text Box 7"/>
          <p:cNvSpPr txBox="1">
            <a:spLocks noChangeArrowheads="1"/>
          </p:cNvSpPr>
          <p:nvPr/>
        </p:nvSpPr>
        <p:spPr bwMode="auto">
          <a:xfrm>
            <a:off x="117475" y="735013"/>
            <a:ext cx="8802688"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cs typeface="Arial" pitchFamily="34" charset="0"/>
              </a:rPr>
              <a:t>■</a:t>
            </a:r>
            <a:r>
              <a:rPr lang="en-US" altLang="ru-RU" sz="1000" b="1" dirty="0">
                <a:solidFill>
                  <a:srgbClr val="FF0000"/>
                </a:solidFill>
                <a:latin typeface="+mn-lt"/>
                <a:cs typeface="Arial" pitchFamily="34" charset="0"/>
              </a:rPr>
              <a:t>  </a:t>
            </a:r>
            <a:r>
              <a:rPr lang="ru-RU" altLang="ru-RU" sz="1000" b="1" dirty="0">
                <a:solidFill>
                  <a:srgbClr val="FF0000"/>
                </a:solidFill>
                <a:latin typeface="+mn-lt"/>
              </a:rPr>
              <a:t>Трение скольжения.  </a:t>
            </a:r>
            <a:r>
              <a:rPr lang="ru-RU" altLang="ru-RU" sz="1000" dirty="0">
                <a:latin typeface="+mn-lt"/>
              </a:rPr>
              <a:t>При действии сдвигающей силы, приложенной к телу, покоящемуся на шероховатой поверхности, возникает сила, противодействующая  возможному смещению тела (</a:t>
            </a:r>
            <a:r>
              <a:rPr lang="ru-RU" altLang="ru-RU" sz="1000" b="1" dirty="0">
                <a:solidFill>
                  <a:schemeClr val="accent1"/>
                </a:solidFill>
                <a:latin typeface="+mn-lt"/>
              </a:rPr>
              <a:t>сила трения сцепления</a:t>
            </a:r>
            <a:r>
              <a:rPr lang="ru-RU" altLang="ru-RU" sz="1000" dirty="0">
                <a:latin typeface="+mn-lt"/>
              </a:rPr>
              <a:t>) из равновесного положения или его действительному перемещению (</a:t>
            </a:r>
            <a:r>
              <a:rPr lang="ru-RU" altLang="ru-RU" sz="1000" b="1" dirty="0">
                <a:solidFill>
                  <a:schemeClr val="accent1"/>
                </a:solidFill>
                <a:latin typeface="+mn-lt"/>
              </a:rPr>
              <a:t>сила трения скольжения</a:t>
            </a:r>
            <a:r>
              <a:rPr lang="ru-RU" altLang="ru-RU" sz="1000" dirty="0">
                <a:latin typeface="+mn-lt"/>
              </a:rPr>
              <a:t>) при его движении.</a:t>
            </a:r>
            <a:endParaRPr lang="ru-RU" altLang="ru-RU" sz="1000" dirty="0">
              <a:solidFill>
                <a:schemeClr val="accent1"/>
              </a:solidFill>
              <a:latin typeface="+mn-lt"/>
            </a:endParaRPr>
          </a:p>
          <a:p>
            <a:pPr eaLnBrk="1" hangingPunct="1"/>
            <a:r>
              <a:rPr lang="ru-RU" altLang="ru-RU" sz="1000" b="1" dirty="0">
                <a:solidFill>
                  <a:schemeClr val="accent1"/>
                </a:solidFill>
                <a:latin typeface="+mn-lt"/>
              </a:rPr>
              <a:t>Основные законы трения (</a:t>
            </a:r>
            <a:r>
              <a:rPr lang="ru-RU" altLang="ru-RU" sz="1000" b="1" dirty="0" err="1">
                <a:solidFill>
                  <a:schemeClr val="accent1"/>
                </a:solidFill>
                <a:latin typeface="+mn-lt"/>
              </a:rPr>
              <a:t>Амонтона</a:t>
            </a:r>
            <a:r>
              <a:rPr lang="en-US" altLang="ru-RU" sz="1000" b="1" dirty="0">
                <a:solidFill>
                  <a:schemeClr val="accent1"/>
                </a:solidFill>
                <a:latin typeface="+mn-lt"/>
              </a:rPr>
              <a:t> </a:t>
            </a:r>
            <a:r>
              <a:rPr lang="ru-RU" altLang="ru-RU" sz="1000" b="1" dirty="0">
                <a:solidFill>
                  <a:schemeClr val="accent1"/>
                </a:solidFill>
                <a:latin typeface="+mn-lt"/>
              </a:rPr>
              <a:t>-</a:t>
            </a:r>
            <a:r>
              <a:rPr lang="en-US" altLang="ru-RU" sz="1000" b="1" dirty="0">
                <a:solidFill>
                  <a:schemeClr val="accent1"/>
                </a:solidFill>
                <a:latin typeface="+mn-lt"/>
              </a:rPr>
              <a:t> </a:t>
            </a:r>
            <a:r>
              <a:rPr lang="ru-RU" altLang="ru-RU" sz="1000" b="1" dirty="0">
                <a:solidFill>
                  <a:schemeClr val="accent1"/>
                </a:solidFill>
                <a:latin typeface="+mn-lt"/>
              </a:rPr>
              <a:t>Кулона)</a:t>
            </a:r>
            <a:r>
              <a:rPr lang="en-US" altLang="ru-RU" sz="1000" dirty="0">
                <a:solidFill>
                  <a:schemeClr val="accent1"/>
                </a:solidFill>
                <a:latin typeface="+mn-lt"/>
              </a:rPr>
              <a:t>:</a:t>
            </a:r>
          </a:p>
          <a:p>
            <a:pPr eaLnBrk="1" hangingPunct="1"/>
            <a:r>
              <a:rPr lang="en-US" altLang="ru-RU" sz="1000" dirty="0">
                <a:latin typeface="+mn-lt"/>
              </a:rPr>
              <a:t>1.</a:t>
            </a:r>
            <a:r>
              <a:rPr lang="ru-RU" altLang="ru-RU" sz="1000" dirty="0">
                <a:latin typeface="+mn-lt"/>
              </a:rPr>
              <a:t> Сила трения лежит в касательной плоскости к соприкасающимся поверхностям и направлена в сторону противоположную направлению, в котором приложенные к телу силы стремятся его сдвинуть или сдвигают в действительности (реактивный характер).</a:t>
            </a:r>
          </a:p>
          <a:p>
            <a:pPr eaLnBrk="1" hangingPunct="1"/>
            <a:r>
              <a:rPr lang="ru-RU" altLang="ru-RU" sz="1000" dirty="0">
                <a:latin typeface="+mn-lt"/>
              </a:rPr>
              <a:t>2. Сила трения изменяется от нуля до своего максимального значения                                    Максимальная сила трения пропорциональна коэффициенту трения и силе нормального давления </a:t>
            </a:r>
            <a:endParaRPr lang="en-US" altLang="ru-RU" sz="1000" dirty="0">
              <a:latin typeface="+mn-lt"/>
            </a:endParaRPr>
          </a:p>
          <a:p>
            <a:pPr eaLnBrk="1" hangingPunct="1"/>
            <a:endParaRPr lang="en-US" altLang="ru-RU" sz="1000" dirty="0">
              <a:latin typeface="+mn-lt"/>
            </a:endParaRPr>
          </a:p>
          <a:p>
            <a:pPr eaLnBrk="1" hangingPunct="1"/>
            <a:r>
              <a:rPr lang="en-US" altLang="ru-RU" sz="1000" dirty="0">
                <a:latin typeface="+mn-lt"/>
              </a:rPr>
              <a:t>3. </a:t>
            </a:r>
            <a:r>
              <a:rPr lang="ru-RU" altLang="ru-RU" sz="1000" dirty="0">
                <a:latin typeface="+mn-lt"/>
              </a:rPr>
              <a:t>Коэффициент трения есть величина постоянная для данного вида и состояния соприкасающихся поверхностей (</a:t>
            </a:r>
            <a:r>
              <a:rPr lang="en-US" altLang="ru-RU" sz="1000" i="1" dirty="0">
                <a:latin typeface="+mn-lt"/>
              </a:rPr>
              <a:t>f</a:t>
            </a:r>
            <a:r>
              <a:rPr lang="en-US" altLang="ru-RU" sz="1000" dirty="0">
                <a:latin typeface="+mn-lt"/>
              </a:rPr>
              <a:t> = </a:t>
            </a:r>
            <a:r>
              <a:rPr lang="en-US" altLang="ru-RU" sz="1000" i="1" dirty="0" err="1">
                <a:latin typeface="+mn-lt"/>
              </a:rPr>
              <a:t>const</a:t>
            </a:r>
            <a:r>
              <a:rPr lang="en-US" altLang="ru-RU" sz="1000" dirty="0">
                <a:latin typeface="+mn-lt"/>
              </a:rPr>
              <a:t>).</a:t>
            </a:r>
          </a:p>
          <a:p>
            <a:pPr eaLnBrk="1" hangingPunct="1"/>
            <a:r>
              <a:rPr lang="en-US" altLang="ru-RU" sz="1000" dirty="0">
                <a:latin typeface="+mn-lt"/>
              </a:rPr>
              <a:t>4. </a:t>
            </a:r>
            <a:r>
              <a:rPr lang="ru-RU" altLang="ru-RU" sz="1000" dirty="0">
                <a:latin typeface="+mn-lt"/>
              </a:rPr>
              <a:t>Сила трения в широких пределах не зависит от площади соприкасающихся поверхностей. </a:t>
            </a:r>
            <a:endParaRPr lang="en-US" altLang="ru-RU" sz="1000" dirty="0">
              <a:latin typeface="+mn-lt"/>
            </a:endParaRPr>
          </a:p>
        </p:txBody>
      </p:sp>
      <p:graphicFrame>
        <p:nvGraphicFramePr>
          <p:cNvPr id="19464" name="Object 8"/>
          <p:cNvGraphicFramePr>
            <a:graphicFrameLocks noChangeAspect="1"/>
          </p:cNvGraphicFramePr>
          <p:nvPr>
            <p:extLst>
              <p:ext uri="{D42A27DB-BD31-4B8C-83A1-F6EECF244321}">
                <p14:modId xmlns:p14="http://schemas.microsoft.com/office/powerpoint/2010/main" val="3340806090"/>
              </p:ext>
            </p:extLst>
          </p:nvPr>
        </p:nvGraphicFramePr>
        <p:xfrm>
          <a:off x="4556125" y="1695450"/>
          <a:ext cx="1003300" cy="266700"/>
        </p:xfrm>
        <a:graphic>
          <a:graphicData uri="http://schemas.openxmlformats.org/presentationml/2006/ole">
            <mc:AlternateContent xmlns:mc="http://schemas.openxmlformats.org/markup-compatibility/2006">
              <mc:Choice xmlns:v="urn:schemas-microsoft-com:vml" Requires="v">
                <p:oleObj spid="_x0000_s53156" name="Формула" r:id="rId3" imgW="1002865" imgH="266584" progId="Equation.3">
                  <p:embed/>
                </p:oleObj>
              </mc:Choice>
              <mc:Fallback>
                <p:oleObj name="Формула" r:id="rId3" imgW="1002865"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5" y="1695450"/>
                        <a:ext cx="1003300" cy="2667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extLst>
              <p:ext uri="{D42A27DB-BD31-4B8C-83A1-F6EECF244321}">
                <p14:modId xmlns:p14="http://schemas.microsoft.com/office/powerpoint/2010/main" val="3081934233"/>
              </p:ext>
            </p:extLst>
          </p:nvPr>
        </p:nvGraphicFramePr>
        <p:xfrm>
          <a:off x="3425825" y="1866900"/>
          <a:ext cx="749300" cy="266700"/>
        </p:xfrm>
        <a:graphic>
          <a:graphicData uri="http://schemas.openxmlformats.org/presentationml/2006/ole">
            <mc:AlternateContent xmlns:mc="http://schemas.openxmlformats.org/markup-compatibility/2006">
              <mc:Choice xmlns:v="urn:schemas-microsoft-com:vml" Requires="v">
                <p:oleObj spid="_x0000_s53157" name="Формула" r:id="rId5" imgW="748975" imgH="266584" progId="Equation.3">
                  <p:embed/>
                </p:oleObj>
              </mc:Choice>
              <mc:Fallback>
                <p:oleObj name="Формула" r:id="rId5" imgW="748975"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5825" y="1866900"/>
                        <a:ext cx="749300" cy="2667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378" name="Text Box 10"/>
          <p:cNvSpPr txBox="1">
            <a:spLocks noChangeArrowheads="1"/>
          </p:cNvSpPr>
          <p:nvPr/>
        </p:nvSpPr>
        <p:spPr bwMode="auto">
          <a:xfrm>
            <a:off x="125413" y="2438400"/>
            <a:ext cx="8802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mn-lt"/>
                <a:cs typeface="Arial" pitchFamily="34" charset="0"/>
              </a:rPr>
              <a:t>■</a:t>
            </a:r>
            <a:r>
              <a:rPr lang="en-US" altLang="ru-RU" sz="1000" b="1">
                <a:solidFill>
                  <a:srgbClr val="FF0000"/>
                </a:solidFill>
                <a:latin typeface="+mn-lt"/>
                <a:cs typeface="Arial" pitchFamily="34" charset="0"/>
              </a:rPr>
              <a:t>  </a:t>
            </a:r>
            <a:r>
              <a:rPr lang="ru-RU" altLang="ru-RU" sz="1000" b="1">
                <a:solidFill>
                  <a:srgbClr val="FF0000"/>
                </a:solidFill>
                <a:latin typeface="+mn-lt"/>
                <a:cs typeface="Arial" pitchFamily="34" charset="0"/>
              </a:rPr>
              <a:t>Способы определения коэффициента т</a:t>
            </a:r>
            <a:r>
              <a:rPr lang="ru-RU" altLang="ru-RU" sz="1000" b="1">
                <a:solidFill>
                  <a:srgbClr val="FF0000"/>
                </a:solidFill>
                <a:latin typeface="+mn-lt"/>
              </a:rPr>
              <a:t>рения.</a:t>
            </a:r>
          </a:p>
          <a:p>
            <a:pPr eaLnBrk="1" hangingPunct="1"/>
            <a:r>
              <a:rPr lang="ru-RU" altLang="ru-RU" sz="1000">
                <a:latin typeface="+mn-lt"/>
              </a:rPr>
              <a:t>1.</a:t>
            </a:r>
            <a:r>
              <a:rPr lang="ru-RU" altLang="ru-RU" sz="1000" b="1">
                <a:solidFill>
                  <a:srgbClr val="FF0000"/>
                </a:solidFill>
                <a:latin typeface="+mn-lt"/>
              </a:rPr>
              <a:t> </a:t>
            </a:r>
            <a:r>
              <a:rPr lang="ru-RU" altLang="ru-RU" sz="1000">
                <a:latin typeface="+mn-lt"/>
              </a:rPr>
              <a:t>Сдвигающая сила изменяется от нуля до своего максимального значения </a:t>
            </a:r>
            <a:r>
              <a:rPr lang="ru-RU" altLang="ru-RU" sz="1000">
                <a:latin typeface="+mn-lt"/>
                <a:cs typeface="Arial" pitchFamily="34" charset="0"/>
              </a:rPr>
              <a:t>–</a:t>
            </a:r>
            <a:r>
              <a:rPr lang="ru-RU" altLang="ru-RU" sz="1000">
                <a:latin typeface="+mn-lt"/>
              </a:rPr>
              <a:t> 0</a:t>
            </a:r>
            <a:r>
              <a:rPr lang="en-US" altLang="ru-RU" sz="1000">
                <a:latin typeface="+mn-lt"/>
              </a:rPr>
              <a:t> </a:t>
            </a:r>
            <a:r>
              <a:rPr lang="en-US" altLang="ru-RU" sz="1000">
                <a:latin typeface="+mn-lt"/>
                <a:cs typeface="Arial" pitchFamily="34" charset="0"/>
              </a:rPr>
              <a:t>≤ </a:t>
            </a:r>
            <a:r>
              <a:rPr lang="en-US" altLang="ru-RU" sz="1000" b="1" i="1">
                <a:latin typeface="+mn-lt"/>
                <a:cs typeface="Arial" pitchFamily="34" charset="0"/>
              </a:rPr>
              <a:t>T</a:t>
            </a:r>
            <a:r>
              <a:rPr lang="en-US" altLang="ru-RU" sz="1000">
                <a:latin typeface="+mn-lt"/>
                <a:cs typeface="Arial" pitchFamily="34" charset="0"/>
              </a:rPr>
              <a:t> ≤ </a:t>
            </a:r>
            <a:r>
              <a:rPr lang="en-US" altLang="ru-RU" sz="1000" b="1" i="1">
                <a:latin typeface="+mn-lt"/>
                <a:cs typeface="Arial" pitchFamily="34" charset="0"/>
              </a:rPr>
              <a:t>T</a:t>
            </a:r>
            <a:r>
              <a:rPr lang="en-US" altLang="ru-RU" sz="1000" i="1" baseline="30000">
                <a:latin typeface="+mn-lt"/>
                <a:cs typeface="Arial" pitchFamily="34" charset="0"/>
              </a:rPr>
              <a:t>max</a:t>
            </a:r>
            <a:r>
              <a:rPr lang="en-US" altLang="ru-RU" sz="1000">
                <a:latin typeface="+mn-lt"/>
                <a:cs typeface="Arial" pitchFamily="34" charset="0"/>
              </a:rPr>
              <a:t>, (0 ≤ </a:t>
            </a:r>
            <a:r>
              <a:rPr lang="en-US" altLang="ru-RU" sz="1000" b="1" i="1">
                <a:latin typeface="+mn-lt"/>
                <a:cs typeface="Arial" pitchFamily="34" charset="0"/>
              </a:rPr>
              <a:t>P</a:t>
            </a:r>
            <a:r>
              <a:rPr lang="en-US" altLang="ru-RU" sz="1000">
                <a:latin typeface="+mn-lt"/>
                <a:cs typeface="Arial" pitchFamily="34" charset="0"/>
              </a:rPr>
              <a:t> ≤ </a:t>
            </a:r>
            <a:r>
              <a:rPr lang="en-US" altLang="ru-RU" sz="1000" b="1" i="1">
                <a:latin typeface="+mn-lt"/>
                <a:cs typeface="Arial" pitchFamily="34" charset="0"/>
              </a:rPr>
              <a:t>P</a:t>
            </a:r>
            <a:r>
              <a:rPr lang="en-US" altLang="ru-RU" sz="1000" baseline="30000">
                <a:latin typeface="+mn-lt"/>
                <a:cs typeface="Arial" pitchFamily="34" charset="0"/>
              </a:rPr>
              <a:t>max</a:t>
            </a:r>
            <a:r>
              <a:rPr lang="en-US" altLang="ru-RU" sz="1000">
                <a:latin typeface="+mn-lt"/>
                <a:cs typeface="Arial" pitchFamily="34" charset="0"/>
              </a:rPr>
              <a:t>).</a:t>
            </a:r>
          </a:p>
        </p:txBody>
      </p:sp>
      <p:sp>
        <p:nvSpPr>
          <p:cNvPr id="314379" name="Rectangle 11"/>
          <p:cNvSpPr>
            <a:spLocks noChangeArrowheads="1"/>
          </p:cNvSpPr>
          <p:nvPr/>
        </p:nvSpPr>
        <p:spPr bwMode="auto">
          <a:xfrm>
            <a:off x="433388" y="3429000"/>
            <a:ext cx="1104900" cy="180975"/>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80" name="Line 12"/>
          <p:cNvSpPr>
            <a:spLocks noChangeShapeType="1"/>
          </p:cNvSpPr>
          <p:nvPr/>
        </p:nvSpPr>
        <p:spPr bwMode="auto">
          <a:xfrm>
            <a:off x="423863" y="3429000"/>
            <a:ext cx="1114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382" name="Line 14"/>
          <p:cNvSpPr>
            <a:spLocks noChangeShapeType="1"/>
          </p:cNvSpPr>
          <p:nvPr/>
        </p:nvSpPr>
        <p:spPr bwMode="auto">
          <a:xfrm>
            <a:off x="1171575" y="3390900"/>
            <a:ext cx="981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383" name="Oval 15"/>
          <p:cNvSpPr>
            <a:spLocks noChangeArrowheads="1"/>
          </p:cNvSpPr>
          <p:nvPr/>
        </p:nvSpPr>
        <p:spPr bwMode="auto">
          <a:xfrm>
            <a:off x="2076450" y="3381375"/>
            <a:ext cx="190500" cy="1809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14384" name="Group 16"/>
          <p:cNvGrpSpPr>
            <a:grpSpLocks/>
          </p:cNvGrpSpPr>
          <p:nvPr/>
        </p:nvGrpSpPr>
        <p:grpSpPr bwMode="auto">
          <a:xfrm flipV="1">
            <a:off x="1987550" y="3286125"/>
            <a:ext cx="393700" cy="236538"/>
            <a:chOff x="158" y="2772"/>
            <a:chExt cx="386" cy="227"/>
          </a:xfrm>
        </p:grpSpPr>
        <p:sp>
          <p:nvSpPr>
            <p:cNvPr id="19566" name="AutoShape 17"/>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567" name="Oval 18"/>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568" name="Rectangle 19"/>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569" name="Line 20"/>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14389" name="Line 21"/>
          <p:cNvSpPr>
            <a:spLocks noChangeShapeType="1"/>
          </p:cNvSpPr>
          <p:nvPr/>
        </p:nvSpPr>
        <p:spPr bwMode="auto">
          <a:xfrm rot="5400000">
            <a:off x="2074863" y="3660775"/>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390" name="AutoShape 22"/>
          <p:cNvSpPr>
            <a:spLocks noChangeArrowheads="1"/>
          </p:cNvSpPr>
          <p:nvPr/>
        </p:nvSpPr>
        <p:spPr bwMode="auto">
          <a:xfrm>
            <a:off x="1938338" y="3848100"/>
            <a:ext cx="657225" cy="476250"/>
          </a:xfrm>
          <a:prstGeom prst="triangle">
            <a:avLst>
              <a:gd name="adj" fmla="val 50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91" name="Rectangle 23"/>
          <p:cNvSpPr>
            <a:spLocks noChangeArrowheads="1"/>
          </p:cNvSpPr>
          <p:nvPr/>
        </p:nvSpPr>
        <p:spPr bwMode="auto">
          <a:xfrm>
            <a:off x="704850" y="3376613"/>
            <a:ext cx="457200" cy="42862"/>
          </a:xfrm>
          <a:prstGeom prst="rect">
            <a:avLst/>
          </a:prstGeom>
          <a:solidFill>
            <a:srgbClr val="993300"/>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81" name="Rectangle 13"/>
          <p:cNvSpPr>
            <a:spLocks noChangeArrowheads="1"/>
          </p:cNvSpPr>
          <p:nvPr/>
        </p:nvSpPr>
        <p:spPr bwMode="auto">
          <a:xfrm>
            <a:off x="728663" y="3124200"/>
            <a:ext cx="409575" cy="28575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92" name="AutoShape 24"/>
          <p:cNvSpPr>
            <a:spLocks noChangeArrowheads="1"/>
          </p:cNvSpPr>
          <p:nvPr/>
        </p:nvSpPr>
        <p:spPr bwMode="auto">
          <a:xfrm>
            <a:off x="2033588" y="4052888"/>
            <a:ext cx="471487" cy="261937"/>
          </a:xfrm>
          <a:prstGeom prst="triangle">
            <a:avLst>
              <a:gd name="adj" fmla="val 50000"/>
            </a:avLst>
          </a:prstGeom>
          <a:solidFill>
            <a:srgbClr val="FFCC99"/>
          </a:solidFill>
          <a:ln w="9525" algn="ctr">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94" name="AutoShape 26"/>
          <p:cNvSpPr>
            <a:spLocks noChangeArrowheads="1"/>
          </p:cNvSpPr>
          <p:nvPr/>
        </p:nvSpPr>
        <p:spPr bwMode="auto">
          <a:xfrm>
            <a:off x="1171575" y="3338513"/>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95" name="AutoShape 27"/>
          <p:cNvSpPr>
            <a:spLocks noChangeArrowheads="1"/>
          </p:cNvSpPr>
          <p:nvPr/>
        </p:nvSpPr>
        <p:spPr bwMode="auto">
          <a:xfrm rot="-5400000">
            <a:off x="727075" y="3575050"/>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96" name="AutoShape 28"/>
          <p:cNvSpPr>
            <a:spLocks noChangeArrowheads="1"/>
          </p:cNvSpPr>
          <p:nvPr/>
        </p:nvSpPr>
        <p:spPr bwMode="auto">
          <a:xfrm rot="5400000" flipV="1">
            <a:off x="839788" y="3306762"/>
            <a:ext cx="171450" cy="98425"/>
          </a:xfrm>
          <a:prstGeom prst="rightArrow">
            <a:avLst>
              <a:gd name="adj1" fmla="val 50000"/>
              <a:gd name="adj2" fmla="val 4354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397" name="AutoShape 29"/>
          <p:cNvSpPr>
            <a:spLocks noChangeArrowheads="1"/>
          </p:cNvSpPr>
          <p:nvPr/>
        </p:nvSpPr>
        <p:spPr bwMode="auto">
          <a:xfrm flipH="1">
            <a:off x="498475" y="3379788"/>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4398" name="Object 30"/>
          <p:cNvGraphicFramePr>
            <a:graphicFrameLocks noChangeAspect="1"/>
          </p:cNvGraphicFramePr>
          <p:nvPr>
            <p:extLst>
              <p:ext uri="{D42A27DB-BD31-4B8C-83A1-F6EECF244321}">
                <p14:modId xmlns:p14="http://schemas.microsoft.com/office/powerpoint/2010/main" val="290437423"/>
              </p:ext>
            </p:extLst>
          </p:nvPr>
        </p:nvGraphicFramePr>
        <p:xfrm>
          <a:off x="317500" y="3105150"/>
          <a:ext cx="355600" cy="266700"/>
        </p:xfrm>
        <a:graphic>
          <a:graphicData uri="http://schemas.openxmlformats.org/presentationml/2006/ole">
            <mc:AlternateContent xmlns:mc="http://schemas.openxmlformats.org/markup-compatibility/2006">
              <mc:Choice xmlns:v="urn:schemas-microsoft-com:vml" Requires="v">
                <p:oleObj spid="_x0000_s53158" name="Формула" r:id="rId7" imgW="355292" imgH="266469" progId="Equation.3">
                  <p:embed/>
                </p:oleObj>
              </mc:Choice>
              <mc:Fallback>
                <p:oleObj name="Формула" r:id="rId7" imgW="355292" imgH="2664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00" y="3105150"/>
                        <a:ext cx="355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99" name="Object 31"/>
          <p:cNvGraphicFramePr>
            <a:graphicFrameLocks noChangeAspect="1"/>
          </p:cNvGraphicFramePr>
          <p:nvPr>
            <p:extLst>
              <p:ext uri="{D42A27DB-BD31-4B8C-83A1-F6EECF244321}">
                <p14:modId xmlns:p14="http://schemas.microsoft.com/office/powerpoint/2010/main" val="2887869482"/>
              </p:ext>
            </p:extLst>
          </p:nvPr>
        </p:nvGraphicFramePr>
        <p:xfrm>
          <a:off x="1360488" y="3113088"/>
          <a:ext cx="342900" cy="266700"/>
        </p:xfrm>
        <a:graphic>
          <a:graphicData uri="http://schemas.openxmlformats.org/presentationml/2006/ole">
            <mc:AlternateContent xmlns:mc="http://schemas.openxmlformats.org/markup-compatibility/2006">
              <mc:Choice xmlns:v="urn:schemas-microsoft-com:vml" Requires="v">
                <p:oleObj spid="_x0000_s53159" name="Формула" r:id="rId9" imgW="342603" imgH="266469" progId="Equation.3">
                  <p:embed/>
                </p:oleObj>
              </mc:Choice>
              <mc:Fallback>
                <p:oleObj name="Формула" r:id="rId9" imgW="342603" imgH="2664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0488" y="3113088"/>
                        <a:ext cx="342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00" name="Object 32"/>
          <p:cNvGraphicFramePr>
            <a:graphicFrameLocks noChangeAspect="1"/>
          </p:cNvGraphicFramePr>
          <p:nvPr>
            <p:extLst>
              <p:ext uri="{D42A27DB-BD31-4B8C-83A1-F6EECF244321}">
                <p14:modId xmlns:p14="http://schemas.microsoft.com/office/powerpoint/2010/main" val="205749366"/>
              </p:ext>
            </p:extLst>
          </p:nvPr>
        </p:nvGraphicFramePr>
        <p:xfrm>
          <a:off x="2581275" y="2965450"/>
          <a:ext cx="1905000" cy="508000"/>
        </p:xfrm>
        <a:graphic>
          <a:graphicData uri="http://schemas.openxmlformats.org/presentationml/2006/ole">
            <mc:AlternateContent xmlns:mc="http://schemas.openxmlformats.org/markup-compatibility/2006">
              <mc:Choice xmlns:v="urn:schemas-microsoft-com:vml" Requires="v">
                <p:oleObj spid="_x0000_s53160" name="Формула" r:id="rId11" imgW="1905000" imgH="508000" progId="Equation.3">
                  <p:embed/>
                </p:oleObj>
              </mc:Choice>
              <mc:Fallback>
                <p:oleObj name="Формула" r:id="rId11" imgW="1905000" imgH="508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1275" y="2965450"/>
                        <a:ext cx="1905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01" name="Object 33"/>
          <p:cNvGraphicFramePr>
            <a:graphicFrameLocks noChangeAspect="1"/>
          </p:cNvGraphicFramePr>
          <p:nvPr>
            <p:extLst>
              <p:ext uri="{D42A27DB-BD31-4B8C-83A1-F6EECF244321}">
                <p14:modId xmlns:p14="http://schemas.microsoft.com/office/powerpoint/2010/main" val="4194095981"/>
              </p:ext>
            </p:extLst>
          </p:nvPr>
        </p:nvGraphicFramePr>
        <p:xfrm>
          <a:off x="2970213" y="3503613"/>
          <a:ext cx="1181100" cy="914400"/>
        </p:xfrm>
        <a:graphic>
          <a:graphicData uri="http://schemas.openxmlformats.org/presentationml/2006/ole">
            <mc:AlternateContent xmlns:mc="http://schemas.openxmlformats.org/markup-compatibility/2006">
              <mc:Choice xmlns:v="urn:schemas-microsoft-com:vml" Requires="v">
                <p:oleObj spid="_x0000_s53161" name="Формула" r:id="rId13" imgW="1181100" imgH="914400" progId="Equation.3">
                  <p:embed/>
                </p:oleObj>
              </mc:Choice>
              <mc:Fallback>
                <p:oleObj name="Формула" r:id="rId13" imgW="1181100" imgH="914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0213" y="3503613"/>
                        <a:ext cx="1181100" cy="914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02" name="Object 34"/>
          <p:cNvGraphicFramePr>
            <a:graphicFrameLocks noChangeAspect="1"/>
          </p:cNvGraphicFramePr>
          <p:nvPr>
            <p:extLst>
              <p:ext uri="{D42A27DB-BD31-4B8C-83A1-F6EECF244321}">
                <p14:modId xmlns:p14="http://schemas.microsoft.com/office/powerpoint/2010/main" val="2942875281"/>
              </p:ext>
            </p:extLst>
          </p:nvPr>
        </p:nvGraphicFramePr>
        <p:xfrm>
          <a:off x="965200" y="3638550"/>
          <a:ext cx="177800" cy="203200"/>
        </p:xfrm>
        <a:graphic>
          <a:graphicData uri="http://schemas.openxmlformats.org/presentationml/2006/ole">
            <mc:AlternateContent xmlns:mc="http://schemas.openxmlformats.org/markup-compatibility/2006">
              <mc:Choice xmlns:v="urn:schemas-microsoft-com:vml" Requires="v">
                <p:oleObj spid="_x0000_s53162" name="Формула" r:id="rId15" imgW="177569" imgH="202936" progId="Equation.3">
                  <p:embed/>
                </p:oleObj>
              </mc:Choice>
              <mc:Fallback>
                <p:oleObj name="Формула" r:id="rId15" imgW="177569" imgH="20293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5200" y="3638550"/>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03" name="Object 35"/>
          <p:cNvGraphicFramePr>
            <a:graphicFrameLocks noChangeAspect="1"/>
          </p:cNvGraphicFramePr>
          <p:nvPr>
            <p:extLst>
              <p:ext uri="{D42A27DB-BD31-4B8C-83A1-F6EECF244321}">
                <p14:modId xmlns:p14="http://schemas.microsoft.com/office/powerpoint/2010/main" val="1276240462"/>
              </p:ext>
            </p:extLst>
          </p:nvPr>
        </p:nvGraphicFramePr>
        <p:xfrm>
          <a:off x="963613" y="3170238"/>
          <a:ext cx="177800" cy="203200"/>
        </p:xfrm>
        <a:graphic>
          <a:graphicData uri="http://schemas.openxmlformats.org/presentationml/2006/ole">
            <mc:AlternateContent xmlns:mc="http://schemas.openxmlformats.org/markup-compatibility/2006">
              <mc:Choice xmlns:v="urn:schemas-microsoft-com:vml" Requires="v">
                <p:oleObj spid="_x0000_s53163" name="Формула" r:id="rId17" imgW="177569" imgH="202936" progId="Equation.3">
                  <p:embed/>
                </p:oleObj>
              </mc:Choice>
              <mc:Fallback>
                <p:oleObj name="Формула" r:id="rId17" imgW="177569" imgH="20293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613" y="3170238"/>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04" name="Object 36"/>
          <p:cNvGraphicFramePr>
            <a:graphicFrameLocks noChangeAspect="1"/>
          </p:cNvGraphicFramePr>
          <p:nvPr>
            <p:extLst>
              <p:ext uri="{D42A27DB-BD31-4B8C-83A1-F6EECF244321}">
                <p14:modId xmlns:p14="http://schemas.microsoft.com/office/powerpoint/2010/main" val="2120637909"/>
              </p:ext>
            </p:extLst>
          </p:nvPr>
        </p:nvGraphicFramePr>
        <p:xfrm>
          <a:off x="2282825" y="4092575"/>
          <a:ext cx="355600" cy="203200"/>
        </p:xfrm>
        <a:graphic>
          <a:graphicData uri="http://schemas.openxmlformats.org/presentationml/2006/ole">
            <mc:AlternateContent xmlns:mc="http://schemas.openxmlformats.org/markup-compatibility/2006">
              <mc:Choice xmlns:v="urn:schemas-microsoft-com:vml" Requires="v">
                <p:oleObj spid="_x0000_s53164" name="Формула" r:id="rId19" imgW="355292" imgH="203024" progId="Equation.3">
                  <p:embed/>
                </p:oleObj>
              </mc:Choice>
              <mc:Fallback>
                <p:oleObj name="Формула" r:id="rId19" imgW="355292" imgH="20302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2825" y="4092575"/>
                        <a:ext cx="3556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05" name="AutoShape 37"/>
          <p:cNvSpPr>
            <a:spLocks noChangeArrowheads="1"/>
          </p:cNvSpPr>
          <p:nvPr/>
        </p:nvSpPr>
        <p:spPr bwMode="auto">
          <a:xfrm rot="5400000" flipV="1">
            <a:off x="2171701" y="4267200"/>
            <a:ext cx="171450" cy="98425"/>
          </a:xfrm>
          <a:prstGeom prst="rightArrow">
            <a:avLst>
              <a:gd name="adj1" fmla="val 50000"/>
              <a:gd name="adj2" fmla="val 4354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06" name="Text Box 38"/>
          <p:cNvSpPr txBox="1">
            <a:spLocks noChangeArrowheads="1"/>
          </p:cNvSpPr>
          <p:nvPr/>
        </p:nvSpPr>
        <p:spPr bwMode="auto">
          <a:xfrm>
            <a:off x="127000" y="2763838"/>
            <a:ext cx="77748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 Сила нормального давления изменяется от некоторого начального значения до минимального значения </a:t>
            </a:r>
            <a:r>
              <a:rPr lang="ru-RU" altLang="ru-RU" sz="1000">
                <a:latin typeface="+mn-lt"/>
                <a:cs typeface="Arial" pitchFamily="34" charset="0"/>
              </a:rPr>
              <a:t>–</a:t>
            </a:r>
            <a:r>
              <a:rPr lang="ru-RU" altLang="ru-RU" sz="1000">
                <a:latin typeface="+mn-lt"/>
              </a:rPr>
              <a:t> </a:t>
            </a:r>
            <a:r>
              <a:rPr lang="en-US" altLang="ru-RU" sz="1000" b="1" i="1">
                <a:latin typeface="+mn-lt"/>
              </a:rPr>
              <a:t>N</a:t>
            </a:r>
            <a:r>
              <a:rPr lang="en-US" altLang="ru-RU" sz="1000" baseline="-25000">
                <a:latin typeface="+mn-lt"/>
              </a:rPr>
              <a:t>0</a:t>
            </a:r>
            <a:r>
              <a:rPr lang="en-US" altLang="ru-RU" sz="1000">
                <a:latin typeface="+mn-lt"/>
              </a:rPr>
              <a:t> ≥ </a:t>
            </a:r>
            <a:r>
              <a:rPr lang="en-US" altLang="ru-RU" sz="1000" b="1" i="1">
                <a:latin typeface="+mn-lt"/>
              </a:rPr>
              <a:t>N</a:t>
            </a:r>
            <a:r>
              <a:rPr lang="en-US" altLang="ru-RU" sz="1000">
                <a:latin typeface="+mn-lt"/>
              </a:rPr>
              <a:t> ≥ </a:t>
            </a:r>
            <a:r>
              <a:rPr lang="en-US" altLang="ru-RU" sz="1000" b="1" i="1">
                <a:latin typeface="+mn-lt"/>
              </a:rPr>
              <a:t>N</a:t>
            </a:r>
            <a:r>
              <a:rPr lang="en-US" altLang="ru-RU" sz="1000" i="1" baseline="30000">
                <a:latin typeface="+mn-lt"/>
              </a:rPr>
              <a:t>min</a:t>
            </a:r>
            <a:r>
              <a:rPr lang="en-US" altLang="ru-RU" sz="1000" i="1">
                <a:latin typeface="+mn-lt"/>
              </a:rPr>
              <a:t> </a:t>
            </a:r>
            <a:r>
              <a:rPr lang="en-US" altLang="ru-RU" sz="1000">
                <a:latin typeface="+mn-lt"/>
              </a:rPr>
              <a:t>(</a:t>
            </a:r>
            <a:r>
              <a:rPr lang="en-US" altLang="ru-RU" sz="1000" b="1" i="1">
                <a:latin typeface="+mn-lt"/>
              </a:rPr>
              <a:t>G</a:t>
            </a:r>
            <a:r>
              <a:rPr lang="en-US" altLang="ru-RU" sz="1000" baseline="-25000">
                <a:latin typeface="+mn-lt"/>
              </a:rPr>
              <a:t>0</a:t>
            </a:r>
            <a:r>
              <a:rPr lang="en-US" altLang="ru-RU" sz="1000">
                <a:latin typeface="+mn-lt"/>
              </a:rPr>
              <a:t> </a:t>
            </a:r>
            <a:r>
              <a:rPr lang="en-US" altLang="ru-RU" sz="1000">
                <a:latin typeface="+mn-lt"/>
                <a:cs typeface="Arial" pitchFamily="34" charset="0"/>
              </a:rPr>
              <a:t>≥ </a:t>
            </a:r>
            <a:r>
              <a:rPr lang="en-US" altLang="ru-RU" sz="1000" b="1" i="1">
                <a:latin typeface="+mn-lt"/>
                <a:cs typeface="Arial" pitchFamily="34" charset="0"/>
              </a:rPr>
              <a:t>G</a:t>
            </a:r>
            <a:r>
              <a:rPr lang="en-US" altLang="ru-RU" sz="1000">
                <a:latin typeface="+mn-lt"/>
                <a:cs typeface="Arial" pitchFamily="34" charset="0"/>
              </a:rPr>
              <a:t> ≥ </a:t>
            </a:r>
            <a:r>
              <a:rPr lang="en-US" altLang="ru-RU" sz="1000" b="1" i="1">
                <a:latin typeface="+mn-lt"/>
                <a:cs typeface="Arial" pitchFamily="34" charset="0"/>
              </a:rPr>
              <a:t>G</a:t>
            </a:r>
            <a:r>
              <a:rPr lang="en-US" altLang="ru-RU" sz="1000" baseline="30000">
                <a:latin typeface="+mn-lt"/>
                <a:cs typeface="Arial" pitchFamily="34" charset="0"/>
              </a:rPr>
              <a:t>min</a:t>
            </a:r>
            <a:r>
              <a:rPr lang="en-US" altLang="ru-RU" sz="1000">
                <a:latin typeface="+mn-lt"/>
                <a:cs typeface="Arial" pitchFamily="34" charset="0"/>
              </a:rPr>
              <a:t>).</a:t>
            </a:r>
          </a:p>
        </p:txBody>
      </p:sp>
      <p:sp>
        <p:nvSpPr>
          <p:cNvPr id="314407" name="Rectangle 39"/>
          <p:cNvSpPr>
            <a:spLocks noChangeArrowheads="1"/>
          </p:cNvSpPr>
          <p:nvPr/>
        </p:nvSpPr>
        <p:spPr bwMode="auto">
          <a:xfrm>
            <a:off x="4856163" y="3051175"/>
            <a:ext cx="671512" cy="347663"/>
          </a:xfrm>
          <a:prstGeom prst="rect">
            <a:avLst/>
          </a:prstGeom>
          <a:solidFill>
            <a:srgbClr val="CCFFFF"/>
          </a:solidFill>
          <a:ln w="9525" algn="ctr">
            <a:solidFill>
              <a:srgbClr val="99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08" name="Rectangle 40"/>
          <p:cNvSpPr>
            <a:spLocks noChangeArrowheads="1"/>
          </p:cNvSpPr>
          <p:nvPr/>
        </p:nvSpPr>
        <p:spPr bwMode="auto">
          <a:xfrm>
            <a:off x="4699000" y="3408363"/>
            <a:ext cx="1104900" cy="180975"/>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09" name="Line 41"/>
          <p:cNvSpPr>
            <a:spLocks noChangeShapeType="1"/>
          </p:cNvSpPr>
          <p:nvPr/>
        </p:nvSpPr>
        <p:spPr bwMode="auto">
          <a:xfrm>
            <a:off x="4689475" y="3408363"/>
            <a:ext cx="1114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10" name="Line 42"/>
          <p:cNvSpPr>
            <a:spLocks noChangeShapeType="1"/>
          </p:cNvSpPr>
          <p:nvPr/>
        </p:nvSpPr>
        <p:spPr bwMode="auto">
          <a:xfrm>
            <a:off x="5437188" y="3370263"/>
            <a:ext cx="981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11" name="Oval 43"/>
          <p:cNvSpPr>
            <a:spLocks noChangeArrowheads="1"/>
          </p:cNvSpPr>
          <p:nvPr/>
        </p:nvSpPr>
        <p:spPr bwMode="auto">
          <a:xfrm>
            <a:off x="6342063" y="3360738"/>
            <a:ext cx="190500" cy="1809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14412" name="Group 44"/>
          <p:cNvGrpSpPr>
            <a:grpSpLocks/>
          </p:cNvGrpSpPr>
          <p:nvPr/>
        </p:nvGrpSpPr>
        <p:grpSpPr bwMode="auto">
          <a:xfrm flipV="1">
            <a:off x="6253163" y="3265488"/>
            <a:ext cx="393700" cy="236537"/>
            <a:chOff x="158" y="2772"/>
            <a:chExt cx="386" cy="227"/>
          </a:xfrm>
        </p:grpSpPr>
        <p:sp>
          <p:nvSpPr>
            <p:cNvPr id="19562" name="AutoShape 45"/>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563" name="Oval 46"/>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564" name="Rectangle 47"/>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565" name="Line 48"/>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14417" name="Line 49"/>
          <p:cNvSpPr>
            <a:spLocks noChangeShapeType="1"/>
          </p:cNvSpPr>
          <p:nvPr/>
        </p:nvSpPr>
        <p:spPr bwMode="auto">
          <a:xfrm rot="5400000">
            <a:off x="6340475" y="364013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18" name="AutoShape 50"/>
          <p:cNvSpPr>
            <a:spLocks noChangeArrowheads="1"/>
          </p:cNvSpPr>
          <p:nvPr/>
        </p:nvSpPr>
        <p:spPr bwMode="auto">
          <a:xfrm>
            <a:off x="6203950" y="3827463"/>
            <a:ext cx="657225" cy="476250"/>
          </a:xfrm>
          <a:prstGeom prst="triangle">
            <a:avLst>
              <a:gd name="adj" fmla="val 50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19" name="Rectangle 51"/>
          <p:cNvSpPr>
            <a:spLocks noChangeArrowheads="1"/>
          </p:cNvSpPr>
          <p:nvPr/>
        </p:nvSpPr>
        <p:spPr bwMode="auto">
          <a:xfrm>
            <a:off x="4970463" y="3355975"/>
            <a:ext cx="457200" cy="42863"/>
          </a:xfrm>
          <a:prstGeom prst="rect">
            <a:avLst/>
          </a:prstGeom>
          <a:solidFill>
            <a:srgbClr val="993300"/>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21" name="AutoShape 53"/>
          <p:cNvSpPr>
            <a:spLocks noChangeArrowheads="1"/>
          </p:cNvSpPr>
          <p:nvPr/>
        </p:nvSpPr>
        <p:spPr bwMode="auto">
          <a:xfrm>
            <a:off x="5003800" y="3098800"/>
            <a:ext cx="357188" cy="261938"/>
          </a:xfrm>
          <a:prstGeom prst="triangle">
            <a:avLst>
              <a:gd name="adj" fmla="val 50000"/>
            </a:avLst>
          </a:prstGeom>
          <a:solidFill>
            <a:srgbClr val="FFCC99"/>
          </a:solidFill>
          <a:ln w="9525" algn="ctr">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22" name="AutoShape 54"/>
          <p:cNvSpPr>
            <a:spLocks noChangeArrowheads="1"/>
          </p:cNvSpPr>
          <p:nvPr/>
        </p:nvSpPr>
        <p:spPr bwMode="auto">
          <a:xfrm>
            <a:off x="5437188" y="3317875"/>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23" name="AutoShape 55"/>
          <p:cNvSpPr>
            <a:spLocks noChangeArrowheads="1"/>
          </p:cNvSpPr>
          <p:nvPr/>
        </p:nvSpPr>
        <p:spPr bwMode="auto">
          <a:xfrm rot="-5400000">
            <a:off x="4992688" y="3554413"/>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24" name="AutoShape 56"/>
          <p:cNvSpPr>
            <a:spLocks noChangeArrowheads="1"/>
          </p:cNvSpPr>
          <p:nvPr/>
        </p:nvSpPr>
        <p:spPr bwMode="auto">
          <a:xfrm rot="5400000" flipV="1">
            <a:off x="5095876" y="3286125"/>
            <a:ext cx="171450" cy="98425"/>
          </a:xfrm>
          <a:prstGeom prst="rightArrow">
            <a:avLst>
              <a:gd name="adj1" fmla="val 50000"/>
              <a:gd name="adj2" fmla="val 4354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25" name="AutoShape 57"/>
          <p:cNvSpPr>
            <a:spLocks noChangeArrowheads="1"/>
          </p:cNvSpPr>
          <p:nvPr/>
        </p:nvSpPr>
        <p:spPr bwMode="auto">
          <a:xfrm flipH="1">
            <a:off x="4764088" y="3359150"/>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4426" name="Object 58"/>
          <p:cNvGraphicFramePr>
            <a:graphicFrameLocks noChangeAspect="1"/>
          </p:cNvGraphicFramePr>
          <p:nvPr>
            <p:extLst>
              <p:ext uri="{D42A27DB-BD31-4B8C-83A1-F6EECF244321}">
                <p14:modId xmlns:p14="http://schemas.microsoft.com/office/powerpoint/2010/main" val="3626057350"/>
              </p:ext>
            </p:extLst>
          </p:nvPr>
        </p:nvGraphicFramePr>
        <p:xfrm>
          <a:off x="4583113" y="3084513"/>
          <a:ext cx="355600" cy="266700"/>
        </p:xfrm>
        <a:graphic>
          <a:graphicData uri="http://schemas.openxmlformats.org/presentationml/2006/ole">
            <mc:AlternateContent xmlns:mc="http://schemas.openxmlformats.org/markup-compatibility/2006">
              <mc:Choice xmlns:v="urn:schemas-microsoft-com:vml" Requires="v">
                <p:oleObj spid="_x0000_s53165" name="Формула" r:id="rId21" imgW="355292" imgH="266469" progId="Equation.3">
                  <p:embed/>
                </p:oleObj>
              </mc:Choice>
              <mc:Fallback>
                <p:oleObj name="Формула" r:id="rId21" imgW="355292" imgH="2664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3" y="3084513"/>
                        <a:ext cx="355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27" name="Object 59"/>
          <p:cNvGraphicFramePr>
            <a:graphicFrameLocks noChangeAspect="1"/>
          </p:cNvGraphicFramePr>
          <p:nvPr>
            <p:extLst>
              <p:ext uri="{D42A27DB-BD31-4B8C-83A1-F6EECF244321}">
                <p14:modId xmlns:p14="http://schemas.microsoft.com/office/powerpoint/2010/main" val="879622780"/>
              </p:ext>
            </p:extLst>
          </p:nvPr>
        </p:nvGraphicFramePr>
        <p:xfrm>
          <a:off x="5721350" y="3130550"/>
          <a:ext cx="152400" cy="190500"/>
        </p:xfrm>
        <a:graphic>
          <a:graphicData uri="http://schemas.openxmlformats.org/presentationml/2006/ole">
            <mc:AlternateContent xmlns:mc="http://schemas.openxmlformats.org/markup-compatibility/2006">
              <mc:Choice xmlns:v="urn:schemas-microsoft-com:vml" Requires="v">
                <p:oleObj spid="_x0000_s53166" name="Формула" r:id="rId22" imgW="152334" imgH="190417" progId="Equation.3">
                  <p:embed/>
                </p:oleObj>
              </mc:Choice>
              <mc:Fallback>
                <p:oleObj name="Формула" r:id="rId22" imgW="152334" imgH="190417"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21350" y="3130550"/>
                        <a:ext cx="1524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28" name="Object 60"/>
          <p:cNvGraphicFramePr>
            <a:graphicFrameLocks noChangeAspect="1"/>
          </p:cNvGraphicFramePr>
          <p:nvPr>
            <p:extLst>
              <p:ext uri="{D42A27DB-BD31-4B8C-83A1-F6EECF244321}">
                <p14:modId xmlns:p14="http://schemas.microsoft.com/office/powerpoint/2010/main" val="267408341"/>
              </p:ext>
            </p:extLst>
          </p:nvPr>
        </p:nvGraphicFramePr>
        <p:xfrm>
          <a:off x="6840538" y="2932113"/>
          <a:ext cx="1917700" cy="533400"/>
        </p:xfrm>
        <a:graphic>
          <a:graphicData uri="http://schemas.openxmlformats.org/presentationml/2006/ole">
            <mc:AlternateContent xmlns:mc="http://schemas.openxmlformats.org/markup-compatibility/2006">
              <mc:Choice xmlns:v="urn:schemas-microsoft-com:vml" Requires="v">
                <p:oleObj spid="_x0000_s53167" name="Формула" r:id="rId24" imgW="1916868" imgH="533169" progId="Equation.3">
                  <p:embed/>
                </p:oleObj>
              </mc:Choice>
              <mc:Fallback>
                <p:oleObj name="Формула" r:id="rId24" imgW="1916868" imgH="533169"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40538" y="2932113"/>
                        <a:ext cx="19177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29" name="Object 61"/>
          <p:cNvGraphicFramePr>
            <a:graphicFrameLocks noChangeAspect="1"/>
          </p:cNvGraphicFramePr>
          <p:nvPr>
            <p:extLst>
              <p:ext uri="{D42A27DB-BD31-4B8C-83A1-F6EECF244321}">
                <p14:modId xmlns:p14="http://schemas.microsoft.com/office/powerpoint/2010/main" val="408722840"/>
              </p:ext>
            </p:extLst>
          </p:nvPr>
        </p:nvGraphicFramePr>
        <p:xfrm>
          <a:off x="6943725" y="3476625"/>
          <a:ext cx="1193800" cy="927100"/>
        </p:xfrm>
        <a:graphic>
          <a:graphicData uri="http://schemas.openxmlformats.org/presentationml/2006/ole">
            <mc:AlternateContent xmlns:mc="http://schemas.openxmlformats.org/markup-compatibility/2006">
              <mc:Choice xmlns:v="urn:schemas-microsoft-com:vml" Requires="v">
                <p:oleObj spid="_x0000_s53168" name="Формула" r:id="rId26" imgW="1193800" imgH="927100" progId="Equation.3">
                  <p:embed/>
                </p:oleObj>
              </mc:Choice>
              <mc:Fallback>
                <p:oleObj name="Формула" r:id="rId26" imgW="1193800" imgH="9271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943725" y="3476625"/>
                        <a:ext cx="1193800" cy="9271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30" name="Object 62"/>
          <p:cNvGraphicFramePr>
            <a:graphicFrameLocks noChangeAspect="1"/>
          </p:cNvGraphicFramePr>
          <p:nvPr>
            <p:extLst>
              <p:ext uri="{D42A27DB-BD31-4B8C-83A1-F6EECF244321}">
                <p14:modId xmlns:p14="http://schemas.microsoft.com/office/powerpoint/2010/main" val="2879013084"/>
              </p:ext>
            </p:extLst>
          </p:nvPr>
        </p:nvGraphicFramePr>
        <p:xfrm>
          <a:off x="5208588" y="3582988"/>
          <a:ext cx="355600" cy="215900"/>
        </p:xfrm>
        <a:graphic>
          <a:graphicData uri="http://schemas.openxmlformats.org/presentationml/2006/ole">
            <mc:AlternateContent xmlns:mc="http://schemas.openxmlformats.org/markup-compatibility/2006">
              <mc:Choice xmlns:v="urn:schemas-microsoft-com:vml" Requires="v">
                <p:oleObj spid="_x0000_s53169" name="Формула" r:id="rId28" imgW="355292" imgH="215713" progId="Equation.3">
                  <p:embed/>
                </p:oleObj>
              </mc:Choice>
              <mc:Fallback>
                <p:oleObj name="Формула" r:id="rId28" imgW="355292" imgH="215713"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08588" y="3582988"/>
                        <a:ext cx="355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31" name="Object 63"/>
          <p:cNvGraphicFramePr>
            <a:graphicFrameLocks noChangeAspect="1"/>
          </p:cNvGraphicFramePr>
          <p:nvPr>
            <p:extLst>
              <p:ext uri="{D42A27DB-BD31-4B8C-83A1-F6EECF244321}">
                <p14:modId xmlns:p14="http://schemas.microsoft.com/office/powerpoint/2010/main" val="2121998642"/>
              </p:ext>
            </p:extLst>
          </p:nvPr>
        </p:nvGraphicFramePr>
        <p:xfrm>
          <a:off x="5207000" y="3114675"/>
          <a:ext cx="355600" cy="215900"/>
        </p:xfrm>
        <a:graphic>
          <a:graphicData uri="http://schemas.openxmlformats.org/presentationml/2006/ole">
            <mc:AlternateContent xmlns:mc="http://schemas.openxmlformats.org/markup-compatibility/2006">
              <mc:Choice xmlns:v="urn:schemas-microsoft-com:vml" Requires="v">
                <p:oleObj spid="_x0000_s53170" name="Формула" r:id="rId30" imgW="355292" imgH="215713" progId="Equation.3">
                  <p:embed/>
                </p:oleObj>
              </mc:Choice>
              <mc:Fallback>
                <p:oleObj name="Формула" r:id="rId30" imgW="355292" imgH="215713"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07000" y="3114675"/>
                        <a:ext cx="355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32" name="Object 64"/>
          <p:cNvGraphicFramePr>
            <a:graphicFrameLocks noChangeAspect="1"/>
          </p:cNvGraphicFramePr>
          <p:nvPr>
            <p:extLst>
              <p:ext uri="{D42A27DB-BD31-4B8C-83A1-F6EECF244321}">
                <p14:modId xmlns:p14="http://schemas.microsoft.com/office/powerpoint/2010/main" val="3635902267"/>
              </p:ext>
            </p:extLst>
          </p:nvPr>
        </p:nvGraphicFramePr>
        <p:xfrm>
          <a:off x="6557963" y="4068763"/>
          <a:ext cx="165100" cy="190500"/>
        </p:xfrm>
        <a:graphic>
          <a:graphicData uri="http://schemas.openxmlformats.org/presentationml/2006/ole">
            <mc:AlternateContent xmlns:mc="http://schemas.openxmlformats.org/markup-compatibility/2006">
              <mc:Choice xmlns:v="urn:schemas-microsoft-com:vml" Requires="v">
                <p:oleObj spid="_x0000_s53171" name="Формула" r:id="rId32" imgW="164957" imgH="190335" progId="Equation.3">
                  <p:embed/>
                </p:oleObj>
              </mc:Choice>
              <mc:Fallback>
                <p:oleObj name="Формула" r:id="rId32" imgW="164957" imgH="190335"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57963" y="4068763"/>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33" name="AutoShape 65"/>
          <p:cNvSpPr>
            <a:spLocks noChangeArrowheads="1"/>
          </p:cNvSpPr>
          <p:nvPr/>
        </p:nvSpPr>
        <p:spPr bwMode="auto">
          <a:xfrm rot="5400000" flipV="1">
            <a:off x="6437313" y="4246562"/>
            <a:ext cx="171450" cy="98425"/>
          </a:xfrm>
          <a:prstGeom prst="rightArrow">
            <a:avLst>
              <a:gd name="adj1" fmla="val 50000"/>
              <a:gd name="adj2" fmla="val 4354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34" name="Text Box 66"/>
          <p:cNvSpPr txBox="1">
            <a:spLocks noChangeArrowheads="1"/>
          </p:cNvSpPr>
          <p:nvPr/>
        </p:nvSpPr>
        <p:spPr bwMode="auto">
          <a:xfrm>
            <a:off x="142875" y="4419600"/>
            <a:ext cx="8116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3</a:t>
            </a:r>
            <a:r>
              <a:rPr lang="ru-RU" altLang="ru-RU" sz="1000">
                <a:latin typeface="+mn-lt"/>
              </a:rPr>
              <a:t>. Сдвигающая сила и сила нормального давления изменяются при изменении угла наклона плоскости скольжения от нуля до максимального</a:t>
            </a:r>
          </a:p>
          <a:p>
            <a:pPr eaLnBrk="1" hangingPunct="1"/>
            <a:r>
              <a:rPr lang="ru-RU" altLang="ru-RU" sz="1000">
                <a:latin typeface="+mn-lt"/>
              </a:rPr>
              <a:t>значения </a:t>
            </a:r>
            <a:r>
              <a:rPr lang="ru-RU" altLang="ru-RU" sz="1000">
                <a:latin typeface="+mn-lt"/>
                <a:cs typeface="Arial" pitchFamily="34" charset="0"/>
              </a:rPr>
              <a:t>–</a:t>
            </a:r>
            <a:r>
              <a:rPr lang="en-US" altLang="ru-RU" sz="1000">
                <a:latin typeface="+mn-lt"/>
                <a:cs typeface="Arial" pitchFamily="34" charset="0"/>
              </a:rPr>
              <a:t> 0 </a:t>
            </a:r>
            <a:r>
              <a:rPr lang="en-US" altLang="ru-RU" sz="1000">
                <a:latin typeface="+mn-lt"/>
              </a:rPr>
              <a:t>≥ </a:t>
            </a:r>
            <a:r>
              <a:rPr lang="el-GR" altLang="ru-RU" sz="1000" i="1">
                <a:latin typeface="+mn-lt"/>
                <a:cs typeface="Times New Roman" pitchFamily="18" charset="0"/>
              </a:rPr>
              <a:t>φ</a:t>
            </a:r>
            <a:r>
              <a:rPr lang="en-US" altLang="ru-RU" sz="1000">
                <a:latin typeface="+mn-lt"/>
              </a:rPr>
              <a:t> ≥ </a:t>
            </a:r>
            <a:r>
              <a:rPr lang="el-GR" altLang="ru-RU" sz="1000" i="1">
                <a:latin typeface="+mn-lt"/>
                <a:cs typeface="Times New Roman" pitchFamily="18" charset="0"/>
              </a:rPr>
              <a:t>φ</a:t>
            </a:r>
            <a:r>
              <a:rPr lang="en-US" altLang="ru-RU" sz="1000" i="1" baseline="30000">
                <a:latin typeface="+mn-lt"/>
              </a:rPr>
              <a:t>max</a:t>
            </a:r>
            <a:r>
              <a:rPr lang="en-US" altLang="ru-RU" sz="1000" i="1">
                <a:latin typeface="+mn-lt"/>
              </a:rPr>
              <a:t> </a:t>
            </a:r>
            <a:r>
              <a:rPr lang="en-US" altLang="ru-RU" sz="1000">
                <a:latin typeface="+mn-lt"/>
                <a:cs typeface="Arial" pitchFamily="34" charset="0"/>
              </a:rPr>
              <a:t>.</a:t>
            </a:r>
          </a:p>
        </p:txBody>
      </p:sp>
      <p:sp>
        <p:nvSpPr>
          <p:cNvPr id="314435" name="Rectangle 67"/>
          <p:cNvSpPr>
            <a:spLocks noChangeArrowheads="1"/>
          </p:cNvSpPr>
          <p:nvPr/>
        </p:nvSpPr>
        <p:spPr bwMode="auto">
          <a:xfrm rot="1276498">
            <a:off x="314325" y="5413375"/>
            <a:ext cx="1104900" cy="180975"/>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36" name="Line 68"/>
          <p:cNvSpPr>
            <a:spLocks noChangeShapeType="1"/>
          </p:cNvSpPr>
          <p:nvPr/>
        </p:nvSpPr>
        <p:spPr bwMode="auto">
          <a:xfrm rot="1276498">
            <a:off x="338138" y="5418138"/>
            <a:ext cx="1114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37" name="Rectangle 69"/>
          <p:cNvSpPr>
            <a:spLocks noChangeArrowheads="1"/>
          </p:cNvSpPr>
          <p:nvPr/>
        </p:nvSpPr>
        <p:spPr bwMode="auto">
          <a:xfrm rot="1276498">
            <a:off x="600075" y="5056188"/>
            <a:ext cx="671513" cy="347662"/>
          </a:xfrm>
          <a:prstGeom prst="rect">
            <a:avLst/>
          </a:prstGeom>
          <a:solidFill>
            <a:srgbClr val="CCFFFF"/>
          </a:solidFill>
          <a:ln w="9525" algn="ctr">
            <a:solidFill>
              <a:srgbClr val="99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39" name="Rectangle 71"/>
          <p:cNvSpPr>
            <a:spLocks noChangeArrowheads="1"/>
          </p:cNvSpPr>
          <p:nvPr/>
        </p:nvSpPr>
        <p:spPr bwMode="auto">
          <a:xfrm rot="1276498">
            <a:off x="652463" y="5354638"/>
            <a:ext cx="457200" cy="42862"/>
          </a:xfrm>
          <a:prstGeom prst="rect">
            <a:avLst/>
          </a:prstGeom>
          <a:solidFill>
            <a:srgbClr val="993300"/>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38" name="Rectangle 70"/>
          <p:cNvSpPr>
            <a:spLocks noChangeArrowheads="1"/>
          </p:cNvSpPr>
          <p:nvPr/>
        </p:nvSpPr>
        <p:spPr bwMode="auto">
          <a:xfrm rot="1276498">
            <a:off x="730250" y="5095875"/>
            <a:ext cx="409575" cy="28575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40" name="AutoShape 72"/>
          <p:cNvSpPr>
            <a:spLocks noChangeArrowheads="1"/>
          </p:cNvSpPr>
          <p:nvPr/>
        </p:nvSpPr>
        <p:spPr bwMode="auto">
          <a:xfrm rot="-4123502">
            <a:off x="617538" y="5554663"/>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41" name="AutoShape 73"/>
          <p:cNvSpPr>
            <a:spLocks noChangeArrowheads="1"/>
          </p:cNvSpPr>
          <p:nvPr/>
        </p:nvSpPr>
        <p:spPr bwMode="auto">
          <a:xfrm rot="1276498" flipH="1">
            <a:off x="503238" y="5268913"/>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43" name="AutoShape 75"/>
          <p:cNvSpPr>
            <a:spLocks noChangeArrowheads="1"/>
          </p:cNvSpPr>
          <p:nvPr/>
        </p:nvSpPr>
        <p:spPr bwMode="auto">
          <a:xfrm rot="5400000" flipV="1">
            <a:off x="857251" y="5286375"/>
            <a:ext cx="171450" cy="98425"/>
          </a:xfrm>
          <a:prstGeom prst="rightArrow">
            <a:avLst>
              <a:gd name="adj1" fmla="val 50000"/>
              <a:gd name="adj2" fmla="val 4354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4444" name="Object 76"/>
          <p:cNvGraphicFramePr>
            <a:graphicFrameLocks noChangeAspect="1"/>
          </p:cNvGraphicFramePr>
          <p:nvPr>
            <p:extLst>
              <p:ext uri="{D42A27DB-BD31-4B8C-83A1-F6EECF244321}">
                <p14:modId xmlns:p14="http://schemas.microsoft.com/office/powerpoint/2010/main" val="4120564153"/>
              </p:ext>
            </p:extLst>
          </p:nvPr>
        </p:nvGraphicFramePr>
        <p:xfrm>
          <a:off x="742950" y="5102225"/>
          <a:ext cx="177800" cy="203200"/>
        </p:xfrm>
        <a:graphic>
          <a:graphicData uri="http://schemas.openxmlformats.org/presentationml/2006/ole">
            <mc:AlternateContent xmlns:mc="http://schemas.openxmlformats.org/markup-compatibility/2006">
              <mc:Choice xmlns:v="urn:schemas-microsoft-com:vml" Requires="v">
                <p:oleObj spid="_x0000_s53172" name="Формула" r:id="rId34" imgW="177569" imgH="202936" progId="Equation.3">
                  <p:embed/>
                </p:oleObj>
              </mc:Choice>
              <mc:Fallback>
                <p:oleObj name="Формула" r:id="rId34" imgW="177569" imgH="20293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950" y="5102225"/>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45" name="Object 77"/>
          <p:cNvGraphicFramePr>
            <a:graphicFrameLocks noChangeAspect="1"/>
          </p:cNvGraphicFramePr>
          <p:nvPr>
            <p:extLst>
              <p:ext uri="{D42A27DB-BD31-4B8C-83A1-F6EECF244321}">
                <p14:modId xmlns:p14="http://schemas.microsoft.com/office/powerpoint/2010/main" val="3637060570"/>
              </p:ext>
            </p:extLst>
          </p:nvPr>
        </p:nvGraphicFramePr>
        <p:xfrm>
          <a:off x="354013" y="4951413"/>
          <a:ext cx="355600" cy="266700"/>
        </p:xfrm>
        <a:graphic>
          <a:graphicData uri="http://schemas.openxmlformats.org/presentationml/2006/ole">
            <mc:AlternateContent xmlns:mc="http://schemas.openxmlformats.org/markup-compatibility/2006">
              <mc:Choice xmlns:v="urn:schemas-microsoft-com:vml" Requires="v">
                <p:oleObj spid="_x0000_s53173" name="Формула" r:id="rId35" imgW="355292" imgH="266469" progId="Equation.3">
                  <p:embed/>
                </p:oleObj>
              </mc:Choice>
              <mc:Fallback>
                <p:oleObj name="Формула" r:id="rId35" imgW="355292" imgH="2664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013" y="4951413"/>
                        <a:ext cx="355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46" name="Object 78"/>
          <p:cNvGraphicFramePr>
            <a:graphicFrameLocks noChangeAspect="1"/>
          </p:cNvGraphicFramePr>
          <p:nvPr>
            <p:extLst>
              <p:ext uri="{D42A27DB-BD31-4B8C-83A1-F6EECF244321}">
                <p14:modId xmlns:p14="http://schemas.microsoft.com/office/powerpoint/2010/main" val="2883089023"/>
              </p:ext>
            </p:extLst>
          </p:nvPr>
        </p:nvGraphicFramePr>
        <p:xfrm>
          <a:off x="573088" y="5380038"/>
          <a:ext cx="177800" cy="203200"/>
        </p:xfrm>
        <a:graphic>
          <a:graphicData uri="http://schemas.openxmlformats.org/presentationml/2006/ole">
            <mc:AlternateContent xmlns:mc="http://schemas.openxmlformats.org/markup-compatibility/2006">
              <mc:Choice xmlns:v="urn:schemas-microsoft-com:vml" Requires="v">
                <p:oleObj spid="_x0000_s53174" name="Формула" r:id="rId36" imgW="177569" imgH="202936" progId="Equation.3">
                  <p:embed/>
                </p:oleObj>
              </mc:Choice>
              <mc:Fallback>
                <p:oleObj name="Формула" r:id="rId36" imgW="177569" imgH="20293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3088" y="5380038"/>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47" name="Line 79"/>
          <p:cNvSpPr>
            <a:spLocks noChangeShapeType="1"/>
          </p:cNvSpPr>
          <p:nvPr/>
        </p:nvSpPr>
        <p:spPr bwMode="auto">
          <a:xfrm flipH="1" flipV="1">
            <a:off x="439738" y="5622925"/>
            <a:ext cx="9810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49" name="Freeform 81"/>
          <p:cNvSpPr>
            <a:spLocks/>
          </p:cNvSpPr>
          <p:nvPr/>
        </p:nvSpPr>
        <p:spPr bwMode="auto">
          <a:xfrm>
            <a:off x="1136650" y="5524500"/>
            <a:ext cx="42863" cy="96838"/>
          </a:xfrm>
          <a:custGeom>
            <a:avLst/>
            <a:gdLst>
              <a:gd name="T0" fmla="*/ 1649 w 26"/>
              <a:gd name="T1" fmla="*/ 96838 h 54"/>
              <a:gd name="T2" fmla="*/ 11540 w 26"/>
              <a:gd name="T3" fmla="*/ 44832 h 54"/>
              <a:gd name="T4" fmla="*/ 26377 w 26"/>
              <a:gd name="T5" fmla="*/ 21520 h 54"/>
              <a:gd name="T6" fmla="*/ 42863 w 26"/>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54">
                <a:moveTo>
                  <a:pt x="1" y="54"/>
                </a:moveTo>
                <a:cubicBezTo>
                  <a:pt x="2" y="36"/>
                  <a:pt x="0" y="36"/>
                  <a:pt x="7" y="25"/>
                </a:cubicBezTo>
                <a:cubicBezTo>
                  <a:pt x="8" y="17"/>
                  <a:pt x="9" y="16"/>
                  <a:pt x="16" y="12"/>
                </a:cubicBezTo>
                <a:cubicBezTo>
                  <a:pt x="19" y="7"/>
                  <a:pt x="22" y="4"/>
                  <a:pt x="26"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4450" name="Object 82"/>
          <p:cNvGraphicFramePr>
            <a:graphicFrameLocks noChangeAspect="1"/>
          </p:cNvGraphicFramePr>
          <p:nvPr>
            <p:extLst>
              <p:ext uri="{D42A27DB-BD31-4B8C-83A1-F6EECF244321}">
                <p14:modId xmlns:p14="http://schemas.microsoft.com/office/powerpoint/2010/main" val="3358626434"/>
              </p:ext>
            </p:extLst>
          </p:nvPr>
        </p:nvGraphicFramePr>
        <p:xfrm>
          <a:off x="954088" y="5476875"/>
          <a:ext cx="139700" cy="165100"/>
        </p:xfrm>
        <a:graphic>
          <a:graphicData uri="http://schemas.openxmlformats.org/presentationml/2006/ole">
            <mc:AlternateContent xmlns:mc="http://schemas.openxmlformats.org/markup-compatibility/2006">
              <mc:Choice xmlns:v="urn:schemas-microsoft-com:vml" Requires="v">
                <p:oleObj spid="_x0000_s53175" name="Формула" r:id="rId37" imgW="139579" imgH="164957" progId="Equation.3">
                  <p:embed/>
                </p:oleObj>
              </mc:Choice>
              <mc:Fallback>
                <p:oleObj name="Формула" r:id="rId37" imgW="139579" imgH="164957"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954088" y="5476875"/>
                        <a:ext cx="1397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52" name="Line 84"/>
          <p:cNvSpPr>
            <a:spLocks noChangeShapeType="1"/>
          </p:cNvSpPr>
          <p:nvPr/>
        </p:nvSpPr>
        <p:spPr bwMode="auto">
          <a:xfrm>
            <a:off x="1077913" y="5480050"/>
            <a:ext cx="485775" cy="20002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53" name="Line 85"/>
          <p:cNvSpPr>
            <a:spLocks noChangeShapeType="1"/>
          </p:cNvSpPr>
          <p:nvPr/>
        </p:nvSpPr>
        <p:spPr bwMode="auto">
          <a:xfrm rot="-5400000">
            <a:off x="780256" y="5079207"/>
            <a:ext cx="447675" cy="179388"/>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4454" name="Object 86"/>
          <p:cNvGraphicFramePr>
            <a:graphicFrameLocks noChangeAspect="1"/>
          </p:cNvGraphicFramePr>
          <p:nvPr>
            <p:extLst>
              <p:ext uri="{D42A27DB-BD31-4B8C-83A1-F6EECF244321}">
                <p14:modId xmlns:p14="http://schemas.microsoft.com/office/powerpoint/2010/main" val="3886056710"/>
              </p:ext>
            </p:extLst>
          </p:nvPr>
        </p:nvGraphicFramePr>
        <p:xfrm>
          <a:off x="1690688" y="4760913"/>
          <a:ext cx="2235200" cy="533400"/>
        </p:xfrm>
        <a:graphic>
          <a:graphicData uri="http://schemas.openxmlformats.org/presentationml/2006/ole">
            <mc:AlternateContent xmlns:mc="http://schemas.openxmlformats.org/markup-compatibility/2006">
              <mc:Choice xmlns:v="urn:schemas-microsoft-com:vml" Requires="v">
                <p:oleObj spid="_x0000_s53176" name="Формула" r:id="rId39" imgW="2235200" imgH="533400" progId="Equation.3">
                  <p:embed/>
                </p:oleObj>
              </mc:Choice>
              <mc:Fallback>
                <p:oleObj name="Формула" r:id="rId39" imgW="2235200" imgH="5334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690688" y="4760913"/>
                        <a:ext cx="2235200" cy="5334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55" name="Object 87"/>
          <p:cNvGraphicFramePr>
            <a:graphicFrameLocks noChangeAspect="1"/>
          </p:cNvGraphicFramePr>
          <p:nvPr>
            <p:extLst>
              <p:ext uri="{D42A27DB-BD31-4B8C-83A1-F6EECF244321}">
                <p14:modId xmlns:p14="http://schemas.microsoft.com/office/powerpoint/2010/main" val="819564719"/>
              </p:ext>
            </p:extLst>
          </p:nvPr>
        </p:nvGraphicFramePr>
        <p:xfrm>
          <a:off x="1679575" y="5337175"/>
          <a:ext cx="2425700" cy="977900"/>
        </p:xfrm>
        <a:graphic>
          <a:graphicData uri="http://schemas.openxmlformats.org/presentationml/2006/ole">
            <mc:AlternateContent xmlns:mc="http://schemas.openxmlformats.org/markup-compatibility/2006">
              <mc:Choice xmlns:v="urn:schemas-microsoft-com:vml" Requires="v">
                <p:oleObj spid="_x0000_s53177" name="Формула" r:id="rId41" imgW="2425700" imgH="977900" progId="Equation.3">
                  <p:embed/>
                </p:oleObj>
              </mc:Choice>
              <mc:Fallback>
                <p:oleObj name="Формула" r:id="rId41" imgW="2425700" imgH="9779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679575" y="5337175"/>
                        <a:ext cx="2425700" cy="9779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56" name="Text Box 88"/>
          <p:cNvSpPr txBox="1">
            <a:spLocks noChangeArrowheads="1"/>
          </p:cNvSpPr>
          <p:nvPr/>
        </p:nvSpPr>
        <p:spPr bwMode="auto">
          <a:xfrm>
            <a:off x="4171950" y="4589463"/>
            <a:ext cx="5106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cs typeface="Arial" pitchFamily="34" charset="0"/>
              </a:rPr>
              <a:t>■</a:t>
            </a:r>
            <a:r>
              <a:rPr lang="en-US" altLang="ru-RU" sz="1000" b="1" dirty="0">
                <a:solidFill>
                  <a:srgbClr val="FF0000"/>
                </a:solidFill>
                <a:latin typeface="+mn-lt"/>
                <a:cs typeface="Arial" pitchFamily="34" charset="0"/>
              </a:rPr>
              <a:t>  </a:t>
            </a:r>
            <a:r>
              <a:rPr lang="ru-RU" altLang="ru-RU" sz="1000" b="1" dirty="0">
                <a:solidFill>
                  <a:srgbClr val="FF0000"/>
                </a:solidFill>
                <a:latin typeface="+mn-lt"/>
                <a:cs typeface="Arial" pitchFamily="34" charset="0"/>
              </a:rPr>
              <a:t>Угол т</a:t>
            </a:r>
            <a:r>
              <a:rPr lang="ru-RU" altLang="ru-RU" sz="1000" b="1" dirty="0">
                <a:solidFill>
                  <a:srgbClr val="FF0000"/>
                </a:solidFill>
                <a:latin typeface="+mn-lt"/>
              </a:rPr>
              <a:t>рения.</a:t>
            </a:r>
          </a:p>
          <a:p>
            <a:pPr eaLnBrk="1" hangingPunct="1"/>
            <a:r>
              <a:rPr lang="ru-RU" altLang="ru-RU" sz="1000" dirty="0">
                <a:latin typeface="+mn-lt"/>
              </a:rPr>
              <a:t>С учетом силы трения, возникающей при контакте с шероховатой поверхностью</a:t>
            </a:r>
          </a:p>
          <a:p>
            <a:pPr eaLnBrk="1" hangingPunct="1"/>
            <a:r>
              <a:rPr lang="ru-RU" altLang="ru-RU" sz="1000" dirty="0">
                <a:latin typeface="+mn-lt"/>
              </a:rPr>
              <a:t>полная реакция такой поверхности может рассматриваться как геометрическая</a:t>
            </a:r>
          </a:p>
          <a:p>
            <a:pPr eaLnBrk="1" hangingPunct="1"/>
            <a:r>
              <a:rPr lang="ru-RU" altLang="ru-RU" sz="1000" dirty="0">
                <a:latin typeface="+mn-lt"/>
              </a:rPr>
              <a:t>сумма нормальной реакции абсолютно гладкой поверхности и силы трения</a:t>
            </a:r>
            <a:r>
              <a:rPr lang="en-US" altLang="ru-RU" sz="1000" dirty="0">
                <a:latin typeface="+mn-lt"/>
              </a:rPr>
              <a:t>:</a:t>
            </a:r>
            <a:endParaRPr lang="en-US" altLang="ru-RU" sz="1000" dirty="0">
              <a:latin typeface="+mn-lt"/>
              <a:cs typeface="Arial" pitchFamily="34" charset="0"/>
            </a:endParaRPr>
          </a:p>
        </p:txBody>
      </p:sp>
      <p:graphicFrame>
        <p:nvGraphicFramePr>
          <p:cNvPr id="314457" name="Object 89"/>
          <p:cNvGraphicFramePr>
            <a:graphicFrameLocks noChangeAspect="1"/>
          </p:cNvGraphicFramePr>
          <p:nvPr>
            <p:extLst>
              <p:ext uri="{D42A27DB-BD31-4B8C-83A1-F6EECF244321}">
                <p14:modId xmlns:p14="http://schemas.microsoft.com/office/powerpoint/2010/main" val="4119574210"/>
              </p:ext>
            </p:extLst>
          </p:nvPr>
        </p:nvGraphicFramePr>
        <p:xfrm>
          <a:off x="4400550" y="5330825"/>
          <a:ext cx="1117600" cy="266700"/>
        </p:xfrm>
        <a:graphic>
          <a:graphicData uri="http://schemas.openxmlformats.org/presentationml/2006/ole">
            <mc:AlternateContent xmlns:mc="http://schemas.openxmlformats.org/markup-compatibility/2006">
              <mc:Choice xmlns:v="urn:schemas-microsoft-com:vml" Requires="v">
                <p:oleObj spid="_x0000_s53178" name="Формула" r:id="rId43" imgW="1117115" imgH="266584" progId="Equation.3">
                  <p:embed/>
                </p:oleObj>
              </mc:Choice>
              <mc:Fallback>
                <p:oleObj name="Формула" r:id="rId43" imgW="1117115" imgH="26658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400550" y="5330825"/>
                        <a:ext cx="1117600" cy="2667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59" name="Rectangle 91"/>
          <p:cNvSpPr>
            <a:spLocks noChangeArrowheads="1"/>
          </p:cNvSpPr>
          <p:nvPr/>
        </p:nvSpPr>
        <p:spPr bwMode="auto">
          <a:xfrm>
            <a:off x="5602288" y="6073775"/>
            <a:ext cx="1104900" cy="180975"/>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60" name="Line 92"/>
          <p:cNvSpPr>
            <a:spLocks noChangeShapeType="1"/>
          </p:cNvSpPr>
          <p:nvPr/>
        </p:nvSpPr>
        <p:spPr bwMode="auto">
          <a:xfrm>
            <a:off x="5592763" y="6073775"/>
            <a:ext cx="1114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61" name="Rectangle 93"/>
          <p:cNvSpPr>
            <a:spLocks noChangeArrowheads="1"/>
          </p:cNvSpPr>
          <p:nvPr/>
        </p:nvSpPr>
        <p:spPr bwMode="auto">
          <a:xfrm>
            <a:off x="5938838" y="5781675"/>
            <a:ext cx="409575" cy="28575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62" name="AutoShape 94"/>
          <p:cNvSpPr>
            <a:spLocks noChangeArrowheads="1"/>
          </p:cNvSpPr>
          <p:nvPr/>
        </p:nvSpPr>
        <p:spPr bwMode="auto">
          <a:xfrm rot="5400000" flipV="1">
            <a:off x="5948363" y="6053138"/>
            <a:ext cx="371475" cy="136525"/>
          </a:xfrm>
          <a:prstGeom prst="rightArrow">
            <a:avLst>
              <a:gd name="adj1" fmla="val 50000"/>
              <a:gd name="adj2" fmla="val 6802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63" name="AutoShape 95"/>
          <p:cNvSpPr>
            <a:spLocks noChangeArrowheads="1"/>
          </p:cNvSpPr>
          <p:nvPr/>
        </p:nvSpPr>
        <p:spPr bwMode="auto">
          <a:xfrm flipV="1">
            <a:off x="6348413" y="5995988"/>
            <a:ext cx="361950" cy="107950"/>
          </a:xfrm>
          <a:prstGeom prst="rightArrow">
            <a:avLst>
              <a:gd name="adj1" fmla="val 50000"/>
              <a:gd name="adj2" fmla="val 83824"/>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64" name="AutoShape 96"/>
          <p:cNvSpPr>
            <a:spLocks noChangeArrowheads="1"/>
          </p:cNvSpPr>
          <p:nvPr/>
        </p:nvSpPr>
        <p:spPr bwMode="auto">
          <a:xfrm rot="-5400000">
            <a:off x="5943600" y="5848350"/>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4465" name="Object 97"/>
          <p:cNvGraphicFramePr>
            <a:graphicFrameLocks noChangeAspect="1"/>
          </p:cNvGraphicFramePr>
          <p:nvPr>
            <p:extLst>
              <p:ext uri="{D42A27DB-BD31-4B8C-83A1-F6EECF244321}">
                <p14:modId xmlns:p14="http://schemas.microsoft.com/office/powerpoint/2010/main" val="2082300107"/>
              </p:ext>
            </p:extLst>
          </p:nvPr>
        </p:nvGraphicFramePr>
        <p:xfrm>
          <a:off x="6059488" y="5427663"/>
          <a:ext cx="177800" cy="203200"/>
        </p:xfrm>
        <a:graphic>
          <a:graphicData uri="http://schemas.openxmlformats.org/presentationml/2006/ole">
            <mc:AlternateContent xmlns:mc="http://schemas.openxmlformats.org/markup-compatibility/2006">
              <mc:Choice xmlns:v="urn:schemas-microsoft-com:vml" Requires="v">
                <p:oleObj spid="_x0000_s53179" name="Формула" r:id="rId45" imgW="177569" imgH="202936" progId="Equation.3">
                  <p:embed/>
                </p:oleObj>
              </mc:Choice>
              <mc:Fallback>
                <p:oleObj name="Формула" r:id="rId45" imgW="177569" imgH="20293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59488" y="5427663"/>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66" name="AutoShape 98"/>
          <p:cNvSpPr>
            <a:spLocks noChangeArrowheads="1"/>
          </p:cNvSpPr>
          <p:nvPr/>
        </p:nvSpPr>
        <p:spPr bwMode="auto">
          <a:xfrm flipH="1">
            <a:off x="5734050" y="6015038"/>
            <a:ext cx="381000" cy="88900"/>
          </a:xfrm>
          <a:prstGeom prst="rightArrow">
            <a:avLst>
              <a:gd name="adj1" fmla="val 50000"/>
              <a:gd name="adj2" fmla="val 1071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4467" name="Object 99"/>
          <p:cNvGraphicFramePr>
            <a:graphicFrameLocks noChangeAspect="1"/>
          </p:cNvGraphicFramePr>
          <p:nvPr>
            <p:extLst>
              <p:ext uri="{D42A27DB-BD31-4B8C-83A1-F6EECF244321}">
                <p14:modId xmlns:p14="http://schemas.microsoft.com/office/powerpoint/2010/main" val="3476617589"/>
              </p:ext>
            </p:extLst>
          </p:nvPr>
        </p:nvGraphicFramePr>
        <p:xfrm>
          <a:off x="5410200" y="5835650"/>
          <a:ext cx="355600" cy="266700"/>
        </p:xfrm>
        <a:graphic>
          <a:graphicData uri="http://schemas.openxmlformats.org/presentationml/2006/ole">
            <mc:AlternateContent xmlns:mc="http://schemas.openxmlformats.org/markup-compatibility/2006">
              <mc:Choice xmlns:v="urn:schemas-microsoft-com:vml" Requires="v">
                <p:oleObj spid="_x0000_s53180" name="Формула" r:id="rId46" imgW="355292" imgH="266469" progId="Equation.3">
                  <p:embed/>
                </p:oleObj>
              </mc:Choice>
              <mc:Fallback>
                <p:oleObj name="Формула" r:id="rId46" imgW="355292" imgH="2664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5835650"/>
                        <a:ext cx="355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68" name="Object 100"/>
          <p:cNvGraphicFramePr>
            <a:graphicFrameLocks noChangeAspect="1"/>
          </p:cNvGraphicFramePr>
          <p:nvPr>
            <p:extLst>
              <p:ext uri="{D42A27DB-BD31-4B8C-83A1-F6EECF244321}">
                <p14:modId xmlns:p14="http://schemas.microsoft.com/office/powerpoint/2010/main" val="2759324506"/>
              </p:ext>
            </p:extLst>
          </p:nvPr>
        </p:nvGraphicFramePr>
        <p:xfrm>
          <a:off x="6238875" y="6226175"/>
          <a:ext cx="177800" cy="203200"/>
        </p:xfrm>
        <a:graphic>
          <a:graphicData uri="http://schemas.openxmlformats.org/presentationml/2006/ole">
            <mc:AlternateContent xmlns:mc="http://schemas.openxmlformats.org/markup-compatibility/2006">
              <mc:Choice xmlns:v="urn:schemas-microsoft-com:vml" Requires="v">
                <p:oleObj spid="_x0000_s53181" name="Формула" r:id="rId47" imgW="177569" imgH="202936" progId="Equation.3">
                  <p:embed/>
                </p:oleObj>
              </mc:Choice>
              <mc:Fallback>
                <p:oleObj name="Формула" r:id="rId47" imgW="177569" imgH="20293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38875" y="6226175"/>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469" name="Object 101"/>
          <p:cNvGraphicFramePr>
            <a:graphicFrameLocks noChangeAspect="1"/>
          </p:cNvGraphicFramePr>
          <p:nvPr>
            <p:extLst>
              <p:ext uri="{D42A27DB-BD31-4B8C-83A1-F6EECF244321}">
                <p14:modId xmlns:p14="http://schemas.microsoft.com/office/powerpoint/2010/main" val="3896279313"/>
              </p:ext>
            </p:extLst>
          </p:nvPr>
        </p:nvGraphicFramePr>
        <p:xfrm>
          <a:off x="6510338" y="5776913"/>
          <a:ext cx="152400" cy="190500"/>
        </p:xfrm>
        <a:graphic>
          <a:graphicData uri="http://schemas.openxmlformats.org/presentationml/2006/ole">
            <mc:AlternateContent xmlns:mc="http://schemas.openxmlformats.org/markup-compatibility/2006">
              <mc:Choice xmlns:v="urn:schemas-microsoft-com:vml" Requires="v">
                <p:oleObj spid="_x0000_s53182" name="Формула" r:id="rId48" imgW="152334" imgH="190417" progId="Equation.3">
                  <p:embed/>
                </p:oleObj>
              </mc:Choice>
              <mc:Fallback>
                <p:oleObj name="Формула" r:id="rId48" imgW="152334" imgH="190417"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10338" y="5776913"/>
                        <a:ext cx="1524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71" name="AutoShape 103"/>
          <p:cNvSpPr>
            <a:spLocks noChangeArrowheads="1"/>
          </p:cNvSpPr>
          <p:nvPr/>
        </p:nvSpPr>
        <p:spPr bwMode="auto">
          <a:xfrm flipH="1">
            <a:off x="5735638" y="6013450"/>
            <a:ext cx="381000" cy="88900"/>
          </a:xfrm>
          <a:prstGeom prst="rightArrow">
            <a:avLst>
              <a:gd name="adj1" fmla="val 50000"/>
              <a:gd name="adj2" fmla="val 107143"/>
            </a:avLst>
          </a:prstGeom>
          <a:solidFill>
            <a:srgbClr val="0000FF">
              <a:alpha val="0"/>
            </a:srgbClr>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72" name="AutoShape 104"/>
          <p:cNvSpPr>
            <a:spLocks noChangeArrowheads="1"/>
          </p:cNvSpPr>
          <p:nvPr/>
        </p:nvSpPr>
        <p:spPr bwMode="auto">
          <a:xfrm rot="-5400000">
            <a:off x="5942013" y="5849938"/>
            <a:ext cx="381000" cy="88900"/>
          </a:xfrm>
          <a:prstGeom prst="rightArrow">
            <a:avLst>
              <a:gd name="adj1" fmla="val 50000"/>
              <a:gd name="adj2" fmla="val 107143"/>
            </a:avLst>
          </a:prstGeom>
          <a:solidFill>
            <a:srgbClr val="0000FF">
              <a:alpha val="0"/>
            </a:srgbClr>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73" name="AutoShape 105"/>
          <p:cNvSpPr>
            <a:spLocks noChangeArrowheads="1"/>
          </p:cNvSpPr>
          <p:nvPr/>
        </p:nvSpPr>
        <p:spPr bwMode="auto">
          <a:xfrm rot="-8397973">
            <a:off x="5661025" y="5845175"/>
            <a:ext cx="549275" cy="88900"/>
          </a:xfrm>
          <a:prstGeom prst="rightArrow">
            <a:avLst>
              <a:gd name="adj1" fmla="val 50000"/>
              <a:gd name="adj2" fmla="val 154464"/>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4474" name="Object 106"/>
          <p:cNvGraphicFramePr>
            <a:graphicFrameLocks noChangeAspect="1"/>
          </p:cNvGraphicFramePr>
          <p:nvPr>
            <p:extLst>
              <p:ext uri="{D42A27DB-BD31-4B8C-83A1-F6EECF244321}">
                <p14:modId xmlns:p14="http://schemas.microsoft.com/office/powerpoint/2010/main" val="4258931984"/>
              </p:ext>
            </p:extLst>
          </p:nvPr>
        </p:nvGraphicFramePr>
        <p:xfrm>
          <a:off x="5611813" y="5492750"/>
          <a:ext cx="355600" cy="203200"/>
        </p:xfrm>
        <a:graphic>
          <a:graphicData uri="http://schemas.openxmlformats.org/presentationml/2006/ole">
            <mc:AlternateContent xmlns:mc="http://schemas.openxmlformats.org/markup-compatibility/2006">
              <mc:Choice xmlns:v="urn:schemas-microsoft-com:vml" Requires="v">
                <p:oleObj spid="_x0000_s53183" name="Формула" r:id="rId49" imgW="355292" imgH="203024" progId="Equation.3">
                  <p:embed/>
                </p:oleObj>
              </mc:Choice>
              <mc:Fallback>
                <p:oleObj name="Формула" r:id="rId49" imgW="355292" imgH="203024"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611813" y="5492750"/>
                        <a:ext cx="3556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75" name="Line 107"/>
          <p:cNvSpPr>
            <a:spLocks noChangeShapeType="1"/>
          </p:cNvSpPr>
          <p:nvPr/>
        </p:nvSpPr>
        <p:spPr bwMode="auto">
          <a:xfrm>
            <a:off x="5737225" y="5708650"/>
            <a:ext cx="3968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76" name="Line 108"/>
          <p:cNvSpPr>
            <a:spLocks noChangeShapeType="1"/>
          </p:cNvSpPr>
          <p:nvPr/>
        </p:nvSpPr>
        <p:spPr bwMode="auto">
          <a:xfrm flipV="1">
            <a:off x="5729288" y="5705475"/>
            <a:ext cx="0" cy="3571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77" name="Freeform 109"/>
          <p:cNvSpPr>
            <a:spLocks/>
          </p:cNvSpPr>
          <p:nvPr/>
        </p:nvSpPr>
        <p:spPr bwMode="auto">
          <a:xfrm>
            <a:off x="6024563" y="5888038"/>
            <a:ext cx="104775" cy="65087"/>
          </a:xfrm>
          <a:custGeom>
            <a:avLst/>
            <a:gdLst>
              <a:gd name="T0" fmla="*/ 0 w 58"/>
              <a:gd name="T1" fmla="*/ 65087 h 29"/>
              <a:gd name="T2" fmla="*/ 48775 w 58"/>
              <a:gd name="T3" fmla="*/ 15711 h 29"/>
              <a:gd name="T4" fmla="*/ 104775 w 58"/>
              <a:gd name="T5" fmla="*/ 11222 h 29"/>
              <a:gd name="T6" fmla="*/ 0 60000 65536"/>
              <a:gd name="T7" fmla="*/ 0 60000 65536"/>
              <a:gd name="T8" fmla="*/ 0 60000 65536"/>
            </a:gdLst>
            <a:ahLst/>
            <a:cxnLst>
              <a:cxn ang="T6">
                <a:pos x="T0" y="T1"/>
              </a:cxn>
              <a:cxn ang="T7">
                <a:pos x="T2" y="T3"/>
              </a:cxn>
              <a:cxn ang="T8">
                <a:pos x="T4" y="T5"/>
              </a:cxn>
            </a:cxnLst>
            <a:rect l="0" t="0" r="r" b="b"/>
            <a:pathLst>
              <a:path w="58" h="29">
                <a:moveTo>
                  <a:pt x="0" y="29"/>
                </a:moveTo>
                <a:cubicBezTo>
                  <a:pt x="6" y="17"/>
                  <a:pt x="14" y="9"/>
                  <a:pt x="27" y="7"/>
                </a:cubicBezTo>
                <a:cubicBezTo>
                  <a:pt x="34" y="4"/>
                  <a:pt x="53" y="0"/>
                  <a:pt x="58" y="5"/>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4478" name="Object 110"/>
          <p:cNvGraphicFramePr>
            <a:graphicFrameLocks noChangeAspect="1"/>
          </p:cNvGraphicFramePr>
          <p:nvPr>
            <p:extLst>
              <p:ext uri="{D42A27DB-BD31-4B8C-83A1-F6EECF244321}">
                <p14:modId xmlns:p14="http://schemas.microsoft.com/office/powerpoint/2010/main" val="910716524"/>
              </p:ext>
            </p:extLst>
          </p:nvPr>
        </p:nvGraphicFramePr>
        <p:xfrm>
          <a:off x="5978525" y="5786438"/>
          <a:ext cx="123825" cy="146050"/>
        </p:xfrm>
        <a:graphic>
          <a:graphicData uri="http://schemas.openxmlformats.org/presentationml/2006/ole">
            <mc:AlternateContent xmlns:mc="http://schemas.openxmlformats.org/markup-compatibility/2006">
              <mc:Choice xmlns:v="urn:schemas-microsoft-com:vml" Requires="v">
                <p:oleObj spid="_x0000_s53184" name="Формула" r:id="rId51" imgW="139579" imgH="164957" progId="Equation.3">
                  <p:embed/>
                </p:oleObj>
              </mc:Choice>
              <mc:Fallback>
                <p:oleObj name="Формула" r:id="rId51" imgW="139579" imgH="164957"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978525" y="5786438"/>
                        <a:ext cx="123825" cy="146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79" name="Text Box 111"/>
          <p:cNvSpPr txBox="1">
            <a:spLocks noChangeArrowheads="1"/>
          </p:cNvSpPr>
          <p:nvPr/>
        </p:nvSpPr>
        <p:spPr bwMode="auto">
          <a:xfrm>
            <a:off x="6784975" y="5278438"/>
            <a:ext cx="206979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solidFill>
                  <a:schemeClr val="bg2"/>
                </a:solidFill>
                <a:latin typeface="+mn-lt"/>
              </a:rPr>
              <a:t>Угол отклонения полной реакции</a:t>
            </a:r>
          </a:p>
          <a:p>
            <a:pPr eaLnBrk="1" hangingPunct="1"/>
            <a:r>
              <a:rPr lang="ru-RU" altLang="ru-RU" sz="1000">
                <a:solidFill>
                  <a:schemeClr val="bg2"/>
                </a:solidFill>
                <a:latin typeface="+mn-lt"/>
              </a:rPr>
              <a:t>шероховатой поверхности – </a:t>
            </a:r>
            <a:r>
              <a:rPr lang="ru-RU" altLang="ru-RU" sz="1000" b="1">
                <a:solidFill>
                  <a:schemeClr val="bg2"/>
                </a:solidFill>
                <a:latin typeface="+mn-lt"/>
              </a:rPr>
              <a:t>угол</a:t>
            </a:r>
          </a:p>
          <a:p>
            <a:pPr eaLnBrk="1" hangingPunct="1"/>
            <a:r>
              <a:rPr lang="ru-RU" altLang="ru-RU" sz="1000" b="1">
                <a:solidFill>
                  <a:schemeClr val="bg2"/>
                </a:solidFill>
                <a:latin typeface="+mn-lt"/>
              </a:rPr>
              <a:t>трения</a:t>
            </a:r>
            <a:r>
              <a:rPr lang="ru-RU" altLang="ru-RU" sz="1000">
                <a:solidFill>
                  <a:schemeClr val="bg2"/>
                </a:solidFill>
                <a:latin typeface="+mn-lt"/>
              </a:rPr>
              <a:t>, равный</a:t>
            </a:r>
            <a:r>
              <a:rPr lang="en-US" altLang="ru-RU" sz="1000">
                <a:solidFill>
                  <a:schemeClr val="bg2"/>
                </a:solidFill>
                <a:latin typeface="+mn-lt"/>
              </a:rPr>
              <a:t>:</a:t>
            </a:r>
            <a:endParaRPr lang="ru-RU" altLang="ru-RU" sz="1000">
              <a:solidFill>
                <a:schemeClr val="bg2"/>
              </a:solidFill>
              <a:latin typeface="+mn-lt"/>
            </a:endParaRPr>
          </a:p>
        </p:txBody>
      </p:sp>
      <p:graphicFrame>
        <p:nvGraphicFramePr>
          <p:cNvPr id="314480" name="Object 112"/>
          <p:cNvGraphicFramePr>
            <a:graphicFrameLocks noChangeAspect="1"/>
          </p:cNvGraphicFramePr>
          <p:nvPr>
            <p:extLst>
              <p:ext uri="{D42A27DB-BD31-4B8C-83A1-F6EECF244321}">
                <p14:modId xmlns:p14="http://schemas.microsoft.com/office/powerpoint/2010/main" val="3352107070"/>
              </p:ext>
            </p:extLst>
          </p:nvPr>
        </p:nvGraphicFramePr>
        <p:xfrm>
          <a:off x="6904038" y="5821363"/>
          <a:ext cx="1841500" cy="558800"/>
        </p:xfrm>
        <a:graphic>
          <a:graphicData uri="http://schemas.openxmlformats.org/presentationml/2006/ole">
            <mc:AlternateContent xmlns:mc="http://schemas.openxmlformats.org/markup-compatibility/2006">
              <mc:Choice xmlns:v="urn:schemas-microsoft-com:vml" Requires="v">
                <p:oleObj spid="_x0000_s53185" name="Формула" r:id="rId53" imgW="1841500" imgH="558800" progId="Equation.3">
                  <p:embed/>
                </p:oleObj>
              </mc:Choice>
              <mc:Fallback>
                <p:oleObj name="Формула" r:id="rId53" imgW="1841500" imgH="55880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904038" y="5821363"/>
                        <a:ext cx="1841500" cy="55880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481" name="Text Box 113"/>
          <p:cNvSpPr txBox="1">
            <a:spLocks noChangeArrowheads="1"/>
          </p:cNvSpPr>
          <p:nvPr/>
        </p:nvSpPr>
        <p:spPr bwMode="auto">
          <a:xfrm>
            <a:off x="2259013" y="6343650"/>
            <a:ext cx="656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solidFill>
                  <a:schemeClr val="bg2"/>
                </a:solidFill>
                <a:latin typeface="+mn-lt"/>
              </a:rPr>
              <a:t>При изменении направления сдвигающей силы </a:t>
            </a:r>
            <a:r>
              <a:rPr lang="en-US" altLang="ru-RU" sz="1000" b="1" i="1">
                <a:solidFill>
                  <a:schemeClr val="bg2"/>
                </a:solidFill>
                <a:latin typeface="+mn-lt"/>
              </a:rPr>
              <a:t>T</a:t>
            </a:r>
            <a:r>
              <a:rPr lang="ru-RU" altLang="ru-RU" sz="1000">
                <a:solidFill>
                  <a:schemeClr val="bg2"/>
                </a:solidFill>
                <a:latin typeface="+mn-lt"/>
              </a:rPr>
              <a:t> на опорной поверхности ее поворотом относительно нормали к плоскости полная максимальная реакция шероховатой поверхности описывает  </a:t>
            </a:r>
            <a:r>
              <a:rPr lang="ru-RU" altLang="ru-RU" sz="1000" b="1">
                <a:solidFill>
                  <a:schemeClr val="bg2"/>
                </a:solidFill>
                <a:latin typeface="+mn-lt"/>
              </a:rPr>
              <a:t>конус трения</a:t>
            </a:r>
            <a:r>
              <a:rPr lang="ru-RU" altLang="ru-RU" sz="1000">
                <a:solidFill>
                  <a:schemeClr val="bg2"/>
                </a:solidFill>
                <a:latin typeface="+mn-lt"/>
              </a:rPr>
              <a:t>.</a:t>
            </a:r>
          </a:p>
        </p:txBody>
      </p:sp>
      <p:sp>
        <p:nvSpPr>
          <p:cNvPr id="314482" name="Oval 114"/>
          <p:cNvSpPr>
            <a:spLocks noChangeArrowheads="1"/>
          </p:cNvSpPr>
          <p:nvPr/>
        </p:nvSpPr>
        <p:spPr bwMode="auto">
          <a:xfrm>
            <a:off x="5734050" y="5648325"/>
            <a:ext cx="828675" cy="142875"/>
          </a:xfrm>
          <a:prstGeom prst="ellipse">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4483" name="Line 115"/>
          <p:cNvSpPr>
            <a:spLocks noChangeShapeType="1"/>
          </p:cNvSpPr>
          <p:nvPr/>
        </p:nvSpPr>
        <p:spPr bwMode="auto">
          <a:xfrm flipV="1">
            <a:off x="6143625" y="5734050"/>
            <a:ext cx="419100" cy="3333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4484" name="Text Box 116"/>
          <p:cNvSpPr txBox="1">
            <a:spLocks noChangeArrowheads="1"/>
          </p:cNvSpPr>
          <p:nvPr/>
        </p:nvSpPr>
        <p:spPr bwMode="auto">
          <a:xfrm>
            <a:off x="114300" y="4649788"/>
            <a:ext cx="4052888" cy="1508105"/>
          </a:xfrm>
          <a:prstGeom prst="rect">
            <a:avLst/>
          </a:prstGeom>
          <a:solidFill>
            <a:srgbClr val="CCFFFF"/>
          </a:solidFill>
          <a:ln w="1905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Активные силы (</a:t>
            </a:r>
            <a:r>
              <a:rPr lang="en-US" altLang="ru-RU" sz="1000" b="1" i="1">
                <a:latin typeface="+mn-lt"/>
              </a:rPr>
              <a:t>G</a:t>
            </a:r>
            <a:r>
              <a:rPr lang="ru-RU" altLang="ru-RU" sz="1000">
                <a:latin typeface="+mn-lt"/>
              </a:rPr>
              <a:t>, </a:t>
            </a:r>
            <a:r>
              <a:rPr lang="en-US" altLang="ru-RU" sz="1000" b="1" i="1">
                <a:latin typeface="+mn-lt"/>
              </a:rPr>
              <a:t>T</a:t>
            </a:r>
            <a:r>
              <a:rPr lang="ru-RU" altLang="ru-RU" sz="1000">
                <a:latin typeface="+mn-lt"/>
              </a:rPr>
              <a:t> и др.) можно заменить равнодействующей силой </a:t>
            </a:r>
            <a:r>
              <a:rPr lang="en-US" altLang="ru-RU" sz="1000" b="1" i="1">
                <a:latin typeface="+mn-lt"/>
              </a:rPr>
              <a:t>P</a:t>
            </a:r>
            <a:r>
              <a:rPr lang="ru-RU" altLang="ru-RU" sz="1000">
                <a:latin typeface="+mn-lt"/>
              </a:rPr>
              <a:t>, имеющей угол отклонения от вертикали </a:t>
            </a:r>
            <a:r>
              <a:rPr lang="el-GR" altLang="ru-RU" sz="1000" i="1">
                <a:latin typeface="+mn-lt"/>
                <a:cs typeface="Arial" pitchFamily="34" charset="0"/>
              </a:rPr>
              <a:t>α</a:t>
            </a:r>
            <a:r>
              <a:rPr lang="ru-RU" altLang="ru-RU" sz="1000">
                <a:latin typeface="+mn-lt"/>
                <a:cs typeface="Arial" pitchFamily="34" charset="0"/>
              </a:rPr>
              <a:t>. </a:t>
            </a:r>
            <a:r>
              <a:rPr lang="ru-RU" altLang="ru-RU" sz="1000">
                <a:latin typeface="+mn-lt"/>
              </a:rPr>
              <a:t>Можно показать, что </a:t>
            </a:r>
            <a:r>
              <a:rPr lang="ru-RU" altLang="ru-RU" sz="1000" b="1">
                <a:solidFill>
                  <a:srgbClr val="FF0000"/>
                </a:solidFill>
                <a:latin typeface="+mn-lt"/>
              </a:rPr>
              <a:t>равновесие возможно лишь в том случае, когда эта сила остается внутри пространства конуса трения</a:t>
            </a:r>
            <a:r>
              <a:rPr lang="en-US" altLang="ru-RU" sz="1000">
                <a:latin typeface="+mn-lt"/>
              </a:rPr>
              <a:t>:</a:t>
            </a:r>
            <a:endParaRPr lang="ru-RU" altLang="ru-RU" sz="1000">
              <a:latin typeface="+mn-lt"/>
            </a:endParaRPr>
          </a:p>
          <a:p>
            <a:pPr eaLnBrk="1" hangingPunct="1"/>
            <a:endParaRPr lang="en-US" altLang="ru-RU" sz="1000">
              <a:latin typeface="+mn-lt"/>
            </a:endParaRPr>
          </a:p>
          <a:p>
            <a:pPr eaLnBrk="1" hangingPunct="1"/>
            <a:r>
              <a:rPr lang="ru-RU" altLang="ru-RU" sz="1000">
                <a:latin typeface="+mn-lt"/>
                <a:cs typeface="Arial" pitchFamily="34" charset="0"/>
              </a:rPr>
              <a:t>Условие равновесия по оси </a:t>
            </a:r>
            <a:r>
              <a:rPr lang="en-US" altLang="ru-RU" sz="1000">
                <a:latin typeface="+mn-lt"/>
                <a:cs typeface="Arial" pitchFamily="34" charset="0"/>
              </a:rPr>
              <a:t>x: </a:t>
            </a:r>
            <a:r>
              <a:rPr lang="en-US" altLang="ru-RU" sz="1000" i="1">
                <a:latin typeface="+mn-lt"/>
              </a:rPr>
              <a:t> P</a:t>
            </a:r>
            <a:r>
              <a:rPr lang="en-US" altLang="ru-RU" sz="1000">
                <a:latin typeface="+mn-lt"/>
              </a:rPr>
              <a:t>sin</a:t>
            </a:r>
            <a:r>
              <a:rPr lang="el-GR" altLang="ru-RU" sz="1000" i="1">
                <a:latin typeface="+mn-lt"/>
                <a:cs typeface="Arial" pitchFamily="34" charset="0"/>
              </a:rPr>
              <a:t>α</a:t>
            </a:r>
            <a:r>
              <a:rPr lang="en-US" altLang="ru-RU" sz="1000">
                <a:latin typeface="+mn-lt"/>
              </a:rPr>
              <a:t> </a:t>
            </a:r>
            <a:r>
              <a:rPr lang="en-US" altLang="ru-RU" sz="1000">
                <a:latin typeface="+mn-lt"/>
                <a:cs typeface="Arial" pitchFamily="34" charset="0"/>
              </a:rPr>
              <a:t>≤ </a:t>
            </a:r>
            <a:r>
              <a:rPr lang="en-US" altLang="ru-RU" sz="1000" i="1">
                <a:latin typeface="+mn-lt"/>
                <a:cs typeface="Arial" pitchFamily="34" charset="0"/>
              </a:rPr>
              <a:t>F</a:t>
            </a:r>
            <a:r>
              <a:rPr lang="ru-RU" altLang="ru-RU" sz="1000" baseline="-25000">
                <a:latin typeface="+mn-lt"/>
                <a:cs typeface="Arial" pitchFamily="34" charset="0"/>
              </a:rPr>
              <a:t>тр</a:t>
            </a:r>
            <a:r>
              <a:rPr lang="en-US" altLang="ru-RU" sz="1000" baseline="30000">
                <a:latin typeface="+mn-lt"/>
                <a:cs typeface="Arial" pitchFamily="34" charset="0"/>
              </a:rPr>
              <a:t>max</a:t>
            </a:r>
            <a:r>
              <a:rPr lang="en-US" altLang="ru-RU" sz="1000">
                <a:latin typeface="+mn-lt"/>
                <a:cs typeface="Arial" pitchFamily="34" charset="0"/>
              </a:rPr>
              <a:t>.</a:t>
            </a:r>
          </a:p>
          <a:p>
            <a:pPr eaLnBrk="1" hangingPunct="1"/>
            <a:r>
              <a:rPr lang="ru-RU" altLang="ru-RU" sz="1000">
                <a:latin typeface="+mn-lt"/>
                <a:cs typeface="Arial" pitchFamily="34" charset="0"/>
              </a:rPr>
              <a:t>Из уравнения равновесия по оси у</a:t>
            </a:r>
            <a:r>
              <a:rPr lang="en-US" altLang="ru-RU" sz="1000">
                <a:latin typeface="+mn-lt"/>
                <a:cs typeface="Arial" pitchFamily="34" charset="0"/>
              </a:rPr>
              <a:t>:</a:t>
            </a:r>
            <a:r>
              <a:rPr lang="en-US" altLang="ru-RU" sz="1000" i="1">
                <a:latin typeface="+mn-lt"/>
                <a:cs typeface="Arial" pitchFamily="34" charset="0"/>
              </a:rPr>
              <a:t> N</a:t>
            </a:r>
            <a:r>
              <a:rPr lang="en-US" altLang="ru-RU" sz="1000">
                <a:latin typeface="+mn-lt"/>
                <a:cs typeface="Arial" pitchFamily="34" charset="0"/>
              </a:rPr>
              <a:t> = </a:t>
            </a:r>
            <a:r>
              <a:rPr lang="en-US" altLang="ru-RU" sz="1000" i="1">
                <a:latin typeface="+mn-lt"/>
                <a:cs typeface="Arial" pitchFamily="34" charset="0"/>
              </a:rPr>
              <a:t>P</a:t>
            </a:r>
            <a:r>
              <a:rPr lang="en-US" altLang="ru-RU" sz="1000">
                <a:latin typeface="+mn-lt"/>
                <a:cs typeface="Arial" pitchFamily="34" charset="0"/>
              </a:rPr>
              <a:t>cos</a:t>
            </a:r>
            <a:r>
              <a:rPr lang="el-GR" altLang="ru-RU" sz="1000" i="1">
                <a:latin typeface="+mn-lt"/>
                <a:cs typeface="Arial" pitchFamily="34" charset="0"/>
              </a:rPr>
              <a:t>α</a:t>
            </a:r>
            <a:r>
              <a:rPr lang="en-US" altLang="ru-RU" sz="1000">
                <a:latin typeface="+mn-lt"/>
                <a:cs typeface="Arial" pitchFamily="34" charset="0"/>
              </a:rPr>
              <a:t>.</a:t>
            </a:r>
          </a:p>
          <a:p>
            <a:pPr eaLnBrk="1" hangingPunct="1"/>
            <a:r>
              <a:rPr lang="ru-RU" altLang="ru-RU" sz="1000">
                <a:latin typeface="+mn-lt"/>
              </a:rPr>
              <a:t>Максимальная сила трения</a:t>
            </a:r>
            <a:r>
              <a:rPr lang="en-US" altLang="ru-RU" sz="1000" i="1">
                <a:latin typeface="+mn-lt"/>
              </a:rPr>
              <a:t> F</a:t>
            </a:r>
            <a:r>
              <a:rPr lang="ru-RU" altLang="ru-RU" sz="1000" baseline="-25000">
                <a:latin typeface="+mn-lt"/>
              </a:rPr>
              <a:t>тр</a:t>
            </a:r>
            <a:r>
              <a:rPr lang="en-US" altLang="ru-RU" sz="1000" baseline="30000">
                <a:latin typeface="+mn-lt"/>
              </a:rPr>
              <a:t>max</a:t>
            </a:r>
            <a:r>
              <a:rPr lang="ru-RU" altLang="ru-RU" sz="1000">
                <a:latin typeface="+mn-lt"/>
              </a:rPr>
              <a:t> =</a:t>
            </a:r>
            <a:r>
              <a:rPr lang="en-US" altLang="ru-RU" sz="1000">
                <a:latin typeface="+mn-lt"/>
              </a:rPr>
              <a:t> </a:t>
            </a:r>
            <a:r>
              <a:rPr lang="en-US" altLang="ru-RU" sz="1000" i="1">
                <a:latin typeface="+mn-lt"/>
              </a:rPr>
              <a:t>fN</a:t>
            </a:r>
            <a:r>
              <a:rPr lang="en-US" altLang="ru-RU" sz="1000">
                <a:latin typeface="+mn-lt"/>
              </a:rPr>
              <a:t> = tg</a:t>
            </a:r>
            <a:r>
              <a:rPr lang="el-GR" altLang="ru-RU" sz="1000" i="1">
                <a:latin typeface="+mn-lt"/>
                <a:cs typeface="Times New Roman" pitchFamily="18" charset="0"/>
              </a:rPr>
              <a:t>φ</a:t>
            </a:r>
            <a:r>
              <a:rPr lang="en-US" altLang="ru-RU" sz="1000" i="1">
                <a:latin typeface="+mn-lt"/>
                <a:cs typeface="Times New Roman" pitchFamily="18" charset="0"/>
              </a:rPr>
              <a:t>N</a:t>
            </a:r>
            <a:r>
              <a:rPr lang="en-US" altLang="ru-RU" sz="1000">
                <a:latin typeface="+mn-lt"/>
                <a:cs typeface="Times New Roman" pitchFamily="18" charset="0"/>
              </a:rPr>
              <a:t> = tg</a:t>
            </a:r>
            <a:r>
              <a:rPr lang="el-GR" altLang="ru-RU" sz="1000" i="1">
                <a:latin typeface="+mn-lt"/>
                <a:cs typeface="Times New Roman" pitchFamily="18" charset="0"/>
              </a:rPr>
              <a:t>φ</a:t>
            </a:r>
            <a:r>
              <a:rPr lang="en-US" altLang="ru-RU" sz="1000" i="1">
                <a:latin typeface="+mn-lt"/>
                <a:cs typeface="Times New Roman" pitchFamily="18" charset="0"/>
              </a:rPr>
              <a:t>P</a:t>
            </a:r>
            <a:r>
              <a:rPr lang="en-US" altLang="ru-RU" sz="1000">
                <a:latin typeface="+mn-lt"/>
                <a:cs typeface="Times New Roman" pitchFamily="18" charset="0"/>
              </a:rPr>
              <a:t>cos</a:t>
            </a:r>
            <a:r>
              <a:rPr lang="el-GR" altLang="ru-RU" sz="1000" i="1">
                <a:latin typeface="+mn-lt"/>
              </a:rPr>
              <a:t>α</a:t>
            </a:r>
            <a:r>
              <a:rPr lang="ru-RU" altLang="ru-RU" sz="1000">
                <a:latin typeface="+mn-lt"/>
              </a:rPr>
              <a:t>.</a:t>
            </a:r>
            <a:endParaRPr lang="en-US" altLang="ru-RU" sz="1000">
              <a:latin typeface="+mn-lt"/>
            </a:endParaRPr>
          </a:p>
          <a:p>
            <a:pPr eaLnBrk="1" hangingPunct="1"/>
            <a:r>
              <a:rPr lang="ru-RU" altLang="ru-RU" sz="1000">
                <a:latin typeface="+mn-lt"/>
              </a:rPr>
              <a:t>Тогда </a:t>
            </a:r>
            <a:r>
              <a:rPr lang="en-US" altLang="ru-RU" sz="1000" i="1">
                <a:latin typeface="+mn-lt"/>
              </a:rPr>
              <a:t>P</a:t>
            </a:r>
            <a:r>
              <a:rPr lang="en-US" altLang="ru-RU" sz="1000">
                <a:latin typeface="+mn-lt"/>
              </a:rPr>
              <a:t>sin</a:t>
            </a:r>
            <a:r>
              <a:rPr lang="el-GR" altLang="ru-RU" sz="1000" i="1">
                <a:latin typeface="+mn-lt"/>
              </a:rPr>
              <a:t>α</a:t>
            </a:r>
            <a:r>
              <a:rPr lang="en-US" altLang="ru-RU" sz="1000">
                <a:latin typeface="+mn-lt"/>
              </a:rPr>
              <a:t> ≤ tg</a:t>
            </a:r>
            <a:r>
              <a:rPr lang="el-GR" altLang="ru-RU" sz="1000" i="1">
                <a:latin typeface="+mn-lt"/>
              </a:rPr>
              <a:t>φ</a:t>
            </a:r>
            <a:r>
              <a:rPr lang="en-US" altLang="ru-RU" sz="1000" i="1">
                <a:latin typeface="+mn-lt"/>
              </a:rPr>
              <a:t>P</a:t>
            </a:r>
            <a:r>
              <a:rPr lang="en-US" altLang="ru-RU" sz="1000">
                <a:latin typeface="+mn-lt"/>
              </a:rPr>
              <a:t>cos</a:t>
            </a:r>
            <a:r>
              <a:rPr lang="el-GR" altLang="ru-RU" sz="1000" i="1">
                <a:latin typeface="+mn-lt"/>
              </a:rPr>
              <a:t>α</a:t>
            </a:r>
            <a:r>
              <a:rPr lang="ru-RU" altLang="ru-RU" sz="1000">
                <a:latin typeface="+mn-lt"/>
              </a:rPr>
              <a:t>, откуда </a:t>
            </a:r>
            <a:r>
              <a:rPr lang="en-US" altLang="ru-RU" sz="1000" b="1">
                <a:latin typeface="+mn-lt"/>
              </a:rPr>
              <a:t>tg</a:t>
            </a:r>
            <a:r>
              <a:rPr lang="el-GR" altLang="ru-RU" sz="1000" b="1" i="1">
                <a:latin typeface="+mn-lt"/>
                <a:cs typeface="Arial" pitchFamily="34" charset="0"/>
              </a:rPr>
              <a:t>α</a:t>
            </a:r>
            <a:r>
              <a:rPr lang="en-US" altLang="ru-RU" sz="1000" b="1">
                <a:latin typeface="+mn-lt"/>
                <a:cs typeface="Arial" pitchFamily="34" charset="0"/>
              </a:rPr>
              <a:t> ≤ tg</a:t>
            </a:r>
            <a:r>
              <a:rPr lang="el-GR" altLang="ru-RU" sz="1000" b="1" i="1">
                <a:latin typeface="+mn-lt"/>
                <a:cs typeface="Times New Roman" pitchFamily="18" charset="0"/>
              </a:rPr>
              <a:t>φ</a:t>
            </a:r>
            <a:r>
              <a:rPr lang="ru-RU" altLang="ru-RU" sz="1000">
                <a:latin typeface="+mn-lt"/>
                <a:cs typeface="Times New Roman" pitchFamily="18" charset="0"/>
              </a:rPr>
              <a:t> </a:t>
            </a:r>
            <a:r>
              <a:rPr lang="ru-RU" altLang="ru-RU" sz="1000">
                <a:latin typeface="+mn-lt"/>
              </a:rPr>
              <a:t>и </a:t>
            </a:r>
            <a:r>
              <a:rPr lang="el-GR" altLang="ru-RU" sz="1200" b="1" i="1">
                <a:solidFill>
                  <a:srgbClr val="FF0000"/>
                </a:solidFill>
                <a:latin typeface="+mn-lt"/>
                <a:cs typeface="Arial" pitchFamily="34" charset="0"/>
              </a:rPr>
              <a:t>α</a:t>
            </a:r>
            <a:r>
              <a:rPr lang="ru-RU" altLang="ru-RU" sz="1200" b="1">
                <a:solidFill>
                  <a:srgbClr val="FF0000"/>
                </a:solidFill>
                <a:latin typeface="+mn-lt"/>
                <a:cs typeface="Arial" pitchFamily="34" charset="0"/>
              </a:rPr>
              <a:t> </a:t>
            </a:r>
            <a:r>
              <a:rPr lang="el-GR" altLang="ru-RU" sz="1200" b="1">
                <a:solidFill>
                  <a:srgbClr val="FF0000"/>
                </a:solidFill>
                <a:latin typeface="+mn-lt"/>
                <a:cs typeface="Arial" pitchFamily="34" charset="0"/>
              </a:rPr>
              <a:t>≤</a:t>
            </a:r>
            <a:r>
              <a:rPr lang="ru-RU" altLang="ru-RU" sz="1200" b="1">
                <a:solidFill>
                  <a:srgbClr val="FF0000"/>
                </a:solidFill>
                <a:latin typeface="+mn-lt"/>
                <a:cs typeface="Arial" pitchFamily="34" charset="0"/>
              </a:rPr>
              <a:t> </a:t>
            </a:r>
            <a:r>
              <a:rPr lang="el-GR" altLang="ru-RU" sz="1200" b="1" i="1">
                <a:solidFill>
                  <a:srgbClr val="FF0000"/>
                </a:solidFill>
                <a:latin typeface="+mn-lt"/>
                <a:cs typeface="Times New Roman" pitchFamily="18" charset="0"/>
              </a:rPr>
              <a:t>φ</a:t>
            </a:r>
            <a:r>
              <a:rPr lang="ru-RU" altLang="ru-RU" sz="1000" i="1">
                <a:latin typeface="+mn-lt"/>
                <a:cs typeface="Times New Roman" pitchFamily="18" charset="0"/>
              </a:rPr>
              <a:t>.</a:t>
            </a:r>
            <a:endParaRPr lang="ru-RU" altLang="ru-RU" sz="1000">
              <a:latin typeface="+mn-lt"/>
            </a:endParaRPr>
          </a:p>
        </p:txBody>
      </p:sp>
      <p:sp>
        <p:nvSpPr>
          <p:cNvPr id="19561" name="Oval 123"/>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25</a:t>
            </a:r>
            <a:endParaRPr lang="ru-RU" altLang="ru-RU" sz="1000" b="1" dirty="0">
              <a:solidFill>
                <a:schemeClr val="bg2"/>
              </a:solidFill>
              <a:latin typeface="+mn-lt"/>
            </a:endParaRPr>
          </a:p>
        </p:txBody>
      </p:sp>
    </p:spTree>
    <p:extLst>
      <p:ext uri="{BB962C8B-B14F-4D97-AF65-F5344CB8AC3E}">
        <p14:creationId xmlns:p14="http://schemas.microsoft.com/office/powerpoint/2010/main" val="2807066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3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43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43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43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43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43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43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43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43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43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43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440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44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43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xit" presetSubtype="0" fill="hold" grpId="1" nodeType="clickEffect">
                                  <p:stCondLst>
                                    <p:cond delay="0"/>
                                  </p:stCondLst>
                                  <p:childTnLst>
                                    <p:animEffect transition="out" filter="dissolve">
                                      <p:cBhvr>
                                        <p:cTn id="38" dur="500"/>
                                        <p:tgtEl>
                                          <p:spTgt spid="314379"/>
                                        </p:tgtEl>
                                      </p:cBhvr>
                                    </p:animEffect>
                                    <p:set>
                                      <p:cBhvr>
                                        <p:cTn id="39" dur="1" fill="hold">
                                          <p:stCondLst>
                                            <p:cond delay="499"/>
                                          </p:stCondLst>
                                        </p:cTn>
                                        <p:tgtEl>
                                          <p:spTgt spid="314379"/>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314380"/>
                                        </p:tgtEl>
                                      </p:cBhvr>
                                    </p:animEffect>
                                    <p:set>
                                      <p:cBhvr>
                                        <p:cTn id="42" dur="1" fill="hold">
                                          <p:stCondLst>
                                            <p:cond delay="499"/>
                                          </p:stCondLst>
                                        </p:cTn>
                                        <p:tgtEl>
                                          <p:spTgt spid="314380"/>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439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440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440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43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43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439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43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439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31440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31440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4406"/>
                                        </p:tgtEl>
                                        <p:attrNameLst>
                                          <p:attrName>style.visibility</p:attrName>
                                        </p:attrNameLst>
                                      </p:cBhvr>
                                      <p:to>
                                        <p:strVal val="visible"/>
                                      </p:to>
                                    </p:set>
                                    <p:anim calcmode="lin" valueType="num">
                                      <p:cBhvr additive="base">
                                        <p:cTn id="73" dur="500" fill="hold"/>
                                        <p:tgtEl>
                                          <p:spTgt spid="314406"/>
                                        </p:tgtEl>
                                        <p:attrNameLst>
                                          <p:attrName>ppt_x</p:attrName>
                                        </p:attrNameLst>
                                      </p:cBhvr>
                                      <p:tavLst>
                                        <p:tav tm="0">
                                          <p:val>
                                            <p:strVal val="#ppt_x"/>
                                          </p:val>
                                        </p:tav>
                                        <p:tav tm="100000">
                                          <p:val>
                                            <p:strVal val="#ppt_x"/>
                                          </p:val>
                                        </p:tav>
                                      </p:tavLst>
                                    </p:anim>
                                    <p:anim calcmode="lin" valueType="num">
                                      <p:cBhvr additive="base">
                                        <p:cTn id="74" dur="500" fill="hold"/>
                                        <p:tgtEl>
                                          <p:spTgt spid="314406"/>
                                        </p:tgtEl>
                                        <p:attrNameLst>
                                          <p:attrName>ppt_y</p:attrName>
                                        </p:attrNameLst>
                                      </p:cBhvr>
                                      <p:tavLst>
                                        <p:tav tm="0">
                                          <p:val>
                                            <p:strVal val="1+#ppt_h/2"/>
                                          </p:val>
                                        </p:tav>
                                        <p:tav tm="100000">
                                          <p:val>
                                            <p:strVal val="#ppt_y"/>
                                          </p:val>
                                        </p:tav>
                                      </p:tavLst>
                                    </p:anim>
                                  </p:childTnLst>
                                </p:cTn>
                              </p:par>
                              <p:par>
                                <p:cTn id="75" presetID="1" presetClass="entr" presetSubtype="0" fill="hold" nodeType="withEffect">
                                  <p:stCondLst>
                                    <p:cond delay="0"/>
                                  </p:stCondLst>
                                  <p:childTnLst>
                                    <p:set>
                                      <p:cBhvr>
                                        <p:cTn id="76" dur="1" fill="hold">
                                          <p:stCondLst>
                                            <p:cond delay="0"/>
                                          </p:stCondLst>
                                        </p:cTn>
                                        <p:tgtEl>
                                          <p:spTgt spid="3144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144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44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440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1440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44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144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1441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441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144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144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1443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1440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xit" presetSubtype="0" fill="hold" grpId="1" nodeType="clickEffect">
                                  <p:stCondLst>
                                    <p:cond delay="0"/>
                                  </p:stCondLst>
                                  <p:childTnLst>
                                    <p:animEffect transition="out" filter="dissolve">
                                      <p:cBhvr>
                                        <p:cTn id="106" dur="500"/>
                                        <p:tgtEl>
                                          <p:spTgt spid="314408"/>
                                        </p:tgtEl>
                                      </p:cBhvr>
                                    </p:animEffect>
                                    <p:set>
                                      <p:cBhvr>
                                        <p:cTn id="107" dur="1" fill="hold">
                                          <p:stCondLst>
                                            <p:cond delay="499"/>
                                          </p:stCondLst>
                                        </p:cTn>
                                        <p:tgtEl>
                                          <p:spTgt spid="314408"/>
                                        </p:tgtEl>
                                        <p:attrNameLst>
                                          <p:attrName>style.visibility</p:attrName>
                                        </p:attrNameLst>
                                      </p:cBhvr>
                                      <p:to>
                                        <p:strVal val="hidden"/>
                                      </p:to>
                                    </p:set>
                                  </p:childTnLst>
                                </p:cTn>
                              </p:par>
                              <p:par>
                                <p:cTn id="108" presetID="9" presetClass="exit" presetSubtype="0" fill="hold" grpId="1" nodeType="withEffect">
                                  <p:stCondLst>
                                    <p:cond delay="0"/>
                                  </p:stCondLst>
                                  <p:childTnLst>
                                    <p:animEffect transition="out" filter="dissolve">
                                      <p:cBhvr>
                                        <p:cTn id="109" dur="500"/>
                                        <p:tgtEl>
                                          <p:spTgt spid="314409"/>
                                        </p:tgtEl>
                                      </p:cBhvr>
                                    </p:animEffect>
                                    <p:set>
                                      <p:cBhvr>
                                        <p:cTn id="110" dur="1" fill="hold">
                                          <p:stCondLst>
                                            <p:cond delay="499"/>
                                          </p:stCondLst>
                                        </p:cTn>
                                        <p:tgtEl>
                                          <p:spTgt spid="314409"/>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442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1443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1443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1442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1442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442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1442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14424"/>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314428"/>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314429"/>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314434"/>
                                        </p:tgtEl>
                                        <p:attrNameLst>
                                          <p:attrName>style.visibility</p:attrName>
                                        </p:attrNameLst>
                                      </p:cBhvr>
                                      <p:to>
                                        <p:strVal val="visible"/>
                                      </p:to>
                                    </p:set>
                                    <p:anim calcmode="lin" valueType="num">
                                      <p:cBhvr additive="base">
                                        <p:cTn id="141" dur="500" fill="hold"/>
                                        <p:tgtEl>
                                          <p:spTgt spid="314434"/>
                                        </p:tgtEl>
                                        <p:attrNameLst>
                                          <p:attrName>ppt_x</p:attrName>
                                        </p:attrNameLst>
                                      </p:cBhvr>
                                      <p:tavLst>
                                        <p:tav tm="0">
                                          <p:val>
                                            <p:strVal val="#ppt_x"/>
                                          </p:val>
                                        </p:tav>
                                        <p:tav tm="100000">
                                          <p:val>
                                            <p:strVal val="#ppt_x"/>
                                          </p:val>
                                        </p:tav>
                                      </p:tavLst>
                                    </p:anim>
                                    <p:anim calcmode="lin" valueType="num">
                                      <p:cBhvr additive="base">
                                        <p:cTn id="142" dur="500" fill="hold"/>
                                        <p:tgtEl>
                                          <p:spTgt spid="314434"/>
                                        </p:tgtEl>
                                        <p:attrNameLst>
                                          <p:attrName>ppt_y</p:attrName>
                                        </p:attrNameLst>
                                      </p:cBhvr>
                                      <p:tavLst>
                                        <p:tav tm="0">
                                          <p:val>
                                            <p:strVal val="1+#ppt_h/2"/>
                                          </p:val>
                                        </p:tav>
                                        <p:tav tm="100000">
                                          <p:val>
                                            <p:strVal val="#ppt_y"/>
                                          </p:val>
                                        </p:tav>
                                      </p:tavLst>
                                    </p:anim>
                                  </p:childTnLst>
                                </p:cTn>
                              </p:par>
                            </p:childTnLst>
                          </p:cTn>
                        </p:par>
                        <p:par>
                          <p:cTn id="143" fill="hold" nodeType="afterGroup">
                            <p:stCondLst>
                              <p:cond delay="500"/>
                            </p:stCondLst>
                            <p:childTnLst>
                              <p:par>
                                <p:cTn id="144" presetID="1" presetClass="entr" presetSubtype="0" fill="hold" nodeType="afterEffect">
                                  <p:stCondLst>
                                    <p:cond delay="0"/>
                                  </p:stCondLst>
                                  <p:childTnLst>
                                    <p:set>
                                      <p:cBhvr>
                                        <p:cTn id="145" dur="1" fill="hold">
                                          <p:stCondLst>
                                            <p:cond delay="0"/>
                                          </p:stCondLst>
                                        </p:cTn>
                                        <p:tgtEl>
                                          <p:spTgt spid="314450"/>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314438"/>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314435"/>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31443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314439"/>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314452"/>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31445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314449"/>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314450"/>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314447"/>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14437"/>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9" presetClass="exit" presetSubtype="0" fill="hold" grpId="1" nodeType="clickEffect">
                                  <p:stCondLst>
                                    <p:cond delay="0"/>
                                  </p:stCondLst>
                                  <p:childTnLst>
                                    <p:animEffect transition="out" filter="dissolve">
                                      <p:cBhvr>
                                        <p:cTn id="171" dur="500"/>
                                        <p:tgtEl>
                                          <p:spTgt spid="314435"/>
                                        </p:tgtEl>
                                      </p:cBhvr>
                                    </p:animEffect>
                                    <p:set>
                                      <p:cBhvr>
                                        <p:cTn id="172" dur="1" fill="hold">
                                          <p:stCondLst>
                                            <p:cond delay="499"/>
                                          </p:stCondLst>
                                        </p:cTn>
                                        <p:tgtEl>
                                          <p:spTgt spid="314435"/>
                                        </p:tgtEl>
                                        <p:attrNameLst>
                                          <p:attrName>style.visibility</p:attrName>
                                        </p:attrNameLst>
                                      </p:cBhvr>
                                      <p:to>
                                        <p:strVal val="hidden"/>
                                      </p:to>
                                    </p:set>
                                  </p:childTnLst>
                                </p:cTn>
                              </p:par>
                              <p:par>
                                <p:cTn id="173" presetID="9" presetClass="exit" presetSubtype="0" fill="hold" grpId="1" nodeType="withEffect">
                                  <p:stCondLst>
                                    <p:cond delay="0"/>
                                  </p:stCondLst>
                                  <p:childTnLst>
                                    <p:animEffect transition="out" filter="dissolve">
                                      <p:cBhvr>
                                        <p:cTn id="174" dur="500"/>
                                        <p:tgtEl>
                                          <p:spTgt spid="314436"/>
                                        </p:tgtEl>
                                      </p:cBhvr>
                                    </p:animEffect>
                                    <p:set>
                                      <p:cBhvr>
                                        <p:cTn id="175" dur="1" fill="hold">
                                          <p:stCondLst>
                                            <p:cond delay="499"/>
                                          </p:stCondLst>
                                        </p:cTn>
                                        <p:tgtEl>
                                          <p:spTgt spid="314436"/>
                                        </p:tgtEl>
                                        <p:attrNameLst>
                                          <p:attrName>style.visibility</p:attrName>
                                        </p:attrNameLst>
                                      </p:cBhvr>
                                      <p:to>
                                        <p:strVal val="hidden"/>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314441"/>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314440"/>
                                        </p:tgtEl>
                                        <p:attrNameLst>
                                          <p:attrName>style.visibility</p:attrName>
                                        </p:attrNameLst>
                                      </p:cBhvr>
                                      <p:to>
                                        <p:strVal val="visible"/>
                                      </p:to>
                                    </p:set>
                                  </p:childTnLst>
                                </p:cTn>
                              </p:par>
                              <p:par>
                                <p:cTn id="182" presetID="1" presetClass="entr" presetSubtype="0" fill="hold" nodeType="withEffect">
                                  <p:stCondLst>
                                    <p:cond delay="0"/>
                                  </p:stCondLst>
                                  <p:childTnLst>
                                    <p:set>
                                      <p:cBhvr>
                                        <p:cTn id="183" dur="1" fill="hold">
                                          <p:stCondLst>
                                            <p:cond delay="0"/>
                                          </p:stCondLst>
                                        </p:cTn>
                                        <p:tgtEl>
                                          <p:spTgt spid="314446"/>
                                        </p:tgtEl>
                                        <p:attrNameLst>
                                          <p:attrName>style.visibility</p:attrName>
                                        </p:attrNameLst>
                                      </p:cBhvr>
                                      <p:to>
                                        <p:strVal val="visible"/>
                                      </p:to>
                                    </p:set>
                                  </p:childTnLst>
                                </p:cTn>
                              </p:par>
                              <p:par>
                                <p:cTn id="184" presetID="1" presetClass="entr" presetSubtype="0" fill="hold" nodeType="withEffect">
                                  <p:stCondLst>
                                    <p:cond delay="0"/>
                                  </p:stCondLst>
                                  <p:childTnLst>
                                    <p:set>
                                      <p:cBhvr>
                                        <p:cTn id="185" dur="1" fill="hold">
                                          <p:stCondLst>
                                            <p:cond delay="0"/>
                                          </p:stCondLst>
                                        </p:cTn>
                                        <p:tgtEl>
                                          <p:spTgt spid="314444"/>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314443"/>
                                        </p:tgtEl>
                                        <p:attrNameLst>
                                          <p:attrName>style.visibility</p:attrName>
                                        </p:attrNameLst>
                                      </p:cBhvr>
                                      <p:to>
                                        <p:strVal val="visible"/>
                                      </p:to>
                                    </p:set>
                                  </p:childTnLst>
                                </p:cTn>
                              </p:par>
                              <p:par>
                                <p:cTn id="188" presetID="1" presetClass="entr" presetSubtype="0" fill="hold" nodeType="withEffect">
                                  <p:stCondLst>
                                    <p:cond delay="0"/>
                                  </p:stCondLst>
                                  <p:childTnLst>
                                    <p:set>
                                      <p:cBhvr>
                                        <p:cTn id="189" dur="1" fill="hold">
                                          <p:stCondLst>
                                            <p:cond delay="0"/>
                                          </p:stCondLst>
                                        </p:cTn>
                                        <p:tgtEl>
                                          <p:spTgt spid="314445"/>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nodeType="clickEffect">
                                  <p:stCondLst>
                                    <p:cond delay="0"/>
                                  </p:stCondLst>
                                  <p:childTnLst>
                                    <p:set>
                                      <p:cBhvr>
                                        <p:cTn id="193" dur="1" fill="hold">
                                          <p:stCondLst>
                                            <p:cond delay="0"/>
                                          </p:stCondLst>
                                        </p:cTn>
                                        <p:tgtEl>
                                          <p:spTgt spid="314454"/>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nodeType="clickEffect">
                                  <p:stCondLst>
                                    <p:cond delay="0"/>
                                  </p:stCondLst>
                                  <p:childTnLst>
                                    <p:set>
                                      <p:cBhvr>
                                        <p:cTn id="197" dur="1" fill="hold">
                                          <p:stCondLst>
                                            <p:cond delay="0"/>
                                          </p:stCondLst>
                                        </p:cTn>
                                        <p:tgtEl>
                                          <p:spTgt spid="314455"/>
                                        </p:tgtEl>
                                        <p:attrNameLst>
                                          <p:attrName>style.visibility</p:attrName>
                                        </p:attrNameLst>
                                      </p:cBhvr>
                                      <p:to>
                                        <p:strVal val="visibl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314456"/>
                                        </p:tgtEl>
                                        <p:attrNameLst>
                                          <p:attrName>style.visibility</p:attrName>
                                        </p:attrNameLst>
                                      </p:cBhvr>
                                      <p:to>
                                        <p:strVal val="visible"/>
                                      </p:to>
                                    </p:set>
                                    <p:anim calcmode="lin" valueType="num">
                                      <p:cBhvr additive="base">
                                        <p:cTn id="202" dur="500" fill="hold"/>
                                        <p:tgtEl>
                                          <p:spTgt spid="314456"/>
                                        </p:tgtEl>
                                        <p:attrNameLst>
                                          <p:attrName>ppt_x</p:attrName>
                                        </p:attrNameLst>
                                      </p:cBhvr>
                                      <p:tavLst>
                                        <p:tav tm="0">
                                          <p:val>
                                            <p:strVal val="#ppt_x"/>
                                          </p:val>
                                        </p:tav>
                                        <p:tav tm="100000">
                                          <p:val>
                                            <p:strVal val="#ppt_x"/>
                                          </p:val>
                                        </p:tav>
                                      </p:tavLst>
                                    </p:anim>
                                    <p:anim calcmode="lin" valueType="num">
                                      <p:cBhvr additive="base">
                                        <p:cTn id="203" dur="500" fill="hold"/>
                                        <p:tgtEl>
                                          <p:spTgt spid="314456"/>
                                        </p:tgtEl>
                                        <p:attrNameLst>
                                          <p:attrName>ppt_y</p:attrName>
                                        </p:attrNameLst>
                                      </p:cBhvr>
                                      <p:tavLst>
                                        <p:tav tm="0">
                                          <p:val>
                                            <p:strVal val="1+#ppt_h/2"/>
                                          </p:val>
                                        </p:tav>
                                        <p:tav tm="100000">
                                          <p:val>
                                            <p:strVal val="#ppt_y"/>
                                          </p:val>
                                        </p:tav>
                                      </p:tavLst>
                                    </p:anim>
                                  </p:childTnLst>
                                </p:cTn>
                              </p:par>
                              <p:par>
                                <p:cTn id="204" presetID="1" presetClass="entr" presetSubtype="0" fill="hold" nodeType="withEffect">
                                  <p:stCondLst>
                                    <p:cond delay="0"/>
                                  </p:stCondLst>
                                  <p:childTnLst>
                                    <p:set>
                                      <p:cBhvr>
                                        <p:cTn id="205" dur="1" fill="hold">
                                          <p:stCondLst>
                                            <p:cond delay="0"/>
                                          </p:stCondLst>
                                        </p:cTn>
                                        <p:tgtEl>
                                          <p:spTgt spid="314457"/>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31445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31446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31446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314462"/>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314463"/>
                                        </p:tgtEl>
                                        <p:attrNameLst>
                                          <p:attrName>style.visibility</p:attrName>
                                        </p:attrNameLst>
                                      </p:cBhvr>
                                      <p:to>
                                        <p:strVal val="visible"/>
                                      </p:to>
                                    </p:set>
                                  </p:childTnLst>
                                </p:cTn>
                              </p:par>
                              <p:par>
                                <p:cTn id="216" presetID="1" presetClass="entr" presetSubtype="0" fill="hold" nodeType="withEffect">
                                  <p:stCondLst>
                                    <p:cond delay="0"/>
                                  </p:stCondLst>
                                  <p:childTnLst>
                                    <p:set>
                                      <p:cBhvr>
                                        <p:cTn id="217" dur="1" fill="hold">
                                          <p:stCondLst>
                                            <p:cond delay="0"/>
                                          </p:stCondLst>
                                        </p:cTn>
                                        <p:tgtEl>
                                          <p:spTgt spid="314468"/>
                                        </p:tgtEl>
                                        <p:attrNameLst>
                                          <p:attrName>style.visibility</p:attrName>
                                        </p:attrNameLst>
                                      </p:cBhvr>
                                      <p:to>
                                        <p:strVal val="visibl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314470"/>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9" presetClass="exit" presetSubtype="0" fill="hold" grpId="1" nodeType="clickEffect">
                                  <p:stCondLst>
                                    <p:cond delay="0"/>
                                  </p:stCondLst>
                                  <p:childTnLst>
                                    <p:animEffect transition="out" filter="dissolve">
                                      <p:cBhvr>
                                        <p:cTn id="225" dur="500"/>
                                        <p:tgtEl>
                                          <p:spTgt spid="314459"/>
                                        </p:tgtEl>
                                      </p:cBhvr>
                                    </p:animEffect>
                                    <p:set>
                                      <p:cBhvr>
                                        <p:cTn id="226" dur="1" fill="hold">
                                          <p:stCondLst>
                                            <p:cond delay="499"/>
                                          </p:stCondLst>
                                        </p:cTn>
                                        <p:tgtEl>
                                          <p:spTgt spid="314459"/>
                                        </p:tgtEl>
                                        <p:attrNameLst>
                                          <p:attrName>style.visibility</p:attrName>
                                        </p:attrNameLst>
                                      </p:cBhvr>
                                      <p:to>
                                        <p:strVal val="hidden"/>
                                      </p:to>
                                    </p:set>
                                  </p:childTnLst>
                                </p:cTn>
                              </p:par>
                              <p:par>
                                <p:cTn id="227" presetID="9" presetClass="exit" presetSubtype="0" fill="hold" grpId="1" nodeType="withEffect">
                                  <p:stCondLst>
                                    <p:cond delay="0"/>
                                  </p:stCondLst>
                                  <p:childTnLst>
                                    <p:animEffect transition="out" filter="dissolve">
                                      <p:cBhvr>
                                        <p:cTn id="228" dur="500"/>
                                        <p:tgtEl>
                                          <p:spTgt spid="314460"/>
                                        </p:tgtEl>
                                      </p:cBhvr>
                                    </p:animEffect>
                                    <p:set>
                                      <p:cBhvr>
                                        <p:cTn id="229" dur="1" fill="hold">
                                          <p:stCondLst>
                                            <p:cond delay="499"/>
                                          </p:stCondLst>
                                        </p:cTn>
                                        <p:tgtEl>
                                          <p:spTgt spid="314460"/>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314464"/>
                                        </p:tgtEl>
                                        <p:attrNameLst>
                                          <p:attrName>style.visibility</p:attrName>
                                        </p:attrNameLst>
                                      </p:cBhvr>
                                      <p:to>
                                        <p:strVal val="visible"/>
                                      </p:to>
                                    </p:set>
                                  </p:childTnLst>
                                </p:cTn>
                              </p:par>
                              <p:par>
                                <p:cTn id="232" presetID="1" presetClass="entr" presetSubtype="0" fill="hold" nodeType="withEffect">
                                  <p:stCondLst>
                                    <p:cond delay="0"/>
                                  </p:stCondLst>
                                  <p:childTnLst>
                                    <p:set>
                                      <p:cBhvr>
                                        <p:cTn id="233" dur="1" fill="hold">
                                          <p:stCondLst>
                                            <p:cond delay="0"/>
                                          </p:stCondLst>
                                        </p:cTn>
                                        <p:tgtEl>
                                          <p:spTgt spid="314465"/>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314466"/>
                                        </p:tgtEl>
                                        <p:attrNameLst>
                                          <p:attrName>style.visibility</p:attrName>
                                        </p:attrNameLst>
                                      </p:cBhvr>
                                      <p:to>
                                        <p:strVal val="visible"/>
                                      </p:to>
                                    </p:set>
                                  </p:childTnLst>
                                </p:cTn>
                              </p:par>
                              <p:par>
                                <p:cTn id="236" presetID="1" presetClass="entr" presetSubtype="0" fill="hold" nodeType="withEffect">
                                  <p:stCondLst>
                                    <p:cond delay="0"/>
                                  </p:stCondLst>
                                  <p:childTnLst>
                                    <p:set>
                                      <p:cBhvr>
                                        <p:cTn id="237" dur="1" fill="hold">
                                          <p:stCondLst>
                                            <p:cond delay="0"/>
                                          </p:stCondLst>
                                        </p:cTn>
                                        <p:tgtEl>
                                          <p:spTgt spid="314467"/>
                                        </p:tgtEl>
                                        <p:attrNameLst>
                                          <p:attrName>style.visibility</p:attrName>
                                        </p:attrNameLst>
                                      </p:cBhvr>
                                      <p:to>
                                        <p:strVal val="visible"/>
                                      </p:to>
                                    </p:set>
                                  </p:childTnLst>
                                </p:cTn>
                              </p:par>
                              <p:par>
                                <p:cTn id="238" presetID="1" presetClass="entr" presetSubtype="0" fill="hold" nodeType="withEffect">
                                  <p:stCondLst>
                                    <p:cond delay="0"/>
                                  </p:stCondLst>
                                  <p:childTnLst>
                                    <p:set>
                                      <p:cBhvr>
                                        <p:cTn id="239" dur="1" fill="hold">
                                          <p:stCondLst>
                                            <p:cond delay="0"/>
                                          </p:stCondLst>
                                        </p:cTn>
                                        <p:tgtEl>
                                          <p:spTgt spid="314469"/>
                                        </p:tgtEl>
                                        <p:attrNameLst>
                                          <p:attrName>style.visibility</p:attrName>
                                        </p:attrNameLst>
                                      </p:cBhvr>
                                      <p:to>
                                        <p:strVal val="visible"/>
                                      </p:to>
                                    </p:se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9" presetClass="exit" presetSubtype="0" fill="hold" grpId="1" nodeType="clickEffect">
                                  <p:stCondLst>
                                    <p:cond delay="0"/>
                                  </p:stCondLst>
                                  <p:childTnLst>
                                    <p:animEffect transition="out" filter="dissolve">
                                      <p:cBhvr>
                                        <p:cTn id="243" dur="500"/>
                                        <p:tgtEl>
                                          <p:spTgt spid="314466"/>
                                        </p:tgtEl>
                                      </p:cBhvr>
                                    </p:animEffect>
                                    <p:set>
                                      <p:cBhvr>
                                        <p:cTn id="244" dur="1" fill="hold">
                                          <p:stCondLst>
                                            <p:cond delay="499"/>
                                          </p:stCondLst>
                                        </p:cTn>
                                        <p:tgtEl>
                                          <p:spTgt spid="31446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314464"/>
                                        </p:tgtEl>
                                      </p:cBhvr>
                                    </p:animEffect>
                                    <p:set>
                                      <p:cBhvr>
                                        <p:cTn id="247" dur="1" fill="hold">
                                          <p:stCondLst>
                                            <p:cond delay="499"/>
                                          </p:stCondLst>
                                        </p:cTn>
                                        <p:tgtEl>
                                          <p:spTgt spid="314464"/>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314471"/>
                                        </p:tgtEl>
                                        <p:attrNameLst>
                                          <p:attrName>style.visibility</p:attrName>
                                        </p:attrNameLst>
                                      </p:cBhvr>
                                      <p:to>
                                        <p:strVal val="visible"/>
                                      </p:to>
                                    </p:set>
                                  </p:childTnLst>
                                </p:cTn>
                              </p:par>
                              <p:par>
                                <p:cTn id="250" presetID="1" presetClass="entr" presetSubtype="0" fill="hold" grpId="0" nodeType="withEffect">
                                  <p:stCondLst>
                                    <p:cond delay="0"/>
                                  </p:stCondLst>
                                  <p:childTnLst>
                                    <p:set>
                                      <p:cBhvr>
                                        <p:cTn id="251" dur="1" fill="hold">
                                          <p:stCondLst>
                                            <p:cond delay="0"/>
                                          </p:stCondLst>
                                        </p:cTn>
                                        <p:tgtEl>
                                          <p:spTgt spid="314472"/>
                                        </p:tgtEl>
                                        <p:attrNameLst>
                                          <p:attrName>style.visibility</p:attrName>
                                        </p:attrNameLst>
                                      </p:cBhvr>
                                      <p:to>
                                        <p:strVal val="visible"/>
                                      </p:to>
                                    </p:set>
                                  </p:childTnLst>
                                </p:cTn>
                              </p:par>
                            </p:childTnLst>
                          </p:cTn>
                        </p:par>
                        <p:par>
                          <p:cTn id="252" fill="hold" nodeType="afterGroup">
                            <p:stCondLst>
                              <p:cond delay="500"/>
                            </p:stCondLst>
                            <p:childTnLst>
                              <p:par>
                                <p:cTn id="253" presetID="1" presetClass="entr" presetSubtype="0" fill="hold" grpId="0" nodeType="afterEffect">
                                  <p:stCondLst>
                                    <p:cond delay="0"/>
                                  </p:stCondLst>
                                  <p:childTnLst>
                                    <p:set>
                                      <p:cBhvr>
                                        <p:cTn id="254" dur="1" fill="hold">
                                          <p:stCondLst>
                                            <p:cond delay="0"/>
                                          </p:stCondLst>
                                        </p:cTn>
                                        <p:tgtEl>
                                          <p:spTgt spid="314473"/>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314474"/>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314475"/>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314476"/>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314477"/>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314478"/>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314479"/>
                                        </p:tgtEl>
                                        <p:attrNameLst>
                                          <p:attrName>style.visibility</p:attrName>
                                        </p:attrNameLst>
                                      </p:cBhvr>
                                      <p:to>
                                        <p:strVal val="visible"/>
                                      </p:to>
                                    </p:set>
                                    <p:anim calcmode="lin" valueType="num">
                                      <p:cBhvr additive="base">
                                        <p:cTn id="269" dur="500" fill="hold"/>
                                        <p:tgtEl>
                                          <p:spTgt spid="314479"/>
                                        </p:tgtEl>
                                        <p:attrNameLst>
                                          <p:attrName>ppt_x</p:attrName>
                                        </p:attrNameLst>
                                      </p:cBhvr>
                                      <p:tavLst>
                                        <p:tav tm="0">
                                          <p:val>
                                            <p:strVal val="#ppt_x"/>
                                          </p:val>
                                        </p:tav>
                                        <p:tav tm="100000">
                                          <p:val>
                                            <p:strVal val="#ppt_x"/>
                                          </p:val>
                                        </p:tav>
                                      </p:tavLst>
                                    </p:anim>
                                    <p:anim calcmode="lin" valueType="num">
                                      <p:cBhvr additive="base">
                                        <p:cTn id="270" dur="500" fill="hold"/>
                                        <p:tgtEl>
                                          <p:spTgt spid="314479"/>
                                        </p:tgtEl>
                                        <p:attrNameLst>
                                          <p:attrName>ppt_y</p:attrName>
                                        </p:attrNameLst>
                                      </p:cBhvr>
                                      <p:tavLst>
                                        <p:tav tm="0">
                                          <p:val>
                                            <p:strVal val="1+#ppt_h/2"/>
                                          </p:val>
                                        </p:tav>
                                        <p:tav tm="100000">
                                          <p:val>
                                            <p:strVal val="#ppt_y"/>
                                          </p:val>
                                        </p:tav>
                                      </p:tavLst>
                                    </p:anim>
                                  </p:childTnLst>
                                </p:cTn>
                              </p:par>
                              <p:par>
                                <p:cTn id="271" presetID="2" presetClass="entr" presetSubtype="4" fill="hold" nodeType="withEffect">
                                  <p:stCondLst>
                                    <p:cond delay="0"/>
                                  </p:stCondLst>
                                  <p:childTnLst>
                                    <p:set>
                                      <p:cBhvr>
                                        <p:cTn id="272" dur="1" fill="hold">
                                          <p:stCondLst>
                                            <p:cond delay="0"/>
                                          </p:stCondLst>
                                        </p:cTn>
                                        <p:tgtEl>
                                          <p:spTgt spid="314480"/>
                                        </p:tgtEl>
                                        <p:attrNameLst>
                                          <p:attrName>style.visibility</p:attrName>
                                        </p:attrNameLst>
                                      </p:cBhvr>
                                      <p:to>
                                        <p:strVal val="visible"/>
                                      </p:to>
                                    </p:set>
                                    <p:anim calcmode="lin" valueType="num">
                                      <p:cBhvr additive="base">
                                        <p:cTn id="273" dur="500" fill="hold"/>
                                        <p:tgtEl>
                                          <p:spTgt spid="314480"/>
                                        </p:tgtEl>
                                        <p:attrNameLst>
                                          <p:attrName>ppt_x</p:attrName>
                                        </p:attrNameLst>
                                      </p:cBhvr>
                                      <p:tavLst>
                                        <p:tav tm="0">
                                          <p:val>
                                            <p:strVal val="#ppt_x"/>
                                          </p:val>
                                        </p:tav>
                                        <p:tav tm="100000">
                                          <p:val>
                                            <p:strVal val="#ppt_x"/>
                                          </p:val>
                                        </p:tav>
                                      </p:tavLst>
                                    </p:anim>
                                    <p:anim calcmode="lin" valueType="num">
                                      <p:cBhvr additive="base">
                                        <p:cTn id="274" dur="500" fill="hold"/>
                                        <p:tgtEl>
                                          <p:spTgt spid="314480"/>
                                        </p:tgtEl>
                                        <p:attrNameLst>
                                          <p:attrName>ppt_y</p:attrName>
                                        </p:attrNameLst>
                                      </p:cBhvr>
                                      <p:tavLst>
                                        <p:tav tm="0">
                                          <p:val>
                                            <p:strVal val="1+#ppt_h/2"/>
                                          </p:val>
                                        </p:tav>
                                        <p:tav tm="100000">
                                          <p:val>
                                            <p:strVal val="#ppt_y"/>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 presetClass="entr" presetSubtype="4" fill="hold" grpId="0" nodeType="clickEffect">
                                  <p:stCondLst>
                                    <p:cond delay="0"/>
                                  </p:stCondLst>
                                  <p:childTnLst>
                                    <p:set>
                                      <p:cBhvr>
                                        <p:cTn id="278" dur="1" fill="hold">
                                          <p:stCondLst>
                                            <p:cond delay="0"/>
                                          </p:stCondLst>
                                        </p:cTn>
                                        <p:tgtEl>
                                          <p:spTgt spid="314481"/>
                                        </p:tgtEl>
                                        <p:attrNameLst>
                                          <p:attrName>style.visibility</p:attrName>
                                        </p:attrNameLst>
                                      </p:cBhvr>
                                      <p:to>
                                        <p:strVal val="visible"/>
                                      </p:to>
                                    </p:set>
                                    <p:anim calcmode="lin" valueType="num">
                                      <p:cBhvr additive="base">
                                        <p:cTn id="279" dur="500" fill="hold"/>
                                        <p:tgtEl>
                                          <p:spTgt spid="314481"/>
                                        </p:tgtEl>
                                        <p:attrNameLst>
                                          <p:attrName>ppt_x</p:attrName>
                                        </p:attrNameLst>
                                      </p:cBhvr>
                                      <p:tavLst>
                                        <p:tav tm="0">
                                          <p:val>
                                            <p:strVal val="#ppt_x"/>
                                          </p:val>
                                        </p:tav>
                                        <p:tav tm="100000">
                                          <p:val>
                                            <p:strVal val="#ppt_x"/>
                                          </p:val>
                                        </p:tav>
                                      </p:tavLst>
                                    </p:anim>
                                    <p:anim calcmode="lin" valueType="num">
                                      <p:cBhvr additive="base">
                                        <p:cTn id="280" dur="500" fill="hold"/>
                                        <p:tgtEl>
                                          <p:spTgt spid="314481"/>
                                        </p:tgtEl>
                                        <p:attrNameLst>
                                          <p:attrName>ppt_y</p:attrName>
                                        </p:attrNameLst>
                                      </p:cBhvr>
                                      <p:tavLst>
                                        <p:tav tm="0">
                                          <p:val>
                                            <p:strVal val="1+#ppt_h/2"/>
                                          </p:val>
                                        </p:tav>
                                        <p:tav tm="100000">
                                          <p:val>
                                            <p:strVal val="#ppt_y"/>
                                          </p:val>
                                        </p:tav>
                                      </p:tavLst>
                                    </p:anim>
                                  </p:childTnLst>
                                </p:cTn>
                              </p:par>
                            </p:childTnLst>
                          </p:cTn>
                        </p:par>
                        <p:par>
                          <p:cTn id="281" fill="hold" nodeType="afterGroup">
                            <p:stCondLst>
                              <p:cond delay="500"/>
                            </p:stCondLst>
                            <p:childTnLst>
                              <p:par>
                                <p:cTn id="282" presetID="1" presetClass="entr" presetSubtype="0" fill="hold" grpId="0" nodeType="afterEffect">
                                  <p:stCondLst>
                                    <p:cond delay="0"/>
                                  </p:stCondLst>
                                  <p:childTnLst>
                                    <p:set>
                                      <p:cBhvr>
                                        <p:cTn id="283" dur="1" fill="hold">
                                          <p:stCondLst>
                                            <p:cond delay="0"/>
                                          </p:stCondLst>
                                        </p:cTn>
                                        <p:tgtEl>
                                          <p:spTgt spid="314482"/>
                                        </p:tgtEl>
                                        <p:attrNameLst>
                                          <p:attrName>style.visibility</p:attrName>
                                        </p:attrNameLst>
                                      </p:cBhvr>
                                      <p:to>
                                        <p:strVal val="visible"/>
                                      </p:to>
                                    </p:set>
                                  </p:childTnLst>
                                </p:cTn>
                              </p:par>
                              <p:par>
                                <p:cTn id="284" presetID="1" presetClass="entr" presetSubtype="0" fill="hold" grpId="0" nodeType="withEffect">
                                  <p:stCondLst>
                                    <p:cond delay="0"/>
                                  </p:stCondLst>
                                  <p:childTnLst>
                                    <p:set>
                                      <p:cBhvr>
                                        <p:cTn id="285" dur="1" fill="hold">
                                          <p:stCondLst>
                                            <p:cond delay="0"/>
                                          </p:stCondLst>
                                        </p:cTn>
                                        <p:tgtEl>
                                          <p:spTgt spid="314483"/>
                                        </p:tgtEl>
                                        <p:attrNameLst>
                                          <p:attrName>style.visibility</p:attrName>
                                        </p:attrNameLst>
                                      </p:cBhvr>
                                      <p:to>
                                        <p:strVal val="visible"/>
                                      </p:to>
                                    </p:se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 presetClass="entr" presetSubtype="4" fill="hold" grpId="0" nodeType="clickEffect">
                                  <p:stCondLst>
                                    <p:cond delay="0"/>
                                  </p:stCondLst>
                                  <p:childTnLst>
                                    <p:set>
                                      <p:cBhvr>
                                        <p:cTn id="289" dur="1" fill="hold">
                                          <p:stCondLst>
                                            <p:cond delay="0"/>
                                          </p:stCondLst>
                                        </p:cTn>
                                        <p:tgtEl>
                                          <p:spTgt spid="314484"/>
                                        </p:tgtEl>
                                        <p:attrNameLst>
                                          <p:attrName>style.visibility</p:attrName>
                                        </p:attrNameLst>
                                      </p:cBhvr>
                                      <p:to>
                                        <p:strVal val="visible"/>
                                      </p:to>
                                    </p:set>
                                    <p:anim calcmode="lin" valueType="num">
                                      <p:cBhvr additive="base">
                                        <p:cTn id="290" dur="500" fill="hold"/>
                                        <p:tgtEl>
                                          <p:spTgt spid="314484"/>
                                        </p:tgtEl>
                                        <p:attrNameLst>
                                          <p:attrName>ppt_x</p:attrName>
                                        </p:attrNameLst>
                                      </p:cBhvr>
                                      <p:tavLst>
                                        <p:tav tm="0">
                                          <p:val>
                                            <p:strVal val="#ppt_x"/>
                                          </p:val>
                                        </p:tav>
                                        <p:tav tm="100000">
                                          <p:val>
                                            <p:strVal val="#ppt_x"/>
                                          </p:val>
                                        </p:tav>
                                      </p:tavLst>
                                    </p:anim>
                                    <p:anim calcmode="lin" valueType="num">
                                      <p:cBhvr additive="base">
                                        <p:cTn id="291" dur="500" fill="hold"/>
                                        <p:tgtEl>
                                          <p:spTgt spid="314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70" grpId="0" animBg="1"/>
      <p:bldP spid="314420" grpId="0" animBg="1"/>
      <p:bldP spid="314393" grpId="0" animBg="1"/>
      <p:bldP spid="314378" grpId="0"/>
      <p:bldP spid="314379" grpId="0" animBg="1"/>
      <p:bldP spid="314379" grpId="1" animBg="1"/>
      <p:bldP spid="314380" grpId="0" animBg="1"/>
      <p:bldP spid="314380" grpId="1" animBg="1"/>
      <p:bldP spid="314382" grpId="0" animBg="1"/>
      <p:bldP spid="314383" grpId="0" animBg="1"/>
      <p:bldP spid="314389" grpId="0" animBg="1"/>
      <p:bldP spid="314390" grpId="0" animBg="1"/>
      <p:bldP spid="314391" grpId="0" animBg="1"/>
      <p:bldP spid="314381" grpId="0" animBg="1"/>
      <p:bldP spid="314392" grpId="0" animBg="1"/>
      <p:bldP spid="314394" grpId="0" animBg="1"/>
      <p:bldP spid="314395" grpId="0" animBg="1"/>
      <p:bldP spid="314396" grpId="0" animBg="1"/>
      <p:bldP spid="314397" grpId="0" animBg="1"/>
      <p:bldP spid="314405" grpId="0" animBg="1"/>
      <p:bldP spid="314406" grpId="0"/>
      <p:bldP spid="314407" grpId="0" animBg="1"/>
      <p:bldP spid="314408" grpId="0" animBg="1"/>
      <p:bldP spid="314408" grpId="1" animBg="1"/>
      <p:bldP spid="314409" grpId="0" animBg="1"/>
      <p:bldP spid="314409" grpId="1" animBg="1"/>
      <p:bldP spid="314410" grpId="0" animBg="1"/>
      <p:bldP spid="314411" grpId="0" animBg="1"/>
      <p:bldP spid="314417" grpId="0" animBg="1"/>
      <p:bldP spid="314418" grpId="0" animBg="1"/>
      <p:bldP spid="314419" grpId="0" animBg="1"/>
      <p:bldP spid="314421" grpId="0" animBg="1"/>
      <p:bldP spid="314422" grpId="0" animBg="1"/>
      <p:bldP spid="314423" grpId="0" animBg="1"/>
      <p:bldP spid="314424" grpId="0" animBg="1"/>
      <p:bldP spid="314425" grpId="0" animBg="1"/>
      <p:bldP spid="314433" grpId="0" animBg="1"/>
      <p:bldP spid="314434" grpId="0"/>
      <p:bldP spid="314435" grpId="0" animBg="1"/>
      <p:bldP spid="314435" grpId="1" animBg="1"/>
      <p:bldP spid="314436" grpId="0" animBg="1"/>
      <p:bldP spid="314436" grpId="1" animBg="1"/>
      <p:bldP spid="314437" grpId="0" animBg="1"/>
      <p:bldP spid="314439" grpId="0" animBg="1"/>
      <p:bldP spid="314438" grpId="0" animBg="1"/>
      <p:bldP spid="314440" grpId="0" animBg="1"/>
      <p:bldP spid="314441" grpId="0" animBg="1"/>
      <p:bldP spid="314443" grpId="0" animBg="1"/>
      <p:bldP spid="314447" grpId="0" animBg="1"/>
      <p:bldP spid="314449" grpId="0" animBg="1"/>
      <p:bldP spid="314452" grpId="0" animBg="1"/>
      <p:bldP spid="314453" grpId="0" animBg="1"/>
      <p:bldP spid="314456" grpId="0"/>
      <p:bldP spid="314459" grpId="0" animBg="1"/>
      <p:bldP spid="314459" grpId="1" animBg="1"/>
      <p:bldP spid="314460" grpId="0" animBg="1"/>
      <p:bldP spid="314460" grpId="1" animBg="1"/>
      <p:bldP spid="314461" grpId="0" animBg="1"/>
      <p:bldP spid="314462" grpId="0" animBg="1"/>
      <p:bldP spid="314463" grpId="0" animBg="1"/>
      <p:bldP spid="314464" grpId="0" animBg="1"/>
      <p:bldP spid="314464" grpId="1" animBg="1"/>
      <p:bldP spid="314466" grpId="0" animBg="1"/>
      <p:bldP spid="314466" grpId="1" animBg="1"/>
      <p:bldP spid="314471" grpId="0" animBg="1"/>
      <p:bldP spid="314472" grpId="0" animBg="1"/>
      <p:bldP spid="314473" grpId="0" animBg="1"/>
      <p:bldP spid="314475" grpId="0" animBg="1"/>
      <p:bldP spid="314476" grpId="0" animBg="1"/>
      <p:bldP spid="314477" grpId="0" animBg="1"/>
      <p:bldP spid="314479" grpId="0"/>
      <p:bldP spid="314481" grpId="0"/>
      <p:bldP spid="314482" grpId="0" animBg="1"/>
      <p:bldP spid="314483" grpId="0" animBg="1"/>
      <p:bldP spid="3144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32" name="Rectangle 40"/>
          <p:cNvSpPr>
            <a:spLocks noChangeArrowheads="1"/>
          </p:cNvSpPr>
          <p:nvPr/>
        </p:nvSpPr>
        <p:spPr bwMode="auto">
          <a:xfrm rot="-5400000">
            <a:off x="933451" y="3400425"/>
            <a:ext cx="114300" cy="885825"/>
          </a:xfrm>
          <a:prstGeom prst="rect">
            <a:avLst/>
          </a:prstGeom>
          <a:solidFill>
            <a:srgbClr val="C0C0C0">
              <a:alpha val="25098"/>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315431" name="Rectangle 39"/>
          <p:cNvSpPr>
            <a:spLocks noChangeArrowheads="1"/>
          </p:cNvSpPr>
          <p:nvPr/>
        </p:nvSpPr>
        <p:spPr bwMode="auto">
          <a:xfrm>
            <a:off x="403225" y="2565400"/>
            <a:ext cx="133350" cy="1333500"/>
          </a:xfrm>
          <a:prstGeom prst="rect">
            <a:avLst/>
          </a:prstGeom>
          <a:solidFill>
            <a:srgbClr val="C0C0C0">
              <a:alpha val="25098"/>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315417" name="Freeform 25"/>
          <p:cNvSpPr>
            <a:spLocks/>
          </p:cNvSpPr>
          <p:nvPr/>
        </p:nvSpPr>
        <p:spPr bwMode="auto">
          <a:xfrm>
            <a:off x="542925" y="2619375"/>
            <a:ext cx="1117600" cy="1166813"/>
          </a:xfrm>
          <a:custGeom>
            <a:avLst/>
            <a:gdLst>
              <a:gd name="T0" fmla="*/ 209550 w 704"/>
              <a:gd name="T1" fmla="*/ 28575 h 735"/>
              <a:gd name="T2" fmla="*/ 95250 w 704"/>
              <a:gd name="T3" fmla="*/ 85725 h 735"/>
              <a:gd name="T4" fmla="*/ 66675 w 704"/>
              <a:gd name="T5" fmla="*/ 104775 h 735"/>
              <a:gd name="T6" fmla="*/ 0 w 704"/>
              <a:gd name="T7" fmla="*/ 180975 h 735"/>
              <a:gd name="T8" fmla="*/ 57150 w 704"/>
              <a:gd name="T9" fmla="*/ 457200 h 735"/>
              <a:gd name="T10" fmla="*/ 95250 w 704"/>
              <a:gd name="T11" fmla="*/ 542925 h 735"/>
              <a:gd name="T12" fmla="*/ 190500 w 704"/>
              <a:gd name="T13" fmla="*/ 742950 h 735"/>
              <a:gd name="T14" fmla="*/ 219075 w 704"/>
              <a:gd name="T15" fmla="*/ 800100 h 735"/>
              <a:gd name="T16" fmla="*/ 361950 w 704"/>
              <a:gd name="T17" fmla="*/ 942975 h 735"/>
              <a:gd name="T18" fmla="*/ 381000 w 704"/>
              <a:gd name="T19" fmla="*/ 971550 h 735"/>
              <a:gd name="T20" fmla="*/ 409575 w 704"/>
              <a:gd name="T21" fmla="*/ 981075 h 735"/>
              <a:gd name="T22" fmla="*/ 438150 w 704"/>
              <a:gd name="T23" fmla="*/ 1000125 h 735"/>
              <a:gd name="T24" fmla="*/ 590550 w 704"/>
              <a:gd name="T25" fmla="*/ 1095375 h 735"/>
              <a:gd name="T26" fmla="*/ 742950 w 704"/>
              <a:gd name="T27" fmla="*/ 1162050 h 735"/>
              <a:gd name="T28" fmla="*/ 1000125 w 704"/>
              <a:gd name="T29" fmla="*/ 1057275 h 735"/>
              <a:gd name="T30" fmla="*/ 1057275 w 704"/>
              <a:gd name="T31" fmla="*/ 952500 h 735"/>
              <a:gd name="T32" fmla="*/ 1095375 w 704"/>
              <a:gd name="T33" fmla="*/ 876300 h 735"/>
              <a:gd name="T34" fmla="*/ 1028700 w 704"/>
              <a:gd name="T35" fmla="*/ 523875 h 735"/>
              <a:gd name="T36" fmla="*/ 971550 w 704"/>
              <a:gd name="T37" fmla="*/ 428625 h 735"/>
              <a:gd name="T38" fmla="*/ 733425 w 704"/>
              <a:gd name="T39" fmla="*/ 95250 h 735"/>
              <a:gd name="T40" fmla="*/ 685800 w 704"/>
              <a:gd name="T41" fmla="*/ 76200 h 735"/>
              <a:gd name="T42" fmla="*/ 571500 w 704"/>
              <a:gd name="T43" fmla="*/ 19050 h 735"/>
              <a:gd name="T44" fmla="*/ 514350 w 704"/>
              <a:gd name="T45" fmla="*/ 0 h 735"/>
              <a:gd name="T46" fmla="*/ 323850 w 704"/>
              <a:gd name="T47" fmla="*/ 9525 h 735"/>
              <a:gd name="T48" fmla="*/ 209550 w 704"/>
              <a:gd name="T49" fmla="*/ 28575 h 7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04" h="735">
                <a:moveTo>
                  <a:pt x="132" y="18"/>
                </a:moveTo>
                <a:cubicBezTo>
                  <a:pt x="82" y="35"/>
                  <a:pt x="107" y="23"/>
                  <a:pt x="60" y="54"/>
                </a:cubicBezTo>
                <a:cubicBezTo>
                  <a:pt x="54" y="58"/>
                  <a:pt x="42" y="66"/>
                  <a:pt x="42" y="66"/>
                </a:cubicBezTo>
                <a:cubicBezTo>
                  <a:pt x="29" y="86"/>
                  <a:pt x="13" y="94"/>
                  <a:pt x="0" y="114"/>
                </a:cubicBezTo>
                <a:cubicBezTo>
                  <a:pt x="4" y="157"/>
                  <a:pt x="10" y="249"/>
                  <a:pt x="36" y="288"/>
                </a:cubicBezTo>
                <a:cubicBezTo>
                  <a:pt x="55" y="317"/>
                  <a:pt x="46" y="299"/>
                  <a:pt x="60" y="342"/>
                </a:cubicBezTo>
                <a:cubicBezTo>
                  <a:pt x="76" y="391"/>
                  <a:pt x="91" y="425"/>
                  <a:pt x="120" y="468"/>
                </a:cubicBezTo>
                <a:cubicBezTo>
                  <a:pt x="148" y="510"/>
                  <a:pt x="100" y="462"/>
                  <a:pt x="138" y="504"/>
                </a:cubicBezTo>
                <a:cubicBezTo>
                  <a:pt x="166" y="536"/>
                  <a:pt x="198" y="564"/>
                  <a:pt x="228" y="594"/>
                </a:cubicBezTo>
                <a:cubicBezTo>
                  <a:pt x="233" y="599"/>
                  <a:pt x="234" y="607"/>
                  <a:pt x="240" y="612"/>
                </a:cubicBezTo>
                <a:cubicBezTo>
                  <a:pt x="245" y="616"/>
                  <a:pt x="252" y="615"/>
                  <a:pt x="258" y="618"/>
                </a:cubicBezTo>
                <a:cubicBezTo>
                  <a:pt x="264" y="621"/>
                  <a:pt x="270" y="625"/>
                  <a:pt x="276" y="630"/>
                </a:cubicBezTo>
                <a:cubicBezTo>
                  <a:pt x="307" y="656"/>
                  <a:pt x="333" y="680"/>
                  <a:pt x="372" y="690"/>
                </a:cubicBezTo>
                <a:cubicBezTo>
                  <a:pt x="402" y="710"/>
                  <a:pt x="438" y="712"/>
                  <a:pt x="468" y="732"/>
                </a:cubicBezTo>
                <a:cubicBezTo>
                  <a:pt x="566" y="725"/>
                  <a:pt x="572" y="735"/>
                  <a:pt x="630" y="666"/>
                </a:cubicBezTo>
                <a:cubicBezTo>
                  <a:pt x="644" y="650"/>
                  <a:pt x="659" y="614"/>
                  <a:pt x="666" y="600"/>
                </a:cubicBezTo>
                <a:cubicBezTo>
                  <a:pt x="674" y="584"/>
                  <a:pt x="690" y="552"/>
                  <a:pt x="690" y="552"/>
                </a:cubicBezTo>
                <a:cubicBezTo>
                  <a:pt x="704" y="467"/>
                  <a:pt x="690" y="401"/>
                  <a:pt x="648" y="330"/>
                </a:cubicBezTo>
                <a:cubicBezTo>
                  <a:pt x="641" y="302"/>
                  <a:pt x="633" y="291"/>
                  <a:pt x="612" y="270"/>
                </a:cubicBezTo>
                <a:cubicBezTo>
                  <a:pt x="588" y="197"/>
                  <a:pt x="516" y="114"/>
                  <a:pt x="462" y="60"/>
                </a:cubicBezTo>
                <a:cubicBezTo>
                  <a:pt x="454" y="52"/>
                  <a:pt x="442" y="53"/>
                  <a:pt x="432" y="48"/>
                </a:cubicBezTo>
                <a:cubicBezTo>
                  <a:pt x="404" y="34"/>
                  <a:pt x="389" y="21"/>
                  <a:pt x="360" y="12"/>
                </a:cubicBezTo>
                <a:cubicBezTo>
                  <a:pt x="348" y="8"/>
                  <a:pt x="324" y="0"/>
                  <a:pt x="324" y="0"/>
                </a:cubicBezTo>
                <a:cubicBezTo>
                  <a:pt x="284" y="2"/>
                  <a:pt x="244" y="3"/>
                  <a:pt x="204" y="6"/>
                </a:cubicBezTo>
                <a:cubicBezTo>
                  <a:pt x="184" y="7"/>
                  <a:pt x="153" y="18"/>
                  <a:pt x="132" y="18"/>
                </a:cubicBezTo>
                <a:close/>
              </a:path>
            </a:pathLst>
          </a:custGeom>
          <a:solidFill>
            <a:srgbClr val="CCFFFF"/>
          </a:solidFill>
          <a:ln w="9525" cap="flat" cmpd="sng">
            <a:solidFill>
              <a:srgbClr val="99CCFF"/>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nvGrpSpPr>
          <p:cNvPr id="315410" name="Group 18"/>
          <p:cNvGrpSpPr>
            <a:grpSpLocks/>
          </p:cNvGrpSpPr>
          <p:nvPr/>
        </p:nvGrpSpPr>
        <p:grpSpPr bwMode="auto">
          <a:xfrm>
            <a:off x="812800" y="2816225"/>
            <a:ext cx="212725" cy="468313"/>
            <a:chOff x="512" y="1774"/>
            <a:chExt cx="134" cy="295"/>
          </a:xfrm>
        </p:grpSpPr>
        <p:sp>
          <p:nvSpPr>
            <p:cNvPr id="20565" name="Rectangle 16"/>
            <p:cNvSpPr>
              <a:spLocks noChangeArrowheads="1"/>
            </p:cNvSpPr>
            <p:nvPr/>
          </p:nvSpPr>
          <p:spPr bwMode="auto">
            <a:xfrm>
              <a:off x="601" y="1925"/>
              <a:ext cx="32" cy="144"/>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66" name="Rectangle 14"/>
            <p:cNvSpPr>
              <a:spLocks noChangeArrowheads="1"/>
            </p:cNvSpPr>
            <p:nvPr/>
          </p:nvSpPr>
          <p:spPr bwMode="auto">
            <a:xfrm>
              <a:off x="590" y="1834"/>
              <a:ext cx="56" cy="144"/>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67" name="Oval 15"/>
            <p:cNvSpPr>
              <a:spLocks noChangeArrowheads="1"/>
            </p:cNvSpPr>
            <p:nvPr/>
          </p:nvSpPr>
          <p:spPr bwMode="auto">
            <a:xfrm>
              <a:off x="590" y="1774"/>
              <a:ext cx="56" cy="56"/>
            </a:xfrm>
            <a:prstGeom prst="ellipse">
              <a:avLst/>
            </a:prstGeom>
            <a:solidFill>
              <a:srgbClr val="FFCC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68" name="Rectangle 17"/>
            <p:cNvSpPr>
              <a:spLocks noChangeArrowheads="1"/>
            </p:cNvSpPr>
            <p:nvPr/>
          </p:nvSpPr>
          <p:spPr bwMode="auto">
            <a:xfrm rot="2783830" flipV="1">
              <a:off x="553" y="1836"/>
              <a:ext cx="27" cy="11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grpSp>
      <p:sp>
        <p:nvSpPr>
          <p:cNvPr id="20488" name="Text Box 6"/>
          <p:cNvSpPr txBox="1">
            <a:spLocks noChangeArrowheads="1"/>
          </p:cNvSpPr>
          <p:nvPr/>
        </p:nvSpPr>
        <p:spPr bwMode="auto">
          <a:xfrm>
            <a:off x="131763" y="763588"/>
            <a:ext cx="901223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ALS Schlange sans" pitchFamily="50" charset="-52"/>
                <a:cs typeface="Arial" pitchFamily="34" charset="0"/>
              </a:rPr>
              <a:t>■</a:t>
            </a:r>
            <a:r>
              <a:rPr lang="en-US" altLang="ru-RU" sz="1000" b="1" dirty="0">
                <a:solidFill>
                  <a:srgbClr val="FF0000"/>
                </a:solidFill>
                <a:latin typeface="ALS Schlange sans" pitchFamily="50" charset="-52"/>
                <a:cs typeface="Arial" pitchFamily="34" charset="0"/>
              </a:rPr>
              <a:t>  </a:t>
            </a:r>
            <a:r>
              <a:rPr lang="ru-RU" altLang="ru-RU" sz="1000" b="1" dirty="0">
                <a:solidFill>
                  <a:srgbClr val="FF0000"/>
                </a:solidFill>
                <a:latin typeface="ALS Schlange sans" pitchFamily="50" charset="-52"/>
              </a:rPr>
              <a:t>Учет сил трения при решении задач на равновесие.  </a:t>
            </a:r>
            <a:r>
              <a:rPr lang="ru-RU" altLang="ru-RU" sz="1000" dirty="0">
                <a:latin typeface="ALS Schlange sans" pitchFamily="50" charset="-52"/>
              </a:rPr>
              <a:t>При наличии сил трения</a:t>
            </a:r>
            <a:r>
              <a:rPr lang="en-US" altLang="ru-RU" sz="1000" dirty="0">
                <a:latin typeface="ALS Schlange sans" pitchFamily="50" charset="-52"/>
              </a:rPr>
              <a:t>:</a:t>
            </a:r>
          </a:p>
          <a:p>
            <a:pPr eaLnBrk="1" hangingPunct="1">
              <a:buFontTx/>
              <a:buAutoNum type="arabicPeriod"/>
            </a:pPr>
            <a:r>
              <a:rPr lang="ru-RU" altLang="ru-RU" sz="1000" dirty="0">
                <a:latin typeface="ALS Schlange sans" pitchFamily="50" charset="-52"/>
              </a:rPr>
              <a:t>К действующим на объект активным силам и реакциям абсолютно гладких поверхностей </a:t>
            </a:r>
            <a:r>
              <a:rPr lang="ru-RU" altLang="ru-RU" sz="1000" b="1" dirty="0">
                <a:latin typeface="ALS Schlange sans" pitchFamily="50" charset="-52"/>
              </a:rPr>
              <a:t>добавляются соответствующие силы трения</a:t>
            </a:r>
            <a:r>
              <a:rPr lang="ru-RU" altLang="ru-RU" sz="1000" dirty="0">
                <a:latin typeface="ALS Schlange sans" pitchFamily="50" charset="-52"/>
              </a:rPr>
              <a:t>, направленные  по общей касательной к контактным поверхностям в сторону, противоположную возможному смещению точки касания объекта относительно опорной шероховатой плоскости.</a:t>
            </a:r>
          </a:p>
          <a:p>
            <a:pPr eaLnBrk="1" hangingPunct="1">
              <a:buFontTx/>
              <a:buAutoNum type="arabicPeriod"/>
            </a:pPr>
            <a:r>
              <a:rPr lang="ru-RU" altLang="ru-RU" sz="1000" dirty="0">
                <a:latin typeface="ALS Schlange sans" pitchFamily="50" charset="-52"/>
              </a:rPr>
              <a:t>К уравнениям равновесия, составленным для объекта, </a:t>
            </a:r>
            <a:r>
              <a:rPr lang="ru-RU" altLang="ru-RU" sz="1000" b="1" dirty="0">
                <a:latin typeface="ALS Schlange sans" pitchFamily="50" charset="-52"/>
              </a:rPr>
              <a:t>добавляются выражения для максимальных сил трения</a:t>
            </a:r>
            <a:r>
              <a:rPr lang="ru-RU" altLang="ru-RU" sz="1000" dirty="0">
                <a:latin typeface="ALS Schlange sans" pitchFamily="50" charset="-52"/>
              </a:rPr>
              <a:t> в количестве, равном числу сил трения.</a:t>
            </a:r>
            <a:endParaRPr lang="en-US" altLang="ru-RU" sz="1000" dirty="0">
              <a:latin typeface="ALS Schlange sans" pitchFamily="50" charset="-52"/>
            </a:endParaRPr>
          </a:p>
        </p:txBody>
      </p:sp>
      <p:sp>
        <p:nvSpPr>
          <p:cNvPr id="315399" name="Text Box 7"/>
          <p:cNvSpPr txBox="1">
            <a:spLocks noChangeArrowheads="1"/>
          </p:cNvSpPr>
          <p:nvPr/>
        </p:nvSpPr>
        <p:spPr bwMode="auto">
          <a:xfrm>
            <a:off x="131763" y="1685925"/>
            <a:ext cx="90122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ALS Schlange sans" pitchFamily="50" charset="-52"/>
                <a:cs typeface="Arial" pitchFamily="34" charset="0"/>
              </a:rPr>
              <a:t>■</a:t>
            </a:r>
            <a:r>
              <a:rPr lang="en-US" altLang="ru-RU" sz="1000" b="1" dirty="0">
                <a:solidFill>
                  <a:srgbClr val="FF0000"/>
                </a:solidFill>
                <a:latin typeface="ALS Schlange sans" pitchFamily="50" charset="-52"/>
                <a:cs typeface="Arial" pitchFamily="34" charset="0"/>
              </a:rPr>
              <a:t>  </a:t>
            </a:r>
            <a:r>
              <a:rPr lang="ru-RU" altLang="ru-RU" sz="1000" b="1" dirty="0">
                <a:solidFill>
                  <a:srgbClr val="FF0000"/>
                </a:solidFill>
                <a:latin typeface="ALS Schlange sans" pitchFamily="50" charset="-52"/>
              </a:rPr>
              <a:t>Пример решения задачи на равновесие</a:t>
            </a:r>
            <a:r>
              <a:rPr lang="en-US" altLang="ru-RU" sz="1000" b="1" dirty="0">
                <a:solidFill>
                  <a:srgbClr val="FF0000"/>
                </a:solidFill>
                <a:latin typeface="ALS Schlange sans" pitchFamily="50" charset="-52"/>
              </a:rPr>
              <a:t> </a:t>
            </a:r>
            <a:r>
              <a:rPr lang="ru-RU" altLang="ru-RU" sz="1000" b="1" dirty="0">
                <a:solidFill>
                  <a:srgbClr val="FF0000"/>
                </a:solidFill>
                <a:latin typeface="ALS Schlange sans" pitchFamily="50" charset="-52"/>
              </a:rPr>
              <a:t>с учетом трения.  </a:t>
            </a:r>
            <a:r>
              <a:rPr lang="ru-RU" altLang="ru-RU" sz="1000" dirty="0">
                <a:latin typeface="ALS Schlange sans" pitchFamily="50" charset="-52"/>
              </a:rPr>
              <a:t>Человек весом </a:t>
            </a:r>
            <a:r>
              <a:rPr lang="en-US" altLang="ru-RU" sz="1000" i="1" dirty="0">
                <a:latin typeface="ALS Schlange sans" pitchFamily="50" charset="-52"/>
              </a:rPr>
              <a:t>G</a:t>
            </a:r>
            <a:r>
              <a:rPr lang="en-US" altLang="ru-RU" sz="1000" dirty="0">
                <a:latin typeface="ALS Schlange sans" pitchFamily="50" charset="-52"/>
              </a:rPr>
              <a:t> </a:t>
            </a:r>
            <a:r>
              <a:rPr lang="ru-RU" altLang="ru-RU" sz="1000" dirty="0">
                <a:latin typeface="ALS Schlange sans" pitchFamily="50" charset="-52"/>
              </a:rPr>
              <a:t>собирается установить легкую лестницу под углом </a:t>
            </a:r>
            <a:r>
              <a:rPr lang="el-GR" altLang="ru-RU" sz="1000" i="1" dirty="0">
                <a:cs typeface="Arial" pitchFamily="34" charset="0"/>
              </a:rPr>
              <a:t>α</a:t>
            </a:r>
            <a:r>
              <a:rPr lang="ru-RU" altLang="ru-RU" sz="1000" dirty="0">
                <a:latin typeface="ALS Schlange sans" pitchFamily="50" charset="-52"/>
                <a:cs typeface="Arial" pitchFamily="34" charset="0"/>
              </a:rPr>
              <a:t> к вертикали (стене) и взобраться на половину длины лестницы для выполнения работы. Коэффициенты трения в точках контакта лестницы с полом (</a:t>
            </a:r>
            <a:r>
              <a:rPr lang="en-US" altLang="ru-RU" sz="1000" i="1" dirty="0">
                <a:latin typeface="ALS Schlange sans" pitchFamily="50" charset="-52"/>
                <a:cs typeface="Arial" pitchFamily="34" charset="0"/>
              </a:rPr>
              <a:t>A</a:t>
            </a:r>
            <a:r>
              <a:rPr lang="en-US" altLang="ru-RU" sz="1000" dirty="0">
                <a:latin typeface="ALS Schlange sans" pitchFamily="50" charset="-52"/>
                <a:cs typeface="Arial" pitchFamily="34" charset="0"/>
              </a:rPr>
              <a:t>) </a:t>
            </a:r>
            <a:r>
              <a:rPr lang="ru-RU" altLang="ru-RU" sz="1000" dirty="0">
                <a:latin typeface="ALS Schlange sans" pitchFamily="50" charset="-52"/>
                <a:cs typeface="Arial" pitchFamily="34" charset="0"/>
              </a:rPr>
              <a:t>и со стеной  (</a:t>
            </a:r>
            <a:r>
              <a:rPr lang="en-US" altLang="ru-RU" sz="1000" i="1" dirty="0">
                <a:latin typeface="ALS Schlange sans" pitchFamily="50" charset="-52"/>
                <a:cs typeface="Arial" pitchFamily="34" charset="0"/>
              </a:rPr>
              <a:t>B</a:t>
            </a:r>
            <a:r>
              <a:rPr lang="en-US" altLang="ru-RU" sz="1000" dirty="0">
                <a:latin typeface="ALS Schlange sans" pitchFamily="50" charset="-52"/>
                <a:cs typeface="Arial" pitchFamily="34" charset="0"/>
              </a:rPr>
              <a:t>)</a:t>
            </a:r>
            <a:r>
              <a:rPr lang="ru-RU" altLang="ru-RU" sz="1000" dirty="0">
                <a:latin typeface="ALS Schlange sans" pitchFamily="50" charset="-52"/>
                <a:cs typeface="Arial" pitchFamily="34" charset="0"/>
              </a:rPr>
              <a:t> равны </a:t>
            </a:r>
            <a:r>
              <a:rPr lang="en-US" altLang="ru-RU" sz="1000" i="1" dirty="0" err="1">
                <a:latin typeface="ALS Schlange sans" pitchFamily="50" charset="-52"/>
                <a:cs typeface="Arial" pitchFamily="34" charset="0"/>
              </a:rPr>
              <a:t>f</a:t>
            </a:r>
            <a:r>
              <a:rPr lang="en-US" altLang="ru-RU" sz="1000" i="1" baseline="-25000" dirty="0" err="1">
                <a:latin typeface="ALS Schlange sans" pitchFamily="50" charset="-52"/>
                <a:cs typeface="Arial" pitchFamily="34" charset="0"/>
              </a:rPr>
              <a:t>A</a:t>
            </a:r>
            <a:r>
              <a:rPr lang="en-US" altLang="ru-RU" sz="1000" dirty="0">
                <a:latin typeface="ALS Schlange sans" pitchFamily="50" charset="-52"/>
                <a:cs typeface="Arial" pitchFamily="34" charset="0"/>
              </a:rPr>
              <a:t> </a:t>
            </a:r>
            <a:r>
              <a:rPr lang="ru-RU" altLang="ru-RU" sz="1000" dirty="0">
                <a:latin typeface="ALS Schlange sans" pitchFamily="50" charset="-52"/>
                <a:cs typeface="Arial" pitchFamily="34" charset="0"/>
              </a:rPr>
              <a:t>и </a:t>
            </a:r>
            <a:r>
              <a:rPr lang="en-US" altLang="ru-RU" sz="1000" i="1" dirty="0" err="1">
                <a:latin typeface="ALS Schlange sans" pitchFamily="50" charset="-52"/>
                <a:cs typeface="Arial" pitchFamily="34" charset="0"/>
              </a:rPr>
              <a:t>f</a:t>
            </a:r>
            <a:r>
              <a:rPr lang="en-US" altLang="ru-RU" sz="1000" i="1" baseline="-25000" dirty="0" err="1">
                <a:latin typeface="ALS Schlange sans" pitchFamily="50" charset="-52"/>
                <a:cs typeface="Arial" pitchFamily="34" charset="0"/>
              </a:rPr>
              <a:t>B</a:t>
            </a:r>
            <a:r>
              <a:rPr lang="en-US" altLang="ru-RU" sz="1000" dirty="0">
                <a:latin typeface="ALS Schlange sans" pitchFamily="50" charset="-52"/>
                <a:cs typeface="Arial" pitchFamily="34" charset="0"/>
              </a:rPr>
              <a:t> </a:t>
            </a:r>
            <a:r>
              <a:rPr lang="ru-RU" altLang="ru-RU" sz="1000" dirty="0">
                <a:latin typeface="ALS Schlange sans" pitchFamily="50" charset="-52"/>
                <a:cs typeface="Arial" pitchFamily="34" charset="0"/>
              </a:rPr>
              <a:t>соответственно</a:t>
            </a:r>
            <a:r>
              <a:rPr lang="en-US" altLang="ru-RU" sz="1000" dirty="0">
                <a:latin typeface="ALS Schlange sans" pitchFamily="50" charset="-52"/>
              </a:rPr>
              <a:t>. </a:t>
            </a:r>
            <a:r>
              <a:rPr lang="ru-RU" altLang="ru-RU" sz="1000" dirty="0">
                <a:latin typeface="ALS Schlange sans" pitchFamily="50" charset="-52"/>
              </a:rPr>
              <a:t>Определить предельное значение угла наклона, при котором лестница с человеком может сохранять равновесие. Весом лестницы пренебречь.</a:t>
            </a:r>
            <a:endParaRPr lang="en-US" altLang="ru-RU" sz="1000" dirty="0">
              <a:latin typeface="ALS Schlange sans" pitchFamily="50" charset="-52"/>
            </a:endParaRPr>
          </a:p>
        </p:txBody>
      </p:sp>
      <p:sp>
        <p:nvSpPr>
          <p:cNvPr id="315400" name="Text Box 8"/>
          <p:cNvSpPr txBox="1">
            <a:spLocks noChangeArrowheads="1"/>
          </p:cNvSpPr>
          <p:nvPr/>
        </p:nvSpPr>
        <p:spPr bwMode="auto">
          <a:xfrm>
            <a:off x="1466850" y="2316163"/>
            <a:ext cx="767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ALS Schlange sans" pitchFamily="50" charset="-52"/>
              </a:rPr>
              <a:t>1. Выбираем на объект (человек и лестница), отбрасываем связи и заменяем их действие реакциями гладкой поверхности.</a:t>
            </a:r>
            <a:endParaRPr lang="en-US" altLang="ru-RU" sz="1000">
              <a:latin typeface="ALS Schlange sans" pitchFamily="50" charset="-52"/>
            </a:endParaRPr>
          </a:p>
          <a:p>
            <a:pPr eaLnBrk="1" hangingPunct="1"/>
            <a:endParaRPr lang="ru-RU" altLang="ru-RU" sz="1000">
              <a:latin typeface="ALS Schlange sans" pitchFamily="50" charset="-52"/>
            </a:endParaRPr>
          </a:p>
        </p:txBody>
      </p:sp>
      <p:sp>
        <p:nvSpPr>
          <p:cNvPr id="315401" name="Rectangle 9"/>
          <p:cNvSpPr>
            <a:spLocks noChangeArrowheads="1"/>
          </p:cNvSpPr>
          <p:nvPr/>
        </p:nvSpPr>
        <p:spPr bwMode="auto">
          <a:xfrm>
            <a:off x="409575" y="2568575"/>
            <a:ext cx="133350" cy="13335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315402" name="Rectangle 10"/>
          <p:cNvSpPr>
            <a:spLocks noChangeArrowheads="1"/>
          </p:cNvSpPr>
          <p:nvPr/>
        </p:nvSpPr>
        <p:spPr bwMode="auto">
          <a:xfrm rot="-5400000">
            <a:off x="933451" y="3406775"/>
            <a:ext cx="114300" cy="885825"/>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315403" name="Rectangle 11"/>
          <p:cNvSpPr>
            <a:spLocks noChangeArrowheads="1"/>
          </p:cNvSpPr>
          <p:nvPr/>
        </p:nvSpPr>
        <p:spPr bwMode="auto">
          <a:xfrm rot="3042635">
            <a:off x="332581" y="3264695"/>
            <a:ext cx="1266825" cy="42862"/>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315404" name="Line 12"/>
          <p:cNvSpPr>
            <a:spLocks noChangeShapeType="1"/>
          </p:cNvSpPr>
          <p:nvPr/>
        </p:nvSpPr>
        <p:spPr bwMode="auto">
          <a:xfrm>
            <a:off x="542925" y="2557463"/>
            <a:ext cx="0" cy="1228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5405" name="Line 13"/>
          <p:cNvSpPr>
            <a:spLocks noChangeShapeType="1"/>
          </p:cNvSpPr>
          <p:nvPr/>
        </p:nvSpPr>
        <p:spPr bwMode="auto">
          <a:xfrm>
            <a:off x="542925" y="3784600"/>
            <a:ext cx="885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5415" name="Text Box 23"/>
          <p:cNvSpPr txBox="1">
            <a:spLocks noChangeArrowheads="1"/>
          </p:cNvSpPr>
          <p:nvPr/>
        </p:nvSpPr>
        <p:spPr bwMode="auto">
          <a:xfrm>
            <a:off x="1184275" y="3787775"/>
            <a:ext cx="2682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t>A</a:t>
            </a:r>
            <a:endParaRPr lang="ru-RU" altLang="ru-RU" sz="1000" i="1"/>
          </a:p>
        </p:txBody>
      </p:sp>
      <p:sp>
        <p:nvSpPr>
          <p:cNvPr id="315416" name="Text Box 24"/>
          <p:cNvSpPr txBox="1">
            <a:spLocks noChangeArrowheads="1"/>
          </p:cNvSpPr>
          <p:nvPr/>
        </p:nvSpPr>
        <p:spPr bwMode="auto">
          <a:xfrm>
            <a:off x="258763" y="2709863"/>
            <a:ext cx="2682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t>B</a:t>
            </a:r>
            <a:endParaRPr lang="ru-RU" altLang="ru-RU" sz="1000" i="1"/>
          </a:p>
        </p:txBody>
      </p:sp>
      <p:sp>
        <p:nvSpPr>
          <p:cNvPr id="315418" name="AutoShape 26"/>
          <p:cNvSpPr>
            <a:spLocks noChangeArrowheads="1"/>
          </p:cNvSpPr>
          <p:nvPr/>
        </p:nvSpPr>
        <p:spPr bwMode="auto">
          <a:xfrm>
            <a:off x="552450" y="2743200"/>
            <a:ext cx="333375" cy="88900"/>
          </a:xfrm>
          <a:prstGeom prst="rightArrow">
            <a:avLst>
              <a:gd name="adj1" fmla="val 50000"/>
              <a:gd name="adj2" fmla="val 9375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315419" name="AutoShape 27"/>
          <p:cNvSpPr>
            <a:spLocks noChangeArrowheads="1"/>
          </p:cNvSpPr>
          <p:nvPr/>
        </p:nvSpPr>
        <p:spPr bwMode="auto">
          <a:xfrm rot="-5400000">
            <a:off x="1179512" y="3570288"/>
            <a:ext cx="333375" cy="88900"/>
          </a:xfrm>
          <a:prstGeom prst="rightArrow">
            <a:avLst>
              <a:gd name="adj1" fmla="val 50000"/>
              <a:gd name="adj2" fmla="val 9375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graphicFrame>
        <p:nvGraphicFramePr>
          <p:cNvPr id="315421" name="Object 29"/>
          <p:cNvGraphicFramePr>
            <a:graphicFrameLocks noChangeAspect="1"/>
          </p:cNvGraphicFramePr>
          <p:nvPr/>
        </p:nvGraphicFramePr>
        <p:xfrm>
          <a:off x="1412875" y="3476625"/>
          <a:ext cx="241300" cy="228600"/>
        </p:xfrm>
        <a:graphic>
          <a:graphicData uri="http://schemas.openxmlformats.org/presentationml/2006/ole">
            <mc:AlternateContent xmlns:mc="http://schemas.openxmlformats.org/markup-compatibility/2006">
              <mc:Choice xmlns:v="urn:schemas-microsoft-com:vml" Requires="v">
                <p:oleObj spid="_x0000_s53820" name="Формула" r:id="rId3" imgW="241300" imgH="228600" progId="Equation.3">
                  <p:embed/>
                </p:oleObj>
              </mc:Choice>
              <mc:Fallback>
                <p:oleObj name="Формула" r:id="rId3" imgW="241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75" y="3476625"/>
                        <a:ext cx="2413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5422" name="Object 30"/>
          <p:cNvGraphicFramePr>
            <a:graphicFrameLocks noChangeAspect="1"/>
          </p:cNvGraphicFramePr>
          <p:nvPr/>
        </p:nvGraphicFramePr>
        <p:xfrm>
          <a:off x="687388" y="2493963"/>
          <a:ext cx="241300" cy="228600"/>
        </p:xfrm>
        <a:graphic>
          <a:graphicData uri="http://schemas.openxmlformats.org/presentationml/2006/ole">
            <mc:AlternateContent xmlns:mc="http://schemas.openxmlformats.org/markup-compatibility/2006">
              <mc:Choice xmlns:v="urn:schemas-microsoft-com:vml" Requires="v">
                <p:oleObj spid="_x0000_s53821" name="Формула" r:id="rId5" imgW="241300" imgH="228600" progId="Equation.3">
                  <p:embed/>
                </p:oleObj>
              </mc:Choice>
              <mc:Fallback>
                <p:oleObj name="Формула" r:id="rId5" imgW="241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8" y="2493963"/>
                        <a:ext cx="2413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23" name="Text Box 31"/>
          <p:cNvSpPr txBox="1">
            <a:spLocks noChangeArrowheads="1"/>
          </p:cNvSpPr>
          <p:nvPr/>
        </p:nvSpPr>
        <p:spPr bwMode="auto">
          <a:xfrm>
            <a:off x="1457325" y="2486025"/>
            <a:ext cx="767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ALS Schlange sans" pitchFamily="50" charset="-52"/>
              </a:rPr>
              <a:t>2</a:t>
            </a:r>
            <a:r>
              <a:rPr lang="ru-RU" altLang="ru-RU" sz="1000">
                <a:latin typeface="ALS Schlange sans" pitchFamily="50" charset="-52"/>
              </a:rPr>
              <a:t>. Добавляем активные силы (силу тяжести </a:t>
            </a:r>
            <a:r>
              <a:rPr lang="en-US" altLang="ru-RU" sz="1000" b="1" i="1">
                <a:latin typeface="ALS Schlange sans" pitchFamily="50" charset="-52"/>
              </a:rPr>
              <a:t>G</a:t>
            </a:r>
            <a:r>
              <a:rPr lang="ru-RU" altLang="ru-RU" sz="1000">
                <a:latin typeface="ALS Schlange sans" pitchFamily="50" charset="-52"/>
              </a:rPr>
              <a:t>).</a:t>
            </a:r>
            <a:endParaRPr lang="en-US" altLang="ru-RU" sz="1000">
              <a:latin typeface="ALS Schlange sans" pitchFamily="50" charset="-52"/>
            </a:endParaRPr>
          </a:p>
          <a:p>
            <a:pPr eaLnBrk="1" hangingPunct="1"/>
            <a:endParaRPr lang="ru-RU" altLang="ru-RU" sz="1000">
              <a:latin typeface="ALS Schlange sans" pitchFamily="50" charset="-52"/>
            </a:endParaRPr>
          </a:p>
        </p:txBody>
      </p:sp>
      <p:sp>
        <p:nvSpPr>
          <p:cNvPr id="315424" name="AutoShape 32"/>
          <p:cNvSpPr>
            <a:spLocks noChangeArrowheads="1"/>
          </p:cNvSpPr>
          <p:nvPr/>
        </p:nvSpPr>
        <p:spPr bwMode="auto">
          <a:xfrm rot="5400000" flipV="1">
            <a:off x="806450" y="3159126"/>
            <a:ext cx="333375" cy="88900"/>
          </a:xfrm>
          <a:prstGeom prst="rightArrow">
            <a:avLst>
              <a:gd name="adj1" fmla="val 50000"/>
              <a:gd name="adj2" fmla="val 9375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graphicFrame>
        <p:nvGraphicFramePr>
          <p:cNvPr id="315425" name="Object 33"/>
          <p:cNvGraphicFramePr>
            <a:graphicFrameLocks noChangeAspect="1"/>
          </p:cNvGraphicFramePr>
          <p:nvPr/>
        </p:nvGraphicFramePr>
        <p:xfrm>
          <a:off x="1052513" y="3049588"/>
          <a:ext cx="177800" cy="203200"/>
        </p:xfrm>
        <a:graphic>
          <a:graphicData uri="http://schemas.openxmlformats.org/presentationml/2006/ole">
            <mc:AlternateContent xmlns:mc="http://schemas.openxmlformats.org/markup-compatibility/2006">
              <mc:Choice xmlns:v="urn:schemas-microsoft-com:vml" Requires="v">
                <p:oleObj spid="_x0000_s53822" name="Формула" r:id="rId7" imgW="177569" imgH="202936" progId="Equation.3">
                  <p:embed/>
                </p:oleObj>
              </mc:Choice>
              <mc:Fallback>
                <p:oleObj name="Формула" r:id="rId7" imgW="177569" imgH="20293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2513" y="3049588"/>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26" name="Text Box 34"/>
          <p:cNvSpPr txBox="1">
            <a:spLocks noChangeArrowheads="1"/>
          </p:cNvSpPr>
          <p:nvPr/>
        </p:nvSpPr>
        <p:spPr bwMode="auto">
          <a:xfrm>
            <a:off x="1457325" y="2646363"/>
            <a:ext cx="78771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ALS Schlange sans" pitchFamily="50" charset="-52"/>
              </a:rPr>
              <a:t>3. Добавляем силы трения, направленные в сторону, противоположную возможному перемещению контактных точек </a:t>
            </a:r>
            <a:r>
              <a:rPr lang="en-US" altLang="ru-RU" sz="1000" i="1">
                <a:latin typeface="ALS Schlange sans" pitchFamily="50" charset="-52"/>
              </a:rPr>
              <a:t>A</a:t>
            </a:r>
            <a:r>
              <a:rPr lang="en-US" altLang="ru-RU" sz="1000">
                <a:latin typeface="ALS Schlange sans" pitchFamily="50" charset="-52"/>
              </a:rPr>
              <a:t> </a:t>
            </a:r>
            <a:r>
              <a:rPr lang="ru-RU" altLang="ru-RU" sz="1000">
                <a:latin typeface="ALS Schlange sans" pitchFamily="50" charset="-52"/>
              </a:rPr>
              <a:t>и </a:t>
            </a:r>
            <a:r>
              <a:rPr lang="en-US" altLang="ru-RU" sz="1000" i="1">
                <a:latin typeface="ALS Schlange sans" pitchFamily="50" charset="-52"/>
              </a:rPr>
              <a:t>B</a:t>
            </a:r>
            <a:endParaRPr lang="ru-RU" altLang="ru-RU" sz="1000" i="1">
              <a:latin typeface="ALS Schlange sans" pitchFamily="50" charset="-52"/>
            </a:endParaRPr>
          </a:p>
          <a:p>
            <a:pPr eaLnBrk="1" hangingPunct="1"/>
            <a:r>
              <a:rPr lang="ru-RU" altLang="ru-RU" sz="1000">
                <a:latin typeface="ALS Schlange sans" pitchFamily="50" charset="-52"/>
              </a:rPr>
              <a:t>лестницы под действием приложенной активной силы.</a:t>
            </a:r>
            <a:endParaRPr lang="en-US" altLang="ru-RU" sz="1000">
              <a:latin typeface="ALS Schlange sans" pitchFamily="50" charset="-52"/>
            </a:endParaRPr>
          </a:p>
          <a:p>
            <a:pPr eaLnBrk="1" hangingPunct="1"/>
            <a:endParaRPr lang="ru-RU" altLang="ru-RU" sz="1000">
              <a:latin typeface="ALS Schlange sans" pitchFamily="50" charset="-52"/>
            </a:endParaRPr>
          </a:p>
        </p:txBody>
      </p:sp>
      <p:sp>
        <p:nvSpPr>
          <p:cNvPr id="315427" name="AutoShape 35"/>
          <p:cNvSpPr>
            <a:spLocks noChangeArrowheads="1"/>
          </p:cNvSpPr>
          <p:nvPr/>
        </p:nvSpPr>
        <p:spPr bwMode="auto">
          <a:xfrm rot="-5400000">
            <a:off x="387350" y="2578101"/>
            <a:ext cx="333375" cy="88900"/>
          </a:xfrm>
          <a:prstGeom prst="rightArrow">
            <a:avLst>
              <a:gd name="adj1" fmla="val 50000"/>
              <a:gd name="adj2" fmla="val 9375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315428" name="AutoShape 36"/>
          <p:cNvSpPr>
            <a:spLocks noChangeArrowheads="1"/>
          </p:cNvSpPr>
          <p:nvPr/>
        </p:nvSpPr>
        <p:spPr bwMode="auto">
          <a:xfrm flipH="1">
            <a:off x="1008063" y="3732213"/>
            <a:ext cx="333375" cy="88900"/>
          </a:xfrm>
          <a:prstGeom prst="rightArrow">
            <a:avLst>
              <a:gd name="adj1" fmla="val 50000"/>
              <a:gd name="adj2" fmla="val 9375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graphicFrame>
        <p:nvGraphicFramePr>
          <p:cNvPr id="315429" name="Object 37"/>
          <p:cNvGraphicFramePr>
            <a:graphicFrameLocks noChangeAspect="1"/>
          </p:cNvGraphicFramePr>
          <p:nvPr/>
        </p:nvGraphicFramePr>
        <p:xfrm>
          <a:off x="852488" y="3465513"/>
          <a:ext cx="254000" cy="266700"/>
        </p:xfrm>
        <a:graphic>
          <a:graphicData uri="http://schemas.openxmlformats.org/presentationml/2006/ole">
            <mc:AlternateContent xmlns:mc="http://schemas.openxmlformats.org/markup-compatibility/2006">
              <mc:Choice xmlns:v="urn:schemas-microsoft-com:vml" Requires="v">
                <p:oleObj spid="_x0000_s53823" name="Формула" r:id="rId9" imgW="253780" imgH="266469" progId="Equation.3">
                  <p:embed/>
                </p:oleObj>
              </mc:Choice>
              <mc:Fallback>
                <p:oleObj name="Формула" r:id="rId9" imgW="253780" imgH="2664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488" y="3465513"/>
                        <a:ext cx="2540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5430" name="Object 38"/>
          <p:cNvGraphicFramePr>
            <a:graphicFrameLocks noChangeAspect="1"/>
          </p:cNvGraphicFramePr>
          <p:nvPr/>
        </p:nvGraphicFramePr>
        <p:xfrm>
          <a:off x="231775" y="2387600"/>
          <a:ext cx="254000" cy="266700"/>
        </p:xfrm>
        <a:graphic>
          <a:graphicData uri="http://schemas.openxmlformats.org/presentationml/2006/ole">
            <mc:AlternateContent xmlns:mc="http://schemas.openxmlformats.org/markup-compatibility/2006">
              <mc:Choice xmlns:v="urn:schemas-microsoft-com:vml" Requires="v">
                <p:oleObj spid="_x0000_s53824" name="Формула" r:id="rId11" imgW="253780" imgH="266469" progId="Equation.3">
                  <p:embed/>
                </p:oleObj>
              </mc:Choice>
              <mc:Fallback>
                <p:oleObj name="Формула" r:id="rId11" imgW="253780" imgH="26646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775" y="2387600"/>
                        <a:ext cx="2540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34" name="Freeform 42"/>
          <p:cNvSpPr>
            <a:spLocks/>
          </p:cNvSpPr>
          <p:nvPr/>
        </p:nvSpPr>
        <p:spPr bwMode="auto">
          <a:xfrm>
            <a:off x="547688" y="2986088"/>
            <a:ext cx="147637" cy="47625"/>
          </a:xfrm>
          <a:custGeom>
            <a:avLst/>
            <a:gdLst>
              <a:gd name="T0" fmla="*/ 0 w 93"/>
              <a:gd name="T1" fmla="*/ 47625 h 30"/>
              <a:gd name="T2" fmla="*/ 104775 w 93"/>
              <a:gd name="T3" fmla="*/ 28575 h 30"/>
              <a:gd name="T4" fmla="*/ 147637 w 93"/>
              <a:gd name="T5" fmla="*/ 0 h 30"/>
              <a:gd name="T6" fmla="*/ 0 60000 65536"/>
              <a:gd name="T7" fmla="*/ 0 60000 65536"/>
              <a:gd name="T8" fmla="*/ 0 60000 65536"/>
            </a:gdLst>
            <a:ahLst/>
            <a:cxnLst>
              <a:cxn ang="T6">
                <a:pos x="T0" y="T1"/>
              </a:cxn>
              <a:cxn ang="T7">
                <a:pos x="T2" y="T3"/>
              </a:cxn>
              <a:cxn ang="T8">
                <a:pos x="T4" y="T5"/>
              </a:cxn>
            </a:cxnLst>
            <a:rect l="0" t="0" r="r" b="b"/>
            <a:pathLst>
              <a:path w="93" h="30">
                <a:moveTo>
                  <a:pt x="0" y="30"/>
                </a:moveTo>
                <a:cubicBezTo>
                  <a:pt x="23" y="27"/>
                  <a:pt x="43" y="21"/>
                  <a:pt x="66" y="18"/>
                </a:cubicBezTo>
                <a:cubicBezTo>
                  <a:pt x="90" y="10"/>
                  <a:pt x="79" y="14"/>
                  <a:pt x="93"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5435" name="Object 43"/>
          <p:cNvGraphicFramePr>
            <a:graphicFrameLocks noChangeAspect="1"/>
          </p:cNvGraphicFramePr>
          <p:nvPr/>
        </p:nvGraphicFramePr>
        <p:xfrm>
          <a:off x="593725" y="3052763"/>
          <a:ext cx="152400" cy="139700"/>
        </p:xfrm>
        <a:graphic>
          <a:graphicData uri="http://schemas.openxmlformats.org/presentationml/2006/ole">
            <mc:AlternateContent xmlns:mc="http://schemas.openxmlformats.org/markup-compatibility/2006">
              <mc:Choice xmlns:v="urn:schemas-microsoft-com:vml" Requires="v">
                <p:oleObj spid="_x0000_s53825" name="Формула" r:id="rId13" imgW="152334" imgH="139639" progId="Equation.3">
                  <p:embed/>
                </p:oleObj>
              </mc:Choice>
              <mc:Fallback>
                <p:oleObj name="Формула" r:id="rId13" imgW="152334" imgH="13963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3725" y="3052763"/>
                        <a:ext cx="1524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36" name="Text Box 44"/>
          <p:cNvSpPr txBox="1">
            <a:spLocks noChangeArrowheads="1"/>
          </p:cNvSpPr>
          <p:nvPr/>
        </p:nvSpPr>
        <p:spPr bwMode="auto">
          <a:xfrm>
            <a:off x="1712913" y="3006725"/>
            <a:ext cx="1181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ALS Schlange sans" pitchFamily="50" charset="-52"/>
              </a:rPr>
              <a:t>4. Составляем</a:t>
            </a:r>
          </a:p>
          <a:p>
            <a:pPr eaLnBrk="1" hangingPunct="1"/>
            <a:r>
              <a:rPr lang="ru-RU" altLang="ru-RU" sz="1000">
                <a:latin typeface="ALS Schlange sans" pitchFamily="50" charset="-52"/>
              </a:rPr>
              <a:t>уравнения</a:t>
            </a:r>
          </a:p>
          <a:p>
            <a:pPr eaLnBrk="1" hangingPunct="1"/>
            <a:r>
              <a:rPr lang="ru-RU" altLang="ru-RU" sz="1000">
                <a:latin typeface="ALS Schlange sans" pitchFamily="50" charset="-52"/>
              </a:rPr>
              <a:t>равновесия</a:t>
            </a:r>
            <a:r>
              <a:rPr lang="en-US" altLang="ru-RU" sz="1000">
                <a:latin typeface="ALS Schlange sans" pitchFamily="50" charset="-52"/>
              </a:rPr>
              <a:t>:</a:t>
            </a:r>
          </a:p>
          <a:p>
            <a:pPr eaLnBrk="1" hangingPunct="1"/>
            <a:endParaRPr lang="ru-RU" altLang="ru-RU" sz="1000">
              <a:latin typeface="ALS Schlange sans" pitchFamily="50" charset="-52"/>
            </a:endParaRPr>
          </a:p>
        </p:txBody>
      </p:sp>
      <p:graphicFrame>
        <p:nvGraphicFramePr>
          <p:cNvPr id="315437" name="Object 45"/>
          <p:cNvGraphicFramePr>
            <a:graphicFrameLocks noChangeAspect="1"/>
          </p:cNvGraphicFramePr>
          <p:nvPr/>
        </p:nvGraphicFramePr>
        <p:xfrm>
          <a:off x="2771775" y="3028950"/>
          <a:ext cx="3543300" cy="952500"/>
        </p:xfrm>
        <a:graphic>
          <a:graphicData uri="http://schemas.openxmlformats.org/presentationml/2006/ole">
            <mc:AlternateContent xmlns:mc="http://schemas.openxmlformats.org/markup-compatibility/2006">
              <mc:Choice xmlns:v="urn:schemas-microsoft-com:vml" Requires="v">
                <p:oleObj spid="_x0000_s53826" name="Формула" r:id="rId15" imgW="3543300" imgH="952500" progId="Equation.3">
                  <p:embed/>
                </p:oleObj>
              </mc:Choice>
              <mc:Fallback>
                <p:oleObj name="Формула" r:id="rId15" imgW="3543300" imgH="9525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3028950"/>
                        <a:ext cx="3543300"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38" name="Text Box 46"/>
          <p:cNvSpPr txBox="1">
            <a:spLocks noChangeArrowheads="1"/>
          </p:cNvSpPr>
          <p:nvPr/>
        </p:nvSpPr>
        <p:spPr bwMode="auto">
          <a:xfrm>
            <a:off x="6369050" y="3167063"/>
            <a:ext cx="2752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ALS Schlange sans" pitchFamily="50" charset="-52"/>
              </a:rPr>
              <a:t>5</a:t>
            </a:r>
            <a:r>
              <a:rPr lang="ru-RU" altLang="ru-RU" sz="1000">
                <a:latin typeface="ALS Schlange sans" pitchFamily="50" charset="-52"/>
              </a:rPr>
              <a:t>. Добавляем</a:t>
            </a:r>
          </a:p>
          <a:p>
            <a:pPr eaLnBrk="1" hangingPunct="1"/>
            <a:r>
              <a:rPr lang="ru-RU" altLang="ru-RU" sz="1000">
                <a:latin typeface="ALS Schlange sans" pitchFamily="50" charset="-52"/>
              </a:rPr>
              <a:t>выражения</a:t>
            </a:r>
          </a:p>
          <a:p>
            <a:pPr eaLnBrk="1" hangingPunct="1"/>
            <a:r>
              <a:rPr lang="ru-RU" altLang="ru-RU" sz="1000">
                <a:latin typeface="ALS Schlange sans" pitchFamily="50" charset="-52"/>
              </a:rPr>
              <a:t>для сил трения</a:t>
            </a:r>
            <a:r>
              <a:rPr lang="en-US" altLang="ru-RU" sz="1000">
                <a:latin typeface="ALS Schlange sans" pitchFamily="50" charset="-52"/>
              </a:rPr>
              <a:t>:</a:t>
            </a:r>
          </a:p>
          <a:p>
            <a:pPr eaLnBrk="1" hangingPunct="1"/>
            <a:endParaRPr lang="ru-RU" altLang="ru-RU" sz="1000">
              <a:latin typeface="ALS Schlange sans" pitchFamily="50" charset="-52"/>
            </a:endParaRPr>
          </a:p>
        </p:txBody>
      </p:sp>
      <p:graphicFrame>
        <p:nvGraphicFramePr>
          <p:cNvPr id="315439" name="Object 47"/>
          <p:cNvGraphicFramePr>
            <a:graphicFrameLocks noChangeAspect="1"/>
          </p:cNvGraphicFramePr>
          <p:nvPr/>
        </p:nvGraphicFramePr>
        <p:xfrm>
          <a:off x="7456488" y="3205163"/>
          <a:ext cx="838200" cy="558800"/>
        </p:xfrm>
        <a:graphic>
          <a:graphicData uri="http://schemas.openxmlformats.org/presentationml/2006/ole">
            <mc:AlternateContent xmlns:mc="http://schemas.openxmlformats.org/markup-compatibility/2006">
              <mc:Choice xmlns:v="urn:schemas-microsoft-com:vml" Requires="v">
                <p:oleObj spid="_x0000_s53827" name="Формула" r:id="rId17" imgW="838200" imgH="558800" progId="Equation.3">
                  <p:embed/>
                </p:oleObj>
              </mc:Choice>
              <mc:Fallback>
                <p:oleObj name="Формула" r:id="rId17" imgW="838200" imgH="558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56488" y="3205163"/>
                        <a:ext cx="838200"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40" name="Text Box 48"/>
          <p:cNvSpPr txBox="1">
            <a:spLocks noChangeArrowheads="1"/>
          </p:cNvSpPr>
          <p:nvPr/>
        </p:nvSpPr>
        <p:spPr bwMode="auto">
          <a:xfrm>
            <a:off x="119063" y="3994150"/>
            <a:ext cx="25336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ALS Schlange sans" pitchFamily="50" charset="-52"/>
              </a:rPr>
              <a:t>6. Подстановка последних выражений</a:t>
            </a:r>
          </a:p>
          <a:p>
            <a:pPr eaLnBrk="1" hangingPunct="1"/>
            <a:r>
              <a:rPr lang="ru-RU" altLang="ru-RU" sz="1000">
                <a:latin typeface="ALS Schlange sans" pitchFamily="50" charset="-52"/>
              </a:rPr>
              <a:t>в уравнения равновесия с простыми</a:t>
            </a:r>
          </a:p>
          <a:p>
            <a:pPr eaLnBrk="1" hangingPunct="1"/>
            <a:r>
              <a:rPr lang="ru-RU" altLang="ru-RU" sz="1000">
                <a:latin typeface="ALS Schlange sans" pitchFamily="50" charset="-52"/>
              </a:rPr>
              <a:t>преобразованиями третьего уравнения</a:t>
            </a:r>
          </a:p>
          <a:p>
            <a:pPr eaLnBrk="1" hangingPunct="1"/>
            <a:r>
              <a:rPr lang="ru-RU" altLang="ru-RU" sz="1000">
                <a:latin typeface="ALS Schlange sans" pitchFamily="50" charset="-52"/>
              </a:rPr>
              <a:t>дает </a:t>
            </a:r>
            <a:r>
              <a:rPr lang="en-US" altLang="ru-RU" sz="1000">
                <a:latin typeface="ALS Schlange sans" pitchFamily="50" charset="-52"/>
              </a:rPr>
              <a:t>:</a:t>
            </a:r>
          </a:p>
          <a:p>
            <a:pPr eaLnBrk="1" hangingPunct="1"/>
            <a:endParaRPr lang="ru-RU" altLang="ru-RU" sz="1000">
              <a:latin typeface="ALS Schlange sans" pitchFamily="50" charset="-52"/>
            </a:endParaRPr>
          </a:p>
        </p:txBody>
      </p:sp>
      <p:graphicFrame>
        <p:nvGraphicFramePr>
          <p:cNvPr id="315441" name="Object 49"/>
          <p:cNvGraphicFramePr>
            <a:graphicFrameLocks noChangeAspect="1"/>
          </p:cNvGraphicFramePr>
          <p:nvPr/>
        </p:nvGraphicFramePr>
        <p:xfrm>
          <a:off x="2782888" y="4033838"/>
          <a:ext cx="2679700" cy="863600"/>
        </p:xfrm>
        <a:graphic>
          <a:graphicData uri="http://schemas.openxmlformats.org/presentationml/2006/ole">
            <mc:AlternateContent xmlns:mc="http://schemas.openxmlformats.org/markup-compatibility/2006">
              <mc:Choice xmlns:v="urn:schemas-microsoft-com:vml" Requires="v">
                <p:oleObj spid="_x0000_s53828" name="Формула" r:id="rId19" imgW="2679700" imgH="863600" progId="Equation.3">
                  <p:embed/>
                </p:oleObj>
              </mc:Choice>
              <mc:Fallback>
                <p:oleObj name="Формула" r:id="rId19" imgW="2679700" imgH="863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2888" y="4033838"/>
                        <a:ext cx="2679700"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42" name="Text Box 50"/>
          <p:cNvSpPr txBox="1">
            <a:spLocks noChangeArrowheads="1"/>
          </p:cNvSpPr>
          <p:nvPr/>
        </p:nvSpPr>
        <p:spPr bwMode="auto">
          <a:xfrm>
            <a:off x="5575300" y="4078288"/>
            <a:ext cx="1895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ALS Schlange sans" pitchFamily="50" charset="-52"/>
              </a:rPr>
              <a:t>7. Решение первых двух</a:t>
            </a:r>
          </a:p>
          <a:p>
            <a:pPr eaLnBrk="1" hangingPunct="1"/>
            <a:r>
              <a:rPr lang="ru-RU" altLang="ru-RU" sz="1000">
                <a:latin typeface="ALS Schlange sans" pitchFamily="50" charset="-52"/>
              </a:rPr>
              <a:t>уравнений дает выражения</a:t>
            </a:r>
          </a:p>
          <a:p>
            <a:pPr eaLnBrk="1" hangingPunct="1"/>
            <a:r>
              <a:rPr lang="ru-RU" altLang="ru-RU" sz="1000">
                <a:latin typeface="ALS Schlange sans" pitchFamily="50" charset="-52"/>
              </a:rPr>
              <a:t>для нормальных реакций</a:t>
            </a:r>
            <a:r>
              <a:rPr lang="en-US" altLang="ru-RU" sz="1000">
                <a:latin typeface="ALS Schlange sans" pitchFamily="50" charset="-52"/>
              </a:rPr>
              <a:t>:</a:t>
            </a:r>
          </a:p>
          <a:p>
            <a:pPr eaLnBrk="1" hangingPunct="1"/>
            <a:endParaRPr lang="ru-RU" altLang="ru-RU" sz="1000">
              <a:latin typeface="ALS Schlange sans" pitchFamily="50" charset="-52"/>
            </a:endParaRPr>
          </a:p>
        </p:txBody>
      </p:sp>
      <p:graphicFrame>
        <p:nvGraphicFramePr>
          <p:cNvPr id="315443" name="Object 51"/>
          <p:cNvGraphicFramePr>
            <a:graphicFrameLocks noChangeAspect="1"/>
          </p:cNvGraphicFramePr>
          <p:nvPr/>
        </p:nvGraphicFramePr>
        <p:xfrm>
          <a:off x="7454900" y="4000500"/>
          <a:ext cx="1104900" cy="889000"/>
        </p:xfrm>
        <a:graphic>
          <a:graphicData uri="http://schemas.openxmlformats.org/presentationml/2006/ole">
            <mc:AlternateContent xmlns:mc="http://schemas.openxmlformats.org/markup-compatibility/2006">
              <mc:Choice xmlns:v="urn:schemas-microsoft-com:vml" Requires="v">
                <p:oleObj spid="_x0000_s53829" name="Формула" r:id="rId21" imgW="1104900" imgH="889000" progId="Equation.3">
                  <p:embed/>
                </p:oleObj>
              </mc:Choice>
              <mc:Fallback>
                <p:oleObj name="Формула" r:id="rId21" imgW="1104900" imgH="8890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54900" y="4000500"/>
                        <a:ext cx="1104900" cy="88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44" name="Text Box 52"/>
          <p:cNvSpPr txBox="1">
            <a:spLocks noChangeArrowheads="1"/>
          </p:cNvSpPr>
          <p:nvPr/>
        </p:nvSpPr>
        <p:spPr bwMode="auto">
          <a:xfrm>
            <a:off x="134938" y="4905375"/>
            <a:ext cx="75628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ALS Schlange sans" pitchFamily="50" charset="-52"/>
              </a:rPr>
              <a:t>8. Подстановка выражений для нормальных реакций в третье уравнение равновесия приводит к возможности определения предельного угла наклона </a:t>
            </a:r>
            <a:r>
              <a:rPr lang="el-GR" altLang="ru-RU" sz="1000" i="1">
                <a:cs typeface="Arial" pitchFamily="34" charset="0"/>
              </a:rPr>
              <a:t>α</a:t>
            </a:r>
            <a:r>
              <a:rPr lang="en-US" altLang="ru-RU" sz="1000">
                <a:latin typeface="ALS Schlange sans" pitchFamily="50" charset="-52"/>
              </a:rPr>
              <a:t>:</a:t>
            </a:r>
          </a:p>
          <a:p>
            <a:pPr eaLnBrk="1" hangingPunct="1"/>
            <a:endParaRPr lang="ru-RU" altLang="ru-RU" sz="1000">
              <a:latin typeface="ALS Schlange sans" pitchFamily="50" charset="-52"/>
            </a:endParaRPr>
          </a:p>
        </p:txBody>
      </p:sp>
      <p:sp>
        <p:nvSpPr>
          <p:cNvPr id="315446" name="Text Box 54"/>
          <p:cNvSpPr txBox="1">
            <a:spLocks noChangeArrowheads="1"/>
          </p:cNvSpPr>
          <p:nvPr/>
        </p:nvSpPr>
        <p:spPr bwMode="auto">
          <a:xfrm>
            <a:off x="101600" y="5256213"/>
            <a:ext cx="637381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ALS Schlange sans" pitchFamily="50" charset="-52"/>
                <a:cs typeface="Arial" pitchFamily="34" charset="0"/>
              </a:rPr>
              <a:t>■</a:t>
            </a:r>
            <a:r>
              <a:rPr lang="en-US" altLang="ru-RU" sz="1000" b="1" dirty="0">
                <a:solidFill>
                  <a:srgbClr val="FF0000"/>
                </a:solidFill>
                <a:latin typeface="ALS Schlange sans" pitchFamily="50" charset="-52"/>
                <a:cs typeface="Arial" pitchFamily="34" charset="0"/>
              </a:rPr>
              <a:t>  </a:t>
            </a:r>
            <a:r>
              <a:rPr lang="ru-RU" altLang="ru-RU" sz="1000" b="1" dirty="0">
                <a:solidFill>
                  <a:srgbClr val="FF0000"/>
                </a:solidFill>
                <a:latin typeface="ALS Schlange sans" pitchFamily="50" charset="-52"/>
              </a:rPr>
              <a:t>Определение области равновесия. </a:t>
            </a:r>
            <a:r>
              <a:rPr lang="ru-RU" altLang="ru-RU" sz="1000" dirty="0">
                <a:latin typeface="ALS Schlange sans" pitchFamily="50" charset="-52"/>
              </a:rPr>
              <a:t>Задача решена для конкретного положения человека,</a:t>
            </a:r>
          </a:p>
          <a:p>
            <a:pPr eaLnBrk="1" hangingPunct="1"/>
            <a:r>
              <a:rPr lang="ru-RU" altLang="ru-RU" sz="1000" dirty="0">
                <a:latin typeface="ALS Schlange sans" pitchFamily="50" charset="-52"/>
              </a:rPr>
              <a:t>угол наклона соответствует предельному равновесию (использованы максимальные значения</a:t>
            </a:r>
          </a:p>
          <a:p>
            <a:pPr eaLnBrk="1" hangingPunct="1"/>
            <a:r>
              <a:rPr lang="ru-RU" altLang="ru-RU" sz="1000" dirty="0">
                <a:latin typeface="ALS Schlange sans" pitchFamily="50" charset="-52"/>
              </a:rPr>
              <a:t>сил трения). С помощью понятия конуса трения, образовываемого полной реакцией шероховатой</a:t>
            </a:r>
          </a:p>
          <a:p>
            <a:pPr eaLnBrk="1" hangingPunct="1"/>
            <a:r>
              <a:rPr lang="ru-RU" altLang="ru-RU" sz="1000" dirty="0">
                <a:latin typeface="ALS Schlange sans" pitchFamily="50" charset="-52"/>
              </a:rPr>
              <a:t>поверхности и теоремы о трех силах можно определить </a:t>
            </a:r>
            <a:r>
              <a:rPr lang="ru-RU" altLang="ru-RU" sz="1000" b="1" dirty="0">
                <a:solidFill>
                  <a:schemeClr val="bg2"/>
                </a:solidFill>
                <a:latin typeface="ALS Schlange sans" pitchFamily="50" charset="-52"/>
              </a:rPr>
              <a:t>область возможных равновесных</a:t>
            </a:r>
            <a:r>
              <a:rPr lang="ru-RU" altLang="ru-RU" sz="1000" dirty="0">
                <a:latin typeface="ALS Schlange sans" pitchFamily="50" charset="-52"/>
              </a:rPr>
              <a:t> </a:t>
            </a:r>
          </a:p>
          <a:p>
            <a:pPr eaLnBrk="1" hangingPunct="1"/>
            <a:r>
              <a:rPr lang="ru-RU" altLang="ru-RU" sz="1000" b="1" dirty="0">
                <a:solidFill>
                  <a:schemeClr val="bg2"/>
                </a:solidFill>
                <a:latin typeface="ALS Schlange sans" pitchFamily="50" charset="-52"/>
              </a:rPr>
              <a:t>положений</a:t>
            </a:r>
            <a:r>
              <a:rPr lang="ru-RU" altLang="ru-RU" sz="1000" dirty="0">
                <a:latin typeface="ALS Schlange sans" pitchFamily="50" charset="-52"/>
              </a:rPr>
              <a:t> человека на лестнице.</a:t>
            </a:r>
          </a:p>
          <a:p>
            <a:pPr eaLnBrk="1" hangingPunct="1"/>
            <a:r>
              <a:rPr lang="ru-RU" altLang="ru-RU" sz="1000" dirty="0">
                <a:latin typeface="ALS Schlange sans" pitchFamily="50" charset="-52"/>
              </a:rPr>
              <a:t>Для этого достаточно по заданным коэффициентам трения определить углы трения, определяющие</a:t>
            </a:r>
          </a:p>
          <a:p>
            <a:pPr eaLnBrk="1" hangingPunct="1"/>
            <a:r>
              <a:rPr lang="ru-RU" altLang="ru-RU" sz="1000" dirty="0">
                <a:latin typeface="ALS Schlange sans" pitchFamily="50" charset="-52"/>
              </a:rPr>
              <a:t>предельные положения полной реакции и построить конусы трения. Общая область конусов дает</a:t>
            </a:r>
          </a:p>
          <a:p>
            <a:pPr eaLnBrk="1" hangingPunct="1"/>
            <a:r>
              <a:rPr lang="ru-RU" altLang="ru-RU" sz="1000" dirty="0">
                <a:latin typeface="ALS Schlange sans" pitchFamily="50" charset="-52"/>
              </a:rPr>
              <a:t>область равновесных положений человека. Хорошо видно, что для более высокого положения</a:t>
            </a:r>
          </a:p>
          <a:p>
            <a:pPr eaLnBrk="1" hangingPunct="1"/>
            <a:r>
              <a:rPr lang="ru-RU" altLang="ru-RU" sz="1000" dirty="0">
                <a:latin typeface="ALS Schlange sans" pitchFamily="50" charset="-52"/>
              </a:rPr>
              <a:t>человека надо уменьшать угол наклона.</a:t>
            </a:r>
            <a:endParaRPr lang="en-US" altLang="ru-RU" sz="1000" dirty="0">
              <a:latin typeface="ALS Schlange sans" pitchFamily="50" charset="-52"/>
            </a:endParaRPr>
          </a:p>
        </p:txBody>
      </p:sp>
      <p:grpSp>
        <p:nvGrpSpPr>
          <p:cNvPr id="315487" name="Group 95"/>
          <p:cNvGrpSpPr>
            <a:grpSpLocks/>
          </p:cNvGrpSpPr>
          <p:nvPr/>
        </p:nvGrpSpPr>
        <p:grpSpPr bwMode="auto">
          <a:xfrm>
            <a:off x="6296025" y="5094288"/>
            <a:ext cx="1731963" cy="1652587"/>
            <a:chOff x="3966" y="3245"/>
            <a:chExt cx="1091" cy="1041"/>
          </a:xfrm>
        </p:grpSpPr>
        <p:sp>
          <p:nvSpPr>
            <p:cNvPr id="20528" name="AutoShape 66"/>
            <p:cNvSpPr>
              <a:spLocks noChangeArrowheads="1"/>
            </p:cNvSpPr>
            <p:nvPr/>
          </p:nvSpPr>
          <p:spPr bwMode="auto">
            <a:xfrm rot="5400000" flipV="1">
              <a:off x="4220" y="3212"/>
              <a:ext cx="660" cy="774"/>
            </a:xfrm>
            <a:prstGeom prst="triangle">
              <a:avLst>
                <a:gd name="adj" fmla="val 50000"/>
              </a:avLst>
            </a:prstGeom>
            <a:solidFill>
              <a:srgbClr val="CCFFCC">
                <a:alpha val="49019"/>
              </a:srgbClr>
            </a:solidFill>
            <a:ln>
              <a:noFill/>
            </a:ln>
            <a:effectLst/>
            <a:extLst>
              <a:ext uri="{91240B29-F687-4F45-9708-019B960494DF}">
                <a14:hiddenLine xmlns:a14="http://schemas.microsoft.com/office/drawing/2010/main" w="9525" algn="ctr">
                  <a:solidFill>
                    <a:srgbClr val="CCFF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29" name="AutoShape 65"/>
            <p:cNvSpPr>
              <a:spLocks noChangeArrowheads="1"/>
            </p:cNvSpPr>
            <p:nvPr/>
          </p:nvSpPr>
          <p:spPr bwMode="auto">
            <a:xfrm flipV="1">
              <a:off x="4338" y="3306"/>
              <a:ext cx="690" cy="894"/>
            </a:xfrm>
            <a:prstGeom prst="triangle">
              <a:avLst>
                <a:gd name="adj" fmla="val 50000"/>
              </a:avLst>
            </a:prstGeom>
            <a:solidFill>
              <a:srgbClr val="CCFFCC">
                <a:alpha val="49019"/>
              </a:srgbClr>
            </a:solidFill>
            <a:ln>
              <a:noFill/>
            </a:ln>
            <a:effectLst/>
            <a:extLst>
              <a:ext uri="{91240B29-F687-4F45-9708-019B960494DF}">
                <a14:hiddenLine xmlns:a14="http://schemas.microsoft.com/office/drawing/2010/main" w="9525" algn="ctr">
                  <a:solidFill>
                    <a:srgbClr val="CCFF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grpSp>
          <p:nvGrpSpPr>
            <p:cNvPr id="20530" name="Group 55"/>
            <p:cNvGrpSpPr>
              <a:grpSpLocks/>
            </p:cNvGrpSpPr>
            <p:nvPr/>
          </p:nvGrpSpPr>
          <p:grpSpPr bwMode="auto">
            <a:xfrm>
              <a:off x="4303" y="3537"/>
              <a:ext cx="134" cy="295"/>
              <a:chOff x="512" y="1774"/>
              <a:chExt cx="134" cy="295"/>
            </a:xfrm>
          </p:grpSpPr>
          <p:sp>
            <p:nvSpPr>
              <p:cNvPr id="20561" name="Rectangle 56"/>
              <p:cNvSpPr>
                <a:spLocks noChangeArrowheads="1"/>
              </p:cNvSpPr>
              <p:nvPr/>
            </p:nvSpPr>
            <p:spPr bwMode="auto">
              <a:xfrm>
                <a:off x="601" y="1925"/>
                <a:ext cx="32" cy="144"/>
              </a:xfrm>
              <a:prstGeom prst="rect">
                <a:avLst/>
              </a:prstGeom>
              <a:solidFill>
                <a:srgbClr val="FFCC99">
                  <a:alpha val="2509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62" name="Rectangle 57"/>
              <p:cNvSpPr>
                <a:spLocks noChangeArrowheads="1"/>
              </p:cNvSpPr>
              <p:nvPr/>
            </p:nvSpPr>
            <p:spPr bwMode="auto">
              <a:xfrm>
                <a:off x="590" y="1834"/>
                <a:ext cx="56" cy="144"/>
              </a:xfrm>
              <a:prstGeom prst="rect">
                <a:avLst/>
              </a:prstGeom>
              <a:solidFill>
                <a:srgbClr val="FFCC99">
                  <a:alpha val="2509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63" name="Oval 58"/>
              <p:cNvSpPr>
                <a:spLocks noChangeArrowheads="1"/>
              </p:cNvSpPr>
              <p:nvPr/>
            </p:nvSpPr>
            <p:spPr bwMode="auto">
              <a:xfrm>
                <a:off x="590" y="1774"/>
                <a:ext cx="56" cy="56"/>
              </a:xfrm>
              <a:prstGeom prst="ellipse">
                <a:avLst/>
              </a:prstGeom>
              <a:solidFill>
                <a:srgbClr val="FFCC99">
                  <a:alpha val="25098"/>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64" name="Rectangle 59"/>
              <p:cNvSpPr>
                <a:spLocks noChangeArrowheads="1"/>
              </p:cNvSpPr>
              <p:nvPr/>
            </p:nvSpPr>
            <p:spPr bwMode="auto">
              <a:xfrm rot="2783830" flipV="1">
                <a:off x="553" y="1836"/>
                <a:ext cx="27" cy="110"/>
              </a:xfrm>
              <a:prstGeom prst="rect">
                <a:avLst/>
              </a:prstGeom>
              <a:solidFill>
                <a:srgbClr val="FFCC99">
                  <a:alpha val="2509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grpSp>
        <p:graphicFrame>
          <p:nvGraphicFramePr>
            <p:cNvPr id="20531" name="Object 60"/>
            <p:cNvGraphicFramePr>
              <a:graphicFrameLocks noChangeAspect="1"/>
            </p:cNvGraphicFramePr>
            <p:nvPr/>
          </p:nvGraphicFramePr>
          <p:xfrm>
            <a:off x="4454" y="3726"/>
            <a:ext cx="112" cy="128"/>
          </p:xfrm>
          <a:graphic>
            <a:graphicData uri="http://schemas.openxmlformats.org/presentationml/2006/ole">
              <mc:AlternateContent xmlns:mc="http://schemas.openxmlformats.org/markup-compatibility/2006">
                <mc:Choice xmlns:v="urn:schemas-microsoft-com:vml" Requires="v">
                  <p:oleObj spid="_x0000_s53830" name="Формула" r:id="rId23" imgW="177569" imgH="202936" progId="Equation.3">
                    <p:embed/>
                  </p:oleObj>
                </mc:Choice>
                <mc:Fallback>
                  <p:oleObj name="Формула" r:id="rId23" imgW="177569" imgH="20293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4" y="3726"/>
                          <a:ext cx="112"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2" name="Rectangle 61"/>
            <p:cNvSpPr>
              <a:spLocks noChangeArrowheads="1"/>
            </p:cNvSpPr>
            <p:nvPr/>
          </p:nvSpPr>
          <p:spPr bwMode="auto">
            <a:xfrm rot="3042635">
              <a:off x="4031" y="3873"/>
              <a:ext cx="798" cy="27"/>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33" name="AutoShape 62"/>
            <p:cNvSpPr>
              <a:spLocks noChangeArrowheads="1"/>
            </p:cNvSpPr>
            <p:nvPr/>
          </p:nvSpPr>
          <p:spPr bwMode="auto">
            <a:xfrm rot="5400000" flipV="1">
              <a:off x="4305" y="3771"/>
              <a:ext cx="210" cy="56"/>
            </a:xfrm>
            <a:prstGeom prst="rightArrow">
              <a:avLst>
                <a:gd name="adj1" fmla="val 50000"/>
                <a:gd name="adj2" fmla="val 9375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34" name="Rectangle 63"/>
            <p:cNvSpPr>
              <a:spLocks noChangeArrowheads="1"/>
            </p:cNvSpPr>
            <p:nvPr/>
          </p:nvSpPr>
          <p:spPr bwMode="auto">
            <a:xfrm>
              <a:off x="4079" y="3435"/>
              <a:ext cx="84" cy="840"/>
            </a:xfrm>
            <a:prstGeom prst="rect">
              <a:avLst/>
            </a:prstGeom>
            <a:solidFill>
              <a:srgbClr val="C0C0C0">
                <a:alpha val="25098"/>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35" name="Rectangle 64"/>
            <p:cNvSpPr>
              <a:spLocks noChangeArrowheads="1"/>
            </p:cNvSpPr>
            <p:nvPr/>
          </p:nvSpPr>
          <p:spPr bwMode="auto">
            <a:xfrm rot="-5400000">
              <a:off x="4409" y="3963"/>
              <a:ext cx="72" cy="558"/>
            </a:xfrm>
            <a:prstGeom prst="rect">
              <a:avLst/>
            </a:prstGeom>
            <a:solidFill>
              <a:srgbClr val="C0C0C0">
                <a:alpha val="25098"/>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36" name="Line 68"/>
            <p:cNvSpPr>
              <a:spLocks noChangeShapeType="1"/>
            </p:cNvSpPr>
            <p:nvPr/>
          </p:nvSpPr>
          <p:spPr bwMode="auto">
            <a:xfrm flipV="1">
              <a:off x="4680" y="3312"/>
              <a:ext cx="0" cy="882"/>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37" name="Line 69"/>
            <p:cNvSpPr>
              <a:spLocks noChangeShapeType="1"/>
            </p:cNvSpPr>
            <p:nvPr/>
          </p:nvSpPr>
          <p:spPr bwMode="auto">
            <a:xfrm rot="5400000" flipV="1">
              <a:off x="4541" y="3203"/>
              <a:ext cx="0" cy="774"/>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38" name="Line 70"/>
            <p:cNvSpPr>
              <a:spLocks noChangeShapeType="1"/>
            </p:cNvSpPr>
            <p:nvPr/>
          </p:nvSpPr>
          <p:spPr bwMode="auto">
            <a:xfrm rot="5400000" flipV="1">
              <a:off x="4381" y="3355"/>
              <a:ext cx="336" cy="792"/>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39" name="Line 71"/>
            <p:cNvSpPr>
              <a:spLocks noChangeShapeType="1"/>
            </p:cNvSpPr>
            <p:nvPr/>
          </p:nvSpPr>
          <p:spPr bwMode="auto">
            <a:xfrm rot="-5400000">
              <a:off x="4428" y="3006"/>
              <a:ext cx="318" cy="858"/>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40" name="Line 73"/>
            <p:cNvSpPr>
              <a:spLocks noChangeShapeType="1"/>
            </p:cNvSpPr>
            <p:nvPr/>
          </p:nvSpPr>
          <p:spPr bwMode="auto">
            <a:xfrm rot="5400000" flipH="1">
              <a:off x="4072" y="3580"/>
              <a:ext cx="882" cy="342"/>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41" name="AutoShape 74"/>
            <p:cNvSpPr>
              <a:spLocks noChangeArrowheads="1"/>
            </p:cNvSpPr>
            <p:nvPr/>
          </p:nvSpPr>
          <p:spPr bwMode="auto">
            <a:xfrm rot="-1329981">
              <a:off x="4163" y="3533"/>
              <a:ext cx="210" cy="56"/>
            </a:xfrm>
            <a:prstGeom prst="rightArrow">
              <a:avLst>
                <a:gd name="adj1" fmla="val 50000"/>
                <a:gd name="adj2" fmla="val 9375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42" name="AutoShape 75"/>
            <p:cNvSpPr>
              <a:spLocks noChangeArrowheads="1"/>
            </p:cNvSpPr>
            <p:nvPr/>
          </p:nvSpPr>
          <p:spPr bwMode="auto">
            <a:xfrm rot="-6485775">
              <a:off x="4528" y="4054"/>
              <a:ext cx="210" cy="56"/>
            </a:xfrm>
            <a:prstGeom prst="rightArrow">
              <a:avLst>
                <a:gd name="adj1" fmla="val 50000"/>
                <a:gd name="adj2" fmla="val 9375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p>
          </p:txBody>
        </p:sp>
        <p:sp>
          <p:nvSpPr>
            <p:cNvPr id="20543" name="Line 76"/>
            <p:cNvSpPr>
              <a:spLocks noChangeShapeType="1"/>
            </p:cNvSpPr>
            <p:nvPr/>
          </p:nvSpPr>
          <p:spPr bwMode="auto">
            <a:xfrm rot="5400000" flipH="1">
              <a:off x="4071" y="3579"/>
              <a:ext cx="882" cy="342"/>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44" name="Line 77"/>
            <p:cNvSpPr>
              <a:spLocks noChangeShapeType="1"/>
            </p:cNvSpPr>
            <p:nvPr/>
          </p:nvSpPr>
          <p:spPr bwMode="auto">
            <a:xfrm rot="-5400000">
              <a:off x="4421" y="3011"/>
              <a:ext cx="318" cy="858"/>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45" name="Line 78"/>
            <p:cNvSpPr>
              <a:spLocks noChangeShapeType="1"/>
            </p:cNvSpPr>
            <p:nvPr/>
          </p:nvSpPr>
          <p:spPr bwMode="auto">
            <a:xfrm flipV="1">
              <a:off x="4415" y="3323"/>
              <a:ext cx="0" cy="882"/>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46" name="Text Box 79"/>
            <p:cNvSpPr txBox="1">
              <a:spLocks noChangeArrowheads="1"/>
            </p:cNvSpPr>
            <p:nvPr/>
          </p:nvSpPr>
          <p:spPr bwMode="auto">
            <a:xfrm>
              <a:off x="4723" y="4071"/>
              <a:ext cx="16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t>A</a:t>
              </a:r>
              <a:endParaRPr lang="ru-RU" altLang="ru-RU" sz="1000" i="1"/>
            </a:p>
          </p:txBody>
        </p:sp>
        <p:sp>
          <p:nvSpPr>
            <p:cNvPr id="20547" name="Text Box 80"/>
            <p:cNvSpPr txBox="1">
              <a:spLocks noChangeArrowheads="1"/>
            </p:cNvSpPr>
            <p:nvPr/>
          </p:nvSpPr>
          <p:spPr bwMode="auto">
            <a:xfrm>
              <a:off x="3966" y="3524"/>
              <a:ext cx="16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t>B</a:t>
              </a:r>
              <a:endParaRPr lang="ru-RU" altLang="ru-RU" sz="1000" i="1"/>
            </a:p>
          </p:txBody>
        </p:sp>
        <p:sp>
          <p:nvSpPr>
            <p:cNvPr id="20548" name="Freeform 81"/>
            <p:cNvSpPr>
              <a:spLocks/>
            </p:cNvSpPr>
            <p:nvPr/>
          </p:nvSpPr>
          <p:spPr bwMode="auto">
            <a:xfrm>
              <a:off x="4160" y="3680"/>
              <a:ext cx="93" cy="30"/>
            </a:xfrm>
            <a:custGeom>
              <a:avLst/>
              <a:gdLst>
                <a:gd name="T0" fmla="*/ 0 w 93"/>
                <a:gd name="T1" fmla="*/ 30 h 30"/>
                <a:gd name="T2" fmla="*/ 66 w 93"/>
                <a:gd name="T3" fmla="*/ 18 h 30"/>
                <a:gd name="T4" fmla="*/ 93 w 93"/>
                <a:gd name="T5" fmla="*/ 0 h 30"/>
                <a:gd name="T6" fmla="*/ 0 60000 65536"/>
                <a:gd name="T7" fmla="*/ 0 60000 65536"/>
                <a:gd name="T8" fmla="*/ 0 60000 65536"/>
              </a:gdLst>
              <a:ahLst/>
              <a:cxnLst>
                <a:cxn ang="T6">
                  <a:pos x="T0" y="T1"/>
                </a:cxn>
                <a:cxn ang="T7">
                  <a:pos x="T2" y="T3"/>
                </a:cxn>
                <a:cxn ang="T8">
                  <a:pos x="T4" y="T5"/>
                </a:cxn>
              </a:cxnLst>
              <a:rect l="0" t="0" r="r" b="b"/>
              <a:pathLst>
                <a:path w="93" h="30">
                  <a:moveTo>
                    <a:pt x="0" y="30"/>
                  </a:moveTo>
                  <a:cubicBezTo>
                    <a:pt x="23" y="27"/>
                    <a:pt x="43" y="21"/>
                    <a:pt x="66" y="18"/>
                  </a:cubicBezTo>
                  <a:cubicBezTo>
                    <a:pt x="90" y="10"/>
                    <a:pt x="79" y="14"/>
                    <a:pt x="93"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0549" name="Object 82"/>
            <p:cNvGraphicFramePr>
              <a:graphicFrameLocks noChangeAspect="1"/>
            </p:cNvGraphicFramePr>
            <p:nvPr/>
          </p:nvGraphicFramePr>
          <p:xfrm>
            <a:off x="4189" y="3722"/>
            <a:ext cx="96" cy="88"/>
          </p:xfrm>
          <a:graphic>
            <a:graphicData uri="http://schemas.openxmlformats.org/presentationml/2006/ole">
              <mc:AlternateContent xmlns:mc="http://schemas.openxmlformats.org/markup-compatibility/2006">
                <mc:Choice xmlns:v="urn:schemas-microsoft-com:vml" Requires="v">
                  <p:oleObj spid="_x0000_s53831" name="Формула" r:id="rId24" imgW="152334" imgH="139639" progId="Equation.3">
                    <p:embed/>
                  </p:oleObj>
                </mc:Choice>
                <mc:Fallback>
                  <p:oleObj name="Формула" r:id="rId24" imgW="152334" imgH="13963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9" y="3722"/>
                          <a:ext cx="96"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0" name="Freeform 83"/>
            <p:cNvSpPr>
              <a:spLocks/>
            </p:cNvSpPr>
            <p:nvPr/>
          </p:nvSpPr>
          <p:spPr bwMode="auto">
            <a:xfrm rot="-5400000">
              <a:off x="4405" y="3523"/>
              <a:ext cx="93" cy="30"/>
            </a:xfrm>
            <a:custGeom>
              <a:avLst/>
              <a:gdLst>
                <a:gd name="T0" fmla="*/ 0 w 93"/>
                <a:gd name="T1" fmla="*/ 30 h 30"/>
                <a:gd name="T2" fmla="*/ 66 w 93"/>
                <a:gd name="T3" fmla="*/ 18 h 30"/>
                <a:gd name="T4" fmla="*/ 93 w 93"/>
                <a:gd name="T5" fmla="*/ 0 h 30"/>
                <a:gd name="T6" fmla="*/ 0 60000 65536"/>
                <a:gd name="T7" fmla="*/ 0 60000 65536"/>
                <a:gd name="T8" fmla="*/ 0 60000 65536"/>
              </a:gdLst>
              <a:ahLst/>
              <a:cxnLst>
                <a:cxn ang="T6">
                  <a:pos x="T0" y="T1"/>
                </a:cxn>
                <a:cxn ang="T7">
                  <a:pos x="T2" y="T3"/>
                </a:cxn>
                <a:cxn ang="T8">
                  <a:pos x="T4" y="T5"/>
                </a:cxn>
              </a:cxnLst>
              <a:rect l="0" t="0" r="r" b="b"/>
              <a:pathLst>
                <a:path w="93" h="30">
                  <a:moveTo>
                    <a:pt x="0" y="30"/>
                  </a:moveTo>
                  <a:cubicBezTo>
                    <a:pt x="23" y="27"/>
                    <a:pt x="43" y="21"/>
                    <a:pt x="66" y="18"/>
                  </a:cubicBezTo>
                  <a:cubicBezTo>
                    <a:pt x="90" y="10"/>
                    <a:pt x="79" y="14"/>
                    <a:pt x="93" y="0"/>
                  </a:cubicBezTo>
                </a:path>
              </a:pathLst>
            </a:custGeom>
            <a:noFill/>
            <a:ln w="95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51" name="Freeform 84"/>
            <p:cNvSpPr>
              <a:spLocks/>
            </p:cNvSpPr>
            <p:nvPr/>
          </p:nvSpPr>
          <p:spPr bwMode="auto">
            <a:xfrm rot="5400000" flipV="1">
              <a:off x="4404" y="3630"/>
              <a:ext cx="93" cy="30"/>
            </a:xfrm>
            <a:custGeom>
              <a:avLst/>
              <a:gdLst>
                <a:gd name="T0" fmla="*/ 0 w 93"/>
                <a:gd name="T1" fmla="*/ 30 h 30"/>
                <a:gd name="T2" fmla="*/ 66 w 93"/>
                <a:gd name="T3" fmla="*/ 18 h 30"/>
                <a:gd name="T4" fmla="*/ 93 w 93"/>
                <a:gd name="T5" fmla="*/ 0 h 30"/>
                <a:gd name="T6" fmla="*/ 0 60000 65536"/>
                <a:gd name="T7" fmla="*/ 0 60000 65536"/>
                <a:gd name="T8" fmla="*/ 0 60000 65536"/>
              </a:gdLst>
              <a:ahLst/>
              <a:cxnLst>
                <a:cxn ang="T6">
                  <a:pos x="T0" y="T1"/>
                </a:cxn>
                <a:cxn ang="T7">
                  <a:pos x="T2" y="T3"/>
                </a:cxn>
                <a:cxn ang="T8">
                  <a:pos x="T4" y="T5"/>
                </a:cxn>
              </a:cxnLst>
              <a:rect l="0" t="0" r="r" b="b"/>
              <a:pathLst>
                <a:path w="93" h="30">
                  <a:moveTo>
                    <a:pt x="0" y="30"/>
                  </a:moveTo>
                  <a:cubicBezTo>
                    <a:pt x="23" y="27"/>
                    <a:pt x="43" y="21"/>
                    <a:pt x="66" y="18"/>
                  </a:cubicBezTo>
                  <a:cubicBezTo>
                    <a:pt x="90" y="10"/>
                    <a:pt x="79" y="14"/>
                    <a:pt x="93" y="0"/>
                  </a:cubicBezTo>
                </a:path>
              </a:pathLst>
            </a:custGeom>
            <a:noFill/>
            <a:ln w="95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52" name="Freeform 85"/>
            <p:cNvSpPr>
              <a:spLocks/>
            </p:cNvSpPr>
            <p:nvPr/>
          </p:nvSpPr>
          <p:spPr bwMode="auto">
            <a:xfrm flipV="1">
              <a:off x="4691" y="3917"/>
              <a:ext cx="93" cy="30"/>
            </a:xfrm>
            <a:custGeom>
              <a:avLst/>
              <a:gdLst>
                <a:gd name="T0" fmla="*/ 0 w 93"/>
                <a:gd name="T1" fmla="*/ 30 h 30"/>
                <a:gd name="T2" fmla="*/ 66 w 93"/>
                <a:gd name="T3" fmla="*/ 18 h 30"/>
                <a:gd name="T4" fmla="*/ 93 w 93"/>
                <a:gd name="T5" fmla="*/ 0 h 30"/>
                <a:gd name="T6" fmla="*/ 0 60000 65536"/>
                <a:gd name="T7" fmla="*/ 0 60000 65536"/>
                <a:gd name="T8" fmla="*/ 0 60000 65536"/>
              </a:gdLst>
              <a:ahLst/>
              <a:cxnLst>
                <a:cxn ang="T6">
                  <a:pos x="T0" y="T1"/>
                </a:cxn>
                <a:cxn ang="T7">
                  <a:pos x="T2" y="T3"/>
                </a:cxn>
                <a:cxn ang="T8">
                  <a:pos x="T4" y="T5"/>
                </a:cxn>
              </a:cxnLst>
              <a:rect l="0" t="0" r="r" b="b"/>
              <a:pathLst>
                <a:path w="93" h="30">
                  <a:moveTo>
                    <a:pt x="0" y="30"/>
                  </a:moveTo>
                  <a:cubicBezTo>
                    <a:pt x="23" y="27"/>
                    <a:pt x="43" y="21"/>
                    <a:pt x="66" y="18"/>
                  </a:cubicBezTo>
                  <a:cubicBezTo>
                    <a:pt x="90" y="10"/>
                    <a:pt x="79" y="14"/>
                    <a:pt x="93" y="0"/>
                  </a:cubicBezTo>
                </a:path>
              </a:pathLst>
            </a:custGeom>
            <a:noFill/>
            <a:ln w="95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0553" name="Freeform 86"/>
            <p:cNvSpPr>
              <a:spLocks/>
            </p:cNvSpPr>
            <p:nvPr/>
          </p:nvSpPr>
          <p:spPr bwMode="auto">
            <a:xfrm flipH="1" flipV="1">
              <a:off x="4582" y="3916"/>
              <a:ext cx="93" cy="30"/>
            </a:xfrm>
            <a:custGeom>
              <a:avLst/>
              <a:gdLst>
                <a:gd name="T0" fmla="*/ 0 w 93"/>
                <a:gd name="T1" fmla="*/ 30 h 30"/>
                <a:gd name="T2" fmla="*/ 66 w 93"/>
                <a:gd name="T3" fmla="*/ 18 h 30"/>
                <a:gd name="T4" fmla="*/ 93 w 93"/>
                <a:gd name="T5" fmla="*/ 0 h 30"/>
                <a:gd name="T6" fmla="*/ 0 60000 65536"/>
                <a:gd name="T7" fmla="*/ 0 60000 65536"/>
                <a:gd name="T8" fmla="*/ 0 60000 65536"/>
              </a:gdLst>
              <a:ahLst/>
              <a:cxnLst>
                <a:cxn ang="T6">
                  <a:pos x="T0" y="T1"/>
                </a:cxn>
                <a:cxn ang="T7">
                  <a:pos x="T2" y="T3"/>
                </a:cxn>
                <a:cxn ang="T8">
                  <a:pos x="T4" y="T5"/>
                </a:cxn>
              </a:cxnLst>
              <a:rect l="0" t="0" r="r" b="b"/>
              <a:pathLst>
                <a:path w="93" h="30">
                  <a:moveTo>
                    <a:pt x="0" y="30"/>
                  </a:moveTo>
                  <a:cubicBezTo>
                    <a:pt x="23" y="27"/>
                    <a:pt x="43" y="21"/>
                    <a:pt x="66" y="18"/>
                  </a:cubicBezTo>
                  <a:cubicBezTo>
                    <a:pt x="90" y="10"/>
                    <a:pt x="79" y="14"/>
                    <a:pt x="93" y="0"/>
                  </a:cubicBezTo>
                </a:path>
              </a:pathLst>
            </a:custGeom>
            <a:noFill/>
            <a:ln w="9525"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0554" name="Object 87"/>
            <p:cNvGraphicFramePr>
              <a:graphicFrameLocks noChangeAspect="1"/>
            </p:cNvGraphicFramePr>
            <p:nvPr/>
          </p:nvGraphicFramePr>
          <p:xfrm>
            <a:off x="4697" y="3781"/>
            <a:ext cx="111" cy="118"/>
          </p:xfrm>
          <a:graphic>
            <a:graphicData uri="http://schemas.openxmlformats.org/presentationml/2006/ole">
              <mc:AlternateContent xmlns:mc="http://schemas.openxmlformats.org/markup-compatibility/2006">
                <mc:Choice xmlns:v="urn:schemas-microsoft-com:vml" Requires="v">
                  <p:oleObj spid="_x0000_s53832" name="Формула" r:id="rId25" imgW="203024" imgH="215713" progId="Equation.3">
                    <p:embed/>
                  </p:oleObj>
                </mc:Choice>
                <mc:Fallback>
                  <p:oleObj name="Формула" r:id="rId25" imgW="203024" imgH="21571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97" y="3781"/>
                          <a:ext cx="111"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5" name="Object 88"/>
            <p:cNvGraphicFramePr>
              <a:graphicFrameLocks noChangeAspect="1"/>
            </p:cNvGraphicFramePr>
            <p:nvPr/>
          </p:nvGraphicFramePr>
          <p:xfrm>
            <a:off x="4570" y="3774"/>
            <a:ext cx="110" cy="117"/>
          </p:xfrm>
          <a:graphic>
            <a:graphicData uri="http://schemas.openxmlformats.org/presentationml/2006/ole">
              <mc:AlternateContent xmlns:mc="http://schemas.openxmlformats.org/markup-compatibility/2006">
                <mc:Choice xmlns:v="urn:schemas-microsoft-com:vml" Requires="v">
                  <p:oleObj spid="_x0000_s53833" name="Формула" r:id="rId27" imgW="203024" imgH="215713" progId="Equation.3">
                    <p:embed/>
                  </p:oleObj>
                </mc:Choice>
                <mc:Fallback>
                  <p:oleObj name="Формула" r:id="rId27" imgW="203024" imgH="21571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70" y="3774"/>
                          <a:ext cx="110"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6" name="Object 89"/>
            <p:cNvGraphicFramePr>
              <a:graphicFrameLocks noChangeAspect="1"/>
            </p:cNvGraphicFramePr>
            <p:nvPr/>
          </p:nvGraphicFramePr>
          <p:xfrm>
            <a:off x="4467" y="3455"/>
            <a:ext cx="111" cy="118"/>
          </p:xfrm>
          <a:graphic>
            <a:graphicData uri="http://schemas.openxmlformats.org/presentationml/2006/ole">
              <mc:AlternateContent xmlns:mc="http://schemas.openxmlformats.org/markup-compatibility/2006">
                <mc:Choice xmlns:v="urn:schemas-microsoft-com:vml" Requires="v">
                  <p:oleObj spid="_x0000_s53834" name="Формула" r:id="rId28" imgW="203024" imgH="215713" progId="Equation.3">
                    <p:embed/>
                  </p:oleObj>
                </mc:Choice>
                <mc:Fallback>
                  <p:oleObj name="Формула" r:id="rId28" imgW="203024" imgH="215713"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67" y="3455"/>
                          <a:ext cx="111"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7" name="Object 90"/>
            <p:cNvGraphicFramePr>
              <a:graphicFrameLocks noChangeAspect="1"/>
            </p:cNvGraphicFramePr>
            <p:nvPr/>
          </p:nvGraphicFramePr>
          <p:xfrm>
            <a:off x="4484" y="3586"/>
            <a:ext cx="105" cy="112"/>
          </p:xfrm>
          <a:graphic>
            <a:graphicData uri="http://schemas.openxmlformats.org/presentationml/2006/ole">
              <mc:AlternateContent xmlns:mc="http://schemas.openxmlformats.org/markup-compatibility/2006">
                <mc:Choice xmlns:v="urn:schemas-microsoft-com:vml" Requires="v">
                  <p:oleObj spid="_x0000_s53835" name="Формула" r:id="rId30" imgW="203024" imgH="215713" progId="Equation.3">
                    <p:embed/>
                  </p:oleObj>
                </mc:Choice>
                <mc:Fallback>
                  <p:oleObj name="Формула" r:id="rId30" imgW="203024" imgH="215713"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84" y="3586"/>
                          <a:ext cx="105"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8" name="Line 72"/>
            <p:cNvSpPr>
              <a:spLocks noChangeShapeType="1"/>
            </p:cNvSpPr>
            <p:nvPr/>
          </p:nvSpPr>
          <p:spPr bwMode="auto">
            <a:xfrm rot="-5400000">
              <a:off x="4385" y="3533"/>
              <a:ext cx="960" cy="384"/>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0559" name="Object 93"/>
            <p:cNvGraphicFramePr>
              <a:graphicFrameLocks noChangeAspect="1"/>
            </p:cNvGraphicFramePr>
            <p:nvPr/>
          </p:nvGraphicFramePr>
          <p:xfrm>
            <a:off x="4671" y="3965"/>
            <a:ext cx="136" cy="144"/>
          </p:xfrm>
          <a:graphic>
            <a:graphicData uri="http://schemas.openxmlformats.org/presentationml/2006/ole">
              <mc:AlternateContent xmlns:mc="http://schemas.openxmlformats.org/markup-compatibility/2006">
                <mc:Choice xmlns:v="urn:schemas-microsoft-com:vml" Requires="v">
                  <p:oleObj spid="_x0000_s53836" name="Формула" r:id="rId31" imgW="215806" imgH="228501" progId="Equation.3">
                    <p:embed/>
                  </p:oleObj>
                </mc:Choice>
                <mc:Fallback>
                  <p:oleObj name="Формула" r:id="rId31" imgW="215806" imgH="228501"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71" y="3965"/>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0" name="Object 94"/>
            <p:cNvGraphicFramePr>
              <a:graphicFrameLocks noChangeAspect="1"/>
            </p:cNvGraphicFramePr>
            <p:nvPr/>
          </p:nvGraphicFramePr>
          <p:xfrm>
            <a:off x="4196" y="3376"/>
            <a:ext cx="136" cy="144"/>
          </p:xfrm>
          <a:graphic>
            <a:graphicData uri="http://schemas.openxmlformats.org/presentationml/2006/ole">
              <mc:AlternateContent xmlns:mc="http://schemas.openxmlformats.org/markup-compatibility/2006">
                <mc:Choice xmlns:v="urn:schemas-microsoft-com:vml" Requires="v">
                  <p:oleObj spid="_x0000_s53837" name="Формула" r:id="rId33" imgW="215806" imgH="228501" progId="Equation.3">
                    <p:embed/>
                  </p:oleObj>
                </mc:Choice>
                <mc:Fallback>
                  <p:oleObj name="Формула" r:id="rId33" imgW="215806" imgH="228501"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96" y="3376"/>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5445" name="Object 53"/>
          <p:cNvGraphicFramePr>
            <a:graphicFrameLocks noChangeAspect="1"/>
          </p:cNvGraphicFramePr>
          <p:nvPr/>
        </p:nvGraphicFramePr>
        <p:xfrm>
          <a:off x="7702550" y="4965700"/>
          <a:ext cx="1028700" cy="444500"/>
        </p:xfrm>
        <a:graphic>
          <a:graphicData uri="http://schemas.openxmlformats.org/presentationml/2006/ole">
            <mc:AlternateContent xmlns:mc="http://schemas.openxmlformats.org/markup-compatibility/2006">
              <mc:Choice xmlns:v="urn:schemas-microsoft-com:vml" Requires="v">
                <p:oleObj spid="_x0000_s53838" name="Формула" r:id="rId35" imgW="1028254" imgH="444307" progId="Equation.3">
                  <p:embed/>
                </p:oleObj>
              </mc:Choice>
              <mc:Fallback>
                <p:oleObj name="Формула" r:id="rId35" imgW="1028254" imgH="444307"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702550" y="4965700"/>
                        <a:ext cx="1028700" cy="4445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7" name="Oval 10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rPr>
              <a:t>26</a:t>
            </a:r>
            <a:endParaRPr lang="ru-RU" altLang="ru-RU" sz="1000" b="1" dirty="0">
              <a:solidFill>
                <a:schemeClr val="bg2"/>
              </a:solidFill>
            </a:endParaRPr>
          </a:p>
        </p:txBody>
      </p:sp>
    </p:spTree>
    <p:extLst>
      <p:ext uri="{BB962C8B-B14F-4D97-AF65-F5344CB8AC3E}">
        <p14:creationId xmlns:p14="http://schemas.microsoft.com/office/powerpoint/2010/main" val="296832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5399"/>
                                        </p:tgtEl>
                                        <p:attrNameLst>
                                          <p:attrName>style.visibility</p:attrName>
                                        </p:attrNameLst>
                                      </p:cBhvr>
                                      <p:to>
                                        <p:strVal val="visible"/>
                                      </p:to>
                                    </p:set>
                                    <p:anim calcmode="lin" valueType="num">
                                      <p:cBhvr additive="base">
                                        <p:cTn id="7" dur="500" fill="hold"/>
                                        <p:tgtEl>
                                          <p:spTgt spid="315399"/>
                                        </p:tgtEl>
                                        <p:attrNameLst>
                                          <p:attrName>ppt_x</p:attrName>
                                        </p:attrNameLst>
                                      </p:cBhvr>
                                      <p:tavLst>
                                        <p:tav tm="0">
                                          <p:val>
                                            <p:strVal val="#ppt_x"/>
                                          </p:val>
                                        </p:tav>
                                        <p:tav tm="100000">
                                          <p:val>
                                            <p:strVal val="#ppt_x"/>
                                          </p:val>
                                        </p:tav>
                                      </p:tavLst>
                                    </p:anim>
                                    <p:anim calcmode="lin" valueType="num">
                                      <p:cBhvr additive="base">
                                        <p:cTn id="8" dur="500" fill="hold"/>
                                        <p:tgtEl>
                                          <p:spTgt spid="315399"/>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154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54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54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54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54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54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54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54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54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543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15400"/>
                                        </p:tgtEl>
                                        <p:attrNameLst>
                                          <p:attrName>style.visibility</p:attrName>
                                        </p:attrNameLst>
                                      </p:cBhvr>
                                      <p:to>
                                        <p:strVal val="visible"/>
                                      </p:to>
                                    </p:set>
                                    <p:anim calcmode="lin" valueType="num">
                                      <p:cBhvr additive="base">
                                        <p:cTn id="33" dur="500" fill="hold"/>
                                        <p:tgtEl>
                                          <p:spTgt spid="315400"/>
                                        </p:tgtEl>
                                        <p:attrNameLst>
                                          <p:attrName>ppt_x</p:attrName>
                                        </p:attrNameLst>
                                      </p:cBhvr>
                                      <p:tavLst>
                                        <p:tav tm="0">
                                          <p:val>
                                            <p:strVal val="#ppt_x"/>
                                          </p:val>
                                        </p:tav>
                                        <p:tav tm="100000">
                                          <p:val>
                                            <p:strVal val="#ppt_x"/>
                                          </p:val>
                                        </p:tav>
                                      </p:tavLst>
                                    </p:anim>
                                    <p:anim calcmode="lin" valueType="num">
                                      <p:cBhvr additive="base">
                                        <p:cTn id="34" dur="500" fill="hold"/>
                                        <p:tgtEl>
                                          <p:spTgt spid="315400"/>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1541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xit" presetSubtype="0" fill="hold" grpId="1" nodeType="clickEffect">
                                  <p:stCondLst>
                                    <p:cond delay="0"/>
                                  </p:stCondLst>
                                  <p:childTnLst>
                                    <p:animEffect transition="out" filter="dissolve">
                                      <p:cBhvr>
                                        <p:cTn id="41" dur="500"/>
                                        <p:tgtEl>
                                          <p:spTgt spid="315401"/>
                                        </p:tgtEl>
                                      </p:cBhvr>
                                    </p:animEffect>
                                    <p:set>
                                      <p:cBhvr>
                                        <p:cTn id="42" dur="1" fill="hold">
                                          <p:stCondLst>
                                            <p:cond delay="499"/>
                                          </p:stCondLst>
                                        </p:cTn>
                                        <p:tgtEl>
                                          <p:spTgt spid="315401"/>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315404"/>
                                        </p:tgtEl>
                                      </p:cBhvr>
                                    </p:animEffect>
                                    <p:set>
                                      <p:cBhvr>
                                        <p:cTn id="45" dur="1" fill="hold">
                                          <p:stCondLst>
                                            <p:cond delay="499"/>
                                          </p:stCondLst>
                                        </p:cTn>
                                        <p:tgtEl>
                                          <p:spTgt spid="315404"/>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315402"/>
                                        </p:tgtEl>
                                      </p:cBhvr>
                                    </p:animEffect>
                                    <p:set>
                                      <p:cBhvr>
                                        <p:cTn id="48" dur="1" fill="hold">
                                          <p:stCondLst>
                                            <p:cond delay="499"/>
                                          </p:stCondLst>
                                        </p:cTn>
                                        <p:tgtEl>
                                          <p:spTgt spid="315402"/>
                                        </p:tgtEl>
                                        <p:attrNameLst>
                                          <p:attrName>style.visibility</p:attrName>
                                        </p:attrNameLst>
                                      </p:cBhvr>
                                      <p:to>
                                        <p:strVal val="hidden"/>
                                      </p:to>
                                    </p:set>
                                  </p:childTnLst>
                                </p:cTn>
                              </p:par>
                              <p:par>
                                <p:cTn id="49" presetID="9" presetClass="exit" presetSubtype="0" fill="hold" grpId="1" nodeType="withEffect">
                                  <p:stCondLst>
                                    <p:cond delay="0"/>
                                  </p:stCondLst>
                                  <p:childTnLst>
                                    <p:animEffect transition="out" filter="dissolve">
                                      <p:cBhvr>
                                        <p:cTn id="50" dur="500"/>
                                        <p:tgtEl>
                                          <p:spTgt spid="315405"/>
                                        </p:tgtEl>
                                      </p:cBhvr>
                                    </p:animEffect>
                                    <p:set>
                                      <p:cBhvr>
                                        <p:cTn id="51" dur="1" fill="hold">
                                          <p:stCondLst>
                                            <p:cond delay="499"/>
                                          </p:stCondLst>
                                        </p:cTn>
                                        <p:tgtEl>
                                          <p:spTgt spid="315405"/>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154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541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54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1542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1543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15431"/>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15423"/>
                                        </p:tgtEl>
                                        <p:attrNameLst>
                                          <p:attrName>style.visibility</p:attrName>
                                        </p:attrNameLst>
                                      </p:cBhvr>
                                      <p:to>
                                        <p:strVal val="visible"/>
                                      </p:to>
                                    </p:set>
                                    <p:anim calcmode="lin" valueType="num">
                                      <p:cBhvr additive="base">
                                        <p:cTn id="70" dur="500" fill="hold"/>
                                        <p:tgtEl>
                                          <p:spTgt spid="315423"/>
                                        </p:tgtEl>
                                        <p:attrNameLst>
                                          <p:attrName>ppt_x</p:attrName>
                                        </p:attrNameLst>
                                      </p:cBhvr>
                                      <p:tavLst>
                                        <p:tav tm="0">
                                          <p:val>
                                            <p:strVal val="#ppt_x"/>
                                          </p:val>
                                        </p:tav>
                                        <p:tav tm="100000">
                                          <p:val>
                                            <p:strVal val="#ppt_x"/>
                                          </p:val>
                                        </p:tav>
                                      </p:tavLst>
                                    </p:anim>
                                    <p:anim calcmode="lin" valueType="num">
                                      <p:cBhvr additive="base">
                                        <p:cTn id="71" dur="500" fill="hold"/>
                                        <p:tgtEl>
                                          <p:spTgt spid="315423"/>
                                        </p:tgtEl>
                                        <p:attrNameLst>
                                          <p:attrName>ppt_y</p:attrName>
                                        </p:attrNameLst>
                                      </p:cBhvr>
                                      <p:tavLst>
                                        <p:tav tm="0">
                                          <p:val>
                                            <p:strVal val="1+#ppt_h/2"/>
                                          </p:val>
                                        </p:tav>
                                        <p:tav tm="100000">
                                          <p:val>
                                            <p:strVal val="#ppt_y"/>
                                          </p:val>
                                        </p:tav>
                                      </p:tavLst>
                                    </p:anim>
                                  </p:childTnLst>
                                </p:cTn>
                              </p:par>
                              <p:par>
                                <p:cTn id="72" presetID="1" presetClass="entr" presetSubtype="0" fill="hold" grpId="0" nodeType="withEffect">
                                  <p:stCondLst>
                                    <p:cond delay="0"/>
                                  </p:stCondLst>
                                  <p:childTnLst>
                                    <p:set>
                                      <p:cBhvr>
                                        <p:cTn id="73" dur="1" fill="hold">
                                          <p:stCondLst>
                                            <p:cond delay="0"/>
                                          </p:stCondLst>
                                        </p:cTn>
                                        <p:tgtEl>
                                          <p:spTgt spid="31542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15425"/>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15426"/>
                                        </p:tgtEl>
                                        <p:attrNameLst>
                                          <p:attrName>style.visibility</p:attrName>
                                        </p:attrNameLst>
                                      </p:cBhvr>
                                      <p:to>
                                        <p:strVal val="visible"/>
                                      </p:to>
                                    </p:set>
                                    <p:anim calcmode="lin" valueType="num">
                                      <p:cBhvr additive="base">
                                        <p:cTn id="80" dur="500" fill="hold"/>
                                        <p:tgtEl>
                                          <p:spTgt spid="315426"/>
                                        </p:tgtEl>
                                        <p:attrNameLst>
                                          <p:attrName>ppt_x</p:attrName>
                                        </p:attrNameLst>
                                      </p:cBhvr>
                                      <p:tavLst>
                                        <p:tav tm="0">
                                          <p:val>
                                            <p:strVal val="#ppt_x"/>
                                          </p:val>
                                        </p:tav>
                                        <p:tav tm="100000">
                                          <p:val>
                                            <p:strVal val="#ppt_x"/>
                                          </p:val>
                                        </p:tav>
                                      </p:tavLst>
                                    </p:anim>
                                    <p:anim calcmode="lin" valueType="num">
                                      <p:cBhvr additive="base">
                                        <p:cTn id="81" dur="500" fill="hold"/>
                                        <p:tgtEl>
                                          <p:spTgt spid="315426"/>
                                        </p:tgtEl>
                                        <p:attrNameLst>
                                          <p:attrName>ppt_y</p:attrName>
                                        </p:attrNameLst>
                                      </p:cBhvr>
                                      <p:tavLst>
                                        <p:tav tm="0">
                                          <p:val>
                                            <p:strVal val="1+#ppt_h/2"/>
                                          </p:val>
                                        </p:tav>
                                        <p:tav tm="100000">
                                          <p:val>
                                            <p:strVal val="#ppt_y"/>
                                          </p:val>
                                        </p:tav>
                                      </p:tavLst>
                                    </p:anim>
                                  </p:childTnLst>
                                </p:cTn>
                              </p:par>
                              <p:par>
                                <p:cTn id="82" presetID="1" presetClass="entr" presetSubtype="0" fill="hold" grpId="0" nodeType="withEffect">
                                  <p:stCondLst>
                                    <p:cond delay="0"/>
                                  </p:stCondLst>
                                  <p:childTnLst>
                                    <p:set>
                                      <p:cBhvr>
                                        <p:cTn id="83" dur="1" fill="hold">
                                          <p:stCondLst>
                                            <p:cond delay="0"/>
                                          </p:stCondLst>
                                        </p:cTn>
                                        <p:tgtEl>
                                          <p:spTgt spid="31542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15428"/>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15429"/>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15430"/>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315436"/>
                                        </p:tgtEl>
                                        <p:attrNameLst>
                                          <p:attrName>style.visibility</p:attrName>
                                        </p:attrNameLst>
                                      </p:cBhvr>
                                      <p:to>
                                        <p:strVal val="visible"/>
                                      </p:to>
                                    </p:set>
                                    <p:anim calcmode="lin" valueType="num">
                                      <p:cBhvr additive="base">
                                        <p:cTn id="94" dur="500" fill="hold"/>
                                        <p:tgtEl>
                                          <p:spTgt spid="315436"/>
                                        </p:tgtEl>
                                        <p:attrNameLst>
                                          <p:attrName>ppt_x</p:attrName>
                                        </p:attrNameLst>
                                      </p:cBhvr>
                                      <p:tavLst>
                                        <p:tav tm="0">
                                          <p:val>
                                            <p:strVal val="#ppt_x"/>
                                          </p:val>
                                        </p:tav>
                                        <p:tav tm="100000">
                                          <p:val>
                                            <p:strVal val="#ppt_x"/>
                                          </p:val>
                                        </p:tav>
                                      </p:tavLst>
                                    </p:anim>
                                    <p:anim calcmode="lin" valueType="num">
                                      <p:cBhvr additive="base">
                                        <p:cTn id="95" dur="500" fill="hold"/>
                                        <p:tgtEl>
                                          <p:spTgt spid="315436"/>
                                        </p:tgtEl>
                                        <p:attrNameLst>
                                          <p:attrName>ppt_y</p:attrName>
                                        </p:attrNameLst>
                                      </p:cBhvr>
                                      <p:tavLst>
                                        <p:tav tm="0">
                                          <p:val>
                                            <p:strVal val="1+#ppt_h/2"/>
                                          </p:val>
                                        </p:tav>
                                        <p:tav tm="100000">
                                          <p:val>
                                            <p:strVal val="#ppt_y"/>
                                          </p:val>
                                        </p:tav>
                                      </p:tavLst>
                                    </p:anim>
                                  </p:childTnLst>
                                </p:cTn>
                              </p:par>
                            </p:childTnLst>
                          </p:cTn>
                        </p:par>
                        <p:par>
                          <p:cTn id="96" fill="hold" nodeType="afterGroup">
                            <p:stCondLst>
                              <p:cond delay="500"/>
                            </p:stCondLst>
                            <p:childTnLst>
                              <p:par>
                                <p:cTn id="97" presetID="1" presetClass="entr" presetSubtype="0" fill="hold" nodeType="afterEffect">
                                  <p:stCondLst>
                                    <p:cond delay="0"/>
                                  </p:stCondLst>
                                  <p:childTnLst>
                                    <p:set>
                                      <p:cBhvr>
                                        <p:cTn id="98" dur="1" fill="hold">
                                          <p:stCondLst>
                                            <p:cond delay="0"/>
                                          </p:stCondLst>
                                        </p:cTn>
                                        <p:tgtEl>
                                          <p:spTgt spid="31543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15438"/>
                                        </p:tgtEl>
                                        <p:attrNameLst>
                                          <p:attrName>style.visibility</p:attrName>
                                        </p:attrNameLst>
                                      </p:cBhvr>
                                      <p:to>
                                        <p:strVal val="visible"/>
                                      </p:to>
                                    </p:set>
                                    <p:anim calcmode="lin" valueType="num">
                                      <p:cBhvr additive="base">
                                        <p:cTn id="103" dur="500" fill="hold"/>
                                        <p:tgtEl>
                                          <p:spTgt spid="315438"/>
                                        </p:tgtEl>
                                        <p:attrNameLst>
                                          <p:attrName>ppt_x</p:attrName>
                                        </p:attrNameLst>
                                      </p:cBhvr>
                                      <p:tavLst>
                                        <p:tav tm="0">
                                          <p:val>
                                            <p:strVal val="#ppt_x"/>
                                          </p:val>
                                        </p:tav>
                                        <p:tav tm="100000">
                                          <p:val>
                                            <p:strVal val="#ppt_x"/>
                                          </p:val>
                                        </p:tav>
                                      </p:tavLst>
                                    </p:anim>
                                    <p:anim calcmode="lin" valueType="num">
                                      <p:cBhvr additive="base">
                                        <p:cTn id="104" dur="500" fill="hold"/>
                                        <p:tgtEl>
                                          <p:spTgt spid="315438"/>
                                        </p:tgtEl>
                                        <p:attrNameLst>
                                          <p:attrName>ppt_y</p:attrName>
                                        </p:attrNameLst>
                                      </p:cBhvr>
                                      <p:tavLst>
                                        <p:tav tm="0">
                                          <p:val>
                                            <p:strVal val="1+#ppt_h/2"/>
                                          </p:val>
                                        </p:tav>
                                        <p:tav tm="100000">
                                          <p:val>
                                            <p:strVal val="#ppt_y"/>
                                          </p:val>
                                        </p:tav>
                                      </p:tavLst>
                                    </p:anim>
                                  </p:childTnLst>
                                </p:cTn>
                              </p:par>
                            </p:childTnLst>
                          </p:cTn>
                        </p:par>
                        <p:par>
                          <p:cTn id="105" fill="hold" nodeType="afterGroup">
                            <p:stCondLst>
                              <p:cond delay="500"/>
                            </p:stCondLst>
                            <p:childTnLst>
                              <p:par>
                                <p:cTn id="106" presetID="1" presetClass="entr" presetSubtype="0" fill="hold" nodeType="afterEffect">
                                  <p:stCondLst>
                                    <p:cond delay="0"/>
                                  </p:stCondLst>
                                  <p:childTnLst>
                                    <p:set>
                                      <p:cBhvr>
                                        <p:cTn id="107" dur="1" fill="hold">
                                          <p:stCondLst>
                                            <p:cond delay="0"/>
                                          </p:stCondLst>
                                        </p:cTn>
                                        <p:tgtEl>
                                          <p:spTgt spid="315439"/>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315440"/>
                                        </p:tgtEl>
                                        <p:attrNameLst>
                                          <p:attrName>style.visibility</p:attrName>
                                        </p:attrNameLst>
                                      </p:cBhvr>
                                      <p:to>
                                        <p:strVal val="visible"/>
                                      </p:to>
                                    </p:set>
                                    <p:anim calcmode="lin" valueType="num">
                                      <p:cBhvr additive="base">
                                        <p:cTn id="112" dur="500" fill="hold"/>
                                        <p:tgtEl>
                                          <p:spTgt spid="315440"/>
                                        </p:tgtEl>
                                        <p:attrNameLst>
                                          <p:attrName>ppt_x</p:attrName>
                                        </p:attrNameLst>
                                      </p:cBhvr>
                                      <p:tavLst>
                                        <p:tav tm="0">
                                          <p:val>
                                            <p:strVal val="#ppt_x"/>
                                          </p:val>
                                        </p:tav>
                                        <p:tav tm="100000">
                                          <p:val>
                                            <p:strVal val="#ppt_x"/>
                                          </p:val>
                                        </p:tav>
                                      </p:tavLst>
                                    </p:anim>
                                    <p:anim calcmode="lin" valueType="num">
                                      <p:cBhvr additive="base">
                                        <p:cTn id="113" dur="500" fill="hold"/>
                                        <p:tgtEl>
                                          <p:spTgt spid="315440"/>
                                        </p:tgtEl>
                                        <p:attrNameLst>
                                          <p:attrName>ppt_y</p:attrName>
                                        </p:attrNameLst>
                                      </p:cBhvr>
                                      <p:tavLst>
                                        <p:tav tm="0">
                                          <p:val>
                                            <p:strVal val="1+#ppt_h/2"/>
                                          </p:val>
                                        </p:tav>
                                        <p:tav tm="100000">
                                          <p:val>
                                            <p:strVal val="#ppt_y"/>
                                          </p:val>
                                        </p:tav>
                                      </p:tavLst>
                                    </p:anim>
                                  </p:childTnLst>
                                </p:cTn>
                              </p:par>
                            </p:childTnLst>
                          </p:cTn>
                        </p:par>
                        <p:par>
                          <p:cTn id="114" fill="hold" nodeType="afterGroup">
                            <p:stCondLst>
                              <p:cond delay="500"/>
                            </p:stCondLst>
                            <p:childTnLst>
                              <p:par>
                                <p:cTn id="115" presetID="1" presetClass="entr" presetSubtype="0" fill="hold" nodeType="afterEffect">
                                  <p:stCondLst>
                                    <p:cond delay="0"/>
                                  </p:stCondLst>
                                  <p:childTnLst>
                                    <p:set>
                                      <p:cBhvr>
                                        <p:cTn id="116" dur="1" fill="hold">
                                          <p:stCondLst>
                                            <p:cond delay="0"/>
                                          </p:stCondLst>
                                        </p:cTn>
                                        <p:tgtEl>
                                          <p:spTgt spid="315441"/>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15442"/>
                                        </p:tgtEl>
                                        <p:attrNameLst>
                                          <p:attrName>style.visibility</p:attrName>
                                        </p:attrNameLst>
                                      </p:cBhvr>
                                      <p:to>
                                        <p:strVal val="visible"/>
                                      </p:to>
                                    </p:set>
                                    <p:anim calcmode="lin" valueType="num">
                                      <p:cBhvr additive="base">
                                        <p:cTn id="121" dur="500" fill="hold"/>
                                        <p:tgtEl>
                                          <p:spTgt spid="315442"/>
                                        </p:tgtEl>
                                        <p:attrNameLst>
                                          <p:attrName>ppt_x</p:attrName>
                                        </p:attrNameLst>
                                      </p:cBhvr>
                                      <p:tavLst>
                                        <p:tav tm="0">
                                          <p:val>
                                            <p:strVal val="#ppt_x"/>
                                          </p:val>
                                        </p:tav>
                                        <p:tav tm="100000">
                                          <p:val>
                                            <p:strVal val="#ppt_x"/>
                                          </p:val>
                                        </p:tav>
                                      </p:tavLst>
                                    </p:anim>
                                    <p:anim calcmode="lin" valueType="num">
                                      <p:cBhvr additive="base">
                                        <p:cTn id="122" dur="500" fill="hold"/>
                                        <p:tgtEl>
                                          <p:spTgt spid="315442"/>
                                        </p:tgtEl>
                                        <p:attrNameLst>
                                          <p:attrName>ppt_y</p:attrName>
                                        </p:attrNameLst>
                                      </p:cBhvr>
                                      <p:tavLst>
                                        <p:tav tm="0">
                                          <p:val>
                                            <p:strVal val="1+#ppt_h/2"/>
                                          </p:val>
                                        </p:tav>
                                        <p:tav tm="100000">
                                          <p:val>
                                            <p:strVal val="#ppt_y"/>
                                          </p:val>
                                        </p:tav>
                                      </p:tavLst>
                                    </p:anim>
                                  </p:childTnLst>
                                </p:cTn>
                              </p:par>
                            </p:childTnLst>
                          </p:cTn>
                        </p:par>
                        <p:par>
                          <p:cTn id="123" fill="hold" nodeType="afterGroup">
                            <p:stCondLst>
                              <p:cond delay="500"/>
                            </p:stCondLst>
                            <p:childTnLst>
                              <p:par>
                                <p:cTn id="124" presetID="1" presetClass="entr" presetSubtype="0" fill="hold" nodeType="afterEffect">
                                  <p:stCondLst>
                                    <p:cond delay="0"/>
                                  </p:stCondLst>
                                  <p:childTnLst>
                                    <p:set>
                                      <p:cBhvr>
                                        <p:cTn id="125" dur="1" fill="hold">
                                          <p:stCondLst>
                                            <p:cond delay="0"/>
                                          </p:stCondLst>
                                        </p:cTn>
                                        <p:tgtEl>
                                          <p:spTgt spid="315443"/>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315444"/>
                                        </p:tgtEl>
                                        <p:attrNameLst>
                                          <p:attrName>style.visibility</p:attrName>
                                        </p:attrNameLst>
                                      </p:cBhvr>
                                      <p:to>
                                        <p:strVal val="visible"/>
                                      </p:to>
                                    </p:set>
                                    <p:anim calcmode="lin" valueType="num">
                                      <p:cBhvr additive="base">
                                        <p:cTn id="130" dur="500" fill="hold"/>
                                        <p:tgtEl>
                                          <p:spTgt spid="315444"/>
                                        </p:tgtEl>
                                        <p:attrNameLst>
                                          <p:attrName>ppt_x</p:attrName>
                                        </p:attrNameLst>
                                      </p:cBhvr>
                                      <p:tavLst>
                                        <p:tav tm="0">
                                          <p:val>
                                            <p:strVal val="#ppt_x"/>
                                          </p:val>
                                        </p:tav>
                                        <p:tav tm="100000">
                                          <p:val>
                                            <p:strVal val="#ppt_x"/>
                                          </p:val>
                                        </p:tav>
                                      </p:tavLst>
                                    </p:anim>
                                    <p:anim calcmode="lin" valueType="num">
                                      <p:cBhvr additive="base">
                                        <p:cTn id="131" dur="500" fill="hold"/>
                                        <p:tgtEl>
                                          <p:spTgt spid="315444"/>
                                        </p:tgtEl>
                                        <p:attrNameLst>
                                          <p:attrName>ppt_y</p:attrName>
                                        </p:attrNameLst>
                                      </p:cBhvr>
                                      <p:tavLst>
                                        <p:tav tm="0">
                                          <p:val>
                                            <p:strVal val="1+#ppt_h/2"/>
                                          </p:val>
                                        </p:tav>
                                        <p:tav tm="100000">
                                          <p:val>
                                            <p:strVal val="#ppt_y"/>
                                          </p:val>
                                        </p:tav>
                                      </p:tavLst>
                                    </p:anim>
                                  </p:childTnLst>
                                </p:cTn>
                              </p:par>
                            </p:childTnLst>
                          </p:cTn>
                        </p:par>
                        <p:par>
                          <p:cTn id="132" fill="hold" nodeType="afterGroup">
                            <p:stCondLst>
                              <p:cond delay="500"/>
                            </p:stCondLst>
                            <p:childTnLst>
                              <p:par>
                                <p:cTn id="133" presetID="1" presetClass="entr" presetSubtype="0" fill="hold" nodeType="afterEffect">
                                  <p:stCondLst>
                                    <p:cond delay="0"/>
                                  </p:stCondLst>
                                  <p:childTnLst>
                                    <p:set>
                                      <p:cBhvr>
                                        <p:cTn id="134" dur="1" fill="hold">
                                          <p:stCondLst>
                                            <p:cond delay="0"/>
                                          </p:stCondLst>
                                        </p:cTn>
                                        <p:tgtEl>
                                          <p:spTgt spid="315445"/>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15446"/>
                                        </p:tgtEl>
                                        <p:attrNameLst>
                                          <p:attrName>style.visibility</p:attrName>
                                        </p:attrNameLst>
                                      </p:cBhvr>
                                      <p:to>
                                        <p:strVal val="visible"/>
                                      </p:to>
                                    </p:set>
                                    <p:anim calcmode="lin" valueType="num">
                                      <p:cBhvr additive="base">
                                        <p:cTn id="139" dur="500" fill="hold"/>
                                        <p:tgtEl>
                                          <p:spTgt spid="315446"/>
                                        </p:tgtEl>
                                        <p:attrNameLst>
                                          <p:attrName>ppt_x</p:attrName>
                                        </p:attrNameLst>
                                      </p:cBhvr>
                                      <p:tavLst>
                                        <p:tav tm="0">
                                          <p:val>
                                            <p:strVal val="#ppt_x"/>
                                          </p:val>
                                        </p:tav>
                                        <p:tav tm="100000">
                                          <p:val>
                                            <p:strVal val="#ppt_x"/>
                                          </p:val>
                                        </p:tav>
                                      </p:tavLst>
                                    </p:anim>
                                    <p:anim calcmode="lin" valueType="num">
                                      <p:cBhvr additive="base">
                                        <p:cTn id="140" dur="500" fill="hold"/>
                                        <p:tgtEl>
                                          <p:spTgt spid="315446"/>
                                        </p:tgtEl>
                                        <p:attrNameLst>
                                          <p:attrName>ppt_y</p:attrName>
                                        </p:attrNameLst>
                                      </p:cBhvr>
                                      <p:tavLst>
                                        <p:tav tm="0">
                                          <p:val>
                                            <p:strVal val="1+#ppt_h/2"/>
                                          </p:val>
                                        </p:tav>
                                        <p:tav tm="100000">
                                          <p:val>
                                            <p:strVal val="#ppt_y"/>
                                          </p:val>
                                        </p:tav>
                                      </p:tavLst>
                                    </p:anim>
                                  </p:childTnLst>
                                </p:cTn>
                              </p:par>
                            </p:childTnLst>
                          </p:cTn>
                        </p:par>
                        <p:par>
                          <p:cTn id="141" fill="hold" nodeType="afterGroup">
                            <p:stCondLst>
                              <p:cond delay="500"/>
                            </p:stCondLst>
                            <p:childTnLst>
                              <p:par>
                                <p:cTn id="142" presetID="1" presetClass="entr" presetSubtype="0" fill="hold" nodeType="afterEffect">
                                  <p:stCondLst>
                                    <p:cond delay="0"/>
                                  </p:stCondLst>
                                  <p:childTnLst>
                                    <p:set>
                                      <p:cBhvr>
                                        <p:cTn id="143" dur="1" fill="hold">
                                          <p:stCondLst>
                                            <p:cond delay="0"/>
                                          </p:stCondLst>
                                        </p:cTn>
                                        <p:tgtEl>
                                          <p:spTgt spid="315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32" grpId="0" animBg="1"/>
      <p:bldP spid="315431" grpId="0" animBg="1"/>
      <p:bldP spid="315417" grpId="0" animBg="1"/>
      <p:bldP spid="315399" grpId="0"/>
      <p:bldP spid="315400" grpId="0"/>
      <p:bldP spid="315401" grpId="0" animBg="1"/>
      <p:bldP spid="315401" grpId="1" animBg="1"/>
      <p:bldP spid="315402" grpId="0" animBg="1"/>
      <p:bldP spid="315402" grpId="1" animBg="1"/>
      <p:bldP spid="315403" grpId="0" animBg="1"/>
      <p:bldP spid="315404" grpId="0" animBg="1"/>
      <p:bldP spid="315404" grpId="1" animBg="1"/>
      <p:bldP spid="315405" grpId="0" animBg="1"/>
      <p:bldP spid="315405" grpId="1" animBg="1"/>
      <p:bldP spid="315415" grpId="0"/>
      <p:bldP spid="315416" grpId="0"/>
      <p:bldP spid="315418" grpId="0" animBg="1"/>
      <p:bldP spid="315419" grpId="0" animBg="1"/>
      <p:bldP spid="315423" grpId="0"/>
      <p:bldP spid="315424" grpId="0" animBg="1"/>
      <p:bldP spid="315426" grpId="0"/>
      <p:bldP spid="315427" grpId="0" animBg="1"/>
      <p:bldP spid="315428" grpId="0" animBg="1"/>
      <p:bldP spid="315434" grpId="0" animBg="1"/>
      <p:bldP spid="315436" grpId="0"/>
      <p:bldP spid="315438" grpId="0"/>
      <p:bldP spid="315440" grpId="0"/>
      <p:bldP spid="315442" grpId="0"/>
      <p:bldP spid="315444" grpId="0"/>
      <p:bldP spid="3154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4" name="Oval 18"/>
          <p:cNvSpPr>
            <a:spLocks noChangeArrowheads="1"/>
          </p:cNvSpPr>
          <p:nvPr/>
        </p:nvSpPr>
        <p:spPr bwMode="auto">
          <a:xfrm>
            <a:off x="466725" y="1857375"/>
            <a:ext cx="942975" cy="942975"/>
          </a:xfrm>
          <a:prstGeom prst="ellipse">
            <a:avLst/>
          </a:prstGeom>
          <a:solidFill>
            <a:srgbClr val="CCFFFF"/>
          </a:solidFill>
          <a:ln w="9525" algn="ctr">
            <a:solidFill>
              <a:srgbClr val="99CC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16436" name="Oval 20"/>
          <p:cNvSpPr>
            <a:spLocks noChangeArrowheads="1"/>
          </p:cNvSpPr>
          <p:nvPr/>
        </p:nvSpPr>
        <p:spPr bwMode="auto">
          <a:xfrm rot="1040248">
            <a:off x="677863" y="2441575"/>
            <a:ext cx="528637" cy="450850"/>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21510" name="Text Box 6"/>
          <p:cNvSpPr txBox="1">
            <a:spLocks noChangeArrowheads="1"/>
          </p:cNvSpPr>
          <p:nvPr/>
        </p:nvSpPr>
        <p:spPr bwMode="auto">
          <a:xfrm>
            <a:off x="117475" y="735013"/>
            <a:ext cx="88026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ALS Schlange sans" pitchFamily="50" charset="-52"/>
                <a:cs typeface="Arial" pitchFamily="34" charset="0"/>
              </a:rPr>
              <a:t>■</a:t>
            </a:r>
            <a:r>
              <a:rPr lang="en-US" altLang="ru-RU" sz="1000" b="1">
                <a:solidFill>
                  <a:srgbClr val="FF0000"/>
                </a:solidFill>
                <a:latin typeface="ALS Schlange sans" pitchFamily="50" charset="-52"/>
                <a:cs typeface="Arial" pitchFamily="34" charset="0"/>
              </a:rPr>
              <a:t>  </a:t>
            </a:r>
            <a:r>
              <a:rPr lang="ru-RU" altLang="ru-RU" sz="1000" b="1">
                <a:solidFill>
                  <a:srgbClr val="FF0000"/>
                </a:solidFill>
                <a:latin typeface="ALS Schlange sans" pitchFamily="50" charset="-52"/>
              </a:rPr>
              <a:t>Сопротивление при качении.  </a:t>
            </a:r>
            <a:r>
              <a:rPr lang="ru-RU" altLang="ru-RU" sz="1000">
                <a:latin typeface="ALS Schlange sans" pitchFamily="50" charset="-52"/>
              </a:rPr>
              <a:t>При действии сдвигающей силы, приложенной к катку, покоящемуся на шероховатой поверхности, возникает сила, противодействующая  возможному смещению тела (</a:t>
            </a:r>
            <a:r>
              <a:rPr lang="ru-RU" altLang="ru-RU" sz="1000" b="1">
                <a:solidFill>
                  <a:schemeClr val="bg2"/>
                </a:solidFill>
                <a:latin typeface="ALS Schlange sans" pitchFamily="50" charset="-52"/>
              </a:rPr>
              <a:t>сила трения сцепления</a:t>
            </a:r>
            <a:r>
              <a:rPr lang="ru-RU" altLang="ru-RU" sz="1000">
                <a:latin typeface="ALS Schlange sans" pitchFamily="50" charset="-52"/>
              </a:rPr>
              <a:t>) из равновесного положения или его действительному перемещению (</a:t>
            </a:r>
            <a:r>
              <a:rPr lang="ru-RU" altLang="ru-RU" sz="1000" b="1">
                <a:solidFill>
                  <a:schemeClr val="bg2"/>
                </a:solidFill>
                <a:latin typeface="ALS Schlange sans" pitchFamily="50" charset="-52"/>
              </a:rPr>
              <a:t>сила трения скольжения</a:t>
            </a:r>
            <a:r>
              <a:rPr lang="ru-RU" altLang="ru-RU" sz="1000">
                <a:latin typeface="ALS Schlange sans" pitchFamily="50" charset="-52"/>
              </a:rPr>
              <a:t>) при его движении и пара сил, момент которой препятствует повороту катка (</a:t>
            </a:r>
            <a:r>
              <a:rPr lang="ru-RU" altLang="ru-RU" sz="1000" b="1">
                <a:solidFill>
                  <a:schemeClr val="bg2"/>
                </a:solidFill>
                <a:latin typeface="ALS Schlange sans" pitchFamily="50" charset="-52"/>
              </a:rPr>
              <a:t>момент сопротивления качению</a:t>
            </a:r>
            <a:r>
              <a:rPr lang="ru-RU" altLang="ru-RU" sz="1000">
                <a:latin typeface="ALS Schlange sans" pitchFamily="50" charset="-52"/>
              </a:rPr>
              <a:t>). Возникновение пары сил, препятствующей качению, связана с деформацией опорной плоскости, в результате которой равнодействующая нормальных реактивных сил по площадке контакта смещена от линии действия силы тяжести в сторону возможного или действительного движения.</a:t>
            </a:r>
          </a:p>
        </p:txBody>
      </p:sp>
      <p:graphicFrame>
        <p:nvGraphicFramePr>
          <p:cNvPr id="316423" name="Object 7"/>
          <p:cNvGraphicFramePr>
            <a:graphicFrameLocks noChangeAspect="1"/>
          </p:cNvGraphicFramePr>
          <p:nvPr>
            <p:extLst>
              <p:ext uri="{D42A27DB-BD31-4B8C-83A1-F6EECF244321}">
                <p14:modId xmlns:p14="http://schemas.microsoft.com/office/powerpoint/2010/main" val="3648982091"/>
              </p:ext>
            </p:extLst>
          </p:nvPr>
        </p:nvGraphicFramePr>
        <p:xfrm>
          <a:off x="7291388" y="2382838"/>
          <a:ext cx="1016000" cy="241300"/>
        </p:xfrm>
        <a:graphic>
          <a:graphicData uri="http://schemas.openxmlformats.org/presentationml/2006/ole">
            <mc:AlternateContent xmlns:mc="http://schemas.openxmlformats.org/markup-compatibility/2006">
              <mc:Choice xmlns:v="urn:schemas-microsoft-com:vml" Requires="v">
                <p:oleObj spid="_x0000_s54484" name="Формула" r:id="rId3" imgW="1016000" imgH="241300" progId="Equation.3">
                  <p:embed/>
                </p:oleObj>
              </mc:Choice>
              <mc:Fallback>
                <p:oleObj name="Формула" r:id="rId3" imgW="1016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1388" y="2382838"/>
                        <a:ext cx="10160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24" name="Object 8"/>
          <p:cNvGraphicFramePr>
            <a:graphicFrameLocks noChangeAspect="1"/>
          </p:cNvGraphicFramePr>
          <p:nvPr>
            <p:extLst>
              <p:ext uri="{D42A27DB-BD31-4B8C-83A1-F6EECF244321}">
                <p14:modId xmlns:p14="http://schemas.microsoft.com/office/powerpoint/2010/main" val="378629683"/>
              </p:ext>
            </p:extLst>
          </p:nvPr>
        </p:nvGraphicFramePr>
        <p:xfrm>
          <a:off x="7289800" y="2689225"/>
          <a:ext cx="850900" cy="241300"/>
        </p:xfrm>
        <a:graphic>
          <a:graphicData uri="http://schemas.openxmlformats.org/presentationml/2006/ole">
            <mc:AlternateContent xmlns:mc="http://schemas.openxmlformats.org/markup-compatibility/2006">
              <mc:Choice xmlns:v="urn:schemas-microsoft-com:vml" Requires="v">
                <p:oleObj spid="_x0000_s54485" name="Формула" r:id="rId5" imgW="850531" imgH="241195" progId="Equation.3">
                  <p:embed/>
                </p:oleObj>
              </mc:Choice>
              <mc:Fallback>
                <p:oleObj name="Формула" r:id="rId5" imgW="850531"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9800" y="2689225"/>
                        <a:ext cx="8509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26" name="Rectangle 10"/>
          <p:cNvSpPr>
            <a:spLocks noChangeArrowheads="1"/>
          </p:cNvSpPr>
          <p:nvPr/>
        </p:nvSpPr>
        <p:spPr bwMode="auto">
          <a:xfrm>
            <a:off x="361950" y="2743200"/>
            <a:ext cx="1200150" cy="266700"/>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16427" name="Line 11"/>
          <p:cNvSpPr>
            <a:spLocks noChangeShapeType="1"/>
          </p:cNvSpPr>
          <p:nvPr/>
        </p:nvSpPr>
        <p:spPr bwMode="auto">
          <a:xfrm>
            <a:off x="371475" y="2743200"/>
            <a:ext cx="11620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1515" name="Oval 9"/>
          <p:cNvSpPr>
            <a:spLocks noChangeArrowheads="1"/>
          </p:cNvSpPr>
          <p:nvPr/>
        </p:nvSpPr>
        <p:spPr bwMode="auto">
          <a:xfrm>
            <a:off x="514350" y="1952625"/>
            <a:ext cx="847725" cy="847725"/>
          </a:xfrm>
          <a:prstGeom prst="ellipse">
            <a:avLst/>
          </a:prstGeom>
          <a:solidFill>
            <a:srgbClr val="FFCC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21516" name="AutoShape 13"/>
          <p:cNvSpPr>
            <a:spLocks noChangeArrowheads="1"/>
          </p:cNvSpPr>
          <p:nvPr/>
        </p:nvSpPr>
        <p:spPr bwMode="auto">
          <a:xfrm>
            <a:off x="923925" y="2314575"/>
            <a:ext cx="371475" cy="133350"/>
          </a:xfrm>
          <a:prstGeom prst="rightArrow">
            <a:avLst>
              <a:gd name="adj1" fmla="val 50000"/>
              <a:gd name="adj2" fmla="val 6964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21517" name="AutoShape 14"/>
          <p:cNvSpPr>
            <a:spLocks noChangeArrowheads="1"/>
          </p:cNvSpPr>
          <p:nvPr/>
        </p:nvSpPr>
        <p:spPr bwMode="auto">
          <a:xfrm rot="5400000">
            <a:off x="741362" y="2493963"/>
            <a:ext cx="371475" cy="133350"/>
          </a:xfrm>
          <a:prstGeom prst="rightArrow">
            <a:avLst>
              <a:gd name="adj1" fmla="val 50000"/>
              <a:gd name="adj2" fmla="val 6964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16431" name="Text Box 15"/>
          <p:cNvSpPr txBox="1">
            <a:spLocks noChangeArrowheads="1"/>
          </p:cNvSpPr>
          <p:nvPr/>
        </p:nvSpPr>
        <p:spPr bwMode="auto">
          <a:xfrm>
            <a:off x="1641475" y="1784350"/>
            <a:ext cx="71596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chemeClr val="bg2"/>
                </a:solidFill>
                <a:latin typeface="ALS Schlange sans" pitchFamily="50" charset="-52"/>
              </a:rPr>
              <a:t>Основные законы трения качения</a:t>
            </a:r>
            <a:r>
              <a:rPr lang="en-US" altLang="ru-RU" sz="1000">
                <a:latin typeface="ALS Schlange sans" pitchFamily="50" charset="-52"/>
              </a:rPr>
              <a:t>:</a:t>
            </a:r>
          </a:p>
          <a:p>
            <a:pPr eaLnBrk="1" hangingPunct="1"/>
            <a:r>
              <a:rPr lang="en-US" altLang="ru-RU" sz="1000">
                <a:latin typeface="ALS Schlange sans" pitchFamily="50" charset="-52"/>
              </a:rPr>
              <a:t>1.</a:t>
            </a:r>
            <a:r>
              <a:rPr lang="ru-RU" altLang="ru-RU" sz="1000">
                <a:latin typeface="ALS Schlange sans" pitchFamily="50" charset="-52"/>
              </a:rPr>
              <a:t> Момент сопротивления качению всегда направлен в сторону противоположную, тому направлению, в котором приложенные к телу силы стремятся его повернуть,  или действительному повороту под действием этих сил (реактивный характер).</a:t>
            </a:r>
          </a:p>
          <a:p>
            <a:pPr eaLnBrk="1" hangingPunct="1"/>
            <a:r>
              <a:rPr lang="ru-RU" altLang="ru-RU" sz="1000">
                <a:latin typeface="ALS Schlange sans" pitchFamily="50" charset="-52"/>
              </a:rPr>
              <a:t>2. Момент сопротивления качению изменяется от нуля до своего максимального значения                                   . </a:t>
            </a:r>
          </a:p>
          <a:p>
            <a:pPr eaLnBrk="1" hangingPunct="1"/>
            <a:endParaRPr lang="ru-RU" altLang="ru-RU" sz="1000">
              <a:latin typeface="ALS Schlange sans" pitchFamily="50" charset="-52"/>
            </a:endParaRPr>
          </a:p>
          <a:p>
            <a:pPr eaLnBrk="1" hangingPunct="1"/>
            <a:r>
              <a:rPr lang="ru-RU" altLang="ru-RU" sz="1000">
                <a:latin typeface="ALS Schlange sans" pitchFamily="50" charset="-52"/>
              </a:rPr>
              <a:t>Максимальный момент сопротивления качению пропорционален коэффициенту трения</a:t>
            </a:r>
          </a:p>
          <a:p>
            <a:pPr eaLnBrk="1" hangingPunct="1"/>
            <a:r>
              <a:rPr lang="ru-RU" altLang="ru-RU" sz="1000">
                <a:latin typeface="ALS Schlange sans" pitchFamily="50" charset="-52"/>
              </a:rPr>
              <a:t>качения и силе нормального давления</a:t>
            </a:r>
            <a:r>
              <a:rPr lang="en-US" altLang="ru-RU" sz="1000">
                <a:latin typeface="ALS Schlange sans" pitchFamily="50" charset="-52"/>
              </a:rPr>
              <a:t>:</a:t>
            </a:r>
            <a:r>
              <a:rPr lang="ru-RU" altLang="ru-RU" sz="1000">
                <a:latin typeface="ALS Schlange sans" pitchFamily="50" charset="-52"/>
              </a:rPr>
              <a:t>                             .</a:t>
            </a:r>
          </a:p>
          <a:p>
            <a:pPr eaLnBrk="1" hangingPunct="1"/>
            <a:r>
              <a:rPr lang="en-US" altLang="ru-RU" sz="1000">
                <a:latin typeface="ALS Schlange sans" pitchFamily="50" charset="-52"/>
              </a:rPr>
              <a:t>3. </a:t>
            </a:r>
            <a:r>
              <a:rPr lang="ru-RU" altLang="ru-RU" sz="1000">
                <a:latin typeface="ALS Schlange sans" pitchFamily="50" charset="-52"/>
              </a:rPr>
              <a:t>Коэффициент трения качения есть величина постоянная для данного вида и состояния соприкасающихся поверхностей (</a:t>
            </a:r>
            <a:r>
              <a:rPr lang="en-US" altLang="ru-RU" sz="1000" i="1">
                <a:latin typeface="ALS Schlange sans" pitchFamily="50" charset="-52"/>
              </a:rPr>
              <a:t>f</a:t>
            </a:r>
            <a:r>
              <a:rPr lang="ru-RU" altLang="ru-RU" sz="1000">
                <a:latin typeface="ALS Schlange sans" pitchFamily="50" charset="-52"/>
              </a:rPr>
              <a:t>к</a:t>
            </a:r>
            <a:r>
              <a:rPr lang="en-US" altLang="ru-RU" sz="1000">
                <a:latin typeface="ALS Schlange sans" pitchFamily="50" charset="-52"/>
              </a:rPr>
              <a:t> = </a:t>
            </a:r>
            <a:r>
              <a:rPr lang="en-US" altLang="ru-RU" sz="1000" i="1">
                <a:latin typeface="ALS Schlange sans" pitchFamily="50" charset="-52"/>
              </a:rPr>
              <a:t>const</a:t>
            </a:r>
            <a:r>
              <a:rPr lang="en-US" altLang="ru-RU" sz="1000">
                <a:latin typeface="ALS Schlange sans" pitchFamily="50" charset="-52"/>
              </a:rPr>
              <a:t>).</a:t>
            </a:r>
          </a:p>
          <a:p>
            <a:pPr eaLnBrk="1" hangingPunct="1"/>
            <a:r>
              <a:rPr lang="en-US" altLang="ru-RU" sz="1000">
                <a:latin typeface="ALS Schlange sans" pitchFamily="50" charset="-52"/>
              </a:rPr>
              <a:t>4. </a:t>
            </a:r>
            <a:r>
              <a:rPr lang="ru-RU" altLang="ru-RU" sz="1000">
                <a:latin typeface="ALS Schlange sans" pitchFamily="50" charset="-52"/>
              </a:rPr>
              <a:t>Момент сопротивления качению в широких пределах не зависит от радиуса катка. </a:t>
            </a:r>
            <a:endParaRPr lang="en-US" altLang="ru-RU" sz="1000">
              <a:latin typeface="ALS Schlange sans" pitchFamily="50" charset="-52"/>
            </a:endParaRPr>
          </a:p>
          <a:p>
            <a:pPr eaLnBrk="1" hangingPunct="1"/>
            <a:endParaRPr lang="ru-RU" altLang="ru-RU" sz="1000">
              <a:latin typeface="ALS Schlange sans" pitchFamily="50" charset="-52"/>
            </a:endParaRPr>
          </a:p>
        </p:txBody>
      </p:sp>
      <p:graphicFrame>
        <p:nvGraphicFramePr>
          <p:cNvPr id="21519" name="Object 16"/>
          <p:cNvGraphicFramePr>
            <a:graphicFrameLocks noChangeAspect="1"/>
          </p:cNvGraphicFramePr>
          <p:nvPr>
            <p:extLst>
              <p:ext uri="{D42A27DB-BD31-4B8C-83A1-F6EECF244321}">
                <p14:modId xmlns:p14="http://schemas.microsoft.com/office/powerpoint/2010/main" val="4223384638"/>
              </p:ext>
            </p:extLst>
          </p:nvPr>
        </p:nvGraphicFramePr>
        <p:xfrm>
          <a:off x="709613" y="2439988"/>
          <a:ext cx="177800" cy="203200"/>
        </p:xfrm>
        <a:graphic>
          <a:graphicData uri="http://schemas.openxmlformats.org/presentationml/2006/ole">
            <mc:AlternateContent xmlns:mc="http://schemas.openxmlformats.org/markup-compatibility/2006">
              <mc:Choice xmlns:v="urn:schemas-microsoft-com:vml" Requires="v">
                <p:oleObj spid="_x0000_s54486" name="Формула" r:id="rId7" imgW="177569" imgH="202936" progId="Equation.3">
                  <p:embed/>
                </p:oleObj>
              </mc:Choice>
              <mc:Fallback>
                <p:oleObj name="Формула" r:id="rId7" imgW="177569" imgH="20293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13" y="2439988"/>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0" name="Object 17"/>
          <p:cNvGraphicFramePr>
            <a:graphicFrameLocks noChangeAspect="1"/>
          </p:cNvGraphicFramePr>
          <p:nvPr>
            <p:extLst>
              <p:ext uri="{D42A27DB-BD31-4B8C-83A1-F6EECF244321}">
                <p14:modId xmlns:p14="http://schemas.microsoft.com/office/powerpoint/2010/main" val="1877744208"/>
              </p:ext>
            </p:extLst>
          </p:nvPr>
        </p:nvGraphicFramePr>
        <p:xfrm>
          <a:off x="1038225" y="2130425"/>
          <a:ext cx="165100" cy="190500"/>
        </p:xfrm>
        <a:graphic>
          <a:graphicData uri="http://schemas.openxmlformats.org/presentationml/2006/ole">
            <mc:AlternateContent xmlns:mc="http://schemas.openxmlformats.org/markup-compatibility/2006">
              <mc:Choice xmlns:v="urn:schemas-microsoft-com:vml" Requires="v">
                <p:oleObj spid="_x0000_s54487" name="Формула" r:id="rId9" imgW="164957" imgH="190335" progId="Equation.3">
                  <p:embed/>
                </p:oleObj>
              </mc:Choice>
              <mc:Fallback>
                <p:oleObj name="Формула" r:id="rId9" imgW="164957" imgH="1903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8225" y="2130425"/>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35" name="Rectangle 19"/>
          <p:cNvSpPr>
            <a:spLocks noChangeArrowheads="1"/>
          </p:cNvSpPr>
          <p:nvPr/>
        </p:nvSpPr>
        <p:spPr bwMode="auto">
          <a:xfrm>
            <a:off x="344488" y="2779713"/>
            <a:ext cx="1200150" cy="266700"/>
          </a:xfrm>
          <a:prstGeom prst="rect">
            <a:avLst/>
          </a:prstGeom>
          <a:solidFill>
            <a:srgbClr val="C0C0C0">
              <a:alpha val="2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16437" name="AutoShape 21"/>
          <p:cNvSpPr>
            <a:spLocks noChangeArrowheads="1"/>
          </p:cNvSpPr>
          <p:nvPr/>
        </p:nvSpPr>
        <p:spPr bwMode="auto">
          <a:xfrm rot="16200000" flipV="1">
            <a:off x="825500" y="2911476"/>
            <a:ext cx="371475" cy="133350"/>
          </a:xfrm>
          <a:prstGeom prst="rightArrow">
            <a:avLst>
              <a:gd name="adj1" fmla="val 50000"/>
              <a:gd name="adj2" fmla="val 696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16438" name="Line 22"/>
          <p:cNvSpPr>
            <a:spLocks noChangeShapeType="1"/>
          </p:cNvSpPr>
          <p:nvPr/>
        </p:nvSpPr>
        <p:spPr bwMode="auto">
          <a:xfrm>
            <a:off x="1008063" y="2036763"/>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16439" name="AutoShape 23"/>
          <p:cNvSpPr>
            <a:spLocks noChangeArrowheads="1"/>
          </p:cNvSpPr>
          <p:nvPr/>
        </p:nvSpPr>
        <p:spPr bwMode="auto">
          <a:xfrm rot="10800000" flipV="1">
            <a:off x="611188" y="2719388"/>
            <a:ext cx="371475" cy="133350"/>
          </a:xfrm>
          <a:prstGeom prst="rightArrow">
            <a:avLst>
              <a:gd name="adj1" fmla="val 50000"/>
              <a:gd name="adj2" fmla="val 6964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graphicFrame>
        <p:nvGraphicFramePr>
          <p:cNvPr id="316440" name="Object 24"/>
          <p:cNvGraphicFramePr>
            <a:graphicFrameLocks noChangeAspect="1"/>
          </p:cNvGraphicFramePr>
          <p:nvPr>
            <p:extLst>
              <p:ext uri="{D42A27DB-BD31-4B8C-83A1-F6EECF244321}">
                <p14:modId xmlns:p14="http://schemas.microsoft.com/office/powerpoint/2010/main" val="725056644"/>
              </p:ext>
            </p:extLst>
          </p:nvPr>
        </p:nvGraphicFramePr>
        <p:xfrm>
          <a:off x="1058863" y="2998788"/>
          <a:ext cx="177800" cy="203200"/>
        </p:xfrm>
        <a:graphic>
          <a:graphicData uri="http://schemas.openxmlformats.org/presentationml/2006/ole">
            <mc:AlternateContent xmlns:mc="http://schemas.openxmlformats.org/markup-compatibility/2006">
              <mc:Choice xmlns:v="urn:schemas-microsoft-com:vml" Requires="v">
                <p:oleObj spid="_x0000_s54488" name="Формула" r:id="rId11" imgW="177569" imgH="202936" progId="Equation.3">
                  <p:embed/>
                </p:oleObj>
              </mc:Choice>
              <mc:Fallback>
                <p:oleObj name="Формула" r:id="rId11" imgW="177569" imgH="20293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8863" y="2998788"/>
                        <a:ext cx="177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41" name="Object 25"/>
          <p:cNvGraphicFramePr>
            <a:graphicFrameLocks noChangeAspect="1"/>
          </p:cNvGraphicFramePr>
          <p:nvPr>
            <p:extLst>
              <p:ext uri="{D42A27DB-BD31-4B8C-83A1-F6EECF244321}">
                <p14:modId xmlns:p14="http://schemas.microsoft.com/office/powerpoint/2010/main" val="1255065342"/>
              </p:ext>
            </p:extLst>
          </p:nvPr>
        </p:nvGraphicFramePr>
        <p:xfrm>
          <a:off x="577850" y="2876550"/>
          <a:ext cx="241300" cy="254000"/>
        </p:xfrm>
        <a:graphic>
          <a:graphicData uri="http://schemas.openxmlformats.org/presentationml/2006/ole">
            <mc:AlternateContent xmlns:mc="http://schemas.openxmlformats.org/markup-compatibility/2006">
              <mc:Choice xmlns:v="urn:schemas-microsoft-com:vml" Requires="v">
                <p:oleObj spid="_x0000_s54489" name="Формула" r:id="rId13" imgW="241195" imgH="253890" progId="Equation.3">
                  <p:embed/>
                </p:oleObj>
              </mc:Choice>
              <mc:Fallback>
                <p:oleObj name="Формула" r:id="rId13" imgW="241195" imgH="25389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7850" y="2876550"/>
                        <a:ext cx="2413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42" name="Text Box 26"/>
          <p:cNvSpPr txBox="1">
            <a:spLocks noChangeArrowheads="1"/>
          </p:cNvSpPr>
          <p:nvPr/>
        </p:nvSpPr>
        <p:spPr bwMode="auto">
          <a:xfrm>
            <a:off x="222249" y="3573896"/>
            <a:ext cx="800251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ALS Schlange sans" pitchFamily="50" charset="-52"/>
              </a:rPr>
              <a:t>Если коэффициент трения скольжения является безразмерной величиной, то коэффициент трения качения измеряется единицами длины и</a:t>
            </a:r>
          </a:p>
          <a:p>
            <a:pPr eaLnBrk="1" hangingPunct="1"/>
            <a:r>
              <a:rPr lang="ru-RU" altLang="ru-RU" sz="1000">
                <a:latin typeface="ALS Schlange sans" pitchFamily="50" charset="-52"/>
              </a:rPr>
              <a:t>равен по величине указанному смещению равнодействующей нормального давления. В силу малости деформаций коэффициент трения</a:t>
            </a:r>
          </a:p>
          <a:p>
            <a:pPr eaLnBrk="1" hangingPunct="1"/>
            <a:r>
              <a:rPr lang="ru-RU" altLang="ru-RU" sz="1000">
                <a:latin typeface="ALS Schlange sans" pitchFamily="50" charset="-52"/>
              </a:rPr>
              <a:t>качения имеет очень малую величину и составляет, например, для стального бандажа по стальному рельсу 0.0005 м.  </a:t>
            </a:r>
          </a:p>
        </p:txBody>
      </p:sp>
      <p:sp>
        <p:nvSpPr>
          <p:cNvPr id="21528" name="Line 12"/>
          <p:cNvSpPr>
            <a:spLocks noChangeShapeType="1"/>
          </p:cNvSpPr>
          <p:nvPr/>
        </p:nvSpPr>
        <p:spPr bwMode="auto">
          <a:xfrm>
            <a:off x="923925" y="1847850"/>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16444" name="Line 28"/>
          <p:cNvSpPr>
            <a:spLocks noChangeShapeType="1"/>
          </p:cNvSpPr>
          <p:nvPr/>
        </p:nvSpPr>
        <p:spPr bwMode="auto">
          <a:xfrm>
            <a:off x="676275" y="2095500"/>
            <a:ext cx="247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16445" name="Line 29"/>
          <p:cNvSpPr>
            <a:spLocks noChangeShapeType="1"/>
          </p:cNvSpPr>
          <p:nvPr/>
        </p:nvSpPr>
        <p:spPr bwMode="auto">
          <a:xfrm flipH="1">
            <a:off x="1008063" y="2097088"/>
            <a:ext cx="247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aphicFrame>
        <p:nvGraphicFramePr>
          <p:cNvPr id="316446" name="Object 30"/>
          <p:cNvGraphicFramePr>
            <a:graphicFrameLocks noChangeAspect="1"/>
          </p:cNvGraphicFramePr>
          <p:nvPr>
            <p:extLst>
              <p:ext uri="{D42A27DB-BD31-4B8C-83A1-F6EECF244321}">
                <p14:modId xmlns:p14="http://schemas.microsoft.com/office/powerpoint/2010/main" val="2433322677"/>
              </p:ext>
            </p:extLst>
          </p:nvPr>
        </p:nvGraphicFramePr>
        <p:xfrm>
          <a:off x="923925" y="1838325"/>
          <a:ext cx="190500" cy="215900"/>
        </p:xfrm>
        <a:graphic>
          <a:graphicData uri="http://schemas.openxmlformats.org/presentationml/2006/ole">
            <mc:AlternateContent xmlns:mc="http://schemas.openxmlformats.org/markup-compatibility/2006">
              <mc:Choice xmlns:v="urn:schemas-microsoft-com:vml" Requires="v">
                <p:oleObj spid="_x0000_s54490" name="Формула" r:id="rId15" imgW="190335" imgH="215713" progId="Equation.3">
                  <p:embed/>
                </p:oleObj>
              </mc:Choice>
              <mc:Fallback>
                <p:oleObj name="Формула" r:id="rId15" imgW="190335"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3925" y="1838325"/>
                        <a:ext cx="190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5" name="Oval 35"/>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a:solidFill>
                  <a:schemeClr val="bg2"/>
                </a:solidFill>
                <a:latin typeface="ALS Schlange sans" pitchFamily="50" charset="-52"/>
              </a:rPr>
              <a:t>2</a:t>
            </a:r>
            <a:r>
              <a:rPr lang="en-US" altLang="ru-RU" sz="1000" b="1" dirty="0" smtClean="0">
                <a:solidFill>
                  <a:schemeClr val="bg2"/>
                </a:solidFill>
                <a:latin typeface="ALS Schlange sans" pitchFamily="50" charset="-52"/>
              </a:rPr>
              <a:t>7</a:t>
            </a:r>
            <a:endParaRPr lang="ru-RU" altLang="ru-RU" sz="1000" b="1" dirty="0">
              <a:solidFill>
                <a:schemeClr val="bg2"/>
              </a:solidFill>
              <a:latin typeface="ALS Schlange sans" pitchFamily="50" charset="-52"/>
            </a:endParaRPr>
          </a:p>
        </p:txBody>
      </p:sp>
    </p:spTree>
    <p:extLst>
      <p:ext uri="{BB962C8B-B14F-4D97-AF65-F5344CB8AC3E}">
        <p14:creationId xmlns:p14="http://schemas.microsoft.com/office/powerpoint/2010/main" val="1693546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xit" presetSubtype="0" fill="hold" grpId="0" nodeType="clickEffect">
                                  <p:stCondLst>
                                    <p:cond delay="0"/>
                                  </p:stCondLst>
                                  <p:childTnLst>
                                    <p:animEffect transition="out" filter="dissolve">
                                      <p:cBhvr>
                                        <p:cTn id="10" dur="500"/>
                                        <p:tgtEl>
                                          <p:spTgt spid="316426"/>
                                        </p:tgtEl>
                                      </p:cBhvr>
                                    </p:animEffect>
                                    <p:set>
                                      <p:cBhvr>
                                        <p:cTn id="11" dur="1" fill="hold">
                                          <p:stCondLst>
                                            <p:cond delay="499"/>
                                          </p:stCondLst>
                                        </p:cTn>
                                        <p:tgtEl>
                                          <p:spTgt spid="316426"/>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316427"/>
                                        </p:tgtEl>
                                      </p:cBhvr>
                                    </p:animEffect>
                                    <p:set>
                                      <p:cBhvr>
                                        <p:cTn id="14" dur="1" fill="hold">
                                          <p:stCondLst>
                                            <p:cond delay="499"/>
                                          </p:stCondLst>
                                        </p:cTn>
                                        <p:tgtEl>
                                          <p:spTgt spid="31642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4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xit" presetSubtype="0" fill="hold" grpId="1" nodeType="clickEffect">
                                  <p:stCondLst>
                                    <p:cond delay="0"/>
                                  </p:stCondLst>
                                  <p:childTnLst>
                                    <p:animEffect transition="out" filter="dissolve">
                                      <p:cBhvr>
                                        <p:cTn id="22" dur="500"/>
                                        <p:tgtEl>
                                          <p:spTgt spid="316436"/>
                                        </p:tgtEl>
                                      </p:cBhvr>
                                    </p:animEffect>
                                    <p:set>
                                      <p:cBhvr>
                                        <p:cTn id="23" dur="1" fill="hold">
                                          <p:stCondLst>
                                            <p:cond delay="499"/>
                                          </p:stCondLst>
                                        </p:cTn>
                                        <p:tgtEl>
                                          <p:spTgt spid="316436"/>
                                        </p:tgtEl>
                                        <p:attrNameLst>
                                          <p:attrName>style.visibility</p:attrName>
                                        </p:attrNameLst>
                                      </p:cBhvr>
                                      <p:to>
                                        <p:strVal val="hidden"/>
                                      </p:to>
                                    </p:se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3164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64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64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64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644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64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16431"/>
                                        </p:tgtEl>
                                        <p:attrNameLst>
                                          <p:attrName>style.visibility</p:attrName>
                                        </p:attrNameLst>
                                      </p:cBhvr>
                                      <p:to>
                                        <p:strVal val="visible"/>
                                      </p:to>
                                    </p:set>
                                    <p:anim calcmode="lin" valueType="num">
                                      <p:cBhvr additive="base">
                                        <p:cTn id="45" dur="500" fill="hold"/>
                                        <p:tgtEl>
                                          <p:spTgt spid="316431"/>
                                        </p:tgtEl>
                                        <p:attrNameLst>
                                          <p:attrName>ppt_x</p:attrName>
                                        </p:attrNameLst>
                                      </p:cBhvr>
                                      <p:tavLst>
                                        <p:tav tm="0">
                                          <p:val>
                                            <p:strVal val="#ppt_x"/>
                                          </p:val>
                                        </p:tav>
                                        <p:tav tm="100000">
                                          <p:val>
                                            <p:strVal val="#ppt_x"/>
                                          </p:val>
                                        </p:tav>
                                      </p:tavLst>
                                    </p:anim>
                                    <p:anim calcmode="lin" valueType="num">
                                      <p:cBhvr additive="base">
                                        <p:cTn id="46" dur="500" fill="hold"/>
                                        <p:tgtEl>
                                          <p:spTgt spid="31643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16423"/>
                                        </p:tgtEl>
                                        <p:attrNameLst>
                                          <p:attrName>style.visibility</p:attrName>
                                        </p:attrNameLst>
                                      </p:cBhvr>
                                      <p:to>
                                        <p:strVal val="visible"/>
                                      </p:to>
                                    </p:set>
                                    <p:anim calcmode="lin" valueType="num">
                                      <p:cBhvr additive="base">
                                        <p:cTn id="49" dur="500" fill="hold"/>
                                        <p:tgtEl>
                                          <p:spTgt spid="316423"/>
                                        </p:tgtEl>
                                        <p:attrNameLst>
                                          <p:attrName>ppt_x</p:attrName>
                                        </p:attrNameLst>
                                      </p:cBhvr>
                                      <p:tavLst>
                                        <p:tav tm="0">
                                          <p:val>
                                            <p:strVal val="#ppt_x"/>
                                          </p:val>
                                        </p:tav>
                                        <p:tav tm="100000">
                                          <p:val>
                                            <p:strVal val="#ppt_x"/>
                                          </p:val>
                                        </p:tav>
                                      </p:tavLst>
                                    </p:anim>
                                    <p:anim calcmode="lin" valueType="num">
                                      <p:cBhvr additive="base">
                                        <p:cTn id="50" dur="500" fill="hold"/>
                                        <p:tgtEl>
                                          <p:spTgt spid="31642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16424"/>
                                        </p:tgtEl>
                                        <p:attrNameLst>
                                          <p:attrName>style.visibility</p:attrName>
                                        </p:attrNameLst>
                                      </p:cBhvr>
                                      <p:to>
                                        <p:strVal val="visible"/>
                                      </p:to>
                                    </p:set>
                                    <p:anim calcmode="lin" valueType="num">
                                      <p:cBhvr additive="base">
                                        <p:cTn id="53" dur="500" fill="hold"/>
                                        <p:tgtEl>
                                          <p:spTgt spid="316424"/>
                                        </p:tgtEl>
                                        <p:attrNameLst>
                                          <p:attrName>ppt_x</p:attrName>
                                        </p:attrNameLst>
                                      </p:cBhvr>
                                      <p:tavLst>
                                        <p:tav tm="0">
                                          <p:val>
                                            <p:strVal val="#ppt_x"/>
                                          </p:val>
                                        </p:tav>
                                        <p:tav tm="100000">
                                          <p:val>
                                            <p:strVal val="#ppt_x"/>
                                          </p:val>
                                        </p:tav>
                                      </p:tavLst>
                                    </p:anim>
                                    <p:anim calcmode="lin" valueType="num">
                                      <p:cBhvr additive="base">
                                        <p:cTn id="54" dur="500" fill="hold"/>
                                        <p:tgtEl>
                                          <p:spTgt spid="316424"/>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16442"/>
                                        </p:tgtEl>
                                        <p:attrNameLst>
                                          <p:attrName>style.visibility</p:attrName>
                                        </p:attrNameLst>
                                      </p:cBhvr>
                                      <p:to>
                                        <p:strVal val="visible"/>
                                      </p:to>
                                    </p:set>
                                    <p:anim calcmode="lin" valueType="num">
                                      <p:cBhvr additive="base">
                                        <p:cTn id="59" dur="500" fill="hold"/>
                                        <p:tgtEl>
                                          <p:spTgt spid="316442"/>
                                        </p:tgtEl>
                                        <p:attrNameLst>
                                          <p:attrName>ppt_x</p:attrName>
                                        </p:attrNameLst>
                                      </p:cBhvr>
                                      <p:tavLst>
                                        <p:tav tm="0">
                                          <p:val>
                                            <p:strVal val="#ppt_x"/>
                                          </p:val>
                                        </p:tav>
                                        <p:tav tm="100000">
                                          <p:val>
                                            <p:strVal val="#ppt_x"/>
                                          </p:val>
                                        </p:tav>
                                      </p:tavLst>
                                    </p:anim>
                                    <p:anim calcmode="lin" valueType="num">
                                      <p:cBhvr additive="base">
                                        <p:cTn id="60" dur="500" fill="hold"/>
                                        <p:tgtEl>
                                          <p:spTgt spid="316442"/>
                                        </p:tgtEl>
                                        <p:attrNameLst>
                                          <p:attrName>ppt_y</p:attrName>
                                        </p:attrNameLst>
                                      </p:cBhvr>
                                      <p:tavLst>
                                        <p:tav tm="0">
                                          <p:val>
                                            <p:strVal val="1+#ppt_h/2"/>
                                          </p:val>
                                        </p:tav>
                                        <p:tav tm="100000">
                                          <p:val>
                                            <p:strVal val="#ppt_y"/>
                                          </p:val>
                                        </p:tav>
                                      </p:tavLst>
                                    </p:anim>
                                  </p:childTnLst>
                                </p:cTn>
                              </p:par>
                              <p:par>
                                <p:cTn id="61" presetID="1" presetClass="entr" presetSubtype="0" fill="hold" nodeType="withEffect">
                                  <p:stCondLst>
                                    <p:cond delay="0"/>
                                  </p:stCondLst>
                                  <p:childTnLst>
                                    <p:set>
                                      <p:cBhvr>
                                        <p:cTn id="62" dur="1" fill="hold">
                                          <p:stCondLst>
                                            <p:cond delay="0"/>
                                          </p:stCondLst>
                                        </p:cTn>
                                        <p:tgtEl>
                                          <p:spTgt spid="3164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64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6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4" grpId="0" animBg="1"/>
      <p:bldP spid="316436" grpId="0" animBg="1"/>
      <p:bldP spid="316436" grpId="1" animBg="1"/>
      <p:bldP spid="316426" grpId="0" animBg="1"/>
      <p:bldP spid="316427" grpId="0" animBg="1"/>
      <p:bldP spid="316431" grpId="0"/>
      <p:bldP spid="316435" grpId="0" animBg="1"/>
      <p:bldP spid="316437" grpId="0" animBg="1"/>
      <p:bldP spid="316438" grpId="0" animBg="1"/>
      <p:bldP spid="316439" grpId="0" animBg="1"/>
      <p:bldP spid="316442" grpId="0"/>
      <p:bldP spid="316444" grpId="0" animBg="1"/>
      <p:bldP spid="3164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500" name="Rectangle 156"/>
          <p:cNvSpPr>
            <a:spLocks noChangeArrowheads="1"/>
          </p:cNvSpPr>
          <p:nvPr/>
        </p:nvSpPr>
        <p:spPr bwMode="auto">
          <a:xfrm>
            <a:off x="8001000" y="4543425"/>
            <a:ext cx="914400" cy="1381125"/>
          </a:xfrm>
          <a:prstGeom prst="rect">
            <a:avLst/>
          </a:prstGeom>
          <a:solidFill>
            <a:srgbClr val="CCFFFF"/>
          </a:solidFill>
          <a:ln w="9525" algn="ctr">
            <a:solidFill>
              <a:srgbClr val="99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3476" name="Freeform 132"/>
          <p:cNvSpPr>
            <a:spLocks/>
          </p:cNvSpPr>
          <p:nvPr/>
        </p:nvSpPr>
        <p:spPr bwMode="auto">
          <a:xfrm>
            <a:off x="5370513" y="4860925"/>
            <a:ext cx="2006600" cy="890588"/>
          </a:xfrm>
          <a:custGeom>
            <a:avLst/>
            <a:gdLst>
              <a:gd name="T0" fmla="*/ 30163 w 1264"/>
              <a:gd name="T1" fmla="*/ 454025 h 561"/>
              <a:gd name="T2" fmla="*/ 39688 w 1264"/>
              <a:gd name="T3" fmla="*/ 625475 h 561"/>
              <a:gd name="T4" fmla="*/ 68263 w 1264"/>
              <a:gd name="T5" fmla="*/ 682625 h 561"/>
              <a:gd name="T6" fmla="*/ 277813 w 1264"/>
              <a:gd name="T7" fmla="*/ 873125 h 561"/>
              <a:gd name="T8" fmla="*/ 477838 w 1264"/>
              <a:gd name="T9" fmla="*/ 863600 h 561"/>
              <a:gd name="T10" fmla="*/ 515938 w 1264"/>
              <a:gd name="T11" fmla="*/ 854075 h 561"/>
              <a:gd name="T12" fmla="*/ 611188 w 1264"/>
              <a:gd name="T13" fmla="*/ 758825 h 561"/>
              <a:gd name="T14" fmla="*/ 668338 w 1264"/>
              <a:gd name="T15" fmla="*/ 739775 h 561"/>
              <a:gd name="T16" fmla="*/ 935038 w 1264"/>
              <a:gd name="T17" fmla="*/ 796925 h 561"/>
              <a:gd name="T18" fmla="*/ 1096963 w 1264"/>
              <a:gd name="T19" fmla="*/ 854075 h 561"/>
              <a:gd name="T20" fmla="*/ 1239838 w 1264"/>
              <a:gd name="T21" fmla="*/ 863600 h 561"/>
              <a:gd name="T22" fmla="*/ 1858963 w 1264"/>
              <a:gd name="T23" fmla="*/ 835025 h 561"/>
              <a:gd name="T24" fmla="*/ 1925638 w 1264"/>
              <a:gd name="T25" fmla="*/ 692150 h 561"/>
              <a:gd name="T26" fmla="*/ 1963738 w 1264"/>
              <a:gd name="T27" fmla="*/ 596900 h 561"/>
              <a:gd name="T28" fmla="*/ 1954213 w 1264"/>
              <a:gd name="T29" fmla="*/ 254000 h 561"/>
              <a:gd name="T30" fmla="*/ 944563 w 1264"/>
              <a:gd name="T31" fmla="*/ 111125 h 561"/>
              <a:gd name="T32" fmla="*/ 430213 w 1264"/>
              <a:gd name="T33" fmla="*/ 63500 h 561"/>
              <a:gd name="T34" fmla="*/ 87313 w 1264"/>
              <a:gd name="T35" fmla="*/ 158750 h 561"/>
              <a:gd name="T36" fmla="*/ 77788 w 1264"/>
              <a:gd name="T37" fmla="*/ 187325 h 561"/>
              <a:gd name="T38" fmla="*/ 30163 w 1264"/>
              <a:gd name="T39" fmla="*/ 454025 h 5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64" h="561">
                <a:moveTo>
                  <a:pt x="19" y="286"/>
                </a:moveTo>
                <a:cubicBezTo>
                  <a:pt x="21" y="322"/>
                  <a:pt x="22" y="358"/>
                  <a:pt x="25" y="394"/>
                </a:cubicBezTo>
                <a:cubicBezTo>
                  <a:pt x="27" y="413"/>
                  <a:pt x="35" y="414"/>
                  <a:pt x="43" y="430"/>
                </a:cubicBezTo>
                <a:cubicBezTo>
                  <a:pt x="76" y="495"/>
                  <a:pt x="103" y="526"/>
                  <a:pt x="175" y="550"/>
                </a:cubicBezTo>
                <a:cubicBezTo>
                  <a:pt x="217" y="548"/>
                  <a:pt x="259" y="547"/>
                  <a:pt x="301" y="544"/>
                </a:cubicBezTo>
                <a:cubicBezTo>
                  <a:pt x="309" y="543"/>
                  <a:pt x="319" y="543"/>
                  <a:pt x="325" y="538"/>
                </a:cubicBezTo>
                <a:cubicBezTo>
                  <a:pt x="364" y="504"/>
                  <a:pt x="330" y="496"/>
                  <a:pt x="385" y="478"/>
                </a:cubicBezTo>
                <a:cubicBezTo>
                  <a:pt x="397" y="474"/>
                  <a:pt x="421" y="466"/>
                  <a:pt x="421" y="466"/>
                </a:cubicBezTo>
                <a:cubicBezTo>
                  <a:pt x="483" y="471"/>
                  <a:pt x="531" y="483"/>
                  <a:pt x="589" y="502"/>
                </a:cubicBezTo>
                <a:cubicBezTo>
                  <a:pt x="621" y="513"/>
                  <a:pt x="655" y="536"/>
                  <a:pt x="691" y="538"/>
                </a:cubicBezTo>
                <a:cubicBezTo>
                  <a:pt x="721" y="540"/>
                  <a:pt x="751" y="542"/>
                  <a:pt x="781" y="544"/>
                </a:cubicBezTo>
                <a:cubicBezTo>
                  <a:pt x="809" y="543"/>
                  <a:pt x="1065" y="561"/>
                  <a:pt x="1171" y="526"/>
                </a:cubicBezTo>
                <a:cubicBezTo>
                  <a:pt x="1193" y="497"/>
                  <a:pt x="1193" y="466"/>
                  <a:pt x="1213" y="436"/>
                </a:cubicBezTo>
                <a:cubicBezTo>
                  <a:pt x="1219" y="412"/>
                  <a:pt x="1223" y="396"/>
                  <a:pt x="1237" y="376"/>
                </a:cubicBezTo>
                <a:cubicBezTo>
                  <a:pt x="1246" y="320"/>
                  <a:pt x="1264" y="206"/>
                  <a:pt x="1231" y="160"/>
                </a:cubicBezTo>
                <a:cubicBezTo>
                  <a:pt x="1117" y="0"/>
                  <a:pt x="630" y="70"/>
                  <a:pt x="595" y="70"/>
                </a:cubicBezTo>
                <a:cubicBezTo>
                  <a:pt x="487" y="55"/>
                  <a:pt x="380" y="49"/>
                  <a:pt x="271" y="40"/>
                </a:cubicBezTo>
                <a:cubicBezTo>
                  <a:pt x="147" y="47"/>
                  <a:pt x="144" y="40"/>
                  <a:pt x="55" y="100"/>
                </a:cubicBezTo>
                <a:cubicBezTo>
                  <a:pt x="53" y="106"/>
                  <a:pt x="52" y="112"/>
                  <a:pt x="49" y="118"/>
                </a:cubicBezTo>
                <a:cubicBezTo>
                  <a:pt x="0" y="206"/>
                  <a:pt x="28" y="91"/>
                  <a:pt x="19" y="286"/>
                </a:cubicBezTo>
                <a:close/>
              </a:path>
            </a:pathLst>
          </a:custGeom>
          <a:solidFill>
            <a:srgbClr val="CCFFFF"/>
          </a:solidFill>
          <a:ln w="9525" cap="flat" cmpd="sng">
            <a:solidFill>
              <a:srgbClr val="99CCFF"/>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23" name="Freeform 79"/>
          <p:cNvSpPr>
            <a:spLocks/>
          </p:cNvSpPr>
          <p:nvPr/>
        </p:nvSpPr>
        <p:spPr bwMode="auto">
          <a:xfrm>
            <a:off x="315913" y="2244725"/>
            <a:ext cx="2173287" cy="979488"/>
          </a:xfrm>
          <a:custGeom>
            <a:avLst/>
            <a:gdLst>
              <a:gd name="T0" fmla="*/ 2008187 w 1369"/>
              <a:gd name="T1" fmla="*/ 365125 h 617"/>
              <a:gd name="T2" fmla="*/ 1941512 w 1369"/>
              <a:gd name="T3" fmla="*/ 269875 h 617"/>
              <a:gd name="T4" fmla="*/ 1827212 w 1369"/>
              <a:gd name="T5" fmla="*/ 98425 h 617"/>
              <a:gd name="T6" fmla="*/ 1789112 w 1369"/>
              <a:gd name="T7" fmla="*/ 50800 h 617"/>
              <a:gd name="T8" fmla="*/ 1665287 w 1369"/>
              <a:gd name="T9" fmla="*/ 3175 h 617"/>
              <a:gd name="T10" fmla="*/ 1122362 w 1369"/>
              <a:gd name="T11" fmla="*/ 12700 h 617"/>
              <a:gd name="T12" fmla="*/ 798512 w 1369"/>
              <a:gd name="T13" fmla="*/ 50800 h 617"/>
              <a:gd name="T14" fmla="*/ 655637 w 1369"/>
              <a:gd name="T15" fmla="*/ 88900 h 617"/>
              <a:gd name="T16" fmla="*/ 465137 w 1369"/>
              <a:gd name="T17" fmla="*/ 155575 h 617"/>
              <a:gd name="T18" fmla="*/ 436562 w 1369"/>
              <a:gd name="T19" fmla="*/ 174625 h 617"/>
              <a:gd name="T20" fmla="*/ 407987 w 1369"/>
              <a:gd name="T21" fmla="*/ 184150 h 617"/>
              <a:gd name="T22" fmla="*/ 312737 w 1369"/>
              <a:gd name="T23" fmla="*/ 212725 h 617"/>
              <a:gd name="T24" fmla="*/ 284162 w 1369"/>
              <a:gd name="T25" fmla="*/ 222250 h 617"/>
              <a:gd name="T26" fmla="*/ 46037 w 1369"/>
              <a:gd name="T27" fmla="*/ 317500 h 617"/>
              <a:gd name="T28" fmla="*/ 255587 w 1369"/>
              <a:gd name="T29" fmla="*/ 450850 h 617"/>
              <a:gd name="T30" fmla="*/ 417512 w 1369"/>
              <a:gd name="T31" fmla="*/ 488950 h 617"/>
              <a:gd name="T32" fmla="*/ 569912 w 1369"/>
              <a:gd name="T33" fmla="*/ 574675 h 617"/>
              <a:gd name="T34" fmla="*/ 627062 w 1369"/>
              <a:gd name="T35" fmla="*/ 612775 h 617"/>
              <a:gd name="T36" fmla="*/ 655637 w 1369"/>
              <a:gd name="T37" fmla="*/ 641350 h 617"/>
              <a:gd name="T38" fmla="*/ 769937 w 1369"/>
              <a:gd name="T39" fmla="*/ 650875 h 617"/>
              <a:gd name="T40" fmla="*/ 884237 w 1369"/>
              <a:gd name="T41" fmla="*/ 736600 h 617"/>
              <a:gd name="T42" fmla="*/ 931862 w 1369"/>
              <a:gd name="T43" fmla="*/ 774700 h 617"/>
              <a:gd name="T44" fmla="*/ 1017587 w 1369"/>
              <a:gd name="T45" fmla="*/ 831850 h 617"/>
              <a:gd name="T46" fmla="*/ 1160462 w 1369"/>
              <a:gd name="T47" fmla="*/ 860425 h 617"/>
              <a:gd name="T48" fmla="*/ 1408112 w 1369"/>
              <a:gd name="T49" fmla="*/ 936625 h 617"/>
              <a:gd name="T50" fmla="*/ 1598612 w 1369"/>
              <a:gd name="T51" fmla="*/ 965200 h 617"/>
              <a:gd name="T52" fmla="*/ 2046287 w 1369"/>
              <a:gd name="T53" fmla="*/ 936625 h 617"/>
              <a:gd name="T54" fmla="*/ 2112962 w 1369"/>
              <a:gd name="T55" fmla="*/ 860425 h 617"/>
              <a:gd name="T56" fmla="*/ 2084387 w 1369"/>
              <a:gd name="T57" fmla="*/ 555625 h 617"/>
              <a:gd name="T58" fmla="*/ 2055812 w 1369"/>
              <a:gd name="T59" fmla="*/ 460375 h 617"/>
              <a:gd name="T60" fmla="*/ 2008187 w 1369"/>
              <a:gd name="T61" fmla="*/ 365125 h 61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69" h="617">
                <a:moveTo>
                  <a:pt x="1265" y="230"/>
                </a:moveTo>
                <a:cubicBezTo>
                  <a:pt x="1238" y="194"/>
                  <a:pt x="1253" y="214"/>
                  <a:pt x="1223" y="170"/>
                </a:cubicBezTo>
                <a:cubicBezTo>
                  <a:pt x="1199" y="134"/>
                  <a:pt x="1188" y="87"/>
                  <a:pt x="1151" y="62"/>
                </a:cubicBezTo>
                <a:cubicBezTo>
                  <a:pt x="1139" y="27"/>
                  <a:pt x="1154" y="59"/>
                  <a:pt x="1127" y="32"/>
                </a:cubicBezTo>
                <a:cubicBezTo>
                  <a:pt x="1095" y="0"/>
                  <a:pt x="1106" y="9"/>
                  <a:pt x="1049" y="2"/>
                </a:cubicBezTo>
                <a:cubicBezTo>
                  <a:pt x="935" y="4"/>
                  <a:pt x="821" y="5"/>
                  <a:pt x="707" y="8"/>
                </a:cubicBezTo>
                <a:cubicBezTo>
                  <a:pt x="640" y="10"/>
                  <a:pt x="571" y="28"/>
                  <a:pt x="503" y="32"/>
                </a:cubicBezTo>
                <a:cubicBezTo>
                  <a:pt x="469" y="49"/>
                  <a:pt x="453" y="51"/>
                  <a:pt x="413" y="56"/>
                </a:cubicBezTo>
                <a:cubicBezTo>
                  <a:pt x="373" y="69"/>
                  <a:pt x="334" y="84"/>
                  <a:pt x="293" y="98"/>
                </a:cubicBezTo>
                <a:cubicBezTo>
                  <a:pt x="286" y="100"/>
                  <a:pt x="281" y="107"/>
                  <a:pt x="275" y="110"/>
                </a:cubicBezTo>
                <a:cubicBezTo>
                  <a:pt x="269" y="113"/>
                  <a:pt x="263" y="114"/>
                  <a:pt x="257" y="116"/>
                </a:cubicBezTo>
                <a:cubicBezTo>
                  <a:pt x="194" y="134"/>
                  <a:pt x="283" y="105"/>
                  <a:pt x="197" y="134"/>
                </a:cubicBezTo>
                <a:cubicBezTo>
                  <a:pt x="191" y="136"/>
                  <a:pt x="179" y="140"/>
                  <a:pt x="179" y="140"/>
                </a:cubicBezTo>
                <a:cubicBezTo>
                  <a:pt x="128" y="191"/>
                  <a:pt x="109" y="189"/>
                  <a:pt x="29" y="200"/>
                </a:cubicBezTo>
                <a:cubicBezTo>
                  <a:pt x="0" y="286"/>
                  <a:pt x="109" y="281"/>
                  <a:pt x="161" y="284"/>
                </a:cubicBezTo>
                <a:cubicBezTo>
                  <a:pt x="194" y="291"/>
                  <a:pt x="233" y="295"/>
                  <a:pt x="263" y="308"/>
                </a:cubicBezTo>
                <a:cubicBezTo>
                  <a:pt x="296" y="322"/>
                  <a:pt x="328" y="345"/>
                  <a:pt x="359" y="362"/>
                </a:cubicBezTo>
                <a:cubicBezTo>
                  <a:pt x="372" y="369"/>
                  <a:pt x="383" y="378"/>
                  <a:pt x="395" y="386"/>
                </a:cubicBezTo>
                <a:cubicBezTo>
                  <a:pt x="402" y="391"/>
                  <a:pt x="405" y="402"/>
                  <a:pt x="413" y="404"/>
                </a:cubicBezTo>
                <a:cubicBezTo>
                  <a:pt x="436" y="410"/>
                  <a:pt x="461" y="408"/>
                  <a:pt x="485" y="410"/>
                </a:cubicBezTo>
                <a:cubicBezTo>
                  <a:pt x="515" y="420"/>
                  <a:pt x="531" y="447"/>
                  <a:pt x="557" y="464"/>
                </a:cubicBezTo>
                <a:cubicBezTo>
                  <a:pt x="579" y="497"/>
                  <a:pt x="556" y="471"/>
                  <a:pt x="587" y="488"/>
                </a:cubicBezTo>
                <a:cubicBezTo>
                  <a:pt x="606" y="499"/>
                  <a:pt x="620" y="519"/>
                  <a:pt x="641" y="524"/>
                </a:cubicBezTo>
                <a:cubicBezTo>
                  <a:pt x="671" y="531"/>
                  <a:pt x="701" y="535"/>
                  <a:pt x="731" y="542"/>
                </a:cubicBezTo>
                <a:cubicBezTo>
                  <a:pt x="785" y="554"/>
                  <a:pt x="834" y="572"/>
                  <a:pt x="887" y="590"/>
                </a:cubicBezTo>
                <a:cubicBezTo>
                  <a:pt x="925" y="603"/>
                  <a:pt x="968" y="604"/>
                  <a:pt x="1007" y="608"/>
                </a:cubicBezTo>
                <a:cubicBezTo>
                  <a:pt x="1066" y="606"/>
                  <a:pt x="1208" y="617"/>
                  <a:pt x="1289" y="590"/>
                </a:cubicBezTo>
                <a:cubicBezTo>
                  <a:pt x="1317" y="548"/>
                  <a:pt x="1301" y="562"/>
                  <a:pt x="1331" y="542"/>
                </a:cubicBezTo>
                <a:cubicBezTo>
                  <a:pt x="1369" y="485"/>
                  <a:pt x="1360" y="397"/>
                  <a:pt x="1313" y="350"/>
                </a:cubicBezTo>
                <a:cubicBezTo>
                  <a:pt x="1307" y="331"/>
                  <a:pt x="1304" y="308"/>
                  <a:pt x="1295" y="290"/>
                </a:cubicBezTo>
                <a:cubicBezTo>
                  <a:pt x="1279" y="259"/>
                  <a:pt x="1265" y="269"/>
                  <a:pt x="1265" y="230"/>
                </a:cubicBezTo>
                <a:close/>
              </a:path>
            </a:pathLst>
          </a:custGeom>
          <a:solidFill>
            <a:srgbClr val="CCFFFF"/>
          </a:solidFill>
          <a:ln w="9525" cap="flat" cmpd="sng">
            <a:solidFill>
              <a:srgbClr val="00CCFF"/>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22" name="Freeform 78"/>
          <p:cNvSpPr>
            <a:spLocks/>
          </p:cNvSpPr>
          <p:nvPr/>
        </p:nvSpPr>
        <p:spPr bwMode="auto">
          <a:xfrm>
            <a:off x="2230438" y="2128838"/>
            <a:ext cx="2125662" cy="989012"/>
          </a:xfrm>
          <a:custGeom>
            <a:avLst/>
            <a:gdLst>
              <a:gd name="T0" fmla="*/ 112712 w 1339"/>
              <a:gd name="T1" fmla="*/ 481012 h 623"/>
              <a:gd name="T2" fmla="*/ 26987 w 1339"/>
              <a:gd name="T3" fmla="*/ 271462 h 623"/>
              <a:gd name="T4" fmla="*/ 36512 w 1339"/>
              <a:gd name="T5" fmla="*/ 90487 h 623"/>
              <a:gd name="T6" fmla="*/ 217487 w 1339"/>
              <a:gd name="T7" fmla="*/ 4762 h 623"/>
              <a:gd name="T8" fmla="*/ 1255712 w 1339"/>
              <a:gd name="T9" fmla="*/ 14287 h 623"/>
              <a:gd name="T10" fmla="*/ 1427162 w 1339"/>
              <a:gd name="T11" fmla="*/ 90487 h 623"/>
              <a:gd name="T12" fmla="*/ 1703387 w 1339"/>
              <a:gd name="T13" fmla="*/ 214312 h 623"/>
              <a:gd name="T14" fmla="*/ 1798637 w 1339"/>
              <a:gd name="T15" fmla="*/ 252412 h 623"/>
              <a:gd name="T16" fmla="*/ 1865312 w 1339"/>
              <a:gd name="T17" fmla="*/ 290512 h 623"/>
              <a:gd name="T18" fmla="*/ 1912937 w 1339"/>
              <a:gd name="T19" fmla="*/ 300037 h 623"/>
              <a:gd name="T20" fmla="*/ 1970087 w 1339"/>
              <a:gd name="T21" fmla="*/ 319087 h 623"/>
              <a:gd name="T22" fmla="*/ 2046287 w 1339"/>
              <a:gd name="T23" fmla="*/ 433387 h 623"/>
              <a:gd name="T24" fmla="*/ 2065337 w 1339"/>
              <a:gd name="T25" fmla="*/ 490537 h 623"/>
              <a:gd name="T26" fmla="*/ 1922462 w 1339"/>
              <a:gd name="T27" fmla="*/ 985837 h 623"/>
              <a:gd name="T28" fmla="*/ 1722437 w 1339"/>
              <a:gd name="T29" fmla="*/ 976312 h 623"/>
              <a:gd name="T30" fmla="*/ 1665287 w 1339"/>
              <a:gd name="T31" fmla="*/ 938212 h 623"/>
              <a:gd name="T32" fmla="*/ 1570037 w 1339"/>
              <a:gd name="T33" fmla="*/ 823912 h 623"/>
              <a:gd name="T34" fmla="*/ 1350962 w 1339"/>
              <a:gd name="T35" fmla="*/ 595312 h 623"/>
              <a:gd name="T36" fmla="*/ 1179512 w 1339"/>
              <a:gd name="T37" fmla="*/ 557212 h 623"/>
              <a:gd name="T38" fmla="*/ 1027112 w 1339"/>
              <a:gd name="T39" fmla="*/ 566737 h 623"/>
              <a:gd name="T40" fmla="*/ 941387 w 1339"/>
              <a:gd name="T41" fmla="*/ 614362 h 623"/>
              <a:gd name="T42" fmla="*/ 874712 w 1339"/>
              <a:gd name="T43" fmla="*/ 633412 h 623"/>
              <a:gd name="T44" fmla="*/ 779462 w 1339"/>
              <a:gd name="T45" fmla="*/ 681037 h 623"/>
              <a:gd name="T46" fmla="*/ 303212 w 1339"/>
              <a:gd name="T47" fmla="*/ 642937 h 623"/>
              <a:gd name="T48" fmla="*/ 217487 w 1339"/>
              <a:gd name="T49" fmla="*/ 604837 h 623"/>
              <a:gd name="T50" fmla="*/ 150812 w 1339"/>
              <a:gd name="T51" fmla="*/ 538162 h 6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39" h="623">
                <a:moveTo>
                  <a:pt x="71" y="303"/>
                </a:moveTo>
                <a:cubicBezTo>
                  <a:pt x="56" y="259"/>
                  <a:pt x="43" y="210"/>
                  <a:pt x="17" y="171"/>
                </a:cubicBezTo>
                <a:cubicBezTo>
                  <a:pt x="10" y="138"/>
                  <a:pt x="0" y="85"/>
                  <a:pt x="23" y="57"/>
                </a:cubicBezTo>
                <a:cubicBezTo>
                  <a:pt x="53" y="22"/>
                  <a:pt x="95" y="10"/>
                  <a:pt x="137" y="3"/>
                </a:cubicBezTo>
                <a:cubicBezTo>
                  <a:pt x="355" y="5"/>
                  <a:pt x="573" y="0"/>
                  <a:pt x="791" y="9"/>
                </a:cubicBezTo>
                <a:cubicBezTo>
                  <a:pt x="824" y="10"/>
                  <a:pt x="869" y="40"/>
                  <a:pt x="899" y="57"/>
                </a:cubicBezTo>
                <a:cubicBezTo>
                  <a:pt x="952" y="87"/>
                  <a:pt x="1014" y="120"/>
                  <a:pt x="1073" y="135"/>
                </a:cubicBezTo>
                <a:cubicBezTo>
                  <a:pt x="1093" y="148"/>
                  <a:pt x="1112" y="150"/>
                  <a:pt x="1133" y="159"/>
                </a:cubicBezTo>
                <a:cubicBezTo>
                  <a:pt x="1148" y="165"/>
                  <a:pt x="1160" y="177"/>
                  <a:pt x="1175" y="183"/>
                </a:cubicBezTo>
                <a:cubicBezTo>
                  <a:pt x="1185" y="187"/>
                  <a:pt x="1195" y="186"/>
                  <a:pt x="1205" y="189"/>
                </a:cubicBezTo>
                <a:cubicBezTo>
                  <a:pt x="1217" y="192"/>
                  <a:pt x="1241" y="201"/>
                  <a:pt x="1241" y="201"/>
                </a:cubicBezTo>
                <a:cubicBezTo>
                  <a:pt x="1262" y="222"/>
                  <a:pt x="1277" y="246"/>
                  <a:pt x="1289" y="273"/>
                </a:cubicBezTo>
                <a:cubicBezTo>
                  <a:pt x="1294" y="285"/>
                  <a:pt x="1301" y="309"/>
                  <a:pt x="1301" y="309"/>
                </a:cubicBezTo>
                <a:cubicBezTo>
                  <a:pt x="1296" y="509"/>
                  <a:pt x="1339" y="536"/>
                  <a:pt x="1211" y="621"/>
                </a:cubicBezTo>
                <a:cubicBezTo>
                  <a:pt x="1169" y="619"/>
                  <a:pt x="1126" y="623"/>
                  <a:pt x="1085" y="615"/>
                </a:cubicBezTo>
                <a:cubicBezTo>
                  <a:pt x="1071" y="612"/>
                  <a:pt x="1049" y="591"/>
                  <a:pt x="1049" y="591"/>
                </a:cubicBezTo>
                <a:cubicBezTo>
                  <a:pt x="1032" y="565"/>
                  <a:pt x="1006" y="545"/>
                  <a:pt x="989" y="519"/>
                </a:cubicBezTo>
                <a:cubicBezTo>
                  <a:pt x="958" y="473"/>
                  <a:pt x="905" y="393"/>
                  <a:pt x="851" y="375"/>
                </a:cubicBezTo>
                <a:cubicBezTo>
                  <a:pt x="815" y="363"/>
                  <a:pt x="780" y="360"/>
                  <a:pt x="743" y="351"/>
                </a:cubicBezTo>
                <a:cubicBezTo>
                  <a:pt x="711" y="353"/>
                  <a:pt x="679" y="352"/>
                  <a:pt x="647" y="357"/>
                </a:cubicBezTo>
                <a:cubicBezTo>
                  <a:pt x="631" y="359"/>
                  <a:pt x="608" y="381"/>
                  <a:pt x="593" y="387"/>
                </a:cubicBezTo>
                <a:cubicBezTo>
                  <a:pt x="586" y="390"/>
                  <a:pt x="560" y="395"/>
                  <a:pt x="551" y="399"/>
                </a:cubicBezTo>
                <a:cubicBezTo>
                  <a:pt x="530" y="408"/>
                  <a:pt x="513" y="422"/>
                  <a:pt x="491" y="429"/>
                </a:cubicBezTo>
                <a:cubicBezTo>
                  <a:pt x="369" y="426"/>
                  <a:pt x="295" y="431"/>
                  <a:pt x="191" y="405"/>
                </a:cubicBezTo>
                <a:cubicBezTo>
                  <a:pt x="175" y="394"/>
                  <a:pt x="137" y="381"/>
                  <a:pt x="137" y="381"/>
                </a:cubicBezTo>
                <a:cubicBezTo>
                  <a:pt x="113" y="363"/>
                  <a:pt x="95" y="367"/>
                  <a:pt x="95" y="339"/>
                </a:cubicBezTo>
              </a:path>
            </a:pathLst>
          </a:custGeom>
          <a:solidFill>
            <a:srgbClr val="CCFFFF"/>
          </a:solidFill>
          <a:ln w="9525" cap="flat" cmpd="sng">
            <a:solidFill>
              <a:srgbClr val="00CCFF"/>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nvGrpSpPr>
          <p:cNvPr id="313392" name="Group 48"/>
          <p:cNvGrpSpPr>
            <a:grpSpLocks/>
          </p:cNvGrpSpPr>
          <p:nvPr/>
        </p:nvGrpSpPr>
        <p:grpSpPr bwMode="auto">
          <a:xfrm rot="5400000">
            <a:off x="20638" y="2524125"/>
            <a:ext cx="612775" cy="288925"/>
            <a:chOff x="2675" y="3113"/>
            <a:chExt cx="386" cy="68"/>
          </a:xfrm>
        </p:grpSpPr>
        <p:sp>
          <p:nvSpPr>
            <p:cNvPr id="17536" name="Rectangle 49"/>
            <p:cNvSpPr>
              <a:spLocks noChangeArrowheads="1"/>
            </p:cNvSpPr>
            <p:nvPr/>
          </p:nvSpPr>
          <p:spPr bwMode="auto">
            <a:xfrm>
              <a:off x="2675" y="3113"/>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37" name="Line 50"/>
            <p:cNvSpPr>
              <a:spLocks noChangeShapeType="1"/>
            </p:cNvSpPr>
            <p:nvPr/>
          </p:nvSpPr>
          <p:spPr bwMode="auto">
            <a:xfrm>
              <a:off x="2675" y="3113"/>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13413" name="Freeform 69"/>
          <p:cNvSpPr>
            <a:spLocks/>
          </p:cNvSpPr>
          <p:nvPr/>
        </p:nvSpPr>
        <p:spPr bwMode="auto">
          <a:xfrm>
            <a:off x="419100" y="2157413"/>
            <a:ext cx="3949700" cy="1023937"/>
          </a:xfrm>
          <a:custGeom>
            <a:avLst/>
            <a:gdLst>
              <a:gd name="T0" fmla="*/ 38100 w 2488"/>
              <a:gd name="T1" fmla="*/ 376237 h 645"/>
              <a:gd name="T2" fmla="*/ 409575 w 2488"/>
              <a:gd name="T3" fmla="*/ 271462 h 645"/>
              <a:gd name="T4" fmla="*/ 704850 w 2488"/>
              <a:gd name="T5" fmla="*/ 223837 h 645"/>
              <a:gd name="T6" fmla="*/ 1495425 w 2488"/>
              <a:gd name="T7" fmla="*/ 195262 h 645"/>
              <a:gd name="T8" fmla="*/ 1819275 w 2488"/>
              <a:gd name="T9" fmla="*/ 157162 h 645"/>
              <a:gd name="T10" fmla="*/ 3724275 w 2488"/>
              <a:gd name="T11" fmla="*/ 290512 h 645"/>
              <a:gd name="T12" fmla="*/ 3886200 w 2488"/>
              <a:gd name="T13" fmla="*/ 452437 h 645"/>
              <a:gd name="T14" fmla="*/ 3905250 w 2488"/>
              <a:gd name="T15" fmla="*/ 509587 h 645"/>
              <a:gd name="T16" fmla="*/ 3914775 w 2488"/>
              <a:gd name="T17" fmla="*/ 538162 h 645"/>
              <a:gd name="T18" fmla="*/ 3848100 w 2488"/>
              <a:gd name="T19" fmla="*/ 890587 h 645"/>
              <a:gd name="T20" fmla="*/ 3800475 w 2488"/>
              <a:gd name="T21" fmla="*/ 947737 h 645"/>
              <a:gd name="T22" fmla="*/ 3790950 w 2488"/>
              <a:gd name="T23" fmla="*/ 976312 h 645"/>
              <a:gd name="T24" fmla="*/ 3733800 w 2488"/>
              <a:gd name="T25" fmla="*/ 1014412 h 645"/>
              <a:gd name="T26" fmla="*/ 3600450 w 2488"/>
              <a:gd name="T27" fmla="*/ 1004887 h 645"/>
              <a:gd name="T28" fmla="*/ 3571875 w 2488"/>
              <a:gd name="T29" fmla="*/ 985837 h 645"/>
              <a:gd name="T30" fmla="*/ 3486150 w 2488"/>
              <a:gd name="T31" fmla="*/ 957262 h 645"/>
              <a:gd name="T32" fmla="*/ 3457575 w 2488"/>
              <a:gd name="T33" fmla="*/ 947737 h 645"/>
              <a:gd name="T34" fmla="*/ 3400425 w 2488"/>
              <a:gd name="T35" fmla="*/ 890587 h 645"/>
              <a:gd name="T36" fmla="*/ 3295650 w 2488"/>
              <a:gd name="T37" fmla="*/ 785812 h 645"/>
              <a:gd name="T38" fmla="*/ 3286125 w 2488"/>
              <a:gd name="T39" fmla="*/ 757237 h 645"/>
              <a:gd name="T40" fmla="*/ 3228975 w 2488"/>
              <a:gd name="T41" fmla="*/ 719137 h 645"/>
              <a:gd name="T42" fmla="*/ 3152775 w 2488"/>
              <a:gd name="T43" fmla="*/ 642937 h 645"/>
              <a:gd name="T44" fmla="*/ 3028950 w 2488"/>
              <a:gd name="T45" fmla="*/ 538162 h 645"/>
              <a:gd name="T46" fmla="*/ 2847975 w 2488"/>
              <a:gd name="T47" fmla="*/ 547687 h 645"/>
              <a:gd name="T48" fmla="*/ 2800350 w 2488"/>
              <a:gd name="T49" fmla="*/ 604837 h 645"/>
              <a:gd name="T50" fmla="*/ 2647950 w 2488"/>
              <a:gd name="T51" fmla="*/ 728662 h 645"/>
              <a:gd name="T52" fmla="*/ 2552700 w 2488"/>
              <a:gd name="T53" fmla="*/ 776287 h 645"/>
              <a:gd name="T54" fmla="*/ 2409825 w 2488"/>
              <a:gd name="T55" fmla="*/ 871537 h 645"/>
              <a:gd name="T56" fmla="*/ 2247900 w 2488"/>
              <a:gd name="T57" fmla="*/ 928687 h 645"/>
              <a:gd name="T58" fmla="*/ 1981200 w 2488"/>
              <a:gd name="T59" fmla="*/ 1023937 h 645"/>
              <a:gd name="T60" fmla="*/ 1543050 w 2488"/>
              <a:gd name="T61" fmla="*/ 995362 h 645"/>
              <a:gd name="T62" fmla="*/ 952500 w 2488"/>
              <a:gd name="T63" fmla="*/ 804862 h 645"/>
              <a:gd name="T64" fmla="*/ 638175 w 2488"/>
              <a:gd name="T65" fmla="*/ 709612 h 645"/>
              <a:gd name="T66" fmla="*/ 485775 w 2488"/>
              <a:gd name="T67" fmla="*/ 642937 h 645"/>
              <a:gd name="T68" fmla="*/ 304800 w 2488"/>
              <a:gd name="T69" fmla="*/ 595312 h 645"/>
              <a:gd name="T70" fmla="*/ 38100 w 2488"/>
              <a:gd name="T71" fmla="*/ 519112 h 645"/>
              <a:gd name="T72" fmla="*/ 28575 w 2488"/>
              <a:gd name="T73" fmla="*/ 404812 h 645"/>
              <a:gd name="T74" fmla="*/ 57150 w 2488"/>
              <a:gd name="T75" fmla="*/ 395287 h 645"/>
              <a:gd name="T76" fmla="*/ 38100 w 2488"/>
              <a:gd name="T77" fmla="*/ 376237 h 6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88" h="645">
                <a:moveTo>
                  <a:pt x="24" y="237"/>
                </a:moveTo>
                <a:cubicBezTo>
                  <a:pt x="105" y="229"/>
                  <a:pt x="181" y="197"/>
                  <a:pt x="258" y="171"/>
                </a:cubicBezTo>
                <a:cubicBezTo>
                  <a:pt x="288" y="161"/>
                  <a:pt x="412" y="143"/>
                  <a:pt x="444" y="141"/>
                </a:cubicBezTo>
                <a:cubicBezTo>
                  <a:pt x="610" y="129"/>
                  <a:pt x="776" y="129"/>
                  <a:pt x="942" y="123"/>
                </a:cubicBezTo>
                <a:cubicBezTo>
                  <a:pt x="1010" y="116"/>
                  <a:pt x="1078" y="106"/>
                  <a:pt x="1146" y="99"/>
                </a:cubicBezTo>
                <a:cubicBezTo>
                  <a:pt x="1552" y="112"/>
                  <a:pt x="1979" y="0"/>
                  <a:pt x="2346" y="183"/>
                </a:cubicBezTo>
                <a:cubicBezTo>
                  <a:pt x="2374" y="224"/>
                  <a:pt x="2418" y="245"/>
                  <a:pt x="2448" y="285"/>
                </a:cubicBezTo>
                <a:cubicBezTo>
                  <a:pt x="2452" y="297"/>
                  <a:pt x="2456" y="309"/>
                  <a:pt x="2460" y="321"/>
                </a:cubicBezTo>
                <a:cubicBezTo>
                  <a:pt x="2462" y="327"/>
                  <a:pt x="2466" y="339"/>
                  <a:pt x="2466" y="339"/>
                </a:cubicBezTo>
                <a:cubicBezTo>
                  <a:pt x="2462" y="447"/>
                  <a:pt x="2488" y="497"/>
                  <a:pt x="2424" y="561"/>
                </a:cubicBezTo>
                <a:cubicBezTo>
                  <a:pt x="2410" y="602"/>
                  <a:pt x="2430" y="553"/>
                  <a:pt x="2394" y="597"/>
                </a:cubicBezTo>
                <a:cubicBezTo>
                  <a:pt x="2390" y="602"/>
                  <a:pt x="2392" y="611"/>
                  <a:pt x="2388" y="615"/>
                </a:cubicBezTo>
                <a:cubicBezTo>
                  <a:pt x="2378" y="625"/>
                  <a:pt x="2352" y="639"/>
                  <a:pt x="2352" y="639"/>
                </a:cubicBezTo>
                <a:cubicBezTo>
                  <a:pt x="2324" y="637"/>
                  <a:pt x="2296" y="638"/>
                  <a:pt x="2268" y="633"/>
                </a:cubicBezTo>
                <a:cubicBezTo>
                  <a:pt x="2261" y="632"/>
                  <a:pt x="2257" y="624"/>
                  <a:pt x="2250" y="621"/>
                </a:cubicBezTo>
                <a:cubicBezTo>
                  <a:pt x="2233" y="613"/>
                  <a:pt x="2214" y="609"/>
                  <a:pt x="2196" y="603"/>
                </a:cubicBezTo>
                <a:cubicBezTo>
                  <a:pt x="2190" y="601"/>
                  <a:pt x="2178" y="597"/>
                  <a:pt x="2178" y="597"/>
                </a:cubicBezTo>
                <a:cubicBezTo>
                  <a:pt x="2150" y="555"/>
                  <a:pt x="2187" y="606"/>
                  <a:pt x="2142" y="561"/>
                </a:cubicBezTo>
                <a:cubicBezTo>
                  <a:pt x="2120" y="539"/>
                  <a:pt x="2103" y="513"/>
                  <a:pt x="2076" y="495"/>
                </a:cubicBezTo>
                <a:cubicBezTo>
                  <a:pt x="2074" y="489"/>
                  <a:pt x="2074" y="481"/>
                  <a:pt x="2070" y="477"/>
                </a:cubicBezTo>
                <a:cubicBezTo>
                  <a:pt x="2060" y="467"/>
                  <a:pt x="2034" y="453"/>
                  <a:pt x="2034" y="453"/>
                </a:cubicBezTo>
                <a:cubicBezTo>
                  <a:pt x="2020" y="432"/>
                  <a:pt x="2007" y="419"/>
                  <a:pt x="1986" y="405"/>
                </a:cubicBezTo>
                <a:cubicBezTo>
                  <a:pt x="1976" y="374"/>
                  <a:pt x="1939" y="349"/>
                  <a:pt x="1908" y="339"/>
                </a:cubicBezTo>
                <a:cubicBezTo>
                  <a:pt x="1870" y="341"/>
                  <a:pt x="1831" y="338"/>
                  <a:pt x="1794" y="345"/>
                </a:cubicBezTo>
                <a:cubicBezTo>
                  <a:pt x="1782" y="347"/>
                  <a:pt x="1771" y="374"/>
                  <a:pt x="1764" y="381"/>
                </a:cubicBezTo>
                <a:cubicBezTo>
                  <a:pt x="1738" y="407"/>
                  <a:pt x="1699" y="438"/>
                  <a:pt x="1668" y="459"/>
                </a:cubicBezTo>
                <a:cubicBezTo>
                  <a:pt x="1651" y="471"/>
                  <a:pt x="1626" y="478"/>
                  <a:pt x="1608" y="489"/>
                </a:cubicBezTo>
                <a:cubicBezTo>
                  <a:pt x="1577" y="508"/>
                  <a:pt x="1549" y="530"/>
                  <a:pt x="1518" y="549"/>
                </a:cubicBezTo>
                <a:cubicBezTo>
                  <a:pt x="1490" y="566"/>
                  <a:pt x="1447" y="573"/>
                  <a:pt x="1416" y="585"/>
                </a:cubicBezTo>
                <a:cubicBezTo>
                  <a:pt x="1359" y="606"/>
                  <a:pt x="1310" y="633"/>
                  <a:pt x="1248" y="645"/>
                </a:cubicBezTo>
                <a:cubicBezTo>
                  <a:pt x="1148" y="642"/>
                  <a:pt x="1067" y="638"/>
                  <a:pt x="972" y="627"/>
                </a:cubicBezTo>
                <a:cubicBezTo>
                  <a:pt x="846" y="595"/>
                  <a:pt x="718" y="560"/>
                  <a:pt x="600" y="507"/>
                </a:cubicBezTo>
                <a:cubicBezTo>
                  <a:pt x="542" y="481"/>
                  <a:pt x="464" y="470"/>
                  <a:pt x="402" y="447"/>
                </a:cubicBezTo>
                <a:cubicBezTo>
                  <a:pt x="371" y="435"/>
                  <a:pt x="338" y="413"/>
                  <a:pt x="306" y="405"/>
                </a:cubicBezTo>
                <a:cubicBezTo>
                  <a:pt x="269" y="396"/>
                  <a:pt x="227" y="392"/>
                  <a:pt x="192" y="375"/>
                </a:cubicBezTo>
                <a:cubicBezTo>
                  <a:pt x="138" y="348"/>
                  <a:pt x="84" y="334"/>
                  <a:pt x="24" y="327"/>
                </a:cubicBezTo>
                <a:cubicBezTo>
                  <a:pt x="6" y="301"/>
                  <a:pt x="0" y="300"/>
                  <a:pt x="18" y="255"/>
                </a:cubicBezTo>
                <a:cubicBezTo>
                  <a:pt x="20" y="249"/>
                  <a:pt x="34" y="255"/>
                  <a:pt x="36" y="249"/>
                </a:cubicBezTo>
                <a:cubicBezTo>
                  <a:pt x="38" y="244"/>
                  <a:pt x="28" y="241"/>
                  <a:pt x="24" y="237"/>
                </a:cubicBezTo>
                <a:close/>
              </a:path>
            </a:pathLst>
          </a:custGeom>
          <a:solidFill>
            <a:srgbClr val="CCFFFF"/>
          </a:solidFill>
          <a:ln w="9525" cap="flat" cmpd="sng">
            <a:solidFill>
              <a:srgbClr val="00CCFF"/>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7418" name="Text Box 6"/>
          <p:cNvSpPr txBox="1">
            <a:spLocks noChangeArrowheads="1"/>
          </p:cNvSpPr>
          <p:nvPr/>
        </p:nvSpPr>
        <p:spPr bwMode="auto">
          <a:xfrm>
            <a:off x="117475" y="754063"/>
            <a:ext cx="932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cs typeface="Arial" pitchFamily="34" charset="0"/>
              </a:rPr>
              <a:t>■</a:t>
            </a:r>
            <a:r>
              <a:rPr lang="en-US" altLang="ru-RU" sz="1000" b="1" dirty="0">
                <a:solidFill>
                  <a:srgbClr val="FF0000"/>
                </a:solidFill>
                <a:latin typeface="+mn-lt"/>
                <a:cs typeface="Arial" pitchFamily="34" charset="0"/>
              </a:rPr>
              <a:t>  </a:t>
            </a:r>
            <a:r>
              <a:rPr lang="ru-RU" altLang="ru-RU" sz="1000" b="1" dirty="0">
                <a:solidFill>
                  <a:srgbClr val="FF0000"/>
                </a:solidFill>
                <a:latin typeface="+mn-lt"/>
              </a:rPr>
              <a:t>Равновесие сочлененных тел</a:t>
            </a:r>
            <a:r>
              <a:rPr lang="ru-RU" altLang="ru-RU" sz="1000" b="1" dirty="0">
                <a:solidFill>
                  <a:schemeClr val="accent1"/>
                </a:solidFill>
                <a:latin typeface="+mn-lt"/>
              </a:rPr>
              <a:t>.  </a:t>
            </a:r>
            <a:r>
              <a:rPr lang="ru-RU" altLang="ru-RU" sz="1000" dirty="0">
                <a:solidFill>
                  <a:schemeClr val="accent1"/>
                </a:solidFill>
                <a:latin typeface="+mn-lt"/>
              </a:rPr>
              <a:t>Железнодорожные и строительные конструкции могут состоять из сочлененных между собой тел (балок, ферм). </a:t>
            </a:r>
          </a:p>
          <a:p>
            <a:pPr eaLnBrk="1" hangingPunct="1"/>
            <a:r>
              <a:rPr lang="ru-RU" altLang="ru-RU" sz="1000" dirty="0">
                <a:solidFill>
                  <a:schemeClr val="accent1"/>
                </a:solidFill>
                <a:latin typeface="+mn-lt"/>
              </a:rPr>
              <a:t>Количество наложенных связей может превышать число независимых уравнений равновесия, которые можно составить для рассматриваемой</a:t>
            </a:r>
          </a:p>
          <a:p>
            <a:pPr eaLnBrk="1" hangingPunct="1"/>
            <a:r>
              <a:rPr lang="ru-RU" altLang="ru-RU" sz="1000" dirty="0">
                <a:solidFill>
                  <a:schemeClr val="accent1"/>
                </a:solidFill>
                <a:latin typeface="+mn-lt"/>
              </a:rPr>
              <a:t>конструкции. Такие задачи являются </a:t>
            </a:r>
            <a:r>
              <a:rPr lang="ru-RU" altLang="ru-RU" sz="1000" b="1" dirty="0">
                <a:solidFill>
                  <a:schemeClr val="accent1"/>
                </a:solidFill>
                <a:latin typeface="+mn-lt"/>
              </a:rPr>
              <a:t>статически неопределимыми</a:t>
            </a:r>
            <a:r>
              <a:rPr lang="ru-RU" altLang="ru-RU" sz="1000" dirty="0">
                <a:solidFill>
                  <a:schemeClr val="accent1"/>
                </a:solidFill>
                <a:latin typeface="+mn-lt"/>
              </a:rPr>
              <a:t>. Степень статической неопределимости для плоских систем равна</a:t>
            </a:r>
            <a:r>
              <a:rPr lang="en-US" altLang="ru-RU" sz="1000" dirty="0">
                <a:solidFill>
                  <a:schemeClr val="accent1"/>
                </a:solidFill>
                <a:latin typeface="+mn-lt"/>
              </a:rPr>
              <a:t>:</a:t>
            </a:r>
          </a:p>
          <a:p>
            <a:pPr eaLnBrk="1" hangingPunct="1"/>
            <a:r>
              <a:rPr lang="ru-RU" altLang="ru-RU" sz="1000" dirty="0">
                <a:solidFill>
                  <a:schemeClr val="accent1"/>
                </a:solidFill>
                <a:latin typeface="+mn-lt"/>
              </a:rPr>
              <a:t>		</a:t>
            </a:r>
            <a:r>
              <a:rPr lang="en-US" altLang="ru-RU" sz="1000" dirty="0">
                <a:solidFill>
                  <a:schemeClr val="accent1"/>
                </a:solidFill>
                <a:latin typeface="+mn-lt"/>
              </a:rPr>
              <a:t>    </a:t>
            </a:r>
            <a:r>
              <a:rPr lang="ru-RU" altLang="ru-RU" sz="1000" dirty="0">
                <a:solidFill>
                  <a:schemeClr val="accent1"/>
                </a:solidFill>
                <a:latin typeface="+mn-lt"/>
              </a:rPr>
              <a:t>      где </a:t>
            </a:r>
            <a:r>
              <a:rPr lang="ru-RU" altLang="ru-RU" sz="1000" i="1" dirty="0">
                <a:solidFill>
                  <a:schemeClr val="accent1"/>
                </a:solidFill>
                <a:latin typeface="+mn-lt"/>
              </a:rPr>
              <a:t>Д </a:t>
            </a:r>
            <a:r>
              <a:rPr lang="ru-RU" altLang="ru-RU" sz="1000" dirty="0">
                <a:solidFill>
                  <a:schemeClr val="accent1"/>
                </a:solidFill>
                <a:latin typeface="+mn-lt"/>
              </a:rPr>
              <a:t>– число жестких дисков, Ж – число жестких заделок,</a:t>
            </a:r>
            <a:endParaRPr lang="en-US" altLang="ru-RU" sz="1000" dirty="0">
              <a:solidFill>
                <a:schemeClr val="accent1"/>
              </a:solidFill>
              <a:latin typeface="+mn-lt"/>
            </a:endParaRPr>
          </a:p>
          <a:p>
            <a:pPr eaLnBrk="1" hangingPunct="1"/>
            <a:r>
              <a:rPr lang="en-US" altLang="ru-RU" sz="1000" dirty="0">
                <a:solidFill>
                  <a:schemeClr val="accent1"/>
                </a:solidFill>
                <a:latin typeface="+mn-lt"/>
              </a:rPr>
              <a:t>		    </a:t>
            </a:r>
            <a:r>
              <a:rPr lang="ru-RU" altLang="ru-RU" sz="1000" dirty="0">
                <a:solidFill>
                  <a:schemeClr val="accent1"/>
                </a:solidFill>
                <a:latin typeface="+mn-lt"/>
              </a:rPr>
              <a:t>            </a:t>
            </a:r>
            <a:r>
              <a:rPr lang="ru-RU" altLang="ru-RU" sz="1000" i="1" dirty="0">
                <a:solidFill>
                  <a:schemeClr val="accent1"/>
                </a:solidFill>
                <a:latin typeface="+mn-lt"/>
              </a:rPr>
              <a:t>Ш</a:t>
            </a:r>
            <a:r>
              <a:rPr lang="ru-RU" altLang="ru-RU" sz="1000" dirty="0">
                <a:solidFill>
                  <a:schemeClr val="accent1"/>
                </a:solidFill>
                <a:latin typeface="+mn-lt"/>
              </a:rPr>
              <a:t> – число неподвижных шарниров (опорных и соединяющих диски между собой,</a:t>
            </a:r>
          </a:p>
          <a:p>
            <a:pPr eaLnBrk="1" hangingPunct="1"/>
            <a:r>
              <a:rPr lang="ru-RU" altLang="ru-RU" sz="1000" dirty="0">
                <a:solidFill>
                  <a:schemeClr val="accent1"/>
                </a:solidFill>
                <a:latin typeface="+mn-lt"/>
              </a:rPr>
              <a:t>		                </a:t>
            </a:r>
            <a:r>
              <a:rPr lang="ru-RU" altLang="ru-RU" sz="1000" i="1" dirty="0">
                <a:solidFill>
                  <a:schemeClr val="accent1"/>
                </a:solidFill>
                <a:latin typeface="+mn-lt"/>
              </a:rPr>
              <a:t>С</a:t>
            </a:r>
            <a:r>
              <a:rPr lang="ru-RU" altLang="ru-RU" sz="1000" dirty="0">
                <a:solidFill>
                  <a:schemeClr val="accent1"/>
                </a:solidFill>
                <a:latin typeface="+mn-lt"/>
              </a:rPr>
              <a:t> – число шарнирных стержней (опорных или соединяющих диски между собой) или подвижных шарниров	</a:t>
            </a:r>
            <a:endParaRPr lang="en-US" altLang="ru-RU" sz="1000" dirty="0">
              <a:solidFill>
                <a:schemeClr val="accent1"/>
              </a:solidFill>
              <a:latin typeface="+mn-lt"/>
            </a:endParaRPr>
          </a:p>
        </p:txBody>
      </p:sp>
      <p:graphicFrame>
        <p:nvGraphicFramePr>
          <p:cNvPr id="17419" name="Object 7"/>
          <p:cNvGraphicFramePr>
            <a:graphicFrameLocks noChangeAspect="1"/>
          </p:cNvGraphicFramePr>
          <p:nvPr>
            <p:extLst>
              <p:ext uri="{D42A27DB-BD31-4B8C-83A1-F6EECF244321}">
                <p14:modId xmlns:p14="http://schemas.microsoft.com/office/powerpoint/2010/main" val="2953419268"/>
              </p:ext>
            </p:extLst>
          </p:nvPr>
        </p:nvGraphicFramePr>
        <p:xfrm>
          <a:off x="255588" y="1346200"/>
          <a:ext cx="1779587" cy="241300"/>
        </p:xfrm>
        <a:graphic>
          <a:graphicData uri="http://schemas.openxmlformats.org/presentationml/2006/ole">
            <mc:AlternateContent xmlns:mc="http://schemas.openxmlformats.org/markup-compatibility/2006">
              <mc:Choice xmlns:v="urn:schemas-microsoft-com:vml" Requires="v">
                <p:oleObj spid="_x0000_s51168" name="Формула" r:id="rId3" imgW="1497950" imgH="203112" progId="Equation.3">
                  <p:embed/>
                </p:oleObj>
              </mc:Choice>
              <mc:Fallback>
                <p:oleObj name="Формула" r:id="rId3" imgW="1497950"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1346200"/>
                        <a:ext cx="1779587"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3358" name="Group 14"/>
          <p:cNvGrpSpPr>
            <a:grpSpLocks/>
          </p:cNvGrpSpPr>
          <p:nvPr/>
        </p:nvGrpSpPr>
        <p:grpSpPr bwMode="auto">
          <a:xfrm>
            <a:off x="220663" y="2536825"/>
            <a:ext cx="2030412" cy="574675"/>
            <a:chOff x="3211" y="3771"/>
            <a:chExt cx="1279" cy="362"/>
          </a:xfrm>
        </p:grpSpPr>
        <p:sp>
          <p:nvSpPr>
            <p:cNvPr id="17533" name="Rectangle 15"/>
            <p:cNvSpPr>
              <a:spLocks noChangeArrowheads="1"/>
            </p:cNvSpPr>
            <p:nvPr/>
          </p:nvSpPr>
          <p:spPr bwMode="auto">
            <a:xfrm>
              <a:off x="3333" y="3771"/>
              <a:ext cx="1157" cy="91"/>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34" name="AutoShape 16"/>
            <p:cNvSpPr>
              <a:spLocks noChangeArrowheads="1"/>
            </p:cNvSpPr>
            <p:nvPr/>
          </p:nvSpPr>
          <p:spPr bwMode="auto">
            <a:xfrm rot="16200000" flipH="1">
              <a:off x="4244" y="3931"/>
              <a:ext cx="312" cy="91"/>
            </a:xfrm>
            <a:prstGeom prst="rightArrow">
              <a:avLst>
                <a:gd name="adj1" fmla="val 50000"/>
                <a:gd name="adj2" fmla="val 8571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17535" name="Text Box 17"/>
            <p:cNvSpPr txBox="1">
              <a:spLocks noChangeArrowheads="1"/>
            </p:cNvSpPr>
            <p:nvPr/>
          </p:nvSpPr>
          <p:spPr bwMode="auto">
            <a:xfrm>
              <a:off x="3211" y="3828"/>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en-US" altLang="ru-RU" sz="1400" i="1">
                  <a:latin typeface="+mn-lt"/>
                </a:rPr>
                <a:t>A</a:t>
              </a:r>
              <a:endParaRPr lang="ru-RU" altLang="ru-RU" sz="1400" i="1">
                <a:latin typeface="+mn-lt"/>
              </a:endParaRPr>
            </a:p>
          </p:txBody>
        </p:sp>
      </p:grpSp>
      <p:grpSp>
        <p:nvGrpSpPr>
          <p:cNvPr id="313416" name="Group 72"/>
          <p:cNvGrpSpPr>
            <a:grpSpLocks/>
          </p:cNvGrpSpPr>
          <p:nvPr/>
        </p:nvGrpSpPr>
        <p:grpSpPr bwMode="auto">
          <a:xfrm>
            <a:off x="28575" y="2047875"/>
            <a:ext cx="1120775" cy="695325"/>
            <a:chOff x="1110" y="3036"/>
            <a:chExt cx="706" cy="438"/>
          </a:xfrm>
        </p:grpSpPr>
        <p:sp>
          <p:nvSpPr>
            <p:cNvPr id="17527" name="AutoShape 20"/>
            <p:cNvSpPr>
              <a:spLocks noChangeArrowheads="1"/>
            </p:cNvSpPr>
            <p:nvPr/>
          </p:nvSpPr>
          <p:spPr bwMode="auto">
            <a:xfrm rot="5400000" flipH="1" flipV="1">
              <a:off x="1204" y="3182"/>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17528" name="AutoShape 21"/>
            <p:cNvSpPr>
              <a:spLocks noChangeArrowheads="1"/>
            </p:cNvSpPr>
            <p:nvPr/>
          </p:nvSpPr>
          <p:spPr bwMode="auto">
            <a:xfrm rot="10800000" flipH="1" flipV="1">
              <a:off x="1336" y="3344"/>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17529" name="AutoShape 22"/>
            <p:cNvSpPr>
              <a:spLocks noChangeArrowheads="1"/>
            </p:cNvSpPr>
            <p:nvPr/>
          </p:nvSpPr>
          <p:spPr bwMode="auto">
            <a:xfrm rot="10800000" flipV="1">
              <a:off x="1223" y="3208"/>
              <a:ext cx="249" cy="249"/>
            </a:xfrm>
            <a:custGeom>
              <a:avLst/>
              <a:gdLst>
                <a:gd name="T0" fmla="*/ 124 w 21600"/>
                <a:gd name="T1" fmla="*/ 0 h 21600"/>
                <a:gd name="T2" fmla="*/ 31 w 21600"/>
                <a:gd name="T3" fmla="*/ 125 h 21600"/>
                <a:gd name="T4" fmla="*/ 124 w 21600"/>
                <a:gd name="T5" fmla="*/ 62 h 21600"/>
                <a:gd name="T6" fmla="*/ 280 w 21600"/>
                <a:gd name="T7" fmla="*/ 125 h 21600"/>
                <a:gd name="T8" fmla="*/ 218 w 21600"/>
                <a:gd name="T9" fmla="*/ 187 h 21600"/>
                <a:gd name="T10" fmla="*/ 156 w 21600"/>
                <a:gd name="T11" fmla="*/ 125 h 21600"/>
                <a:gd name="T12" fmla="*/ 0 60000 65536"/>
                <a:gd name="T13" fmla="*/ 0 60000 65536"/>
                <a:gd name="T14" fmla="*/ 0 60000 65536"/>
                <a:gd name="T15" fmla="*/ 0 60000 65536"/>
                <a:gd name="T16" fmla="*/ 0 60000 65536"/>
                <a:gd name="T17" fmla="*/ 0 60000 65536"/>
                <a:gd name="T18" fmla="*/ 3123 w 21600"/>
                <a:gd name="T19" fmla="*/ 3123 h 21600"/>
                <a:gd name="T20" fmla="*/ 18477 w 21600"/>
                <a:gd name="T21" fmla="*/ 1847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17530" name="Object 23"/>
            <p:cNvGraphicFramePr>
              <a:graphicFrameLocks noChangeAspect="1"/>
            </p:cNvGraphicFramePr>
            <p:nvPr/>
          </p:nvGraphicFramePr>
          <p:xfrm>
            <a:off x="1656" y="3322"/>
            <a:ext cx="160" cy="152"/>
          </p:xfrm>
          <a:graphic>
            <a:graphicData uri="http://schemas.openxmlformats.org/presentationml/2006/ole">
              <mc:AlternateContent xmlns:mc="http://schemas.openxmlformats.org/markup-compatibility/2006">
                <mc:Choice xmlns:v="urn:schemas-microsoft-com:vml" Requires="v">
                  <p:oleObj spid="_x0000_s51169" name="Формула" r:id="rId5" imgW="253890" imgH="241195" progId="Equation.3">
                    <p:embed/>
                  </p:oleObj>
                </mc:Choice>
                <mc:Fallback>
                  <p:oleObj name="Формула" r:id="rId5" imgW="253890"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6" y="3322"/>
                          <a:ext cx="16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31" name="Object 24"/>
            <p:cNvGraphicFramePr>
              <a:graphicFrameLocks noChangeAspect="1"/>
            </p:cNvGraphicFramePr>
            <p:nvPr/>
          </p:nvGraphicFramePr>
          <p:xfrm>
            <a:off x="1448" y="3036"/>
            <a:ext cx="160" cy="160"/>
          </p:xfrm>
          <a:graphic>
            <a:graphicData uri="http://schemas.openxmlformats.org/presentationml/2006/ole">
              <mc:AlternateContent xmlns:mc="http://schemas.openxmlformats.org/markup-compatibility/2006">
                <mc:Choice xmlns:v="urn:schemas-microsoft-com:vml" Requires="v">
                  <p:oleObj spid="_x0000_s51170" name="Формула" r:id="rId7" imgW="253780" imgH="253780" progId="Equation.3">
                    <p:embed/>
                  </p:oleObj>
                </mc:Choice>
                <mc:Fallback>
                  <p:oleObj name="Формула" r:id="rId7" imgW="253780" imgH="2537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8" y="3036"/>
                          <a:ext cx="16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32" name="Object 25"/>
            <p:cNvGraphicFramePr>
              <a:graphicFrameLocks noChangeAspect="1"/>
            </p:cNvGraphicFramePr>
            <p:nvPr/>
          </p:nvGraphicFramePr>
          <p:xfrm>
            <a:off x="1110" y="3050"/>
            <a:ext cx="160" cy="136"/>
          </p:xfrm>
          <a:graphic>
            <a:graphicData uri="http://schemas.openxmlformats.org/presentationml/2006/ole">
              <mc:AlternateContent xmlns:mc="http://schemas.openxmlformats.org/markup-compatibility/2006">
                <mc:Choice xmlns:v="urn:schemas-microsoft-com:vml" Requires="v">
                  <p:oleObj spid="_x0000_s51171" name="Формула" r:id="rId9" imgW="253780" imgH="215713" progId="Equation.3">
                    <p:embed/>
                  </p:oleObj>
                </mc:Choice>
                <mc:Fallback>
                  <p:oleObj name="Формула" r:id="rId9" imgW="253780"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0" y="3050"/>
                          <a:ext cx="16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3371" name="Rectangle 27"/>
          <p:cNvSpPr>
            <a:spLocks noChangeArrowheads="1"/>
          </p:cNvSpPr>
          <p:nvPr/>
        </p:nvSpPr>
        <p:spPr bwMode="auto">
          <a:xfrm>
            <a:off x="2393950" y="2525713"/>
            <a:ext cx="1836738" cy="14446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3372" name="AutoShape 28"/>
          <p:cNvSpPr>
            <a:spLocks noChangeArrowheads="1"/>
          </p:cNvSpPr>
          <p:nvPr/>
        </p:nvSpPr>
        <p:spPr bwMode="auto">
          <a:xfrm rot="16200000" flipH="1">
            <a:off x="3810794" y="2799557"/>
            <a:ext cx="495300" cy="144462"/>
          </a:xfrm>
          <a:prstGeom prst="rightArrow">
            <a:avLst>
              <a:gd name="adj1" fmla="val 50000"/>
              <a:gd name="adj2" fmla="val 8571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313389" name="Text Box 45"/>
          <p:cNvSpPr txBox="1">
            <a:spLocks noChangeArrowheads="1"/>
          </p:cNvSpPr>
          <p:nvPr/>
        </p:nvSpPr>
        <p:spPr bwMode="auto">
          <a:xfrm>
            <a:off x="3503613" y="2709863"/>
            <a:ext cx="303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en-US" altLang="ru-RU" sz="1400" i="1">
                <a:latin typeface="+mn-lt"/>
              </a:rPr>
              <a:t>B</a:t>
            </a:r>
            <a:endParaRPr lang="ru-RU" altLang="ru-RU" sz="1400" i="1">
              <a:latin typeface="+mn-lt"/>
            </a:endParaRPr>
          </a:p>
        </p:txBody>
      </p:sp>
      <p:graphicFrame>
        <p:nvGraphicFramePr>
          <p:cNvPr id="313390" name="Object 46"/>
          <p:cNvGraphicFramePr>
            <a:graphicFrameLocks noChangeAspect="1"/>
          </p:cNvGraphicFramePr>
          <p:nvPr>
            <p:extLst>
              <p:ext uri="{D42A27DB-BD31-4B8C-83A1-F6EECF244321}">
                <p14:modId xmlns:p14="http://schemas.microsoft.com/office/powerpoint/2010/main" val="2681807884"/>
              </p:ext>
            </p:extLst>
          </p:nvPr>
        </p:nvGraphicFramePr>
        <p:xfrm>
          <a:off x="5372100" y="1939925"/>
          <a:ext cx="1993900" cy="201613"/>
        </p:xfrm>
        <a:graphic>
          <a:graphicData uri="http://schemas.openxmlformats.org/presentationml/2006/ole">
            <mc:AlternateContent xmlns:mc="http://schemas.openxmlformats.org/markup-compatibility/2006">
              <mc:Choice xmlns:v="urn:schemas-microsoft-com:vml" Requires="v">
                <p:oleObj spid="_x0000_s51172" name="Формула" r:id="rId11" imgW="1764534" imgH="177723" progId="Equation.3">
                  <p:embed/>
                </p:oleObj>
              </mc:Choice>
              <mc:Fallback>
                <p:oleObj name="Формула" r:id="rId11" imgW="1764534" imgH="17772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2100" y="1939925"/>
                        <a:ext cx="1993900" cy="2016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91" name="Text Box 47"/>
          <p:cNvSpPr txBox="1">
            <a:spLocks noChangeArrowheads="1"/>
          </p:cNvSpPr>
          <p:nvPr/>
        </p:nvSpPr>
        <p:spPr bwMode="auto">
          <a:xfrm>
            <a:off x="4308475" y="2144713"/>
            <a:ext cx="29081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1. Выберем в качестве объекта всю конструкцию.</a:t>
            </a:r>
          </a:p>
        </p:txBody>
      </p:sp>
      <p:sp>
        <p:nvSpPr>
          <p:cNvPr id="313400" name="AutoShape 56"/>
          <p:cNvSpPr>
            <a:spLocks noChangeArrowheads="1"/>
          </p:cNvSpPr>
          <p:nvPr/>
        </p:nvSpPr>
        <p:spPr bwMode="auto">
          <a:xfrm rot="16200000" flipH="1">
            <a:off x="3810794" y="2799557"/>
            <a:ext cx="495300" cy="144462"/>
          </a:xfrm>
          <a:prstGeom prst="rightArrow">
            <a:avLst>
              <a:gd name="adj1" fmla="val 50000"/>
              <a:gd name="adj2" fmla="val 8571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313401" name="Text Box 57"/>
          <p:cNvSpPr txBox="1">
            <a:spLocks noChangeArrowheads="1"/>
          </p:cNvSpPr>
          <p:nvPr/>
        </p:nvSpPr>
        <p:spPr bwMode="auto">
          <a:xfrm>
            <a:off x="2284415" y="2606675"/>
            <a:ext cx="29527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ru-RU" altLang="ru-RU" sz="1400" i="1">
                <a:latin typeface="+mn-lt"/>
              </a:rPr>
              <a:t>С</a:t>
            </a:r>
          </a:p>
        </p:txBody>
      </p:sp>
      <p:sp>
        <p:nvSpPr>
          <p:cNvPr id="313402" name="Oval 58"/>
          <p:cNvSpPr>
            <a:spLocks noChangeArrowheads="1"/>
          </p:cNvSpPr>
          <p:nvPr/>
        </p:nvSpPr>
        <p:spPr bwMode="auto">
          <a:xfrm>
            <a:off x="2266950" y="2543175"/>
            <a:ext cx="114300" cy="114300"/>
          </a:xfrm>
          <a:prstGeom prst="ellipse">
            <a:avLst/>
          </a:prstGeom>
          <a:solidFill>
            <a:srgbClr val="C0C0C0"/>
          </a:solidFill>
          <a:ln w="63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13403" name="Group 59"/>
          <p:cNvGrpSpPr>
            <a:grpSpLocks/>
          </p:cNvGrpSpPr>
          <p:nvPr/>
        </p:nvGrpSpPr>
        <p:grpSpPr bwMode="auto">
          <a:xfrm>
            <a:off x="3086100" y="2679700"/>
            <a:ext cx="612775" cy="469900"/>
            <a:chOff x="657" y="2976"/>
            <a:chExt cx="386" cy="296"/>
          </a:xfrm>
        </p:grpSpPr>
        <p:sp>
          <p:nvSpPr>
            <p:cNvPr id="17521" name="AutoShape 60"/>
            <p:cNvSpPr>
              <a:spLocks noChangeArrowheads="1"/>
            </p:cNvSpPr>
            <p:nvPr/>
          </p:nvSpPr>
          <p:spPr bwMode="auto">
            <a:xfrm>
              <a:off x="726" y="3021"/>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22" name="Oval 61"/>
            <p:cNvSpPr>
              <a:spLocks noChangeArrowheads="1"/>
            </p:cNvSpPr>
            <p:nvPr/>
          </p:nvSpPr>
          <p:spPr bwMode="auto">
            <a:xfrm>
              <a:off x="794" y="2976"/>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23" name="Rectangle 62"/>
            <p:cNvSpPr>
              <a:spLocks noChangeArrowheads="1"/>
            </p:cNvSpPr>
            <p:nvPr/>
          </p:nvSpPr>
          <p:spPr bwMode="auto">
            <a:xfrm>
              <a:off x="657" y="3204"/>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24" name="Line 63"/>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7525" name="Oval 64"/>
            <p:cNvSpPr>
              <a:spLocks noChangeArrowheads="1"/>
            </p:cNvSpPr>
            <p:nvPr/>
          </p:nvSpPr>
          <p:spPr bwMode="auto">
            <a:xfrm>
              <a:off x="748"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26" name="Oval 65"/>
            <p:cNvSpPr>
              <a:spLocks noChangeArrowheads="1"/>
            </p:cNvSpPr>
            <p:nvPr/>
          </p:nvSpPr>
          <p:spPr bwMode="auto">
            <a:xfrm>
              <a:off x="861"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313410" name="Text Box 66"/>
          <p:cNvSpPr txBox="1">
            <a:spLocks noChangeArrowheads="1"/>
          </p:cNvSpPr>
          <p:nvPr/>
        </p:nvSpPr>
        <p:spPr bwMode="auto">
          <a:xfrm>
            <a:off x="3503613" y="2709863"/>
            <a:ext cx="303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en-US" altLang="ru-RU" sz="1400" i="1">
                <a:latin typeface="+mn-lt"/>
              </a:rPr>
              <a:t>B</a:t>
            </a:r>
            <a:endParaRPr lang="ru-RU" altLang="ru-RU" sz="1400" i="1">
              <a:latin typeface="+mn-lt"/>
            </a:endParaRPr>
          </a:p>
        </p:txBody>
      </p:sp>
      <p:sp>
        <p:nvSpPr>
          <p:cNvPr id="313411" name="Rectangle 67"/>
          <p:cNvSpPr>
            <a:spLocks noChangeArrowheads="1"/>
          </p:cNvSpPr>
          <p:nvPr/>
        </p:nvSpPr>
        <p:spPr bwMode="auto">
          <a:xfrm>
            <a:off x="114300" y="1668463"/>
            <a:ext cx="6877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chemeClr val="bg2"/>
                </a:solidFill>
                <a:latin typeface="+mn-lt"/>
              </a:rPr>
              <a:t>В теоретической механике возможно решение только статически определимых задач, в которых количество связей равно числу независимых уравнений равновесия (</a:t>
            </a:r>
            <a:r>
              <a:rPr lang="en-US" altLang="ru-RU" sz="1000" b="1" i="1">
                <a:solidFill>
                  <a:schemeClr val="bg2"/>
                </a:solidFill>
                <a:latin typeface="+mn-lt"/>
              </a:rPr>
              <a:t>n</a:t>
            </a:r>
            <a:r>
              <a:rPr lang="en-US" altLang="ru-RU" sz="1000" b="1">
                <a:solidFill>
                  <a:schemeClr val="bg2"/>
                </a:solidFill>
                <a:latin typeface="+mn-lt"/>
              </a:rPr>
              <a:t> = 0)</a:t>
            </a:r>
            <a:r>
              <a:rPr lang="ru-RU" altLang="ru-RU" sz="1000">
                <a:solidFill>
                  <a:schemeClr val="bg2"/>
                </a:solidFill>
                <a:latin typeface="+mn-lt"/>
              </a:rPr>
              <a:t>.</a:t>
            </a:r>
            <a:endParaRPr lang="ru-RU" altLang="ru-RU">
              <a:latin typeface="+mn-lt"/>
            </a:endParaRPr>
          </a:p>
        </p:txBody>
      </p:sp>
      <p:sp>
        <p:nvSpPr>
          <p:cNvPr id="313414" name="Text Box 70"/>
          <p:cNvSpPr txBox="1">
            <a:spLocks noChangeArrowheads="1"/>
          </p:cNvSpPr>
          <p:nvPr/>
        </p:nvSpPr>
        <p:spPr bwMode="auto">
          <a:xfrm>
            <a:off x="4306888" y="2324100"/>
            <a:ext cx="31838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 Отбросим связи и заменим их действие реакциями.</a:t>
            </a:r>
          </a:p>
        </p:txBody>
      </p:sp>
      <p:sp>
        <p:nvSpPr>
          <p:cNvPr id="313417" name="AutoShape 73"/>
          <p:cNvSpPr>
            <a:spLocks noChangeArrowheads="1"/>
          </p:cNvSpPr>
          <p:nvPr/>
        </p:nvSpPr>
        <p:spPr bwMode="auto">
          <a:xfrm>
            <a:off x="3305175" y="2209800"/>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3418" name="Object 74"/>
          <p:cNvGraphicFramePr>
            <a:graphicFrameLocks noChangeAspect="1"/>
          </p:cNvGraphicFramePr>
          <p:nvPr>
            <p:extLst>
              <p:ext uri="{D42A27DB-BD31-4B8C-83A1-F6EECF244321}">
                <p14:modId xmlns:p14="http://schemas.microsoft.com/office/powerpoint/2010/main" val="1369777986"/>
              </p:ext>
            </p:extLst>
          </p:nvPr>
        </p:nvGraphicFramePr>
        <p:xfrm>
          <a:off x="3460750" y="2228850"/>
          <a:ext cx="203200" cy="228600"/>
        </p:xfrm>
        <a:graphic>
          <a:graphicData uri="http://schemas.openxmlformats.org/presentationml/2006/ole">
            <mc:AlternateContent xmlns:mc="http://schemas.openxmlformats.org/markup-compatibility/2006">
              <mc:Choice xmlns:v="urn:schemas-microsoft-com:vml" Requires="v">
                <p:oleObj spid="_x0000_s51173" name="Формула" r:id="rId13" imgW="203112" imgH="228501" progId="Equation.3">
                  <p:embed/>
                </p:oleObj>
              </mc:Choice>
              <mc:Fallback>
                <p:oleObj name="Формула" r:id="rId13" imgW="203112"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60750" y="2228850"/>
                        <a:ext cx="203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19" name="Text Box 75"/>
          <p:cNvSpPr txBox="1">
            <a:spLocks noChangeArrowheads="1"/>
          </p:cNvSpPr>
          <p:nvPr/>
        </p:nvSpPr>
        <p:spPr bwMode="auto">
          <a:xfrm>
            <a:off x="4305300" y="2484438"/>
            <a:ext cx="4633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3. Число неизвестных реакций – 4, а количество независимых уравнений - 3.</a:t>
            </a:r>
          </a:p>
          <a:p>
            <a:pPr eaLnBrk="1" hangingPunct="1"/>
            <a:r>
              <a:rPr lang="ru-RU" altLang="ru-RU" sz="1000">
                <a:latin typeface="+mn-lt"/>
              </a:rPr>
              <a:t>Это означает, что необходимо</a:t>
            </a:r>
            <a:r>
              <a:rPr lang="ru-RU" altLang="ru-RU" sz="1000" b="1">
                <a:latin typeface="+mn-lt"/>
              </a:rPr>
              <a:t> расчленить </a:t>
            </a:r>
            <a:r>
              <a:rPr lang="ru-RU" altLang="ru-RU" sz="1000">
                <a:latin typeface="+mn-lt"/>
              </a:rPr>
              <a:t>конструкцию – отбросить шарнир </a:t>
            </a:r>
            <a:r>
              <a:rPr lang="en-US" altLang="ru-RU" sz="1000">
                <a:latin typeface="+mn-lt"/>
              </a:rPr>
              <a:t>C</a:t>
            </a:r>
          </a:p>
          <a:p>
            <a:pPr eaLnBrk="1" hangingPunct="1"/>
            <a:r>
              <a:rPr lang="ru-RU" altLang="ru-RU" sz="1000">
                <a:latin typeface="+mn-lt"/>
              </a:rPr>
              <a:t>и заменить его действие на каждую из частей реакциями.</a:t>
            </a:r>
          </a:p>
        </p:txBody>
      </p:sp>
      <p:sp>
        <p:nvSpPr>
          <p:cNvPr id="313425" name="AutoShape 81"/>
          <p:cNvSpPr>
            <a:spLocks noChangeArrowheads="1"/>
          </p:cNvSpPr>
          <p:nvPr/>
        </p:nvSpPr>
        <p:spPr bwMode="auto">
          <a:xfrm>
            <a:off x="2293938" y="2103438"/>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3426" name="AutoShape 82"/>
          <p:cNvSpPr>
            <a:spLocks noChangeArrowheads="1"/>
          </p:cNvSpPr>
          <p:nvPr/>
        </p:nvSpPr>
        <p:spPr bwMode="auto">
          <a:xfrm flipV="1">
            <a:off x="2227263" y="2617788"/>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3427" name="AutoShape 83"/>
          <p:cNvSpPr>
            <a:spLocks noChangeArrowheads="1"/>
          </p:cNvSpPr>
          <p:nvPr/>
        </p:nvSpPr>
        <p:spPr bwMode="auto">
          <a:xfrm rot="16200000" flipV="1">
            <a:off x="2520951" y="2320925"/>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3428" name="AutoShape 84"/>
          <p:cNvSpPr>
            <a:spLocks noChangeArrowheads="1"/>
          </p:cNvSpPr>
          <p:nvPr/>
        </p:nvSpPr>
        <p:spPr bwMode="auto">
          <a:xfrm rot="5400000" flipH="1" flipV="1">
            <a:off x="2033588" y="2405062"/>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3429" name="Object 85"/>
          <p:cNvGraphicFramePr>
            <a:graphicFrameLocks noChangeAspect="1"/>
          </p:cNvGraphicFramePr>
          <p:nvPr>
            <p:extLst>
              <p:ext uri="{D42A27DB-BD31-4B8C-83A1-F6EECF244321}">
                <p14:modId xmlns:p14="http://schemas.microsoft.com/office/powerpoint/2010/main" val="4034450645"/>
              </p:ext>
            </p:extLst>
          </p:nvPr>
        </p:nvGraphicFramePr>
        <p:xfrm>
          <a:off x="2592388" y="2268538"/>
          <a:ext cx="241300" cy="241300"/>
        </p:xfrm>
        <a:graphic>
          <a:graphicData uri="http://schemas.openxmlformats.org/presentationml/2006/ole">
            <mc:AlternateContent xmlns:mc="http://schemas.openxmlformats.org/markup-compatibility/2006">
              <mc:Choice xmlns:v="urn:schemas-microsoft-com:vml" Requires="v">
                <p:oleObj spid="_x0000_s51174" name="Формула" r:id="rId15" imgW="241195" imgH="241195" progId="Equation.3">
                  <p:embed/>
                </p:oleObj>
              </mc:Choice>
              <mc:Fallback>
                <p:oleObj name="Формула" r:id="rId15" imgW="241195" imgH="24119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2388" y="2268538"/>
                        <a:ext cx="2413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30" name="Object 86"/>
          <p:cNvGraphicFramePr>
            <a:graphicFrameLocks noChangeAspect="1"/>
          </p:cNvGraphicFramePr>
          <p:nvPr>
            <p:extLst>
              <p:ext uri="{D42A27DB-BD31-4B8C-83A1-F6EECF244321}">
                <p14:modId xmlns:p14="http://schemas.microsoft.com/office/powerpoint/2010/main" val="3686163632"/>
              </p:ext>
            </p:extLst>
          </p:nvPr>
        </p:nvGraphicFramePr>
        <p:xfrm>
          <a:off x="1885950" y="2314575"/>
          <a:ext cx="241300" cy="241300"/>
        </p:xfrm>
        <a:graphic>
          <a:graphicData uri="http://schemas.openxmlformats.org/presentationml/2006/ole">
            <mc:AlternateContent xmlns:mc="http://schemas.openxmlformats.org/markup-compatibility/2006">
              <mc:Choice xmlns:v="urn:schemas-microsoft-com:vml" Requires="v">
                <p:oleObj spid="_x0000_s51175" name="Формула" r:id="rId17" imgW="241195" imgH="241195" progId="Equation.3">
                  <p:embed/>
                </p:oleObj>
              </mc:Choice>
              <mc:Fallback>
                <p:oleObj name="Формула" r:id="rId17" imgW="241195" imgH="24119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85950" y="2314575"/>
                        <a:ext cx="2413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31" name="Object 87"/>
          <p:cNvGraphicFramePr>
            <a:graphicFrameLocks noChangeAspect="1"/>
          </p:cNvGraphicFramePr>
          <p:nvPr>
            <p:extLst>
              <p:ext uri="{D42A27DB-BD31-4B8C-83A1-F6EECF244321}">
                <p14:modId xmlns:p14="http://schemas.microsoft.com/office/powerpoint/2010/main" val="3045399358"/>
              </p:ext>
            </p:extLst>
          </p:nvPr>
        </p:nvGraphicFramePr>
        <p:xfrm>
          <a:off x="2465388" y="2011363"/>
          <a:ext cx="241300" cy="254000"/>
        </p:xfrm>
        <a:graphic>
          <a:graphicData uri="http://schemas.openxmlformats.org/presentationml/2006/ole">
            <mc:AlternateContent xmlns:mc="http://schemas.openxmlformats.org/markup-compatibility/2006">
              <mc:Choice xmlns:v="urn:schemas-microsoft-com:vml" Requires="v">
                <p:oleObj spid="_x0000_s51176" name="Формула" r:id="rId19" imgW="241195" imgH="253890" progId="Equation.3">
                  <p:embed/>
                </p:oleObj>
              </mc:Choice>
              <mc:Fallback>
                <p:oleObj name="Формула" r:id="rId19" imgW="241195" imgH="25389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65388" y="2011363"/>
                        <a:ext cx="2413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32" name="Object 88"/>
          <p:cNvGraphicFramePr>
            <a:graphicFrameLocks noChangeAspect="1"/>
          </p:cNvGraphicFramePr>
          <p:nvPr>
            <p:extLst>
              <p:ext uri="{D42A27DB-BD31-4B8C-83A1-F6EECF244321}">
                <p14:modId xmlns:p14="http://schemas.microsoft.com/office/powerpoint/2010/main" val="3861467813"/>
              </p:ext>
            </p:extLst>
          </p:nvPr>
        </p:nvGraphicFramePr>
        <p:xfrm>
          <a:off x="2387600" y="2857500"/>
          <a:ext cx="241300" cy="254000"/>
        </p:xfrm>
        <a:graphic>
          <a:graphicData uri="http://schemas.openxmlformats.org/presentationml/2006/ole">
            <mc:AlternateContent xmlns:mc="http://schemas.openxmlformats.org/markup-compatibility/2006">
              <mc:Choice xmlns:v="urn:schemas-microsoft-com:vml" Requires="v">
                <p:oleObj spid="_x0000_s51177" name="Формула" r:id="rId21" imgW="241195" imgH="253890" progId="Equation.3">
                  <p:embed/>
                </p:oleObj>
              </mc:Choice>
              <mc:Fallback>
                <p:oleObj name="Формула" r:id="rId21" imgW="241195" imgH="25389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87600" y="2857500"/>
                        <a:ext cx="2413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33" name="Text Box 89"/>
          <p:cNvSpPr txBox="1">
            <a:spLocks noChangeArrowheads="1"/>
          </p:cNvSpPr>
          <p:nvPr/>
        </p:nvSpPr>
        <p:spPr bwMode="auto">
          <a:xfrm>
            <a:off x="0" y="3273425"/>
            <a:ext cx="926306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4. Число неизвестных реакций – 8, а количество независимых</a:t>
            </a:r>
          </a:p>
          <a:p>
            <a:pPr eaLnBrk="1" hangingPunct="1"/>
            <a:r>
              <a:rPr lang="ru-RU" altLang="ru-RU" sz="1000" dirty="0">
                <a:latin typeface="+mn-lt"/>
              </a:rPr>
              <a:t>уравнений равновесия для обоих частей - 3</a:t>
            </a:r>
            <a:r>
              <a:rPr lang="en-US" altLang="ru-RU" sz="1000" dirty="0">
                <a:latin typeface="+mn-lt"/>
                <a:cs typeface="Arial" pitchFamily="34" charset="0"/>
              </a:rPr>
              <a:t>·</a:t>
            </a:r>
            <a:r>
              <a:rPr lang="ru-RU" altLang="ru-RU" sz="1000" dirty="0">
                <a:latin typeface="+mn-lt"/>
                <a:cs typeface="Arial" pitchFamily="34" charset="0"/>
              </a:rPr>
              <a:t>2 = 6</a:t>
            </a:r>
            <a:r>
              <a:rPr lang="ru-RU" altLang="ru-RU" sz="1000" dirty="0">
                <a:latin typeface="+mn-lt"/>
              </a:rPr>
              <a:t>.</a:t>
            </a:r>
          </a:p>
          <a:p>
            <a:pPr eaLnBrk="1" hangingPunct="1"/>
            <a:r>
              <a:rPr lang="ru-RU" altLang="ru-RU" sz="1000" dirty="0">
                <a:latin typeface="+mn-lt"/>
              </a:rPr>
              <a:t>С использованием аксиомы действия</a:t>
            </a:r>
            <a:r>
              <a:rPr lang="en-US" altLang="ru-RU" sz="1000" dirty="0">
                <a:latin typeface="+mn-lt"/>
              </a:rPr>
              <a:t> </a:t>
            </a:r>
            <a:r>
              <a:rPr lang="ru-RU" altLang="ru-RU" sz="1000" dirty="0">
                <a:latin typeface="+mn-lt"/>
              </a:rPr>
              <a:t>и противодействия для каждой пары</a:t>
            </a:r>
          </a:p>
          <a:p>
            <a:pPr eaLnBrk="1" hangingPunct="1"/>
            <a:r>
              <a:rPr lang="ru-RU" altLang="ru-RU" sz="1000" dirty="0">
                <a:latin typeface="+mn-lt"/>
              </a:rPr>
              <a:t>реакций шарнира </a:t>
            </a:r>
            <a:r>
              <a:rPr lang="en-US" altLang="ru-RU" sz="1000" i="1" dirty="0">
                <a:latin typeface="+mn-lt"/>
              </a:rPr>
              <a:t>C</a:t>
            </a:r>
            <a:r>
              <a:rPr lang="en-US" altLang="ru-RU" sz="1000" dirty="0">
                <a:latin typeface="+mn-lt"/>
              </a:rPr>
              <a:t> </a:t>
            </a:r>
            <a:r>
              <a:rPr lang="ru-RU" altLang="ru-RU" sz="1000" dirty="0">
                <a:latin typeface="+mn-lt"/>
              </a:rPr>
              <a:t>общее число неизвестных реакций уменьшается до 6</a:t>
            </a:r>
          </a:p>
          <a:p>
            <a:pPr eaLnBrk="1" hangingPunct="1"/>
            <a:r>
              <a:rPr lang="ru-RU" altLang="ru-RU" sz="1000" dirty="0">
                <a:latin typeface="+mn-lt"/>
              </a:rPr>
              <a:t>и равно общему числу уравнений</a:t>
            </a:r>
            <a:r>
              <a:rPr lang="en-US" altLang="ru-RU" sz="1000" dirty="0">
                <a:latin typeface="+mn-lt"/>
              </a:rPr>
              <a:t> </a:t>
            </a:r>
            <a:r>
              <a:rPr lang="ru-RU" altLang="ru-RU" sz="1000" dirty="0">
                <a:latin typeface="+mn-lt"/>
              </a:rPr>
              <a:t>равновесия</a:t>
            </a:r>
            <a:r>
              <a:rPr lang="en-US" altLang="ru-RU" sz="1000" dirty="0">
                <a:latin typeface="+mn-lt"/>
              </a:rPr>
              <a:t>:</a:t>
            </a:r>
            <a:endParaRPr lang="ru-RU" altLang="ru-RU" sz="1000" dirty="0">
              <a:latin typeface="+mn-lt"/>
            </a:endParaRPr>
          </a:p>
        </p:txBody>
      </p:sp>
      <p:sp>
        <p:nvSpPr>
          <p:cNvPr id="313434" name="Line 90"/>
          <p:cNvSpPr>
            <a:spLocks noChangeShapeType="1"/>
          </p:cNvSpPr>
          <p:nvPr/>
        </p:nvSpPr>
        <p:spPr bwMode="auto">
          <a:xfrm>
            <a:off x="466725" y="2724150"/>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35" name="Line 91"/>
          <p:cNvSpPr>
            <a:spLocks noChangeShapeType="1"/>
          </p:cNvSpPr>
          <p:nvPr/>
        </p:nvSpPr>
        <p:spPr bwMode="auto">
          <a:xfrm>
            <a:off x="2112963" y="2693988"/>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36" name="Line 92"/>
          <p:cNvSpPr>
            <a:spLocks noChangeShapeType="1"/>
          </p:cNvSpPr>
          <p:nvPr/>
        </p:nvSpPr>
        <p:spPr bwMode="auto">
          <a:xfrm>
            <a:off x="2292350" y="2692400"/>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37" name="Line 93"/>
          <p:cNvSpPr>
            <a:spLocks noChangeShapeType="1"/>
          </p:cNvSpPr>
          <p:nvPr/>
        </p:nvSpPr>
        <p:spPr bwMode="auto">
          <a:xfrm>
            <a:off x="2357438" y="2671763"/>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38" name="Line 94"/>
          <p:cNvSpPr>
            <a:spLocks noChangeShapeType="1"/>
          </p:cNvSpPr>
          <p:nvPr/>
        </p:nvSpPr>
        <p:spPr bwMode="auto">
          <a:xfrm>
            <a:off x="3375025" y="2689225"/>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39" name="Line 95"/>
          <p:cNvSpPr>
            <a:spLocks noChangeShapeType="1"/>
          </p:cNvSpPr>
          <p:nvPr/>
        </p:nvSpPr>
        <p:spPr bwMode="auto">
          <a:xfrm>
            <a:off x="4059238" y="2716213"/>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40" name="Line 96"/>
          <p:cNvSpPr>
            <a:spLocks noChangeShapeType="1"/>
          </p:cNvSpPr>
          <p:nvPr/>
        </p:nvSpPr>
        <p:spPr bwMode="auto">
          <a:xfrm>
            <a:off x="466725" y="3171825"/>
            <a:ext cx="16383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41" name="Line 97"/>
          <p:cNvSpPr>
            <a:spLocks noChangeShapeType="1"/>
          </p:cNvSpPr>
          <p:nvPr/>
        </p:nvSpPr>
        <p:spPr bwMode="auto">
          <a:xfrm>
            <a:off x="2105025" y="3171825"/>
            <a:ext cx="1873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42" name="Line 98"/>
          <p:cNvSpPr>
            <a:spLocks noChangeShapeType="1"/>
          </p:cNvSpPr>
          <p:nvPr/>
        </p:nvSpPr>
        <p:spPr bwMode="auto">
          <a:xfrm>
            <a:off x="2352675" y="3171825"/>
            <a:ext cx="10287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43" name="Line 99"/>
          <p:cNvSpPr>
            <a:spLocks noChangeShapeType="1"/>
          </p:cNvSpPr>
          <p:nvPr/>
        </p:nvSpPr>
        <p:spPr bwMode="auto">
          <a:xfrm>
            <a:off x="3379788" y="3176588"/>
            <a:ext cx="6794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7456" name="Text Box 100"/>
          <p:cNvSpPr txBox="1">
            <a:spLocks noChangeArrowheads="1"/>
          </p:cNvSpPr>
          <p:nvPr/>
        </p:nvSpPr>
        <p:spPr bwMode="auto">
          <a:xfrm>
            <a:off x="565150" y="187801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3446" name="Object 102"/>
          <p:cNvGraphicFramePr>
            <a:graphicFrameLocks noChangeAspect="1"/>
          </p:cNvGraphicFramePr>
          <p:nvPr>
            <p:extLst>
              <p:ext uri="{D42A27DB-BD31-4B8C-83A1-F6EECF244321}">
                <p14:modId xmlns:p14="http://schemas.microsoft.com/office/powerpoint/2010/main" val="752022943"/>
              </p:ext>
            </p:extLst>
          </p:nvPr>
        </p:nvGraphicFramePr>
        <p:xfrm>
          <a:off x="1049338" y="2986088"/>
          <a:ext cx="127000" cy="139700"/>
        </p:xfrm>
        <a:graphic>
          <a:graphicData uri="http://schemas.openxmlformats.org/presentationml/2006/ole">
            <mc:AlternateContent xmlns:mc="http://schemas.openxmlformats.org/markup-compatibility/2006">
              <mc:Choice xmlns:v="urn:schemas-microsoft-com:vml" Requires="v">
                <p:oleObj spid="_x0000_s51178" name="Формула" r:id="rId23" imgW="126835" imgH="139518" progId="Equation.3">
                  <p:embed/>
                </p:oleObj>
              </mc:Choice>
              <mc:Fallback>
                <p:oleObj name="Формула" r:id="rId23" imgW="126835" imgH="13951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49338" y="2986088"/>
                        <a:ext cx="1270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47" name="Object 103"/>
          <p:cNvGraphicFramePr>
            <a:graphicFrameLocks noChangeAspect="1"/>
          </p:cNvGraphicFramePr>
          <p:nvPr>
            <p:extLst>
              <p:ext uri="{D42A27DB-BD31-4B8C-83A1-F6EECF244321}">
                <p14:modId xmlns:p14="http://schemas.microsoft.com/office/powerpoint/2010/main" val="4060572153"/>
              </p:ext>
            </p:extLst>
          </p:nvPr>
        </p:nvGraphicFramePr>
        <p:xfrm>
          <a:off x="2847975" y="2994025"/>
          <a:ext cx="127000" cy="177800"/>
        </p:xfrm>
        <a:graphic>
          <a:graphicData uri="http://schemas.openxmlformats.org/presentationml/2006/ole">
            <mc:AlternateContent xmlns:mc="http://schemas.openxmlformats.org/markup-compatibility/2006">
              <mc:Choice xmlns:v="urn:schemas-microsoft-com:vml" Requires="v">
                <p:oleObj spid="_x0000_s51179" name="Формула" r:id="rId25" imgW="126725" imgH="177415" progId="Equation.3">
                  <p:embed/>
                </p:oleObj>
              </mc:Choice>
              <mc:Fallback>
                <p:oleObj name="Формула" r:id="rId25" imgW="126725" imgH="17741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47975" y="2994025"/>
                        <a:ext cx="1270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48" name="Object 104"/>
          <p:cNvGraphicFramePr>
            <a:graphicFrameLocks noChangeAspect="1"/>
          </p:cNvGraphicFramePr>
          <p:nvPr>
            <p:extLst>
              <p:ext uri="{D42A27DB-BD31-4B8C-83A1-F6EECF244321}">
                <p14:modId xmlns:p14="http://schemas.microsoft.com/office/powerpoint/2010/main" val="3240152578"/>
              </p:ext>
            </p:extLst>
          </p:nvPr>
        </p:nvGraphicFramePr>
        <p:xfrm>
          <a:off x="3738563" y="3021013"/>
          <a:ext cx="114300" cy="139700"/>
        </p:xfrm>
        <a:graphic>
          <a:graphicData uri="http://schemas.openxmlformats.org/presentationml/2006/ole">
            <mc:AlternateContent xmlns:mc="http://schemas.openxmlformats.org/markup-compatibility/2006">
              <mc:Choice xmlns:v="urn:schemas-microsoft-com:vml" Requires="v">
                <p:oleObj spid="_x0000_s51180" name="Формула" r:id="rId27" imgW="114201" imgH="139579" progId="Equation.3">
                  <p:embed/>
                </p:oleObj>
              </mc:Choice>
              <mc:Fallback>
                <p:oleObj name="Формула" r:id="rId27" imgW="114201" imgH="139579"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8563" y="3021013"/>
                        <a:ext cx="1143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49" name="Object 105"/>
          <p:cNvGraphicFramePr>
            <a:graphicFrameLocks noChangeAspect="1"/>
          </p:cNvGraphicFramePr>
          <p:nvPr>
            <p:extLst>
              <p:ext uri="{D42A27DB-BD31-4B8C-83A1-F6EECF244321}">
                <p14:modId xmlns:p14="http://schemas.microsoft.com/office/powerpoint/2010/main" val="224669327"/>
              </p:ext>
            </p:extLst>
          </p:nvPr>
        </p:nvGraphicFramePr>
        <p:xfrm>
          <a:off x="2152650" y="2952750"/>
          <a:ext cx="139700" cy="177800"/>
        </p:xfrm>
        <a:graphic>
          <a:graphicData uri="http://schemas.openxmlformats.org/presentationml/2006/ole">
            <mc:AlternateContent xmlns:mc="http://schemas.openxmlformats.org/markup-compatibility/2006">
              <mc:Choice xmlns:v="urn:schemas-microsoft-com:vml" Requires="v">
                <p:oleObj spid="_x0000_s51181" name="Формула" r:id="rId29" imgW="139579" imgH="177646" progId="Equation.3">
                  <p:embed/>
                </p:oleObj>
              </mc:Choice>
              <mc:Fallback>
                <p:oleObj name="Формула" r:id="rId29" imgW="139579" imgH="17764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52650" y="2952750"/>
                        <a:ext cx="1397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50" name="Object 106"/>
          <p:cNvGraphicFramePr>
            <a:graphicFrameLocks noChangeAspect="1"/>
          </p:cNvGraphicFramePr>
          <p:nvPr>
            <p:extLst>
              <p:ext uri="{D42A27DB-BD31-4B8C-83A1-F6EECF244321}">
                <p14:modId xmlns:p14="http://schemas.microsoft.com/office/powerpoint/2010/main" val="1906589893"/>
              </p:ext>
            </p:extLst>
          </p:nvPr>
        </p:nvGraphicFramePr>
        <p:xfrm>
          <a:off x="4768850" y="3063875"/>
          <a:ext cx="2425700" cy="787400"/>
        </p:xfrm>
        <a:graphic>
          <a:graphicData uri="http://schemas.openxmlformats.org/presentationml/2006/ole">
            <mc:AlternateContent xmlns:mc="http://schemas.openxmlformats.org/markup-compatibility/2006">
              <mc:Choice xmlns:v="urn:schemas-microsoft-com:vml" Requires="v">
                <p:oleObj spid="_x0000_s51182" name="Формула" r:id="rId31" imgW="2425700" imgH="787400" progId="Equation.3">
                  <p:embed/>
                </p:oleObj>
              </mc:Choice>
              <mc:Fallback>
                <p:oleObj name="Формула" r:id="rId31" imgW="2425700" imgH="7874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68850" y="3063875"/>
                        <a:ext cx="2425700" cy="78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51" name="Object 107"/>
          <p:cNvGraphicFramePr>
            <a:graphicFrameLocks noChangeAspect="1"/>
          </p:cNvGraphicFramePr>
          <p:nvPr>
            <p:extLst>
              <p:ext uri="{D42A27DB-BD31-4B8C-83A1-F6EECF244321}">
                <p14:modId xmlns:p14="http://schemas.microsoft.com/office/powerpoint/2010/main" val="3412088740"/>
              </p:ext>
            </p:extLst>
          </p:nvPr>
        </p:nvGraphicFramePr>
        <p:xfrm>
          <a:off x="4767263" y="3900488"/>
          <a:ext cx="2844800" cy="787400"/>
        </p:xfrm>
        <a:graphic>
          <a:graphicData uri="http://schemas.openxmlformats.org/presentationml/2006/ole">
            <mc:AlternateContent xmlns:mc="http://schemas.openxmlformats.org/markup-compatibility/2006">
              <mc:Choice xmlns:v="urn:schemas-microsoft-com:vml" Requires="v">
                <p:oleObj spid="_x0000_s51183" name="Формула" r:id="rId33" imgW="2844800" imgH="787400" progId="Equation.3">
                  <p:embed/>
                </p:oleObj>
              </mc:Choice>
              <mc:Fallback>
                <p:oleObj name="Формула" r:id="rId33" imgW="2844800" imgH="7874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767263" y="3900488"/>
                        <a:ext cx="2844800" cy="78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52" name="Object 108"/>
          <p:cNvGraphicFramePr>
            <a:graphicFrameLocks noChangeAspect="1"/>
          </p:cNvGraphicFramePr>
          <p:nvPr>
            <p:extLst>
              <p:ext uri="{D42A27DB-BD31-4B8C-83A1-F6EECF244321}">
                <p14:modId xmlns:p14="http://schemas.microsoft.com/office/powerpoint/2010/main" val="1535552411"/>
              </p:ext>
            </p:extLst>
          </p:nvPr>
        </p:nvGraphicFramePr>
        <p:xfrm>
          <a:off x="7242175" y="3336925"/>
          <a:ext cx="1612900" cy="508000"/>
        </p:xfrm>
        <a:graphic>
          <a:graphicData uri="http://schemas.openxmlformats.org/presentationml/2006/ole">
            <mc:AlternateContent xmlns:mc="http://schemas.openxmlformats.org/markup-compatibility/2006">
              <mc:Choice xmlns:v="urn:schemas-microsoft-com:vml" Requires="v">
                <p:oleObj spid="_x0000_s51184" name="Формула" r:id="rId35" imgW="1612900" imgH="508000" progId="Equation.3">
                  <p:embed/>
                </p:oleObj>
              </mc:Choice>
              <mc:Fallback>
                <p:oleObj name="Формула" r:id="rId35" imgW="1612900" imgH="50800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242175" y="3336925"/>
                        <a:ext cx="1612900" cy="50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53" name="Object 109"/>
          <p:cNvGraphicFramePr>
            <a:graphicFrameLocks noChangeAspect="1"/>
          </p:cNvGraphicFramePr>
          <p:nvPr>
            <p:extLst>
              <p:ext uri="{D42A27DB-BD31-4B8C-83A1-F6EECF244321}">
                <p14:modId xmlns:p14="http://schemas.microsoft.com/office/powerpoint/2010/main" val="564246435"/>
              </p:ext>
            </p:extLst>
          </p:nvPr>
        </p:nvGraphicFramePr>
        <p:xfrm>
          <a:off x="1839913" y="2827338"/>
          <a:ext cx="165100" cy="228600"/>
        </p:xfrm>
        <a:graphic>
          <a:graphicData uri="http://schemas.openxmlformats.org/presentationml/2006/ole">
            <mc:AlternateContent xmlns:mc="http://schemas.openxmlformats.org/markup-compatibility/2006">
              <mc:Choice xmlns:v="urn:schemas-microsoft-com:vml" Requires="v">
                <p:oleObj spid="_x0000_s51185" name="Формула" r:id="rId37" imgW="165028" imgH="228501" progId="Equation.3">
                  <p:embed/>
                </p:oleObj>
              </mc:Choice>
              <mc:Fallback>
                <p:oleObj name="Формула" r:id="rId37" imgW="165028" imgH="228501"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839913" y="2827338"/>
                        <a:ext cx="165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54" name="Object 110"/>
          <p:cNvGraphicFramePr>
            <a:graphicFrameLocks noChangeAspect="1"/>
          </p:cNvGraphicFramePr>
          <p:nvPr>
            <p:extLst>
              <p:ext uri="{D42A27DB-BD31-4B8C-83A1-F6EECF244321}">
                <p14:modId xmlns:p14="http://schemas.microsoft.com/office/powerpoint/2010/main" val="174350054"/>
              </p:ext>
            </p:extLst>
          </p:nvPr>
        </p:nvGraphicFramePr>
        <p:xfrm>
          <a:off x="4165600" y="2921000"/>
          <a:ext cx="177800" cy="228600"/>
        </p:xfrm>
        <a:graphic>
          <a:graphicData uri="http://schemas.openxmlformats.org/presentationml/2006/ole">
            <mc:AlternateContent xmlns:mc="http://schemas.openxmlformats.org/markup-compatibility/2006">
              <mc:Choice xmlns:v="urn:schemas-microsoft-com:vml" Requires="v">
                <p:oleObj spid="_x0000_s51186" name="Формула" r:id="rId39" imgW="177646" imgH="228402" progId="Equation.3">
                  <p:embed/>
                </p:oleObj>
              </mc:Choice>
              <mc:Fallback>
                <p:oleObj name="Формула" r:id="rId39" imgW="177646" imgH="228402"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165600" y="2921000"/>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55" name="Text Box 111"/>
          <p:cNvSpPr txBox="1">
            <a:spLocks noChangeArrowheads="1"/>
          </p:cNvSpPr>
          <p:nvPr/>
        </p:nvSpPr>
        <p:spPr bwMode="auto">
          <a:xfrm>
            <a:off x="0" y="4052888"/>
            <a:ext cx="4376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5. Решение полученной системы уравнений не представляет особых</a:t>
            </a:r>
          </a:p>
          <a:p>
            <a:pPr eaLnBrk="1" hangingPunct="1"/>
            <a:r>
              <a:rPr lang="ru-RU" altLang="ru-RU" sz="1000" dirty="0">
                <a:latin typeface="+mn-lt"/>
              </a:rPr>
              <a:t>затруднений в указанном порядке</a:t>
            </a:r>
            <a:r>
              <a:rPr lang="en-US" altLang="ru-RU" sz="1000" dirty="0">
                <a:latin typeface="+mn-lt"/>
              </a:rPr>
              <a:t>: </a:t>
            </a:r>
            <a:r>
              <a:rPr lang="ru-RU" altLang="ru-RU" sz="1000" dirty="0">
                <a:solidFill>
                  <a:schemeClr val="accent1"/>
                </a:solidFill>
                <a:latin typeface="+mn-lt"/>
              </a:rPr>
              <a:t>от </a:t>
            </a:r>
            <a:r>
              <a:rPr lang="ru-RU" altLang="ru-RU" sz="1000" i="1" dirty="0">
                <a:solidFill>
                  <a:schemeClr val="accent1"/>
                </a:solidFill>
                <a:latin typeface="+mn-lt"/>
              </a:rPr>
              <a:t>вспомогательной</a:t>
            </a:r>
            <a:r>
              <a:rPr lang="ru-RU" altLang="ru-RU" sz="1000" dirty="0">
                <a:solidFill>
                  <a:schemeClr val="accent1"/>
                </a:solidFill>
                <a:latin typeface="+mn-lt"/>
              </a:rPr>
              <a:t> </a:t>
            </a:r>
            <a:r>
              <a:rPr lang="ru-RU" altLang="ru-RU" sz="1000" dirty="0">
                <a:latin typeface="+mn-lt"/>
              </a:rPr>
              <a:t>балки </a:t>
            </a:r>
            <a:r>
              <a:rPr lang="en-US" altLang="ru-RU" sz="1000" i="1" dirty="0">
                <a:latin typeface="+mn-lt"/>
              </a:rPr>
              <a:t>CB</a:t>
            </a:r>
            <a:r>
              <a:rPr lang="en-US" altLang="ru-RU" sz="1000" dirty="0">
                <a:latin typeface="+mn-lt"/>
              </a:rPr>
              <a:t> </a:t>
            </a:r>
            <a:r>
              <a:rPr lang="ru-RU" altLang="ru-RU" sz="1000" dirty="0">
                <a:latin typeface="+mn-lt"/>
              </a:rPr>
              <a:t>(не может оставаться в равновесии без балки </a:t>
            </a:r>
            <a:r>
              <a:rPr lang="en-US" altLang="ru-RU" sz="1000" dirty="0">
                <a:latin typeface="+mn-lt"/>
              </a:rPr>
              <a:t>AC) </a:t>
            </a:r>
            <a:r>
              <a:rPr lang="ru-RU" altLang="ru-RU" sz="1000" dirty="0">
                <a:solidFill>
                  <a:schemeClr val="accent1"/>
                </a:solidFill>
                <a:latin typeface="+mn-lt"/>
              </a:rPr>
              <a:t>к </a:t>
            </a:r>
            <a:r>
              <a:rPr lang="ru-RU" altLang="ru-RU" sz="1000" i="1" dirty="0">
                <a:solidFill>
                  <a:schemeClr val="accent1"/>
                </a:solidFill>
                <a:latin typeface="+mn-lt"/>
              </a:rPr>
              <a:t>основной</a:t>
            </a:r>
            <a:r>
              <a:rPr lang="ru-RU" altLang="ru-RU" sz="1000" dirty="0">
                <a:solidFill>
                  <a:schemeClr val="accent1"/>
                </a:solidFill>
                <a:latin typeface="+mn-lt"/>
              </a:rPr>
              <a:t> </a:t>
            </a:r>
            <a:r>
              <a:rPr lang="ru-RU" altLang="ru-RU" sz="1000" dirty="0">
                <a:latin typeface="+mn-lt"/>
              </a:rPr>
              <a:t>балке </a:t>
            </a:r>
            <a:r>
              <a:rPr lang="en-US" altLang="ru-RU" sz="1000" i="1" dirty="0">
                <a:latin typeface="+mn-lt"/>
              </a:rPr>
              <a:t>AC </a:t>
            </a:r>
            <a:r>
              <a:rPr lang="en-US" altLang="ru-RU" sz="1000" dirty="0">
                <a:latin typeface="+mn-lt"/>
              </a:rPr>
              <a:t>(</a:t>
            </a:r>
            <a:r>
              <a:rPr lang="ru-RU" altLang="ru-RU" sz="1000" dirty="0">
                <a:latin typeface="+mn-lt"/>
              </a:rPr>
              <a:t>может находиться в равновесии без балки </a:t>
            </a:r>
            <a:r>
              <a:rPr lang="en-US" altLang="ru-RU" sz="1000" dirty="0">
                <a:latin typeface="+mn-lt"/>
              </a:rPr>
              <a:t>CB).</a:t>
            </a:r>
            <a:endParaRPr lang="ru-RU" altLang="ru-RU" sz="1000" dirty="0">
              <a:latin typeface="+mn-lt"/>
            </a:endParaRPr>
          </a:p>
        </p:txBody>
      </p:sp>
      <p:sp>
        <p:nvSpPr>
          <p:cNvPr id="313456" name="Text Box 112"/>
          <p:cNvSpPr txBox="1">
            <a:spLocks noChangeArrowheads="1"/>
          </p:cNvSpPr>
          <p:nvPr/>
        </p:nvSpPr>
        <p:spPr bwMode="auto">
          <a:xfrm>
            <a:off x="11113" y="4638675"/>
            <a:ext cx="6842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chemeClr val="accent1"/>
                </a:solidFill>
                <a:latin typeface="+mn-lt"/>
                <a:cs typeface="Arial" pitchFamily="34" charset="0"/>
              </a:rPr>
              <a:t>■</a:t>
            </a:r>
            <a:r>
              <a:rPr lang="en-US" altLang="ru-RU" sz="1000" b="1" dirty="0">
                <a:solidFill>
                  <a:schemeClr val="accent1"/>
                </a:solidFill>
                <a:latin typeface="+mn-lt"/>
                <a:cs typeface="Arial" pitchFamily="34" charset="0"/>
              </a:rPr>
              <a:t>  </a:t>
            </a:r>
            <a:r>
              <a:rPr lang="ru-RU" altLang="ru-RU" sz="1000" b="1" dirty="0">
                <a:solidFill>
                  <a:schemeClr val="accent1"/>
                </a:solidFill>
                <a:latin typeface="+mn-lt"/>
              </a:rPr>
              <a:t>Равновесие рычага. </a:t>
            </a:r>
            <a:r>
              <a:rPr lang="ru-RU" altLang="ru-RU" sz="1000" dirty="0">
                <a:solidFill>
                  <a:schemeClr val="accent1"/>
                </a:solidFill>
                <a:latin typeface="+mn-lt"/>
              </a:rPr>
              <a:t>Рычаг</a:t>
            </a:r>
            <a:r>
              <a:rPr lang="ru-RU" altLang="ru-RU" sz="1000" b="1" dirty="0">
                <a:solidFill>
                  <a:schemeClr val="accent1"/>
                </a:solidFill>
                <a:latin typeface="+mn-lt"/>
              </a:rPr>
              <a:t> – </a:t>
            </a:r>
            <a:r>
              <a:rPr lang="ru-RU" altLang="ru-RU" sz="1000" dirty="0">
                <a:solidFill>
                  <a:schemeClr val="accent1"/>
                </a:solidFill>
                <a:latin typeface="+mn-lt"/>
              </a:rPr>
              <a:t>твердое тело, имеющее одну неподвижную точку.</a:t>
            </a:r>
            <a:endParaRPr lang="en-US" altLang="ru-RU" sz="1000" dirty="0">
              <a:solidFill>
                <a:schemeClr val="accent1"/>
              </a:solidFill>
              <a:latin typeface="+mn-lt"/>
            </a:endParaRPr>
          </a:p>
          <a:p>
            <a:pPr eaLnBrk="1" hangingPunct="1"/>
            <a:r>
              <a:rPr lang="ru-RU" altLang="ru-RU" sz="1000" dirty="0">
                <a:solidFill>
                  <a:schemeClr val="accent1"/>
                </a:solidFill>
                <a:latin typeface="+mn-lt"/>
              </a:rPr>
              <a:t>Рычаг имеет одну степень</a:t>
            </a:r>
            <a:r>
              <a:rPr lang="en-US" altLang="ru-RU" sz="1000" dirty="0">
                <a:solidFill>
                  <a:schemeClr val="accent1"/>
                </a:solidFill>
                <a:latin typeface="+mn-lt"/>
              </a:rPr>
              <a:t> </a:t>
            </a:r>
            <a:r>
              <a:rPr lang="ru-RU" altLang="ru-RU" sz="1000" dirty="0">
                <a:solidFill>
                  <a:schemeClr val="accent1"/>
                </a:solidFill>
                <a:latin typeface="+mn-lt"/>
              </a:rPr>
              <a:t>кинематической подвижности (</a:t>
            </a:r>
            <a:r>
              <a:rPr lang="en-US" altLang="ru-RU" sz="1000" i="1" dirty="0">
                <a:solidFill>
                  <a:schemeClr val="accent1"/>
                </a:solidFill>
                <a:latin typeface="+mn-lt"/>
              </a:rPr>
              <a:t>w</a:t>
            </a:r>
            <a:r>
              <a:rPr lang="en-US" altLang="ru-RU" sz="1000" dirty="0">
                <a:solidFill>
                  <a:schemeClr val="accent1"/>
                </a:solidFill>
                <a:latin typeface="+mn-lt"/>
              </a:rPr>
              <a:t> = </a:t>
            </a:r>
            <a:r>
              <a:rPr lang="ru-RU" altLang="ru-RU" sz="1000" dirty="0">
                <a:solidFill>
                  <a:schemeClr val="accent1"/>
                </a:solidFill>
                <a:latin typeface="+mn-lt"/>
              </a:rPr>
              <a:t>–</a:t>
            </a:r>
            <a:r>
              <a:rPr lang="en-US" altLang="ru-RU" sz="1000" dirty="0">
                <a:solidFill>
                  <a:schemeClr val="accent1"/>
                </a:solidFill>
                <a:latin typeface="+mn-lt"/>
              </a:rPr>
              <a:t> </a:t>
            </a:r>
            <a:r>
              <a:rPr lang="en-US" altLang="ru-RU" sz="1000" i="1" dirty="0">
                <a:solidFill>
                  <a:schemeClr val="accent1"/>
                </a:solidFill>
                <a:latin typeface="+mn-lt"/>
              </a:rPr>
              <a:t>n</a:t>
            </a:r>
            <a:r>
              <a:rPr lang="en-US" altLang="ru-RU" sz="1000" dirty="0">
                <a:solidFill>
                  <a:schemeClr val="accent1"/>
                </a:solidFill>
                <a:latin typeface="+mn-lt"/>
              </a:rPr>
              <a:t> = 3</a:t>
            </a:r>
            <a:r>
              <a:rPr lang="ru-RU" altLang="ru-RU" sz="1000" i="1" dirty="0">
                <a:solidFill>
                  <a:schemeClr val="accent1"/>
                </a:solidFill>
                <a:latin typeface="+mn-lt"/>
              </a:rPr>
              <a:t>Д</a:t>
            </a:r>
            <a:r>
              <a:rPr lang="ru-RU" altLang="ru-RU" sz="1000" dirty="0">
                <a:solidFill>
                  <a:schemeClr val="accent1"/>
                </a:solidFill>
                <a:latin typeface="+mn-lt"/>
              </a:rPr>
              <a:t> – 3</a:t>
            </a:r>
            <a:r>
              <a:rPr lang="ru-RU" altLang="ru-RU" sz="1000" i="1" dirty="0">
                <a:solidFill>
                  <a:schemeClr val="accent1"/>
                </a:solidFill>
                <a:latin typeface="+mn-lt"/>
              </a:rPr>
              <a:t>Ж</a:t>
            </a:r>
            <a:r>
              <a:rPr lang="ru-RU" altLang="ru-RU" sz="1000" dirty="0">
                <a:solidFill>
                  <a:schemeClr val="accent1"/>
                </a:solidFill>
                <a:latin typeface="+mn-lt"/>
              </a:rPr>
              <a:t> – 2</a:t>
            </a:r>
            <a:r>
              <a:rPr lang="ru-RU" altLang="ru-RU" sz="1000" i="1" dirty="0">
                <a:solidFill>
                  <a:schemeClr val="accent1"/>
                </a:solidFill>
                <a:latin typeface="+mn-lt"/>
              </a:rPr>
              <a:t>Ш</a:t>
            </a:r>
            <a:r>
              <a:rPr lang="ru-RU" altLang="ru-RU" sz="1000" dirty="0">
                <a:solidFill>
                  <a:schemeClr val="accent1"/>
                </a:solidFill>
                <a:latin typeface="+mn-lt"/>
              </a:rPr>
              <a:t> – </a:t>
            </a:r>
            <a:r>
              <a:rPr lang="ru-RU" altLang="ru-RU" sz="1000" i="1" dirty="0">
                <a:solidFill>
                  <a:schemeClr val="accent1"/>
                </a:solidFill>
                <a:latin typeface="+mn-lt"/>
              </a:rPr>
              <a:t>С</a:t>
            </a:r>
            <a:r>
              <a:rPr lang="ru-RU" altLang="ru-RU" sz="1000" dirty="0">
                <a:solidFill>
                  <a:schemeClr val="accent1"/>
                </a:solidFill>
                <a:latin typeface="+mn-lt"/>
              </a:rPr>
              <a:t> =</a:t>
            </a:r>
            <a:endParaRPr lang="en-US" altLang="ru-RU" sz="1000" dirty="0">
              <a:solidFill>
                <a:schemeClr val="accent1"/>
              </a:solidFill>
              <a:latin typeface="+mn-lt"/>
            </a:endParaRPr>
          </a:p>
          <a:p>
            <a:pPr eaLnBrk="1" hangingPunct="1"/>
            <a:r>
              <a:rPr lang="en-US" altLang="ru-RU" sz="1000" dirty="0">
                <a:solidFill>
                  <a:schemeClr val="accent1"/>
                </a:solidFill>
                <a:latin typeface="+mn-lt"/>
              </a:rPr>
              <a:t>=</a:t>
            </a:r>
            <a:r>
              <a:rPr lang="ru-RU" altLang="ru-RU" sz="1000" dirty="0">
                <a:solidFill>
                  <a:schemeClr val="accent1"/>
                </a:solidFill>
                <a:latin typeface="+mn-lt"/>
              </a:rPr>
              <a:t> 3</a:t>
            </a:r>
            <a:r>
              <a:rPr lang="en-US" altLang="ru-RU" sz="1000" dirty="0">
                <a:solidFill>
                  <a:schemeClr val="accent1"/>
                </a:solidFill>
                <a:latin typeface="+mn-lt"/>
                <a:cs typeface="Arial" pitchFamily="34" charset="0"/>
              </a:rPr>
              <a:t>·</a:t>
            </a:r>
            <a:r>
              <a:rPr lang="ru-RU" altLang="ru-RU" sz="1000" dirty="0">
                <a:solidFill>
                  <a:schemeClr val="accent1"/>
                </a:solidFill>
                <a:latin typeface="+mn-lt"/>
                <a:cs typeface="Arial" pitchFamily="34" charset="0"/>
              </a:rPr>
              <a:t>1 </a:t>
            </a:r>
            <a:r>
              <a:rPr lang="ru-RU" altLang="ru-RU" sz="1000" dirty="0">
                <a:solidFill>
                  <a:schemeClr val="accent1"/>
                </a:solidFill>
                <a:latin typeface="+mn-lt"/>
              </a:rPr>
              <a:t>–</a:t>
            </a:r>
            <a:r>
              <a:rPr lang="ru-RU" altLang="ru-RU" sz="1000" dirty="0">
                <a:solidFill>
                  <a:schemeClr val="accent1"/>
                </a:solidFill>
                <a:latin typeface="+mn-lt"/>
                <a:cs typeface="Arial" pitchFamily="34" charset="0"/>
              </a:rPr>
              <a:t> 3</a:t>
            </a:r>
            <a:r>
              <a:rPr lang="en-US" altLang="ru-RU" sz="1000" dirty="0">
                <a:solidFill>
                  <a:schemeClr val="accent1"/>
                </a:solidFill>
                <a:latin typeface="+mn-lt"/>
                <a:cs typeface="Arial" pitchFamily="34" charset="0"/>
              </a:rPr>
              <a:t>·</a:t>
            </a:r>
            <a:r>
              <a:rPr lang="ru-RU" altLang="ru-RU" sz="1000" dirty="0">
                <a:solidFill>
                  <a:schemeClr val="accent1"/>
                </a:solidFill>
                <a:latin typeface="+mn-lt"/>
                <a:cs typeface="Arial" pitchFamily="34" charset="0"/>
              </a:rPr>
              <a:t>0 </a:t>
            </a:r>
            <a:r>
              <a:rPr lang="ru-RU" altLang="ru-RU" sz="1000" dirty="0">
                <a:solidFill>
                  <a:schemeClr val="accent1"/>
                </a:solidFill>
                <a:latin typeface="+mn-lt"/>
              </a:rPr>
              <a:t>–</a:t>
            </a:r>
            <a:r>
              <a:rPr lang="ru-RU" altLang="ru-RU" sz="1000" dirty="0">
                <a:solidFill>
                  <a:schemeClr val="accent1"/>
                </a:solidFill>
                <a:latin typeface="+mn-lt"/>
                <a:cs typeface="Arial" pitchFamily="34" charset="0"/>
              </a:rPr>
              <a:t> 2</a:t>
            </a:r>
            <a:r>
              <a:rPr lang="en-US" altLang="ru-RU" sz="1000" dirty="0">
                <a:solidFill>
                  <a:schemeClr val="accent1"/>
                </a:solidFill>
                <a:latin typeface="+mn-lt"/>
                <a:cs typeface="Arial" pitchFamily="34" charset="0"/>
              </a:rPr>
              <a:t>·</a:t>
            </a:r>
            <a:r>
              <a:rPr lang="ru-RU" altLang="ru-RU" sz="1000" dirty="0">
                <a:solidFill>
                  <a:schemeClr val="accent1"/>
                </a:solidFill>
                <a:latin typeface="+mn-lt"/>
                <a:cs typeface="Arial" pitchFamily="34" charset="0"/>
              </a:rPr>
              <a:t>1 </a:t>
            </a:r>
            <a:r>
              <a:rPr lang="ru-RU" altLang="ru-RU" sz="1000" dirty="0">
                <a:solidFill>
                  <a:schemeClr val="accent1"/>
                </a:solidFill>
                <a:latin typeface="+mn-lt"/>
              </a:rPr>
              <a:t>–</a:t>
            </a:r>
            <a:r>
              <a:rPr lang="ru-RU" altLang="ru-RU" sz="1000" dirty="0">
                <a:solidFill>
                  <a:schemeClr val="accent1"/>
                </a:solidFill>
                <a:latin typeface="+mn-lt"/>
                <a:cs typeface="Arial" pitchFamily="34" charset="0"/>
              </a:rPr>
              <a:t> 0 = 1) и в равновесии может быть</a:t>
            </a:r>
            <a:r>
              <a:rPr lang="en-US" altLang="ru-RU" sz="1000" dirty="0">
                <a:solidFill>
                  <a:schemeClr val="accent1"/>
                </a:solidFill>
                <a:latin typeface="+mn-lt"/>
                <a:cs typeface="Arial" pitchFamily="34" charset="0"/>
              </a:rPr>
              <a:t> </a:t>
            </a:r>
            <a:r>
              <a:rPr lang="ru-RU" altLang="ru-RU" sz="1000" dirty="0">
                <a:solidFill>
                  <a:schemeClr val="accent1"/>
                </a:solidFill>
                <a:latin typeface="+mn-lt"/>
                <a:cs typeface="Arial" pitchFamily="34" charset="0"/>
              </a:rPr>
              <a:t>лишь при определенном</a:t>
            </a:r>
            <a:endParaRPr lang="en-US" altLang="ru-RU" sz="1000" dirty="0">
              <a:solidFill>
                <a:schemeClr val="accent1"/>
              </a:solidFill>
              <a:latin typeface="+mn-lt"/>
              <a:cs typeface="Arial" pitchFamily="34" charset="0"/>
            </a:endParaRPr>
          </a:p>
          <a:p>
            <a:pPr eaLnBrk="1" hangingPunct="1"/>
            <a:r>
              <a:rPr lang="ru-RU" altLang="ru-RU" sz="1000" dirty="0">
                <a:solidFill>
                  <a:schemeClr val="accent1"/>
                </a:solidFill>
                <a:latin typeface="+mn-lt"/>
                <a:cs typeface="Arial" pitchFamily="34" charset="0"/>
              </a:rPr>
              <a:t>соотношении активных сил, действующих на рычаг.</a:t>
            </a:r>
            <a:endParaRPr lang="en-US" altLang="ru-RU" sz="1000" dirty="0">
              <a:solidFill>
                <a:schemeClr val="accent1"/>
              </a:solidFill>
              <a:latin typeface="+mn-lt"/>
              <a:cs typeface="Arial" pitchFamily="34" charset="0"/>
            </a:endParaRPr>
          </a:p>
        </p:txBody>
      </p:sp>
      <p:sp>
        <p:nvSpPr>
          <p:cNvPr id="313457" name="Rectangle 113"/>
          <p:cNvSpPr>
            <a:spLocks noChangeArrowheads="1"/>
          </p:cNvSpPr>
          <p:nvPr/>
        </p:nvSpPr>
        <p:spPr bwMode="auto">
          <a:xfrm>
            <a:off x="5619750" y="5476875"/>
            <a:ext cx="1533525" cy="104775"/>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13458" name="Group 114"/>
          <p:cNvGrpSpPr>
            <a:grpSpLocks/>
          </p:cNvGrpSpPr>
          <p:nvPr/>
        </p:nvGrpSpPr>
        <p:grpSpPr bwMode="auto">
          <a:xfrm>
            <a:off x="5864225" y="5591175"/>
            <a:ext cx="393700" cy="236538"/>
            <a:chOff x="158" y="2772"/>
            <a:chExt cx="386" cy="227"/>
          </a:xfrm>
        </p:grpSpPr>
        <p:sp>
          <p:nvSpPr>
            <p:cNvPr id="17517" name="AutoShape 115"/>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18" name="Oval 116"/>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19" name="Rectangle 117"/>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20" name="Line 118"/>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13463" name="AutoShape 119"/>
          <p:cNvSpPr>
            <a:spLocks noChangeArrowheads="1"/>
          </p:cNvSpPr>
          <p:nvPr/>
        </p:nvSpPr>
        <p:spPr bwMode="auto">
          <a:xfrm>
            <a:off x="5572125" y="5038725"/>
            <a:ext cx="117475" cy="457200"/>
          </a:xfrm>
          <a:prstGeom prst="downArrow">
            <a:avLst>
              <a:gd name="adj1" fmla="val 50000"/>
              <a:gd name="adj2" fmla="val 9729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3464" name="AutoShape 120"/>
          <p:cNvSpPr>
            <a:spLocks noChangeArrowheads="1"/>
          </p:cNvSpPr>
          <p:nvPr/>
        </p:nvSpPr>
        <p:spPr bwMode="auto">
          <a:xfrm>
            <a:off x="7112000" y="5132388"/>
            <a:ext cx="98425" cy="342900"/>
          </a:xfrm>
          <a:prstGeom prst="downArrow">
            <a:avLst>
              <a:gd name="adj1" fmla="val 50000"/>
              <a:gd name="adj2" fmla="val 8709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3465" name="Object 121"/>
          <p:cNvGraphicFramePr>
            <a:graphicFrameLocks noChangeAspect="1"/>
          </p:cNvGraphicFramePr>
          <p:nvPr>
            <p:extLst>
              <p:ext uri="{D42A27DB-BD31-4B8C-83A1-F6EECF244321}">
                <p14:modId xmlns:p14="http://schemas.microsoft.com/office/powerpoint/2010/main" val="1419094669"/>
              </p:ext>
            </p:extLst>
          </p:nvPr>
        </p:nvGraphicFramePr>
        <p:xfrm>
          <a:off x="5724525" y="5168900"/>
          <a:ext cx="165100" cy="228600"/>
        </p:xfrm>
        <a:graphic>
          <a:graphicData uri="http://schemas.openxmlformats.org/presentationml/2006/ole">
            <mc:AlternateContent xmlns:mc="http://schemas.openxmlformats.org/markup-compatibility/2006">
              <mc:Choice xmlns:v="urn:schemas-microsoft-com:vml" Requires="v">
                <p:oleObj spid="_x0000_s51187" name="Формула" r:id="rId41" imgW="165028" imgH="228501" progId="Equation.3">
                  <p:embed/>
                </p:oleObj>
              </mc:Choice>
              <mc:Fallback>
                <p:oleObj name="Формула" r:id="rId41" imgW="165028" imgH="228501"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724525" y="5168900"/>
                        <a:ext cx="165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66" name="Object 122"/>
          <p:cNvGraphicFramePr>
            <a:graphicFrameLocks noChangeAspect="1"/>
          </p:cNvGraphicFramePr>
          <p:nvPr>
            <p:extLst>
              <p:ext uri="{D42A27DB-BD31-4B8C-83A1-F6EECF244321}">
                <p14:modId xmlns:p14="http://schemas.microsoft.com/office/powerpoint/2010/main" val="4193706742"/>
              </p:ext>
            </p:extLst>
          </p:nvPr>
        </p:nvGraphicFramePr>
        <p:xfrm>
          <a:off x="6878638" y="5186363"/>
          <a:ext cx="177800" cy="228600"/>
        </p:xfrm>
        <a:graphic>
          <a:graphicData uri="http://schemas.openxmlformats.org/presentationml/2006/ole">
            <mc:AlternateContent xmlns:mc="http://schemas.openxmlformats.org/markup-compatibility/2006">
              <mc:Choice xmlns:v="urn:schemas-microsoft-com:vml" Requires="v">
                <p:oleObj spid="_x0000_s51188" name="Формула" r:id="rId42" imgW="177646" imgH="228402" progId="Equation.3">
                  <p:embed/>
                </p:oleObj>
              </mc:Choice>
              <mc:Fallback>
                <p:oleObj name="Формула" r:id="rId42" imgW="177646" imgH="228402"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878638" y="5186363"/>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67" name="Line 123"/>
          <p:cNvSpPr>
            <a:spLocks noChangeShapeType="1"/>
          </p:cNvSpPr>
          <p:nvPr/>
        </p:nvSpPr>
        <p:spPr bwMode="auto">
          <a:xfrm>
            <a:off x="5627688" y="5541963"/>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68" name="Line 124"/>
          <p:cNvSpPr>
            <a:spLocks noChangeShapeType="1"/>
          </p:cNvSpPr>
          <p:nvPr/>
        </p:nvSpPr>
        <p:spPr bwMode="auto">
          <a:xfrm>
            <a:off x="7159625" y="5473700"/>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69" name="Line 125"/>
          <p:cNvSpPr>
            <a:spLocks noChangeShapeType="1"/>
          </p:cNvSpPr>
          <p:nvPr/>
        </p:nvSpPr>
        <p:spPr bwMode="auto">
          <a:xfrm>
            <a:off x="5618163" y="5961063"/>
            <a:ext cx="4286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70" name="Line 126"/>
          <p:cNvSpPr>
            <a:spLocks noChangeShapeType="1"/>
          </p:cNvSpPr>
          <p:nvPr/>
        </p:nvSpPr>
        <p:spPr bwMode="auto">
          <a:xfrm>
            <a:off x="6045200" y="5559425"/>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3471" name="Object 127"/>
          <p:cNvGraphicFramePr>
            <a:graphicFrameLocks noChangeAspect="1"/>
          </p:cNvGraphicFramePr>
          <p:nvPr>
            <p:extLst>
              <p:ext uri="{D42A27DB-BD31-4B8C-83A1-F6EECF244321}">
                <p14:modId xmlns:p14="http://schemas.microsoft.com/office/powerpoint/2010/main" val="3942245235"/>
              </p:ext>
            </p:extLst>
          </p:nvPr>
        </p:nvGraphicFramePr>
        <p:xfrm>
          <a:off x="5753100" y="5813425"/>
          <a:ext cx="127000" cy="139700"/>
        </p:xfrm>
        <a:graphic>
          <a:graphicData uri="http://schemas.openxmlformats.org/presentationml/2006/ole">
            <mc:AlternateContent xmlns:mc="http://schemas.openxmlformats.org/markup-compatibility/2006">
              <mc:Choice xmlns:v="urn:schemas-microsoft-com:vml" Requires="v">
                <p:oleObj spid="_x0000_s51189" name="Формула" r:id="rId43" imgW="126835" imgH="139518" progId="Equation.3">
                  <p:embed/>
                </p:oleObj>
              </mc:Choice>
              <mc:Fallback>
                <p:oleObj name="Формула" r:id="rId43" imgW="126835" imgH="13951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53100" y="5813425"/>
                        <a:ext cx="1270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72" name="Text Box 128"/>
          <p:cNvSpPr txBox="1">
            <a:spLocks noChangeArrowheads="1"/>
          </p:cNvSpPr>
          <p:nvPr/>
        </p:nvSpPr>
        <p:spPr bwMode="auto">
          <a:xfrm>
            <a:off x="5740400" y="550862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en-US" altLang="ru-RU" sz="1400" i="1">
                <a:latin typeface="+mn-lt"/>
              </a:rPr>
              <a:t>A</a:t>
            </a:r>
            <a:endParaRPr lang="ru-RU" altLang="ru-RU" sz="1400" i="1">
              <a:latin typeface="+mn-lt"/>
            </a:endParaRPr>
          </a:p>
        </p:txBody>
      </p:sp>
      <p:sp>
        <p:nvSpPr>
          <p:cNvPr id="313473" name="Line 129"/>
          <p:cNvSpPr>
            <a:spLocks noChangeShapeType="1"/>
          </p:cNvSpPr>
          <p:nvPr/>
        </p:nvSpPr>
        <p:spPr bwMode="auto">
          <a:xfrm>
            <a:off x="6046788" y="5957888"/>
            <a:ext cx="110648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3474" name="Object 130"/>
          <p:cNvGraphicFramePr>
            <a:graphicFrameLocks noChangeAspect="1"/>
          </p:cNvGraphicFramePr>
          <p:nvPr>
            <p:extLst>
              <p:ext uri="{D42A27DB-BD31-4B8C-83A1-F6EECF244321}">
                <p14:modId xmlns:p14="http://schemas.microsoft.com/office/powerpoint/2010/main" val="975084117"/>
              </p:ext>
            </p:extLst>
          </p:nvPr>
        </p:nvGraphicFramePr>
        <p:xfrm>
          <a:off x="6561138" y="5783263"/>
          <a:ext cx="127000" cy="177800"/>
        </p:xfrm>
        <a:graphic>
          <a:graphicData uri="http://schemas.openxmlformats.org/presentationml/2006/ole">
            <mc:AlternateContent xmlns:mc="http://schemas.openxmlformats.org/markup-compatibility/2006">
              <mc:Choice xmlns:v="urn:schemas-microsoft-com:vml" Requires="v">
                <p:oleObj spid="_x0000_s51190" name="Формула" r:id="rId44" imgW="126725" imgH="177415" progId="Equation.3">
                  <p:embed/>
                </p:oleObj>
              </mc:Choice>
              <mc:Fallback>
                <p:oleObj name="Формула" r:id="rId44" imgW="126725" imgH="17741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61138" y="5783263"/>
                        <a:ext cx="1270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75" name="Text Box 131"/>
          <p:cNvSpPr txBox="1">
            <a:spLocks noChangeArrowheads="1"/>
          </p:cNvSpPr>
          <p:nvPr/>
        </p:nvSpPr>
        <p:spPr bwMode="auto">
          <a:xfrm>
            <a:off x="0" y="5256213"/>
            <a:ext cx="703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mn-lt"/>
                <a:cs typeface="Arial" pitchFamily="34" charset="0"/>
              </a:rPr>
              <a:t>■</a:t>
            </a:r>
            <a:r>
              <a:rPr lang="en-US" altLang="ru-RU" sz="1000" b="1">
                <a:solidFill>
                  <a:srgbClr val="FF0000"/>
                </a:solidFill>
                <a:latin typeface="+mn-lt"/>
                <a:cs typeface="Arial" pitchFamily="34" charset="0"/>
              </a:rPr>
              <a:t>  </a:t>
            </a:r>
            <a:r>
              <a:rPr lang="ru-RU" altLang="ru-RU" sz="1000" b="1">
                <a:solidFill>
                  <a:srgbClr val="FF0000"/>
                </a:solidFill>
                <a:latin typeface="+mn-lt"/>
                <a:cs typeface="Arial" pitchFamily="34" charset="0"/>
              </a:rPr>
              <a:t>Уравнения </a:t>
            </a:r>
            <a:r>
              <a:rPr lang="ru-RU" altLang="ru-RU" sz="1000" b="1">
                <a:solidFill>
                  <a:srgbClr val="FF0000"/>
                </a:solidFill>
                <a:latin typeface="+mn-lt"/>
              </a:rPr>
              <a:t>равновесия рычага. </a:t>
            </a:r>
            <a:r>
              <a:rPr lang="ru-RU" altLang="ru-RU" sz="1000">
                <a:latin typeface="+mn-lt"/>
              </a:rPr>
              <a:t>Применяя общий подход составления уравнений</a:t>
            </a:r>
            <a:endParaRPr lang="en-US" altLang="ru-RU" sz="1000">
              <a:latin typeface="+mn-lt"/>
            </a:endParaRPr>
          </a:p>
          <a:p>
            <a:pPr eaLnBrk="1" hangingPunct="1"/>
            <a:r>
              <a:rPr lang="ru-RU" altLang="ru-RU" sz="1000">
                <a:latin typeface="+mn-lt"/>
              </a:rPr>
              <a:t>равновесия к рычагу</a:t>
            </a:r>
            <a:r>
              <a:rPr lang="en-US" altLang="ru-RU" sz="1000">
                <a:latin typeface="+mn-lt"/>
              </a:rPr>
              <a:t> </a:t>
            </a:r>
            <a:r>
              <a:rPr lang="ru-RU" altLang="ru-RU" sz="1000">
                <a:latin typeface="+mn-lt"/>
              </a:rPr>
              <a:t>получаем</a:t>
            </a:r>
            <a:r>
              <a:rPr lang="en-US" altLang="ru-RU" sz="1000">
                <a:latin typeface="+mn-lt"/>
              </a:rPr>
              <a:t>:			</a:t>
            </a:r>
            <a:endParaRPr lang="en-US" altLang="ru-RU" sz="1000">
              <a:latin typeface="+mn-lt"/>
              <a:cs typeface="Arial" pitchFamily="34" charset="0"/>
            </a:endParaRPr>
          </a:p>
        </p:txBody>
      </p:sp>
      <p:sp>
        <p:nvSpPr>
          <p:cNvPr id="313477" name="AutoShape 133"/>
          <p:cNvSpPr>
            <a:spLocks noChangeArrowheads="1"/>
          </p:cNvSpPr>
          <p:nvPr/>
        </p:nvSpPr>
        <p:spPr bwMode="auto">
          <a:xfrm rot="16200000" flipV="1">
            <a:off x="6224588" y="5348287"/>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3478" name="Object 134"/>
          <p:cNvGraphicFramePr>
            <a:graphicFrameLocks noChangeAspect="1"/>
          </p:cNvGraphicFramePr>
          <p:nvPr>
            <p:extLst>
              <p:ext uri="{D42A27DB-BD31-4B8C-83A1-F6EECF244321}">
                <p14:modId xmlns:p14="http://schemas.microsoft.com/office/powerpoint/2010/main" val="431072589"/>
              </p:ext>
            </p:extLst>
          </p:nvPr>
        </p:nvGraphicFramePr>
        <p:xfrm>
          <a:off x="6165850" y="5257800"/>
          <a:ext cx="254000" cy="241300"/>
        </p:xfrm>
        <a:graphic>
          <a:graphicData uri="http://schemas.openxmlformats.org/presentationml/2006/ole">
            <mc:AlternateContent xmlns:mc="http://schemas.openxmlformats.org/markup-compatibility/2006">
              <mc:Choice xmlns:v="urn:schemas-microsoft-com:vml" Requires="v">
                <p:oleObj spid="_x0000_s51191" name="Формула" r:id="rId45" imgW="253890" imgH="241195" progId="Equation.3">
                  <p:embed/>
                </p:oleObj>
              </mc:Choice>
              <mc:Fallback>
                <p:oleObj name="Формула" r:id="rId45" imgW="253890" imgH="241195"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165850" y="5257800"/>
                        <a:ext cx="2540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79" name="AutoShape 135"/>
          <p:cNvSpPr>
            <a:spLocks noChangeArrowheads="1"/>
          </p:cNvSpPr>
          <p:nvPr/>
        </p:nvSpPr>
        <p:spPr bwMode="auto">
          <a:xfrm>
            <a:off x="5988050" y="5130800"/>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3480" name="Object 136"/>
          <p:cNvGraphicFramePr>
            <a:graphicFrameLocks noChangeAspect="1"/>
          </p:cNvGraphicFramePr>
          <p:nvPr>
            <p:extLst>
              <p:ext uri="{D42A27DB-BD31-4B8C-83A1-F6EECF244321}">
                <p14:modId xmlns:p14="http://schemas.microsoft.com/office/powerpoint/2010/main" val="235313514"/>
              </p:ext>
            </p:extLst>
          </p:nvPr>
        </p:nvGraphicFramePr>
        <p:xfrm>
          <a:off x="6096000" y="4953000"/>
          <a:ext cx="254000" cy="254000"/>
        </p:xfrm>
        <a:graphic>
          <a:graphicData uri="http://schemas.openxmlformats.org/presentationml/2006/ole">
            <mc:AlternateContent xmlns:mc="http://schemas.openxmlformats.org/markup-compatibility/2006">
              <mc:Choice xmlns:v="urn:schemas-microsoft-com:vml" Requires="v">
                <p:oleObj spid="_x0000_s51192" name="Формула" r:id="rId47" imgW="253780" imgH="253780" progId="Equation.3">
                  <p:embed/>
                </p:oleObj>
              </mc:Choice>
              <mc:Fallback>
                <p:oleObj name="Формула" r:id="rId47" imgW="253780" imgH="25378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096000" y="4953000"/>
                        <a:ext cx="2540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81" name="Object 137"/>
          <p:cNvGraphicFramePr>
            <a:graphicFrameLocks noChangeAspect="1"/>
          </p:cNvGraphicFramePr>
          <p:nvPr>
            <p:extLst>
              <p:ext uri="{D42A27DB-BD31-4B8C-83A1-F6EECF244321}">
                <p14:modId xmlns:p14="http://schemas.microsoft.com/office/powerpoint/2010/main" val="2081631283"/>
              </p:ext>
            </p:extLst>
          </p:nvPr>
        </p:nvGraphicFramePr>
        <p:xfrm>
          <a:off x="157163" y="5670550"/>
          <a:ext cx="1701800" cy="787400"/>
        </p:xfrm>
        <a:graphic>
          <a:graphicData uri="http://schemas.openxmlformats.org/presentationml/2006/ole">
            <mc:AlternateContent xmlns:mc="http://schemas.openxmlformats.org/markup-compatibility/2006">
              <mc:Choice xmlns:v="urn:schemas-microsoft-com:vml" Requires="v">
                <p:oleObj spid="_x0000_s51193" name="Формула" r:id="rId49" imgW="1701800" imgH="787400" progId="Equation.3">
                  <p:embed/>
                </p:oleObj>
              </mc:Choice>
              <mc:Fallback>
                <p:oleObj name="Формула" r:id="rId49" imgW="1701800" imgH="78740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57163" y="5670550"/>
                        <a:ext cx="1701800" cy="78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82" name="Rectangle 138"/>
          <p:cNvSpPr>
            <a:spLocks noChangeArrowheads="1"/>
          </p:cNvSpPr>
          <p:nvPr/>
        </p:nvSpPr>
        <p:spPr bwMode="auto">
          <a:xfrm>
            <a:off x="152400" y="5656263"/>
            <a:ext cx="1714500" cy="552450"/>
          </a:xfrm>
          <a:prstGeom prst="rect">
            <a:avLst/>
          </a:prstGeom>
          <a:solidFill>
            <a:srgbClr val="99CCFF">
              <a:alpha val="50195"/>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solidFill>
                <a:schemeClr val="accent1"/>
              </a:solidFill>
              <a:latin typeface="+mn-lt"/>
            </a:endParaRPr>
          </a:p>
        </p:txBody>
      </p:sp>
      <p:sp>
        <p:nvSpPr>
          <p:cNvPr id="313483" name="Text Box 139"/>
          <p:cNvSpPr txBox="1">
            <a:spLocks noChangeArrowheads="1"/>
          </p:cNvSpPr>
          <p:nvPr/>
        </p:nvSpPr>
        <p:spPr bwMode="auto">
          <a:xfrm>
            <a:off x="2041525" y="5516563"/>
            <a:ext cx="3502025" cy="7112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Во многих случаях значением опорных реакций не интересуются</a:t>
            </a:r>
            <a:r>
              <a:rPr lang="en-US" altLang="ru-RU" sz="1000" dirty="0">
                <a:latin typeface="+mn-lt"/>
              </a:rPr>
              <a:t> </a:t>
            </a:r>
            <a:r>
              <a:rPr lang="ru-RU" altLang="ru-RU" sz="1000" dirty="0">
                <a:latin typeface="+mn-lt"/>
              </a:rPr>
              <a:t>и искомое соотношение сил</a:t>
            </a:r>
            <a:r>
              <a:rPr lang="en-US" altLang="ru-RU" sz="1000" dirty="0">
                <a:latin typeface="+mn-lt"/>
              </a:rPr>
              <a:t> </a:t>
            </a:r>
            <a:r>
              <a:rPr lang="ru-RU" altLang="ru-RU" sz="1000" dirty="0">
                <a:latin typeface="+mn-lt"/>
              </a:rPr>
              <a:t>определяют из последнего моментного</a:t>
            </a:r>
            <a:r>
              <a:rPr lang="en-US" altLang="ru-RU" sz="1000" dirty="0">
                <a:latin typeface="+mn-lt"/>
              </a:rPr>
              <a:t> </a:t>
            </a:r>
            <a:r>
              <a:rPr lang="ru-RU" altLang="ru-RU" sz="1000" dirty="0">
                <a:latin typeface="+mn-lt"/>
              </a:rPr>
              <a:t>уравнения, которое и принимается за </a:t>
            </a:r>
            <a:r>
              <a:rPr lang="ru-RU" altLang="ru-RU" sz="1000" b="1" dirty="0">
                <a:solidFill>
                  <a:schemeClr val="accent1"/>
                </a:solidFill>
                <a:latin typeface="+mn-lt"/>
              </a:rPr>
              <a:t>уравнение равновесия рычага.</a:t>
            </a:r>
          </a:p>
        </p:txBody>
      </p:sp>
      <p:sp>
        <p:nvSpPr>
          <p:cNvPr id="313484" name="Text Box 140"/>
          <p:cNvSpPr txBox="1">
            <a:spLocks noChangeArrowheads="1"/>
          </p:cNvSpPr>
          <p:nvPr/>
        </p:nvSpPr>
        <p:spPr bwMode="auto">
          <a:xfrm>
            <a:off x="1965325" y="6232525"/>
            <a:ext cx="61478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Уравнение равновесия рычага используется </a:t>
            </a:r>
            <a:r>
              <a:rPr lang="ru-RU" altLang="ru-RU" sz="1000" dirty="0">
                <a:solidFill>
                  <a:schemeClr val="accent1"/>
                </a:solidFill>
                <a:latin typeface="+mn-lt"/>
              </a:rPr>
              <a:t>при </a:t>
            </a:r>
            <a:r>
              <a:rPr lang="ru-RU" altLang="ru-RU" sz="1000" b="1" dirty="0">
                <a:solidFill>
                  <a:schemeClr val="accent1"/>
                </a:solidFill>
                <a:latin typeface="+mn-lt"/>
              </a:rPr>
              <a:t>расчете подпорной стенки или груза на опрокидывание</a:t>
            </a:r>
            <a:r>
              <a:rPr lang="en-US" altLang="ru-RU" sz="1000" dirty="0">
                <a:solidFill>
                  <a:schemeClr val="accent1"/>
                </a:solidFill>
                <a:latin typeface="+mn-lt"/>
              </a:rPr>
              <a:t>:</a:t>
            </a:r>
            <a:endParaRPr lang="ru-RU" altLang="ru-RU" sz="1000" dirty="0">
              <a:solidFill>
                <a:schemeClr val="accent1"/>
              </a:solidFill>
              <a:latin typeface="+mn-lt"/>
            </a:endParaRPr>
          </a:p>
        </p:txBody>
      </p:sp>
      <p:sp>
        <p:nvSpPr>
          <p:cNvPr id="313485" name="Rectangle 141"/>
          <p:cNvSpPr>
            <a:spLocks noChangeArrowheads="1"/>
          </p:cNvSpPr>
          <p:nvPr/>
        </p:nvSpPr>
        <p:spPr bwMode="auto">
          <a:xfrm>
            <a:off x="8029575" y="4724400"/>
            <a:ext cx="485775" cy="120015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13486" name="Group 142"/>
          <p:cNvGrpSpPr>
            <a:grpSpLocks/>
          </p:cNvGrpSpPr>
          <p:nvPr/>
        </p:nvGrpSpPr>
        <p:grpSpPr bwMode="auto">
          <a:xfrm>
            <a:off x="7791450" y="5932488"/>
            <a:ext cx="946150" cy="288925"/>
            <a:chOff x="2675" y="3113"/>
            <a:chExt cx="386" cy="68"/>
          </a:xfrm>
        </p:grpSpPr>
        <p:sp>
          <p:nvSpPr>
            <p:cNvPr id="17515" name="Rectangle 143"/>
            <p:cNvSpPr>
              <a:spLocks noChangeArrowheads="1"/>
            </p:cNvSpPr>
            <p:nvPr/>
          </p:nvSpPr>
          <p:spPr bwMode="auto">
            <a:xfrm>
              <a:off x="2675" y="3113"/>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7516" name="Line 144"/>
            <p:cNvSpPr>
              <a:spLocks noChangeShapeType="1"/>
            </p:cNvSpPr>
            <p:nvPr/>
          </p:nvSpPr>
          <p:spPr bwMode="auto">
            <a:xfrm>
              <a:off x="2675" y="3113"/>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13489" name="AutoShape 145"/>
          <p:cNvSpPr>
            <a:spLocks noChangeArrowheads="1"/>
          </p:cNvSpPr>
          <p:nvPr/>
        </p:nvSpPr>
        <p:spPr bwMode="auto">
          <a:xfrm>
            <a:off x="8218488" y="5360988"/>
            <a:ext cx="117475" cy="457200"/>
          </a:xfrm>
          <a:prstGeom prst="downArrow">
            <a:avLst>
              <a:gd name="adj1" fmla="val 50000"/>
              <a:gd name="adj2" fmla="val 9729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3490" name="AutoShape 146"/>
          <p:cNvSpPr>
            <a:spLocks noChangeArrowheads="1"/>
          </p:cNvSpPr>
          <p:nvPr/>
        </p:nvSpPr>
        <p:spPr bwMode="auto">
          <a:xfrm rot="5400000">
            <a:off x="8653462" y="4692651"/>
            <a:ext cx="98425" cy="342900"/>
          </a:xfrm>
          <a:prstGeom prst="downArrow">
            <a:avLst>
              <a:gd name="adj1" fmla="val 50000"/>
              <a:gd name="adj2" fmla="val 8709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3491" name="Text Box 147"/>
          <p:cNvSpPr txBox="1">
            <a:spLocks noChangeArrowheads="1"/>
          </p:cNvSpPr>
          <p:nvPr/>
        </p:nvSpPr>
        <p:spPr bwMode="auto">
          <a:xfrm>
            <a:off x="7767638" y="5640388"/>
            <a:ext cx="303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r" eaLnBrk="1" hangingPunct="1"/>
            <a:r>
              <a:rPr lang="en-US" altLang="ru-RU" sz="1400" i="1">
                <a:latin typeface="+mn-lt"/>
              </a:rPr>
              <a:t>A</a:t>
            </a:r>
            <a:endParaRPr lang="ru-RU" altLang="ru-RU" sz="1400" i="1">
              <a:latin typeface="+mn-lt"/>
            </a:endParaRPr>
          </a:p>
        </p:txBody>
      </p:sp>
      <p:sp>
        <p:nvSpPr>
          <p:cNvPr id="313492" name="Line 148"/>
          <p:cNvSpPr>
            <a:spLocks noChangeShapeType="1"/>
          </p:cNvSpPr>
          <p:nvPr/>
        </p:nvSpPr>
        <p:spPr bwMode="auto">
          <a:xfrm rot="-5400000">
            <a:off x="8174832" y="5388769"/>
            <a:ext cx="103981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3493" name="Object 149"/>
          <p:cNvGraphicFramePr>
            <a:graphicFrameLocks noChangeAspect="1"/>
          </p:cNvGraphicFramePr>
          <p:nvPr>
            <p:extLst>
              <p:ext uri="{D42A27DB-BD31-4B8C-83A1-F6EECF244321}">
                <p14:modId xmlns:p14="http://schemas.microsoft.com/office/powerpoint/2010/main" val="2091206286"/>
              </p:ext>
            </p:extLst>
          </p:nvPr>
        </p:nvGraphicFramePr>
        <p:xfrm>
          <a:off x="8702675" y="5248275"/>
          <a:ext cx="127000" cy="177800"/>
        </p:xfrm>
        <a:graphic>
          <a:graphicData uri="http://schemas.openxmlformats.org/presentationml/2006/ole">
            <mc:AlternateContent xmlns:mc="http://schemas.openxmlformats.org/markup-compatibility/2006">
              <mc:Choice xmlns:v="urn:schemas-microsoft-com:vml" Requires="v">
                <p:oleObj spid="_x0000_s51194" name="Формула" r:id="rId51" imgW="126725" imgH="177415" progId="Equation.3">
                  <p:embed/>
                </p:oleObj>
              </mc:Choice>
              <mc:Fallback>
                <p:oleObj name="Формула" r:id="rId51" imgW="126725" imgH="17741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702675" y="5248275"/>
                        <a:ext cx="1270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94" name="Object 150"/>
          <p:cNvGraphicFramePr>
            <a:graphicFrameLocks noChangeAspect="1"/>
          </p:cNvGraphicFramePr>
          <p:nvPr>
            <p:extLst>
              <p:ext uri="{D42A27DB-BD31-4B8C-83A1-F6EECF244321}">
                <p14:modId xmlns:p14="http://schemas.microsoft.com/office/powerpoint/2010/main" val="1083174135"/>
              </p:ext>
            </p:extLst>
          </p:nvPr>
        </p:nvGraphicFramePr>
        <p:xfrm>
          <a:off x="8113713" y="5983288"/>
          <a:ext cx="127000" cy="139700"/>
        </p:xfrm>
        <a:graphic>
          <a:graphicData uri="http://schemas.openxmlformats.org/presentationml/2006/ole">
            <mc:AlternateContent xmlns:mc="http://schemas.openxmlformats.org/markup-compatibility/2006">
              <mc:Choice xmlns:v="urn:schemas-microsoft-com:vml" Requires="v">
                <p:oleObj spid="_x0000_s51195" name="Формула" r:id="rId52" imgW="126835" imgH="139518" progId="Equation.3">
                  <p:embed/>
                </p:oleObj>
              </mc:Choice>
              <mc:Fallback>
                <p:oleObj name="Формула" r:id="rId52" imgW="126835" imgH="13951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13713" y="5983288"/>
                        <a:ext cx="1270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495" name="Line 151"/>
          <p:cNvSpPr>
            <a:spLocks noChangeShapeType="1"/>
          </p:cNvSpPr>
          <p:nvPr/>
        </p:nvSpPr>
        <p:spPr bwMode="auto">
          <a:xfrm>
            <a:off x="8029575" y="5683250"/>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96" name="Line 152"/>
          <p:cNvSpPr>
            <a:spLocks noChangeShapeType="1"/>
          </p:cNvSpPr>
          <p:nvPr/>
        </p:nvSpPr>
        <p:spPr bwMode="auto">
          <a:xfrm>
            <a:off x="8281988" y="5672138"/>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3497" name="Line 153"/>
          <p:cNvSpPr>
            <a:spLocks noChangeShapeType="1"/>
          </p:cNvSpPr>
          <p:nvPr/>
        </p:nvSpPr>
        <p:spPr bwMode="auto">
          <a:xfrm flipV="1">
            <a:off x="8034338" y="6143625"/>
            <a:ext cx="2381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3498" name="Object 154"/>
          <p:cNvGraphicFramePr>
            <a:graphicFrameLocks noChangeAspect="1"/>
          </p:cNvGraphicFramePr>
          <p:nvPr>
            <p:extLst>
              <p:ext uri="{D42A27DB-BD31-4B8C-83A1-F6EECF244321}">
                <p14:modId xmlns:p14="http://schemas.microsoft.com/office/powerpoint/2010/main" val="542738449"/>
              </p:ext>
            </p:extLst>
          </p:nvPr>
        </p:nvGraphicFramePr>
        <p:xfrm>
          <a:off x="8648700" y="4565650"/>
          <a:ext cx="177800" cy="228600"/>
        </p:xfrm>
        <a:graphic>
          <a:graphicData uri="http://schemas.openxmlformats.org/presentationml/2006/ole">
            <mc:AlternateContent xmlns:mc="http://schemas.openxmlformats.org/markup-compatibility/2006">
              <mc:Choice xmlns:v="urn:schemas-microsoft-com:vml" Requires="v">
                <p:oleObj spid="_x0000_s51196" name="Формула" r:id="rId53" imgW="177646" imgH="228402" progId="Equation.3">
                  <p:embed/>
                </p:oleObj>
              </mc:Choice>
              <mc:Fallback>
                <p:oleObj name="Формула" r:id="rId53" imgW="177646" imgH="228402"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648700" y="4565650"/>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99" name="Object 155"/>
          <p:cNvGraphicFramePr>
            <a:graphicFrameLocks noChangeAspect="1"/>
          </p:cNvGraphicFramePr>
          <p:nvPr>
            <p:extLst>
              <p:ext uri="{D42A27DB-BD31-4B8C-83A1-F6EECF244321}">
                <p14:modId xmlns:p14="http://schemas.microsoft.com/office/powerpoint/2010/main" val="715764683"/>
              </p:ext>
            </p:extLst>
          </p:nvPr>
        </p:nvGraphicFramePr>
        <p:xfrm>
          <a:off x="8323263" y="5434013"/>
          <a:ext cx="165100" cy="228600"/>
        </p:xfrm>
        <a:graphic>
          <a:graphicData uri="http://schemas.openxmlformats.org/presentationml/2006/ole">
            <mc:AlternateContent xmlns:mc="http://schemas.openxmlformats.org/markup-compatibility/2006">
              <mc:Choice xmlns:v="urn:schemas-microsoft-com:vml" Requires="v">
                <p:oleObj spid="_x0000_s51197" name="Формула" r:id="rId54" imgW="165028" imgH="228501" progId="Equation.3">
                  <p:embed/>
                </p:oleObj>
              </mc:Choice>
              <mc:Fallback>
                <p:oleObj name="Формула" r:id="rId54" imgW="165028" imgH="228501"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323263" y="5434013"/>
                        <a:ext cx="165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501" name="AutoShape 157"/>
          <p:cNvSpPr>
            <a:spLocks noChangeArrowheads="1"/>
          </p:cNvSpPr>
          <p:nvPr/>
        </p:nvSpPr>
        <p:spPr bwMode="auto">
          <a:xfrm rot="16200000" flipV="1">
            <a:off x="8194676" y="5699125"/>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3502" name="Object 158"/>
          <p:cNvGraphicFramePr>
            <a:graphicFrameLocks noChangeAspect="1"/>
          </p:cNvGraphicFramePr>
          <p:nvPr>
            <p:extLst>
              <p:ext uri="{D42A27DB-BD31-4B8C-83A1-F6EECF244321}">
                <p14:modId xmlns:p14="http://schemas.microsoft.com/office/powerpoint/2010/main" val="2244575087"/>
              </p:ext>
            </p:extLst>
          </p:nvPr>
        </p:nvGraphicFramePr>
        <p:xfrm>
          <a:off x="8393113" y="5980113"/>
          <a:ext cx="254000" cy="241300"/>
        </p:xfrm>
        <a:graphic>
          <a:graphicData uri="http://schemas.openxmlformats.org/presentationml/2006/ole">
            <mc:AlternateContent xmlns:mc="http://schemas.openxmlformats.org/markup-compatibility/2006">
              <mc:Choice xmlns:v="urn:schemas-microsoft-com:vml" Requires="v">
                <p:oleObj spid="_x0000_s51198" name="Формула" r:id="rId55" imgW="253890" imgH="241195" progId="Equation.3">
                  <p:embed/>
                </p:oleObj>
              </mc:Choice>
              <mc:Fallback>
                <p:oleObj name="Формула" r:id="rId55" imgW="253890" imgH="241195"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8393113" y="5980113"/>
                        <a:ext cx="2540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503" name="AutoShape 159"/>
          <p:cNvSpPr>
            <a:spLocks noChangeArrowheads="1"/>
          </p:cNvSpPr>
          <p:nvPr/>
        </p:nvSpPr>
        <p:spPr bwMode="auto">
          <a:xfrm>
            <a:off x="7958138" y="5481638"/>
            <a:ext cx="133350" cy="447675"/>
          </a:xfrm>
          <a:prstGeom prst="upArrow">
            <a:avLst>
              <a:gd name="adj1" fmla="val 50000"/>
              <a:gd name="adj2" fmla="val 83929"/>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3504" name="Object 160"/>
          <p:cNvGraphicFramePr>
            <a:graphicFrameLocks noChangeAspect="1"/>
          </p:cNvGraphicFramePr>
          <p:nvPr>
            <p:extLst>
              <p:ext uri="{D42A27DB-BD31-4B8C-83A1-F6EECF244321}">
                <p14:modId xmlns:p14="http://schemas.microsoft.com/office/powerpoint/2010/main" val="1758570274"/>
              </p:ext>
            </p:extLst>
          </p:nvPr>
        </p:nvGraphicFramePr>
        <p:xfrm>
          <a:off x="7742238" y="5408613"/>
          <a:ext cx="254000" cy="254000"/>
        </p:xfrm>
        <a:graphic>
          <a:graphicData uri="http://schemas.openxmlformats.org/presentationml/2006/ole">
            <mc:AlternateContent xmlns:mc="http://schemas.openxmlformats.org/markup-compatibility/2006">
              <mc:Choice xmlns:v="urn:schemas-microsoft-com:vml" Requires="v">
                <p:oleObj spid="_x0000_s51199" name="Формула" r:id="rId56" imgW="253780" imgH="253780" progId="Equation.3">
                  <p:embed/>
                </p:oleObj>
              </mc:Choice>
              <mc:Fallback>
                <p:oleObj name="Формула" r:id="rId56" imgW="253780" imgH="25378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742238" y="5408613"/>
                        <a:ext cx="2540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505" name="Text Box 161"/>
          <p:cNvSpPr txBox="1">
            <a:spLocks noChangeArrowheads="1"/>
          </p:cNvSpPr>
          <p:nvPr/>
        </p:nvSpPr>
        <p:spPr bwMode="auto">
          <a:xfrm>
            <a:off x="1974850" y="6392863"/>
            <a:ext cx="62840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rPr>
              <a:t>Условие устойчивости на опрокидывание</a:t>
            </a:r>
            <a:r>
              <a:rPr lang="en-US" altLang="ru-RU" sz="1000" b="1" dirty="0">
                <a:solidFill>
                  <a:srgbClr val="FF0000"/>
                </a:solidFill>
                <a:latin typeface="+mn-lt"/>
              </a:rPr>
              <a:t>:</a:t>
            </a:r>
            <a:r>
              <a:rPr lang="ru-RU" altLang="ru-RU" sz="1000" b="1" dirty="0">
                <a:solidFill>
                  <a:srgbClr val="FF0000"/>
                </a:solidFill>
                <a:latin typeface="+mn-lt"/>
              </a:rPr>
              <a:t> </a:t>
            </a:r>
            <a:r>
              <a:rPr lang="ru-RU" altLang="ru-RU" sz="1000" dirty="0">
                <a:solidFill>
                  <a:schemeClr val="accent1"/>
                </a:solidFill>
                <a:latin typeface="+mn-lt"/>
              </a:rPr>
              <a:t>Удерживающий момент относительно неподвижной точки (от </a:t>
            </a:r>
            <a:r>
              <a:rPr lang="en-US" altLang="ru-RU" sz="1000" b="1" i="1" dirty="0">
                <a:solidFill>
                  <a:schemeClr val="accent1"/>
                </a:solidFill>
                <a:latin typeface="+mn-lt"/>
              </a:rPr>
              <a:t>F</a:t>
            </a:r>
            <a:r>
              <a:rPr lang="en-US" altLang="ru-RU" sz="1000" baseline="-25000" dirty="0">
                <a:solidFill>
                  <a:schemeClr val="accent1"/>
                </a:solidFill>
                <a:latin typeface="+mn-lt"/>
              </a:rPr>
              <a:t>1</a:t>
            </a:r>
            <a:r>
              <a:rPr lang="en-US" altLang="ru-RU" sz="1000" dirty="0">
                <a:solidFill>
                  <a:schemeClr val="accent1"/>
                </a:solidFill>
                <a:latin typeface="+mn-lt"/>
              </a:rPr>
              <a:t>)</a:t>
            </a:r>
            <a:endParaRPr lang="ru-RU" altLang="ru-RU" sz="1000" dirty="0">
              <a:solidFill>
                <a:schemeClr val="accent1"/>
              </a:solidFill>
              <a:latin typeface="+mn-lt"/>
            </a:endParaRPr>
          </a:p>
          <a:p>
            <a:pPr eaLnBrk="1" hangingPunct="1"/>
            <a:r>
              <a:rPr lang="ru-RU" altLang="ru-RU" sz="1000" dirty="0">
                <a:solidFill>
                  <a:schemeClr val="accent1"/>
                </a:solidFill>
                <a:latin typeface="+mn-lt"/>
              </a:rPr>
              <a:t>должен</a:t>
            </a:r>
            <a:r>
              <a:rPr lang="en-US" altLang="ru-RU" sz="1000" dirty="0">
                <a:solidFill>
                  <a:schemeClr val="accent1"/>
                </a:solidFill>
                <a:latin typeface="+mn-lt"/>
              </a:rPr>
              <a:t> </a:t>
            </a:r>
            <a:r>
              <a:rPr lang="ru-RU" altLang="ru-RU" sz="1000" dirty="0">
                <a:solidFill>
                  <a:schemeClr val="accent1"/>
                </a:solidFill>
                <a:latin typeface="+mn-lt"/>
              </a:rPr>
              <a:t>быть больше опрокидывающего момента (от </a:t>
            </a:r>
            <a:r>
              <a:rPr lang="en-US" altLang="ru-RU" sz="1000" b="1" i="1" dirty="0">
                <a:solidFill>
                  <a:schemeClr val="accent1"/>
                </a:solidFill>
                <a:latin typeface="+mn-lt"/>
              </a:rPr>
              <a:t>F</a:t>
            </a:r>
            <a:r>
              <a:rPr lang="en-US" altLang="ru-RU" sz="1000" baseline="-25000" dirty="0">
                <a:solidFill>
                  <a:schemeClr val="accent1"/>
                </a:solidFill>
                <a:latin typeface="+mn-lt"/>
              </a:rPr>
              <a:t>2</a:t>
            </a:r>
            <a:r>
              <a:rPr lang="en-US" altLang="ru-RU" sz="1000" dirty="0">
                <a:solidFill>
                  <a:schemeClr val="accent1"/>
                </a:solidFill>
                <a:latin typeface="+mn-lt"/>
              </a:rPr>
              <a:t>) </a:t>
            </a:r>
            <a:r>
              <a:rPr lang="ru-RU" altLang="ru-RU" sz="1000" dirty="0">
                <a:solidFill>
                  <a:schemeClr val="accent1"/>
                </a:solidFill>
                <a:latin typeface="+mn-lt"/>
              </a:rPr>
              <a:t>относительно этой же точки.</a:t>
            </a:r>
          </a:p>
        </p:txBody>
      </p:sp>
      <p:graphicFrame>
        <p:nvGraphicFramePr>
          <p:cNvPr id="313506" name="Object 162"/>
          <p:cNvGraphicFramePr>
            <a:graphicFrameLocks noChangeAspect="1"/>
          </p:cNvGraphicFramePr>
          <p:nvPr>
            <p:extLst>
              <p:ext uri="{D42A27DB-BD31-4B8C-83A1-F6EECF244321}">
                <p14:modId xmlns:p14="http://schemas.microsoft.com/office/powerpoint/2010/main" val="4156591883"/>
              </p:ext>
            </p:extLst>
          </p:nvPr>
        </p:nvGraphicFramePr>
        <p:xfrm>
          <a:off x="7869238" y="4227513"/>
          <a:ext cx="1189037" cy="271462"/>
        </p:xfrm>
        <a:graphic>
          <a:graphicData uri="http://schemas.openxmlformats.org/presentationml/2006/ole">
            <mc:AlternateContent xmlns:mc="http://schemas.openxmlformats.org/markup-compatibility/2006">
              <mc:Choice xmlns:v="urn:schemas-microsoft-com:vml" Requires="v">
                <p:oleObj spid="_x0000_s79872" name="Формула" r:id="rId57" imgW="1002865" imgH="228501" progId="Equation.3">
                  <p:embed/>
                </p:oleObj>
              </mc:Choice>
              <mc:Fallback>
                <p:oleObj name="Формула" r:id="rId57" imgW="1002865" imgH="228501"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869238" y="4227513"/>
                        <a:ext cx="1189037" cy="2714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507" name="Line 163"/>
          <p:cNvSpPr>
            <a:spLocks noChangeShapeType="1"/>
          </p:cNvSpPr>
          <p:nvPr/>
        </p:nvSpPr>
        <p:spPr bwMode="auto">
          <a:xfrm rot="5400000">
            <a:off x="8742363" y="5681663"/>
            <a:ext cx="0" cy="495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7514" name="Oval 168"/>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28</a:t>
            </a:r>
            <a:endParaRPr lang="ru-RU" altLang="ru-RU" sz="1000" b="1" dirty="0">
              <a:solidFill>
                <a:schemeClr val="bg2"/>
              </a:solidFill>
              <a:latin typeface="+mn-lt"/>
            </a:endParaRPr>
          </a:p>
        </p:txBody>
      </p:sp>
    </p:spTree>
    <p:extLst>
      <p:ext uri="{BB962C8B-B14F-4D97-AF65-F5344CB8AC3E}">
        <p14:creationId xmlns:p14="http://schemas.microsoft.com/office/powerpoint/2010/main" val="2102292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3411"/>
                                        </p:tgtEl>
                                        <p:attrNameLst>
                                          <p:attrName>style.visibility</p:attrName>
                                        </p:attrNameLst>
                                      </p:cBhvr>
                                      <p:to>
                                        <p:strVal val="visible"/>
                                      </p:to>
                                    </p:set>
                                    <p:anim calcmode="lin" valueType="num">
                                      <p:cBhvr additive="base">
                                        <p:cTn id="7" dur="500" fill="hold"/>
                                        <p:tgtEl>
                                          <p:spTgt spid="313411"/>
                                        </p:tgtEl>
                                        <p:attrNameLst>
                                          <p:attrName>ppt_x</p:attrName>
                                        </p:attrNameLst>
                                      </p:cBhvr>
                                      <p:tavLst>
                                        <p:tav tm="0">
                                          <p:val>
                                            <p:strVal val="#ppt_x"/>
                                          </p:val>
                                        </p:tav>
                                        <p:tav tm="100000">
                                          <p:val>
                                            <p:strVal val="#ppt_x"/>
                                          </p:val>
                                        </p:tav>
                                      </p:tavLst>
                                    </p:anim>
                                    <p:anim calcmode="lin" valueType="num">
                                      <p:cBhvr additive="base">
                                        <p:cTn id="8" dur="500" fill="hold"/>
                                        <p:tgtEl>
                                          <p:spTgt spid="313411"/>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13390"/>
                                        </p:tgtEl>
                                        <p:attrNameLst>
                                          <p:attrName>style.visibility</p:attrName>
                                        </p:attrNameLst>
                                      </p:cBhvr>
                                      <p:to>
                                        <p:strVal val="visible"/>
                                      </p:to>
                                    </p:set>
                                    <p:anim calcmode="lin" valueType="num">
                                      <p:cBhvr additive="base">
                                        <p:cTn id="11" dur="500" fill="hold"/>
                                        <p:tgtEl>
                                          <p:spTgt spid="313390"/>
                                        </p:tgtEl>
                                        <p:attrNameLst>
                                          <p:attrName>ppt_x</p:attrName>
                                        </p:attrNameLst>
                                      </p:cBhvr>
                                      <p:tavLst>
                                        <p:tav tm="0">
                                          <p:val>
                                            <p:strVal val="1+#ppt_w/2"/>
                                          </p:val>
                                        </p:tav>
                                        <p:tav tm="100000">
                                          <p:val>
                                            <p:strVal val="#ppt_x"/>
                                          </p:val>
                                        </p:tav>
                                      </p:tavLst>
                                    </p:anim>
                                    <p:anim calcmode="lin" valueType="num">
                                      <p:cBhvr additive="base">
                                        <p:cTn id="12" dur="500" fill="hold"/>
                                        <p:tgtEl>
                                          <p:spTgt spid="313390"/>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3133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33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33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33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33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34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34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340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34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341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33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34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34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313392"/>
                                        </p:tgtEl>
                                      </p:cBhvr>
                                    </p:animEffect>
                                    <p:set>
                                      <p:cBhvr>
                                        <p:cTn id="47" dur="1" fill="hold">
                                          <p:stCondLst>
                                            <p:cond delay="499"/>
                                          </p:stCondLst>
                                        </p:cTn>
                                        <p:tgtEl>
                                          <p:spTgt spid="313392"/>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313403"/>
                                        </p:tgtEl>
                                      </p:cBhvr>
                                    </p:animEffect>
                                    <p:set>
                                      <p:cBhvr>
                                        <p:cTn id="50" dur="1" fill="hold">
                                          <p:stCondLst>
                                            <p:cond delay="499"/>
                                          </p:stCondLst>
                                        </p:cTn>
                                        <p:tgtEl>
                                          <p:spTgt spid="313403"/>
                                        </p:tgtEl>
                                        <p:attrNameLst>
                                          <p:attrName>style.visibility</p:attrName>
                                        </p:attrNameLst>
                                      </p:cBhvr>
                                      <p:to>
                                        <p:strVal val="hidden"/>
                                      </p:to>
                                    </p:se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0"/>
                                          </p:stCondLst>
                                        </p:cTn>
                                        <p:tgtEl>
                                          <p:spTgt spid="31341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1341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1341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13419"/>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xit" presetSubtype="0" fill="hold" grpId="1" nodeType="clickEffect">
                                  <p:stCondLst>
                                    <p:cond delay="0"/>
                                  </p:stCondLst>
                                  <p:childTnLst>
                                    <p:animEffect transition="out" filter="dissolve">
                                      <p:cBhvr>
                                        <p:cTn id="65" dur="500"/>
                                        <p:tgtEl>
                                          <p:spTgt spid="313413"/>
                                        </p:tgtEl>
                                      </p:cBhvr>
                                    </p:animEffect>
                                    <p:set>
                                      <p:cBhvr>
                                        <p:cTn id="66" dur="1" fill="hold">
                                          <p:stCondLst>
                                            <p:cond delay="499"/>
                                          </p:stCondLst>
                                        </p:cTn>
                                        <p:tgtEl>
                                          <p:spTgt spid="313413"/>
                                        </p:tgtEl>
                                        <p:attrNameLst>
                                          <p:attrName>style.visibility</p:attrName>
                                        </p:attrNameLst>
                                      </p:cBhvr>
                                      <p:to>
                                        <p:strVal val="hidden"/>
                                      </p:to>
                                    </p:set>
                                  </p:childTnLst>
                                </p:cTn>
                              </p:par>
                            </p:childTnLst>
                          </p:cTn>
                        </p:par>
                        <p:par>
                          <p:cTn id="67" fill="hold" nodeType="afterGroup">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313423"/>
                                        </p:tgtEl>
                                        <p:attrNameLst>
                                          <p:attrName>style.visibility</p:attrName>
                                        </p:attrNameLst>
                                      </p:cBhvr>
                                      <p:to>
                                        <p:strVal val="visible"/>
                                      </p:to>
                                    </p:set>
                                  </p:childTnLst>
                                </p:cTn>
                              </p:par>
                            </p:childTnLst>
                          </p:cTn>
                        </p:par>
                        <p:par>
                          <p:cTn id="70" fill="hold" nodeType="afterGroup">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313422"/>
                                        </p:tgtEl>
                                        <p:attrNameLst>
                                          <p:attrName>style.visibility</p:attrName>
                                        </p:attrNameLst>
                                      </p:cBhvr>
                                      <p:to>
                                        <p:strVal val="visible"/>
                                      </p:to>
                                    </p:set>
                                  </p:childTnLst>
                                </p:cTn>
                              </p:par>
                              <p:par>
                                <p:cTn id="73" presetID="9" presetClass="exit" presetSubtype="0" fill="hold" grpId="1" nodeType="withEffect">
                                  <p:stCondLst>
                                    <p:cond delay="0"/>
                                  </p:stCondLst>
                                  <p:childTnLst>
                                    <p:animEffect transition="out" filter="dissolve">
                                      <p:cBhvr>
                                        <p:cTn id="74" dur="500"/>
                                        <p:tgtEl>
                                          <p:spTgt spid="313402"/>
                                        </p:tgtEl>
                                      </p:cBhvr>
                                    </p:animEffect>
                                    <p:set>
                                      <p:cBhvr>
                                        <p:cTn id="75" dur="1" fill="hold">
                                          <p:stCondLst>
                                            <p:cond delay="499"/>
                                          </p:stCondLst>
                                        </p:cTn>
                                        <p:tgtEl>
                                          <p:spTgt spid="313402"/>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313425"/>
                                        </p:tgtEl>
                                        <p:attrNameLst>
                                          <p:attrName>style.visibility</p:attrName>
                                        </p:attrNameLst>
                                      </p:cBhvr>
                                      <p:to>
                                        <p:strVal val="visible"/>
                                      </p:to>
                                    </p:set>
                                  </p:childTnLst>
                                </p:cTn>
                              </p:par>
                              <p:par>
                                <p:cTn id="78" presetID="1" presetClass="entr" presetSubtype="0" fill="hold" grpId="1" nodeType="withEffect">
                                  <p:stCondLst>
                                    <p:cond delay="0"/>
                                  </p:stCondLst>
                                  <p:childTnLst>
                                    <p:set>
                                      <p:cBhvr>
                                        <p:cTn id="79" dur="1" fill="hold">
                                          <p:stCondLst>
                                            <p:cond delay="0"/>
                                          </p:stCondLst>
                                        </p:cTn>
                                        <p:tgtEl>
                                          <p:spTgt spid="3134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1342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1342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13428"/>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13429"/>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1343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13431"/>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13432"/>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13433"/>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1343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31344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13441"/>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31343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1343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134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13442"/>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13438"/>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13443"/>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31343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313446"/>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313447"/>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313448"/>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13449"/>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313453"/>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313454"/>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4" fill="hold" nodeType="clickEffect">
                                  <p:stCondLst>
                                    <p:cond delay="0"/>
                                  </p:stCondLst>
                                  <p:childTnLst>
                                    <p:set>
                                      <p:cBhvr>
                                        <p:cTn id="135" dur="1" fill="hold">
                                          <p:stCondLst>
                                            <p:cond delay="0"/>
                                          </p:stCondLst>
                                        </p:cTn>
                                        <p:tgtEl>
                                          <p:spTgt spid="313450"/>
                                        </p:tgtEl>
                                        <p:attrNameLst>
                                          <p:attrName>style.visibility</p:attrName>
                                        </p:attrNameLst>
                                      </p:cBhvr>
                                      <p:to>
                                        <p:strVal val="visible"/>
                                      </p:to>
                                    </p:set>
                                    <p:anim calcmode="lin" valueType="num">
                                      <p:cBhvr additive="base">
                                        <p:cTn id="136" dur="500" fill="hold"/>
                                        <p:tgtEl>
                                          <p:spTgt spid="313450"/>
                                        </p:tgtEl>
                                        <p:attrNameLst>
                                          <p:attrName>ppt_x</p:attrName>
                                        </p:attrNameLst>
                                      </p:cBhvr>
                                      <p:tavLst>
                                        <p:tav tm="0">
                                          <p:val>
                                            <p:strVal val="#ppt_x"/>
                                          </p:val>
                                        </p:tav>
                                        <p:tav tm="100000">
                                          <p:val>
                                            <p:strVal val="#ppt_x"/>
                                          </p:val>
                                        </p:tav>
                                      </p:tavLst>
                                    </p:anim>
                                    <p:anim calcmode="lin" valueType="num">
                                      <p:cBhvr additive="base">
                                        <p:cTn id="137" dur="500" fill="hold"/>
                                        <p:tgtEl>
                                          <p:spTgt spid="313450"/>
                                        </p:tgtEl>
                                        <p:attrNameLst>
                                          <p:attrName>ppt_y</p:attrName>
                                        </p:attrNameLst>
                                      </p:cBhvr>
                                      <p:tavLst>
                                        <p:tav tm="0">
                                          <p:val>
                                            <p:strVal val="1+#ppt_h/2"/>
                                          </p:val>
                                        </p:tav>
                                        <p:tav tm="100000">
                                          <p:val>
                                            <p:strVal val="#ppt_y"/>
                                          </p:val>
                                        </p:tav>
                                      </p:tavLst>
                                    </p:anim>
                                  </p:childTnLst>
                                </p:cTn>
                              </p:par>
                            </p:childTnLst>
                          </p:cTn>
                        </p:par>
                        <p:par>
                          <p:cTn id="138" fill="hold" nodeType="afterGroup">
                            <p:stCondLst>
                              <p:cond delay="500"/>
                            </p:stCondLst>
                            <p:childTnLst>
                              <p:par>
                                <p:cTn id="139" presetID="2" presetClass="entr" presetSubtype="4" fill="hold" nodeType="afterEffect">
                                  <p:stCondLst>
                                    <p:cond delay="0"/>
                                  </p:stCondLst>
                                  <p:childTnLst>
                                    <p:set>
                                      <p:cBhvr>
                                        <p:cTn id="140" dur="1" fill="hold">
                                          <p:stCondLst>
                                            <p:cond delay="0"/>
                                          </p:stCondLst>
                                        </p:cTn>
                                        <p:tgtEl>
                                          <p:spTgt spid="313451"/>
                                        </p:tgtEl>
                                        <p:attrNameLst>
                                          <p:attrName>style.visibility</p:attrName>
                                        </p:attrNameLst>
                                      </p:cBhvr>
                                      <p:to>
                                        <p:strVal val="visible"/>
                                      </p:to>
                                    </p:set>
                                    <p:anim calcmode="lin" valueType="num">
                                      <p:cBhvr additive="base">
                                        <p:cTn id="141" dur="500" fill="hold"/>
                                        <p:tgtEl>
                                          <p:spTgt spid="313451"/>
                                        </p:tgtEl>
                                        <p:attrNameLst>
                                          <p:attrName>ppt_x</p:attrName>
                                        </p:attrNameLst>
                                      </p:cBhvr>
                                      <p:tavLst>
                                        <p:tav tm="0">
                                          <p:val>
                                            <p:strVal val="#ppt_x"/>
                                          </p:val>
                                        </p:tav>
                                        <p:tav tm="100000">
                                          <p:val>
                                            <p:strVal val="#ppt_x"/>
                                          </p:val>
                                        </p:tav>
                                      </p:tavLst>
                                    </p:anim>
                                    <p:anim calcmode="lin" valueType="num">
                                      <p:cBhvr additive="base">
                                        <p:cTn id="142" dur="500" fill="hold"/>
                                        <p:tgtEl>
                                          <p:spTgt spid="313451"/>
                                        </p:tgtEl>
                                        <p:attrNameLst>
                                          <p:attrName>ppt_y</p:attrName>
                                        </p:attrNameLst>
                                      </p:cBhvr>
                                      <p:tavLst>
                                        <p:tav tm="0">
                                          <p:val>
                                            <p:strVal val="1+#ppt_h/2"/>
                                          </p:val>
                                        </p:tav>
                                        <p:tav tm="100000">
                                          <p:val>
                                            <p:strVal val="#ppt_y"/>
                                          </p:val>
                                        </p:tav>
                                      </p:tavLst>
                                    </p:anim>
                                  </p:childTnLst>
                                </p:cTn>
                              </p:par>
                              <p:par>
                                <p:cTn id="143" presetID="1" presetClass="entr" presetSubtype="0" fill="hold" nodeType="withEffect">
                                  <p:stCondLst>
                                    <p:cond delay="0"/>
                                  </p:stCondLst>
                                  <p:childTnLst>
                                    <p:set>
                                      <p:cBhvr>
                                        <p:cTn id="144" dur="1" fill="hold">
                                          <p:stCondLst>
                                            <p:cond delay="0"/>
                                          </p:stCondLst>
                                        </p:cTn>
                                        <p:tgtEl>
                                          <p:spTgt spid="313452"/>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13455"/>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313456"/>
                                        </p:tgtEl>
                                        <p:attrNameLst>
                                          <p:attrName>style.visibility</p:attrName>
                                        </p:attrNameLst>
                                      </p:cBhvr>
                                      <p:to>
                                        <p:strVal val="visible"/>
                                      </p:to>
                                    </p:set>
                                    <p:anim calcmode="lin" valueType="num">
                                      <p:cBhvr additive="base">
                                        <p:cTn id="153" dur="500" fill="hold"/>
                                        <p:tgtEl>
                                          <p:spTgt spid="313456"/>
                                        </p:tgtEl>
                                        <p:attrNameLst>
                                          <p:attrName>ppt_x</p:attrName>
                                        </p:attrNameLst>
                                      </p:cBhvr>
                                      <p:tavLst>
                                        <p:tav tm="0">
                                          <p:val>
                                            <p:strVal val="#ppt_x"/>
                                          </p:val>
                                        </p:tav>
                                        <p:tav tm="100000">
                                          <p:val>
                                            <p:strVal val="#ppt_x"/>
                                          </p:val>
                                        </p:tav>
                                      </p:tavLst>
                                    </p:anim>
                                    <p:anim calcmode="lin" valueType="num">
                                      <p:cBhvr additive="base">
                                        <p:cTn id="154" dur="500" fill="hold"/>
                                        <p:tgtEl>
                                          <p:spTgt spid="313456"/>
                                        </p:tgtEl>
                                        <p:attrNameLst>
                                          <p:attrName>ppt_y</p:attrName>
                                        </p:attrNameLst>
                                      </p:cBhvr>
                                      <p:tavLst>
                                        <p:tav tm="0">
                                          <p:val>
                                            <p:strVal val="1+#ppt_h/2"/>
                                          </p:val>
                                        </p:tav>
                                        <p:tav tm="100000">
                                          <p:val>
                                            <p:strVal val="#ppt_y"/>
                                          </p:val>
                                        </p:tav>
                                      </p:tavLst>
                                    </p:anim>
                                  </p:childTnLst>
                                </p:cTn>
                              </p:par>
                              <p:par>
                                <p:cTn id="155" presetID="1" presetClass="entr" presetSubtype="0" fill="hold" nodeType="withEffect">
                                  <p:stCondLst>
                                    <p:cond delay="0"/>
                                  </p:stCondLst>
                                  <p:childTnLst>
                                    <p:set>
                                      <p:cBhvr>
                                        <p:cTn id="156" dur="1" fill="hold">
                                          <p:stCondLst>
                                            <p:cond delay="0"/>
                                          </p:stCondLst>
                                        </p:cTn>
                                        <p:tgtEl>
                                          <p:spTgt spid="313458"/>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1346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1346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31346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3134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31346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31347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1347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1347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1347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1347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31345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31346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313464"/>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313475"/>
                                        </p:tgtEl>
                                        <p:attrNameLst>
                                          <p:attrName>style.visibility</p:attrName>
                                        </p:attrNameLst>
                                      </p:cBhvr>
                                      <p:to>
                                        <p:strVal val="visible"/>
                                      </p:to>
                                    </p:set>
                                    <p:anim calcmode="lin" valueType="num">
                                      <p:cBhvr additive="base">
                                        <p:cTn id="187" dur="500" fill="hold"/>
                                        <p:tgtEl>
                                          <p:spTgt spid="313475"/>
                                        </p:tgtEl>
                                        <p:attrNameLst>
                                          <p:attrName>ppt_x</p:attrName>
                                        </p:attrNameLst>
                                      </p:cBhvr>
                                      <p:tavLst>
                                        <p:tav tm="0">
                                          <p:val>
                                            <p:strVal val="#ppt_x"/>
                                          </p:val>
                                        </p:tav>
                                        <p:tav tm="100000">
                                          <p:val>
                                            <p:strVal val="#ppt_x"/>
                                          </p:val>
                                        </p:tav>
                                      </p:tavLst>
                                    </p:anim>
                                    <p:anim calcmode="lin" valueType="num">
                                      <p:cBhvr additive="base">
                                        <p:cTn id="188" dur="500" fill="hold"/>
                                        <p:tgtEl>
                                          <p:spTgt spid="313475"/>
                                        </p:tgtEl>
                                        <p:attrNameLst>
                                          <p:attrName>ppt_y</p:attrName>
                                        </p:attrNameLst>
                                      </p:cBhvr>
                                      <p:tavLst>
                                        <p:tav tm="0">
                                          <p:val>
                                            <p:strVal val="1+#ppt_h/2"/>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313476"/>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9" presetClass="exit" presetSubtype="0" fill="hold" nodeType="clickEffect">
                                  <p:stCondLst>
                                    <p:cond delay="0"/>
                                  </p:stCondLst>
                                  <p:childTnLst>
                                    <p:animEffect transition="out" filter="dissolve">
                                      <p:cBhvr>
                                        <p:cTn id="196" dur="500"/>
                                        <p:tgtEl>
                                          <p:spTgt spid="313458"/>
                                        </p:tgtEl>
                                      </p:cBhvr>
                                    </p:animEffect>
                                    <p:set>
                                      <p:cBhvr>
                                        <p:cTn id="197" dur="1" fill="hold">
                                          <p:stCondLst>
                                            <p:cond delay="499"/>
                                          </p:stCondLst>
                                        </p:cTn>
                                        <p:tgtEl>
                                          <p:spTgt spid="31345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313477"/>
                                        </p:tgtEl>
                                        <p:attrNameLst>
                                          <p:attrName>style.visibility</p:attrName>
                                        </p:attrNameLst>
                                      </p:cBhvr>
                                      <p:to>
                                        <p:strVal val="visible"/>
                                      </p:to>
                                    </p:set>
                                  </p:childTnLst>
                                </p:cTn>
                              </p:par>
                              <p:par>
                                <p:cTn id="200" presetID="1" presetClass="entr" presetSubtype="0" fill="hold" nodeType="withEffect">
                                  <p:stCondLst>
                                    <p:cond delay="0"/>
                                  </p:stCondLst>
                                  <p:childTnLst>
                                    <p:set>
                                      <p:cBhvr>
                                        <p:cTn id="201" dur="1" fill="hold">
                                          <p:stCondLst>
                                            <p:cond delay="0"/>
                                          </p:stCondLst>
                                        </p:cTn>
                                        <p:tgtEl>
                                          <p:spTgt spid="313478"/>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313479"/>
                                        </p:tgtEl>
                                        <p:attrNameLst>
                                          <p:attrName>style.visibility</p:attrName>
                                        </p:attrNameLst>
                                      </p:cBhvr>
                                      <p:to>
                                        <p:strVal val="visible"/>
                                      </p:to>
                                    </p:set>
                                  </p:childTnLst>
                                </p:cTn>
                              </p:par>
                              <p:par>
                                <p:cTn id="204" presetID="1" presetClass="entr" presetSubtype="0" fill="hold" grpId="1" nodeType="withEffect">
                                  <p:stCondLst>
                                    <p:cond delay="0"/>
                                  </p:stCondLst>
                                  <p:childTnLst>
                                    <p:set>
                                      <p:cBhvr>
                                        <p:cTn id="205" dur="1" fill="hold">
                                          <p:stCondLst>
                                            <p:cond delay="0"/>
                                          </p:stCondLst>
                                        </p:cTn>
                                        <p:tgtEl>
                                          <p:spTgt spid="313479"/>
                                        </p:tgtEl>
                                        <p:attrNameLst>
                                          <p:attrName>style.visibility</p:attrName>
                                        </p:attrNameLst>
                                      </p:cBhvr>
                                      <p:to>
                                        <p:strVal val="visible"/>
                                      </p:to>
                                    </p:set>
                                  </p:childTnLst>
                                </p:cTn>
                              </p:par>
                              <p:par>
                                <p:cTn id="206" presetID="1" presetClass="entr" presetSubtype="0" fill="hold" nodeType="withEffect">
                                  <p:stCondLst>
                                    <p:cond delay="0"/>
                                  </p:stCondLst>
                                  <p:childTnLst>
                                    <p:set>
                                      <p:cBhvr>
                                        <p:cTn id="207" dur="1" fill="hold">
                                          <p:stCondLst>
                                            <p:cond delay="0"/>
                                          </p:stCondLst>
                                        </p:cTn>
                                        <p:tgtEl>
                                          <p:spTgt spid="313480"/>
                                        </p:tgtEl>
                                        <p:attrNameLst>
                                          <p:attrName>style.visibility</p:attrName>
                                        </p:attrNameLst>
                                      </p:cBhvr>
                                      <p:to>
                                        <p:strVal val="visible"/>
                                      </p:to>
                                    </p:se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 presetClass="entr" presetSubtype="4" fill="hold" nodeType="clickEffect">
                                  <p:stCondLst>
                                    <p:cond delay="0"/>
                                  </p:stCondLst>
                                  <p:childTnLst>
                                    <p:set>
                                      <p:cBhvr>
                                        <p:cTn id="211" dur="1" fill="hold">
                                          <p:stCondLst>
                                            <p:cond delay="0"/>
                                          </p:stCondLst>
                                        </p:cTn>
                                        <p:tgtEl>
                                          <p:spTgt spid="313481"/>
                                        </p:tgtEl>
                                        <p:attrNameLst>
                                          <p:attrName>style.visibility</p:attrName>
                                        </p:attrNameLst>
                                      </p:cBhvr>
                                      <p:to>
                                        <p:strVal val="visible"/>
                                      </p:to>
                                    </p:set>
                                    <p:anim calcmode="lin" valueType="num">
                                      <p:cBhvr additive="base">
                                        <p:cTn id="212" dur="500" fill="hold"/>
                                        <p:tgtEl>
                                          <p:spTgt spid="313481"/>
                                        </p:tgtEl>
                                        <p:attrNameLst>
                                          <p:attrName>ppt_x</p:attrName>
                                        </p:attrNameLst>
                                      </p:cBhvr>
                                      <p:tavLst>
                                        <p:tav tm="0">
                                          <p:val>
                                            <p:strVal val="#ppt_x"/>
                                          </p:val>
                                        </p:tav>
                                        <p:tav tm="100000">
                                          <p:val>
                                            <p:strVal val="#ppt_x"/>
                                          </p:val>
                                        </p:tav>
                                      </p:tavLst>
                                    </p:anim>
                                    <p:anim calcmode="lin" valueType="num">
                                      <p:cBhvr additive="base">
                                        <p:cTn id="213" dur="500" fill="hold"/>
                                        <p:tgtEl>
                                          <p:spTgt spid="313481"/>
                                        </p:tgtEl>
                                        <p:attrNameLst>
                                          <p:attrName>ppt_y</p:attrName>
                                        </p:attrNameLst>
                                      </p:cBhvr>
                                      <p:tavLst>
                                        <p:tav tm="0">
                                          <p:val>
                                            <p:strVal val="1+#ppt_h/2"/>
                                          </p:val>
                                        </p:tav>
                                        <p:tav tm="100000">
                                          <p:val>
                                            <p:strVal val="#ppt_y"/>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313483"/>
                                        </p:tgtEl>
                                        <p:attrNameLst>
                                          <p:attrName>style.visibility</p:attrName>
                                        </p:attrNameLst>
                                      </p:cBhvr>
                                      <p:to>
                                        <p:strVal val="visible"/>
                                      </p:to>
                                    </p:set>
                                    <p:anim calcmode="lin" valueType="num">
                                      <p:cBhvr additive="base">
                                        <p:cTn id="218" dur="500" fill="hold"/>
                                        <p:tgtEl>
                                          <p:spTgt spid="313483"/>
                                        </p:tgtEl>
                                        <p:attrNameLst>
                                          <p:attrName>ppt_x</p:attrName>
                                        </p:attrNameLst>
                                      </p:cBhvr>
                                      <p:tavLst>
                                        <p:tav tm="0">
                                          <p:val>
                                            <p:strVal val="#ppt_x"/>
                                          </p:val>
                                        </p:tav>
                                        <p:tav tm="100000">
                                          <p:val>
                                            <p:strVal val="#ppt_x"/>
                                          </p:val>
                                        </p:tav>
                                      </p:tavLst>
                                    </p:anim>
                                    <p:anim calcmode="lin" valueType="num">
                                      <p:cBhvr additive="base">
                                        <p:cTn id="219" dur="500" fill="hold"/>
                                        <p:tgtEl>
                                          <p:spTgt spid="313483"/>
                                        </p:tgtEl>
                                        <p:attrNameLst>
                                          <p:attrName>ppt_y</p:attrName>
                                        </p:attrNameLst>
                                      </p:cBhvr>
                                      <p:tavLst>
                                        <p:tav tm="0">
                                          <p:val>
                                            <p:strVal val="1+#ppt_h/2"/>
                                          </p:val>
                                        </p:tav>
                                        <p:tav tm="100000">
                                          <p:val>
                                            <p:strVal val="#ppt_y"/>
                                          </p:val>
                                        </p:tav>
                                      </p:tavLst>
                                    </p:anim>
                                  </p:childTnLst>
                                </p:cTn>
                              </p:par>
                            </p:childTnLst>
                          </p:cTn>
                        </p:par>
                        <p:par>
                          <p:cTn id="220" fill="hold" nodeType="afterGroup">
                            <p:stCondLst>
                              <p:cond delay="500"/>
                            </p:stCondLst>
                            <p:childTnLst>
                              <p:par>
                                <p:cTn id="221" presetID="2" presetClass="entr" presetSubtype="4" fill="hold" grpId="0" nodeType="afterEffect">
                                  <p:stCondLst>
                                    <p:cond delay="0"/>
                                  </p:stCondLst>
                                  <p:childTnLst>
                                    <p:set>
                                      <p:cBhvr>
                                        <p:cTn id="222" dur="1" fill="hold">
                                          <p:stCondLst>
                                            <p:cond delay="0"/>
                                          </p:stCondLst>
                                        </p:cTn>
                                        <p:tgtEl>
                                          <p:spTgt spid="313482"/>
                                        </p:tgtEl>
                                        <p:attrNameLst>
                                          <p:attrName>style.visibility</p:attrName>
                                        </p:attrNameLst>
                                      </p:cBhvr>
                                      <p:to>
                                        <p:strVal val="visible"/>
                                      </p:to>
                                    </p:set>
                                    <p:anim calcmode="lin" valueType="num">
                                      <p:cBhvr additive="base">
                                        <p:cTn id="223" dur="500" fill="hold"/>
                                        <p:tgtEl>
                                          <p:spTgt spid="313482"/>
                                        </p:tgtEl>
                                        <p:attrNameLst>
                                          <p:attrName>ppt_x</p:attrName>
                                        </p:attrNameLst>
                                      </p:cBhvr>
                                      <p:tavLst>
                                        <p:tav tm="0">
                                          <p:val>
                                            <p:strVal val="#ppt_x"/>
                                          </p:val>
                                        </p:tav>
                                        <p:tav tm="100000">
                                          <p:val>
                                            <p:strVal val="#ppt_x"/>
                                          </p:val>
                                        </p:tav>
                                      </p:tavLst>
                                    </p:anim>
                                    <p:anim calcmode="lin" valueType="num">
                                      <p:cBhvr additive="base">
                                        <p:cTn id="224" dur="500" fill="hold"/>
                                        <p:tgtEl>
                                          <p:spTgt spid="313482"/>
                                        </p:tgtEl>
                                        <p:attrNameLst>
                                          <p:attrName>ppt_y</p:attrName>
                                        </p:attrNameLst>
                                      </p:cBhvr>
                                      <p:tavLst>
                                        <p:tav tm="0">
                                          <p:val>
                                            <p:strVal val="1+#ppt_h/2"/>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313484"/>
                                        </p:tgtEl>
                                        <p:attrNameLst>
                                          <p:attrName>style.visibility</p:attrName>
                                        </p:attrNameLst>
                                      </p:cBhvr>
                                      <p:to>
                                        <p:strVal val="visible"/>
                                      </p:to>
                                    </p:set>
                                    <p:anim calcmode="lin" valueType="num">
                                      <p:cBhvr additive="base">
                                        <p:cTn id="229" dur="500" fill="hold"/>
                                        <p:tgtEl>
                                          <p:spTgt spid="313484"/>
                                        </p:tgtEl>
                                        <p:attrNameLst>
                                          <p:attrName>ppt_x</p:attrName>
                                        </p:attrNameLst>
                                      </p:cBhvr>
                                      <p:tavLst>
                                        <p:tav tm="0">
                                          <p:val>
                                            <p:strVal val="#ppt_x"/>
                                          </p:val>
                                        </p:tav>
                                        <p:tav tm="100000">
                                          <p:val>
                                            <p:strVal val="#ppt_x"/>
                                          </p:val>
                                        </p:tav>
                                      </p:tavLst>
                                    </p:anim>
                                    <p:anim calcmode="lin" valueType="num">
                                      <p:cBhvr additive="base">
                                        <p:cTn id="230" dur="500" fill="hold"/>
                                        <p:tgtEl>
                                          <p:spTgt spid="313484"/>
                                        </p:tgtEl>
                                        <p:attrNameLst>
                                          <p:attrName>ppt_y</p:attrName>
                                        </p:attrNameLst>
                                      </p:cBhvr>
                                      <p:tavLst>
                                        <p:tav tm="0">
                                          <p:val>
                                            <p:strVal val="1+#ppt_h/2"/>
                                          </p:val>
                                        </p:tav>
                                        <p:tav tm="100000">
                                          <p:val>
                                            <p:strVal val="#ppt_y"/>
                                          </p:val>
                                        </p:tav>
                                      </p:tavLst>
                                    </p:anim>
                                  </p:childTnLst>
                                </p:cTn>
                              </p:par>
                              <p:par>
                                <p:cTn id="231" presetID="1" presetClass="entr" presetSubtype="0" fill="hold" grpId="0" nodeType="withEffect">
                                  <p:stCondLst>
                                    <p:cond delay="0"/>
                                  </p:stCondLst>
                                  <p:childTnLst>
                                    <p:set>
                                      <p:cBhvr>
                                        <p:cTn id="232" dur="1" fill="hold">
                                          <p:stCondLst>
                                            <p:cond delay="0"/>
                                          </p:stCondLst>
                                        </p:cTn>
                                        <p:tgtEl>
                                          <p:spTgt spid="313485"/>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31348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134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313490"/>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313491"/>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13492"/>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313493"/>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3134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313495"/>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1349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31349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313498"/>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313499"/>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313507"/>
                                        </p:tgtEl>
                                        <p:attrNameLst>
                                          <p:attrName>style.visibility</p:attrName>
                                        </p:attrNameLst>
                                      </p:cBhvr>
                                      <p:to>
                                        <p:strVal val="visible"/>
                                      </p:to>
                                    </p:se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313500"/>
                                        </p:tgtEl>
                                        <p:attrNameLst>
                                          <p:attrName>style.visibility</p:attrName>
                                        </p:attrNameLst>
                                      </p:cBhvr>
                                      <p:to>
                                        <p:strVal val="visible"/>
                                      </p:to>
                                    </p:se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9" presetClass="exit" presetSubtype="0" fill="hold" nodeType="clickEffect">
                                  <p:stCondLst>
                                    <p:cond delay="0"/>
                                  </p:stCondLst>
                                  <p:childTnLst>
                                    <p:animEffect transition="out" filter="dissolve">
                                      <p:cBhvr>
                                        <p:cTn id="266" dur="500"/>
                                        <p:tgtEl>
                                          <p:spTgt spid="313486"/>
                                        </p:tgtEl>
                                      </p:cBhvr>
                                    </p:animEffect>
                                    <p:set>
                                      <p:cBhvr>
                                        <p:cTn id="267" dur="1" fill="hold">
                                          <p:stCondLst>
                                            <p:cond delay="499"/>
                                          </p:stCondLst>
                                        </p:cTn>
                                        <p:tgtEl>
                                          <p:spTgt spid="313486"/>
                                        </p:tgtEl>
                                        <p:attrNameLst>
                                          <p:attrName>style.visibility</p:attrName>
                                        </p:attrNameLst>
                                      </p:cBhvr>
                                      <p:to>
                                        <p:strVal val="hidden"/>
                                      </p:to>
                                    </p:set>
                                  </p:childTnLst>
                                </p:cTn>
                              </p:par>
                              <p:par>
                                <p:cTn id="268" presetID="1" presetClass="entr" presetSubtype="0" fill="hold" grpId="0" nodeType="withEffect">
                                  <p:stCondLst>
                                    <p:cond delay="0"/>
                                  </p:stCondLst>
                                  <p:childTnLst>
                                    <p:set>
                                      <p:cBhvr>
                                        <p:cTn id="269" dur="1" fill="hold">
                                          <p:stCondLst>
                                            <p:cond delay="0"/>
                                          </p:stCondLst>
                                        </p:cTn>
                                        <p:tgtEl>
                                          <p:spTgt spid="313501"/>
                                        </p:tgtEl>
                                        <p:attrNameLst>
                                          <p:attrName>style.visibility</p:attrName>
                                        </p:attrNameLst>
                                      </p:cBhvr>
                                      <p:to>
                                        <p:strVal val="visible"/>
                                      </p:to>
                                    </p:set>
                                  </p:childTnLst>
                                </p:cTn>
                              </p:par>
                              <p:par>
                                <p:cTn id="270" presetID="1" presetClass="entr" presetSubtype="0" fill="hold" nodeType="withEffect">
                                  <p:stCondLst>
                                    <p:cond delay="0"/>
                                  </p:stCondLst>
                                  <p:childTnLst>
                                    <p:set>
                                      <p:cBhvr>
                                        <p:cTn id="271" dur="1" fill="hold">
                                          <p:stCondLst>
                                            <p:cond delay="0"/>
                                          </p:stCondLst>
                                        </p:cTn>
                                        <p:tgtEl>
                                          <p:spTgt spid="313502"/>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313503"/>
                                        </p:tgtEl>
                                        <p:attrNameLst>
                                          <p:attrName>style.visibility</p:attrName>
                                        </p:attrNameLst>
                                      </p:cBhvr>
                                      <p:to>
                                        <p:strVal val="visible"/>
                                      </p:to>
                                    </p:set>
                                  </p:childTnLst>
                                </p:cTn>
                              </p:par>
                              <p:par>
                                <p:cTn id="274" presetID="1" presetClass="entr" presetSubtype="0" fill="hold" grpId="1" nodeType="withEffect">
                                  <p:stCondLst>
                                    <p:cond delay="0"/>
                                  </p:stCondLst>
                                  <p:childTnLst>
                                    <p:set>
                                      <p:cBhvr>
                                        <p:cTn id="275" dur="1" fill="hold">
                                          <p:stCondLst>
                                            <p:cond delay="0"/>
                                          </p:stCondLst>
                                        </p:cTn>
                                        <p:tgtEl>
                                          <p:spTgt spid="313503"/>
                                        </p:tgtEl>
                                        <p:attrNameLst>
                                          <p:attrName>style.visibility</p:attrName>
                                        </p:attrNameLst>
                                      </p:cBhvr>
                                      <p:to>
                                        <p:strVal val="visible"/>
                                      </p:to>
                                    </p:set>
                                  </p:childTnLst>
                                </p:cTn>
                              </p:par>
                              <p:par>
                                <p:cTn id="276" presetID="1" presetClass="entr" presetSubtype="0" fill="hold" nodeType="withEffect">
                                  <p:stCondLst>
                                    <p:cond delay="0"/>
                                  </p:stCondLst>
                                  <p:childTnLst>
                                    <p:set>
                                      <p:cBhvr>
                                        <p:cTn id="277" dur="1" fill="hold">
                                          <p:stCondLst>
                                            <p:cond delay="0"/>
                                          </p:stCondLst>
                                        </p:cTn>
                                        <p:tgtEl>
                                          <p:spTgt spid="313504"/>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2" presetClass="entr" presetSubtype="4" fill="hold" grpId="0" nodeType="clickEffect">
                                  <p:stCondLst>
                                    <p:cond delay="0"/>
                                  </p:stCondLst>
                                  <p:childTnLst>
                                    <p:set>
                                      <p:cBhvr>
                                        <p:cTn id="281" dur="1" fill="hold">
                                          <p:stCondLst>
                                            <p:cond delay="0"/>
                                          </p:stCondLst>
                                        </p:cTn>
                                        <p:tgtEl>
                                          <p:spTgt spid="313505"/>
                                        </p:tgtEl>
                                        <p:attrNameLst>
                                          <p:attrName>style.visibility</p:attrName>
                                        </p:attrNameLst>
                                      </p:cBhvr>
                                      <p:to>
                                        <p:strVal val="visible"/>
                                      </p:to>
                                    </p:set>
                                    <p:anim calcmode="lin" valueType="num">
                                      <p:cBhvr additive="base">
                                        <p:cTn id="282" dur="500" fill="hold"/>
                                        <p:tgtEl>
                                          <p:spTgt spid="313505"/>
                                        </p:tgtEl>
                                        <p:attrNameLst>
                                          <p:attrName>ppt_x</p:attrName>
                                        </p:attrNameLst>
                                      </p:cBhvr>
                                      <p:tavLst>
                                        <p:tav tm="0">
                                          <p:val>
                                            <p:strVal val="#ppt_x"/>
                                          </p:val>
                                        </p:tav>
                                        <p:tav tm="100000">
                                          <p:val>
                                            <p:strVal val="#ppt_x"/>
                                          </p:val>
                                        </p:tav>
                                      </p:tavLst>
                                    </p:anim>
                                    <p:anim calcmode="lin" valueType="num">
                                      <p:cBhvr additive="base">
                                        <p:cTn id="283" dur="500" fill="hold"/>
                                        <p:tgtEl>
                                          <p:spTgt spid="313505"/>
                                        </p:tgtEl>
                                        <p:attrNameLst>
                                          <p:attrName>ppt_y</p:attrName>
                                        </p:attrNameLst>
                                      </p:cBhvr>
                                      <p:tavLst>
                                        <p:tav tm="0">
                                          <p:val>
                                            <p:strVal val="1+#ppt_h/2"/>
                                          </p:val>
                                        </p:tav>
                                        <p:tav tm="100000">
                                          <p:val>
                                            <p:strVal val="#ppt_y"/>
                                          </p:val>
                                        </p:tav>
                                      </p:tavLst>
                                    </p:anim>
                                  </p:childTnLst>
                                </p:cTn>
                              </p:par>
                            </p:childTnLst>
                          </p:cTn>
                        </p:par>
                        <p:par>
                          <p:cTn id="284" fill="hold" nodeType="afterGroup">
                            <p:stCondLst>
                              <p:cond delay="500"/>
                            </p:stCondLst>
                            <p:childTnLst>
                              <p:par>
                                <p:cTn id="285" presetID="2" presetClass="entr" presetSubtype="4" fill="hold" nodeType="afterEffect">
                                  <p:stCondLst>
                                    <p:cond delay="0"/>
                                  </p:stCondLst>
                                  <p:childTnLst>
                                    <p:set>
                                      <p:cBhvr>
                                        <p:cTn id="286" dur="1" fill="hold">
                                          <p:stCondLst>
                                            <p:cond delay="0"/>
                                          </p:stCondLst>
                                        </p:cTn>
                                        <p:tgtEl>
                                          <p:spTgt spid="313506"/>
                                        </p:tgtEl>
                                        <p:attrNameLst>
                                          <p:attrName>style.visibility</p:attrName>
                                        </p:attrNameLst>
                                      </p:cBhvr>
                                      <p:to>
                                        <p:strVal val="visible"/>
                                      </p:to>
                                    </p:set>
                                    <p:anim calcmode="lin" valueType="num">
                                      <p:cBhvr additive="base">
                                        <p:cTn id="287" dur="500" fill="hold"/>
                                        <p:tgtEl>
                                          <p:spTgt spid="313506"/>
                                        </p:tgtEl>
                                        <p:attrNameLst>
                                          <p:attrName>ppt_x</p:attrName>
                                        </p:attrNameLst>
                                      </p:cBhvr>
                                      <p:tavLst>
                                        <p:tav tm="0">
                                          <p:val>
                                            <p:strVal val="#ppt_x"/>
                                          </p:val>
                                        </p:tav>
                                        <p:tav tm="100000">
                                          <p:val>
                                            <p:strVal val="#ppt_x"/>
                                          </p:val>
                                        </p:tav>
                                      </p:tavLst>
                                    </p:anim>
                                    <p:anim calcmode="lin" valueType="num">
                                      <p:cBhvr additive="base">
                                        <p:cTn id="288" dur="500" fill="hold"/>
                                        <p:tgtEl>
                                          <p:spTgt spid="313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500" grpId="0" animBg="1"/>
      <p:bldP spid="313476" grpId="0" animBg="1"/>
      <p:bldP spid="313423" grpId="0" animBg="1"/>
      <p:bldP spid="313422" grpId="0" animBg="1"/>
      <p:bldP spid="313413" grpId="0" animBg="1"/>
      <p:bldP spid="313413" grpId="1" animBg="1"/>
      <p:bldP spid="313371" grpId="0" animBg="1"/>
      <p:bldP spid="313372" grpId="0" animBg="1"/>
      <p:bldP spid="313389" grpId="0"/>
      <p:bldP spid="313391" grpId="0"/>
      <p:bldP spid="313400" grpId="0" animBg="1"/>
      <p:bldP spid="313401" grpId="0"/>
      <p:bldP spid="313402" grpId="0" animBg="1"/>
      <p:bldP spid="313402" grpId="1" animBg="1"/>
      <p:bldP spid="313410" grpId="0"/>
      <p:bldP spid="313411" grpId="0"/>
      <p:bldP spid="313414" grpId="0"/>
      <p:bldP spid="313417" grpId="0" animBg="1"/>
      <p:bldP spid="313419" grpId="0"/>
      <p:bldP spid="313425" grpId="0" animBg="1"/>
      <p:bldP spid="313425" grpId="1" animBg="1"/>
      <p:bldP spid="313426" grpId="0" animBg="1"/>
      <p:bldP spid="313427" grpId="0" animBg="1"/>
      <p:bldP spid="313428" grpId="0" animBg="1"/>
      <p:bldP spid="313433" grpId="0"/>
      <p:bldP spid="313434" grpId="0" animBg="1"/>
      <p:bldP spid="313435" grpId="0" animBg="1"/>
      <p:bldP spid="313436" grpId="0" animBg="1"/>
      <p:bldP spid="313437" grpId="0" animBg="1"/>
      <p:bldP spid="313438" grpId="0" animBg="1"/>
      <p:bldP spid="313439" grpId="0" animBg="1"/>
      <p:bldP spid="313440" grpId="0" animBg="1"/>
      <p:bldP spid="313441" grpId="0" animBg="1"/>
      <p:bldP spid="313442" grpId="0" animBg="1"/>
      <p:bldP spid="313443" grpId="0" animBg="1"/>
      <p:bldP spid="313455" grpId="0"/>
      <p:bldP spid="313456" grpId="0"/>
      <p:bldP spid="313457" grpId="0" animBg="1"/>
      <p:bldP spid="313463" grpId="0" animBg="1"/>
      <p:bldP spid="313464" grpId="0" animBg="1"/>
      <p:bldP spid="313467" grpId="0" animBg="1"/>
      <p:bldP spid="313468" grpId="0" animBg="1"/>
      <p:bldP spid="313469" grpId="0" animBg="1"/>
      <p:bldP spid="313470" grpId="0" animBg="1"/>
      <p:bldP spid="313472" grpId="0"/>
      <p:bldP spid="313473" grpId="0" animBg="1"/>
      <p:bldP spid="313475" grpId="0"/>
      <p:bldP spid="313477" grpId="0" animBg="1"/>
      <p:bldP spid="313479" grpId="0" animBg="1"/>
      <p:bldP spid="313479" grpId="1" animBg="1"/>
      <p:bldP spid="313482" grpId="0" animBg="1"/>
      <p:bldP spid="313483" grpId="0" animBg="1"/>
      <p:bldP spid="313484" grpId="0"/>
      <p:bldP spid="313485" grpId="0" animBg="1"/>
      <p:bldP spid="313489" grpId="0" animBg="1"/>
      <p:bldP spid="313490" grpId="0" animBg="1"/>
      <p:bldP spid="313492" grpId="0" animBg="1"/>
      <p:bldP spid="313495" grpId="0" animBg="1"/>
      <p:bldP spid="313496" grpId="0" animBg="1"/>
      <p:bldP spid="313497" grpId="0" animBg="1"/>
      <p:bldP spid="313501" grpId="0" animBg="1"/>
      <p:bldP spid="313503" grpId="0" animBg="1"/>
      <p:bldP spid="313503" grpId="1" animBg="1"/>
      <p:bldP spid="313505" grpId="0"/>
      <p:bldP spid="31350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7"/>
          <p:cNvSpPr>
            <a:spLocks noChangeArrowheads="1"/>
          </p:cNvSpPr>
          <p:nvPr/>
        </p:nvSpPr>
        <p:spPr bwMode="auto">
          <a:xfrm>
            <a:off x="0" y="585788"/>
            <a:ext cx="893603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latin typeface="ALS Schlange sans" pitchFamily="50" charset="-52"/>
            </a:endParaRPr>
          </a:p>
          <a:p>
            <a:pPr eaLnBrk="1" hangingPunct="1"/>
            <a:r>
              <a:rPr lang="ru-RU" altLang="ru-RU" sz="1000" b="1" dirty="0">
                <a:latin typeface="ALS Schlange sans" pitchFamily="50" charset="-52"/>
              </a:rPr>
              <a:t>Методы определения положения центра тяжести сложных фигур  – </a:t>
            </a:r>
          </a:p>
          <a:p>
            <a:pPr eaLnBrk="1" hangingPunct="1">
              <a:buFont typeface="Wingdings" pitchFamily="2" charset="2"/>
              <a:buNone/>
            </a:pPr>
            <a:r>
              <a:rPr lang="ru-RU" altLang="ru-RU" sz="900" dirty="0">
                <a:latin typeface="ALS Schlange sans" pitchFamily="50" charset="-52"/>
              </a:rPr>
              <a:t>	</a:t>
            </a:r>
            <a:r>
              <a:rPr lang="ru-RU" altLang="ru-RU" sz="1000" dirty="0">
                <a:latin typeface="ALS Schlange sans" pitchFamily="50" charset="-52"/>
              </a:rPr>
              <a:t>1.  </a:t>
            </a:r>
            <a:r>
              <a:rPr lang="ru-RU" altLang="ru-RU" sz="1000" b="1" dirty="0">
                <a:solidFill>
                  <a:srgbClr val="FF0000"/>
                </a:solidFill>
                <a:latin typeface="ALS Schlange sans" pitchFamily="50" charset="-52"/>
              </a:rPr>
              <a:t>Метод разбиения</a:t>
            </a:r>
            <a:r>
              <a:rPr lang="ru-RU" altLang="ru-RU" sz="1000" dirty="0">
                <a:latin typeface="ALS Schlange sans" pitchFamily="50" charset="-52"/>
              </a:rPr>
              <a:t> – сложная фигура разбивается на совокупность простых фигур, для которых известны положения центра тяжести или легко определяются</a:t>
            </a:r>
            <a:r>
              <a:rPr lang="en-US" altLang="ru-RU" sz="1000" dirty="0">
                <a:latin typeface="ALS Schlange sans" pitchFamily="50" charset="-52"/>
              </a:rPr>
              <a:t>:</a:t>
            </a:r>
            <a:r>
              <a:rPr lang="ru-RU" altLang="ru-RU" sz="900" dirty="0">
                <a:latin typeface="ALS Schlange sans" pitchFamily="50" charset="-52"/>
              </a:rPr>
              <a:t> </a:t>
            </a:r>
          </a:p>
        </p:txBody>
      </p:sp>
      <p:sp>
        <p:nvSpPr>
          <p:cNvPr id="29701" name="Rectangle 8"/>
          <p:cNvSpPr>
            <a:spLocks noChangeArrowheads="1"/>
          </p:cNvSpPr>
          <p:nvPr/>
        </p:nvSpPr>
        <p:spPr bwMode="auto">
          <a:xfrm>
            <a:off x="533400" y="1533525"/>
            <a:ext cx="295275" cy="779463"/>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29702" name="Rectangle 9"/>
          <p:cNvSpPr>
            <a:spLocks noChangeArrowheads="1"/>
          </p:cNvSpPr>
          <p:nvPr/>
        </p:nvSpPr>
        <p:spPr bwMode="auto">
          <a:xfrm rot="5400000">
            <a:off x="1072357" y="1775619"/>
            <a:ext cx="300037" cy="771525"/>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24618" name="Rectangle 10"/>
          <p:cNvSpPr>
            <a:spLocks noChangeArrowheads="1"/>
          </p:cNvSpPr>
          <p:nvPr/>
        </p:nvSpPr>
        <p:spPr bwMode="auto">
          <a:xfrm>
            <a:off x="752475" y="2019300"/>
            <a:ext cx="142875" cy="288925"/>
          </a:xfrm>
          <a:prstGeom prst="rect">
            <a:avLst/>
          </a:prstGeom>
          <a:solidFill>
            <a:srgbClr val="FF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29704" name="Line 11"/>
          <p:cNvSpPr>
            <a:spLocks noChangeShapeType="1"/>
          </p:cNvSpPr>
          <p:nvPr/>
        </p:nvSpPr>
        <p:spPr bwMode="auto">
          <a:xfrm>
            <a:off x="533400" y="2312988"/>
            <a:ext cx="1508125"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05" name="Line 12"/>
          <p:cNvSpPr>
            <a:spLocks noChangeShapeType="1"/>
          </p:cNvSpPr>
          <p:nvPr/>
        </p:nvSpPr>
        <p:spPr bwMode="auto">
          <a:xfrm rot="-5400000">
            <a:off x="63500" y="1831976"/>
            <a:ext cx="955675" cy="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aphicFrame>
        <p:nvGraphicFramePr>
          <p:cNvPr id="29706" name="Object 13"/>
          <p:cNvGraphicFramePr>
            <a:graphicFrameLocks noChangeAspect="1"/>
          </p:cNvGraphicFramePr>
          <p:nvPr>
            <p:extLst>
              <p:ext uri="{D42A27DB-BD31-4B8C-83A1-F6EECF244321}">
                <p14:modId xmlns:p14="http://schemas.microsoft.com/office/powerpoint/2010/main" val="4291349200"/>
              </p:ext>
            </p:extLst>
          </p:nvPr>
        </p:nvGraphicFramePr>
        <p:xfrm>
          <a:off x="1908175" y="2120900"/>
          <a:ext cx="127000" cy="139700"/>
        </p:xfrm>
        <a:graphic>
          <a:graphicData uri="http://schemas.openxmlformats.org/presentationml/2006/ole">
            <mc:AlternateContent xmlns:mc="http://schemas.openxmlformats.org/markup-compatibility/2006">
              <mc:Choice xmlns:v="urn:schemas-microsoft-com:vml" Requires="v">
                <p:oleObj spid="_x0000_s62796" name="Формула" r:id="rId3" imgW="126835" imgH="139518" progId="Equation.3">
                  <p:embed/>
                </p:oleObj>
              </mc:Choice>
              <mc:Fallback>
                <p:oleObj name="Формула" r:id="rId3"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120900"/>
                        <a:ext cx="1270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4"/>
          <p:cNvGraphicFramePr>
            <a:graphicFrameLocks noChangeAspect="1"/>
          </p:cNvGraphicFramePr>
          <p:nvPr>
            <p:extLst>
              <p:ext uri="{D42A27DB-BD31-4B8C-83A1-F6EECF244321}">
                <p14:modId xmlns:p14="http://schemas.microsoft.com/office/powerpoint/2010/main" val="1449310844"/>
              </p:ext>
            </p:extLst>
          </p:nvPr>
        </p:nvGraphicFramePr>
        <p:xfrm>
          <a:off x="623888" y="1296988"/>
          <a:ext cx="139700" cy="165100"/>
        </p:xfrm>
        <a:graphic>
          <a:graphicData uri="http://schemas.openxmlformats.org/presentationml/2006/ole">
            <mc:AlternateContent xmlns:mc="http://schemas.openxmlformats.org/markup-compatibility/2006">
              <mc:Choice xmlns:v="urn:schemas-microsoft-com:vml" Requires="v">
                <p:oleObj spid="_x0000_s62797" name="Формула" r:id="rId5" imgW="139579" imgH="164957" progId="Equation.3">
                  <p:embed/>
                </p:oleObj>
              </mc:Choice>
              <mc:Fallback>
                <p:oleObj name="Формула" r:id="rId5" imgW="139579"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8" y="1296988"/>
                        <a:ext cx="1397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23" name="Line 15"/>
          <p:cNvSpPr>
            <a:spLocks noChangeShapeType="1"/>
          </p:cNvSpPr>
          <p:nvPr/>
        </p:nvSpPr>
        <p:spPr bwMode="auto">
          <a:xfrm>
            <a:off x="533400" y="1533525"/>
            <a:ext cx="285750" cy="771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24" name="Line 16"/>
          <p:cNvSpPr>
            <a:spLocks noChangeShapeType="1"/>
          </p:cNvSpPr>
          <p:nvPr/>
        </p:nvSpPr>
        <p:spPr bwMode="auto">
          <a:xfrm flipH="1">
            <a:off x="541338" y="1531938"/>
            <a:ext cx="285750" cy="771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25" name="Line 17"/>
          <p:cNvSpPr>
            <a:spLocks noChangeShapeType="1"/>
          </p:cNvSpPr>
          <p:nvPr/>
        </p:nvSpPr>
        <p:spPr bwMode="auto">
          <a:xfrm>
            <a:off x="828675" y="2009775"/>
            <a:ext cx="771525" cy="2952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26" name="Line 18"/>
          <p:cNvSpPr>
            <a:spLocks noChangeShapeType="1"/>
          </p:cNvSpPr>
          <p:nvPr/>
        </p:nvSpPr>
        <p:spPr bwMode="auto">
          <a:xfrm flipV="1">
            <a:off x="846138" y="2017713"/>
            <a:ext cx="771525" cy="2952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27" name="Oval 19"/>
          <p:cNvSpPr>
            <a:spLocks noChangeArrowheads="1"/>
          </p:cNvSpPr>
          <p:nvPr/>
        </p:nvSpPr>
        <p:spPr bwMode="auto">
          <a:xfrm>
            <a:off x="904875" y="1485900"/>
            <a:ext cx="219075" cy="219075"/>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800">
                <a:latin typeface="ALS Schlange sans" pitchFamily="50" charset="-52"/>
              </a:rPr>
              <a:t>1</a:t>
            </a:r>
            <a:endParaRPr lang="ru-RU" altLang="ru-RU" sz="800">
              <a:latin typeface="ALS Schlange sans" pitchFamily="50" charset="-52"/>
            </a:endParaRPr>
          </a:p>
        </p:txBody>
      </p:sp>
      <p:sp>
        <p:nvSpPr>
          <p:cNvPr id="324628" name="Oval 20"/>
          <p:cNvSpPr>
            <a:spLocks noChangeArrowheads="1"/>
          </p:cNvSpPr>
          <p:nvPr/>
        </p:nvSpPr>
        <p:spPr bwMode="auto">
          <a:xfrm>
            <a:off x="1455738" y="1712913"/>
            <a:ext cx="219075" cy="219075"/>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800">
                <a:latin typeface="ALS Schlange sans" pitchFamily="50" charset="-52"/>
              </a:rPr>
              <a:t>2</a:t>
            </a:r>
            <a:endParaRPr lang="ru-RU" altLang="ru-RU" sz="800">
              <a:latin typeface="ALS Schlange sans" pitchFamily="50" charset="-52"/>
            </a:endParaRPr>
          </a:p>
        </p:txBody>
      </p:sp>
      <p:sp>
        <p:nvSpPr>
          <p:cNvPr id="324636" name="Oval 28"/>
          <p:cNvSpPr>
            <a:spLocks noChangeArrowheads="1"/>
          </p:cNvSpPr>
          <p:nvPr/>
        </p:nvSpPr>
        <p:spPr bwMode="auto">
          <a:xfrm>
            <a:off x="660400" y="1908175"/>
            <a:ext cx="42863" cy="4286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24637" name="Oval 29"/>
          <p:cNvSpPr>
            <a:spLocks noChangeArrowheads="1"/>
          </p:cNvSpPr>
          <p:nvPr/>
        </p:nvSpPr>
        <p:spPr bwMode="auto">
          <a:xfrm>
            <a:off x="1204913" y="2141538"/>
            <a:ext cx="42862" cy="42862"/>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grpSp>
        <p:nvGrpSpPr>
          <p:cNvPr id="324640" name="Group 32"/>
          <p:cNvGrpSpPr>
            <a:grpSpLocks/>
          </p:cNvGrpSpPr>
          <p:nvPr/>
        </p:nvGrpSpPr>
        <p:grpSpPr bwMode="auto">
          <a:xfrm>
            <a:off x="314325" y="2330450"/>
            <a:ext cx="901700" cy="271463"/>
            <a:chOff x="810" y="1342"/>
            <a:chExt cx="568" cy="171"/>
          </a:xfrm>
        </p:grpSpPr>
        <p:sp>
          <p:nvSpPr>
            <p:cNvPr id="29766" name="Line 25"/>
            <p:cNvSpPr>
              <a:spLocks noChangeShapeType="1"/>
            </p:cNvSpPr>
            <p:nvPr/>
          </p:nvSpPr>
          <p:spPr bwMode="auto">
            <a:xfrm>
              <a:off x="948" y="1506"/>
              <a:ext cx="43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67" name="Line 26"/>
            <p:cNvSpPr>
              <a:spLocks noChangeShapeType="1"/>
            </p:cNvSpPr>
            <p:nvPr/>
          </p:nvSpPr>
          <p:spPr bwMode="auto">
            <a:xfrm>
              <a:off x="810" y="1408"/>
              <a:ext cx="13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68" name="Line 27"/>
            <p:cNvSpPr>
              <a:spLocks noChangeShapeType="1"/>
            </p:cNvSpPr>
            <p:nvPr/>
          </p:nvSpPr>
          <p:spPr bwMode="auto">
            <a:xfrm flipH="1">
              <a:off x="1047" y="1413"/>
              <a:ext cx="13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aphicFrame>
          <p:nvGraphicFramePr>
            <p:cNvPr id="29769" name="Object 30"/>
            <p:cNvGraphicFramePr>
              <a:graphicFrameLocks noChangeAspect="1"/>
            </p:cNvGraphicFramePr>
            <p:nvPr/>
          </p:nvGraphicFramePr>
          <p:xfrm>
            <a:off x="946" y="1342"/>
            <a:ext cx="86" cy="112"/>
          </p:xfrm>
          <a:graphic>
            <a:graphicData uri="http://schemas.openxmlformats.org/presentationml/2006/ole">
              <mc:AlternateContent xmlns:mc="http://schemas.openxmlformats.org/markup-compatibility/2006">
                <mc:Choice xmlns:v="urn:schemas-microsoft-com:vml" Requires="v">
                  <p:oleObj spid="_x0000_s62798" name="Формула" r:id="rId7" imgW="164885" imgH="215619" progId="Equation.3">
                    <p:embed/>
                  </p:oleObj>
                </mc:Choice>
                <mc:Fallback>
                  <p:oleObj name="Формула" r:id="rId7" imgW="164885"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 y="1342"/>
                          <a:ext cx="86"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70" name="Object 31"/>
            <p:cNvGraphicFramePr>
              <a:graphicFrameLocks noChangeAspect="1"/>
            </p:cNvGraphicFramePr>
            <p:nvPr/>
          </p:nvGraphicFramePr>
          <p:xfrm>
            <a:off x="1129" y="1393"/>
            <a:ext cx="99" cy="120"/>
          </p:xfrm>
          <a:graphic>
            <a:graphicData uri="http://schemas.openxmlformats.org/presentationml/2006/ole">
              <mc:AlternateContent xmlns:mc="http://schemas.openxmlformats.org/markup-compatibility/2006">
                <mc:Choice xmlns:v="urn:schemas-microsoft-com:vml" Requires="v">
                  <p:oleObj spid="_x0000_s62799" name="Формула" r:id="rId9" imgW="177569" imgH="215619" progId="Equation.3">
                    <p:embed/>
                  </p:oleObj>
                </mc:Choice>
                <mc:Fallback>
                  <p:oleObj name="Формула" r:id="rId9" imgW="17756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9" y="1393"/>
                          <a:ext cx="99"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4644" name="Group 36"/>
          <p:cNvGrpSpPr>
            <a:grpSpLocks/>
          </p:cNvGrpSpPr>
          <p:nvPr/>
        </p:nvGrpSpPr>
        <p:grpSpPr bwMode="auto">
          <a:xfrm>
            <a:off x="533400" y="1938338"/>
            <a:ext cx="693738" cy="709612"/>
            <a:chOff x="948" y="1095"/>
            <a:chExt cx="437" cy="447"/>
          </a:xfrm>
        </p:grpSpPr>
        <p:sp>
          <p:nvSpPr>
            <p:cNvPr id="29763" name="Line 21"/>
            <p:cNvSpPr>
              <a:spLocks noChangeShapeType="1"/>
            </p:cNvSpPr>
            <p:nvPr/>
          </p:nvSpPr>
          <p:spPr bwMode="auto">
            <a:xfrm>
              <a:off x="948" y="1326"/>
              <a:ext cx="0"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64" name="Line 22"/>
            <p:cNvSpPr>
              <a:spLocks noChangeShapeType="1"/>
            </p:cNvSpPr>
            <p:nvPr/>
          </p:nvSpPr>
          <p:spPr bwMode="auto">
            <a:xfrm>
              <a:off x="1043" y="1095"/>
              <a:ext cx="0" cy="3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65" name="Line 23"/>
            <p:cNvSpPr>
              <a:spLocks noChangeShapeType="1"/>
            </p:cNvSpPr>
            <p:nvPr/>
          </p:nvSpPr>
          <p:spPr bwMode="auto">
            <a:xfrm>
              <a:off x="1385" y="1233"/>
              <a:ext cx="0" cy="3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pSp>
      <p:graphicFrame>
        <p:nvGraphicFramePr>
          <p:cNvPr id="324645" name="Object 37"/>
          <p:cNvGraphicFramePr>
            <a:graphicFrameLocks noChangeAspect="1"/>
          </p:cNvGraphicFramePr>
          <p:nvPr>
            <p:extLst>
              <p:ext uri="{D42A27DB-BD31-4B8C-83A1-F6EECF244321}">
                <p14:modId xmlns:p14="http://schemas.microsoft.com/office/powerpoint/2010/main" val="3001201594"/>
              </p:ext>
            </p:extLst>
          </p:nvPr>
        </p:nvGraphicFramePr>
        <p:xfrm>
          <a:off x="2168525" y="1212850"/>
          <a:ext cx="1739900" cy="469900"/>
        </p:xfrm>
        <a:graphic>
          <a:graphicData uri="http://schemas.openxmlformats.org/presentationml/2006/ole">
            <mc:AlternateContent xmlns:mc="http://schemas.openxmlformats.org/markup-compatibility/2006">
              <mc:Choice xmlns:v="urn:schemas-microsoft-com:vml" Requires="v">
                <p:oleObj spid="_x0000_s62800" name="Формула" r:id="rId11" imgW="1739900" imgH="469900" progId="Equation.3">
                  <p:embed/>
                </p:oleObj>
              </mc:Choice>
              <mc:Fallback>
                <p:oleObj name="Формула" r:id="rId11" imgW="1739900" imgH="469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8525" y="1212850"/>
                        <a:ext cx="1739900" cy="4699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46" name="Text Box 38"/>
          <p:cNvSpPr txBox="1">
            <a:spLocks noChangeArrowheads="1"/>
          </p:cNvSpPr>
          <p:nvPr/>
        </p:nvSpPr>
        <p:spPr bwMode="auto">
          <a:xfrm>
            <a:off x="3922713" y="1173163"/>
            <a:ext cx="492474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ALS Schlange sans" pitchFamily="50" charset="-52"/>
              </a:rPr>
              <a:t>2.</a:t>
            </a:r>
            <a:r>
              <a:rPr lang="ru-RU" altLang="ru-RU" sz="1000" b="1" dirty="0">
                <a:solidFill>
                  <a:srgbClr val="FF0000"/>
                </a:solidFill>
                <a:latin typeface="ALS Schlange sans" pitchFamily="50" charset="-52"/>
              </a:rPr>
              <a:t> Метод отрицательных площадей</a:t>
            </a:r>
            <a:r>
              <a:rPr lang="ru-RU" altLang="ru-RU" sz="1000" dirty="0">
                <a:latin typeface="ALS Schlange sans" pitchFamily="50" charset="-52"/>
              </a:rPr>
              <a:t> – так же, как и в методе разбиения, </a:t>
            </a:r>
          </a:p>
          <a:p>
            <a:pPr eaLnBrk="1" hangingPunct="1"/>
            <a:r>
              <a:rPr lang="ru-RU" altLang="ru-RU" sz="1000" dirty="0">
                <a:latin typeface="ALS Schlange sans" pitchFamily="50" charset="-52"/>
              </a:rPr>
              <a:t>сложная фигура разбивается на совокупность простых фигур, для которых известны</a:t>
            </a:r>
          </a:p>
          <a:p>
            <a:pPr eaLnBrk="1" hangingPunct="1"/>
            <a:r>
              <a:rPr lang="ru-RU" altLang="ru-RU" sz="1000" dirty="0">
                <a:latin typeface="ALS Schlange sans" pitchFamily="50" charset="-52"/>
              </a:rPr>
              <a:t>положения центра тяжести или легко определяются, но при наличии отверстий или</a:t>
            </a:r>
          </a:p>
          <a:p>
            <a:pPr eaLnBrk="1" hangingPunct="1"/>
            <a:r>
              <a:rPr lang="ru-RU" altLang="ru-RU" sz="1000" dirty="0">
                <a:latin typeface="ALS Schlange sans" pitchFamily="50" charset="-52"/>
              </a:rPr>
              <a:t>пустот удобно их представление в виде </a:t>
            </a:r>
            <a:r>
              <a:rPr lang="en-US" altLang="ru-RU" sz="1000" dirty="0">
                <a:latin typeface="ALS Schlange sans" pitchFamily="50" charset="-52"/>
              </a:rPr>
              <a:t>“</a:t>
            </a:r>
            <a:r>
              <a:rPr lang="ru-RU" altLang="ru-RU" sz="1000" dirty="0">
                <a:latin typeface="ALS Schlange sans" pitchFamily="50" charset="-52"/>
              </a:rPr>
              <a:t>отрицательных</a:t>
            </a:r>
            <a:r>
              <a:rPr lang="en-US" altLang="ru-RU" sz="1000" dirty="0">
                <a:latin typeface="ALS Schlange sans" pitchFamily="50" charset="-52"/>
              </a:rPr>
              <a:t>” </a:t>
            </a:r>
            <a:r>
              <a:rPr lang="ru-RU" altLang="ru-RU" sz="1000" dirty="0">
                <a:latin typeface="ALS Schlange sans" pitchFamily="50" charset="-52"/>
              </a:rPr>
              <a:t>областей. Например,</a:t>
            </a:r>
          </a:p>
          <a:p>
            <a:pPr eaLnBrk="1" hangingPunct="1"/>
            <a:r>
              <a:rPr lang="ru-RU" altLang="ru-RU" sz="1000" dirty="0">
                <a:latin typeface="ALS Schlange sans" pitchFamily="50" charset="-52"/>
              </a:rPr>
              <a:t>следующая фигура вместо разбиения на 4 обычных прямоугольника, может быть</a:t>
            </a:r>
          </a:p>
          <a:p>
            <a:pPr eaLnBrk="1" hangingPunct="1"/>
            <a:r>
              <a:rPr lang="ru-RU" altLang="ru-RU" sz="1000" dirty="0">
                <a:latin typeface="ALS Schlange sans" pitchFamily="50" charset="-52"/>
              </a:rPr>
              <a:t>представлена как совокупность двух прямоугольников, один из которых имеет</a:t>
            </a:r>
          </a:p>
          <a:p>
            <a:pPr eaLnBrk="1" hangingPunct="1"/>
            <a:r>
              <a:rPr lang="ru-RU" altLang="ru-RU" sz="1000" dirty="0">
                <a:latin typeface="ALS Schlange sans" pitchFamily="50" charset="-52"/>
              </a:rPr>
              <a:t>отрицательную площадь</a:t>
            </a:r>
            <a:r>
              <a:rPr lang="en-US" altLang="ru-RU" sz="1000" dirty="0">
                <a:latin typeface="ALS Schlange sans" pitchFamily="50" charset="-52"/>
              </a:rPr>
              <a:t>:</a:t>
            </a:r>
            <a:r>
              <a:rPr lang="ru-RU" altLang="ru-RU" sz="1000" dirty="0">
                <a:latin typeface="ALS Schlange sans" pitchFamily="50" charset="-52"/>
              </a:rPr>
              <a:t> </a:t>
            </a:r>
          </a:p>
        </p:txBody>
      </p:sp>
      <p:grpSp>
        <p:nvGrpSpPr>
          <p:cNvPr id="324672" name="Group 64"/>
          <p:cNvGrpSpPr>
            <a:grpSpLocks/>
          </p:cNvGrpSpPr>
          <p:nvPr/>
        </p:nvGrpSpPr>
        <p:grpSpPr bwMode="auto">
          <a:xfrm>
            <a:off x="2370138" y="1781175"/>
            <a:ext cx="1539875" cy="1012825"/>
            <a:chOff x="1571" y="1152"/>
            <a:chExt cx="970" cy="638"/>
          </a:xfrm>
        </p:grpSpPr>
        <p:sp>
          <p:nvSpPr>
            <p:cNvPr id="29757" name="Rectangle 39"/>
            <p:cNvSpPr>
              <a:spLocks noChangeArrowheads="1"/>
            </p:cNvSpPr>
            <p:nvPr/>
          </p:nvSpPr>
          <p:spPr bwMode="auto">
            <a:xfrm>
              <a:off x="1577" y="1295"/>
              <a:ext cx="834" cy="491"/>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29758" name="Rectangle 40"/>
            <p:cNvSpPr>
              <a:spLocks noChangeArrowheads="1"/>
            </p:cNvSpPr>
            <p:nvPr/>
          </p:nvSpPr>
          <p:spPr bwMode="auto">
            <a:xfrm rot="5400000">
              <a:off x="1982" y="1310"/>
              <a:ext cx="189" cy="25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29759" name="Line 42"/>
            <p:cNvSpPr>
              <a:spLocks noChangeShapeType="1"/>
            </p:cNvSpPr>
            <p:nvPr/>
          </p:nvSpPr>
          <p:spPr bwMode="auto">
            <a:xfrm rot="-5400000">
              <a:off x="1275" y="1489"/>
              <a:ext cx="602" cy="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aphicFrame>
          <p:nvGraphicFramePr>
            <p:cNvPr id="29760" name="Object 43"/>
            <p:cNvGraphicFramePr>
              <a:graphicFrameLocks noChangeAspect="1"/>
            </p:cNvGraphicFramePr>
            <p:nvPr/>
          </p:nvGraphicFramePr>
          <p:xfrm>
            <a:off x="1628" y="1152"/>
            <a:ext cx="88" cy="104"/>
          </p:xfrm>
          <a:graphic>
            <a:graphicData uri="http://schemas.openxmlformats.org/presentationml/2006/ole">
              <mc:AlternateContent xmlns:mc="http://schemas.openxmlformats.org/markup-compatibility/2006">
                <mc:Choice xmlns:v="urn:schemas-microsoft-com:vml" Requires="v">
                  <p:oleObj spid="_x0000_s62801" name="Формула" r:id="rId13" imgW="139579" imgH="164957" progId="Equation.3">
                    <p:embed/>
                  </p:oleObj>
                </mc:Choice>
                <mc:Fallback>
                  <p:oleObj name="Формула" r:id="rId13" imgW="139579"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 y="1152"/>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61" name="Line 62"/>
            <p:cNvSpPr>
              <a:spLocks noChangeShapeType="1"/>
            </p:cNvSpPr>
            <p:nvPr/>
          </p:nvSpPr>
          <p:spPr bwMode="auto">
            <a:xfrm>
              <a:off x="1571" y="1786"/>
              <a:ext cx="95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aphicFrame>
          <p:nvGraphicFramePr>
            <p:cNvPr id="29762" name="Object 63"/>
            <p:cNvGraphicFramePr>
              <a:graphicFrameLocks noChangeAspect="1"/>
            </p:cNvGraphicFramePr>
            <p:nvPr/>
          </p:nvGraphicFramePr>
          <p:xfrm>
            <a:off x="2461" y="1629"/>
            <a:ext cx="80" cy="88"/>
          </p:xfrm>
          <a:graphic>
            <a:graphicData uri="http://schemas.openxmlformats.org/presentationml/2006/ole">
              <mc:AlternateContent xmlns:mc="http://schemas.openxmlformats.org/markup-compatibility/2006">
                <mc:Choice xmlns:v="urn:schemas-microsoft-com:vml" Requires="v">
                  <p:oleObj spid="_x0000_s62802" name="Формула" r:id="rId14" imgW="126835" imgH="139518" progId="Equation.3">
                    <p:embed/>
                  </p:oleObj>
                </mc:Choice>
                <mc:Fallback>
                  <p:oleObj name="Формула" r:id="rId14"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 y="1629"/>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4656" name="Oval 48"/>
          <p:cNvSpPr>
            <a:spLocks noChangeArrowheads="1"/>
          </p:cNvSpPr>
          <p:nvPr/>
        </p:nvSpPr>
        <p:spPr bwMode="auto">
          <a:xfrm>
            <a:off x="2481263" y="2205038"/>
            <a:ext cx="219075" cy="219075"/>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800">
                <a:latin typeface="ALS Schlange sans" pitchFamily="50" charset="-52"/>
              </a:rPr>
              <a:t>1</a:t>
            </a:r>
            <a:endParaRPr lang="ru-RU" altLang="ru-RU" sz="800">
              <a:latin typeface="ALS Schlange sans" pitchFamily="50" charset="-52"/>
            </a:endParaRPr>
          </a:p>
        </p:txBody>
      </p:sp>
      <p:sp>
        <p:nvSpPr>
          <p:cNvPr id="324653" name="Line 45"/>
          <p:cNvSpPr>
            <a:spLocks noChangeShapeType="1"/>
          </p:cNvSpPr>
          <p:nvPr/>
        </p:nvSpPr>
        <p:spPr bwMode="auto">
          <a:xfrm flipH="1">
            <a:off x="2378075" y="2003425"/>
            <a:ext cx="1320800" cy="7858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73" name="Line 65"/>
          <p:cNvSpPr>
            <a:spLocks noChangeShapeType="1"/>
          </p:cNvSpPr>
          <p:nvPr/>
        </p:nvSpPr>
        <p:spPr bwMode="auto">
          <a:xfrm flipH="1" flipV="1">
            <a:off x="2386013" y="2005013"/>
            <a:ext cx="1314450" cy="7762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58" name="Oval 50"/>
          <p:cNvSpPr>
            <a:spLocks noChangeArrowheads="1"/>
          </p:cNvSpPr>
          <p:nvPr/>
        </p:nvSpPr>
        <p:spPr bwMode="auto">
          <a:xfrm>
            <a:off x="3011488" y="2363788"/>
            <a:ext cx="42862" cy="42862"/>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24654" name="Line 46"/>
          <p:cNvSpPr>
            <a:spLocks noChangeShapeType="1"/>
          </p:cNvSpPr>
          <p:nvPr/>
        </p:nvSpPr>
        <p:spPr bwMode="auto">
          <a:xfrm>
            <a:off x="2973388" y="2090738"/>
            <a:ext cx="403225" cy="2952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74" name="Line 66"/>
          <p:cNvSpPr>
            <a:spLocks noChangeShapeType="1"/>
          </p:cNvSpPr>
          <p:nvPr/>
        </p:nvSpPr>
        <p:spPr bwMode="auto">
          <a:xfrm flipV="1">
            <a:off x="2971800" y="2085975"/>
            <a:ext cx="403225" cy="2952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57" name="Oval 49"/>
          <p:cNvSpPr>
            <a:spLocks noChangeArrowheads="1"/>
          </p:cNvSpPr>
          <p:nvPr/>
        </p:nvSpPr>
        <p:spPr bwMode="auto">
          <a:xfrm>
            <a:off x="3124200" y="1978025"/>
            <a:ext cx="219075" cy="219075"/>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800">
                <a:latin typeface="ALS Schlange sans" pitchFamily="50" charset="-52"/>
              </a:rPr>
              <a:t>2</a:t>
            </a:r>
            <a:endParaRPr lang="ru-RU" altLang="ru-RU" sz="800">
              <a:latin typeface="ALS Schlange sans" pitchFamily="50" charset="-52"/>
            </a:endParaRPr>
          </a:p>
        </p:txBody>
      </p:sp>
      <p:sp>
        <p:nvSpPr>
          <p:cNvPr id="324675" name="Oval 67"/>
          <p:cNvSpPr>
            <a:spLocks noChangeArrowheads="1"/>
          </p:cNvSpPr>
          <p:nvPr/>
        </p:nvSpPr>
        <p:spPr bwMode="auto">
          <a:xfrm>
            <a:off x="3146425" y="2216150"/>
            <a:ext cx="42863" cy="4286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grpSp>
        <p:nvGrpSpPr>
          <p:cNvPr id="324681" name="Group 73"/>
          <p:cNvGrpSpPr>
            <a:grpSpLocks/>
          </p:cNvGrpSpPr>
          <p:nvPr/>
        </p:nvGrpSpPr>
        <p:grpSpPr bwMode="auto">
          <a:xfrm>
            <a:off x="2373313" y="2252663"/>
            <a:ext cx="800100" cy="885825"/>
            <a:chOff x="1495" y="1419"/>
            <a:chExt cx="504" cy="558"/>
          </a:xfrm>
        </p:grpSpPr>
        <p:sp>
          <p:nvSpPr>
            <p:cNvPr id="29750" name="Line 53"/>
            <p:cNvSpPr>
              <a:spLocks noChangeShapeType="1"/>
            </p:cNvSpPr>
            <p:nvPr/>
          </p:nvSpPr>
          <p:spPr bwMode="auto">
            <a:xfrm>
              <a:off x="1504" y="1950"/>
              <a:ext cx="49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aphicFrame>
          <p:nvGraphicFramePr>
            <p:cNvPr id="29751" name="Object 56"/>
            <p:cNvGraphicFramePr>
              <a:graphicFrameLocks noChangeAspect="1"/>
            </p:cNvGraphicFramePr>
            <p:nvPr/>
          </p:nvGraphicFramePr>
          <p:xfrm>
            <a:off x="1637" y="1735"/>
            <a:ext cx="86" cy="112"/>
          </p:xfrm>
          <a:graphic>
            <a:graphicData uri="http://schemas.openxmlformats.org/presentationml/2006/ole">
              <mc:AlternateContent xmlns:mc="http://schemas.openxmlformats.org/markup-compatibility/2006">
                <mc:Choice xmlns:v="urn:schemas-microsoft-com:vml" Requires="v">
                  <p:oleObj spid="_x0000_s62803" name="Формула" r:id="rId15" imgW="164885" imgH="215619" progId="Equation.3">
                    <p:embed/>
                  </p:oleObj>
                </mc:Choice>
                <mc:Fallback>
                  <p:oleObj name="Формула" r:id="rId15" imgW="164885"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7" y="1735"/>
                          <a:ext cx="86"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2" name="Object 57"/>
            <p:cNvGraphicFramePr>
              <a:graphicFrameLocks noChangeAspect="1"/>
            </p:cNvGraphicFramePr>
            <p:nvPr/>
          </p:nvGraphicFramePr>
          <p:xfrm>
            <a:off x="1664" y="1830"/>
            <a:ext cx="99" cy="120"/>
          </p:xfrm>
          <a:graphic>
            <a:graphicData uri="http://schemas.openxmlformats.org/presentationml/2006/ole">
              <mc:AlternateContent xmlns:mc="http://schemas.openxmlformats.org/markup-compatibility/2006">
                <mc:Choice xmlns:v="urn:schemas-microsoft-com:vml" Requires="v">
                  <p:oleObj spid="_x0000_s62804" name="Формула" r:id="rId16" imgW="177569" imgH="215619" progId="Equation.3">
                    <p:embed/>
                  </p:oleObj>
                </mc:Choice>
                <mc:Fallback>
                  <p:oleObj name="Формула" r:id="rId16" imgW="17756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4" y="1830"/>
                          <a:ext cx="99"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53" name="Line 59"/>
            <p:cNvSpPr>
              <a:spLocks noChangeShapeType="1"/>
            </p:cNvSpPr>
            <p:nvPr/>
          </p:nvSpPr>
          <p:spPr bwMode="auto">
            <a:xfrm>
              <a:off x="1499" y="1761"/>
              <a:ext cx="0"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54" name="Line 60"/>
            <p:cNvSpPr>
              <a:spLocks noChangeShapeType="1"/>
            </p:cNvSpPr>
            <p:nvPr/>
          </p:nvSpPr>
          <p:spPr bwMode="auto">
            <a:xfrm flipH="1">
              <a:off x="1997" y="1419"/>
              <a:ext cx="2" cy="5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55" name="Line 61"/>
            <p:cNvSpPr>
              <a:spLocks noChangeShapeType="1"/>
            </p:cNvSpPr>
            <p:nvPr/>
          </p:nvSpPr>
          <p:spPr bwMode="auto">
            <a:xfrm>
              <a:off x="1911" y="151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56" name="Line 68"/>
            <p:cNvSpPr>
              <a:spLocks noChangeShapeType="1"/>
            </p:cNvSpPr>
            <p:nvPr/>
          </p:nvSpPr>
          <p:spPr bwMode="auto">
            <a:xfrm>
              <a:off x="1495" y="1855"/>
              <a:ext cx="41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pSp>
      <p:graphicFrame>
        <p:nvGraphicFramePr>
          <p:cNvPr id="324682" name="Object 74"/>
          <p:cNvGraphicFramePr>
            <a:graphicFrameLocks noChangeAspect="1"/>
          </p:cNvGraphicFramePr>
          <p:nvPr>
            <p:extLst>
              <p:ext uri="{D42A27DB-BD31-4B8C-83A1-F6EECF244321}">
                <p14:modId xmlns:p14="http://schemas.microsoft.com/office/powerpoint/2010/main" val="3594076411"/>
              </p:ext>
            </p:extLst>
          </p:nvPr>
        </p:nvGraphicFramePr>
        <p:xfrm>
          <a:off x="5741988" y="2230438"/>
          <a:ext cx="1943100" cy="469900"/>
        </p:xfrm>
        <a:graphic>
          <a:graphicData uri="http://schemas.openxmlformats.org/presentationml/2006/ole">
            <mc:AlternateContent xmlns:mc="http://schemas.openxmlformats.org/markup-compatibility/2006">
              <mc:Choice xmlns:v="urn:schemas-microsoft-com:vml" Requires="v">
                <p:oleObj spid="_x0000_s62805" name="Формула" r:id="rId17" imgW="1943100" imgH="469900" progId="Equation.3">
                  <p:embed/>
                </p:oleObj>
              </mc:Choice>
              <mc:Fallback>
                <p:oleObj name="Формула" r:id="rId17" imgW="1943100" imgH="4699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41988" y="2230438"/>
                        <a:ext cx="1943100" cy="4699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83" name="Text Box 75"/>
          <p:cNvSpPr txBox="1">
            <a:spLocks noChangeArrowheads="1"/>
          </p:cNvSpPr>
          <p:nvPr/>
        </p:nvSpPr>
        <p:spPr bwMode="auto">
          <a:xfrm>
            <a:off x="254000" y="3219450"/>
            <a:ext cx="8645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ALS Schlange sans" pitchFamily="50" charset="-52"/>
              </a:rPr>
              <a:t>3.</a:t>
            </a:r>
            <a:r>
              <a:rPr lang="ru-RU" altLang="ru-RU" sz="1000" b="1" dirty="0">
                <a:solidFill>
                  <a:srgbClr val="FF0000"/>
                </a:solidFill>
                <a:latin typeface="ALS Schlange sans" pitchFamily="50" charset="-52"/>
              </a:rPr>
              <a:t> Метод симметрии</a:t>
            </a:r>
            <a:r>
              <a:rPr lang="ru-RU" altLang="ru-RU" sz="1000" dirty="0">
                <a:latin typeface="ALS Schlange sans" pitchFamily="50" charset="-52"/>
              </a:rPr>
              <a:t> – при наличии у фигуры оси или плоскости симметрии центр тяжести лежит на этой оси или в этой плоскости. С учетом этого свойства уменьшается количество координат центра тяжести, подлежащих определению. См., например, определение положения центра тяжести кругового сектора.   </a:t>
            </a:r>
          </a:p>
        </p:txBody>
      </p:sp>
      <p:sp>
        <p:nvSpPr>
          <p:cNvPr id="324684" name="Text Box 76"/>
          <p:cNvSpPr txBox="1">
            <a:spLocks noChangeArrowheads="1"/>
          </p:cNvSpPr>
          <p:nvPr/>
        </p:nvSpPr>
        <p:spPr bwMode="auto">
          <a:xfrm>
            <a:off x="4089400" y="2735263"/>
            <a:ext cx="4467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ALS Schlange sans" pitchFamily="50" charset="-52"/>
              </a:rPr>
              <a:t>Замечание</a:t>
            </a:r>
            <a:r>
              <a:rPr lang="ru-RU" altLang="ru-RU" sz="1000">
                <a:latin typeface="ALS Schlange sans" pitchFamily="50" charset="-52"/>
              </a:rPr>
              <a:t>. Поскольку координата, например, </a:t>
            </a:r>
            <a:r>
              <a:rPr lang="en-US" altLang="ru-RU" sz="1000">
                <a:latin typeface="ALS Schlange sans" pitchFamily="50" charset="-52"/>
              </a:rPr>
              <a:t>x2</a:t>
            </a:r>
            <a:r>
              <a:rPr lang="ru-RU" altLang="ru-RU" sz="1000">
                <a:latin typeface="ALS Schlange sans" pitchFamily="50" charset="-52"/>
              </a:rPr>
              <a:t>, может быть отрицательна,</a:t>
            </a:r>
          </a:p>
          <a:p>
            <a:pPr eaLnBrk="1" hangingPunct="1"/>
            <a:r>
              <a:rPr lang="ru-RU" altLang="ru-RU" sz="1000">
                <a:latin typeface="ALS Schlange sans" pitchFamily="50" charset="-52"/>
              </a:rPr>
              <a:t>то не следует представлять это выражение с использованием  разностей</a:t>
            </a:r>
            <a:r>
              <a:rPr lang="en-US" altLang="ru-RU" sz="1000">
                <a:latin typeface="ALS Schlange sans" pitchFamily="50" charset="-52"/>
              </a:rPr>
              <a:t>:</a:t>
            </a:r>
            <a:r>
              <a:rPr lang="ru-RU" altLang="ru-RU" sz="1000">
                <a:latin typeface="ALS Schlange sans" pitchFamily="50" charset="-52"/>
              </a:rPr>
              <a:t> </a:t>
            </a:r>
          </a:p>
        </p:txBody>
      </p:sp>
      <p:graphicFrame>
        <p:nvGraphicFramePr>
          <p:cNvPr id="324685" name="Object 77"/>
          <p:cNvGraphicFramePr>
            <a:graphicFrameLocks noChangeAspect="1"/>
          </p:cNvGraphicFramePr>
          <p:nvPr>
            <p:extLst>
              <p:ext uri="{D42A27DB-BD31-4B8C-83A1-F6EECF244321}">
                <p14:modId xmlns:p14="http://schemas.microsoft.com/office/powerpoint/2010/main" val="3785818407"/>
              </p:ext>
            </p:extLst>
          </p:nvPr>
        </p:nvGraphicFramePr>
        <p:xfrm>
          <a:off x="6838950" y="3136900"/>
          <a:ext cx="1117600" cy="444500"/>
        </p:xfrm>
        <a:graphic>
          <a:graphicData uri="http://schemas.openxmlformats.org/presentationml/2006/ole">
            <mc:AlternateContent xmlns:mc="http://schemas.openxmlformats.org/markup-compatibility/2006">
              <mc:Choice xmlns:v="urn:schemas-microsoft-com:vml" Requires="v">
                <p:oleObj spid="_x0000_s62806" name="Формула" r:id="rId19" imgW="1117115" imgH="444307" progId="Equation.3">
                  <p:embed/>
                </p:oleObj>
              </mc:Choice>
              <mc:Fallback>
                <p:oleObj name="Формула" r:id="rId19" imgW="1117115" imgH="44430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38950" y="3136900"/>
                        <a:ext cx="1117600" cy="4445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86" name="Text Box 78"/>
          <p:cNvSpPr txBox="1">
            <a:spLocks noChangeArrowheads="1"/>
          </p:cNvSpPr>
          <p:nvPr/>
        </p:nvSpPr>
        <p:spPr bwMode="auto">
          <a:xfrm>
            <a:off x="242888" y="3703638"/>
            <a:ext cx="86455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ALS Schlange sans" pitchFamily="50" charset="-52"/>
              </a:rPr>
              <a:t>4.</a:t>
            </a:r>
            <a:r>
              <a:rPr lang="ru-RU" altLang="ru-RU" sz="1000" b="1" dirty="0">
                <a:solidFill>
                  <a:srgbClr val="FF0000"/>
                </a:solidFill>
                <a:latin typeface="ALS Schlange sans" pitchFamily="50" charset="-52"/>
              </a:rPr>
              <a:t> Метод интегрирования</a:t>
            </a:r>
            <a:r>
              <a:rPr lang="ru-RU" altLang="ru-RU" sz="1000" dirty="0">
                <a:latin typeface="ALS Schlange sans" pitchFamily="50" charset="-52"/>
              </a:rPr>
              <a:t> – при наличии у фигуры достаточно простого контура, описываемым известным уравнением (окружность, парабола и т.п.), выбирается элементарная площадка или полоска и выполняется аналитическое интегрирование. См. например, определение положения центра тяжести треугольника или кругового сектора. При более сложном контуре, который может быть разбит на более простые граничные отрезки используется предварительно метод разбиения. При сложностях с аналитическим интегрированием используются численные методы интегрирования.</a:t>
            </a:r>
          </a:p>
        </p:txBody>
      </p:sp>
      <p:sp>
        <p:nvSpPr>
          <p:cNvPr id="324687" name="Text Box 79"/>
          <p:cNvSpPr txBox="1">
            <a:spLocks noChangeArrowheads="1"/>
          </p:cNvSpPr>
          <p:nvPr/>
        </p:nvSpPr>
        <p:spPr bwMode="auto">
          <a:xfrm>
            <a:off x="212725" y="4454525"/>
            <a:ext cx="8645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ALS Schlange sans" pitchFamily="50" charset="-52"/>
              </a:rPr>
              <a:t>5.</a:t>
            </a:r>
            <a:r>
              <a:rPr lang="ru-RU" altLang="ru-RU" sz="1000" b="1">
                <a:solidFill>
                  <a:srgbClr val="FF0000"/>
                </a:solidFill>
                <a:latin typeface="ALS Schlange sans" pitchFamily="50" charset="-52"/>
              </a:rPr>
              <a:t> Метод подвешивания</a:t>
            </a:r>
            <a:r>
              <a:rPr lang="ru-RU" altLang="ru-RU" sz="1000">
                <a:latin typeface="ALS Schlange sans" pitchFamily="50" charset="-52"/>
              </a:rPr>
              <a:t> – экспериментальный метод, основанный на том, что при подвешивании тела или фигуры за какую-либо произвольную точку центр тяжести находится на одной вертикали с точкой подвеса. Для определения положения центра тяжести плоской фигуры достаточно ее подвесить поочередно за две любые точки и прочертить соответствующие вертикали, например, с помощью отвеса, и точка пересечений этих прямых соответствует положению центра тяжести фигуры.</a:t>
            </a:r>
          </a:p>
        </p:txBody>
      </p:sp>
      <p:grpSp>
        <p:nvGrpSpPr>
          <p:cNvPr id="324691" name="Group 83"/>
          <p:cNvGrpSpPr>
            <a:grpSpLocks/>
          </p:cNvGrpSpPr>
          <p:nvPr/>
        </p:nvGrpSpPr>
        <p:grpSpPr bwMode="auto">
          <a:xfrm>
            <a:off x="1279525" y="5143500"/>
            <a:ext cx="1060450" cy="1514475"/>
            <a:chOff x="806" y="3252"/>
            <a:chExt cx="668" cy="954"/>
          </a:xfrm>
        </p:grpSpPr>
        <p:sp>
          <p:nvSpPr>
            <p:cNvPr id="29748" name="Freeform 80"/>
            <p:cNvSpPr>
              <a:spLocks/>
            </p:cNvSpPr>
            <p:nvPr/>
          </p:nvSpPr>
          <p:spPr bwMode="auto">
            <a:xfrm rot="-2808983">
              <a:off x="750" y="3358"/>
              <a:ext cx="780" cy="668"/>
            </a:xfrm>
            <a:custGeom>
              <a:avLst/>
              <a:gdLst>
                <a:gd name="T0" fmla="*/ 18 w 780"/>
                <a:gd name="T1" fmla="*/ 590 h 668"/>
                <a:gd name="T2" fmla="*/ 0 w 780"/>
                <a:gd name="T3" fmla="*/ 524 h 668"/>
                <a:gd name="T4" fmla="*/ 48 w 780"/>
                <a:gd name="T5" fmla="*/ 344 h 668"/>
                <a:gd name="T6" fmla="*/ 210 w 780"/>
                <a:gd name="T7" fmla="*/ 176 h 668"/>
                <a:gd name="T8" fmla="*/ 252 w 780"/>
                <a:gd name="T9" fmla="*/ 140 h 668"/>
                <a:gd name="T10" fmla="*/ 372 w 780"/>
                <a:gd name="T11" fmla="*/ 80 h 668"/>
                <a:gd name="T12" fmla="*/ 414 w 780"/>
                <a:gd name="T13" fmla="*/ 50 h 668"/>
                <a:gd name="T14" fmla="*/ 600 w 780"/>
                <a:gd name="T15" fmla="*/ 2 h 668"/>
                <a:gd name="T16" fmla="*/ 654 w 780"/>
                <a:gd name="T17" fmla="*/ 8 h 668"/>
                <a:gd name="T18" fmla="*/ 702 w 780"/>
                <a:gd name="T19" fmla="*/ 56 h 668"/>
                <a:gd name="T20" fmla="*/ 780 w 780"/>
                <a:gd name="T21" fmla="*/ 146 h 668"/>
                <a:gd name="T22" fmla="*/ 768 w 780"/>
                <a:gd name="T23" fmla="*/ 200 h 668"/>
                <a:gd name="T24" fmla="*/ 750 w 780"/>
                <a:gd name="T25" fmla="*/ 212 h 668"/>
                <a:gd name="T26" fmla="*/ 726 w 780"/>
                <a:gd name="T27" fmla="*/ 248 h 668"/>
                <a:gd name="T28" fmla="*/ 672 w 780"/>
                <a:gd name="T29" fmla="*/ 278 h 668"/>
                <a:gd name="T30" fmla="*/ 528 w 780"/>
                <a:gd name="T31" fmla="*/ 320 h 668"/>
                <a:gd name="T32" fmla="*/ 414 w 780"/>
                <a:gd name="T33" fmla="*/ 566 h 668"/>
                <a:gd name="T34" fmla="*/ 216 w 780"/>
                <a:gd name="T35" fmla="*/ 668 h 668"/>
                <a:gd name="T36" fmla="*/ 102 w 780"/>
                <a:gd name="T37" fmla="*/ 662 h 668"/>
                <a:gd name="T38" fmla="*/ 18 w 780"/>
                <a:gd name="T39" fmla="*/ 626 h 668"/>
                <a:gd name="T40" fmla="*/ 18 w 780"/>
                <a:gd name="T41" fmla="*/ 590 h 6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80" h="668">
                  <a:moveTo>
                    <a:pt x="18" y="590"/>
                  </a:moveTo>
                  <a:cubicBezTo>
                    <a:pt x="3" y="544"/>
                    <a:pt x="8" y="566"/>
                    <a:pt x="0" y="524"/>
                  </a:cubicBezTo>
                  <a:cubicBezTo>
                    <a:pt x="5" y="442"/>
                    <a:pt x="3" y="404"/>
                    <a:pt x="48" y="344"/>
                  </a:cubicBezTo>
                  <a:cubicBezTo>
                    <a:pt x="67" y="286"/>
                    <a:pt x="150" y="196"/>
                    <a:pt x="210" y="176"/>
                  </a:cubicBezTo>
                  <a:cubicBezTo>
                    <a:pt x="225" y="165"/>
                    <a:pt x="237" y="151"/>
                    <a:pt x="252" y="140"/>
                  </a:cubicBezTo>
                  <a:cubicBezTo>
                    <a:pt x="289" y="114"/>
                    <a:pt x="333" y="102"/>
                    <a:pt x="372" y="80"/>
                  </a:cubicBezTo>
                  <a:cubicBezTo>
                    <a:pt x="378" y="77"/>
                    <a:pt x="412" y="51"/>
                    <a:pt x="414" y="50"/>
                  </a:cubicBezTo>
                  <a:cubicBezTo>
                    <a:pt x="470" y="18"/>
                    <a:pt x="537" y="8"/>
                    <a:pt x="600" y="2"/>
                  </a:cubicBezTo>
                  <a:cubicBezTo>
                    <a:pt x="618" y="4"/>
                    <a:pt x="638" y="0"/>
                    <a:pt x="654" y="8"/>
                  </a:cubicBezTo>
                  <a:cubicBezTo>
                    <a:pt x="674" y="19"/>
                    <a:pt x="686" y="40"/>
                    <a:pt x="702" y="56"/>
                  </a:cubicBezTo>
                  <a:cubicBezTo>
                    <a:pt x="732" y="86"/>
                    <a:pt x="761" y="107"/>
                    <a:pt x="780" y="146"/>
                  </a:cubicBezTo>
                  <a:cubicBezTo>
                    <a:pt x="776" y="164"/>
                    <a:pt x="776" y="183"/>
                    <a:pt x="768" y="200"/>
                  </a:cubicBezTo>
                  <a:cubicBezTo>
                    <a:pt x="765" y="207"/>
                    <a:pt x="755" y="207"/>
                    <a:pt x="750" y="212"/>
                  </a:cubicBezTo>
                  <a:cubicBezTo>
                    <a:pt x="741" y="223"/>
                    <a:pt x="734" y="236"/>
                    <a:pt x="726" y="248"/>
                  </a:cubicBezTo>
                  <a:cubicBezTo>
                    <a:pt x="707" y="276"/>
                    <a:pt x="694" y="267"/>
                    <a:pt x="672" y="278"/>
                  </a:cubicBezTo>
                  <a:cubicBezTo>
                    <a:pt x="629" y="300"/>
                    <a:pt x="576" y="310"/>
                    <a:pt x="528" y="320"/>
                  </a:cubicBezTo>
                  <a:cubicBezTo>
                    <a:pt x="429" y="386"/>
                    <a:pt x="469" y="483"/>
                    <a:pt x="414" y="566"/>
                  </a:cubicBezTo>
                  <a:cubicBezTo>
                    <a:pt x="381" y="615"/>
                    <a:pt x="270" y="654"/>
                    <a:pt x="216" y="668"/>
                  </a:cubicBezTo>
                  <a:cubicBezTo>
                    <a:pt x="178" y="666"/>
                    <a:pt x="140" y="665"/>
                    <a:pt x="102" y="662"/>
                  </a:cubicBezTo>
                  <a:cubicBezTo>
                    <a:pt x="72" y="659"/>
                    <a:pt x="46" y="635"/>
                    <a:pt x="18" y="626"/>
                  </a:cubicBezTo>
                  <a:cubicBezTo>
                    <a:pt x="10" y="602"/>
                    <a:pt x="10" y="614"/>
                    <a:pt x="18" y="590"/>
                  </a:cubicBezTo>
                  <a:close/>
                </a:path>
              </a:pathLst>
            </a:custGeom>
            <a:solidFill>
              <a:srgbClr val="FFCC99"/>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49" name="Line 82"/>
            <p:cNvSpPr>
              <a:spLocks noChangeShapeType="1"/>
            </p:cNvSpPr>
            <p:nvPr/>
          </p:nvSpPr>
          <p:spPr bwMode="auto">
            <a:xfrm>
              <a:off x="1122" y="3252"/>
              <a:ext cx="0" cy="95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pSp>
      <p:sp>
        <p:nvSpPr>
          <p:cNvPr id="324689" name="Oval 81"/>
          <p:cNvSpPr>
            <a:spLocks noChangeArrowheads="1"/>
          </p:cNvSpPr>
          <p:nvPr/>
        </p:nvSpPr>
        <p:spPr bwMode="auto">
          <a:xfrm>
            <a:off x="1763713" y="5310188"/>
            <a:ext cx="42862" cy="42862"/>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grpSp>
        <p:nvGrpSpPr>
          <p:cNvPr id="324692" name="Group 84"/>
          <p:cNvGrpSpPr>
            <a:grpSpLocks/>
          </p:cNvGrpSpPr>
          <p:nvPr/>
        </p:nvGrpSpPr>
        <p:grpSpPr bwMode="auto">
          <a:xfrm rot="4094641">
            <a:off x="2297113" y="4846637"/>
            <a:ext cx="1060450" cy="1514475"/>
            <a:chOff x="806" y="3252"/>
            <a:chExt cx="668" cy="954"/>
          </a:xfrm>
        </p:grpSpPr>
        <p:sp>
          <p:nvSpPr>
            <p:cNvPr id="29746" name="Freeform 85"/>
            <p:cNvSpPr>
              <a:spLocks/>
            </p:cNvSpPr>
            <p:nvPr/>
          </p:nvSpPr>
          <p:spPr bwMode="auto">
            <a:xfrm rot="-2808983">
              <a:off x="750" y="3358"/>
              <a:ext cx="780" cy="668"/>
            </a:xfrm>
            <a:custGeom>
              <a:avLst/>
              <a:gdLst>
                <a:gd name="T0" fmla="*/ 18 w 780"/>
                <a:gd name="T1" fmla="*/ 590 h 668"/>
                <a:gd name="T2" fmla="*/ 0 w 780"/>
                <a:gd name="T3" fmla="*/ 524 h 668"/>
                <a:gd name="T4" fmla="*/ 48 w 780"/>
                <a:gd name="T5" fmla="*/ 344 h 668"/>
                <a:gd name="T6" fmla="*/ 210 w 780"/>
                <a:gd name="T7" fmla="*/ 176 h 668"/>
                <a:gd name="T8" fmla="*/ 252 w 780"/>
                <a:gd name="T9" fmla="*/ 140 h 668"/>
                <a:gd name="T10" fmla="*/ 372 w 780"/>
                <a:gd name="T11" fmla="*/ 80 h 668"/>
                <a:gd name="T12" fmla="*/ 414 w 780"/>
                <a:gd name="T13" fmla="*/ 50 h 668"/>
                <a:gd name="T14" fmla="*/ 600 w 780"/>
                <a:gd name="T15" fmla="*/ 2 h 668"/>
                <a:gd name="T16" fmla="*/ 654 w 780"/>
                <a:gd name="T17" fmla="*/ 8 h 668"/>
                <a:gd name="T18" fmla="*/ 702 w 780"/>
                <a:gd name="T19" fmla="*/ 56 h 668"/>
                <a:gd name="T20" fmla="*/ 780 w 780"/>
                <a:gd name="T21" fmla="*/ 146 h 668"/>
                <a:gd name="T22" fmla="*/ 768 w 780"/>
                <a:gd name="T23" fmla="*/ 200 h 668"/>
                <a:gd name="T24" fmla="*/ 750 w 780"/>
                <a:gd name="T25" fmla="*/ 212 h 668"/>
                <a:gd name="T26" fmla="*/ 726 w 780"/>
                <a:gd name="T27" fmla="*/ 248 h 668"/>
                <a:gd name="T28" fmla="*/ 672 w 780"/>
                <a:gd name="T29" fmla="*/ 278 h 668"/>
                <a:gd name="T30" fmla="*/ 528 w 780"/>
                <a:gd name="T31" fmla="*/ 320 h 668"/>
                <a:gd name="T32" fmla="*/ 414 w 780"/>
                <a:gd name="T33" fmla="*/ 566 h 668"/>
                <a:gd name="T34" fmla="*/ 216 w 780"/>
                <a:gd name="T35" fmla="*/ 668 h 668"/>
                <a:gd name="T36" fmla="*/ 102 w 780"/>
                <a:gd name="T37" fmla="*/ 662 h 668"/>
                <a:gd name="T38" fmla="*/ 18 w 780"/>
                <a:gd name="T39" fmla="*/ 626 h 668"/>
                <a:gd name="T40" fmla="*/ 18 w 780"/>
                <a:gd name="T41" fmla="*/ 590 h 6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80" h="668">
                  <a:moveTo>
                    <a:pt x="18" y="590"/>
                  </a:moveTo>
                  <a:cubicBezTo>
                    <a:pt x="3" y="544"/>
                    <a:pt x="8" y="566"/>
                    <a:pt x="0" y="524"/>
                  </a:cubicBezTo>
                  <a:cubicBezTo>
                    <a:pt x="5" y="442"/>
                    <a:pt x="3" y="404"/>
                    <a:pt x="48" y="344"/>
                  </a:cubicBezTo>
                  <a:cubicBezTo>
                    <a:pt x="67" y="286"/>
                    <a:pt x="150" y="196"/>
                    <a:pt x="210" y="176"/>
                  </a:cubicBezTo>
                  <a:cubicBezTo>
                    <a:pt x="225" y="165"/>
                    <a:pt x="237" y="151"/>
                    <a:pt x="252" y="140"/>
                  </a:cubicBezTo>
                  <a:cubicBezTo>
                    <a:pt x="289" y="114"/>
                    <a:pt x="333" y="102"/>
                    <a:pt x="372" y="80"/>
                  </a:cubicBezTo>
                  <a:cubicBezTo>
                    <a:pt x="378" y="77"/>
                    <a:pt x="412" y="51"/>
                    <a:pt x="414" y="50"/>
                  </a:cubicBezTo>
                  <a:cubicBezTo>
                    <a:pt x="470" y="18"/>
                    <a:pt x="537" y="8"/>
                    <a:pt x="600" y="2"/>
                  </a:cubicBezTo>
                  <a:cubicBezTo>
                    <a:pt x="618" y="4"/>
                    <a:pt x="638" y="0"/>
                    <a:pt x="654" y="8"/>
                  </a:cubicBezTo>
                  <a:cubicBezTo>
                    <a:pt x="674" y="19"/>
                    <a:pt x="686" y="40"/>
                    <a:pt x="702" y="56"/>
                  </a:cubicBezTo>
                  <a:cubicBezTo>
                    <a:pt x="732" y="86"/>
                    <a:pt x="761" y="107"/>
                    <a:pt x="780" y="146"/>
                  </a:cubicBezTo>
                  <a:cubicBezTo>
                    <a:pt x="776" y="164"/>
                    <a:pt x="776" y="183"/>
                    <a:pt x="768" y="200"/>
                  </a:cubicBezTo>
                  <a:cubicBezTo>
                    <a:pt x="765" y="207"/>
                    <a:pt x="755" y="207"/>
                    <a:pt x="750" y="212"/>
                  </a:cubicBezTo>
                  <a:cubicBezTo>
                    <a:pt x="741" y="223"/>
                    <a:pt x="734" y="236"/>
                    <a:pt x="726" y="248"/>
                  </a:cubicBezTo>
                  <a:cubicBezTo>
                    <a:pt x="707" y="276"/>
                    <a:pt x="694" y="267"/>
                    <a:pt x="672" y="278"/>
                  </a:cubicBezTo>
                  <a:cubicBezTo>
                    <a:pt x="629" y="300"/>
                    <a:pt x="576" y="310"/>
                    <a:pt x="528" y="320"/>
                  </a:cubicBezTo>
                  <a:cubicBezTo>
                    <a:pt x="429" y="386"/>
                    <a:pt x="469" y="483"/>
                    <a:pt x="414" y="566"/>
                  </a:cubicBezTo>
                  <a:cubicBezTo>
                    <a:pt x="381" y="615"/>
                    <a:pt x="270" y="654"/>
                    <a:pt x="216" y="668"/>
                  </a:cubicBezTo>
                  <a:cubicBezTo>
                    <a:pt x="178" y="666"/>
                    <a:pt x="140" y="665"/>
                    <a:pt x="102" y="662"/>
                  </a:cubicBezTo>
                  <a:cubicBezTo>
                    <a:pt x="72" y="659"/>
                    <a:pt x="46" y="635"/>
                    <a:pt x="18" y="626"/>
                  </a:cubicBezTo>
                  <a:cubicBezTo>
                    <a:pt x="10" y="602"/>
                    <a:pt x="10" y="614"/>
                    <a:pt x="18" y="590"/>
                  </a:cubicBezTo>
                  <a:close/>
                </a:path>
              </a:pathLst>
            </a:custGeom>
            <a:solidFill>
              <a:srgbClr val="FFCC99"/>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29747" name="Line 86"/>
            <p:cNvSpPr>
              <a:spLocks noChangeShapeType="1"/>
            </p:cNvSpPr>
            <p:nvPr/>
          </p:nvSpPr>
          <p:spPr bwMode="auto">
            <a:xfrm>
              <a:off x="1122" y="3252"/>
              <a:ext cx="0" cy="95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grpSp>
      <p:sp>
        <p:nvSpPr>
          <p:cNvPr id="324695" name="Oval 87"/>
          <p:cNvSpPr>
            <a:spLocks noChangeArrowheads="1"/>
          </p:cNvSpPr>
          <p:nvPr/>
        </p:nvSpPr>
        <p:spPr bwMode="auto">
          <a:xfrm>
            <a:off x="2724150" y="5280025"/>
            <a:ext cx="42863" cy="4286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324696" name="Line 88"/>
          <p:cNvSpPr>
            <a:spLocks noChangeShapeType="1"/>
          </p:cNvSpPr>
          <p:nvPr/>
        </p:nvSpPr>
        <p:spPr bwMode="auto">
          <a:xfrm>
            <a:off x="2743200" y="5143500"/>
            <a:ext cx="0" cy="9429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ALS Schlange sans" pitchFamily="50" charset="-52"/>
            </a:endParaRPr>
          </a:p>
        </p:txBody>
      </p:sp>
      <p:sp>
        <p:nvSpPr>
          <p:cNvPr id="324697" name="Oval 89"/>
          <p:cNvSpPr>
            <a:spLocks noChangeArrowheads="1"/>
          </p:cNvSpPr>
          <p:nvPr/>
        </p:nvSpPr>
        <p:spPr bwMode="auto">
          <a:xfrm>
            <a:off x="2722563" y="5583238"/>
            <a:ext cx="42862" cy="42862"/>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ALS Schlange sans" pitchFamily="50" charset="-52"/>
            </a:endParaRPr>
          </a:p>
        </p:txBody>
      </p:sp>
      <p:sp>
        <p:nvSpPr>
          <p:cNvPr id="29744" name="Oval 93"/>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1"/>
                </a:solidFill>
                <a:latin typeface="ALS Schlange sans" pitchFamily="50" charset="-52"/>
              </a:rPr>
              <a:t>29</a:t>
            </a:r>
            <a:endParaRPr lang="ru-RU" altLang="ru-RU" sz="1000" b="1" dirty="0">
              <a:solidFill>
                <a:schemeClr val="bg1"/>
              </a:solidFill>
              <a:latin typeface="ALS Schlange sans" pitchFamily="50" charset="-52"/>
            </a:endParaRPr>
          </a:p>
        </p:txBody>
      </p:sp>
    </p:spTree>
    <p:extLst>
      <p:ext uri="{BB962C8B-B14F-4D97-AF65-F5344CB8AC3E}">
        <p14:creationId xmlns:p14="http://schemas.microsoft.com/office/powerpoint/2010/main" val="2128949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324618"/>
                                        </p:tgtEl>
                                      </p:cBhvr>
                                    </p:animEffect>
                                    <p:set>
                                      <p:cBhvr>
                                        <p:cTn id="7" dur="1" fill="hold">
                                          <p:stCondLst>
                                            <p:cond delay="499"/>
                                          </p:stCondLst>
                                        </p:cTn>
                                        <p:tgtEl>
                                          <p:spTgt spid="324618"/>
                                        </p:tgtEl>
                                        <p:attrNameLst>
                                          <p:attrName>style.visibility</p:attrName>
                                        </p:attrNameLst>
                                      </p:cBhvr>
                                      <p:to>
                                        <p:strVal val="hidden"/>
                                      </p:to>
                                    </p:se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246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4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4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46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46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46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46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46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46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463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464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24646"/>
                                        </p:tgtEl>
                                        <p:attrNameLst>
                                          <p:attrName>style.visibility</p:attrName>
                                        </p:attrNameLst>
                                      </p:cBhvr>
                                      <p:to>
                                        <p:strVal val="visible"/>
                                      </p:to>
                                    </p:set>
                                    <p:anim calcmode="lin" valueType="num">
                                      <p:cBhvr additive="base">
                                        <p:cTn id="37" dur="500" fill="hold"/>
                                        <p:tgtEl>
                                          <p:spTgt spid="324646"/>
                                        </p:tgtEl>
                                        <p:attrNameLst>
                                          <p:attrName>ppt_x</p:attrName>
                                        </p:attrNameLst>
                                      </p:cBhvr>
                                      <p:tavLst>
                                        <p:tav tm="0">
                                          <p:val>
                                            <p:strVal val="#ppt_x"/>
                                          </p:val>
                                        </p:tav>
                                        <p:tav tm="100000">
                                          <p:val>
                                            <p:strVal val="#ppt_x"/>
                                          </p:val>
                                        </p:tav>
                                      </p:tavLst>
                                    </p:anim>
                                    <p:anim calcmode="lin" valueType="num">
                                      <p:cBhvr additive="base">
                                        <p:cTn id="38" dur="500" fill="hold"/>
                                        <p:tgtEl>
                                          <p:spTgt spid="32464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24672"/>
                                        </p:tgtEl>
                                        <p:attrNameLst>
                                          <p:attrName>style.visibility</p:attrName>
                                        </p:attrNameLst>
                                      </p:cBhvr>
                                      <p:to>
                                        <p:strVal val="visible"/>
                                      </p:to>
                                    </p:set>
                                    <p:anim calcmode="lin" valueType="num">
                                      <p:cBhvr additive="base">
                                        <p:cTn id="41" dur="500" fill="hold"/>
                                        <p:tgtEl>
                                          <p:spTgt spid="324672"/>
                                        </p:tgtEl>
                                        <p:attrNameLst>
                                          <p:attrName>ppt_x</p:attrName>
                                        </p:attrNameLst>
                                      </p:cBhvr>
                                      <p:tavLst>
                                        <p:tav tm="0">
                                          <p:val>
                                            <p:strVal val="#ppt_x"/>
                                          </p:val>
                                        </p:tav>
                                        <p:tav tm="100000">
                                          <p:val>
                                            <p:strVal val="#ppt_x"/>
                                          </p:val>
                                        </p:tav>
                                      </p:tavLst>
                                    </p:anim>
                                    <p:anim calcmode="lin" valueType="num">
                                      <p:cBhvr additive="base">
                                        <p:cTn id="42" dur="500" fill="hold"/>
                                        <p:tgtEl>
                                          <p:spTgt spid="32467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46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46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46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46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465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46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46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467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468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468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24684"/>
                                        </p:tgtEl>
                                        <p:attrNameLst>
                                          <p:attrName>style.visibility</p:attrName>
                                        </p:attrNameLst>
                                      </p:cBhvr>
                                      <p:to>
                                        <p:strVal val="visible"/>
                                      </p:to>
                                    </p:set>
                                    <p:anim calcmode="lin" valueType="num">
                                      <p:cBhvr additive="base">
                                        <p:cTn id="69" dur="500" fill="hold"/>
                                        <p:tgtEl>
                                          <p:spTgt spid="324684"/>
                                        </p:tgtEl>
                                        <p:attrNameLst>
                                          <p:attrName>ppt_x</p:attrName>
                                        </p:attrNameLst>
                                      </p:cBhvr>
                                      <p:tavLst>
                                        <p:tav tm="0">
                                          <p:val>
                                            <p:strVal val="#ppt_x"/>
                                          </p:val>
                                        </p:tav>
                                        <p:tav tm="100000">
                                          <p:val>
                                            <p:strVal val="#ppt_x"/>
                                          </p:val>
                                        </p:tav>
                                      </p:tavLst>
                                    </p:anim>
                                    <p:anim calcmode="lin" valueType="num">
                                      <p:cBhvr additive="base">
                                        <p:cTn id="70" dur="500" fill="hold"/>
                                        <p:tgtEl>
                                          <p:spTgt spid="324684"/>
                                        </p:tgtEl>
                                        <p:attrNameLst>
                                          <p:attrName>ppt_y</p:attrName>
                                        </p:attrNameLst>
                                      </p:cBhvr>
                                      <p:tavLst>
                                        <p:tav tm="0">
                                          <p:val>
                                            <p:strVal val="1+#ppt_h/2"/>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24685"/>
                                        </p:tgtEl>
                                        <p:attrNameLst>
                                          <p:attrName>style.visibility</p:attrName>
                                        </p:attrNameLst>
                                      </p:cBhvr>
                                      <p:to>
                                        <p:strVal val="visible"/>
                                      </p:to>
                                    </p:set>
                                  </p:childTnLst>
                                </p:cTn>
                              </p:par>
                            </p:childTnLst>
                          </p:cTn>
                        </p:par>
                        <p:par>
                          <p:cTn id="73" fill="hold" nodeType="afterGroup">
                            <p:stCondLst>
                              <p:cond delay="500"/>
                            </p:stCondLst>
                            <p:childTnLst>
                              <p:par>
                                <p:cTn id="74" presetID="49" presetClass="exit" presetSubtype="0" accel="100000" fill="hold" nodeType="afterEffect">
                                  <p:stCondLst>
                                    <p:cond delay="0"/>
                                  </p:stCondLst>
                                  <p:childTnLst>
                                    <p:anim calcmode="lin" valueType="num">
                                      <p:cBhvr>
                                        <p:cTn id="75" dur="3000"/>
                                        <p:tgtEl>
                                          <p:spTgt spid="324685"/>
                                        </p:tgtEl>
                                        <p:attrNameLst>
                                          <p:attrName>ppt_w</p:attrName>
                                        </p:attrNameLst>
                                      </p:cBhvr>
                                      <p:tavLst>
                                        <p:tav tm="0">
                                          <p:val>
                                            <p:strVal val="ppt_w"/>
                                          </p:val>
                                        </p:tav>
                                        <p:tav tm="100000">
                                          <p:val>
                                            <p:fltVal val="0"/>
                                          </p:val>
                                        </p:tav>
                                      </p:tavLst>
                                    </p:anim>
                                    <p:anim calcmode="lin" valueType="num">
                                      <p:cBhvr>
                                        <p:cTn id="76" dur="3000"/>
                                        <p:tgtEl>
                                          <p:spTgt spid="324685"/>
                                        </p:tgtEl>
                                        <p:attrNameLst>
                                          <p:attrName>ppt_h</p:attrName>
                                        </p:attrNameLst>
                                      </p:cBhvr>
                                      <p:tavLst>
                                        <p:tav tm="0">
                                          <p:val>
                                            <p:strVal val="ppt_h"/>
                                          </p:val>
                                        </p:tav>
                                        <p:tav tm="100000">
                                          <p:val>
                                            <p:fltVal val="0"/>
                                          </p:val>
                                        </p:tav>
                                      </p:tavLst>
                                    </p:anim>
                                    <p:anim calcmode="lin" valueType="num">
                                      <p:cBhvr>
                                        <p:cTn id="77" dur="3000"/>
                                        <p:tgtEl>
                                          <p:spTgt spid="324685"/>
                                        </p:tgtEl>
                                        <p:attrNameLst>
                                          <p:attrName>style.rotation</p:attrName>
                                        </p:attrNameLst>
                                      </p:cBhvr>
                                      <p:tavLst>
                                        <p:tav tm="0">
                                          <p:val>
                                            <p:fltVal val="0"/>
                                          </p:val>
                                        </p:tav>
                                        <p:tav tm="100000">
                                          <p:val>
                                            <p:fltVal val="360"/>
                                          </p:val>
                                        </p:tav>
                                      </p:tavLst>
                                    </p:anim>
                                    <p:animEffect transition="out" filter="fade">
                                      <p:cBhvr>
                                        <p:cTn id="78" dur="3000"/>
                                        <p:tgtEl>
                                          <p:spTgt spid="324685"/>
                                        </p:tgtEl>
                                      </p:cBhvr>
                                    </p:animEffect>
                                    <p:set>
                                      <p:cBhvr>
                                        <p:cTn id="79" dur="1" fill="hold">
                                          <p:stCondLst>
                                            <p:cond delay="2999"/>
                                          </p:stCondLst>
                                        </p:cTn>
                                        <p:tgtEl>
                                          <p:spTgt spid="324685"/>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24683"/>
                                        </p:tgtEl>
                                        <p:attrNameLst>
                                          <p:attrName>style.visibility</p:attrName>
                                        </p:attrNameLst>
                                      </p:cBhvr>
                                      <p:to>
                                        <p:strVal val="visible"/>
                                      </p:to>
                                    </p:set>
                                    <p:anim calcmode="lin" valueType="num">
                                      <p:cBhvr additive="base">
                                        <p:cTn id="84" dur="500" fill="hold"/>
                                        <p:tgtEl>
                                          <p:spTgt spid="324683"/>
                                        </p:tgtEl>
                                        <p:attrNameLst>
                                          <p:attrName>ppt_x</p:attrName>
                                        </p:attrNameLst>
                                      </p:cBhvr>
                                      <p:tavLst>
                                        <p:tav tm="0">
                                          <p:val>
                                            <p:strVal val="#ppt_x"/>
                                          </p:val>
                                        </p:tav>
                                        <p:tav tm="100000">
                                          <p:val>
                                            <p:strVal val="#ppt_x"/>
                                          </p:val>
                                        </p:tav>
                                      </p:tavLst>
                                    </p:anim>
                                    <p:anim calcmode="lin" valueType="num">
                                      <p:cBhvr additive="base">
                                        <p:cTn id="85" dur="500" fill="hold"/>
                                        <p:tgtEl>
                                          <p:spTgt spid="324683"/>
                                        </p:tgtEl>
                                        <p:attrNameLst>
                                          <p:attrName>ppt_y</p:attrName>
                                        </p:attrNameLst>
                                      </p:cBhvr>
                                      <p:tavLst>
                                        <p:tav tm="0">
                                          <p:val>
                                            <p:strVal val="1+#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324686"/>
                                        </p:tgtEl>
                                        <p:attrNameLst>
                                          <p:attrName>style.visibility</p:attrName>
                                        </p:attrNameLst>
                                      </p:cBhvr>
                                      <p:to>
                                        <p:strVal val="visible"/>
                                      </p:to>
                                    </p:set>
                                    <p:anim calcmode="lin" valueType="num">
                                      <p:cBhvr additive="base">
                                        <p:cTn id="90" dur="500" fill="hold"/>
                                        <p:tgtEl>
                                          <p:spTgt spid="324686"/>
                                        </p:tgtEl>
                                        <p:attrNameLst>
                                          <p:attrName>ppt_x</p:attrName>
                                        </p:attrNameLst>
                                      </p:cBhvr>
                                      <p:tavLst>
                                        <p:tav tm="0">
                                          <p:val>
                                            <p:strVal val="#ppt_x"/>
                                          </p:val>
                                        </p:tav>
                                        <p:tav tm="100000">
                                          <p:val>
                                            <p:strVal val="#ppt_x"/>
                                          </p:val>
                                        </p:tav>
                                      </p:tavLst>
                                    </p:anim>
                                    <p:anim calcmode="lin" valueType="num">
                                      <p:cBhvr additive="base">
                                        <p:cTn id="91" dur="500" fill="hold"/>
                                        <p:tgtEl>
                                          <p:spTgt spid="324686"/>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324687"/>
                                        </p:tgtEl>
                                        <p:attrNameLst>
                                          <p:attrName>style.visibility</p:attrName>
                                        </p:attrNameLst>
                                      </p:cBhvr>
                                      <p:to>
                                        <p:strVal val="visible"/>
                                      </p:to>
                                    </p:set>
                                    <p:anim calcmode="lin" valueType="num">
                                      <p:cBhvr additive="base">
                                        <p:cTn id="96" dur="500" fill="hold"/>
                                        <p:tgtEl>
                                          <p:spTgt spid="324687"/>
                                        </p:tgtEl>
                                        <p:attrNameLst>
                                          <p:attrName>ppt_x</p:attrName>
                                        </p:attrNameLst>
                                      </p:cBhvr>
                                      <p:tavLst>
                                        <p:tav tm="0">
                                          <p:val>
                                            <p:strVal val="#ppt_x"/>
                                          </p:val>
                                        </p:tav>
                                        <p:tav tm="100000">
                                          <p:val>
                                            <p:strVal val="#ppt_x"/>
                                          </p:val>
                                        </p:tav>
                                      </p:tavLst>
                                    </p:anim>
                                    <p:anim calcmode="lin" valueType="num">
                                      <p:cBhvr additive="base">
                                        <p:cTn id="97" dur="500" fill="hold"/>
                                        <p:tgtEl>
                                          <p:spTgt spid="324687"/>
                                        </p:tgtEl>
                                        <p:attrNameLst>
                                          <p:attrName>ppt_y</p:attrName>
                                        </p:attrNameLst>
                                      </p:cBhvr>
                                      <p:tavLst>
                                        <p:tav tm="0">
                                          <p:val>
                                            <p:strVal val="1+#ppt_h/2"/>
                                          </p:val>
                                        </p:tav>
                                        <p:tav tm="100000">
                                          <p:val>
                                            <p:strVal val="#ppt_y"/>
                                          </p:val>
                                        </p:tav>
                                      </p:tavLst>
                                    </p:anim>
                                  </p:childTnLst>
                                </p:cTn>
                              </p:par>
                              <p:par>
                                <p:cTn id="98" presetID="1" presetClass="entr" presetSubtype="0" fill="hold" grpId="0" nodeType="withEffect">
                                  <p:stCondLst>
                                    <p:cond delay="0"/>
                                  </p:stCondLst>
                                  <p:childTnLst>
                                    <p:set>
                                      <p:cBhvr>
                                        <p:cTn id="99" dur="1" fill="hold">
                                          <p:stCondLst>
                                            <p:cond delay="0"/>
                                          </p:stCondLst>
                                        </p:cTn>
                                        <p:tgtEl>
                                          <p:spTgt spid="324689"/>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nodeType="clickEffect">
                                  <p:stCondLst>
                                    <p:cond delay="0"/>
                                  </p:stCondLst>
                                  <p:childTnLst>
                                    <p:set>
                                      <p:cBhvr>
                                        <p:cTn id="103" dur="1" fill="hold">
                                          <p:stCondLst>
                                            <p:cond delay="0"/>
                                          </p:stCondLst>
                                        </p:cTn>
                                        <p:tgtEl>
                                          <p:spTgt spid="324691"/>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0"/>
                                          </p:stCondLst>
                                        </p:cTn>
                                        <p:tgtEl>
                                          <p:spTgt spid="324692"/>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2469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2469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24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8" grpId="0" animBg="1"/>
      <p:bldP spid="324623" grpId="0" animBg="1"/>
      <p:bldP spid="324624" grpId="0" animBg="1"/>
      <p:bldP spid="324625" grpId="0" animBg="1"/>
      <p:bldP spid="324626" grpId="0" animBg="1"/>
      <p:bldP spid="324627" grpId="0" animBg="1"/>
      <p:bldP spid="324628" grpId="0" animBg="1"/>
      <p:bldP spid="324636" grpId="0" animBg="1"/>
      <p:bldP spid="324637" grpId="0" animBg="1"/>
      <p:bldP spid="324646" grpId="0"/>
      <p:bldP spid="324656" grpId="0" animBg="1"/>
      <p:bldP spid="324653" grpId="0" animBg="1"/>
      <p:bldP spid="324673" grpId="0" animBg="1"/>
      <p:bldP spid="324658" grpId="0" animBg="1"/>
      <p:bldP spid="324654" grpId="0" animBg="1"/>
      <p:bldP spid="324674" grpId="0" animBg="1"/>
      <p:bldP spid="324657" grpId="0" animBg="1"/>
      <p:bldP spid="324675" grpId="0" animBg="1"/>
      <p:bldP spid="324683" grpId="0"/>
      <p:bldP spid="324684" grpId="0"/>
      <p:bldP spid="324686" grpId="0"/>
      <p:bldP spid="324687" grpId="0"/>
      <p:bldP spid="324689" grpId="0" animBg="1"/>
      <p:bldP spid="324695" grpId="0" animBg="1"/>
      <p:bldP spid="324696" grpId="0" animBg="1"/>
      <p:bldP spid="3246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13"/>
          <p:cNvGrpSpPr>
            <a:grpSpLocks/>
          </p:cNvGrpSpPr>
          <p:nvPr/>
        </p:nvGrpSpPr>
        <p:grpSpPr bwMode="auto">
          <a:xfrm>
            <a:off x="1655445" y="2937321"/>
            <a:ext cx="5076795" cy="779711"/>
            <a:chOff x="2588" y="3027"/>
            <a:chExt cx="2497" cy="255"/>
          </a:xfrm>
        </p:grpSpPr>
        <p:graphicFrame>
          <p:nvGraphicFramePr>
            <p:cNvPr id="8" name="Object 36"/>
            <p:cNvGraphicFramePr>
              <a:graphicFrameLocks noChangeAspect="1"/>
            </p:cNvGraphicFramePr>
            <p:nvPr/>
          </p:nvGraphicFramePr>
          <p:xfrm>
            <a:off x="4581" y="3039"/>
            <a:ext cx="504" cy="198"/>
          </p:xfrm>
          <a:graphic>
            <a:graphicData uri="http://schemas.openxmlformats.org/presentationml/2006/ole">
              <mc:AlternateContent xmlns:mc="http://schemas.openxmlformats.org/markup-compatibility/2006">
                <mc:Choice xmlns:v="urn:schemas-microsoft-com:vml" Requires="v">
                  <p:oleObj spid="_x0000_s63763" name="Формула" r:id="rId3" imgW="583947" imgH="228501" progId="Equation.3">
                    <p:embed/>
                  </p:oleObj>
                </mc:Choice>
                <mc:Fallback>
                  <p:oleObj name="Формула" r:id="rId3" imgW="583947"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 y="3039"/>
                          <a:ext cx="504" cy="198"/>
                        </a:xfrm>
                        <a:prstGeom prst="rect">
                          <a:avLst/>
                        </a:prstGeom>
                        <a:solidFill>
                          <a:srgbClr val="FFFF00"/>
                        </a:solidFill>
                        <a:ln w="9525">
                          <a:solidFill>
                            <a:schemeClr val="tx1"/>
                          </a:solidFill>
                          <a:miter lim="800000"/>
                          <a:headEnd/>
                          <a:tailEnd/>
                        </a:ln>
                      </p:spPr>
                    </p:pic>
                  </p:oleObj>
                </mc:Fallback>
              </mc:AlternateContent>
            </a:graphicData>
          </a:graphic>
        </p:graphicFrame>
        <p:graphicFrame>
          <p:nvGraphicFramePr>
            <p:cNvPr id="9" name="Object 38"/>
            <p:cNvGraphicFramePr>
              <a:graphicFrameLocks noChangeAspect="1"/>
            </p:cNvGraphicFramePr>
            <p:nvPr/>
          </p:nvGraphicFramePr>
          <p:xfrm>
            <a:off x="4014" y="3039"/>
            <a:ext cx="168" cy="198"/>
          </p:xfrm>
          <a:graphic>
            <a:graphicData uri="http://schemas.openxmlformats.org/presentationml/2006/ole">
              <mc:AlternateContent xmlns:mc="http://schemas.openxmlformats.org/markup-compatibility/2006">
                <mc:Choice xmlns:v="urn:schemas-microsoft-com:vml" Requires="v">
                  <p:oleObj spid="_x0000_s63764" name="Формула" r:id="rId5" imgW="190500" imgH="228600" progId="Equation.3">
                    <p:embed/>
                  </p:oleObj>
                </mc:Choice>
                <mc:Fallback>
                  <p:oleObj name="Формула" r:id="rId5"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 y="3039"/>
                          <a:ext cx="1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Oval 52"/>
            <p:cNvSpPr>
              <a:spLocks noChangeArrowheads="1"/>
            </p:cNvSpPr>
            <p:nvPr/>
          </p:nvSpPr>
          <p:spPr bwMode="auto">
            <a:xfrm>
              <a:off x="3209" y="3027"/>
              <a:ext cx="482" cy="255"/>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 name="AutoShape 53"/>
            <p:cNvSpPr>
              <a:spLocks noChangeArrowheads="1"/>
            </p:cNvSpPr>
            <p:nvPr/>
          </p:nvSpPr>
          <p:spPr bwMode="auto">
            <a:xfrm>
              <a:off x="3606" y="3113"/>
              <a:ext cx="369" cy="113"/>
            </a:xfrm>
            <a:prstGeom prst="rightArrow">
              <a:avLst>
                <a:gd name="adj1" fmla="val 50000"/>
                <a:gd name="adj2" fmla="val 8163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2" name="AutoShape 54"/>
            <p:cNvSpPr>
              <a:spLocks noChangeArrowheads="1"/>
            </p:cNvSpPr>
            <p:nvPr/>
          </p:nvSpPr>
          <p:spPr bwMode="auto">
            <a:xfrm>
              <a:off x="2834" y="3113"/>
              <a:ext cx="454" cy="113"/>
            </a:xfrm>
            <a:prstGeom prst="leftArrow">
              <a:avLst>
                <a:gd name="adj1" fmla="val 50000"/>
                <a:gd name="adj2" fmla="val 10044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13" name="Object 55"/>
            <p:cNvGraphicFramePr>
              <a:graphicFrameLocks noChangeAspect="1"/>
            </p:cNvGraphicFramePr>
            <p:nvPr/>
          </p:nvGraphicFramePr>
          <p:xfrm>
            <a:off x="2588" y="3028"/>
            <a:ext cx="144" cy="198"/>
          </p:xfrm>
          <a:graphic>
            <a:graphicData uri="http://schemas.openxmlformats.org/presentationml/2006/ole">
              <mc:AlternateContent xmlns:mc="http://schemas.openxmlformats.org/markup-compatibility/2006">
                <mc:Choice xmlns:v="urn:schemas-microsoft-com:vml" Requires="v">
                  <p:oleObj spid="_x0000_s63765" name="Формула" r:id="rId7" imgW="165028" imgH="228501" progId="Equation.3">
                    <p:embed/>
                  </p:oleObj>
                </mc:Choice>
                <mc:Fallback>
                  <p:oleObj name="Формула" r:id="rId7"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8" y="3028"/>
                          <a:ext cx="14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 name="Group 117"/>
          <p:cNvGrpSpPr>
            <a:grpSpLocks/>
          </p:cNvGrpSpPr>
          <p:nvPr/>
        </p:nvGrpSpPr>
        <p:grpSpPr bwMode="auto">
          <a:xfrm>
            <a:off x="1493025" y="4855369"/>
            <a:ext cx="1374775" cy="1381943"/>
            <a:chOff x="1497" y="3611"/>
            <a:chExt cx="962" cy="680"/>
          </a:xfrm>
        </p:grpSpPr>
        <p:grpSp>
          <p:nvGrpSpPr>
            <p:cNvPr id="15" name="Group 74"/>
            <p:cNvGrpSpPr>
              <a:grpSpLocks/>
            </p:cNvGrpSpPr>
            <p:nvPr/>
          </p:nvGrpSpPr>
          <p:grpSpPr bwMode="auto">
            <a:xfrm>
              <a:off x="1672" y="3639"/>
              <a:ext cx="590" cy="621"/>
              <a:chOff x="1413" y="3580"/>
              <a:chExt cx="590" cy="621"/>
            </a:xfrm>
          </p:grpSpPr>
          <p:pic>
            <p:nvPicPr>
              <p:cNvPr id="19" name="Picture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1" y="3859"/>
                <a:ext cx="34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4" y="3580"/>
                <a:ext cx="22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3" y="3839"/>
                <a:ext cx="39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57"/>
              <p:cNvSpPr>
                <a:spLocks noChangeArrowheads="1"/>
              </p:cNvSpPr>
              <p:nvPr/>
            </p:nvSpPr>
            <p:spPr bwMode="auto">
              <a:xfrm>
                <a:off x="1491" y="3774"/>
                <a:ext cx="482" cy="255"/>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aphicFrame>
          <p:nvGraphicFramePr>
            <p:cNvPr id="16" name="Object 82"/>
            <p:cNvGraphicFramePr>
              <a:graphicFrameLocks noChangeAspect="1"/>
            </p:cNvGraphicFramePr>
            <p:nvPr/>
          </p:nvGraphicFramePr>
          <p:xfrm>
            <a:off x="2303" y="4081"/>
            <a:ext cx="156" cy="210"/>
          </p:xfrm>
          <a:graphic>
            <a:graphicData uri="http://schemas.openxmlformats.org/presentationml/2006/ole">
              <mc:AlternateContent xmlns:mc="http://schemas.openxmlformats.org/markup-compatibility/2006">
                <mc:Choice xmlns:v="urn:schemas-microsoft-com:vml" Requires="v">
                  <p:oleObj spid="_x0000_s63766" name="Формула" r:id="rId12" imgW="177646" imgH="241091" progId="Equation.3">
                    <p:embed/>
                  </p:oleObj>
                </mc:Choice>
                <mc:Fallback>
                  <p:oleObj name="Формула" r:id="rId12" imgW="177646" imgH="24109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3" y="4081"/>
                          <a:ext cx="1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88"/>
            <p:cNvGraphicFramePr>
              <a:graphicFrameLocks noChangeAspect="1"/>
            </p:cNvGraphicFramePr>
            <p:nvPr/>
          </p:nvGraphicFramePr>
          <p:xfrm>
            <a:off x="1740" y="3611"/>
            <a:ext cx="143" cy="198"/>
          </p:xfrm>
          <a:graphic>
            <a:graphicData uri="http://schemas.openxmlformats.org/presentationml/2006/ole">
              <mc:AlternateContent xmlns:mc="http://schemas.openxmlformats.org/markup-compatibility/2006">
                <mc:Choice xmlns:v="urn:schemas-microsoft-com:vml" Requires="v">
                  <p:oleObj spid="_x0000_s63767" name="Формула" r:id="rId14" imgW="165028" imgH="228501" progId="Equation.3">
                    <p:embed/>
                  </p:oleObj>
                </mc:Choice>
                <mc:Fallback>
                  <p:oleObj name="Формула" r:id="rId14"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 y="3611"/>
                          <a:ext cx="143"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93"/>
            <p:cNvGraphicFramePr>
              <a:graphicFrameLocks noChangeAspect="1"/>
            </p:cNvGraphicFramePr>
            <p:nvPr/>
          </p:nvGraphicFramePr>
          <p:xfrm>
            <a:off x="1497" y="4064"/>
            <a:ext cx="168" cy="198"/>
          </p:xfrm>
          <a:graphic>
            <a:graphicData uri="http://schemas.openxmlformats.org/presentationml/2006/ole">
              <mc:AlternateContent xmlns:mc="http://schemas.openxmlformats.org/markup-compatibility/2006">
                <mc:Choice xmlns:v="urn:schemas-microsoft-com:vml" Requires="v">
                  <p:oleObj spid="_x0000_s63768" name="Формула" r:id="rId15" imgW="190500" imgH="228600" progId="Equation.3">
                    <p:embed/>
                  </p:oleObj>
                </mc:Choice>
                <mc:Fallback>
                  <p:oleObj name="Формула" r:id="rId15"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7" y="4064"/>
                          <a:ext cx="1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119"/>
          <p:cNvGrpSpPr>
            <a:grpSpLocks/>
          </p:cNvGrpSpPr>
          <p:nvPr/>
        </p:nvGrpSpPr>
        <p:grpSpPr bwMode="auto">
          <a:xfrm>
            <a:off x="3047188" y="4855369"/>
            <a:ext cx="4981196" cy="1318943"/>
            <a:chOff x="2317" y="3611"/>
            <a:chExt cx="2738" cy="553"/>
          </a:xfrm>
        </p:grpSpPr>
        <p:graphicFrame>
          <p:nvGraphicFramePr>
            <p:cNvPr id="24" name="Object 103"/>
            <p:cNvGraphicFramePr>
              <a:graphicFrameLocks noChangeAspect="1"/>
            </p:cNvGraphicFramePr>
            <p:nvPr/>
          </p:nvGraphicFramePr>
          <p:xfrm>
            <a:off x="2652" y="4010"/>
            <a:ext cx="152" cy="154"/>
          </p:xfrm>
          <a:graphic>
            <a:graphicData uri="http://schemas.openxmlformats.org/presentationml/2006/ole">
              <mc:AlternateContent xmlns:mc="http://schemas.openxmlformats.org/markup-compatibility/2006">
                <mc:Choice xmlns:v="urn:schemas-microsoft-com:vml" Requires="v">
                  <p:oleObj spid="_x0000_s63769" name="Формула" r:id="rId16" imgW="190500" imgH="228600" progId="Equation.3">
                    <p:embed/>
                  </p:oleObj>
                </mc:Choice>
                <mc:Fallback>
                  <p:oleObj name="Формула" r:id="rId16"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 y="4010"/>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 name="Group 75"/>
            <p:cNvGrpSpPr>
              <a:grpSpLocks/>
            </p:cNvGrpSpPr>
            <p:nvPr/>
          </p:nvGrpSpPr>
          <p:grpSpPr bwMode="auto">
            <a:xfrm>
              <a:off x="2777" y="3633"/>
              <a:ext cx="533" cy="484"/>
              <a:chOff x="1413" y="3580"/>
              <a:chExt cx="590" cy="621"/>
            </a:xfrm>
          </p:grpSpPr>
          <p:pic>
            <p:nvPicPr>
              <p:cNvPr id="36" name="Picture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1" y="3859"/>
                <a:ext cx="34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4" y="3580"/>
                <a:ext cx="22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3" y="3839"/>
                <a:ext cx="39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Oval 79"/>
              <p:cNvSpPr>
                <a:spLocks noChangeArrowheads="1"/>
              </p:cNvSpPr>
              <p:nvPr/>
            </p:nvSpPr>
            <p:spPr bwMode="auto">
              <a:xfrm>
                <a:off x="1491" y="3774"/>
                <a:ext cx="482" cy="255"/>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6" name="AutoShape 68"/>
            <p:cNvSpPr>
              <a:spLocks noChangeArrowheads="1"/>
            </p:cNvSpPr>
            <p:nvPr/>
          </p:nvSpPr>
          <p:spPr bwMode="auto">
            <a:xfrm>
              <a:off x="2547" y="3832"/>
              <a:ext cx="410" cy="88"/>
            </a:xfrm>
            <a:prstGeom prst="leftArrow">
              <a:avLst>
                <a:gd name="adj1" fmla="val 50000"/>
                <a:gd name="adj2" fmla="val 11647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7" name="AutoShape 69"/>
            <p:cNvSpPr>
              <a:spLocks noChangeArrowheads="1"/>
            </p:cNvSpPr>
            <p:nvPr/>
          </p:nvSpPr>
          <p:spPr bwMode="auto">
            <a:xfrm>
              <a:off x="3213" y="3832"/>
              <a:ext cx="333" cy="88"/>
            </a:xfrm>
            <a:prstGeom prst="rightArrow">
              <a:avLst>
                <a:gd name="adj1" fmla="val 50000"/>
                <a:gd name="adj2" fmla="val 9460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 name="Line 70"/>
            <p:cNvSpPr>
              <a:spLocks noChangeShapeType="1"/>
            </p:cNvSpPr>
            <p:nvPr/>
          </p:nvSpPr>
          <p:spPr bwMode="auto">
            <a:xfrm>
              <a:off x="2956" y="3876"/>
              <a:ext cx="257"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29" name="Object 84"/>
            <p:cNvGraphicFramePr>
              <a:graphicFrameLocks noChangeAspect="1"/>
            </p:cNvGraphicFramePr>
            <p:nvPr/>
          </p:nvGraphicFramePr>
          <p:xfrm>
            <a:off x="2574" y="3677"/>
            <a:ext cx="152" cy="155"/>
          </p:xfrm>
          <a:graphic>
            <a:graphicData uri="http://schemas.openxmlformats.org/presentationml/2006/ole">
              <mc:AlternateContent xmlns:mc="http://schemas.openxmlformats.org/markup-compatibility/2006">
                <mc:Choice xmlns:v="urn:schemas-microsoft-com:vml" Requires="v">
                  <p:oleObj spid="_x0000_s63770" name="Формула" r:id="rId17" imgW="190500" imgH="228600" progId="Equation.3">
                    <p:embed/>
                  </p:oleObj>
                </mc:Choice>
                <mc:Fallback>
                  <p:oleObj name="Формула" r:id="rId17" imgW="1905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74" y="3677"/>
                          <a:ext cx="1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86"/>
            <p:cNvGraphicFramePr>
              <a:graphicFrameLocks noChangeAspect="1"/>
            </p:cNvGraphicFramePr>
            <p:nvPr/>
          </p:nvGraphicFramePr>
          <p:xfrm>
            <a:off x="3405" y="3699"/>
            <a:ext cx="141" cy="164"/>
          </p:xfrm>
          <a:graphic>
            <a:graphicData uri="http://schemas.openxmlformats.org/presentationml/2006/ole">
              <mc:AlternateContent xmlns:mc="http://schemas.openxmlformats.org/markup-compatibility/2006">
                <mc:Choice xmlns:v="urn:schemas-microsoft-com:vml" Requires="v">
                  <p:oleObj spid="_x0000_s63771" name="Формула" r:id="rId19" imgW="177646" imgH="241091" progId="Equation.3">
                    <p:embed/>
                  </p:oleObj>
                </mc:Choice>
                <mc:Fallback>
                  <p:oleObj name="Формула" r:id="rId19" imgW="177646" imgH="24109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5" y="3699"/>
                          <a:ext cx="14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90"/>
            <p:cNvGraphicFramePr>
              <a:graphicFrameLocks noChangeAspect="1"/>
            </p:cNvGraphicFramePr>
            <p:nvPr/>
          </p:nvGraphicFramePr>
          <p:xfrm>
            <a:off x="3315" y="3987"/>
            <a:ext cx="140" cy="164"/>
          </p:xfrm>
          <a:graphic>
            <a:graphicData uri="http://schemas.openxmlformats.org/presentationml/2006/ole">
              <mc:AlternateContent xmlns:mc="http://schemas.openxmlformats.org/markup-compatibility/2006">
                <mc:Choice xmlns:v="urn:schemas-microsoft-com:vml" Requires="v">
                  <p:oleObj spid="_x0000_s63772" name="Формула" r:id="rId21" imgW="177646" imgH="241091" progId="Equation.3">
                    <p:embed/>
                  </p:oleObj>
                </mc:Choice>
                <mc:Fallback>
                  <p:oleObj name="Формула" r:id="rId21" imgW="177646" imgH="24109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15" y="3987"/>
                          <a:ext cx="14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AutoShape 96"/>
            <p:cNvSpPr>
              <a:spLocks noChangeArrowheads="1"/>
            </p:cNvSpPr>
            <p:nvPr/>
          </p:nvSpPr>
          <p:spPr bwMode="auto">
            <a:xfrm>
              <a:off x="2317" y="3832"/>
              <a:ext cx="179" cy="89"/>
            </a:xfrm>
            <a:prstGeom prst="leftRightArrow">
              <a:avLst>
                <a:gd name="adj1" fmla="val 50000"/>
                <a:gd name="adj2" fmla="val 402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3" name="Object 102"/>
            <p:cNvGraphicFramePr>
              <a:graphicFrameLocks noChangeAspect="1"/>
            </p:cNvGraphicFramePr>
            <p:nvPr/>
          </p:nvGraphicFramePr>
          <p:xfrm>
            <a:off x="3136" y="3633"/>
            <a:ext cx="130" cy="155"/>
          </p:xfrm>
          <a:graphic>
            <a:graphicData uri="http://schemas.openxmlformats.org/presentationml/2006/ole">
              <mc:AlternateContent xmlns:mc="http://schemas.openxmlformats.org/markup-compatibility/2006">
                <mc:Choice xmlns:v="urn:schemas-microsoft-com:vml" Requires="v">
                  <p:oleObj spid="_x0000_s63773" name="Формула" r:id="rId22" imgW="165028" imgH="228501" progId="Equation.3">
                    <p:embed/>
                  </p:oleObj>
                </mc:Choice>
                <mc:Fallback>
                  <p:oleObj name="Формула" r:id="rId22"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 y="3633"/>
                          <a:ext cx="1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106"/>
            <p:cNvGraphicFramePr>
              <a:graphicFrameLocks noChangeAspect="1"/>
            </p:cNvGraphicFramePr>
            <p:nvPr/>
          </p:nvGraphicFramePr>
          <p:xfrm>
            <a:off x="3827" y="3832"/>
            <a:ext cx="1218" cy="154"/>
          </p:xfrm>
          <a:graphic>
            <a:graphicData uri="http://schemas.openxmlformats.org/presentationml/2006/ole">
              <mc:AlternateContent xmlns:mc="http://schemas.openxmlformats.org/markup-compatibility/2006">
                <mc:Choice xmlns:v="urn:schemas-microsoft-com:vml" Requires="v">
                  <p:oleObj spid="_x0000_s63774" name="Формула" r:id="rId23" imgW="1917700" imgH="241300" progId="Equation.3">
                    <p:embed/>
                  </p:oleObj>
                </mc:Choice>
                <mc:Fallback>
                  <p:oleObj name="Формула" r:id="rId23" imgW="1917700" imgH="2413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27" y="3832"/>
                          <a:ext cx="1218" cy="154"/>
                        </a:xfrm>
                        <a:prstGeom prst="rect">
                          <a:avLst/>
                        </a:prstGeom>
                        <a:solidFill>
                          <a:srgbClr val="FFFF00"/>
                        </a:solidFill>
                        <a:ln w="9525">
                          <a:solidFill>
                            <a:schemeClr val="tx1"/>
                          </a:solidFill>
                          <a:miter lim="800000"/>
                          <a:headEnd/>
                          <a:tailEnd/>
                        </a:ln>
                      </p:spPr>
                    </p:pic>
                  </p:oleObj>
                </mc:Fallback>
              </mc:AlternateContent>
            </a:graphicData>
          </a:graphic>
        </p:graphicFrame>
        <p:graphicFrame>
          <p:nvGraphicFramePr>
            <p:cNvPr id="35" name="Object 108"/>
            <p:cNvGraphicFramePr>
              <a:graphicFrameLocks noChangeAspect="1"/>
            </p:cNvGraphicFramePr>
            <p:nvPr/>
          </p:nvGraphicFramePr>
          <p:xfrm>
            <a:off x="4600" y="3611"/>
            <a:ext cx="455" cy="164"/>
          </p:xfrm>
          <a:graphic>
            <a:graphicData uri="http://schemas.openxmlformats.org/presentationml/2006/ole">
              <mc:AlternateContent xmlns:mc="http://schemas.openxmlformats.org/markup-compatibility/2006">
                <mc:Choice xmlns:v="urn:schemas-microsoft-com:vml" Requires="v">
                  <p:oleObj spid="_x0000_s63775" name="Формула" r:id="rId25" imgW="583947" imgH="241195" progId="Equation.3">
                    <p:embed/>
                  </p:oleObj>
                </mc:Choice>
                <mc:Fallback>
                  <p:oleObj name="Формула" r:id="rId25" imgW="583947" imgH="24119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00" y="3611"/>
                          <a:ext cx="455" cy="164"/>
                        </a:xfrm>
                        <a:prstGeom prst="rect">
                          <a:avLst/>
                        </a:prstGeom>
                        <a:solidFill>
                          <a:srgbClr val="FFFF00"/>
                        </a:solidFill>
                        <a:ln w="9525">
                          <a:solidFill>
                            <a:schemeClr val="tx1"/>
                          </a:solidFill>
                          <a:miter lim="800000"/>
                          <a:headEnd/>
                          <a:tailEnd/>
                        </a:ln>
                      </p:spPr>
                    </p:pic>
                  </p:oleObj>
                </mc:Fallback>
              </mc:AlternateContent>
            </a:graphicData>
          </a:graphic>
        </p:graphicFrame>
      </p:grpSp>
      <p:sp>
        <p:nvSpPr>
          <p:cNvPr id="40" name="Text Box 111"/>
          <p:cNvSpPr txBox="1">
            <a:spLocks noChangeArrowheads="1"/>
          </p:cNvSpPr>
          <p:nvPr/>
        </p:nvSpPr>
        <p:spPr bwMode="auto">
          <a:xfrm>
            <a:off x="75805" y="908720"/>
            <a:ext cx="87852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b="1" dirty="0">
                <a:solidFill>
                  <a:schemeClr val="bg2"/>
                </a:solidFill>
                <a:latin typeface="+mn-lt"/>
                <a:cs typeface="Arial" pitchFamily="34" charset="0"/>
              </a:rPr>
              <a:t>■</a:t>
            </a:r>
            <a:r>
              <a:rPr lang="ru-RU" altLang="ru-RU" sz="1600" b="1" dirty="0">
                <a:latin typeface="+mn-lt"/>
                <a:cs typeface="Arial" pitchFamily="34" charset="0"/>
              </a:rPr>
              <a:t>      </a:t>
            </a:r>
            <a:r>
              <a:rPr lang="ru-RU" altLang="ru-RU" sz="1600" b="1" dirty="0" smtClean="0">
                <a:latin typeface="+mn-lt"/>
              </a:rPr>
              <a:t>Аксиомы</a:t>
            </a:r>
            <a:r>
              <a:rPr lang="en-US" altLang="ru-RU" sz="1600" b="1" dirty="0" smtClean="0">
                <a:latin typeface="+mn-lt"/>
              </a:rPr>
              <a:t> </a:t>
            </a:r>
            <a:r>
              <a:rPr lang="ru-RU" altLang="ru-RU" sz="1600" b="1" dirty="0" smtClean="0">
                <a:latin typeface="+mn-lt"/>
              </a:rPr>
              <a:t> </a:t>
            </a:r>
            <a:r>
              <a:rPr lang="ru-RU" altLang="ru-RU" sz="1600" b="1" dirty="0">
                <a:latin typeface="+mn-lt"/>
              </a:rPr>
              <a:t>статики</a:t>
            </a:r>
          </a:p>
          <a:p>
            <a:pPr algn="just" eaLnBrk="1" hangingPunct="1"/>
            <a:r>
              <a:rPr lang="ru-RU" altLang="ru-RU" sz="1600" dirty="0">
                <a:latin typeface="+mn-lt"/>
              </a:rPr>
              <a:t>1. </a:t>
            </a:r>
            <a:r>
              <a:rPr lang="ru-RU" altLang="ru-RU" sz="1600" dirty="0">
                <a:solidFill>
                  <a:srgbClr val="FF0000"/>
                </a:solidFill>
                <a:latin typeface="+mn-lt"/>
              </a:rPr>
              <a:t>Аксиома инерции</a:t>
            </a:r>
            <a:r>
              <a:rPr lang="ru-RU" altLang="ru-RU" sz="1600" dirty="0">
                <a:latin typeface="+mn-lt"/>
              </a:rPr>
              <a:t> – Под действием взаимно уравновешенной системы сил тело находится в состоянии покоя или равномерного прямолинейного движения.</a:t>
            </a:r>
          </a:p>
          <a:p>
            <a:pPr eaLnBrk="1" hangingPunct="1"/>
            <a:endParaRPr lang="ru-RU" altLang="ru-RU" sz="1600" dirty="0">
              <a:latin typeface="+mn-lt"/>
            </a:endParaRPr>
          </a:p>
        </p:txBody>
      </p:sp>
      <p:sp>
        <p:nvSpPr>
          <p:cNvPr id="41" name="Text Box 112"/>
          <p:cNvSpPr txBox="1">
            <a:spLocks noChangeArrowheads="1"/>
          </p:cNvSpPr>
          <p:nvPr/>
        </p:nvSpPr>
        <p:spPr bwMode="auto">
          <a:xfrm>
            <a:off x="107155" y="1916832"/>
            <a:ext cx="88566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2. </a:t>
            </a:r>
            <a:r>
              <a:rPr lang="ru-RU" altLang="ru-RU" sz="1600" dirty="0">
                <a:solidFill>
                  <a:srgbClr val="FF0000"/>
                </a:solidFill>
                <a:latin typeface="+mn-lt"/>
              </a:rPr>
              <a:t>Аксиома двух сил</a:t>
            </a:r>
            <a:r>
              <a:rPr lang="ru-RU" altLang="ru-RU" sz="1600" dirty="0">
                <a:latin typeface="+mn-lt"/>
              </a:rPr>
              <a:t> – Если тело под действием двух сил находится в равновесии, то эти силы равны по модулю и направлены по одной прямой в противоположные стороны. Такие две силы представляют собой простейшую взаимно уравновешенную систему сил. </a:t>
            </a:r>
          </a:p>
        </p:txBody>
      </p:sp>
      <p:sp>
        <p:nvSpPr>
          <p:cNvPr id="42" name="Text Box 114"/>
          <p:cNvSpPr txBox="1">
            <a:spLocks noChangeArrowheads="1"/>
          </p:cNvSpPr>
          <p:nvPr/>
        </p:nvSpPr>
        <p:spPr bwMode="auto">
          <a:xfrm>
            <a:off x="142873" y="4027077"/>
            <a:ext cx="87852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3. </a:t>
            </a:r>
            <a:r>
              <a:rPr lang="ru-RU" altLang="ru-RU" sz="1600" dirty="0">
                <a:solidFill>
                  <a:srgbClr val="FF0000"/>
                </a:solidFill>
                <a:latin typeface="+mn-lt"/>
              </a:rPr>
              <a:t>Аксиома присоединения</a:t>
            </a:r>
            <a:r>
              <a:rPr lang="ru-RU" altLang="ru-RU" sz="1600" dirty="0">
                <a:latin typeface="+mn-lt"/>
              </a:rPr>
              <a:t> – Если к заданной системе сил присоединить (или изъять) взаимно уравновешенную систему сил, то кинематическое состояние тела не изменится.</a:t>
            </a:r>
          </a:p>
          <a:p>
            <a:pPr eaLnBrk="1" hangingPunct="1"/>
            <a:endParaRPr lang="ru-RU" altLang="ru-RU" sz="1600" dirty="0">
              <a:latin typeface="+mn-lt"/>
            </a:endParaRPr>
          </a:p>
        </p:txBody>
      </p:sp>
      <p:sp>
        <p:nvSpPr>
          <p:cNvPr id="43" name="Oval 124"/>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1000" b="1" dirty="0" smtClean="0">
                <a:solidFill>
                  <a:schemeClr val="bg2"/>
                </a:solidFill>
                <a:latin typeface="+mn-lt"/>
              </a:rPr>
              <a:t>3</a:t>
            </a:r>
            <a:endParaRPr lang="ru-RU" altLang="ru-RU" sz="1000" b="1" dirty="0">
              <a:solidFill>
                <a:schemeClr val="bg2"/>
              </a:solidFill>
              <a:latin typeface="+mn-lt"/>
            </a:endParaRPr>
          </a:p>
        </p:txBody>
      </p:sp>
    </p:spTree>
    <p:extLst>
      <p:ext uri="{BB962C8B-B14F-4D97-AF65-F5344CB8AC3E}">
        <p14:creationId xmlns:p14="http://schemas.microsoft.com/office/powerpoint/2010/main" val="322708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76" name="Freeform 152"/>
          <p:cNvSpPr>
            <a:spLocks/>
          </p:cNvSpPr>
          <p:nvPr/>
        </p:nvSpPr>
        <p:spPr bwMode="auto">
          <a:xfrm rot="-2203248">
            <a:off x="8020050" y="1689100"/>
            <a:ext cx="635000" cy="501650"/>
          </a:xfrm>
          <a:custGeom>
            <a:avLst/>
            <a:gdLst>
              <a:gd name="T0" fmla="*/ 239156 w 385"/>
              <a:gd name="T1" fmla="*/ 0 h 307"/>
              <a:gd name="T2" fmla="*/ 51130 w 385"/>
              <a:gd name="T3" fmla="*/ 88238 h 307"/>
              <a:gd name="T4" fmla="*/ 1649 w 385"/>
              <a:gd name="T5" fmla="*/ 235302 h 307"/>
              <a:gd name="T6" fmla="*/ 11545 w 385"/>
              <a:gd name="T7" fmla="*/ 382365 h 307"/>
              <a:gd name="T8" fmla="*/ 239156 w 385"/>
              <a:gd name="T9" fmla="*/ 500016 h 307"/>
              <a:gd name="T10" fmla="*/ 496455 w 385"/>
              <a:gd name="T11" fmla="*/ 490212 h 307"/>
              <a:gd name="T12" fmla="*/ 605312 w 385"/>
              <a:gd name="T13" fmla="*/ 401974 h 307"/>
              <a:gd name="T14" fmla="*/ 635000 w 385"/>
              <a:gd name="T15" fmla="*/ 303931 h 307"/>
              <a:gd name="T16" fmla="*/ 625104 w 385"/>
              <a:gd name="T17" fmla="*/ 235302 h 307"/>
              <a:gd name="T18" fmla="*/ 516247 w 385"/>
              <a:gd name="T19" fmla="*/ 137259 h 307"/>
              <a:gd name="T20" fmla="*/ 397494 w 385"/>
              <a:gd name="T21" fmla="*/ 49021 h 307"/>
              <a:gd name="T22" fmla="*/ 239156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75" name="Freeform 151"/>
          <p:cNvSpPr>
            <a:spLocks/>
          </p:cNvSpPr>
          <p:nvPr/>
        </p:nvSpPr>
        <p:spPr bwMode="auto">
          <a:xfrm>
            <a:off x="8164513" y="1222375"/>
            <a:ext cx="611187" cy="487363"/>
          </a:xfrm>
          <a:custGeom>
            <a:avLst/>
            <a:gdLst>
              <a:gd name="T0" fmla="*/ 230187 w 385"/>
              <a:gd name="T1" fmla="*/ 0 h 307"/>
              <a:gd name="T2" fmla="*/ 49212 w 385"/>
              <a:gd name="T3" fmla="*/ 85725 h 307"/>
              <a:gd name="T4" fmla="*/ 1587 w 385"/>
              <a:gd name="T5" fmla="*/ 228600 h 307"/>
              <a:gd name="T6" fmla="*/ 11112 w 385"/>
              <a:gd name="T7" fmla="*/ 371475 h 307"/>
              <a:gd name="T8" fmla="*/ 230187 w 385"/>
              <a:gd name="T9" fmla="*/ 485775 h 307"/>
              <a:gd name="T10" fmla="*/ 477837 w 385"/>
              <a:gd name="T11" fmla="*/ 476250 h 307"/>
              <a:gd name="T12" fmla="*/ 582612 w 385"/>
              <a:gd name="T13" fmla="*/ 390525 h 307"/>
              <a:gd name="T14" fmla="*/ 611187 w 385"/>
              <a:gd name="T15" fmla="*/ 295275 h 307"/>
              <a:gd name="T16" fmla="*/ 601662 w 385"/>
              <a:gd name="T17" fmla="*/ 228600 h 307"/>
              <a:gd name="T18" fmla="*/ 496887 w 385"/>
              <a:gd name="T19" fmla="*/ 133350 h 307"/>
              <a:gd name="T20" fmla="*/ 382587 w 385"/>
              <a:gd name="T21" fmla="*/ 47625 h 307"/>
              <a:gd name="T22" fmla="*/ 230187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74" name="Freeform 150"/>
          <p:cNvSpPr>
            <a:spLocks/>
          </p:cNvSpPr>
          <p:nvPr/>
        </p:nvSpPr>
        <p:spPr bwMode="auto">
          <a:xfrm>
            <a:off x="7451725" y="1223963"/>
            <a:ext cx="611188" cy="487362"/>
          </a:xfrm>
          <a:custGeom>
            <a:avLst/>
            <a:gdLst>
              <a:gd name="T0" fmla="*/ 230188 w 385"/>
              <a:gd name="T1" fmla="*/ 0 h 307"/>
              <a:gd name="T2" fmla="*/ 49213 w 385"/>
              <a:gd name="T3" fmla="*/ 85725 h 307"/>
              <a:gd name="T4" fmla="*/ 1588 w 385"/>
              <a:gd name="T5" fmla="*/ 228600 h 307"/>
              <a:gd name="T6" fmla="*/ 11113 w 385"/>
              <a:gd name="T7" fmla="*/ 371475 h 307"/>
              <a:gd name="T8" fmla="*/ 230188 w 385"/>
              <a:gd name="T9" fmla="*/ 485775 h 307"/>
              <a:gd name="T10" fmla="*/ 477838 w 385"/>
              <a:gd name="T11" fmla="*/ 476250 h 307"/>
              <a:gd name="T12" fmla="*/ 582613 w 385"/>
              <a:gd name="T13" fmla="*/ 390525 h 307"/>
              <a:gd name="T14" fmla="*/ 611188 w 385"/>
              <a:gd name="T15" fmla="*/ 295275 h 307"/>
              <a:gd name="T16" fmla="*/ 601663 w 385"/>
              <a:gd name="T17" fmla="*/ 228600 h 307"/>
              <a:gd name="T18" fmla="*/ 496888 w 385"/>
              <a:gd name="T19" fmla="*/ 133350 h 307"/>
              <a:gd name="T20" fmla="*/ 382588 w 385"/>
              <a:gd name="T21" fmla="*/ 47625 h 307"/>
              <a:gd name="T22" fmla="*/ 230188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73" name="Freeform 149"/>
          <p:cNvSpPr>
            <a:spLocks/>
          </p:cNvSpPr>
          <p:nvPr/>
        </p:nvSpPr>
        <p:spPr bwMode="auto">
          <a:xfrm rot="5400000" flipV="1">
            <a:off x="7418388" y="1990725"/>
            <a:ext cx="611187" cy="487363"/>
          </a:xfrm>
          <a:custGeom>
            <a:avLst/>
            <a:gdLst>
              <a:gd name="T0" fmla="*/ 230187 w 385"/>
              <a:gd name="T1" fmla="*/ 0 h 307"/>
              <a:gd name="T2" fmla="*/ 49212 w 385"/>
              <a:gd name="T3" fmla="*/ 85725 h 307"/>
              <a:gd name="T4" fmla="*/ 1587 w 385"/>
              <a:gd name="T5" fmla="*/ 228600 h 307"/>
              <a:gd name="T6" fmla="*/ 11112 w 385"/>
              <a:gd name="T7" fmla="*/ 371475 h 307"/>
              <a:gd name="T8" fmla="*/ 230187 w 385"/>
              <a:gd name="T9" fmla="*/ 485775 h 307"/>
              <a:gd name="T10" fmla="*/ 477837 w 385"/>
              <a:gd name="T11" fmla="*/ 476250 h 307"/>
              <a:gd name="T12" fmla="*/ 582612 w 385"/>
              <a:gd name="T13" fmla="*/ 390525 h 307"/>
              <a:gd name="T14" fmla="*/ 611187 w 385"/>
              <a:gd name="T15" fmla="*/ 295275 h 307"/>
              <a:gd name="T16" fmla="*/ 601662 w 385"/>
              <a:gd name="T17" fmla="*/ 228600 h 307"/>
              <a:gd name="T18" fmla="*/ 496887 w 385"/>
              <a:gd name="T19" fmla="*/ 133350 h 307"/>
              <a:gd name="T20" fmla="*/ 382587 w 385"/>
              <a:gd name="T21" fmla="*/ 47625 h 307"/>
              <a:gd name="T22" fmla="*/ 230187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72" name="Freeform 148"/>
          <p:cNvSpPr>
            <a:spLocks/>
          </p:cNvSpPr>
          <p:nvPr/>
        </p:nvSpPr>
        <p:spPr bwMode="auto">
          <a:xfrm rot="5400000" flipV="1">
            <a:off x="6743700" y="1306513"/>
            <a:ext cx="611188" cy="487362"/>
          </a:xfrm>
          <a:custGeom>
            <a:avLst/>
            <a:gdLst>
              <a:gd name="T0" fmla="*/ 230188 w 385"/>
              <a:gd name="T1" fmla="*/ 0 h 307"/>
              <a:gd name="T2" fmla="*/ 49213 w 385"/>
              <a:gd name="T3" fmla="*/ 85725 h 307"/>
              <a:gd name="T4" fmla="*/ 1588 w 385"/>
              <a:gd name="T5" fmla="*/ 228600 h 307"/>
              <a:gd name="T6" fmla="*/ 11113 w 385"/>
              <a:gd name="T7" fmla="*/ 371475 h 307"/>
              <a:gd name="T8" fmla="*/ 230188 w 385"/>
              <a:gd name="T9" fmla="*/ 485775 h 307"/>
              <a:gd name="T10" fmla="*/ 477838 w 385"/>
              <a:gd name="T11" fmla="*/ 476250 h 307"/>
              <a:gd name="T12" fmla="*/ 582613 w 385"/>
              <a:gd name="T13" fmla="*/ 390525 h 307"/>
              <a:gd name="T14" fmla="*/ 611188 w 385"/>
              <a:gd name="T15" fmla="*/ 295275 h 307"/>
              <a:gd name="T16" fmla="*/ 601663 w 385"/>
              <a:gd name="T17" fmla="*/ 228600 h 307"/>
              <a:gd name="T18" fmla="*/ 496888 w 385"/>
              <a:gd name="T19" fmla="*/ 133350 h 307"/>
              <a:gd name="T20" fmla="*/ 382588 w 385"/>
              <a:gd name="T21" fmla="*/ 47625 h 307"/>
              <a:gd name="T22" fmla="*/ 230188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71" name="Freeform 147"/>
          <p:cNvSpPr>
            <a:spLocks/>
          </p:cNvSpPr>
          <p:nvPr/>
        </p:nvSpPr>
        <p:spPr bwMode="auto">
          <a:xfrm rot="5400000" flipV="1">
            <a:off x="6745288" y="1993900"/>
            <a:ext cx="611187" cy="487363"/>
          </a:xfrm>
          <a:custGeom>
            <a:avLst/>
            <a:gdLst>
              <a:gd name="T0" fmla="*/ 230187 w 385"/>
              <a:gd name="T1" fmla="*/ 0 h 307"/>
              <a:gd name="T2" fmla="*/ 49212 w 385"/>
              <a:gd name="T3" fmla="*/ 85725 h 307"/>
              <a:gd name="T4" fmla="*/ 1587 w 385"/>
              <a:gd name="T5" fmla="*/ 228600 h 307"/>
              <a:gd name="T6" fmla="*/ 11112 w 385"/>
              <a:gd name="T7" fmla="*/ 371475 h 307"/>
              <a:gd name="T8" fmla="*/ 230187 w 385"/>
              <a:gd name="T9" fmla="*/ 485775 h 307"/>
              <a:gd name="T10" fmla="*/ 477837 w 385"/>
              <a:gd name="T11" fmla="*/ 476250 h 307"/>
              <a:gd name="T12" fmla="*/ 582612 w 385"/>
              <a:gd name="T13" fmla="*/ 390525 h 307"/>
              <a:gd name="T14" fmla="*/ 611187 w 385"/>
              <a:gd name="T15" fmla="*/ 295275 h 307"/>
              <a:gd name="T16" fmla="*/ 601662 w 385"/>
              <a:gd name="T17" fmla="*/ 228600 h 307"/>
              <a:gd name="T18" fmla="*/ 496887 w 385"/>
              <a:gd name="T19" fmla="*/ 133350 h 307"/>
              <a:gd name="T20" fmla="*/ 382587 w 385"/>
              <a:gd name="T21" fmla="*/ 47625 h 307"/>
              <a:gd name="T22" fmla="*/ 230187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70" name="Freeform 146"/>
          <p:cNvSpPr>
            <a:spLocks/>
          </p:cNvSpPr>
          <p:nvPr/>
        </p:nvSpPr>
        <p:spPr bwMode="auto">
          <a:xfrm rot="5400000" flipV="1">
            <a:off x="6080125" y="1995488"/>
            <a:ext cx="611188" cy="487362"/>
          </a:xfrm>
          <a:custGeom>
            <a:avLst/>
            <a:gdLst>
              <a:gd name="T0" fmla="*/ 230188 w 385"/>
              <a:gd name="T1" fmla="*/ 0 h 307"/>
              <a:gd name="T2" fmla="*/ 49213 w 385"/>
              <a:gd name="T3" fmla="*/ 85725 h 307"/>
              <a:gd name="T4" fmla="*/ 1588 w 385"/>
              <a:gd name="T5" fmla="*/ 228600 h 307"/>
              <a:gd name="T6" fmla="*/ 11113 w 385"/>
              <a:gd name="T7" fmla="*/ 371475 h 307"/>
              <a:gd name="T8" fmla="*/ 230188 w 385"/>
              <a:gd name="T9" fmla="*/ 485775 h 307"/>
              <a:gd name="T10" fmla="*/ 477838 w 385"/>
              <a:gd name="T11" fmla="*/ 476250 h 307"/>
              <a:gd name="T12" fmla="*/ 582613 w 385"/>
              <a:gd name="T13" fmla="*/ 390525 h 307"/>
              <a:gd name="T14" fmla="*/ 611188 w 385"/>
              <a:gd name="T15" fmla="*/ 295275 h 307"/>
              <a:gd name="T16" fmla="*/ 601663 w 385"/>
              <a:gd name="T17" fmla="*/ 228600 h 307"/>
              <a:gd name="T18" fmla="*/ 496888 w 385"/>
              <a:gd name="T19" fmla="*/ 133350 h 307"/>
              <a:gd name="T20" fmla="*/ 382588 w 385"/>
              <a:gd name="T21" fmla="*/ 47625 h 307"/>
              <a:gd name="T22" fmla="*/ 230188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69" name="Freeform 145"/>
          <p:cNvSpPr>
            <a:spLocks/>
          </p:cNvSpPr>
          <p:nvPr/>
        </p:nvSpPr>
        <p:spPr bwMode="auto">
          <a:xfrm>
            <a:off x="6119813" y="1235075"/>
            <a:ext cx="611187" cy="487363"/>
          </a:xfrm>
          <a:custGeom>
            <a:avLst/>
            <a:gdLst>
              <a:gd name="T0" fmla="*/ 230187 w 385"/>
              <a:gd name="T1" fmla="*/ 0 h 307"/>
              <a:gd name="T2" fmla="*/ 49212 w 385"/>
              <a:gd name="T3" fmla="*/ 85725 h 307"/>
              <a:gd name="T4" fmla="*/ 1587 w 385"/>
              <a:gd name="T5" fmla="*/ 228600 h 307"/>
              <a:gd name="T6" fmla="*/ 11112 w 385"/>
              <a:gd name="T7" fmla="*/ 371475 h 307"/>
              <a:gd name="T8" fmla="*/ 230187 w 385"/>
              <a:gd name="T9" fmla="*/ 485775 h 307"/>
              <a:gd name="T10" fmla="*/ 477837 w 385"/>
              <a:gd name="T11" fmla="*/ 476250 h 307"/>
              <a:gd name="T12" fmla="*/ 582612 w 385"/>
              <a:gd name="T13" fmla="*/ 390525 h 307"/>
              <a:gd name="T14" fmla="*/ 611187 w 385"/>
              <a:gd name="T15" fmla="*/ 295275 h 307"/>
              <a:gd name="T16" fmla="*/ 601662 w 385"/>
              <a:gd name="T17" fmla="*/ 228600 h 307"/>
              <a:gd name="T18" fmla="*/ 496887 w 385"/>
              <a:gd name="T19" fmla="*/ 133350 h 307"/>
              <a:gd name="T20" fmla="*/ 382587 w 385"/>
              <a:gd name="T21" fmla="*/ 47625 h 307"/>
              <a:gd name="T22" fmla="*/ 230187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52" name="Freeform 128"/>
          <p:cNvSpPr>
            <a:spLocks/>
          </p:cNvSpPr>
          <p:nvPr/>
        </p:nvSpPr>
        <p:spPr bwMode="auto">
          <a:xfrm>
            <a:off x="5454650" y="1227138"/>
            <a:ext cx="611188" cy="487362"/>
          </a:xfrm>
          <a:custGeom>
            <a:avLst/>
            <a:gdLst>
              <a:gd name="T0" fmla="*/ 230188 w 385"/>
              <a:gd name="T1" fmla="*/ 0 h 307"/>
              <a:gd name="T2" fmla="*/ 49213 w 385"/>
              <a:gd name="T3" fmla="*/ 85725 h 307"/>
              <a:gd name="T4" fmla="*/ 1588 w 385"/>
              <a:gd name="T5" fmla="*/ 228600 h 307"/>
              <a:gd name="T6" fmla="*/ 11113 w 385"/>
              <a:gd name="T7" fmla="*/ 371475 h 307"/>
              <a:gd name="T8" fmla="*/ 230188 w 385"/>
              <a:gd name="T9" fmla="*/ 485775 h 307"/>
              <a:gd name="T10" fmla="*/ 477838 w 385"/>
              <a:gd name="T11" fmla="*/ 476250 h 307"/>
              <a:gd name="T12" fmla="*/ 582613 w 385"/>
              <a:gd name="T13" fmla="*/ 390525 h 307"/>
              <a:gd name="T14" fmla="*/ 611188 w 385"/>
              <a:gd name="T15" fmla="*/ 295275 h 307"/>
              <a:gd name="T16" fmla="*/ 601663 w 385"/>
              <a:gd name="T17" fmla="*/ 228600 h 307"/>
              <a:gd name="T18" fmla="*/ 496888 w 385"/>
              <a:gd name="T19" fmla="*/ 133350 h 307"/>
              <a:gd name="T20" fmla="*/ 382588 w 385"/>
              <a:gd name="T21" fmla="*/ 47625 h 307"/>
              <a:gd name="T22" fmla="*/ 230188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340" name="Freeform 116"/>
          <p:cNvSpPr>
            <a:spLocks/>
          </p:cNvSpPr>
          <p:nvPr/>
        </p:nvSpPr>
        <p:spPr bwMode="auto">
          <a:xfrm>
            <a:off x="5503863" y="1714500"/>
            <a:ext cx="611187" cy="487363"/>
          </a:xfrm>
          <a:custGeom>
            <a:avLst/>
            <a:gdLst>
              <a:gd name="T0" fmla="*/ 230187 w 385"/>
              <a:gd name="T1" fmla="*/ 0 h 307"/>
              <a:gd name="T2" fmla="*/ 49212 w 385"/>
              <a:gd name="T3" fmla="*/ 85725 h 307"/>
              <a:gd name="T4" fmla="*/ 1587 w 385"/>
              <a:gd name="T5" fmla="*/ 228600 h 307"/>
              <a:gd name="T6" fmla="*/ 11112 w 385"/>
              <a:gd name="T7" fmla="*/ 371475 h 307"/>
              <a:gd name="T8" fmla="*/ 230187 w 385"/>
              <a:gd name="T9" fmla="*/ 485775 h 307"/>
              <a:gd name="T10" fmla="*/ 477837 w 385"/>
              <a:gd name="T11" fmla="*/ 476250 h 307"/>
              <a:gd name="T12" fmla="*/ 582612 w 385"/>
              <a:gd name="T13" fmla="*/ 390525 h 307"/>
              <a:gd name="T14" fmla="*/ 611187 w 385"/>
              <a:gd name="T15" fmla="*/ 295275 h 307"/>
              <a:gd name="T16" fmla="*/ 601662 w 385"/>
              <a:gd name="T17" fmla="*/ 228600 h 307"/>
              <a:gd name="T18" fmla="*/ 496887 w 385"/>
              <a:gd name="T19" fmla="*/ 133350 h 307"/>
              <a:gd name="T20" fmla="*/ 382587 w 385"/>
              <a:gd name="T21" fmla="*/ 47625 h 307"/>
              <a:gd name="T22" fmla="*/ 230187 w 385"/>
              <a:gd name="T23" fmla="*/ 0 h 3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5" h="307">
                <a:moveTo>
                  <a:pt x="145" y="0"/>
                </a:moveTo>
                <a:cubicBezTo>
                  <a:pt x="107" y="15"/>
                  <a:pt x="65" y="31"/>
                  <a:pt x="31" y="54"/>
                </a:cubicBezTo>
                <a:cubicBezTo>
                  <a:pt x="12" y="82"/>
                  <a:pt x="9" y="112"/>
                  <a:pt x="1" y="144"/>
                </a:cubicBezTo>
                <a:cubicBezTo>
                  <a:pt x="3" y="174"/>
                  <a:pt x="0" y="205"/>
                  <a:pt x="7" y="234"/>
                </a:cubicBezTo>
                <a:cubicBezTo>
                  <a:pt x="22" y="296"/>
                  <a:pt x="97" y="301"/>
                  <a:pt x="145" y="306"/>
                </a:cubicBezTo>
                <a:cubicBezTo>
                  <a:pt x="197" y="304"/>
                  <a:pt x="249" y="307"/>
                  <a:pt x="301" y="300"/>
                </a:cubicBezTo>
                <a:cubicBezTo>
                  <a:pt x="302" y="300"/>
                  <a:pt x="343" y="254"/>
                  <a:pt x="367" y="246"/>
                </a:cubicBezTo>
                <a:cubicBezTo>
                  <a:pt x="382" y="202"/>
                  <a:pt x="376" y="222"/>
                  <a:pt x="385" y="186"/>
                </a:cubicBezTo>
                <a:cubicBezTo>
                  <a:pt x="383" y="172"/>
                  <a:pt x="384" y="157"/>
                  <a:pt x="379" y="144"/>
                </a:cubicBezTo>
                <a:cubicBezTo>
                  <a:pt x="366" y="109"/>
                  <a:pt x="335" y="116"/>
                  <a:pt x="313" y="84"/>
                </a:cubicBezTo>
                <a:cubicBezTo>
                  <a:pt x="296" y="58"/>
                  <a:pt x="270" y="41"/>
                  <a:pt x="241" y="30"/>
                </a:cubicBezTo>
                <a:cubicBezTo>
                  <a:pt x="225" y="24"/>
                  <a:pt x="156" y="11"/>
                  <a:pt x="145" y="0"/>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50" name="Rectangle 6"/>
          <p:cNvSpPr>
            <a:spLocks noChangeArrowheads="1"/>
          </p:cNvSpPr>
          <p:nvPr/>
        </p:nvSpPr>
        <p:spPr bwMode="auto">
          <a:xfrm>
            <a:off x="0" y="641350"/>
            <a:ext cx="8863013" cy="153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solidFill>
                <a:schemeClr val="accent1"/>
              </a:solidFill>
              <a:latin typeface="+mn-lt"/>
            </a:endParaRPr>
          </a:p>
          <a:p>
            <a:pPr eaLnBrk="1" hangingPunct="1"/>
            <a:r>
              <a:rPr lang="ru-RU" altLang="ru-RU" sz="1000" b="1" dirty="0">
                <a:solidFill>
                  <a:schemeClr val="accent1"/>
                </a:solidFill>
                <a:latin typeface="+mn-lt"/>
              </a:rPr>
              <a:t>Плоские фермы – </a:t>
            </a:r>
            <a:r>
              <a:rPr lang="ru-RU" altLang="ru-RU" sz="1000" dirty="0">
                <a:solidFill>
                  <a:schemeClr val="accent1"/>
                </a:solidFill>
                <a:latin typeface="+mn-lt"/>
              </a:rPr>
              <a:t>Геометрически неизменяемые стержневые конструкции, стержни которых лежат в одной плоскости.</a:t>
            </a:r>
          </a:p>
          <a:p>
            <a:pPr eaLnBrk="1" hangingPunct="1">
              <a:buFont typeface="Wingdings" pitchFamily="2" charset="2"/>
              <a:buNone/>
            </a:pPr>
            <a:r>
              <a:rPr lang="ru-RU" altLang="ru-RU" sz="1000" dirty="0">
                <a:solidFill>
                  <a:schemeClr val="accent1"/>
                </a:solidFill>
                <a:latin typeface="+mn-lt"/>
              </a:rPr>
              <a:t>	Узлы фермы – точки, в которых сходятся оси стержней (</a:t>
            </a:r>
            <a:r>
              <a:rPr lang="ru-RU" altLang="ru-RU" sz="1000" i="1" dirty="0">
                <a:solidFill>
                  <a:schemeClr val="accent1"/>
                </a:solidFill>
                <a:latin typeface="+mn-lt"/>
              </a:rPr>
              <a:t>опорные узлы</a:t>
            </a:r>
            <a:r>
              <a:rPr lang="ru-RU" altLang="ru-RU" sz="1000" dirty="0">
                <a:solidFill>
                  <a:schemeClr val="accent1"/>
                </a:solidFill>
                <a:latin typeface="+mn-lt"/>
              </a:rPr>
              <a:t> – узлы, которыми ферма опирается на основание).</a:t>
            </a:r>
          </a:p>
          <a:p>
            <a:pPr eaLnBrk="1" hangingPunct="1">
              <a:buFont typeface="Wingdings" pitchFamily="2" charset="2"/>
              <a:buNone/>
            </a:pPr>
            <a:r>
              <a:rPr lang="ru-RU" altLang="ru-RU" sz="1000" dirty="0">
                <a:solidFill>
                  <a:schemeClr val="accent1"/>
                </a:solidFill>
                <a:latin typeface="+mn-lt"/>
              </a:rPr>
              <a:t>	Верхний и нижний пояса – стержни, образующие верхний и нижний контуры.</a:t>
            </a:r>
          </a:p>
          <a:p>
            <a:pPr eaLnBrk="1" hangingPunct="1">
              <a:buFont typeface="Wingdings" pitchFamily="2" charset="2"/>
              <a:buNone/>
            </a:pPr>
            <a:r>
              <a:rPr lang="ru-RU" altLang="ru-RU" sz="1000" dirty="0">
                <a:solidFill>
                  <a:schemeClr val="accent1"/>
                </a:solidFill>
                <a:latin typeface="+mn-lt"/>
              </a:rPr>
              <a:t>	Стойки – вертикальные стержни.</a:t>
            </a:r>
          </a:p>
          <a:p>
            <a:pPr eaLnBrk="1" hangingPunct="1">
              <a:buFont typeface="Wingdings" pitchFamily="2" charset="2"/>
              <a:buNone/>
            </a:pPr>
            <a:r>
              <a:rPr lang="ru-RU" altLang="ru-RU" sz="1000" dirty="0">
                <a:solidFill>
                  <a:schemeClr val="accent1"/>
                </a:solidFill>
                <a:latin typeface="+mn-lt"/>
              </a:rPr>
              <a:t>	Раскосы – наклонные стержни.</a:t>
            </a:r>
          </a:p>
          <a:p>
            <a:pPr eaLnBrk="1" hangingPunct="1">
              <a:buFont typeface="Wingdings" pitchFamily="2" charset="2"/>
              <a:buNone/>
            </a:pPr>
            <a:r>
              <a:rPr lang="ru-RU" altLang="ru-RU" sz="1000" dirty="0">
                <a:solidFill>
                  <a:schemeClr val="accent1"/>
                </a:solidFill>
                <a:latin typeface="+mn-lt"/>
              </a:rPr>
              <a:t>	Пролет фермы – расстояние между опорными узлами</a:t>
            </a:r>
            <a:r>
              <a:rPr lang="en-US" altLang="ru-RU" sz="1000" dirty="0">
                <a:solidFill>
                  <a:schemeClr val="accent1"/>
                </a:solidFill>
                <a:latin typeface="+mn-lt"/>
              </a:rPr>
              <a:t> (</a:t>
            </a:r>
            <a:r>
              <a:rPr lang="en-US" altLang="ru-RU" sz="1200" i="1" dirty="0">
                <a:solidFill>
                  <a:schemeClr val="accent1"/>
                </a:solidFill>
                <a:latin typeface="+mn-lt"/>
              </a:rPr>
              <a:t>l</a:t>
            </a:r>
            <a:r>
              <a:rPr lang="en-US" altLang="ru-RU" sz="1000" dirty="0">
                <a:solidFill>
                  <a:schemeClr val="accent1"/>
                </a:solidFill>
                <a:latin typeface="+mn-lt"/>
              </a:rPr>
              <a:t>)</a:t>
            </a:r>
            <a:r>
              <a:rPr lang="ru-RU" altLang="ru-RU" sz="1000" dirty="0">
                <a:solidFill>
                  <a:schemeClr val="accent1"/>
                </a:solidFill>
                <a:latin typeface="+mn-lt"/>
              </a:rPr>
              <a:t>.</a:t>
            </a:r>
          </a:p>
          <a:p>
            <a:pPr eaLnBrk="1" hangingPunct="1">
              <a:buFont typeface="Wingdings" pitchFamily="2" charset="2"/>
              <a:buNone/>
            </a:pPr>
            <a:r>
              <a:rPr lang="ru-RU" altLang="ru-RU" sz="1000" dirty="0">
                <a:solidFill>
                  <a:schemeClr val="accent1"/>
                </a:solidFill>
                <a:latin typeface="+mn-lt"/>
              </a:rPr>
              <a:t>	Длина панели – расстояние между стойками</a:t>
            </a:r>
            <a:r>
              <a:rPr lang="en-US" altLang="ru-RU" sz="1000" dirty="0">
                <a:solidFill>
                  <a:schemeClr val="accent1"/>
                </a:solidFill>
                <a:latin typeface="+mn-lt"/>
              </a:rPr>
              <a:t> (</a:t>
            </a:r>
            <a:r>
              <a:rPr lang="en-US" altLang="ru-RU" sz="1000" i="1" dirty="0">
                <a:solidFill>
                  <a:schemeClr val="accent1"/>
                </a:solidFill>
                <a:latin typeface="+mn-lt"/>
              </a:rPr>
              <a:t>d</a:t>
            </a:r>
            <a:r>
              <a:rPr lang="en-US" altLang="ru-RU" sz="1000" dirty="0">
                <a:solidFill>
                  <a:schemeClr val="accent1"/>
                </a:solidFill>
                <a:latin typeface="+mn-lt"/>
              </a:rPr>
              <a:t>)</a:t>
            </a:r>
            <a:r>
              <a:rPr lang="ru-RU" altLang="ru-RU" sz="1000" dirty="0">
                <a:solidFill>
                  <a:schemeClr val="accent1"/>
                </a:solidFill>
                <a:latin typeface="+mn-lt"/>
              </a:rPr>
              <a:t>.</a:t>
            </a:r>
          </a:p>
        </p:txBody>
      </p:sp>
      <p:grpSp>
        <p:nvGrpSpPr>
          <p:cNvPr id="14351" name="Group 10"/>
          <p:cNvGrpSpPr>
            <a:grpSpLocks/>
          </p:cNvGrpSpPr>
          <p:nvPr/>
        </p:nvGrpSpPr>
        <p:grpSpPr bwMode="auto">
          <a:xfrm>
            <a:off x="5715000" y="2117725"/>
            <a:ext cx="715963" cy="44450"/>
            <a:chOff x="3246" y="1142"/>
            <a:chExt cx="451" cy="28"/>
          </a:xfrm>
        </p:grpSpPr>
        <p:sp>
          <p:nvSpPr>
            <p:cNvPr id="14484" name="Line 7"/>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85" name="Oval 8"/>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86" name="Oval 9"/>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52" name="Group 11"/>
          <p:cNvGrpSpPr>
            <a:grpSpLocks/>
          </p:cNvGrpSpPr>
          <p:nvPr/>
        </p:nvGrpSpPr>
        <p:grpSpPr bwMode="auto">
          <a:xfrm>
            <a:off x="6384925" y="2116138"/>
            <a:ext cx="715963" cy="44450"/>
            <a:chOff x="3246" y="1142"/>
            <a:chExt cx="451" cy="28"/>
          </a:xfrm>
        </p:grpSpPr>
        <p:sp>
          <p:nvSpPr>
            <p:cNvPr id="14481" name="Line 12"/>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82" name="Oval 13"/>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83" name="Oval 14"/>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53" name="Group 15"/>
          <p:cNvGrpSpPr>
            <a:grpSpLocks/>
          </p:cNvGrpSpPr>
          <p:nvPr/>
        </p:nvGrpSpPr>
        <p:grpSpPr bwMode="auto">
          <a:xfrm>
            <a:off x="7054850" y="2114550"/>
            <a:ext cx="715963" cy="44450"/>
            <a:chOff x="3246" y="1142"/>
            <a:chExt cx="451" cy="28"/>
          </a:xfrm>
        </p:grpSpPr>
        <p:sp>
          <p:nvSpPr>
            <p:cNvPr id="14478" name="Line 16"/>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79" name="Oval 17"/>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80" name="Oval 18"/>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54" name="Group 19"/>
          <p:cNvGrpSpPr>
            <a:grpSpLocks/>
          </p:cNvGrpSpPr>
          <p:nvPr/>
        </p:nvGrpSpPr>
        <p:grpSpPr bwMode="auto">
          <a:xfrm>
            <a:off x="7724775" y="2112963"/>
            <a:ext cx="715963" cy="44450"/>
            <a:chOff x="3246" y="1142"/>
            <a:chExt cx="451" cy="28"/>
          </a:xfrm>
        </p:grpSpPr>
        <p:sp>
          <p:nvSpPr>
            <p:cNvPr id="14475" name="Line 20"/>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76" name="Oval 21"/>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77" name="Oval 22"/>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55" name="Group 23"/>
          <p:cNvGrpSpPr>
            <a:grpSpLocks/>
          </p:cNvGrpSpPr>
          <p:nvPr/>
        </p:nvGrpSpPr>
        <p:grpSpPr bwMode="auto">
          <a:xfrm>
            <a:off x="5713413" y="1444625"/>
            <a:ext cx="715962" cy="44450"/>
            <a:chOff x="3246" y="1142"/>
            <a:chExt cx="451" cy="28"/>
          </a:xfrm>
        </p:grpSpPr>
        <p:sp>
          <p:nvSpPr>
            <p:cNvPr id="14472" name="Line 24"/>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73" name="Oval 25"/>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74" name="Oval 26"/>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56" name="Group 27"/>
          <p:cNvGrpSpPr>
            <a:grpSpLocks/>
          </p:cNvGrpSpPr>
          <p:nvPr/>
        </p:nvGrpSpPr>
        <p:grpSpPr bwMode="auto">
          <a:xfrm>
            <a:off x="6383338" y="1443038"/>
            <a:ext cx="715962" cy="44450"/>
            <a:chOff x="3246" y="1142"/>
            <a:chExt cx="451" cy="28"/>
          </a:xfrm>
        </p:grpSpPr>
        <p:sp>
          <p:nvSpPr>
            <p:cNvPr id="14469" name="Line 28"/>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70" name="Oval 29"/>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71" name="Oval 30"/>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57" name="Group 31"/>
          <p:cNvGrpSpPr>
            <a:grpSpLocks/>
          </p:cNvGrpSpPr>
          <p:nvPr/>
        </p:nvGrpSpPr>
        <p:grpSpPr bwMode="auto">
          <a:xfrm>
            <a:off x="7053263" y="1441450"/>
            <a:ext cx="715962" cy="44450"/>
            <a:chOff x="3246" y="1142"/>
            <a:chExt cx="451" cy="28"/>
          </a:xfrm>
        </p:grpSpPr>
        <p:sp>
          <p:nvSpPr>
            <p:cNvPr id="14466" name="Line 32"/>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67" name="Oval 33"/>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68" name="Oval 34"/>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58" name="Group 35"/>
          <p:cNvGrpSpPr>
            <a:grpSpLocks/>
          </p:cNvGrpSpPr>
          <p:nvPr/>
        </p:nvGrpSpPr>
        <p:grpSpPr bwMode="auto">
          <a:xfrm>
            <a:off x="7723188" y="1439863"/>
            <a:ext cx="715962" cy="44450"/>
            <a:chOff x="3246" y="1142"/>
            <a:chExt cx="451" cy="28"/>
          </a:xfrm>
        </p:grpSpPr>
        <p:sp>
          <p:nvSpPr>
            <p:cNvPr id="14463" name="Line 36"/>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64" name="Oval 37"/>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65" name="Oval 38"/>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59" name="Group 39"/>
          <p:cNvGrpSpPr>
            <a:grpSpLocks/>
          </p:cNvGrpSpPr>
          <p:nvPr/>
        </p:nvGrpSpPr>
        <p:grpSpPr bwMode="auto">
          <a:xfrm rot="-5400000">
            <a:off x="5380832" y="1781969"/>
            <a:ext cx="715962" cy="44450"/>
            <a:chOff x="3246" y="1142"/>
            <a:chExt cx="451" cy="28"/>
          </a:xfrm>
        </p:grpSpPr>
        <p:sp>
          <p:nvSpPr>
            <p:cNvPr id="14460" name="Line 40"/>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61" name="Oval 41"/>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62" name="Oval 42"/>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60" name="Group 43"/>
          <p:cNvGrpSpPr>
            <a:grpSpLocks/>
          </p:cNvGrpSpPr>
          <p:nvPr/>
        </p:nvGrpSpPr>
        <p:grpSpPr bwMode="auto">
          <a:xfrm rot="-5400000">
            <a:off x="6050756" y="1780382"/>
            <a:ext cx="715963" cy="44450"/>
            <a:chOff x="3246" y="1142"/>
            <a:chExt cx="451" cy="28"/>
          </a:xfrm>
        </p:grpSpPr>
        <p:sp>
          <p:nvSpPr>
            <p:cNvPr id="14457" name="Line 44"/>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58" name="Oval 45"/>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59" name="Oval 46"/>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61" name="Group 47"/>
          <p:cNvGrpSpPr>
            <a:grpSpLocks/>
          </p:cNvGrpSpPr>
          <p:nvPr/>
        </p:nvGrpSpPr>
        <p:grpSpPr bwMode="auto">
          <a:xfrm rot="-5400000">
            <a:off x="6715919" y="1778794"/>
            <a:ext cx="715962" cy="44450"/>
            <a:chOff x="3246" y="1142"/>
            <a:chExt cx="451" cy="28"/>
          </a:xfrm>
        </p:grpSpPr>
        <p:sp>
          <p:nvSpPr>
            <p:cNvPr id="14454" name="Line 48"/>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55" name="Oval 49"/>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56" name="Oval 50"/>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62" name="Group 51"/>
          <p:cNvGrpSpPr>
            <a:grpSpLocks/>
          </p:cNvGrpSpPr>
          <p:nvPr/>
        </p:nvGrpSpPr>
        <p:grpSpPr bwMode="auto">
          <a:xfrm rot="-5400000">
            <a:off x="7390606" y="1777207"/>
            <a:ext cx="715963" cy="44450"/>
            <a:chOff x="3246" y="1142"/>
            <a:chExt cx="451" cy="28"/>
          </a:xfrm>
        </p:grpSpPr>
        <p:sp>
          <p:nvSpPr>
            <p:cNvPr id="14451" name="Line 52"/>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52" name="Oval 53"/>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53" name="Oval 54"/>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4363" name="Group 55"/>
          <p:cNvGrpSpPr>
            <a:grpSpLocks/>
          </p:cNvGrpSpPr>
          <p:nvPr/>
        </p:nvGrpSpPr>
        <p:grpSpPr bwMode="auto">
          <a:xfrm rot="-5400000">
            <a:off x="8060532" y="1775619"/>
            <a:ext cx="715962" cy="44450"/>
            <a:chOff x="3246" y="1142"/>
            <a:chExt cx="451" cy="28"/>
          </a:xfrm>
        </p:grpSpPr>
        <p:sp>
          <p:nvSpPr>
            <p:cNvPr id="14448" name="Line 56"/>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449" name="Oval 57"/>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50" name="Oval 58"/>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14364" name="Line 60"/>
          <p:cNvSpPr>
            <a:spLocks noChangeShapeType="1"/>
          </p:cNvSpPr>
          <p:nvPr/>
        </p:nvSpPr>
        <p:spPr bwMode="auto">
          <a:xfrm rot="19333459" flipV="1">
            <a:off x="7640638" y="1752600"/>
            <a:ext cx="892175"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8285" name="Oval 61"/>
          <p:cNvSpPr>
            <a:spLocks noChangeArrowheads="1"/>
          </p:cNvSpPr>
          <p:nvPr/>
        </p:nvSpPr>
        <p:spPr bwMode="auto">
          <a:xfrm rot="-2266541">
            <a:off x="6448425" y="3082925"/>
            <a:ext cx="46038" cy="4286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08286" name="Oval 62"/>
          <p:cNvSpPr>
            <a:spLocks noChangeArrowheads="1"/>
          </p:cNvSpPr>
          <p:nvPr/>
        </p:nvSpPr>
        <p:spPr bwMode="auto">
          <a:xfrm rot="-2266541">
            <a:off x="6367463" y="4089400"/>
            <a:ext cx="46037" cy="4286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367" name="Line 63"/>
          <p:cNvSpPr>
            <a:spLocks noChangeShapeType="1"/>
          </p:cNvSpPr>
          <p:nvPr/>
        </p:nvSpPr>
        <p:spPr bwMode="auto">
          <a:xfrm rot="19333459" flipV="1">
            <a:off x="6300788" y="1746250"/>
            <a:ext cx="892175"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68" name="Line 64"/>
          <p:cNvSpPr>
            <a:spLocks noChangeShapeType="1"/>
          </p:cNvSpPr>
          <p:nvPr/>
        </p:nvSpPr>
        <p:spPr bwMode="auto">
          <a:xfrm rot="13933459" flipV="1">
            <a:off x="6966744" y="1732757"/>
            <a:ext cx="892175"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69" name="Line 65"/>
          <p:cNvSpPr>
            <a:spLocks noChangeShapeType="1"/>
          </p:cNvSpPr>
          <p:nvPr/>
        </p:nvSpPr>
        <p:spPr bwMode="auto">
          <a:xfrm rot="13933459" flipV="1">
            <a:off x="5636419" y="1754982"/>
            <a:ext cx="892175"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nvGrpSpPr>
          <p:cNvPr id="308290" name="Group 66"/>
          <p:cNvGrpSpPr>
            <a:grpSpLocks/>
          </p:cNvGrpSpPr>
          <p:nvPr/>
        </p:nvGrpSpPr>
        <p:grpSpPr bwMode="auto">
          <a:xfrm>
            <a:off x="5564188" y="2152650"/>
            <a:ext cx="393700" cy="236538"/>
            <a:chOff x="158" y="2772"/>
            <a:chExt cx="386" cy="227"/>
          </a:xfrm>
        </p:grpSpPr>
        <p:sp>
          <p:nvSpPr>
            <p:cNvPr id="14444" name="AutoShape 67"/>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45" name="Oval 68"/>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46" name="Rectangle 69"/>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47" name="Line 70"/>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08295" name="Group 71"/>
          <p:cNvGrpSpPr>
            <a:grpSpLocks/>
          </p:cNvGrpSpPr>
          <p:nvPr/>
        </p:nvGrpSpPr>
        <p:grpSpPr bwMode="auto">
          <a:xfrm>
            <a:off x="8229600" y="2155825"/>
            <a:ext cx="412750" cy="279400"/>
            <a:chOff x="657" y="2976"/>
            <a:chExt cx="386" cy="296"/>
          </a:xfrm>
        </p:grpSpPr>
        <p:sp>
          <p:nvSpPr>
            <p:cNvPr id="14438" name="AutoShape 72"/>
            <p:cNvSpPr>
              <a:spLocks noChangeArrowheads="1"/>
            </p:cNvSpPr>
            <p:nvPr/>
          </p:nvSpPr>
          <p:spPr bwMode="auto">
            <a:xfrm>
              <a:off x="726" y="3021"/>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39" name="Oval 73"/>
            <p:cNvSpPr>
              <a:spLocks noChangeArrowheads="1"/>
            </p:cNvSpPr>
            <p:nvPr/>
          </p:nvSpPr>
          <p:spPr bwMode="auto">
            <a:xfrm>
              <a:off x="794" y="2976"/>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40" name="Rectangle 74"/>
            <p:cNvSpPr>
              <a:spLocks noChangeArrowheads="1"/>
            </p:cNvSpPr>
            <p:nvPr/>
          </p:nvSpPr>
          <p:spPr bwMode="auto">
            <a:xfrm>
              <a:off x="657" y="3204"/>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41" name="Line 75"/>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4442" name="Oval 76"/>
            <p:cNvSpPr>
              <a:spLocks noChangeArrowheads="1"/>
            </p:cNvSpPr>
            <p:nvPr/>
          </p:nvSpPr>
          <p:spPr bwMode="auto">
            <a:xfrm>
              <a:off x="748"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443" name="Oval 77"/>
            <p:cNvSpPr>
              <a:spLocks noChangeArrowheads="1"/>
            </p:cNvSpPr>
            <p:nvPr/>
          </p:nvSpPr>
          <p:spPr bwMode="auto">
            <a:xfrm>
              <a:off x="861"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14372" name="AutoShape 78"/>
          <p:cNvSpPr>
            <a:spLocks noChangeArrowheads="1"/>
          </p:cNvSpPr>
          <p:nvPr/>
        </p:nvSpPr>
        <p:spPr bwMode="auto">
          <a:xfrm>
            <a:off x="6362700" y="2171700"/>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373" name="AutoShape 79"/>
          <p:cNvSpPr>
            <a:spLocks noChangeArrowheads="1"/>
          </p:cNvSpPr>
          <p:nvPr/>
        </p:nvSpPr>
        <p:spPr bwMode="auto">
          <a:xfrm>
            <a:off x="7037388" y="2160588"/>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374" name="AutoShape 80"/>
          <p:cNvSpPr>
            <a:spLocks noChangeArrowheads="1"/>
          </p:cNvSpPr>
          <p:nvPr/>
        </p:nvSpPr>
        <p:spPr bwMode="auto">
          <a:xfrm>
            <a:off x="7704138" y="2151063"/>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4375" name="Line 81"/>
          <p:cNvSpPr>
            <a:spLocks noChangeShapeType="1"/>
          </p:cNvSpPr>
          <p:nvPr/>
        </p:nvSpPr>
        <p:spPr bwMode="auto">
          <a:xfrm>
            <a:off x="5743575" y="2198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76" name="Line 82"/>
          <p:cNvSpPr>
            <a:spLocks noChangeShapeType="1"/>
          </p:cNvSpPr>
          <p:nvPr/>
        </p:nvSpPr>
        <p:spPr bwMode="auto">
          <a:xfrm>
            <a:off x="8428038" y="21494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77" name="Line 84"/>
          <p:cNvSpPr>
            <a:spLocks noChangeShapeType="1"/>
          </p:cNvSpPr>
          <p:nvPr/>
        </p:nvSpPr>
        <p:spPr bwMode="auto">
          <a:xfrm>
            <a:off x="5743575" y="2581275"/>
            <a:ext cx="26860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78" name="Line 85"/>
          <p:cNvSpPr>
            <a:spLocks noChangeShapeType="1"/>
          </p:cNvSpPr>
          <p:nvPr/>
        </p:nvSpPr>
        <p:spPr bwMode="auto">
          <a:xfrm>
            <a:off x="8439150" y="2143125"/>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79" name="Line 86"/>
          <p:cNvSpPr>
            <a:spLocks noChangeShapeType="1"/>
          </p:cNvSpPr>
          <p:nvPr/>
        </p:nvSpPr>
        <p:spPr bwMode="auto">
          <a:xfrm>
            <a:off x="8466138" y="1465263"/>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80" name="Line 87"/>
          <p:cNvSpPr>
            <a:spLocks noChangeShapeType="1"/>
          </p:cNvSpPr>
          <p:nvPr/>
        </p:nvSpPr>
        <p:spPr bwMode="auto">
          <a:xfrm>
            <a:off x="8629650" y="1457325"/>
            <a:ext cx="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81" name="Text Box 88"/>
          <p:cNvSpPr txBox="1">
            <a:spLocks noChangeArrowheads="1"/>
          </p:cNvSpPr>
          <p:nvPr/>
        </p:nvSpPr>
        <p:spPr bwMode="auto">
          <a:xfrm>
            <a:off x="5394325" y="2001838"/>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14382" name="Text Box 89"/>
          <p:cNvSpPr txBox="1">
            <a:spLocks noChangeArrowheads="1"/>
          </p:cNvSpPr>
          <p:nvPr/>
        </p:nvSpPr>
        <p:spPr bwMode="auto">
          <a:xfrm>
            <a:off x="8602663" y="2209800"/>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B</a:t>
            </a:r>
            <a:endParaRPr lang="ru-RU" altLang="ru-RU" sz="1000" b="1" i="1">
              <a:latin typeface="+mn-lt"/>
            </a:endParaRPr>
          </a:p>
        </p:txBody>
      </p:sp>
      <p:sp>
        <p:nvSpPr>
          <p:cNvPr id="14383" name="Text Box 90"/>
          <p:cNvSpPr txBox="1">
            <a:spLocks noChangeArrowheads="1"/>
          </p:cNvSpPr>
          <p:nvPr/>
        </p:nvSpPr>
        <p:spPr bwMode="auto">
          <a:xfrm>
            <a:off x="8613775" y="166846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h</a:t>
            </a:r>
            <a:endParaRPr lang="ru-RU" altLang="ru-RU" sz="1000" i="1">
              <a:latin typeface="+mn-lt"/>
            </a:endParaRPr>
          </a:p>
        </p:txBody>
      </p:sp>
      <p:sp>
        <p:nvSpPr>
          <p:cNvPr id="14384" name="Text Box 91"/>
          <p:cNvSpPr txBox="1">
            <a:spLocks noChangeArrowheads="1"/>
          </p:cNvSpPr>
          <p:nvPr/>
        </p:nvSpPr>
        <p:spPr bwMode="auto">
          <a:xfrm>
            <a:off x="6802438" y="2352675"/>
            <a:ext cx="241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200" i="1">
                <a:latin typeface="+mn-lt"/>
              </a:rPr>
              <a:t>l</a:t>
            </a:r>
            <a:endParaRPr lang="ru-RU" altLang="ru-RU" sz="1000" i="1">
              <a:latin typeface="+mn-lt"/>
            </a:endParaRPr>
          </a:p>
        </p:txBody>
      </p:sp>
      <p:graphicFrame>
        <p:nvGraphicFramePr>
          <p:cNvPr id="14385" name="Object 92"/>
          <p:cNvGraphicFramePr>
            <a:graphicFrameLocks noChangeAspect="1"/>
          </p:cNvGraphicFramePr>
          <p:nvPr>
            <p:extLst>
              <p:ext uri="{D42A27DB-BD31-4B8C-83A1-F6EECF244321}">
                <p14:modId xmlns:p14="http://schemas.microsoft.com/office/powerpoint/2010/main" val="1087594592"/>
              </p:ext>
            </p:extLst>
          </p:nvPr>
        </p:nvGraphicFramePr>
        <p:xfrm>
          <a:off x="6502400" y="2209800"/>
          <a:ext cx="177800" cy="228600"/>
        </p:xfrm>
        <a:graphic>
          <a:graphicData uri="http://schemas.openxmlformats.org/presentationml/2006/ole">
            <mc:AlternateContent xmlns:mc="http://schemas.openxmlformats.org/markup-compatibility/2006">
              <mc:Choice xmlns:v="urn:schemas-microsoft-com:vml" Requires="v">
                <p:oleObj spid="_x0000_s47586" name="Формула" r:id="rId3" imgW="177646" imgH="228402" progId="Equation.3">
                  <p:embed/>
                </p:oleObj>
              </mc:Choice>
              <mc:Fallback>
                <p:oleObj name="Формула" r:id="rId3"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00" y="2209800"/>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86" name="Object 93"/>
          <p:cNvGraphicFramePr>
            <a:graphicFrameLocks noChangeAspect="1"/>
          </p:cNvGraphicFramePr>
          <p:nvPr>
            <p:extLst>
              <p:ext uri="{D42A27DB-BD31-4B8C-83A1-F6EECF244321}">
                <p14:modId xmlns:p14="http://schemas.microsoft.com/office/powerpoint/2010/main" val="2634480588"/>
              </p:ext>
            </p:extLst>
          </p:nvPr>
        </p:nvGraphicFramePr>
        <p:xfrm>
          <a:off x="7170738" y="2208213"/>
          <a:ext cx="190500" cy="228600"/>
        </p:xfrm>
        <a:graphic>
          <a:graphicData uri="http://schemas.openxmlformats.org/presentationml/2006/ole">
            <mc:AlternateContent xmlns:mc="http://schemas.openxmlformats.org/markup-compatibility/2006">
              <mc:Choice xmlns:v="urn:schemas-microsoft-com:vml" Requires="v">
                <p:oleObj spid="_x0000_s47587" name="Формула" r:id="rId5" imgW="190500" imgH="228600" progId="Equation.3">
                  <p:embed/>
                </p:oleObj>
              </mc:Choice>
              <mc:Fallback>
                <p:oleObj name="Формула" r:id="rId5"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0738" y="2208213"/>
                        <a:ext cx="1905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87" name="Object 94"/>
          <p:cNvGraphicFramePr>
            <a:graphicFrameLocks noChangeAspect="1"/>
          </p:cNvGraphicFramePr>
          <p:nvPr>
            <p:extLst>
              <p:ext uri="{D42A27DB-BD31-4B8C-83A1-F6EECF244321}">
                <p14:modId xmlns:p14="http://schemas.microsoft.com/office/powerpoint/2010/main" val="750946114"/>
              </p:ext>
            </p:extLst>
          </p:nvPr>
        </p:nvGraphicFramePr>
        <p:xfrm>
          <a:off x="7845425" y="2219325"/>
          <a:ext cx="190500" cy="241300"/>
        </p:xfrm>
        <a:graphic>
          <a:graphicData uri="http://schemas.openxmlformats.org/presentationml/2006/ole">
            <mc:AlternateContent xmlns:mc="http://schemas.openxmlformats.org/markup-compatibility/2006">
              <mc:Choice xmlns:v="urn:schemas-microsoft-com:vml" Requires="v">
                <p:oleObj spid="_x0000_s47588" name="Формула" r:id="rId7" imgW="190417" imgH="241195" progId="Equation.3">
                  <p:embed/>
                </p:oleObj>
              </mc:Choice>
              <mc:Fallback>
                <p:oleObj name="Формула" r:id="rId7" imgW="190417"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5425" y="2219325"/>
                        <a:ext cx="1905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88" name="Line 95"/>
          <p:cNvSpPr>
            <a:spLocks noChangeShapeType="1"/>
          </p:cNvSpPr>
          <p:nvPr/>
        </p:nvSpPr>
        <p:spPr bwMode="auto">
          <a:xfrm>
            <a:off x="8416925" y="1176338"/>
            <a:ext cx="0"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89" name="Line 96"/>
          <p:cNvSpPr>
            <a:spLocks noChangeShapeType="1"/>
          </p:cNvSpPr>
          <p:nvPr/>
        </p:nvSpPr>
        <p:spPr bwMode="auto">
          <a:xfrm>
            <a:off x="7739063" y="1193800"/>
            <a:ext cx="0"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90" name="Line 97"/>
          <p:cNvSpPr>
            <a:spLocks noChangeShapeType="1"/>
          </p:cNvSpPr>
          <p:nvPr/>
        </p:nvSpPr>
        <p:spPr bwMode="auto">
          <a:xfrm>
            <a:off x="7751763" y="1350963"/>
            <a:ext cx="6667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4391" name="Text Box 98"/>
          <p:cNvSpPr txBox="1">
            <a:spLocks noChangeArrowheads="1"/>
          </p:cNvSpPr>
          <p:nvPr/>
        </p:nvSpPr>
        <p:spPr bwMode="auto">
          <a:xfrm>
            <a:off x="7983538" y="112395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d</a:t>
            </a:r>
            <a:endParaRPr lang="ru-RU" altLang="ru-RU" sz="1000" i="1">
              <a:latin typeface="+mn-lt"/>
            </a:endParaRPr>
          </a:p>
        </p:txBody>
      </p:sp>
      <p:sp>
        <p:nvSpPr>
          <p:cNvPr id="308323" name="Text Box 99"/>
          <p:cNvSpPr txBox="1">
            <a:spLocks noChangeArrowheads="1"/>
          </p:cNvSpPr>
          <p:nvPr/>
        </p:nvSpPr>
        <p:spPr bwMode="auto">
          <a:xfrm>
            <a:off x="142875" y="2097088"/>
            <a:ext cx="529183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rPr>
              <a:t>Методы расчета.</a:t>
            </a:r>
            <a:r>
              <a:rPr lang="ru-RU" altLang="ru-RU" sz="1000" dirty="0">
                <a:latin typeface="+mn-lt"/>
              </a:rPr>
              <a:t> Для расчета усилий, возникающих в стержнях ферм,</a:t>
            </a:r>
          </a:p>
          <a:p>
            <a:pPr eaLnBrk="1" hangingPunct="1"/>
            <a:r>
              <a:rPr lang="ru-RU" altLang="ru-RU" sz="1000" dirty="0">
                <a:latin typeface="+mn-lt"/>
              </a:rPr>
              <a:t>используются метод вырезания узлов и метод сквозных сечений (метод Риттера).</a:t>
            </a:r>
          </a:p>
          <a:p>
            <a:pPr eaLnBrk="1" hangingPunct="1"/>
            <a:r>
              <a:rPr lang="ru-RU" altLang="ru-RU" sz="1000" b="1" dirty="0">
                <a:latin typeface="+mn-lt"/>
              </a:rPr>
              <a:t>Основные допущения, принимаемые при расчете ферм</a:t>
            </a:r>
            <a:r>
              <a:rPr lang="en-US" altLang="ru-RU" sz="1000" b="1" dirty="0">
                <a:latin typeface="+mn-lt"/>
              </a:rPr>
              <a:t>:</a:t>
            </a:r>
            <a:endParaRPr lang="en-US" altLang="ru-RU" sz="1000" b="1" dirty="0">
              <a:solidFill>
                <a:schemeClr val="accent1"/>
              </a:solidFill>
              <a:latin typeface="+mn-lt"/>
            </a:endParaRPr>
          </a:p>
          <a:p>
            <a:pPr eaLnBrk="1" hangingPunct="1">
              <a:buFontTx/>
              <a:buAutoNum type="arabicPeriod"/>
            </a:pPr>
            <a:r>
              <a:rPr lang="ru-RU" altLang="ru-RU" sz="1000" dirty="0">
                <a:solidFill>
                  <a:schemeClr val="accent1"/>
                </a:solidFill>
                <a:latin typeface="+mn-lt"/>
              </a:rPr>
              <a:t>Все узлы соединения стержней считаются идеальными шарнирами</a:t>
            </a:r>
            <a:r>
              <a:rPr lang="ru-RU" altLang="ru-RU" sz="1000" dirty="0">
                <a:latin typeface="+mn-lt"/>
              </a:rPr>
              <a:t>, не</a:t>
            </a:r>
          </a:p>
          <a:p>
            <a:pPr eaLnBrk="1" hangingPunct="1"/>
            <a:r>
              <a:rPr lang="ru-RU" altLang="ru-RU" sz="1000" dirty="0">
                <a:latin typeface="+mn-lt"/>
              </a:rPr>
              <a:t>препятствующими взаимному повороту стержней. Узлы в металлических фермах,</a:t>
            </a:r>
          </a:p>
          <a:p>
            <a:pPr eaLnBrk="1" hangingPunct="1"/>
            <a:r>
              <a:rPr lang="ru-RU" altLang="ru-RU" sz="1000" dirty="0">
                <a:latin typeface="+mn-lt"/>
              </a:rPr>
              <a:t>в которых стержни соединяются при помощи фасонных листов и заклепок, также</a:t>
            </a:r>
          </a:p>
          <a:p>
            <a:pPr eaLnBrk="1" hangingPunct="1"/>
            <a:r>
              <a:rPr lang="ru-RU" altLang="ru-RU" sz="1000" dirty="0">
                <a:latin typeface="+mn-lt"/>
              </a:rPr>
              <a:t>рассматриваются как шарнирные, поскольку при нагрузке они допускают малые</a:t>
            </a:r>
          </a:p>
          <a:p>
            <a:pPr eaLnBrk="1" hangingPunct="1"/>
            <a:r>
              <a:rPr lang="ru-RU" altLang="ru-RU" sz="1000" dirty="0">
                <a:latin typeface="+mn-lt"/>
              </a:rPr>
              <a:t>упругие деформации (взаимные повороты).</a:t>
            </a:r>
            <a:endParaRPr lang="ru-RU" altLang="ru-RU" sz="1000" dirty="0">
              <a:solidFill>
                <a:schemeClr val="accent1"/>
              </a:solidFill>
              <a:latin typeface="+mn-lt"/>
            </a:endParaRPr>
          </a:p>
          <a:p>
            <a:pPr eaLnBrk="1" hangingPunct="1">
              <a:buFontTx/>
              <a:buAutoNum type="arabicPeriod" startAt="2"/>
            </a:pPr>
            <a:r>
              <a:rPr lang="ru-RU" altLang="ru-RU" sz="1000" dirty="0">
                <a:solidFill>
                  <a:schemeClr val="accent1"/>
                </a:solidFill>
                <a:latin typeface="+mn-lt"/>
              </a:rPr>
              <a:t>Нагрузка приложена в узлах</a:t>
            </a:r>
            <a:r>
              <a:rPr lang="ru-RU" altLang="ru-RU" sz="1000" dirty="0">
                <a:latin typeface="+mn-lt"/>
              </a:rPr>
              <a:t>. Для узловой передачи нагрузки на практике</a:t>
            </a:r>
          </a:p>
          <a:p>
            <a:pPr eaLnBrk="1" hangingPunct="1"/>
            <a:r>
              <a:rPr lang="ru-RU" altLang="ru-RU" sz="1000" dirty="0">
                <a:latin typeface="+mn-lt"/>
              </a:rPr>
              <a:t>используются специальные балочные конструкции.</a:t>
            </a:r>
            <a:endParaRPr lang="ru-RU" altLang="ru-RU" sz="1000" dirty="0">
              <a:solidFill>
                <a:schemeClr val="accent1"/>
              </a:solidFill>
              <a:latin typeface="+mn-lt"/>
            </a:endParaRPr>
          </a:p>
          <a:p>
            <a:pPr eaLnBrk="1" hangingPunct="1"/>
            <a:r>
              <a:rPr lang="ru-RU" altLang="ru-RU" sz="1000" dirty="0">
                <a:solidFill>
                  <a:schemeClr val="accent1"/>
                </a:solidFill>
                <a:latin typeface="+mn-lt"/>
              </a:rPr>
              <a:t>3.	Геометрические размеры фермы не изменяются при </a:t>
            </a:r>
            <a:r>
              <a:rPr lang="ru-RU" altLang="ru-RU" sz="1000" dirty="0" err="1">
                <a:solidFill>
                  <a:schemeClr val="accent1"/>
                </a:solidFill>
                <a:latin typeface="+mn-lt"/>
              </a:rPr>
              <a:t>нагружении</a:t>
            </a:r>
            <a:r>
              <a:rPr lang="ru-RU" altLang="ru-RU" sz="1000" dirty="0">
                <a:latin typeface="+mn-lt"/>
              </a:rPr>
              <a:t> (деформации малы).</a:t>
            </a:r>
            <a:endParaRPr lang="en-US" altLang="ru-RU" sz="1000" dirty="0">
              <a:latin typeface="+mn-lt"/>
            </a:endParaRPr>
          </a:p>
          <a:p>
            <a:pPr eaLnBrk="1" hangingPunct="1"/>
            <a:endParaRPr lang="ru-RU" altLang="ru-RU" sz="1000" b="1" dirty="0">
              <a:latin typeface="+mn-lt"/>
            </a:endParaRPr>
          </a:p>
        </p:txBody>
      </p:sp>
      <p:sp>
        <p:nvSpPr>
          <p:cNvPr id="308324" name="Text Box 100"/>
          <p:cNvSpPr txBox="1">
            <a:spLocks noChangeArrowheads="1"/>
          </p:cNvSpPr>
          <p:nvPr/>
        </p:nvSpPr>
        <p:spPr bwMode="auto">
          <a:xfrm>
            <a:off x="403225" y="3830638"/>
            <a:ext cx="53030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chemeClr val="accent1"/>
                </a:solidFill>
                <a:latin typeface="+mn-lt"/>
                <a:cs typeface="Arial" pitchFamily="34" charset="0"/>
              </a:rPr>
              <a:t>■</a:t>
            </a:r>
            <a:r>
              <a:rPr lang="en-US" altLang="ru-RU" sz="1000" b="1" dirty="0">
                <a:solidFill>
                  <a:schemeClr val="accent1"/>
                </a:solidFill>
                <a:latin typeface="+mn-lt"/>
                <a:cs typeface="Arial" pitchFamily="34" charset="0"/>
              </a:rPr>
              <a:t>   </a:t>
            </a:r>
            <a:r>
              <a:rPr lang="ru-RU" altLang="ru-RU" sz="1000" b="1" dirty="0">
                <a:solidFill>
                  <a:schemeClr val="accent1"/>
                </a:solidFill>
                <a:latin typeface="+mn-lt"/>
              </a:rPr>
              <a:t>Метод вырезания узлов </a:t>
            </a:r>
            <a:r>
              <a:rPr lang="ru-RU" altLang="ru-RU" sz="1000" dirty="0">
                <a:solidFill>
                  <a:schemeClr val="accent1"/>
                </a:solidFill>
                <a:latin typeface="+mn-lt"/>
              </a:rPr>
              <a:t>– Последовательно вырезаются узлы фермы так, чтобы</a:t>
            </a:r>
          </a:p>
          <a:p>
            <a:pPr eaLnBrk="1" hangingPunct="1"/>
            <a:r>
              <a:rPr lang="ru-RU" altLang="ru-RU" sz="1000" dirty="0">
                <a:solidFill>
                  <a:schemeClr val="accent1"/>
                </a:solidFill>
                <a:latin typeface="+mn-lt"/>
              </a:rPr>
              <a:t>в двух уравнениях равновесия для каждого из узлов было не более двух неизвестных</a:t>
            </a:r>
          </a:p>
          <a:p>
            <a:pPr eaLnBrk="1" hangingPunct="1"/>
            <a:r>
              <a:rPr lang="ru-RU" altLang="ru-RU" sz="1000" dirty="0">
                <a:solidFill>
                  <a:schemeClr val="accent1"/>
                </a:solidFill>
                <a:latin typeface="+mn-lt"/>
              </a:rPr>
              <a:t>усилий. Как правило внешние опорные реакции должны быть предварительно определены.</a:t>
            </a:r>
          </a:p>
        </p:txBody>
      </p:sp>
      <p:sp>
        <p:nvSpPr>
          <p:cNvPr id="308325" name="AutoShape 101"/>
          <p:cNvSpPr>
            <a:spLocks noChangeArrowheads="1"/>
          </p:cNvSpPr>
          <p:nvPr/>
        </p:nvSpPr>
        <p:spPr bwMode="auto">
          <a:xfrm>
            <a:off x="5686425" y="1781175"/>
            <a:ext cx="123825" cy="352425"/>
          </a:xfrm>
          <a:prstGeom prst="upArrow">
            <a:avLst>
              <a:gd name="adj1" fmla="val 50000"/>
              <a:gd name="adj2" fmla="val 71154"/>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8326" name="Object 102"/>
          <p:cNvGraphicFramePr>
            <a:graphicFrameLocks noChangeAspect="1"/>
          </p:cNvGraphicFramePr>
          <p:nvPr>
            <p:extLst>
              <p:ext uri="{D42A27DB-BD31-4B8C-83A1-F6EECF244321}">
                <p14:modId xmlns:p14="http://schemas.microsoft.com/office/powerpoint/2010/main" val="2715603213"/>
              </p:ext>
            </p:extLst>
          </p:nvPr>
        </p:nvGraphicFramePr>
        <p:xfrm>
          <a:off x="5834063" y="1903413"/>
          <a:ext cx="215900" cy="228600"/>
        </p:xfrm>
        <a:graphic>
          <a:graphicData uri="http://schemas.openxmlformats.org/presentationml/2006/ole">
            <mc:AlternateContent xmlns:mc="http://schemas.openxmlformats.org/markup-compatibility/2006">
              <mc:Choice xmlns:v="urn:schemas-microsoft-com:vml" Requires="v">
                <p:oleObj spid="_x0000_s47589" name="Формула" r:id="rId9" imgW="215806" imgH="228501" progId="Equation.3">
                  <p:embed/>
                </p:oleObj>
              </mc:Choice>
              <mc:Fallback>
                <p:oleObj name="Формула" r:id="rId9" imgW="21580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4063" y="1903413"/>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27" name="AutoShape 103"/>
          <p:cNvSpPr>
            <a:spLocks noChangeArrowheads="1"/>
          </p:cNvSpPr>
          <p:nvPr/>
        </p:nvSpPr>
        <p:spPr bwMode="auto">
          <a:xfrm>
            <a:off x="8351838" y="1751013"/>
            <a:ext cx="123825" cy="352425"/>
          </a:xfrm>
          <a:prstGeom prst="upArrow">
            <a:avLst>
              <a:gd name="adj1" fmla="val 50000"/>
              <a:gd name="adj2" fmla="val 71154"/>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8328" name="Object 104"/>
          <p:cNvGraphicFramePr>
            <a:graphicFrameLocks noChangeAspect="1"/>
          </p:cNvGraphicFramePr>
          <p:nvPr>
            <p:extLst>
              <p:ext uri="{D42A27DB-BD31-4B8C-83A1-F6EECF244321}">
                <p14:modId xmlns:p14="http://schemas.microsoft.com/office/powerpoint/2010/main" val="949201534"/>
              </p:ext>
            </p:extLst>
          </p:nvPr>
        </p:nvGraphicFramePr>
        <p:xfrm>
          <a:off x="8089900" y="1863725"/>
          <a:ext cx="215900" cy="228600"/>
        </p:xfrm>
        <a:graphic>
          <a:graphicData uri="http://schemas.openxmlformats.org/presentationml/2006/ole">
            <mc:AlternateContent xmlns:mc="http://schemas.openxmlformats.org/markup-compatibility/2006">
              <mc:Choice xmlns:v="urn:schemas-microsoft-com:vml" Requires="v">
                <p:oleObj spid="_x0000_s47590" name="Формула" r:id="rId11" imgW="215806" imgH="228501" progId="Equation.3">
                  <p:embed/>
                </p:oleObj>
              </mc:Choice>
              <mc:Fallback>
                <p:oleObj name="Формула" r:id="rId11" imgW="215806"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9900" y="1863725"/>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29" name="Text Box 105"/>
          <p:cNvSpPr txBox="1">
            <a:spLocks noChangeArrowheads="1"/>
          </p:cNvSpPr>
          <p:nvPr/>
        </p:nvSpPr>
        <p:spPr bwMode="auto">
          <a:xfrm>
            <a:off x="411163" y="4619625"/>
            <a:ext cx="5388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2</a:t>
            </a:r>
            <a:r>
              <a:rPr lang="en-US" altLang="ru-RU" sz="1000" dirty="0">
                <a:latin typeface="+mn-lt"/>
              </a:rPr>
              <a:t>. </a:t>
            </a:r>
            <a:r>
              <a:rPr lang="ru-RU" altLang="ru-RU" sz="1000" dirty="0">
                <a:latin typeface="+mn-lt"/>
              </a:rPr>
              <a:t>Нумеруем или обозначаем буквами необозначенные узлы. Реакции стержней (или</a:t>
            </a:r>
          </a:p>
          <a:p>
            <a:pPr eaLnBrk="1" hangingPunct="1"/>
            <a:r>
              <a:rPr lang="ru-RU" altLang="ru-RU" sz="1000" dirty="0">
                <a:latin typeface="+mn-lt"/>
              </a:rPr>
              <a:t>усилия в них) будем обозначать далее двумя индексными цифрами или буквами – первая из</a:t>
            </a:r>
          </a:p>
          <a:p>
            <a:pPr eaLnBrk="1" hangingPunct="1"/>
            <a:r>
              <a:rPr lang="ru-RU" altLang="ru-RU" sz="1000" dirty="0">
                <a:latin typeface="+mn-lt"/>
              </a:rPr>
              <a:t>них совпадает с номером (обозначением) вырезаемого узла, а вторая указывает к каком узлу</a:t>
            </a:r>
          </a:p>
          <a:p>
            <a:pPr eaLnBrk="1" hangingPunct="1"/>
            <a:r>
              <a:rPr lang="ru-RU" altLang="ru-RU" sz="1000" dirty="0">
                <a:latin typeface="+mn-lt"/>
              </a:rPr>
              <a:t>присоединяется другим концом рассматриваемый стержень.</a:t>
            </a:r>
            <a:endParaRPr lang="ru-RU" altLang="ru-RU" sz="1000" b="1" dirty="0">
              <a:latin typeface="+mn-lt"/>
            </a:endParaRPr>
          </a:p>
        </p:txBody>
      </p:sp>
      <p:sp>
        <p:nvSpPr>
          <p:cNvPr id="308330" name="Text Box 106"/>
          <p:cNvSpPr txBox="1">
            <a:spLocks noChangeArrowheads="1"/>
          </p:cNvSpPr>
          <p:nvPr/>
        </p:nvSpPr>
        <p:spPr bwMode="auto">
          <a:xfrm>
            <a:off x="381000" y="5256213"/>
            <a:ext cx="5634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3</a:t>
            </a:r>
            <a:r>
              <a:rPr lang="en-US" altLang="ru-RU" sz="1000" dirty="0">
                <a:latin typeface="+mn-lt"/>
              </a:rPr>
              <a:t>. </a:t>
            </a:r>
            <a:r>
              <a:rPr lang="ru-RU" altLang="ru-RU" sz="1000" dirty="0">
                <a:latin typeface="+mn-lt"/>
              </a:rPr>
              <a:t>Вырезаем узел </a:t>
            </a:r>
            <a:r>
              <a:rPr lang="en-US" altLang="ru-RU" sz="1000" i="1" dirty="0">
                <a:latin typeface="+mn-lt"/>
              </a:rPr>
              <a:t>A</a:t>
            </a:r>
            <a:r>
              <a:rPr lang="en-US" altLang="ru-RU" sz="1000" dirty="0">
                <a:latin typeface="+mn-lt"/>
              </a:rPr>
              <a:t> (</a:t>
            </a:r>
            <a:r>
              <a:rPr lang="ru-RU" altLang="ru-RU" sz="1000" dirty="0">
                <a:latin typeface="+mn-lt"/>
              </a:rPr>
              <a:t>в этом узле всего два неизвестных усилия) и заменяем действие разрезанных</a:t>
            </a:r>
          </a:p>
          <a:p>
            <a:pPr eaLnBrk="1" hangingPunct="1"/>
            <a:r>
              <a:rPr lang="ru-RU" altLang="ru-RU" sz="1000" dirty="0">
                <a:latin typeface="+mn-lt"/>
              </a:rPr>
              <a:t>(отброшенных) узлов усилиями (реакциями) </a:t>
            </a:r>
            <a:r>
              <a:rPr lang="en-US" altLang="ru-RU" sz="1000" b="1" i="1" dirty="0">
                <a:latin typeface="+mn-lt"/>
              </a:rPr>
              <a:t>S</a:t>
            </a:r>
            <a:r>
              <a:rPr lang="en-US" altLang="ru-RU" sz="1000" i="1" baseline="-25000" dirty="0">
                <a:latin typeface="+mn-lt"/>
              </a:rPr>
              <a:t>A</a:t>
            </a:r>
            <a:r>
              <a:rPr lang="en-US" altLang="ru-RU" sz="1000" baseline="-25000" dirty="0">
                <a:latin typeface="+mn-lt"/>
              </a:rPr>
              <a:t>1</a:t>
            </a:r>
            <a:r>
              <a:rPr lang="en-US" altLang="ru-RU" sz="1000" dirty="0">
                <a:latin typeface="+mn-lt"/>
              </a:rPr>
              <a:t> </a:t>
            </a:r>
            <a:r>
              <a:rPr lang="ru-RU" altLang="ru-RU" sz="1000" dirty="0">
                <a:latin typeface="+mn-lt"/>
              </a:rPr>
              <a:t>и </a:t>
            </a:r>
            <a:r>
              <a:rPr lang="en-US" altLang="ru-RU" sz="1000" b="1" i="1" dirty="0">
                <a:latin typeface="+mn-lt"/>
              </a:rPr>
              <a:t>S</a:t>
            </a:r>
            <a:r>
              <a:rPr lang="en-US" altLang="ru-RU" sz="1000" i="1" baseline="-25000" dirty="0">
                <a:latin typeface="+mn-lt"/>
              </a:rPr>
              <a:t>A</a:t>
            </a:r>
            <a:r>
              <a:rPr lang="en-US" altLang="ru-RU" sz="1000" baseline="-25000" dirty="0">
                <a:latin typeface="+mn-lt"/>
              </a:rPr>
              <a:t>6</a:t>
            </a:r>
            <a:r>
              <a:rPr lang="en-US" altLang="ru-RU" sz="1000" dirty="0">
                <a:latin typeface="+mn-lt"/>
              </a:rPr>
              <a:t>.</a:t>
            </a:r>
            <a:endParaRPr lang="ru-RU" altLang="ru-RU" sz="1000" b="1" dirty="0">
              <a:latin typeface="+mn-lt"/>
            </a:endParaRPr>
          </a:p>
        </p:txBody>
      </p:sp>
      <p:sp>
        <p:nvSpPr>
          <p:cNvPr id="308331" name="Text Box 107"/>
          <p:cNvSpPr txBox="1">
            <a:spLocks noChangeArrowheads="1"/>
          </p:cNvSpPr>
          <p:nvPr/>
        </p:nvSpPr>
        <p:spPr bwMode="auto">
          <a:xfrm>
            <a:off x="5638800" y="1236663"/>
            <a:ext cx="2295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1</a:t>
            </a:r>
          </a:p>
        </p:txBody>
      </p:sp>
      <p:sp>
        <p:nvSpPr>
          <p:cNvPr id="308333" name="Text Box 109"/>
          <p:cNvSpPr txBox="1">
            <a:spLocks noChangeArrowheads="1"/>
          </p:cNvSpPr>
          <p:nvPr/>
        </p:nvSpPr>
        <p:spPr bwMode="auto">
          <a:xfrm>
            <a:off x="6273800" y="124301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a:t>
            </a:r>
          </a:p>
        </p:txBody>
      </p:sp>
      <p:sp>
        <p:nvSpPr>
          <p:cNvPr id="308334" name="Text Box 110"/>
          <p:cNvSpPr txBox="1">
            <a:spLocks noChangeArrowheads="1"/>
          </p:cNvSpPr>
          <p:nvPr/>
        </p:nvSpPr>
        <p:spPr bwMode="auto">
          <a:xfrm>
            <a:off x="6958013" y="1241425"/>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3</a:t>
            </a:r>
          </a:p>
        </p:txBody>
      </p:sp>
      <p:sp>
        <p:nvSpPr>
          <p:cNvPr id="308335" name="Text Box 111"/>
          <p:cNvSpPr txBox="1">
            <a:spLocks noChangeArrowheads="1"/>
          </p:cNvSpPr>
          <p:nvPr/>
        </p:nvSpPr>
        <p:spPr bwMode="auto">
          <a:xfrm>
            <a:off x="7508875" y="124936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4</a:t>
            </a:r>
          </a:p>
        </p:txBody>
      </p:sp>
      <p:sp>
        <p:nvSpPr>
          <p:cNvPr id="308336" name="Text Box 112"/>
          <p:cNvSpPr txBox="1">
            <a:spLocks noChangeArrowheads="1"/>
          </p:cNvSpPr>
          <p:nvPr/>
        </p:nvSpPr>
        <p:spPr bwMode="auto">
          <a:xfrm>
            <a:off x="8393113" y="123825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5</a:t>
            </a:r>
          </a:p>
        </p:txBody>
      </p:sp>
      <p:sp>
        <p:nvSpPr>
          <p:cNvPr id="308337" name="Text Box 113"/>
          <p:cNvSpPr txBox="1">
            <a:spLocks noChangeArrowheads="1"/>
          </p:cNvSpPr>
          <p:nvPr/>
        </p:nvSpPr>
        <p:spPr bwMode="auto">
          <a:xfrm>
            <a:off x="6172200" y="209391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6</a:t>
            </a:r>
          </a:p>
        </p:txBody>
      </p:sp>
      <p:sp>
        <p:nvSpPr>
          <p:cNvPr id="308338" name="Text Box 114"/>
          <p:cNvSpPr txBox="1">
            <a:spLocks noChangeArrowheads="1"/>
          </p:cNvSpPr>
          <p:nvPr/>
        </p:nvSpPr>
        <p:spPr bwMode="auto">
          <a:xfrm>
            <a:off x="6846888" y="2092325"/>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7</a:t>
            </a:r>
          </a:p>
        </p:txBody>
      </p:sp>
      <p:sp>
        <p:nvSpPr>
          <p:cNvPr id="308339" name="Text Box 115"/>
          <p:cNvSpPr txBox="1">
            <a:spLocks noChangeArrowheads="1"/>
          </p:cNvSpPr>
          <p:nvPr/>
        </p:nvSpPr>
        <p:spPr bwMode="auto">
          <a:xfrm>
            <a:off x="7540625" y="2100263"/>
            <a:ext cx="2568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8</a:t>
            </a:r>
          </a:p>
        </p:txBody>
      </p:sp>
      <p:sp>
        <p:nvSpPr>
          <p:cNvPr id="308341" name="Text Box 117"/>
          <p:cNvSpPr txBox="1">
            <a:spLocks noChangeArrowheads="1"/>
          </p:cNvSpPr>
          <p:nvPr/>
        </p:nvSpPr>
        <p:spPr bwMode="auto">
          <a:xfrm>
            <a:off x="6145213" y="3152775"/>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308342" name="AutoShape 118"/>
          <p:cNvSpPr>
            <a:spLocks noChangeArrowheads="1"/>
          </p:cNvSpPr>
          <p:nvPr/>
        </p:nvSpPr>
        <p:spPr bwMode="auto">
          <a:xfrm>
            <a:off x="6418263" y="3132138"/>
            <a:ext cx="123825" cy="352425"/>
          </a:xfrm>
          <a:prstGeom prst="upArrow">
            <a:avLst>
              <a:gd name="adj1" fmla="val 50000"/>
              <a:gd name="adj2" fmla="val 71154"/>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08343" name="AutoShape 119"/>
          <p:cNvSpPr>
            <a:spLocks noChangeArrowheads="1"/>
          </p:cNvSpPr>
          <p:nvPr/>
        </p:nvSpPr>
        <p:spPr bwMode="auto">
          <a:xfrm>
            <a:off x="6435725" y="2720975"/>
            <a:ext cx="76200" cy="352425"/>
          </a:xfrm>
          <a:prstGeom prst="upArrow">
            <a:avLst>
              <a:gd name="adj1" fmla="val 50000"/>
              <a:gd name="adj2" fmla="val 115625"/>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08344" name="AutoShape 120"/>
          <p:cNvSpPr>
            <a:spLocks noChangeArrowheads="1"/>
          </p:cNvSpPr>
          <p:nvPr/>
        </p:nvSpPr>
        <p:spPr bwMode="auto">
          <a:xfrm rot="5400000">
            <a:off x="6643688" y="2919412"/>
            <a:ext cx="76200" cy="352425"/>
          </a:xfrm>
          <a:prstGeom prst="upArrow">
            <a:avLst>
              <a:gd name="adj1" fmla="val 50000"/>
              <a:gd name="adj2" fmla="val 115625"/>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8345" name="Object 121"/>
          <p:cNvGraphicFramePr>
            <a:graphicFrameLocks noChangeAspect="1"/>
          </p:cNvGraphicFramePr>
          <p:nvPr>
            <p:extLst>
              <p:ext uri="{D42A27DB-BD31-4B8C-83A1-F6EECF244321}">
                <p14:modId xmlns:p14="http://schemas.microsoft.com/office/powerpoint/2010/main" val="759201156"/>
              </p:ext>
            </p:extLst>
          </p:nvPr>
        </p:nvGraphicFramePr>
        <p:xfrm>
          <a:off x="6537325" y="3225800"/>
          <a:ext cx="215900" cy="228600"/>
        </p:xfrm>
        <a:graphic>
          <a:graphicData uri="http://schemas.openxmlformats.org/presentationml/2006/ole">
            <mc:AlternateContent xmlns:mc="http://schemas.openxmlformats.org/markup-compatibility/2006">
              <mc:Choice xmlns:v="urn:schemas-microsoft-com:vml" Requires="v">
                <p:oleObj spid="_x0000_s47591" name="Формула" r:id="rId13" imgW="215806" imgH="228501" progId="Equation.3">
                  <p:embed/>
                </p:oleObj>
              </mc:Choice>
              <mc:Fallback>
                <p:oleObj name="Формула" r:id="rId13" imgW="21580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7325" y="3225800"/>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46" name="Object 122"/>
          <p:cNvGraphicFramePr>
            <a:graphicFrameLocks noChangeAspect="1"/>
          </p:cNvGraphicFramePr>
          <p:nvPr>
            <p:extLst>
              <p:ext uri="{D42A27DB-BD31-4B8C-83A1-F6EECF244321}">
                <p14:modId xmlns:p14="http://schemas.microsoft.com/office/powerpoint/2010/main" val="4114941802"/>
              </p:ext>
            </p:extLst>
          </p:nvPr>
        </p:nvGraphicFramePr>
        <p:xfrm>
          <a:off x="6910388" y="2989263"/>
          <a:ext cx="266700" cy="241300"/>
        </p:xfrm>
        <a:graphic>
          <a:graphicData uri="http://schemas.openxmlformats.org/presentationml/2006/ole">
            <mc:AlternateContent xmlns:mc="http://schemas.openxmlformats.org/markup-compatibility/2006">
              <mc:Choice xmlns:v="urn:schemas-microsoft-com:vml" Requires="v">
                <p:oleObj spid="_x0000_s47592" name="Формула" r:id="rId14" imgW="266469" imgH="241091" progId="Equation.3">
                  <p:embed/>
                </p:oleObj>
              </mc:Choice>
              <mc:Fallback>
                <p:oleObj name="Формула" r:id="rId14" imgW="266469" imgH="24109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10388" y="2989263"/>
                        <a:ext cx="2667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47" name="Object 123"/>
          <p:cNvGraphicFramePr>
            <a:graphicFrameLocks noChangeAspect="1"/>
          </p:cNvGraphicFramePr>
          <p:nvPr>
            <p:extLst>
              <p:ext uri="{D42A27DB-BD31-4B8C-83A1-F6EECF244321}">
                <p14:modId xmlns:p14="http://schemas.microsoft.com/office/powerpoint/2010/main" val="1102385609"/>
              </p:ext>
            </p:extLst>
          </p:nvPr>
        </p:nvGraphicFramePr>
        <p:xfrm>
          <a:off x="6569075" y="2727325"/>
          <a:ext cx="241300" cy="228600"/>
        </p:xfrm>
        <a:graphic>
          <a:graphicData uri="http://schemas.openxmlformats.org/presentationml/2006/ole">
            <mc:AlternateContent xmlns:mc="http://schemas.openxmlformats.org/markup-compatibility/2006">
              <mc:Choice xmlns:v="urn:schemas-microsoft-com:vml" Requires="v">
                <p:oleObj spid="_x0000_s47593" name="Формула" r:id="rId16" imgW="241300" imgH="228600" progId="Equation.3">
                  <p:embed/>
                </p:oleObj>
              </mc:Choice>
              <mc:Fallback>
                <p:oleObj name="Формула" r:id="rId16" imgW="2413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69075" y="2727325"/>
                        <a:ext cx="2413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48" name="Text Box 124"/>
          <p:cNvSpPr txBox="1">
            <a:spLocks noChangeArrowheads="1"/>
          </p:cNvSpPr>
          <p:nvPr/>
        </p:nvSpPr>
        <p:spPr bwMode="auto">
          <a:xfrm>
            <a:off x="379413" y="5597525"/>
            <a:ext cx="453681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4</a:t>
            </a:r>
            <a:r>
              <a:rPr lang="en-US" altLang="ru-RU" sz="1000" dirty="0">
                <a:latin typeface="+mn-lt"/>
              </a:rPr>
              <a:t>. </a:t>
            </a:r>
            <a:r>
              <a:rPr lang="ru-RU" altLang="ru-RU" sz="1000" dirty="0">
                <a:latin typeface="+mn-lt"/>
              </a:rPr>
              <a:t>Составляем уравнения равновесия для узла </a:t>
            </a:r>
            <a:r>
              <a:rPr lang="en-US" altLang="ru-RU" sz="1000" dirty="0">
                <a:latin typeface="+mn-lt"/>
              </a:rPr>
              <a:t>A </a:t>
            </a:r>
            <a:r>
              <a:rPr lang="ru-RU" altLang="ru-RU" sz="1000" dirty="0">
                <a:latin typeface="+mn-lt"/>
              </a:rPr>
              <a:t> и вычисляем усилия </a:t>
            </a:r>
            <a:r>
              <a:rPr lang="en-US" altLang="ru-RU" sz="1000" b="1" i="1" dirty="0">
                <a:latin typeface="+mn-lt"/>
              </a:rPr>
              <a:t>S</a:t>
            </a:r>
            <a:r>
              <a:rPr lang="en-US" altLang="ru-RU" sz="1000" i="1" baseline="-25000" dirty="0">
                <a:latin typeface="+mn-lt"/>
              </a:rPr>
              <a:t>A</a:t>
            </a:r>
            <a:r>
              <a:rPr lang="en-US" altLang="ru-RU" sz="1000" baseline="-25000" dirty="0">
                <a:latin typeface="+mn-lt"/>
              </a:rPr>
              <a:t>1</a:t>
            </a:r>
            <a:r>
              <a:rPr lang="en-US" altLang="ru-RU" sz="1000" dirty="0">
                <a:latin typeface="+mn-lt"/>
              </a:rPr>
              <a:t> </a:t>
            </a:r>
            <a:r>
              <a:rPr lang="ru-RU" altLang="ru-RU" sz="1000" dirty="0">
                <a:latin typeface="+mn-lt"/>
              </a:rPr>
              <a:t>и </a:t>
            </a:r>
            <a:r>
              <a:rPr lang="en-US" altLang="ru-RU" sz="1000" b="1" i="1" dirty="0">
                <a:latin typeface="+mn-lt"/>
              </a:rPr>
              <a:t>S</a:t>
            </a:r>
            <a:r>
              <a:rPr lang="en-US" altLang="ru-RU" sz="1000" i="1" baseline="-25000" dirty="0">
                <a:latin typeface="+mn-lt"/>
              </a:rPr>
              <a:t>A</a:t>
            </a:r>
            <a:r>
              <a:rPr lang="en-US" altLang="ru-RU" sz="1000" baseline="-25000" dirty="0">
                <a:latin typeface="+mn-lt"/>
              </a:rPr>
              <a:t>6</a:t>
            </a:r>
            <a:r>
              <a:rPr lang="en-US" altLang="ru-RU" sz="1000" dirty="0">
                <a:latin typeface="+mn-lt"/>
              </a:rPr>
              <a:t>.</a:t>
            </a:r>
            <a:endParaRPr lang="ru-RU" altLang="ru-RU" sz="1000" b="1" dirty="0">
              <a:latin typeface="+mn-lt"/>
            </a:endParaRPr>
          </a:p>
        </p:txBody>
      </p:sp>
      <p:graphicFrame>
        <p:nvGraphicFramePr>
          <p:cNvPr id="308349" name="Object 125"/>
          <p:cNvGraphicFramePr>
            <a:graphicFrameLocks noChangeAspect="1"/>
          </p:cNvGraphicFramePr>
          <p:nvPr>
            <p:extLst>
              <p:ext uri="{D42A27DB-BD31-4B8C-83A1-F6EECF244321}">
                <p14:modId xmlns:p14="http://schemas.microsoft.com/office/powerpoint/2010/main" val="227554723"/>
              </p:ext>
            </p:extLst>
          </p:nvPr>
        </p:nvGraphicFramePr>
        <p:xfrm>
          <a:off x="7235825" y="2847975"/>
          <a:ext cx="1625600" cy="457200"/>
        </p:xfrm>
        <a:graphic>
          <a:graphicData uri="http://schemas.openxmlformats.org/presentationml/2006/ole">
            <mc:AlternateContent xmlns:mc="http://schemas.openxmlformats.org/markup-compatibility/2006">
              <mc:Choice xmlns:v="urn:schemas-microsoft-com:vml" Requires="v">
                <p:oleObj spid="_x0000_s47594" name="Формула" r:id="rId18" imgW="1625600" imgH="457200" progId="Equation.3">
                  <p:embed/>
                </p:oleObj>
              </mc:Choice>
              <mc:Fallback>
                <p:oleObj name="Формула" r:id="rId18" imgW="1625600" imgH="457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5825" y="2847975"/>
                        <a:ext cx="1625600" cy="457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50" name="Object 126"/>
          <p:cNvGraphicFramePr>
            <a:graphicFrameLocks noChangeAspect="1"/>
          </p:cNvGraphicFramePr>
          <p:nvPr>
            <p:extLst>
              <p:ext uri="{D42A27DB-BD31-4B8C-83A1-F6EECF244321}">
                <p14:modId xmlns:p14="http://schemas.microsoft.com/office/powerpoint/2010/main" val="3629374201"/>
              </p:ext>
            </p:extLst>
          </p:nvPr>
        </p:nvGraphicFramePr>
        <p:xfrm>
          <a:off x="7246938" y="3360738"/>
          <a:ext cx="685800" cy="457200"/>
        </p:xfrm>
        <a:graphic>
          <a:graphicData uri="http://schemas.openxmlformats.org/presentationml/2006/ole">
            <mc:AlternateContent xmlns:mc="http://schemas.openxmlformats.org/markup-compatibility/2006">
              <mc:Choice xmlns:v="urn:schemas-microsoft-com:vml" Requires="v">
                <p:oleObj spid="_x0000_s47595" name="Формула" r:id="rId20" imgW="685800" imgH="457200" progId="Equation.3">
                  <p:embed/>
                </p:oleObj>
              </mc:Choice>
              <mc:Fallback>
                <p:oleObj name="Формула" r:id="rId20" imgW="68580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46938" y="3360738"/>
                        <a:ext cx="685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51" name="Text Box 127"/>
          <p:cNvSpPr txBox="1">
            <a:spLocks noChangeArrowheads="1"/>
          </p:cNvSpPr>
          <p:nvPr/>
        </p:nvSpPr>
        <p:spPr bwMode="auto">
          <a:xfrm>
            <a:off x="379413" y="5797550"/>
            <a:ext cx="56012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5</a:t>
            </a:r>
            <a:r>
              <a:rPr lang="en-US" altLang="ru-RU" sz="1000" dirty="0">
                <a:latin typeface="+mn-lt"/>
              </a:rPr>
              <a:t>. </a:t>
            </a:r>
            <a:r>
              <a:rPr lang="ru-RU" altLang="ru-RU" sz="1000" dirty="0">
                <a:latin typeface="+mn-lt"/>
              </a:rPr>
              <a:t>Вырезаем узел 1</a:t>
            </a:r>
            <a:r>
              <a:rPr lang="en-US" altLang="ru-RU" sz="1000" dirty="0">
                <a:latin typeface="+mn-lt"/>
              </a:rPr>
              <a:t> (</a:t>
            </a:r>
            <a:r>
              <a:rPr lang="ru-RU" altLang="ru-RU" sz="1000" dirty="0">
                <a:latin typeface="+mn-lt"/>
              </a:rPr>
              <a:t>в этом узле всего два неизвестных усилия) и заменяем действие разрезанных</a:t>
            </a:r>
          </a:p>
          <a:p>
            <a:pPr eaLnBrk="1" hangingPunct="1"/>
            <a:r>
              <a:rPr lang="ru-RU" altLang="ru-RU" sz="1000" dirty="0">
                <a:latin typeface="+mn-lt"/>
              </a:rPr>
              <a:t>(отброшенных) узлов усилиями (реакциями) </a:t>
            </a:r>
            <a:r>
              <a:rPr lang="en-US" altLang="ru-RU" sz="1000" b="1" i="1" dirty="0">
                <a:latin typeface="+mn-lt"/>
              </a:rPr>
              <a:t>S</a:t>
            </a:r>
            <a:r>
              <a:rPr lang="en-US" altLang="ru-RU" sz="1000" baseline="-25000" dirty="0">
                <a:latin typeface="+mn-lt"/>
              </a:rPr>
              <a:t>1</a:t>
            </a:r>
            <a:r>
              <a:rPr lang="en-US" altLang="ru-RU" sz="1000" i="1" baseline="-25000" dirty="0">
                <a:latin typeface="+mn-lt"/>
              </a:rPr>
              <a:t>A</a:t>
            </a:r>
            <a:r>
              <a:rPr lang="en-US" altLang="ru-RU" sz="1000" dirty="0">
                <a:latin typeface="+mn-lt"/>
              </a:rPr>
              <a:t>,</a:t>
            </a:r>
            <a:r>
              <a:rPr lang="ru-RU" altLang="ru-RU" sz="1000" dirty="0">
                <a:latin typeface="+mn-lt"/>
              </a:rPr>
              <a:t> </a:t>
            </a:r>
            <a:r>
              <a:rPr lang="en-US" altLang="ru-RU" sz="1000" b="1" i="1" dirty="0">
                <a:latin typeface="+mn-lt"/>
              </a:rPr>
              <a:t>S</a:t>
            </a:r>
            <a:r>
              <a:rPr lang="en-US" altLang="ru-RU" sz="1000" baseline="-25000" dirty="0">
                <a:latin typeface="+mn-lt"/>
              </a:rPr>
              <a:t>12 </a:t>
            </a:r>
            <a:r>
              <a:rPr lang="ru-RU" altLang="ru-RU" sz="1000" dirty="0">
                <a:latin typeface="+mn-lt"/>
              </a:rPr>
              <a:t>и </a:t>
            </a:r>
            <a:r>
              <a:rPr lang="en-US" altLang="ru-RU" sz="1000" b="1" i="1" dirty="0">
                <a:latin typeface="+mn-lt"/>
              </a:rPr>
              <a:t>S</a:t>
            </a:r>
            <a:r>
              <a:rPr lang="en-US" altLang="ru-RU" sz="1000" baseline="-25000" dirty="0">
                <a:latin typeface="+mn-lt"/>
              </a:rPr>
              <a:t>1</a:t>
            </a:r>
            <a:r>
              <a:rPr lang="ru-RU" altLang="ru-RU" sz="1000" baseline="-25000" dirty="0">
                <a:latin typeface="+mn-lt"/>
              </a:rPr>
              <a:t>6</a:t>
            </a:r>
            <a:r>
              <a:rPr lang="en-US" altLang="ru-RU" sz="1000" dirty="0">
                <a:latin typeface="+mn-lt"/>
              </a:rPr>
              <a:t>.</a:t>
            </a:r>
            <a:endParaRPr lang="ru-RU" altLang="ru-RU" sz="1000" dirty="0">
              <a:latin typeface="+mn-lt"/>
            </a:endParaRPr>
          </a:p>
        </p:txBody>
      </p:sp>
      <p:sp>
        <p:nvSpPr>
          <p:cNvPr id="308353" name="Text Box 129"/>
          <p:cNvSpPr txBox="1">
            <a:spLocks noChangeArrowheads="1"/>
          </p:cNvSpPr>
          <p:nvPr/>
        </p:nvSpPr>
        <p:spPr bwMode="auto">
          <a:xfrm>
            <a:off x="6323013" y="3854450"/>
            <a:ext cx="2295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1</a:t>
            </a:r>
          </a:p>
        </p:txBody>
      </p:sp>
      <p:sp>
        <p:nvSpPr>
          <p:cNvPr id="308354" name="AutoShape 130"/>
          <p:cNvSpPr>
            <a:spLocks noChangeArrowheads="1"/>
          </p:cNvSpPr>
          <p:nvPr/>
        </p:nvSpPr>
        <p:spPr bwMode="auto">
          <a:xfrm rot="5400000">
            <a:off x="6565901" y="3927475"/>
            <a:ext cx="76200" cy="352425"/>
          </a:xfrm>
          <a:prstGeom prst="upArrow">
            <a:avLst>
              <a:gd name="adj1" fmla="val 50000"/>
              <a:gd name="adj2" fmla="val 115625"/>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8355" name="Object 131"/>
          <p:cNvGraphicFramePr>
            <a:graphicFrameLocks noChangeAspect="1"/>
          </p:cNvGraphicFramePr>
          <p:nvPr>
            <p:extLst>
              <p:ext uri="{D42A27DB-BD31-4B8C-83A1-F6EECF244321}">
                <p14:modId xmlns:p14="http://schemas.microsoft.com/office/powerpoint/2010/main" val="3042957476"/>
              </p:ext>
            </p:extLst>
          </p:nvPr>
        </p:nvGraphicFramePr>
        <p:xfrm>
          <a:off x="6556375" y="3775075"/>
          <a:ext cx="228600" cy="228600"/>
        </p:xfrm>
        <a:graphic>
          <a:graphicData uri="http://schemas.openxmlformats.org/presentationml/2006/ole">
            <mc:AlternateContent xmlns:mc="http://schemas.openxmlformats.org/markup-compatibility/2006">
              <mc:Choice xmlns:v="urn:schemas-microsoft-com:vml" Requires="v">
                <p:oleObj spid="_x0000_s47596" name="Формула" r:id="rId22" imgW="228600" imgH="228600" progId="Equation.3">
                  <p:embed/>
                </p:oleObj>
              </mc:Choice>
              <mc:Fallback>
                <p:oleObj name="Формула" r:id="rId22" imgW="22860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56375" y="377507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56" name="AutoShape 132"/>
          <p:cNvSpPr>
            <a:spLocks noChangeArrowheads="1"/>
          </p:cNvSpPr>
          <p:nvPr/>
        </p:nvSpPr>
        <p:spPr bwMode="auto">
          <a:xfrm flipV="1">
            <a:off x="6348413" y="4138613"/>
            <a:ext cx="76200" cy="352425"/>
          </a:xfrm>
          <a:prstGeom prst="upArrow">
            <a:avLst>
              <a:gd name="adj1" fmla="val 50000"/>
              <a:gd name="adj2" fmla="val 115625"/>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8357" name="Object 133"/>
          <p:cNvGraphicFramePr>
            <a:graphicFrameLocks noChangeAspect="1"/>
          </p:cNvGraphicFramePr>
          <p:nvPr>
            <p:extLst>
              <p:ext uri="{D42A27DB-BD31-4B8C-83A1-F6EECF244321}">
                <p14:modId xmlns:p14="http://schemas.microsoft.com/office/powerpoint/2010/main" val="3857966841"/>
              </p:ext>
            </p:extLst>
          </p:nvPr>
        </p:nvGraphicFramePr>
        <p:xfrm>
          <a:off x="6091238" y="4316413"/>
          <a:ext cx="241300" cy="228600"/>
        </p:xfrm>
        <a:graphic>
          <a:graphicData uri="http://schemas.openxmlformats.org/presentationml/2006/ole">
            <mc:AlternateContent xmlns:mc="http://schemas.openxmlformats.org/markup-compatibility/2006">
              <mc:Choice xmlns:v="urn:schemas-microsoft-com:vml" Requires="v">
                <p:oleObj spid="_x0000_s47597" name="Формула" r:id="rId24" imgW="241300" imgH="228600" progId="Equation.3">
                  <p:embed/>
                </p:oleObj>
              </mc:Choice>
              <mc:Fallback>
                <p:oleObj name="Формула" r:id="rId24" imgW="2413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91238" y="4316413"/>
                        <a:ext cx="2413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59" name="AutoShape 135"/>
          <p:cNvSpPr>
            <a:spLocks noChangeArrowheads="1"/>
          </p:cNvSpPr>
          <p:nvPr/>
        </p:nvSpPr>
        <p:spPr bwMode="auto">
          <a:xfrm rot="2488185">
            <a:off x="6370638" y="4211638"/>
            <a:ext cx="357187" cy="77787"/>
          </a:xfrm>
          <a:prstGeom prst="rightArrow">
            <a:avLst>
              <a:gd name="adj1" fmla="val 50000"/>
              <a:gd name="adj2" fmla="val 114796"/>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8360" name="Object 136"/>
          <p:cNvGraphicFramePr>
            <a:graphicFrameLocks noChangeAspect="1"/>
          </p:cNvGraphicFramePr>
          <p:nvPr>
            <p:extLst>
              <p:ext uri="{D42A27DB-BD31-4B8C-83A1-F6EECF244321}">
                <p14:modId xmlns:p14="http://schemas.microsoft.com/office/powerpoint/2010/main" val="1201966607"/>
              </p:ext>
            </p:extLst>
          </p:nvPr>
        </p:nvGraphicFramePr>
        <p:xfrm>
          <a:off x="6726238" y="4271963"/>
          <a:ext cx="228600" cy="241300"/>
        </p:xfrm>
        <a:graphic>
          <a:graphicData uri="http://schemas.openxmlformats.org/presentationml/2006/ole">
            <mc:AlternateContent xmlns:mc="http://schemas.openxmlformats.org/markup-compatibility/2006">
              <mc:Choice xmlns:v="urn:schemas-microsoft-com:vml" Requires="v">
                <p:oleObj spid="_x0000_s47598" name="Формула" r:id="rId26" imgW="228600" imgH="241300" progId="Equation.3">
                  <p:embed/>
                </p:oleObj>
              </mc:Choice>
              <mc:Fallback>
                <p:oleObj name="Формула" r:id="rId26" imgW="228600" imgH="2413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726238" y="4271963"/>
                        <a:ext cx="228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61" name="Text Box 137"/>
          <p:cNvSpPr txBox="1">
            <a:spLocks noChangeArrowheads="1"/>
          </p:cNvSpPr>
          <p:nvPr/>
        </p:nvSpPr>
        <p:spPr bwMode="auto">
          <a:xfrm>
            <a:off x="368300" y="6157913"/>
            <a:ext cx="5799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6</a:t>
            </a:r>
            <a:r>
              <a:rPr lang="en-US" altLang="ru-RU" sz="1000" dirty="0">
                <a:latin typeface="+mn-lt"/>
              </a:rPr>
              <a:t>. </a:t>
            </a:r>
            <a:r>
              <a:rPr lang="ru-RU" altLang="ru-RU" sz="1000" dirty="0">
                <a:latin typeface="+mn-lt"/>
              </a:rPr>
              <a:t>Составляем уравнения равновесия для узла 1</a:t>
            </a:r>
            <a:r>
              <a:rPr lang="en-US" altLang="ru-RU" sz="1000" dirty="0">
                <a:latin typeface="+mn-lt"/>
              </a:rPr>
              <a:t> </a:t>
            </a:r>
            <a:r>
              <a:rPr lang="ru-RU" altLang="ru-RU" sz="1000" dirty="0">
                <a:latin typeface="+mn-lt"/>
              </a:rPr>
              <a:t> и вычисляем усилия </a:t>
            </a:r>
            <a:r>
              <a:rPr lang="en-US" altLang="ru-RU" sz="1000" b="1" i="1" dirty="0">
                <a:latin typeface="+mn-lt"/>
              </a:rPr>
              <a:t>S</a:t>
            </a:r>
            <a:r>
              <a:rPr lang="en-US" altLang="ru-RU" sz="1000" baseline="-25000" dirty="0">
                <a:latin typeface="+mn-lt"/>
              </a:rPr>
              <a:t>1</a:t>
            </a:r>
            <a:r>
              <a:rPr lang="ru-RU" altLang="ru-RU" sz="1000" baseline="-25000" dirty="0">
                <a:latin typeface="+mn-lt"/>
              </a:rPr>
              <a:t>2</a:t>
            </a:r>
            <a:r>
              <a:rPr lang="en-US" altLang="ru-RU" sz="1000" dirty="0">
                <a:latin typeface="+mn-lt"/>
              </a:rPr>
              <a:t> </a:t>
            </a:r>
            <a:r>
              <a:rPr lang="ru-RU" altLang="ru-RU" sz="1000" dirty="0">
                <a:latin typeface="+mn-lt"/>
              </a:rPr>
              <a:t>и </a:t>
            </a:r>
            <a:r>
              <a:rPr lang="en-US" altLang="ru-RU" sz="1000" b="1" i="1" dirty="0">
                <a:latin typeface="+mn-lt"/>
              </a:rPr>
              <a:t>S</a:t>
            </a:r>
            <a:r>
              <a:rPr lang="ru-RU" altLang="ru-RU" sz="1000" baseline="-25000" dirty="0">
                <a:latin typeface="+mn-lt"/>
              </a:rPr>
              <a:t>1</a:t>
            </a:r>
            <a:r>
              <a:rPr lang="en-US" altLang="ru-RU" sz="1000" baseline="-25000" dirty="0">
                <a:latin typeface="+mn-lt"/>
              </a:rPr>
              <a:t>6</a:t>
            </a:r>
            <a:r>
              <a:rPr lang="ru-RU" altLang="ru-RU" sz="1000" baseline="-25000" dirty="0">
                <a:latin typeface="+mn-lt"/>
              </a:rPr>
              <a:t> </a:t>
            </a:r>
            <a:r>
              <a:rPr lang="ru-RU" altLang="ru-RU" sz="1000" dirty="0">
                <a:latin typeface="+mn-lt"/>
              </a:rPr>
              <a:t>(</a:t>
            </a:r>
            <a:r>
              <a:rPr lang="en-US" altLang="ru-RU" sz="1000" b="1" i="1" dirty="0">
                <a:latin typeface="+mn-lt"/>
              </a:rPr>
              <a:t>S</a:t>
            </a:r>
            <a:r>
              <a:rPr lang="en-US" altLang="ru-RU" sz="1000" baseline="-25000" dirty="0">
                <a:latin typeface="+mn-lt"/>
              </a:rPr>
              <a:t>1</a:t>
            </a:r>
            <a:r>
              <a:rPr lang="en-US" altLang="ru-RU" sz="1000" i="1" baseline="-25000" dirty="0">
                <a:latin typeface="+mn-lt"/>
              </a:rPr>
              <a:t>A</a:t>
            </a:r>
            <a:r>
              <a:rPr lang="en-US" altLang="ru-RU" sz="1000" dirty="0">
                <a:latin typeface="+mn-lt"/>
              </a:rPr>
              <a:t> </a:t>
            </a:r>
            <a:r>
              <a:rPr lang="ru-RU" altLang="ru-RU" sz="1000" dirty="0">
                <a:latin typeface="+mn-lt"/>
              </a:rPr>
              <a:t>и </a:t>
            </a:r>
            <a:r>
              <a:rPr lang="en-US" altLang="ru-RU" sz="1000" b="1" i="1" dirty="0">
                <a:latin typeface="+mn-lt"/>
              </a:rPr>
              <a:t>S</a:t>
            </a:r>
            <a:r>
              <a:rPr lang="en-US" altLang="ru-RU" sz="1000" i="1" baseline="-25000" dirty="0">
                <a:latin typeface="+mn-lt"/>
              </a:rPr>
              <a:t>A</a:t>
            </a:r>
            <a:r>
              <a:rPr lang="en-US" altLang="ru-RU" sz="1000" baseline="-25000" dirty="0">
                <a:latin typeface="+mn-lt"/>
              </a:rPr>
              <a:t>1</a:t>
            </a:r>
            <a:r>
              <a:rPr lang="en-US" altLang="ru-RU" sz="1000" dirty="0">
                <a:latin typeface="+mn-lt"/>
              </a:rPr>
              <a:t> </a:t>
            </a:r>
            <a:r>
              <a:rPr lang="ru-RU" altLang="ru-RU" sz="1000" dirty="0">
                <a:latin typeface="+mn-lt"/>
              </a:rPr>
              <a:t>равны</a:t>
            </a:r>
          </a:p>
          <a:p>
            <a:pPr eaLnBrk="1" hangingPunct="1"/>
            <a:r>
              <a:rPr lang="ru-RU" altLang="ru-RU" sz="1000" dirty="0">
                <a:latin typeface="+mn-lt"/>
              </a:rPr>
              <a:t>алгебраически, поскольку при направлении неизвестных усилий от узла аксиома действия и </a:t>
            </a:r>
            <a:r>
              <a:rPr lang="ru-RU" altLang="ru-RU" sz="1000" dirty="0" err="1">
                <a:latin typeface="+mn-lt"/>
              </a:rPr>
              <a:t>проти</a:t>
            </a:r>
            <a:r>
              <a:rPr lang="ru-RU" altLang="ru-RU" sz="1000" dirty="0">
                <a:latin typeface="+mn-lt"/>
              </a:rPr>
              <a:t>-</a:t>
            </a:r>
          </a:p>
          <a:p>
            <a:pPr eaLnBrk="1" hangingPunct="1"/>
            <a:r>
              <a:rPr lang="ru-RU" altLang="ru-RU" sz="1000" dirty="0" err="1">
                <a:latin typeface="+mn-lt"/>
              </a:rPr>
              <a:t>водействия</a:t>
            </a:r>
            <a:r>
              <a:rPr lang="ru-RU" altLang="ru-RU" sz="1000" dirty="0">
                <a:latin typeface="+mn-lt"/>
              </a:rPr>
              <a:t> выполняется автоматически)</a:t>
            </a:r>
            <a:r>
              <a:rPr lang="en-US" altLang="ru-RU" sz="1000" dirty="0">
                <a:latin typeface="+mn-lt"/>
              </a:rPr>
              <a:t>.</a:t>
            </a:r>
            <a:endParaRPr lang="ru-RU" altLang="ru-RU" sz="1000" b="1" dirty="0">
              <a:latin typeface="+mn-lt"/>
            </a:endParaRPr>
          </a:p>
        </p:txBody>
      </p:sp>
      <p:graphicFrame>
        <p:nvGraphicFramePr>
          <p:cNvPr id="308362" name="Object 138"/>
          <p:cNvGraphicFramePr>
            <a:graphicFrameLocks noChangeAspect="1"/>
          </p:cNvGraphicFramePr>
          <p:nvPr>
            <p:extLst>
              <p:ext uri="{D42A27DB-BD31-4B8C-83A1-F6EECF244321}">
                <p14:modId xmlns:p14="http://schemas.microsoft.com/office/powerpoint/2010/main" val="980884353"/>
              </p:ext>
            </p:extLst>
          </p:nvPr>
        </p:nvGraphicFramePr>
        <p:xfrm>
          <a:off x="7069138" y="3979863"/>
          <a:ext cx="2032000" cy="457200"/>
        </p:xfrm>
        <a:graphic>
          <a:graphicData uri="http://schemas.openxmlformats.org/presentationml/2006/ole">
            <mc:AlternateContent xmlns:mc="http://schemas.openxmlformats.org/markup-compatibility/2006">
              <mc:Choice xmlns:v="urn:schemas-microsoft-com:vml" Requires="v">
                <p:oleObj spid="_x0000_s47599" name="Формула" r:id="rId28" imgW="2032000" imgH="457200" progId="Equation.3">
                  <p:embed/>
                </p:oleObj>
              </mc:Choice>
              <mc:Fallback>
                <p:oleObj name="Формула" r:id="rId28" imgW="2032000" imgH="4572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069138" y="3979863"/>
                        <a:ext cx="2032000" cy="457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63" name="Object 139"/>
          <p:cNvGraphicFramePr>
            <a:graphicFrameLocks noChangeAspect="1"/>
          </p:cNvGraphicFramePr>
          <p:nvPr>
            <p:extLst>
              <p:ext uri="{D42A27DB-BD31-4B8C-83A1-F6EECF244321}">
                <p14:modId xmlns:p14="http://schemas.microsoft.com/office/powerpoint/2010/main" val="1083042569"/>
              </p:ext>
            </p:extLst>
          </p:nvPr>
        </p:nvGraphicFramePr>
        <p:xfrm>
          <a:off x="7080250" y="4486275"/>
          <a:ext cx="2006600" cy="812800"/>
        </p:xfrm>
        <a:graphic>
          <a:graphicData uri="http://schemas.openxmlformats.org/presentationml/2006/ole">
            <mc:AlternateContent xmlns:mc="http://schemas.openxmlformats.org/markup-compatibility/2006">
              <mc:Choice xmlns:v="urn:schemas-microsoft-com:vml" Requires="v">
                <p:oleObj spid="_x0000_s47600" name="Формула" r:id="rId30" imgW="2006600" imgH="812800" progId="Equation.3">
                  <p:embed/>
                </p:oleObj>
              </mc:Choice>
              <mc:Fallback>
                <p:oleObj name="Формула" r:id="rId30" imgW="2006600" imgH="8128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080250" y="4486275"/>
                        <a:ext cx="2006600" cy="81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64" name="Freeform 140"/>
          <p:cNvSpPr>
            <a:spLocks/>
          </p:cNvSpPr>
          <p:nvPr/>
        </p:nvSpPr>
        <p:spPr bwMode="auto">
          <a:xfrm>
            <a:off x="6543675" y="4124325"/>
            <a:ext cx="57150" cy="114300"/>
          </a:xfrm>
          <a:custGeom>
            <a:avLst/>
            <a:gdLst>
              <a:gd name="T0" fmla="*/ 0 w 36"/>
              <a:gd name="T1" fmla="*/ 114300 h 72"/>
              <a:gd name="T2" fmla="*/ 38100 w 36"/>
              <a:gd name="T3" fmla="*/ 57150 h 72"/>
              <a:gd name="T4" fmla="*/ 57150 w 36"/>
              <a:gd name="T5" fmla="*/ 0 h 72"/>
              <a:gd name="T6" fmla="*/ 0 60000 65536"/>
              <a:gd name="T7" fmla="*/ 0 60000 65536"/>
              <a:gd name="T8" fmla="*/ 0 60000 65536"/>
            </a:gdLst>
            <a:ahLst/>
            <a:cxnLst>
              <a:cxn ang="T6">
                <a:pos x="T0" y="T1"/>
              </a:cxn>
              <a:cxn ang="T7">
                <a:pos x="T2" y="T3"/>
              </a:cxn>
              <a:cxn ang="T8">
                <a:pos x="T4" y="T5"/>
              </a:cxn>
            </a:cxnLst>
            <a:rect l="0" t="0" r="r" b="b"/>
            <a:pathLst>
              <a:path w="36" h="72">
                <a:moveTo>
                  <a:pt x="0" y="72"/>
                </a:moveTo>
                <a:cubicBezTo>
                  <a:pt x="8" y="60"/>
                  <a:pt x="19" y="50"/>
                  <a:pt x="24" y="36"/>
                </a:cubicBezTo>
                <a:cubicBezTo>
                  <a:pt x="28" y="24"/>
                  <a:pt x="36" y="0"/>
                  <a:pt x="36"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08365" name="Object 141"/>
          <p:cNvGraphicFramePr>
            <a:graphicFrameLocks noChangeAspect="1"/>
          </p:cNvGraphicFramePr>
          <p:nvPr>
            <p:extLst>
              <p:ext uri="{D42A27DB-BD31-4B8C-83A1-F6EECF244321}">
                <p14:modId xmlns:p14="http://schemas.microsoft.com/office/powerpoint/2010/main" val="2053119095"/>
              </p:ext>
            </p:extLst>
          </p:nvPr>
        </p:nvGraphicFramePr>
        <p:xfrm>
          <a:off x="6591300" y="4149725"/>
          <a:ext cx="152400" cy="139700"/>
        </p:xfrm>
        <a:graphic>
          <a:graphicData uri="http://schemas.openxmlformats.org/presentationml/2006/ole">
            <mc:AlternateContent xmlns:mc="http://schemas.openxmlformats.org/markup-compatibility/2006">
              <mc:Choice xmlns:v="urn:schemas-microsoft-com:vml" Requires="v">
                <p:oleObj spid="_x0000_s47601" name="Формула" r:id="rId32" imgW="152334" imgH="139639" progId="Equation.3">
                  <p:embed/>
                </p:oleObj>
              </mc:Choice>
              <mc:Fallback>
                <p:oleObj name="Формула" r:id="rId32" imgW="152334" imgH="139639"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91300" y="4149725"/>
                        <a:ext cx="1524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66" name="Rectangle 142"/>
          <p:cNvSpPr>
            <a:spLocks noChangeArrowheads="1"/>
          </p:cNvSpPr>
          <p:nvPr/>
        </p:nvSpPr>
        <p:spPr bwMode="auto">
          <a:xfrm>
            <a:off x="409575" y="4297363"/>
            <a:ext cx="6086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latin typeface="+mn-lt"/>
              </a:rPr>
              <a:t>Порядок расчета</a:t>
            </a:r>
            <a:r>
              <a:rPr lang="en-US" altLang="ru-RU" sz="1000" b="1" dirty="0">
                <a:latin typeface="+mn-lt"/>
              </a:rPr>
              <a:t>:</a:t>
            </a:r>
          </a:p>
          <a:p>
            <a:pPr eaLnBrk="1" hangingPunct="1"/>
            <a:r>
              <a:rPr lang="en-US" altLang="ru-RU" sz="1000" dirty="0">
                <a:latin typeface="+mn-lt"/>
              </a:rPr>
              <a:t>1. </a:t>
            </a:r>
            <a:r>
              <a:rPr lang="ru-RU" altLang="ru-RU" sz="1000" dirty="0">
                <a:latin typeface="+mn-lt"/>
              </a:rPr>
              <a:t>Выбираем в качестве объекта равновесия ферму в целом и определяем опорные реакции</a:t>
            </a:r>
            <a:r>
              <a:rPr lang="en-US" altLang="ru-RU" sz="1000" dirty="0">
                <a:latin typeface="+mn-lt"/>
              </a:rPr>
              <a:t>:</a:t>
            </a:r>
            <a:endParaRPr lang="ru-RU" altLang="ru-RU" sz="1000" dirty="0">
              <a:latin typeface="+mn-lt"/>
            </a:endParaRPr>
          </a:p>
        </p:txBody>
      </p:sp>
      <p:sp>
        <p:nvSpPr>
          <p:cNvPr id="308367" name="Text Box 143"/>
          <p:cNvSpPr txBox="1">
            <a:spLocks noChangeArrowheads="1"/>
          </p:cNvSpPr>
          <p:nvPr/>
        </p:nvSpPr>
        <p:spPr bwMode="auto">
          <a:xfrm>
            <a:off x="6556375" y="5459413"/>
            <a:ext cx="2257349" cy="70788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chemeClr val="accent1"/>
                </a:solidFill>
                <a:latin typeface="+mn-lt"/>
              </a:rPr>
              <a:t>Далее процесс вырезания узлов и</a:t>
            </a:r>
          </a:p>
          <a:p>
            <a:pPr eaLnBrk="1" hangingPunct="1"/>
            <a:r>
              <a:rPr lang="ru-RU" altLang="ru-RU" sz="1000" b="1" dirty="0">
                <a:solidFill>
                  <a:schemeClr val="accent1"/>
                </a:solidFill>
                <a:latin typeface="+mn-lt"/>
              </a:rPr>
              <a:t>определения усилий повторяется</a:t>
            </a:r>
            <a:endParaRPr lang="en-US" altLang="ru-RU" sz="1000" b="1" dirty="0">
              <a:solidFill>
                <a:schemeClr val="accent1"/>
              </a:solidFill>
              <a:latin typeface="+mn-lt"/>
            </a:endParaRPr>
          </a:p>
          <a:p>
            <a:pPr eaLnBrk="1" hangingPunct="1"/>
            <a:r>
              <a:rPr lang="ru-RU" altLang="ru-RU" sz="1000" b="1" dirty="0">
                <a:solidFill>
                  <a:schemeClr val="accent1"/>
                </a:solidFill>
                <a:latin typeface="+mn-lt"/>
              </a:rPr>
              <a:t>в определенном порядке, например</a:t>
            </a:r>
            <a:r>
              <a:rPr lang="en-US" altLang="ru-RU" sz="1000" b="1" dirty="0">
                <a:solidFill>
                  <a:schemeClr val="accent1"/>
                </a:solidFill>
                <a:latin typeface="+mn-lt"/>
              </a:rPr>
              <a:t>:</a:t>
            </a:r>
          </a:p>
          <a:p>
            <a:pPr eaLnBrk="1" hangingPunct="1"/>
            <a:r>
              <a:rPr lang="en-US" altLang="ru-RU" sz="1000" b="1" dirty="0">
                <a:solidFill>
                  <a:schemeClr val="accent1"/>
                </a:solidFill>
                <a:latin typeface="+mn-lt"/>
              </a:rPr>
              <a:t>2, 6, 7, 3</a:t>
            </a:r>
            <a:r>
              <a:rPr lang="ru-RU" altLang="ru-RU" sz="1000" b="1" dirty="0">
                <a:solidFill>
                  <a:schemeClr val="accent1"/>
                </a:solidFill>
                <a:latin typeface="+mn-lt"/>
              </a:rPr>
              <a:t>, 4, 8, 5.</a:t>
            </a:r>
          </a:p>
        </p:txBody>
      </p:sp>
      <p:sp>
        <p:nvSpPr>
          <p:cNvPr id="308368" name="Rectangle 144"/>
          <p:cNvSpPr>
            <a:spLocks noChangeArrowheads="1"/>
          </p:cNvSpPr>
          <p:nvPr/>
        </p:nvSpPr>
        <p:spPr bwMode="auto">
          <a:xfrm>
            <a:off x="6516216" y="6211888"/>
            <a:ext cx="24860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rPr>
              <a:t>Вырезание последнего узла </a:t>
            </a:r>
            <a:r>
              <a:rPr lang="en-US" altLang="ru-RU" sz="1000" b="1" i="1" dirty="0">
                <a:solidFill>
                  <a:srgbClr val="FF0000"/>
                </a:solidFill>
                <a:latin typeface="+mn-lt"/>
              </a:rPr>
              <a:t>B </a:t>
            </a:r>
            <a:r>
              <a:rPr lang="ru-RU" altLang="ru-RU" sz="1000" b="1" dirty="0">
                <a:solidFill>
                  <a:srgbClr val="FF0000"/>
                </a:solidFill>
                <a:latin typeface="+mn-lt"/>
              </a:rPr>
              <a:t>может служить для контроля</a:t>
            </a:r>
            <a:r>
              <a:rPr lang="en-US" altLang="ru-RU" sz="1000" b="1" dirty="0">
                <a:solidFill>
                  <a:srgbClr val="FF0000"/>
                </a:solidFill>
                <a:latin typeface="+mn-lt"/>
              </a:rPr>
              <a:t> </a:t>
            </a:r>
            <a:r>
              <a:rPr lang="ru-RU" altLang="ru-RU" sz="1000" b="1" dirty="0">
                <a:solidFill>
                  <a:srgbClr val="FF0000"/>
                </a:solidFill>
                <a:latin typeface="+mn-lt"/>
              </a:rPr>
              <a:t>правильности расчета.</a:t>
            </a:r>
            <a:endParaRPr lang="ru-RU" altLang="ru-RU" b="1" dirty="0">
              <a:solidFill>
                <a:srgbClr val="FF0000"/>
              </a:solidFill>
              <a:latin typeface="+mn-lt"/>
            </a:endParaRPr>
          </a:p>
        </p:txBody>
      </p:sp>
      <p:sp>
        <p:nvSpPr>
          <p:cNvPr id="14437" name="Oval 156"/>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a:solidFill>
                  <a:schemeClr val="bg2"/>
                </a:solidFill>
                <a:latin typeface="+mn-lt"/>
              </a:rPr>
              <a:t>3</a:t>
            </a:r>
            <a:r>
              <a:rPr lang="en-US" altLang="ru-RU" sz="1000" b="1" dirty="0" smtClean="0">
                <a:solidFill>
                  <a:schemeClr val="bg2"/>
                </a:solidFill>
                <a:latin typeface="+mn-lt"/>
              </a:rPr>
              <a:t>0</a:t>
            </a:r>
            <a:endParaRPr lang="ru-RU" altLang="ru-RU" sz="1000" b="1" dirty="0">
              <a:solidFill>
                <a:schemeClr val="bg2"/>
              </a:solidFill>
              <a:latin typeface="+mn-lt"/>
            </a:endParaRPr>
          </a:p>
        </p:txBody>
      </p:sp>
    </p:spTree>
    <p:extLst>
      <p:ext uri="{BB962C8B-B14F-4D97-AF65-F5344CB8AC3E}">
        <p14:creationId xmlns:p14="http://schemas.microsoft.com/office/powerpoint/2010/main" val="1680794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323"/>
                                        </p:tgtEl>
                                        <p:attrNameLst>
                                          <p:attrName>style.visibility</p:attrName>
                                        </p:attrNameLst>
                                      </p:cBhvr>
                                      <p:to>
                                        <p:strVal val="visible"/>
                                      </p:to>
                                    </p:set>
                                    <p:anim calcmode="lin" valueType="num">
                                      <p:cBhvr additive="base">
                                        <p:cTn id="7" dur="500" fill="hold"/>
                                        <p:tgtEl>
                                          <p:spTgt spid="308323"/>
                                        </p:tgtEl>
                                        <p:attrNameLst>
                                          <p:attrName>ppt_x</p:attrName>
                                        </p:attrNameLst>
                                      </p:cBhvr>
                                      <p:tavLst>
                                        <p:tav tm="0">
                                          <p:val>
                                            <p:strVal val="#ppt_x"/>
                                          </p:val>
                                        </p:tav>
                                        <p:tav tm="100000">
                                          <p:val>
                                            <p:strVal val="#ppt_x"/>
                                          </p:val>
                                        </p:tav>
                                      </p:tavLst>
                                    </p:anim>
                                    <p:anim calcmode="lin" valueType="num">
                                      <p:cBhvr additive="base">
                                        <p:cTn id="8" dur="500" fill="hold"/>
                                        <p:tgtEl>
                                          <p:spTgt spid="3083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8324"/>
                                        </p:tgtEl>
                                        <p:attrNameLst>
                                          <p:attrName>style.visibility</p:attrName>
                                        </p:attrNameLst>
                                      </p:cBhvr>
                                      <p:to>
                                        <p:strVal val="visible"/>
                                      </p:to>
                                    </p:set>
                                    <p:anim calcmode="lin" valueType="num">
                                      <p:cBhvr additive="base">
                                        <p:cTn id="13" dur="500" fill="hold"/>
                                        <p:tgtEl>
                                          <p:spTgt spid="308324"/>
                                        </p:tgtEl>
                                        <p:attrNameLst>
                                          <p:attrName>ppt_x</p:attrName>
                                        </p:attrNameLst>
                                      </p:cBhvr>
                                      <p:tavLst>
                                        <p:tav tm="0">
                                          <p:val>
                                            <p:strVal val="#ppt_x"/>
                                          </p:val>
                                        </p:tav>
                                        <p:tav tm="100000">
                                          <p:val>
                                            <p:strVal val="#ppt_x"/>
                                          </p:val>
                                        </p:tav>
                                      </p:tavLst>
                                    </p:anim>
                                    <p:anim calcmode="lin" valueType="num">
                                      <p:cBhvr additive="base">
                                        <p:cTn id="14" dur="500" fill="hold"/>
                                        <p:tgtEl>
                                          <p:spTgt spid="3083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8366"/>
                                        </p:tgtEl>
                                        <p:attrNameLst>
                                          <p:attrName>style.visibility</p:attrName>
                                        </p:attrNameLst>
                                      </p:cBhvr>
                                      <p:to>
                                        <p:strVal val="visible"/>
                                      </p:to>
                                    </p:set>
                                    <p:anim calcmode="lin" valueType="num">
                                      <p:cBhvr additive="base">
                                        <p:cTn id="19" dur="500" fill="hold"/>
                                        <p:tgtEl>
                                          <p:spTgt spid="308366"/>
                                        </p:tgtEl>
                                        <p:attrNameLst>
                                          <p:attrName>ppt_x</p:attrName>
                                        </p:attrNameLst>
                                      </p:cBhvr>
                                      <p:tavLst>
                                        <p:tav tm="0">
                                          <p:val>
                                            <p:strVal val="#ppt_x"/>
                                          </p:val>
                                        </p:tav>
                                        <p:tav tm="100000">
                                          <p:val>
                                            <p:strVal val="#ppt_x"/>
                                          </p:val>
                                        </p:tav>
                                      </p:tavLst>
                                    </p:anim>
                                    <p:anim calcmode="lin" valueType="num">
                                      <p:cBhvr additive="base">
                                        <p:cTn id="20" dur="500" fill="hold"/>
                                        <p:tgtEl>
                                          <p:spTgt spid="3083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xit" presetSubtype="0" fill="hold" nodeType="clickEffect">
                                  <p:stCondLst>
                                    <p:cond delay="0"/>
                                  </p:stCondLst>
                                  <p:childTnLst>
                                    <p:animEffect transition="out" filter="dissolve">
                                      <p:cBhvr>
                                        <p:cTn id="24" dur="500"/>
                                        <p:tgtEl>
                                          <p:spTgt spid="308290"/>
                                        </p:tgtEl>
                                      </p:cBhvr>
                                    </p:animEffect>
                                    <p:set>
                                      <p:cBhvr>
                                        <p:cTn id="25" dur="1" fill="hold">
                                          <p:stCondLst>
                                            <p:cond delay="499"/>
                                          </p:stCondLst>
                                        </p:cTn>
                                        <p:tgtEl>
                                          <p:spTgt spid="308290"/>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30832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0832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0832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08328"/>
                                        </p:tgtEl>
                                        <p:attrNameLst>
                                          <p:attrName>style.visibility</p:attrName>
                                        </p:attrNameLst>
                                      </p:cBhvr>
                                      <p:to>
                                        <p:strVal val="visible"/>
                                      </p:to>
                                    </p:set>
                                  </p:childTnLst>
                                </p:cTn>
                              </p:par>
                              <p:par>
                                <p:cTn id="34" presetID="9" presetClass="exit" presetSubtype="0" fill="hold" nodeType="withEffect">
                                  <p:stCondLst>
                                    <p:cond delay="0"/>
                                  </p:stCondLst>
                                  <p:childTnLst>
                                    <p:animEffect transition="out" filter="dissolve">
                                      <p:cBhvr>
                                        <p:cTn id="35" dur="500"/>
                                        <p:tgtEl>
                                          <p:spTgt spid="308295"/>
                                        </p:tgtEl>
                                      </p:cBhvr>
                                    </p:animEffect>
                                    <p:set>
                                      <p:cBhvr>
                                        <p:cTn id="36" dur="1" fill="hold">
                                          <p:stCondLst>
                                            <p:cond delay="499"/>
                                          </p:stCondLst>
                                        </p:cTn>
                                        <p:tgtEl>
                                          <p:spTgt spid="308295"/>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08329"/>
                                        </p:tgtEl>
                                        <p:attrNameLst>
                                          <p:attrName>style.visibility</p:attrName>
                                        </p:attrNameLst>
                                      </p:cBhvr>
                                      <p:to>
                                        <p:strVal val="visible"/>
                                      </p:to>
                                    </p:set>
                                    <p:anim calcmode="lin" valueType="num">
                                      <p:cBhvr additive="base">
                                        <p:cTn id="41" dur="500" fill="hold"/>
                                        <p:tgtEl>
                                          <p:spTgt spid="308329"/>
                                        </p:tgtEl>
                                        <p:attrNameLst>
                                          <p:attrName>ppt_x</p:attrName>
                                        </p:attrNameLst>
                                      </p:cBhvr>
                                      <p:tavLst>
                                        <p:tav tm="0">
                                          <p:val>
                                            <p:strVal val="#ppt_x"/>
                                          </p:val>
                                        </p:tav>
                                        <p:tav tm="100000">
                                          <p:val>
                                            <p:strVal val="#ppt_x"/>
                                          </p:val>
                                        </p:tav>
                                      </p:tavLst>
                                    </p:anim>
                                    <p:anim calcmode="lin" valueType="num">
                                      <p:cBhvr additive="base">
                                        <p:cTn id="42" dur="500" fill="hold"/>
                                        <p:tgtEl>
                                          <p:spTgt spid="308329"/>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3083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083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083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0833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0833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083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83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0833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08330"/>
                                        </p:tgtEl>
                                        <p:attrNameLst>
                                          <p:attrName>style.visibility</p:attrName>
                                        </p:attrNameLst>
                                      </p:cBhvr>
                                      <p:to>
                                        <p:strVal val="visible"/>
                                      </p:to>
                                    </p:set>
                                    <p:anim calcmode="lin" valueType="num">
                                      <p:cBhvr additive="base">
                                        <p:cTn id="64" dur="500" fill="hold"/>
                                        <p:tgtEl>
                                          <p:spTgt spid="308330"/>
                                        </p:tgtEl>
                                        <p:attrNameLst>
                                          <p:attrName>ppt_x</p:attrName>
                                        </p:attrNameLst>
                                      </p:cBhvr>
                                      <p:tavLst>
                                        <p:tav tm="0">
                                          <p:val>
                                            <p:strVal val="#ppt_x"/>
                                          </p:val>
                                        </p:tav>
                                        <p:tav tm="100000">
                                          <p:val>
                                            <p:strVal val="#ppt_x"/>
                                          </p:val>
                                        </p:tav>
                                      </p:tavLst>
                                    </p:anim>
                                    <p:anim calcmode="lin" valueType="num">
                                      <p:cBhvr additive="base">
                                        <p:cTn id="65" dur="500" fill="hold"/>
                                        <p:tgtEl>
                                          <p:spTgt spid="308330"/>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0834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0834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0834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0834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0828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0834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308345"/>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308346"/>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08347"/>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308348"/>
                                        </p:tgtEl>
                                        <p:attrNameLst>
                                          <p:attrName>style.visibility</p:attrName>
                                        </p:attrNameLst>
                                      </p:cBhvr>
                                      <p:to>
                                        <p:strVal val="visible"/>
                                      </p:to>
                                    </p:set>
                                    <p:anim calcmode="lin" valueType="num">
                                      <p:cBhvr additive="base">
                                        <p:cTn id="90" dur="500" fill="hold"/>
                                        <p:tgtEl>
                                          <p:spTgt spid="308348"/>
                                        </p:tgtEl>
                                        <p:attrNameLst>
                                          <p:attrName>ppt_x</p:attrName>
                                        </p:attrNameLst>
                                      </p:cBhvr>
                                      <p:tavLst>
                                        <p:tav tm="0">
                                          <p:val>
                                            <p:strVal val="#ppt_x"/>
                                          </p:val>
                                        </p:tav>
                                        <p:tav tm="100000">
                                          <p:val>
                                            <p:strVal val="#ppt_x"/>
                                          </p:val>
                                        </p:tav>
                                      </p:tavLst>
                                    </p:anim>
                                    <p:anim calcmode="lin" valueType="num">
                                      <p:cBhvr additive="base">
                                        <p:cTn id="91" dur="500" fill="hold"/>
                                        <p:tgtEl>
                                          <p:spTgt spid="308348"/>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500"/>
                            </p:stCondLst>
                            <p:childTnLst>
                              <p:par>
                                <p:cTn id="93" presetID="1" presetClass="entr" presetSubtype="0" fill="hold" nodeType="afterEffect">
                                  <p:stCondLst>
                                    <p:cond delay="0"/>
                                  </p:stCondLst>
                                  <p:childTnLst>
                                    <p:set>
                                      <p:cBhvr>
                                        <p:cTn id="94" dur="1" fill="hold">
                                          <p:stCondLst>
                                            <p:cond delay="0"/>
                                          </p:stCondLst>
                                        </p:cTn>
                                        <p:tgtEl>
                                          <p:spTgt spid="3083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0835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08351"/>
                                        </p:tgtEl>
                                        <p:attrNameLst>
                                          <p:attrName>style.visibility</p:attrName>
                                        </p:attrNameLst>
                                      </p:cBhvr>
                                      <p:to>
                                        <p:strVal val="visible"/>
                                      </p:to>
                                    </p:set>
                                    <p:anim calcmode="lin" valueType="num">
                                      <p:cBhvr additive="base">
                                        <p:cTn id="101" dur="500" fill="hold"/>
                                        <p:tgtEl>
                                          <p:spTgt spid="308351"/>
                                        </p:tgtEl>
                                        <p:attrNameLst>
                                          <p:attrName>ppt_x</p:attrName>
                                        </p:attrNameLst>
                                      </p:cBhvr>
                                      <p:tavLst>
                                        <p:tav tm="0">
                                          <p:val>
                                            <p:strVal val="#ppt_x"/>
                                          </p:val>
                                        </p:tav>
                                        <p:tav tm="100000">
                                          <p:val>
                                            <p:strVal val="#ppt_x"/>
                                          </p:val>
                                        </p:tav>
                                      </p:tavLst>
                                    </p:anim>
                                    <p:anim calcmode="lin" valueType="num">
                                      <p:cBhvr additive="base">
                                        <p:cTn id="102" dur="500" fill="hold"/>
                                        <p:tgtEl>
                                          <p:spTgt spid="308351"/>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083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08286"/>
                                        </p:tgtEl>
                                        <p:attrNameLst>
                                          <p:attrName>style.visibility</p:attrName>
                                        </p:attrNameLst>
                                      </p:cBhvr>
                                      <p:to>
                                        <p:strVal val="visible"/>
                                      </p:to>
                                    </p:set>
                                  </p:childTnLst>
                                </p:cTn>
                              </p:par>
                            </p:childTnLst>
                          </p:cTn>
                        </p:par>
                        <p:par>
                          <p:cTn id="109" fill="hold" nodeType="afterGroup">
                            <p:stCondLst>
                              <p:cond delay="0"/>
                            </p:stCondLst>
                            <p:childTnLst>
                              <p:par>
                                <p:cTn id="110" presetID="1" presetClass="entr" presetSubtype="0" fill="hold" grpId="0" nodeType="afterEffect">
                                  <p:stCondLst>
                                    <p:cond delay="0"/>
                                  </p:stCondLst>
                                  <p:childTnLst>
                                    <p:set>
                                      <p:cBhvr>
                                        <p:cTn id="111" dur="1" fill="hold">
                                          <p:stCondLst>
                                            <p:cond delay="0"/>
                                          </p:stCondLst>
                                        </p:cTn>
                                        <p:tgtEl>
                                          <p:spTgt spid="30835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08354"/>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30835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08356"/>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08357"/>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308360"/>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308359"/>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308361"/>
                                        </p:tgtEl>
                                        <p:attrNameLst>
                                          <p:attrName>style.visibility</p:attrName>
                                        </p:attrNameLst>
                                      </p:cBhvr>
                                      <p:to>
                                        <p:strVal val="visible"/>
                                      </p:to>
                                    </p:set>
                                    <p:anim calcmode="lin" valueType="num">
                                      <p:cBhvr additive="base">
                                        <p:cTn id="128" dur="500" fill="hold"/>
                                        <p:tgtEl>
                                          <p:spTgt spid="308361"/>
                                        </p:tgtEl>
                                        <p:attrNameLst>
                                          <p:attrName>ppt_x</p:attrName>
                                        </p:attrNameLst>
                                      </p:cBhvr>
                                      <p:tavLst>
                                        <p:tav tm="0">
                                          <p:val>
                                            <p:strVal val="#ppt_x"/>
                                          </p:val>
                                        </p:tav>
                                        <p:tav tm="100000">
                                          <p:val>
                                            <p:strVal val="#ppt_x"/>
                                          </p:val>
                                        </p:tav>
                                      </p:tavLst>
                                    </p:anim>
                                    <p:anim calcmode="lin" valueType="num">
                                      <p:cBhvr additive="base">
                                        <p:cTn id="129" dur="500" fill="hold"/>
                                        <p:tgtEl>
                                          <p:spTgt spid="308361"/>
                                        </p:tgtEl>
                                        <p:attrNameLst>
                                          <p:attrName>ppt_y</p:attrName>
                                        </p:attrNameLst>
                                      </p:cBhvr>
                                      <p:tavLst>
                                        <p:tav tm="0">
                                          <p:val>
                                            <p:strVal val="1+#ppt_h/2"/>
                                          </p:val>
                                        </p:tav>
                                        <p:tav tm="100000">
                                          <p:val>
                                            <p:strVal val="#ppt_y"/>
                                          </p:val>
                                        </p:tav>
                                      </p:tavLst>
                                    </p:anim>
                                  </p:childTnLst>
                                </p:cTn>
                              </p:par>
                            </p:childTnLst>
                          </p:cTn>
                        </p:par>
                        <p:par>
                          <p:cTn id="130" fill="hold" nodeType="afterGroup">
                            <p:stCondLst>
                              <p:cond delay="500"/>
                            </p:stCondLst>
                            <p:childTnLst>
                              <p:par>
                                <p:cTn id="131" presetID="1" presetClass="entr" presetSubtype="0" fill="hold" nodeType="afterEffect">
                                  <p:stCondLst>
                                    <p:cond delay="0"/>
                                  </p:stCondLst>
                                  <p:childTnLst>
                                    <p:set>
                                      <p:cBhvr>
                                        <p:cTn id="132" dur="1" fill="hold">
                                          <p:stCondLst>
                                            <p:cond delay="0"/>
                                          </p:stCondLst>
                                        </p:cTn>
                                        <p:tgtEl>
                                          <p:spTgt spid="30836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0836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0836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08364"/>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2" fill="hold" grpId="0" nodeType="clickEffect">
                                  <p:stCondLst>
                                    <p:cond delay="0"/>
                                  </p:stCondLst>
                                  <p:childTnLst>
                                    <p:set>
                                      <p:cBhvr>
                                        <p:cTn id="142" dur="1" fill="hold">
                                          <p:stCondLst>
                                            <p:cond delay="0"/>
                                          </p:stCondLst>
                                        </p:cTn>
                                        <p:tgtEl>
                                          <p:spTgt spid="308367"/>
                                        </p:tgtEl>
                                        <p:attrNameLst>
                                          <p:attrName>style.visibility</p:attrName>
                                        </p:attrNameLst>
                                      </p:cBhvr>
                                      <p:to>
                                        <p:strVal val="visible"/>
                                      </p:to>
                                    </p:set>
                                    <p:anim calcmode="lin" valueType="num">
                                      <p:cBhvr additive="base">
                                        <p:cTn id="143" dur="500" fill="hold"/>
                                        <p:tgtEl>
                                          <p:spTgt spid="308367"/>
                                        </p:tgtEl>
                                        <p:attrNameLst>
                                          <p:attrName>ppt_x</p:attrName>
                                        </p:attrNameLst>
                                      </p:cBhvr>
                                      <p:tavLst>
                                        <p:tav tm="0">
                                          <p:val>
                                            <p:strVal val="1+#ppt_w/2"/>
                                          </p:val>
                                        </p:tav>
                                        <p:tav tm="100000">
                                          <p:val>
                                            <p:strVal val="#ppt_x"/>
                                          </p:val>
                                        </p:tav>
                                      </p:tavLst>
                                    </p:anim>
                                    <p:anim calcmode="lin" valueType="num">
                                      <p:cBhvr additive="base">
                                        <p:cTn id="144" dur="500" fill="hold"/>
                                        <p:tgtEl>
                                          <p:spTgt spid="308367"/>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308369"/>
                                        </p:tgtEl>
                                        <p:attrNameLst>
                                          <p:attrName>style.visibility</p:attrName>
                                        </p:attrNameLst>
                                      </p:cBhvr>
                                      <p:to>
                                        <p:strVal val="visible"/>
                                      </p:to>
                                    </p:set>
                                    <p:animEffect transition="in" filter="wipe(down)">
                                      <p:cBhvr>
                                        <p:cTn id="149" dur="500"/>
                                        <p:tgtEl>
                                          <p:spTgt spid="30836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308370"/>
                                        </p:tgtEl>
                                        <p:attrNameLst>
                                          <p:attrName>style.visibility</p:attrName>
                                        </p:attrNameLst>
                                      </p:cBhvr>
                                      <p:to>
                                        <p:strVal val="visible"/>
                                      </p:to>
                                    </p:set>
                                    <p:animEffect transition="in" filter="wipe(down)">
                                      <p:cBhvr>
                                        <p:cTn id="154" dur="500"/>
                                        <p:tgtEl>
                                          <p:spTgt spid="30837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308371"/>
                                        </p:tgtEl>
                                        <p:attrNameLst>
                                          <p:attrName>style.visibility</p:attrName>
                                        </p:attrNameLst>
                                      </p:cBhvr>
                                      <p:to>
                                        <p:strVal val="visible"/>
                                      </p:to>
                                    </p:set>
                                    <p:animEffect transition="in" filter="wipe(down)">
                                      <p:cBhvr>
                                        <p:cTn id="159" dur="500"/>
                                        <p:tgtEl>
                                          <p:spTgt spid="308371"/>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308372"/>
                                        </p:tgtEl>
                                        <p:attrNameLst>
                                          <p:attrName>style.visibility</p:attrName>
                                        </p:attrNameLst>
                                      </p:cBhvr>
                                      <p:to>
                                        <p:strVal val="visible"/>
                                      </p:to>
                                    </p:set>
                                    <p:animEffect transition="in" filter="wipe(down)">
                                      <p:cBhvr>
                                        <p:cTn id="164" dur="500"/>
                                        <p:tgtEl>
                                          <p:spTgt spid="308372"/>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308374"/>
                                        </p:tgtEl>
                                        <p:attrNameLst>
                                          <p:attrName>style.visibility</p:attrName>
                                        </p:attrNameLst>
                                      </p:cBhvr>
                                      <p:to>
                                        <p:strVal val="visible"/>
                                      </p:to>
                                    </p:set>
                                    <p:animEffect transition="in" filter="wipe(down)">
                                      <p:cBhvr>
                                        <p:cTn id="169" dur="500"/>
                                        <p:tgtEl>
                                          <p:spTgt spid="308374"/>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308373"/>
                                        </p:tgtEl>
                                        <p:attrNameLst>
                                          <p:attrName>style.visibility</p:attrName>
                                        </p:attrNameLst>
                                      </p:cBhvr>
                                      <p:to>
                                        <p:strVal val="visible"/>
                                      </p:to>
                                    </p:set>
                                    <p:animEffect transition="in" filter="wipe(down)">
                                      <p:cBhvr>
                                        <p:cTn id="174" dur="500"/>
                                        <p:tgtEl>
                                          <p:spTgt spid="308373"/>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4" fill="hold" grpId="0" nodeType="clickEffect">
                                  <p:stCondLst>
                                    <p:cond delay="0"/>
                                  </p:stCondLst>
                                  <p:childTnLst>
                                    <p:set>
                                      <p:cBhvr>
                                        <p:cTn id="178" dur="1" fill="hold">
                                          <p:stCondLst>
                                            <p:cond delay="0"/>
                                          </p:stCondLst>
                                        </p:cTn>
                                        <p:tgtEl>
                                          <p:spTgt spid="308375"/>
                                        </p:tgtEl>
                                        <p:attrNameLst>
                                          <p:attrName>style.visibility</p:attrName>
                                        </p:attrNameLst>
                                      </p:cBhvr>
                                      <p:to>
                                        <p:strVal val="visible"/>
                                      </p:to>
                                    </p:set>
                                    <p:animEffect transition="in" filter="wipe(down)">
                                      <p:cBhvr>
                                        <p:cTn id="179" dur="500"/>
                                        <p:tgtEl>
                                          <p:spTgt spid="308375"/>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308368"/>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308376"/>
                                        </p:tgtEl>
                                        <p:attrNameLst>
                                          <p:attrName>style.visibility</p:attrName>
                                        </p:attrNameLst>
                                      </p:cBhvr>
                                      <p:to>
                                        <p:strVal val="visible"/>
                                      </p:to>
                                    </p:set>
                                    <p:animEffect transition="in" filter="wipe(down)">
                                      <p:cBhvr>
                                        <p:cTn id="188" dur="500"/>
                                        <p:tgtEl>
                                          <p:spTgt spid="30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76" grpId="0" animBg="1"/>
      <p:bldP spid="308375" grpId="0" animBg="1"/>
      <p:bldP spid="308374" grpId="0" animBg="1"/>
      <p:bldP spid="308373" grpId="0" animBg="1"/>
      <p:bldP spid="308372" grpId="0" animBg="1"/>
      <p:bldP spid="308371" grpId="0" animBg="1"/>
      <p:bldP spid="308370" grpId="0" animBg="1"/>
      <p:bldP spid="308369" grpId="0" animBg="1"/>
      <p:bldP spid="308352" grpId="0" animBg="1"/>
      <p:bldP spid="308340" grpId="0" animBg="1"/>
      <p:bldP spid="308285" grpId="0" animBg="1"/>
      <p:bldP spid="308286" grpId="0" animBg="1"/>
      <p:bldP spid="308323" grpId="0"/>
      <p:bldP spid="308324" grpId="0"/>
      <p:bldP spid="308325" grpId="0" animBg="1"/>
      <p:bldP spid="308327" grpId="0" animBg="1"/>
      <p:bldP spid="308330" grpId="0"/>
      <p:bldP spid="308331" grpId="0"/>
      <p:bldP spid="308333" grpId="0"/>
      <p:bldP spid="308334" grpId="0"/>
      <p:bldP spid="308335" grpId="0"/>
      <p:bldP spid="308336" grpId="0"/>
      <p:bldP spid="308337" grpId="0"/>
      <p:bldP spid="308338" grpId="0"/>
      <p:bldP spid="308339" grpId="0"/>
      <p:bldP spid="308341" grpId="0"/>
      <p:bldP spid="308342" grpId="0" animBg="1"/>
      <p:bldP spid="308343" grpId="0" animBg="1"/>
      <p:bldP spid="308344" grpId="0" animBg="1"/>
      <p:bldP spid="308348" grpId="0"/>
      <p:bldP spid="308351" grpId="0"/>
      <p:bldP spid="308353" grpId="0"/>
      <p:bldP spid="308354" grpId="0" animBg="1"/>
      <p:bldP spid="308356" grpId="0" animBg="1"/>
      <p:bldP spid="308359" grpId="0" animBg="1"/>
      <p:bldP spid="308361" grpId="0"/>
      <p:bldP spid="308364" grpId="0" animBg="1"/>
      <p:bldP spid="308366" grpId="0"/>
      <p:bldP spid="308367" grpId="0" animBg="1"/>
      <p:bldP spid="3083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72" name="Freeform 124"/>
          <p:cNvSpPr>
            <a:spLocks/>
          </p:cNvSpPr>
          <p:nvPr/>
        </p:nvSpPr>
        <p:spPr bwMode="auto">
          <a:xfrm>
            <a:off x="6734175" y="2047875"/>
            <a:ext cx="1866900" cy="1603375"/>
          </a:xfrm>
          <a:custGeom>
            <a:avLst/>
            <a:gdLst>
              <a:gd name="T0" fmla="*/ 304800 w 1176"/>
              <a:gd name="T1" fmla="*/ 57150 h 1010"/>
              <a:gd name="T2" fmla="*/ 219075 w 1176"/>
              <a:gd name="T3" fmla="*/ 123825 h 1010"/>
              <a:gd name="T4" fmla="*/ 161925 w 1176"/>
              <a:gd name="T5" fmla="*/ 180975 h 1010"/>
              <a:gd name="T6" fmla="*/ 104775 w 1176"/>
              <a:gd name="T7" fmla="*/ 219075 h 1010"/>
              <a:gd name="T8" fmla="*/ 38100 w 1176"/>
              <a:gd name="T9" fmla="*/ 295275 h 1010"/>
              <a:gd name="T10" fmla="*/ 19050 w 1176"/>
              <a:gd name="T11" fmla="*/ 381000 h 1010"/>
              <a:gd name="T12" fmla="*/ 0 w 1176"/>
              <a:gd name="T13" fmla="*/ 495300 h 1010"/>
              <a:gd name="T14" fmla="*/ 9525 w 1176"/>
              <a:gd name="T15" fmla="*/ 1295400 h 1010"/>
              <a:gd name="T16" fmla="*/ 57150 w 1176"/>
              <a:gd name="T17" fmla="*/ 1381125 h 1010"/>
              <a:gd name="T18" fmla="*/ 409575 w 1176"/>
              <a:gd name="T19" fmla="*/ 1495425 h 1010"/>
              <a:gd name="T20" fmla="*/ 1190625 w 1176"/>
              <a:gd name="T21" fmla="*/ 1476375 h 1010"/>
              <a:gd name="T22" fmla="*/ 1514475 w 1176"/>
              <a:gd name="T23" fmla="*/ 1181100 h 1010"/>
              <a:gd name="T24" fmla="*/ 1619250 w 1176"/>
              <a:gd name="T25" fmla="*/ 1152525 h 1010"/>
              <a:gd name="T26" fmla="*/ 1704975 w 1176"/>
              <a:gd name="T27" fmla="*/ 1123950 h 1010"/>
              <a:gd name="T28" fmla="*/ 1733550 w 1176"/>
              <a:gd name="T29" fmla="*/ 1095375 h 1010"/>
              <a:gd name="T30" fmla="*/ 1762125 w 1176"/>
              <a:gd name="T31" fmla="*/ 1085850 h 1010"/>
              <a:gd name="T32" fmla="*/ 1809750 w 1176"/>
              <a:gd name="T33" fmla="*/ 1047750 h 1010"/>
              <a:gd name="T34" fmla="*/ 1866900 w 1176"/>
              <a:gd name="T35" fmla="*/ 933450 h 1010"/>
              <a:gd name="T36" fmla="*/ 1857375 w 1176"/>
              <a:gd name="T37" fmla="*/ 228600 h 1010"/>
              <a:gd name="T38" fmla="*/ 1790700 w 1176"/>
              <a:gd name="T39" fmla="*/ 123825 h 1010"/>
              <a:gd name="T40" fmla="*/ 1619250 w 1176"/>
              <a:gd name="T41" fmla="*/ 38100 h 1010"/>
              <a:gd name="T42" fmla="*/ 857250 w 1176"/>
              <a:gd name="T43" fmla="*/ 28575 h 1010"/>
              <a:gd name="T44" fmla="*/ 695325 w 1176"/>
              <a:gd name="T45" fmla="*/ 0 h 1010"/>
              <a:gd name="T46" fmla="*/ 381000 w 1176"/>
              <a:gd name="T47" fmla="*/ 9525 h 1010"/>
              <a:gd name="T48" fmla="*/ 304800 w 1176"/>
              <a:gd name="T49" fmla="*/ 57150 h 10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76" h="1010">
                <a:moveTo>
                  <a:pt x="192" y="36"/>
                </a:moveTo>
                <a:cubicBezTo>
                  <a:pt x="173" y="49"/>
                  <a:pt x="157" y="65"/>
                  <a:pt x="138" y="78"/>
                </a:cubicBezTo>
                <a:cubicBezTo>
                  <a:pt x="122" y="102"/>
                  <a:pt x="130" y="94"/>
                  <a:pt x="102" y="114"/>
                </a:cubicBezTo>
                <a:cubicBezTo>
                  <a:pt x="90" y="122"/>
                  <a:pt x="66" y="138"/>
                  <a:pt x="66" y="138"/>
                </a:cubicBezTo>
                <a:cubicBezTo>
                  <a:pt x="38" y="180"/>
                  <a:pt x="54" y="166"/>
                  <a:pt x="24" y="186"/>
                </a:cubicBezTo>
                <a:cubicBezTo>
                  <a:pt x="18" y="210"/>
                  <a:pt x="17" y="214"/>
                  <a:pt x="12" y="240"/>
                </a:cubicBezTo>
                <a:cubicBezTo>
                  <a:pt x="8" y="264"/>
                  <a:pt x="0" y="312"/>
                  <a:pt x="0" y="312"/>
                </a:cubicBezTo>
                <a:cubicBezTo>
                  <a:pt x="2" y="480"/>
                  <a:pt x="2" y="648"/>
                  <a:pt x="6" y="816"/>
                </a:cubicBezTo>
                <a:cubicBezTo>
                  <a:pt x="6" y="832"/>
                  <a:pt x="32" y="864"/>
                  <a:pt x="36" y="870"/>
                </a:cubicBezTo>
                <a:cubicBezTo>
                  <a:pt x="84" y="942"/>
                  <a:pt x="178" y="937"/>
                  <a:pt x="258" y="942"/>
                </a:cubicBezTo>
                <a:cubicBezTo>
                  <a:pt x="422" y="940"/>
                  <a:pt x="607" y="1010"/>
                  <a:pt x="750" y="930"/>
                </a:cubicBezTo>
                <a:cubicBezTo>
                  <a:pt x="829" y="886"/>
                  <a:pt x="873" y="790"/>
                  <a:pt x="954" y="744"/>
                </a:cubicBezTo>
                <a:cubicBezTo>
                  <a:pt x="971" y="735"/>
                  <a:pt x="1002" y="732"/>
                  <a:pt x="1020" y="726"/>
                </a:cubicBezTo>
                <a:cubicBezTo>
                  <a:pt x="1038" y="721"/>
                  <a:pt x="1074" y="708"/>
                  <a:pt x="1074" y="708"/>
                </a:cubicBezTo>
                <a:cubicBezTo>
                  <a:pt x="1080" y="702"/>
                  <a:pt x="1085" y="695"/>
                  <a:pt x="1092" y="690"/>
                </a:cubicBezTo>
                <a:cubicBezTo>
                  <a:pt x="1097" y="686"/>
                  <a:pt x="1105" y="688"/>
                  <a:pt x="1110" y="684"/>
                </a:cubicBezTo>
                <a:cubicBezTo>
                  <a:pt x="1149" y="653"/>
                  <a:pt x="1095" y="675"/>
                  <a:pt x="1140" y="660"/>
                </a:cubicBezTo>
                <a:cubicBezTo>
                  <a:pt x="1154" y="638"/>
                  <a:pt x="1168" y="613"/>
                  <a:pt x="1176" y="588"/>
                </a:cubicBezTo>
                <a:cubicBezTo>
                  <a:pt x="1174" y="440"/>
                  <a:pt x="1176" y="292"/>
                  <a:pt x="1170" y="144"/>
                </a:cubicBezTo>
                <a:cubicBezTo>
                  <a:pt x="1169" y="115"/>
                  <a:pt x="1150" y="93"/>
                  <a:pt x="1128" y="78"/>
                </a:cubicBezTo>
                <a:cubicBezTo>
                  <a:pt x="1108" y="48"/>
                  <a:pt x="1057" y="25"/>
                  <a:pt x="1020" y="24"/>
                </a:cubicBezTo>
                <a:cubicBezTo>
                  <a:pt x="860" y="20"/>
                  <a:pt x="700" y="20"/>
                  <a:pt x="540" y="18"/>
                </a:cubicBezTo>
                <a:cubicBezTo>
                  <a:pt x="506" y="13"/>
                  <a:pt x="472" y="8"/>
                  <a:pt x="438" y="0"/>
                </a:cubicBezTo>
                <a:cubicBezTo>
                  <a:pt x="372" y="2"/>
                  <a:pt x="306" y="1"/>
                  <a:pt x="240" y="6"/>
                </a:cubicBezTo>
                <a:cubicBezTo>
                  <a:pt x="225" y="7"/>
                  <a:pt x="199" y="23"/>
                  <a:pt x="192" y="36"/>
                </a:cubicBezTo>
                <a:close/>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365" name="Text Box 6"/>
          <p:cNvSpPr txBox="1">
            <a:spLocks noChangeArrowheads="1"/>
          </p:cNvSpPr>
          <p:nvPr/>
        </p:nvSpPr>
        <p:spPr bwMode="auto">
          <a:xfrm>
            <a:off x="155575" y="792163"/>
            <a:ext cx="840165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rPr>
              <a:t>Метод вырезания узлов </a:t>
            </a:r>
            <a:r>
              <a:rPr lang="ru-RU" altLang="ru-RU" sz="1000" dirty="0">
                <a:latin typeface="+mn-lt"/>
              </a:rPr>
              <a:t>для вычисления усилия только в указанном стержне </a:t>
            </a:r>
            <a:r>
              <a:rPr lang="ru-RU" altLang="ru-RU" sz="1000" b="1" dirty="0">
                <a:latin typeface="+mn-lt"/>
              </a:rPr>
              <a:t>требует рассмотрения всех узлов и решения для них уравнений</a:t>
            </a:r>
          </a:p>
          <a:p>
            <a:pPr eaLnBrk="1" hangingPunct="1"/>
            <a:r>
              <a:rPr lang="ru-RU" altLang="ru-RU" sz="1000" b="1" dirty="0">
                <a:latin typeface="+mn-lt"/>
              </a:rPr>
              <a:t>равновесия</a:t>
            </a:r>
            <a:r>
              <a:rPr lang="ru-RU" altLang="ru-RU" sz="1000" dirty="0">
                <a:latin typeface="+mn-lt"/>
              </a:rPr>
              <a:t> (по крайней мере узлов, находящихся между одним из опорных узлов и узлом, к которому подходит указанный стержень). Кроме того,</a:t>
            </a:r>
          </a:p>
          <a:p>
            <a:pPr eaLnBrk="1" hangingPunct="1"/>
            <a:r>
              <a:rPr lang="ru-RU" altLang="ru-RU" sz="1000" dirty="0">
                <a:latin typeface="+mn-lt"/>
              </a:rPr>
              <a:t>последовательное вычисление усилий и подстановка результатов в дальнейший расчет при большом числе узлов чревато накоплением ошибок,</a:t>
            </a:r>
          </a:p>
          <a:p>
            <a:pPr eaLnBrk="1" hangingPunct="1"/>
            <a:r>
              <a:rPr lang="ru-RU" altLang="ru-RU" sz="1000" dirty="0">
                <a:latin typeface="+mn-lt"/>
              </a:rPr>
              <a:t>не говоря уже о том, допущенная грубая ошибка в одном из узлов делает дальнейшие вычисления неверными.</a:t>
            </a:r>
          </a:p>
        </p:txBody>
      </p:sp>
      <p:sp>
        <p:nvSpPr>
          <p:cNvPr id="309255" name="Text Box 7"/>
          <p:cNvSpPr txBox="1">
            <a:spLocks noChangeArrowheads="1"/>
          </p:cNvSpPr>
          <p:nvPr/>
        </p:nvSpPr>
        <p:spPr bwMode="auto">
          <a:xfrm>
            <a:off x="157163" y="1457325"/>
            <a:ext cx="83311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cs typeface="Arial" pitchFamily="34" charset="0"/>
              </a:rPr>
              <a:t>■</a:t>
            </a:r>
            <a:r>
              <a:rPr lang="en-US" altLang="ru-RU" sz="1000" b="1" dirty="0">
                <a:solidFill>
                  <a:srgbClr val="FF0000"/>
                </a:solidFill>
                <a:latin typeface="+mn-lt"/>
                <a:cs typeface="Arial" pitchFamily="34" charset="0"/>
              </a:rPr>
              <a:t> </a:t>
            </a:r>
            <a:r>
              <a:rPr lang="ru-RU" altLang="ru-RU" sz="1000" b="1" dirty="0">
                <a:solidFill>
                  <a:srgbClr val="FF0000"/>
                </a:solidFill>
                <a:latin typeface="+mn-lt"/>
              </a:rPr>
              <a:t>Метод сквозных сечений (метод Риттера) </a:t>
            </a:r>
            <a:r>
              <a:rPr lang="ru-RU" altLang="ru-RU" sz="1000" dirty="0">
                <a:latin typeface="+mn-lt"/>
              </a:rPr>
              <a:t>в большинстве случаев не</a:t>
            </a:r>
            <a:r>
              <a:rPr lang="ru-RU" altLang="ru-RU" sz="1000" b="1" dirty="0">
                <a:latin typeface="+mn-lt"/>
              </a:rPr>
              <a:t> </a:t>
            </a:r>
            <a:r>
              <a:rPr lang="ru-RU" altLang="ru-RU" sz="1000" dirty="0">
                <a:latin typeface="+mn-lt"/>
              </a:rPr>
              <a:t>требует для вычисления усилия только в указанном стержне составления</a:t>
            </a:r>
          </a:p>
          <a:p>
            <a:pPr eaLnBrk="1" hangingPunct="1"/>
            <a:r>
              <a:rPr lang="ru-RU" altLang="ru-RU" sz="1000" dirty="0">
                <a:latin typeface="+mn-lt"/>
              </a:rPr>
              <a:t>каких-либо других вспомогательных уравнений равновесия кроме того уравнения, в котором непосредственно участвует искомое усилие.</a:t>
            </a:r>
            <a:endParaRPr lang="ru-RU" altLang="ru-RU" sz="1000" dirty="0">
              <a:solidFill>
                <a:schemeClr val="accent1"/>
              </a:solidFill>
              <a:latin typeface="+mn-lt"/>
            </a:endParaRPr>
          </a:p>
          <a:p>
            <a:pPr eaLnBrk="1" hangingPunct="1"/>
            <a:r>
              <a:rPr lang="ru-RU" altLang="ru-RU" sz="1000" dirty="0">
                <a:solidFill>
                  <a:schemeClr val="accent1"/>
                </a:solidFill>
                <a:latin typeface="+mn-lt"/>
              </a:rPr>
              <a:t>Метод основывается на составлении </a:t>
            </a:r>
            <a:r>
              <a:rPr lang="ru-RU" altLang="ru-RU" sz="1000" b="1" dirty="0">
                <a:solidFill>
                  <a:schemeClr val="accent1"/>
                </a:solidFill>
                <a:latin typeface="+mn-lt"/>
              </a:rPr>
              <a:t>одного уравнения равновесия</a:t>
            </a:r>
            <a:r>
              <a:rPr lang="ru-RU" altLang="ru-RU" sz="1000" dirty="0">
                <a:solidFill>
                  <a:schemeClr val="accent1"/>
                </a:solidFill>
                <a:latin typeface="+mn-lt"/>
              </a:rPr>
              <a:t> с использованием </a:t>
            </a:r>
            <a:r>
              <a:rPr lang="en-US" altLang="ru-RU" sz="1000" dirty="0">
                <a:solidFill>
                  <a:schemeClr val="accent1"/>
                </a:solidFill>
                <a:latin typeface="+mn-lt"/>
              </a:rPr>
              <a:t>II </a:t>
            </a:r>
            <a:r>
              <a:rPr lang="ru-RU" altLang="ru-RU" sz="1000" dirty="0">
                <a:solidFill>
                  <a:schemeClr val="accent1"/>
                </a:solidFill>
                <a:latin typeface="+mn-lt"/>
              </a:rPr>
              <a:t>и </a:t>
            </a:r>
            <a:r>
              <a:rPr lang="en-US" altLang="ru-RU" sz="1000" dirty="0">
                <a:solidFill>
                  <a:schemeClr val="accent1"/>
                </a:solidFill>
                <a:latin typeface="+mn-lt"/>
              </a:rPr>
              <a:t>III </a:t>
            </a:r>
            <a:r>
              <a:rPr lang="ru-RU" altLang="ru-RU" sz="1000" dirty="0">
                <a:solidFill>
                  <a:schemeClr val="accent1"/>
                </a:solidFill>
                <a:latin typeface="+mn-lt"/>
              </a:rPr>
              <a:t>форм уравнений равновесия произвольной плоской</a:t>
            </a:r>
          </a:p>
          <a:p>
            <a:pPr eaLnBrk="1" hangingPunct="1"/>
            <a:r>
              <a:rPr lang="ru-RU" altLang="ru-RU" sz="1000" dirty="0">
                <a:solidFill>
                  <a:schemeClr val="accent1"/>
                </a:solidFill>
                <a:latin typeface="+mn-lt"/>
              </a:rPr>
              <a:t>системы сил. </a:t>
            </a:r>
          </a:p>
        </p:txBody>
      </p:sp>
      <p:sp>
        <p:nvSpPr>
          <p:cNvPr id="309256" name="Rectangle 8"/>
          <p:cNvSpPr>
            <a:spLocks noChangeArrowheads="1"/>
          </p:cNvSpPr>
          <p:nvPr/>
        </p:nvSpPr>
        <p:spPr bwMode="auto">
          <a:xfrm>
            <a:off x="152400" y="2125663"/>
            <a:ext cx="4229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latin typeface="+mn-lt"/>
              </a:rPr>
              <a:t>Порядок расчета</a:t>
            </a:r>
            <a:r>
              <a:rPr lang="en-US" altLang="ru-RU" sz="1000" b="1" dirty="0">
                <a:latin typeface="+mn-lt"/>
              </a:rPr>
              <a:t>:</a:t>
            </a:r>
          </a:p>
          <a:p>
            <a:pPr eaLnBrk="1" hangingPunct="1"/>
            <a:r>
              <a:rPr lang="en-US" altLang="ru-RU" sz="1000" dirty="0">
                <a:latin typeface="+mn-lt"/>
              </a:rPr>
              <a:t>1. </a:t>
            </a:r>
            <a:r>
              <a:rPr lang="ru-RU" altLang="ru-RU" sz="1000" dirty="0">
                <a:latin typeface="+mn-lt"/>
              </a:rPr>
              <a:t>Выбираем в качестве объекта равновесия ферму в целом и </a:t>
            </a:r>
            <a:r>
              <a:rPr lang="ru-RU" altLang="ru-RU" sz="1000" b="1" dirty="0">
                <a:latin typeface="+mn-lt"/>
              </a:rPr>
              <a:t>определяем опорные реакции</a:t>
            </a:r>
            <a:r>
              <a:rPr lang="en-US" altLang="ru-RU" sz="1000" dirty="0">
                <a:latin typeface="+mn-lt"/>
              </a:rPr>
              <a:t>:</a:t>
            </a:r>
            <a:endParaRPr lang="ru-RU" altLang="ru-RU" sz="1000" dirty="0">
              <a:latin typeface="+mn-lt"/>
            </a:endParaRPr>
          </a:p>
        </p:txBody>
      </p:sp>
      <p:grpSp>
        <p:nvGrpSpPr>
          <p:cNvPr id="309267" name="Group 19"/>
          <p:cNvGrpSpPr>
            <a:grpSpLocks/>
          </p:cNvGrpSpPr>
          <p:nvPr/>
        </p:nvGrpSpPr>
        <p:grpSpPr bwMode="auto">
          <a:xfrm>
            <a:off x="5724525" y="3108325"/>
            <a:ext cx="715963" cy="44450"/>
            <a:chOff x="3246" y="1142"/>
            <a:chExt cx="451" cy="28"/>
          </a:xfrm>
        </p:grpSpPr>
        <p:sp>
          <p:nvSpPr>
            <p:cNvPr id="15500" name="Line 20"/>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501" name="Oval 21"/>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502" name="Oval 22"/>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69" name="Group 23"/>
          <p:cNvGrpSpPr>
            <a:grpSpLocks/>
          </p:cNvGrpSpPr>
          <p:nvPr/>
        </p:nvGrpSpPr>
        <p:grpSpPr bwMode="auto">
          <a:xfrm>
            <a:off x="6394450" y="3106738"/>
            <a:ext cx="715963" cy="44450"/>
            <a:chOff x="3246" y="1142"/>
            <a:chExt cx="451" cy="28"/>
          </a:xfrm>
        </p:grpSpPr>
        <p:sp>
          <p:nvSpPr>
            <p:cNvPr id="15497" name="Line 24"/>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98" name="Oval 25"/>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99" name="Oval 26"/>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70" name="Group 27"/>
          <p:cNvGrpSpPr>
            <a:grpSpLocks/>
          </p:cNvGrpSpPr>
          <p:nvPr/>
        </p:nvGrpSpPr>
        <p:grpSpPr bwMode="auto">
          <a:xfrm>
            <a:off x="7064375" y="3105150"/>
            <a:ext cx="715963" cy="44450"/>
            <a:chOff x="3246" y="1142"/>
            <a:chExt cx="451" cy="28"/>
          </a:xfrm>
        </p:grpSpPr>
        <p:sp>
          <p:nvSpPr>
            <p:cNvPr id="15494" name="Line 28"/>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95" name="Oval 29"/>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96" name="Oval 30"/>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71" name="Group 31"/>
          <p:cNvGrpSpPr>
            <a:grpSpLocks/>
          </p:cNvGrpSpPr>
          <p:nvPr/>
        </p:nvGrpSpPr>
        <p:grpSpPr bwMode="auto">
          <a:xfrm>
            <a:off x="7734300" y="3103563"/>
            <a:ext cx="715963" cy="44450"/>
            <a:chOff x="3246" y="1142"/>
            <a:chExt cx="451" cy="28"/>
          </a:xfrm>
        </p:grpSpPr>
        <p:sp>
          <p:nvSpPr>
            <p:cNvPr id="15491" name="Line 32"/>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92" name="Oval 33"/>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93" name="Oval 34"/>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09283" name="Group 35"/>
          <p:cNvGrpSpPr>
            <a:grpSpLocks/>
          </p:cNvGrpSpPr>
          <p:nvPr/>
        </p:nvGrpSpPr>
        <p:grpSpPr bwMode="auto">
          <a:xfrm>
            <a:off x="5722938" y="2435225"/>
            <a:ext cx="715962" cy="44450"/>
            <a:chOff x="3246" y="1142"/>
            <a:chExt cx="451" cy="28"/>
          </a:xfrm>
        </p:grpSpPr>
        <p:sp>
          <p:nvSpPr>
            <p:cNvPr id="15488" name="Line 36"/>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89" name="Oval 37"/>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90" name="Oval 38"/>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73" name="Group 39"/>
          <p:cNvGrpSpPr>
            <a:grpSpLocks/>
          </p:cNvGrpSpPr>
          <p:nvPr/>
        </p:nvGrpSpPr>
        <p:grpSpPr bwMode="auto">
          <a:xfrm>
            <a:off x="6392863" y="2433638"/>
            <a:ext cx="715962" cy="44450"/>
            <a:chOff x="3246" y="1142"/>
            <a:chExt cx="451" cy="28"/>
          </a:xfrm>
        </p:grpSpPr>
        <p:sp>
          <p:nvSpPr>
            <p:cNvPr id="15485" name="Line 40"/>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86" name="Oval 41"/>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87" name="Oval 42"/>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74" name="Group 43"/>
          <p:cNvGrpSpPr>
            <a:grpSpLocks/>
          </p:cNvGrpSpPr>
          <p:nvPr/>
        </p:nvGrpSpPr>
        <p:grpSpPr bwMode="auto">
          <a:xfrm>
            <a:off x="7062788" y="2432050"/>
            <a:ext cx="715962" cy="44450"/>
            <a:chOff x="3246" y="1142"/>
            <a:chExt cx="451" cy="28"/>
          </a:xfrm>
        </p:grpSpPr>
        <p:sp>
          <p:nvSpPr>
            <p:cNvPr id="15482" name="Line 44"/>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83" name="Oval 45"/>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84" name="Oval 46"/>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75" name="Group 47"/>
          <p:cNvGrpSpPr>
            <a:grpSpLocks/>
          </p:cNvGrpSpPr>
          <p:nvPr/>
        </p:nvGrpSpPr>
        <p:grpSpPr bwMode="auto">
          <a:xfrm>
            <a:off x="7732713" y="2430463"/>
            <a:ext cx="715962" cy="44450"/>
            <a:chOff x="3246" y="1142"/>
            <a:chExt cx="451" cy="28"/>
          </a:xfrm>
        </p:grpSpPr>
        <p:sp>
          <p:nvSpPr>
            <p:cNvPr id="15479" name="Line 48"/>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80" name="Oval 49"/>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81" name="Oval 50"/>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09299" name="Group 51"/>
          <p:cNvGrpSpPr>
            <a:grpSpLocks/>
          </p:cNvGrpSpPr>
          <p:nvPr/>
        </p:nvGrpSpPr>
        <p:grpSpPr bwMode="auto">
          <a:xfrm rot="-5400000">
            <a:off x="5390357" y="2772569"/>
            <a:ext cx="715962" cy="44450"/>
            <a:chOff x="3246" y="1142"/>
            <a:chExt cx="451" cy="28"/>
          </a:xfrm>
        </p:grpSpPr>
        <p:sp>
          <p:nvSpPr>
            <p:cNvPr id="15476" name="Line 52"/>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77" name="Oval 53"/>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78" name="Oval 54"/>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09303" name="Group 55"/>
          <p:cNvGrpSpPr>
            <a:grpSpLocks/>
          </p:cNvGrpSpPr>
          <p:nvPr/>
        </p:nvGrpSpPr>
        <p:grpSpPr bwMode="auto">
          <a:xfrm rot="-5400000">
            <a:off x="6060281" y="2770982"/>
            <a:ext cx="715963" cy="44450"/>
            <a:chOff x="3246" y="1142"/>
            <a:chExt cx="451" cy="28"/>
          </a:xfrm>
        </p:grpSpPr>
        <p:sp>
          <p:nvSpPr>
            <p:cNvPr id="15473" name="Line 56"/>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74" name="Oval 57"/>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75" name="Oval 58"/>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78" name="Group 59"/>
          <p:cNvGrpSpPr>
            <a:grpSpLocks/>
          </p:cNvGrpSpPr>
          <p:nvPr/>
        </p:nvGrpSpPr>
        <p:grpSpPr bwMode="auto">
          <a:xfrm rot="-5400000">
            <a:off x="6725444" y="2769394"/>
            <a:ext cx="715962" cy="44450"/>
            <a:chOff x="3246" y="1142"/>
            <a:chExt cx="451" cy="28"/>
          </a:xfrm>
        </p:grpSpPr>
        <p:sp>
          <p:nvSpPr>
            <p:cNvPr id="15470" name="Line 60"/>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71" name="Oval 61"/>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72" name="Oval 62"/>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79" name="Group 63"/>
          <p:cNvGrpSpPr>
            <a:grpSpLocks/>
          </p:cNvGrpSpPr>
          <p:nvPr/>
        </p:nvGrpSpPr>
        <p:grpSpPr bwMode="auto">
          <a:xfrm rot="-5400000">
            <a:off x="7400131" y="2767807"/>
            <a:ext cx="715963" cy="44450"/>
            <a:chOff x="3246" y="1142"/>
            <a:chExt cx="451" cy="28"/>
          </a:xfrm>
        </p:grpSpPr>
        <p:sp>
          <p:nvSpPr>
            <p:cNvPr id="15467" name="Line 64"/>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68" name="Oval 65"/>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69" name="Oval 66"/>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15380" name="Group 67"/>
          <p:cNvGrpSpPr>
            <a:grpSpLocks/>
          </p:cNvGrpSpPr>
          <p:nvPr/>
        </p:nvGrpSpPr>
        <p:grpSpPr bwMode="auto">
          <a:xfrm rot="-5400000">
            <a:off x="8070057" y="2766219"/>
            <a:ext cx="715962" cy="44450"/>
            <a:chOff x="3246" y="1142"/>
            <a:chExt cx="451" cy="28"/>
          </a:xfrm>
        </p:grpSpPr>
        <p:sp>
          <p:nvSpPr>
            <p:cNvPr id="15464" name="Line 68"/>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65" name="Oval 69"/>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66" name="Oval 70"/>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15381" name="Line 71"/>
          <p:cNvSpPr>
            <a:spLocks noChangeShapeType="1"/>
          </p:cNvSpPr>
          <p:nvPr/>
        </p:nvSpPr>
        <p:spPr bwMode="auto">
          <a:xfrm rot="19333459" flipV="1">
            <a:off x="7650163" y="2743200"/>
            <a:ext cx="892175"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382" name="Line 72"/>
          <p:cNvSpPr>
            <a:spLocks noChangeShapeType="1"/>
          </p:cNvSpPr>
          <p:nvPr/>
        </p:nvSpPr>
        <p:spPr bwMode="auto">
          <a:xfrm rot="19333459" flipV="1">
            <a:off x="6310313" y="2736850"/>
            <a:ext cx="892175"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383" name="Line 73"/>
          <p:cNvSpPr>
            <a:spLocks noChangeShapeType="1"/>
          </p:cNvSpPr>
          <p:nvPr/>
        </p:nvSpPr>
        <p:spPr bwMode="auto">
          <a:xfrm rot="13933459" flipV="1">
            <a:off x="6976269" y="2723357"/>
            <a:ext cx="892175"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9322" name="Line 74"/>
          <p:cNvSpPr>
            <a:spLocks noChangeShapeType="1"/>
          </p:cNvSpPr>
          <p:nvPr/>
        </p:nvSpPr>
        <p:spPr bwMode="auto">
          <a:xfrm rot="13933459" flipV="1">
            <a:off x="5645944" y="2745582"/>
            <a:ext cx="892175"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nvGrpSpPr>
          <p:cNvPr id="309323" name="Group 75"/>
          <p:cNvGrpSpPr>
            <a:grpSpLocks/>
          </p:cNvGrpSpPr>
          <p:nvPr/>
        </p:nvGrpSpPr>
        <p:grpSpPr bwMode="auto">
          <a:xfrm>
            <a:off x="5573713" y="3143250"/>
            <a:ext cx="393700" cy="236538"/>
            <a:chOff x="158" y="2772"/>
            <a:chExt cx="386" cy="227"/>
          </a:xfrm>
        </p:grpSpPr>
        <p:sp>
          <p:nvSpPr>
            <p:cNvPr id="15460" name="AutoShape 76"/>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61" name="Oval 77"/>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62" name="Rectangle 78"/>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63" name="Line 79"/>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09328" name="Group 80"/>
          <p:cNvGrpSpPr>
            <a:grpSpLocks/>
          </p:cNvGrpSpPr>
          <p:nvPr/>
        </p:nvGrpSpPr>
        <p:grpSpPr bwMode="auto">
          <a:xfrm>
            <a:off x="8239125" y="3146425"/>
            <a:ext cx="412750" cy="279400"/>
            <a:chOff x="657" y="2976"/>
            <a:chExt cx="386" cy="296"/>
          </a:xfrm>
        </p:grpSpPr>
        <p:sp>
          <p:nvSpPr>
            <p:cNvPr id="15454" name="AutoShape 81"/>
            <p:cNvSpPr>
              <a:spLocks noChangeArrowheads="1"/>
            </p:cNvSpPr>
            <p:nvPr/>
          </p:nvSpPr>
          <p:spPr bwMode="auto">
            <a:xfrm>
              <a:off x="726" y="3021"/>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55" name="Oval 82"/>
            <p:cNvSpPr>
              <a:spLocks noChangeArrowheads="1"/>
            </p:cNvSpPr>
            <p:nvPr/>
          </p:nvSpPr>
          <p:spPr bwMode="auto">
            <a:xfrm>
              <a:off x="794" y="2976"/>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56" name="Rectangle 83"/>
            <p:cNvSpPr>
              <a:spLocks noChangeArrowheads="1"/>
            </p:cNvSpPr>
            <p:nvPr/>
          </p:nvSpPr>
          <p:spPr bwMode="auto">
            <a:xfrm>
              <a:off x="657" y="3204"/>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57" name="Line 84"/>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458" name="Oval 85"/>
            <p:cNvSpPr>
              <a:spLocks noChangeArrowheads="1"/>
            </p:cNvSpPr>
            <p:nvPr/>
          </p:nvSpPr>
          <p:spPr bwMode="auto">
            <a:xfrm>
              <a:off x="748"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459" name="Oval 86"/>
            <p:cNvSpPr>
              <a:spLocks noChangeArrowheads="1"/>
            </p:cNvSpPr>
            <p:nvPr/>
          </p:nvSpPr>
          <p:spPr bwMode="auto">
            <a:xfrm>
              <a:off x="861"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309335" name="AutoShape 87"/>
          <p:cNvSpPr>
            <a:spLocks noChangeArrowheads="1"/>
          </p:cNvSpPr>
          <p:nvPr/>
        </p:nvSpPr>
        <p:spPr bwMode="auto">
          <a:xfrm>
            <a:off x="6375400" y="3162300"/>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388" name="AutoShape 88"/>
          <p:cNvSpPr>
            <a:spLocks noChangeArrowheads="1"/>
          </p:cNvSpPr>
          <p:nvPr/>
        </p:nvSpPr>
        <p:spPr bwMode="auto">
          <a:xfrm>
            <a:off x="7046913" y="3151188"/>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389" name="AutoShape 89"/>
          <p:cNvSpPr>
            <a:spLocks noChangeArrowheads="1"/>
          </p:cNvSpPr>
          <p:nvPr/>
        </p:nvSpPr>
        <p:spPr bwMode="auto">
          <a:xfrm>
            <a:off x="7713663" y="3141663"/>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5390" name="Line 90"/>
          <p:cNvSpPr>
            <a:spLocks noChangeShapeType="1"/>
          </p:cNvSpPr>
          <p:nvPr/>
        </p:nvSpPr>
        <p:spPr bwMode="auto">
          <a:xfrm>
            <a:off x="5753100" y="31892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391" name="Line 91"/>
          <p:cNvSpPr>
            <a:spLocks noChangeShapeType="1"/>
          </p:cNvSpPr>
          <p:nvPr/>
        </p:nvSpPr>
        <p:spPr bwMode="auto">
          <a:xfrm>
            <a:off x="8437563" y="31400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392" name="Line 92"/>
          <p:cNvSpPr>
            <a:spLocks noChangeShapeType="1"/>
          </p:cNvSpPr>
          <p:nvPr/>
        </p:nvSpPr>
        <p:spPr bwMode="auto">
          <a:xfrm>
            <a:off x="5753100" y="3571875"/>
            <a:ext cx="26860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393" name="Line 93"/>
          <p:cNvSpPr>
            <a:spLocks noChangeShapeType="1"/>
          </p:cNvSpPr>
          <p:nvPr/>
        </p:nvSpPr>
        <p:spPr bwMode="auto">
          <a:xfrm>
            <a:off x="8448675" y="3133725"/>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394" name="Line 94"/>
          <p:cNvSpPr>
            <a:spLocks noChangeShapeType="1"/>
          </p:cNvSpPr>
          <p:nvPr/>
        </p:nvSpPr>
        <p:spPr bwMode="auto">
          <a:xfrm>
            <a:off x="8475663" y="2455863"/>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395" name="Line 95"/>
          <p:cNvSpPr>
            <a:spLocks noChangeShapeType="1"/>
          </p:cNvSpPr>
          <p:nvPr/>
        </p:nvSpPr>
        <p:spPr bwMode="auto">
          <a:xfrm>
            <a:off x="8639175" y="2447925"/>
            <a:ext cx="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9344" name="Text Box 96"/>
          <p:cNvSpPr txBox="1">
            <a:spLocks noChangeArrowheads="1"/>
          </p:cNvSpPr>
          <p:nvPr/>
        </p:nvSpPr>
        <p:spPr bwMode="auto">
          <a:xfrm>
            <a:off x="5403850" y="2992438"/>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15397" name="Text Box 97"/>
          <p:cNvSpPr txBox="1">
            <a:spLocks noChangeArrowheads="1"/>
          </p:cNvSpPr>
          <p:nvPr/>
        </p:nvSpPr>
        <p:spPr bwMode="auto">
          <a:xfrm>
            <a:off x="8612188" y="3200400"/>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B</a:t>
            </a:r>
            <a:endParaRPr lang="ru-RU" altLang="ru-RU" sz="1000" b="1" i="1">
              <a:latin typeface="+mn-lt"/>
            </a:endParaRPr>
          </a:p>
        </p:txBody>
      </p:sp>
      <p:sp>
        <p:nvSpPr>
          <p:cNvPr id="15398" name="Text Box 98"/>
          <p:cNvSpPr txBox="1">
            <a:spLocks noChangeArrowheads="1"/>
          </p:cNvSpPr>
          <p:nvPr/>
        </p:nvSpPr>
        <p:spPr bwMode="auto">
          <a:xfrm>
            <a:off x="8623300" y="265906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h</a:t>
            </a:r>
            <a:endParaRPr lang="ru-RU" altLang="ru-RU" sz="1000" i="1">
              <a:latin typeface="+mn-lt"/>
            </a:endParaRPr>
          </a:p>
        </p:txBody>
      </p:sp>
      <p:sp>
        <p:nvSpPr>
          <p:cNvPr id="15399" name="Text Box 99"/>
          <p:cNvSpPr txBox="1">
            <a:spLocks noChangeArrowheads="1"/>
          </p:cNvSpPr>
          <p:nvPr/>
        </p:nvSpPr>
        <p:spPr bwMode="auto">
          <a:xfrm>
            <a:off x="6811963" y="3343275"/>
            <a:ext cx="241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200" i="1">
                <a:latin typeface="+mn-lt"/>
              </a:rPr>
              <a:t>l</a:t>
            </a:r>
            <a:endParaRPr lang="ru-RU" altLang="ru-RU" sz="1000" i="1">
              <a:latin typeface="+mn-lt"/>
            </a:endParaRPr>
          </a:p>
        </p:txBody>
      </p:sp>
      <p:graphicFrame>
        <p:nvGraphicFramePr>
          <p:cNvPr id="309348" name="Object 100"/>
          <p:cNvGraphicFramePr>
            <a:graphicFrameLocks noChangeAspect="1"/>
          </p:cNvGraphicFramePr>
          <p:nvPr>
            <p:extLst>
              <p:ext uri="{D42A27DB-BD31-4B8C-83A1-F6EECF244321}">
                <p14:modId xmlns:p14="http://schemas.microsoft.com/office/powerpoint/2010/main" val="3279273366"/>
              </p:ext>
            </p:extLst>
          </p:nvPr>
        </p:nvGraphicFramePr>
        <p:xfrm>
          <a:off x="6511925" y="3200400"/>
          <a:ext cx="177800" cy="228600"/>
        </p:xfrm>
        <a:graphic>
          <a:graphicData uri="http://schemas.openxmlformats.org/presentationml/2006/ole">
            <mc:AlternateContent xmlns:mc="http://schemas.openxmlformats.org/markup-compatibility/2006">
              <mc:Choice xmlns:v="urn:schemas-microsoft-com:vml" Requires="v">
                <p:oleObj spid="_x0000_s48580" name="Формула" r:id="rId4" imgW="177646" imgH="228402" progId="Equation.3">
                  <p:embed/>
                </p:oleObj>
              </mc:Choice>
              <mc:Fallback>
                <p:oleObj name="Формула" r:id="rId4" imgW="177646" imgH="2284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1925" y="3200400"/>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1" name="Object 101"/>
          <p:cNvGraphicFramePr>
            <a:graphicFrameLocks noChangeAspect="1"/>
          </p:cNvGraphicFramePr>
          <p:nvPr>
            <p:extLst>
              <p:ext uri="{D42A27DB-BD31-4B8C-83A1-F6EECF244321}">
                <p14:modId xmlns:p14="http://schemas.microsoft.com/office/powerpoint/2010/main" val="2090977019"/>
              </p:ext>
            </p:extLst>
          </p:nvPr>
        </p:nvGraphicFramePr>
        <p:xfrm>
          <a:off x="7180263" y="3198813"/>
          <a:ext cx="190500" cy="228600"/>
        </p:xfrm>
        <a:graphic>
          <a:graphicData uri="http://schemas.openxmlformats.org/presentationml/2006/ole">
            <mc:AlternateContent xmlns:mc="http://schemas.openxmlformats.org/markup-compatibility/2006">
              <mc:Choice xmlns:v="urn:schemas-microsoft-com:vml" Requires="v">
                <p:oleObj spid="_x0000_s48581" name="Формула" r:id="rId6" imgW="190500" imgH="228600" progId="Equation.3">
                  <p:embed/>
                </p:oleObj>
              </mc:Choice>
              <mc:Fallback>
                <p:oleObj name="Формула" r:id="rId6" imgW="1905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0263" y="3198813"/>
                        <a:ext cx="1905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2" name="Object 102"/>
          <p:cNvGraphicFramePr>
            <a:graphicFrameLocks noChangeAspect="1"/>
          </p:cNvGraphicFramePr>
          <p:nvPr>
            <p:extLst>
              <p:ext uri="{D42A27DB-BD31-4B8C-83A1-F6EECF244321}">
                <p14:modId xmlns:p14="http://schemas.microsoft.com/office/powerpoint/2010/main" val="2338733200"/>
              </p:ext>
            </p:extLst>
          </p:nvPr>
        </p:nvGraphicFramePr>
        <p:xfrm>
          <a:off x="7854950" y="3209925"/>
          <a:ext cx="190500" cy="241300"/>
        </p:xfrm>
        <a:graphic>
          <a:graphicData uri="http://schemas.openxmlformats.org/presentationml/2006/ole">
            <mc:AlternateContent xmlns:mc="http://schemas.openxmlformats.org/markup-compatibility/2006">
              <mc:Choice xmlns:v="urn:schemas-microsoft-com:vml" Requires="v">
                <p:oleObj spid="_x0000_s48582" name="Формула" r:id="rId8" imgW="190417" imgH="241195" progId="Equation.3">
                  <p:embed/>
                </p:oleObj>
              </mc:Choice>
              <mc:Fallback>
                <p:oleObj name="Формула" r:id="rId8" imgW="190417"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4950" y="3209925"/>
                        <a:ext cx="1905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3" name="Line 103"/>
          <p:cNvSpPr>
            <a:spLocks noChangeShapeType="1"/>
          </p:cNvSpPr>
          <p:nvPr/>
        </p:nvSpPr>
        <p:spPr bwMode="auto">
          <a:xfrm>
            <a:off x="8426450" y="2166938"/>
            <a:ext cx="0"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04" name="Line 104"/>
          <p:cNvSpPr>
            <a:spLocks noChangeShapeType="1"/>
          </p:cNvSpPr>
          <p:nvPr/>
        </p:nvSpPr>
        <p:spPr bwMode="auto">
          <a:xfrm>
            <a:off x="7748588" y="2184400"/>
            <a:ext cx="0"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05" name="Line 105"/>
          <p:cNvSpPr>
            <a:spLocks noChangeShapeType="1"/>
          </p:cNvSpPr>
          <p:nvPr/>
        </p:nvSpPr>
        <p:spPr bwMode="auto">
          <a:xfrm>
            <a:off x="7761288" y="2341563"/>
            <a:ext cx="6667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5406" name="Text Box 106"/>
          <p:cNvSpPr txBox="1">
            <a:spLocks noChangeArrowheads="1"/>
          </p:cNvSpPr>
          <p:nvPr/>
        </p:nvSpPr>
        <p:spPr bwMode="auto">
          <a:xfrm>
            <a:off x="7993063" y="211455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d</a:t>
            </a:r>
            <a:endParaRPr lang="ru-RU" altLang="ru-RU" sz="1000" i="1">
              <a:latin typeface="+mn-lt"/>
            </a:endParaRPr>
          </a:p>
        </p:txBody>
      </p:sp>
      <p:sp>
        <p:nvSpPr>
          <p:cNvPr id="309355" name="AutoShape 107"/>
          <p:cNvSpPr>
            <a:spLocks noChangeArrowheads="1"/>
          </p:cNvSpPr>
          <p:nvPr/>
        </p:nvSpPr>
        <p:spPr bwMode="auto">
          <a:xfrm>
            <a:off x="5692775" y="2771775"/>
            <a:ext cx="123825" cy="352425"/>
          </a:xfrm>
          <a:prstGeom prst="upArrow">
            <a:avLst>
              <a:gd name="adj1" fmla="val 50000"/>
              <a:gd name="adj2" fmla="val 71154"/>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9356" name="Object 108"/>
          <p:cNvGraphicFramePr>
            <a:graphicFrameLocks noChangeAspect="1"/>
          </p:cNvGraphicFramePr>
          <p:nvPr>
            <p:extLst>
              <p:ext uri="{D42A27DB-BD31-4B8C-83A1-F6EECF244321}">
                <p14:modId xmlns:p14="http://schemas.microsoft.com/office/powerpoint/2010/main" val="957525827"/>
              </p:ext>
            </p:extLst>
          </p:nvPr>
        </p:nvGraphicFramePr>
        <p:xfrm>
          <a:off x="5843588" y="2894013"/>
          <a:ext cx="215900" cy="228600"/>
        </p:xfrm>
        <a:graphic>
          <a:graphicData uri="http://schemas.openxmlformats.org/presentationml/2006/ole">
            <mc:AlternateContent xmlns:mc="http://schemas.openxmlformats.org/markup-compatibility/2006">
              <mc:Choice xmlns:v="urn:schemas-microsoft-com:vml" Requires="v">
                <p:oleObj spid="_x0000_s48583" name="Формула" r:id="rId10" imgW="215806" imgH="228501" progId="Equation.3">
                  <p:embed/>
                </p:oleObj>
              </mc:Choice>
              <mc:Fallback>
                <p:oleObj name="Формула" r:id="rId10" imgW="215806" imgH="22850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43588" y="2894013"/>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57" name="AutoShape 109"/>
          <p:cNvSpPr>
            <a:spLocks noChangeArrowheads="1"/>
          </p:cNvSpPr>
          <p:nvPr/>
        </p:nvSpPr>
        <p:spPr bwMode="auto">
          <a:xfrm>
            <a:off x="8361363" y="2741613"/>
            <a:ext cx="123825" cy="352425"/>
          </a:xfrm>
          <a:prstGeom prst="upArrow">
            <a:avLst>
              <a:gd name="adj1" fmla="val 50000"/>
              <a:gd name="adj2" fmla="val 71154"/>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9358" name="Object 110"/>
          <p:cNvGraphicFramePr>
            <a:graphicFrameLocks noChangeAspect="1"/>
          </p:cNvGraphicFramePr>
          <p:nvPr>
            <p:extLst>
              <p:ext uri="{D42A27DB-BD31-4B8C-83A1-F6EECF244321}">
                <p14:modId xmlns:p14="http://schemas.microsoft.com/office/powerpoint/2010/main" val="2013971985"/>
              </p:ext>
            </p:extLst>
          </p:nvPr>
        </p:nvGraphicFramePr>
        <p:xfrm>
          <a:off x="8099425" y="2854325"/>
          <a:ext cx="215900" cy="228600"/>
        </p:xfrm>
        <a:graphic>
          <a:graphicData uri="http://schemas.openxmlformats.org/presentationml/2006/ole">
            <mc:AlternateContent xmlns:mc="http://schemas.openxmlformats.org/markup-compatibility/2006">
              <mc:Choice xmlns:v="urn:schemas-microsoft-com:vml" Requires="v">
                <p:oleObj spid="_x0000_s48584" name="Формула" r:id="rId12" imgW="215806" imgH="228501" progId="Equation.3">
                  <p:embed/>
                </p:oleObj>
              </mc:Choice>
              <mc:Fallback>
                <p:oleObj name="Формула" r:id="rId12" imgW="215806"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99425" y="2854325"/>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59" name="Text Box 111"/>
          <p:cNvSpPr txBox="1">
            <a:spLocks noChangeArrowheads="1"/>
          </p:cNvSpPr>
          <p:nvPr/>
        </p:nvSpPr>
        <p:spPr bwMode="auto">
          <a:xfrm>
            <a:off x="5648325" y="2227263"/>
            <a:ext cx="2295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1</a:t>
            </a:r>
          </a:p>
        </p:txBody>
      </p:sp>
      <p:sp>
        <p:nvSpPr>
          <p:cNvPr id="309360" name="Text Box 112"/>
          <p:cNvSpPr txBox="1">
            <a:spLocks noChangeArrowheads="1"/>
          </p:cNvSpPr>
          <p:nvPr/>
        </p:nvSpPr>
        <p:spPr bwMode="auto">
          <a:xfrm>
            <a:off x="6283325" y="223361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a:t>
            </a:r>
          </a:p>
        </p:txBody>
      </p:sp>
      <p:sp>
        <p:nvSpPr>
          <p:cNvPr id="309361" name="Text Box 113"/>
          <p:cNvSpPr txBox="1">
            <a:spLocks noChangeArrowheads="1"/>
          </p:cNvSpPr>
          <p:nvPr/>
        </p:nvSpPr>
        <p:spPr bwMode="auto">
          <a:xfrm>
            <a:off x="6967538" y="2232025"/>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3</a:t>
            </a:r>
          </a:p>
        </p:txBody>
      </p:sp>
      <p:sp>
        <p:nvSpPr>
          <p:cNvPr id="309362" name="Text Box 114"/>
          <p:cNvSpPr txBox="1">
            <a:spLocks noChangeArrowheads="1"/>
          </p:cNvSpPr>
          <p:nvPr/>
        </p:nvSpPr>
        <p:spPr bwMode="auto">
          <a:xfrm>
            <a:off x="7518400" y="223996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4</a:t>
            </a:r>
          </a:p>
        </p:txBody>
      </p:sp>
      <p:sp>
        <p:nvSpPr>
          <p:cNvPr id="309363" name="Text Box 115"/>
          <p:cNvSpPr txBox="1">
            <a:spLocks noChangeArrowheads="1"/>
          </p:cNvSpPr>
          <p:nvPr/>
        </p:nvSpPr>
        <p:spPr bwMode="auto">
          <a:xfrm>
            <a:off x="8402638" y="222885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5</a:t>
            </a:r>
          </a:p>
        </p:txBody>
      </p:sp>
      <p:sp>
        <p:nvSpPr>
          <p:cNvPr id="309364" name="Text Box 116"/>
          <p:cNvSpPr txBox="1">
            <a:spLocks noChangeArrowheads="1"/>
          </p:cNvSpPr>
          <p:nvPr/>
        </p:nvSpPr>
        <p:spPr bwMode="auto">
          <a:xfrm>
            <a:off x="6181725" y="308451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6</a:t>
            </a:r>
          </a:p>
        </p:txBody>
      </p:sp>
      <p:sp>
        <p:nvSpPr>
          <p:cNvPr id="309365" name="Text Box 117"/>
          <p:cNvSpPr txBox="1">
            <a:spLocks noChangeArrowheads="1"/>
          </p:cNvSpPr>
          <p:nvPr/>
        </p:nvSpPr>
        <p:spPr bwMode="auto">
          <a:xfrm>
            <a:off x="6856413" y="3101975"/>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7</a:t>
            </a:r>
          </a:p>
        </p:txBody>
      </p:sp>
      <p:sp>
        <p:nvSpPr>
          <p:cNvPr id="309366" name="Text Box 118"/>
          <p:cNvSpPr txBox="1">
            <a:spLocks noChangeArrowheads="1"/>
          </p:cNvSpPr>
          <p:nvPr/>
        </p:nvSpPr>
        <p:spPr bwMode="auto">
          <a:xfrm>
            <a:off x="7550150" y="3090863"/>
            <a:ext cx="2568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8</a:t>
            </a:r>
          </a:p>
        </p:txBody>
      </p:sp>
      <p:sp>
        <p:nvSpPr>
          <p:cNvPr id="309367" name="Text Box 119"/>
          <p:cNvSpPr txBox="1">
            <a:spLocks noChangeArrowheads="1"/>
          </p:cNvSpPr>
          <p:nvPr/>
        </p:nvSpPr>
        <p:spPr bwMode="auto">
          <a:xfrm>
            <a:off x="117475" y="2620963"/>
            <a:ext cx="48558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 Проводим сквозное сечение, разделяющее ферму на две отдельные части так,</a:t>
            </a:r>
          </a:p>
          <a:p>
            <a:pPr eaLnBrk="1" hangingPunct="1"/>
            <a:r>
              <a:rPr lang="ru-RU" altLang="ru-RU" sz="1000">
                <a:latin typeface="+mn-lt"/>
              </a:rPr>
              <a:t>чтобы </a:t>
            </a:r>
            <a:r>
              <a:rPr lang="en-US" altLang="ru-RU" sz="1000">
                <a:latin typeface="+mn-lt"/>
              </a:rPr>
              <a:t> </a:t>
            </a:r>
            <a:r>
              <a:rPr lang="ru-RU" altLang="ru-RU" sz="1000" b="1">
                <a:latin typeface="+mn-lt"/>
              </a:rPr>
              <a:t>в сечение попадало не более трех стержней</a:t>
            </a:r>
            <a:r>
              <a:rPr lang="ru-RU" altLang="ru-RU" sz="1000">
                <a:latin typeface="+mn-lt"/>
              </a:rPr>
              <a:t>, в одном из которых требуется</a:t>
            </a:r>
          </a:p>
          <a:p>
            <a:pPr eaLnBrk="1" hangingPunct="1"/>
            <a:r>
              <a:rPr lang="ru-RU" altLang="ru-RU" sz="1000">
                <a:latin typeface="+mn-lt"/>
              </a:rPr>
              <a:t>найти усилие, например, сечение </a:t>
            </a:r>
            <a:r>
              <a:rPr lang="en-US" altLang="ru-RU" sz="1000">
                <a:latin typeface="+mn-lt"/>
              </a:rPr>
              <a:t>I-I </a:t>
            </a:r>
            <a:r>
              <a:rPr lang="ru-RU" altLang="ru-RU" sz="1000">
                <a:latin typeface="+mn-lt"/>
              </a:rPr>
              <a:t>для определения </a:t>
            </a:r>
            <a:r>
              <a:rPr lang="en-US" altLang="ru-RU" sz="1000" b="1" i="1">
                <a:latin typeface="+mn-lt"/>
              </a:rPr>
              <a:t>S</a:t>
            </a:r>
            <a:r>
              <a:rPr lang="en-US" altLang="ru-RU" sz="1000" baseline="-25000">
                <a:latin typeface="+mn-lt"/>
              </a:rPr>
              <a:t>23</a:t>
            </a:r>
            <a:r>
              <a:rPr lang="ru-RU" altLang="ru-RU" sz="1000">
                <a:latin typeface="+mn-lt"/>
              </a:rPr>
              <a:t>.</a:t>
            </a:r>
          </a:p>
          <a:p>
            <a:pPr eaLnBrk="1" hangingPunct="1"/>
            <a:endParaRPr lang="ru-RU" altLang="ru-RU" sz="1000" b="1">
              <a:latin typeface="+mn-lt"/>
            </a:endParaRPr>
          </a:p>
        </p:txBody>
      </p:sp>
      <p:sp>
        <p:nvSpPr>
          <p:cNvPr id="309368" name="Line 120"/>
          <p:cNvSpPr>
            <a:spLocks noChangeShapeType="1"/>
          </p:cNvSpPr>
          <p:nvPr/>
        </p:nvSpPr>
        <p:spPr bwMode="auto">
          <a:xfrm>
            <a:off x="6724650" y="2219325"/>
            <a:ext cx="0" cy="147637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9369" name="Text Box 121"/>
          <p:cNvSpPr txBox="1">
            <a:spLocks noChangeArrowheads="1"/>
          </p:cNvSpPr>
          <p:nvPr/>
        </p:nvSpPr>
        <p:spPr bwMode="auto">
          <a:xfrm>
            <a:off x="6518275" y="3678238"/>
            <a:ext cx="219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dirty="0">
                <a:solidFill>
                  <a:srgbClr val="FF0000"/>
                </a:solidFill>
                <a:latin typeface="+mn-lt"/>
              </a:rPr>
              <a:t>I</a:t>
            </a:r>
            <a:endParaRPr lang="ru-RU" altLang="ru-RU" sz="1000" b="1" i="1" dirty="0">
              <a:solidFill>
                <a:srgbClr val="FF0000"/>
              </a:solidFill>
              <a:latin typeface="+mn-lt"/>
            </a:endParaRPr>
          </a:p>
        </p:txBody>
      </p:sp>
      <p:sp>
        <p:nvSpPr>
          <p:cNvPr id="309370" name="Text Box 122"/>
          <p:cNvSpPr txBox="1">
            <a:spLocks noChangeArrowheads="1"/>
          </p:cNvSpPr>
          <p:nvPr/>
        </p:nvSpPr>
        <p:spPr bwMode="auto">
          <a:xfrm>
            <a:off x="6507163" y="2095500"/>
            <a:ext cx="219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solidFill>
                  <a:srgbClr val="FF0000"/>
                </a:solidFill>
                <a:latin typeface="+mn-lt"/>
              </a:rPr>
              <a:t>I</a:t>
            </a:r>
            <a:endParaRPr lang="ru-RU" altLang="ru-RU" sz="1000" b="1" i="1">
              <a:solidFill>
                <a:srgbClr val="FF0000"/>
              </a:solidFill>
              <a:latin typeface="+mn-lt"/>
            </a:endParaRPr>
          </a:p>
        </p:txBody>
      </p:sp>
      <p:sp>
        <p:nvSpPr>
          <p:cNvPr id="309371" name="Text Box 123"/>
          <p:cNvSpPr txBox="1">
            <a:spLocks noChangeArrowheads="1"/>
          </p:cNvSpPr>
          <p:nvPr/>
        </p:nvSpPr>
        <p:spPr bwMode="auto">
          <a:xfrm>
            <a:off x="115888" y="3105150"/>
            <a:ext cx="5061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dirty="0">
                <a:latin typeface="+mn-lt"/>
              </a:rPr>
              <a:t>3</a:t>
            </a:r>
            <a:r>
              <a:rPr lang="ru-RU" altLang="ru-RU" sz="1000" dirty="0">
                <a:latin typeface="+mn-lt"/>
              </a:rPr>
              <a:t>.</a:t>
            </a:r>
            <a:r>
              <a:rPr lang="en-US" altLang="ru-RU" sz="1000" dirty="0">
                <a:latin typeface="+mn-lt"/>
              </a:rPr>
              <a:t> </a:t>
            </a:r>
            <a:r>
              <a:rPr lang="ru-RU" altLang="ru-RU" sz="1000" dirty="0">
                <a:latin typeface="+mn-lt"/>
              </a:rPr>
              <a:t>Выбирая в качестве объекта равновесия одну часть, например, правую, отбрасываем</a:t>
            </a:r>
          </a:p>
          <a:p>
            <a:pPr eaLnBrk="1" hangingPunct="1"/>
            <a:r>
              <a:rPr lang="ru-RU" altLang="ru-RU" sz="1000" dirty="0">
                <a:latin typeface="+mn-lt"/>
              </a:rPr>
              <a:t>другую (левую) часть.</a:t>
            </a:r>
            <a:endParaRPr lang="ru-RU" altLang="ru-RU" sz="1000" b="1" dirty="0">
              <a:latin typeface="+mn-lt"/>
            </a:endParaRPr>
          </a:p>
        </p:txBody>
      </p:sp>
      <p:sp>
        <p:nvSpPr>
          <p:cNvPr id="309373" name="Text Box 125"/>
          <p:cNvSpPr txBox="1">
            <a:spLocks noChangeArrowheads="1"/>
          </p:cNvSpPr>
          <p:nvPr/>
        </p:nvSpPr>
        <p:spPr bwMode="auto">
          <a:xfrm>
            <a:off x="123825" y="3436938"/>
            <a:ext cx="5238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4.</a:t>
            </a:r>
            <a:r>
              <a:rPr lang="en-US" altLang="ru-RU" sz="1000" dirty="0">
                <a:latin typeface="+mn-lt"/>
              </a:rPr>
              <a:t> </a:t>
            </a:r>
            <a:r>
              <a:rPr lang="ru-RU" altLang="ru-RU" sz="1000" dirty="0">
                <a:latin typeface="+mn-lt"/>
              </a:rPr>
              <a:t>Действие отброшенной части на оставшуюся заменяем реакциями стержней, попавших</a:t>
            </a:r>
          </a:p>
          <a:p>
            <a:pPr eaLnBrk="1" hangingPunct="1"/>
            <a:r>
              <a:rPr lang="ru-RU" altLang="ru-RU" sz="1000" dirty="0">
                <a:latin typeface="+mn-lt"/>
              </a:rPr>
              <a:t>в разрез – </a:t>
            </a:r>
            <a:r>
              <a:rPr lang="en-US" altLang="ru-RU" sz="1000" b="1" i="1" dirty="0">
                <a:latin typeface="+mn-lt"/>
              </a:rPr>
              <a:t>S</a:t>
            </a:r>
            <a:r>
              <a:rPr lang="en-US" altLang="ru-RU" sz="1000" baseline="-25000" dirty="0">
                <a:latin typeface="+mn-lt"/>
              </a:rPr>
              <a:t>32</a:t>
            </a:r>
            <a:r>
              <a:rPr lang="en-US" altLang="ru-RU" sz="1000" dirty="0">
                <a:latin typeface="+mn-lt"/>
              </a:rPr>
              <a:t>, </a:t>
            </a:r>
            <a:r>
              <a:rPr lang="en-US" altLang="ru-RU" sz="1000" b="1" i="1" dirty="0">
                <a:latin typeface="+mn-lt"/>
              </a:rPr>
              <a:t>S</a:t>
            </a:r>
            <a:r>
              <a:rPr lang="en-US" altLang="ru-RU" sz="1000" baseline="-25000" dirty="0">
                <a:latin typeface="+mn-lt"/>
              </a:rPr>
              <a:t>36</a:t>
            </a:r>
            <a:r>
              <a:rPr lang="en-US" altLang="ru-RU" sz="1000" dirty="0">
                <a:latin typeface="+mn-lt"/>
              </a:rPr>
              <a:t> </a:t>
            </a:r>
            <a:r>
              <a:rPr lang="ru-RU" altLang="ru-RU" sz="1000" dirty="0">
                <a:latin typeface="+mn-lt"/>
              </a:rPr>
              <a:t>и </a:t>
            </a:r>
            <a:r>
              <a:rPr lang="en-US" altLang="ru-RU" sz="1000" b="1" i="1" dirty="0">
                <a:latin typeface="+mn-lt"/>
              </a:rPr>
              <a:t>S</a:t>
            </a:r>
            <a:r>
              <a:rPr lang="en-US" altLang="ru-RU" sz="1000" baseline="-25000" dirty="0">
                <a:latin typeface="+mn-lt"/>
              </a:rPr>
              <a:t>76</a:t>
            </a:r>
            <a:r>
              <a:rPr lang="en-US" altLang="ru-RU" sz="1000" dirty="0">
                <a:latin typeface="+mn-lt"/>
              </a:rPr>
              <a:t>.</a:t>
            </a:r>
            <a:endParaRPr lang="ru-RU" altLang="ru-RU" sz="1000" b="1" dirty="0">
              <a:latin typeface="+mn-lt"/>
            </a:endParaRPr>
          </a:p>
        </p:txBody>
      </p:sp>
      <p:sp>
        <p:nvSpPr>
          <p:cNvPr id="309374" name="Line 126"/>
          <p:cNvSpPr>
            <a:spLocks noChangeShapeType="1"/>
          </p:cNvSpPr>
          <p:nvPr/>
        </p:nvSpPr>
        <p:spPr bwMode="auto">
          <a:xfrm>
            <a:off x="6248400" y="2457450"/>
            <a:ext cx="923925"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9375" name="Line 127"/>
          <p:cNvSpPr>
            <a:spLocks noChangeShapeType="1"/>
          </p:cNvSpPr>
          <p:nvPr/>
        </p:nvSpPr>
        <p:spPr bwMode="auto">
          <a:xfrm>
            <a:off x="6161088" y="3135313"/>
            <a:ext cx="923925"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9376" name="Line 128"/>
          <p:cNvSpPr>
            <a:spLocks noChangeShapeType="1"/>
          </p:cNvSpPr>
          <p:nvPr/>
        </p:nvSpPr>
        <p:spPr bwMode="auto">
          <a:xfrm flipV="1">
            <a:off x="6169025" y="2444750"/>
            <a:ext cx="914400" cy="9525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09377" name="AutoShape 129"/>
          <p:cNvSpPr>
            <a:spLocks noChangeArrowheads="1"/>
          </p:cNvSpPr>
          <p:nvPr/>
        </p:nvSpPr>
        <p:spPr bwMode="auto">
          <a:xfrm flipH="1">
            <a:off x="6648450" y="2409825"/>
            <a:ext cx="400050" cy="88900"/>
          </a:xfrm>
          <a:prstGeom prst="rightArrow">
            <a:avLst>
              <a:gd name="adj1" fmla="val 50000"/>
              <a:gd name="adj2" fmla="val 11250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09378" name="AutoShape 130"/>
          <p:cNvSpPr>
            <a:spLocks noChangeArrowheads="1"/>
          </p:cNvSpPr>
          <p:nvPr/>
        </p:nvSpPr>
        <p:spPr bwMode="auto">
          <a:xfrm flipH="1">
            <a:off x="6675438" y="3084513"/>
            <a:ext cx="400050" cy="88900"/>
          </a:xfrm>
          <a:prstGeom prst="rightArrow">
            <a:avLst>
              <a:gd name="adj1" fmla="val 50000"/>
              <a:gd name="adj2" fmla="val 11250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09379" name="AutoShape 131"/>
          <p:cNvSpPr>
            <a:spLocks noChangeArrowheads="1"/>
          </p:cNvSpPr>
          <p:nvPr/>
        </p:nvSpPr>
        <p:spPr bwMode="auto">
          <a:xfrm rot="18816169" flipH="1">
            <a:off x="6719888" y="2576513"/>
            <a:ext cx="400050" cy="88900"/>
          </a:xfrm>
          <a:prstGeom prst="rightArrow">
            <a:avLst>
              <a:gd name="adj1" fmla="val 50000"/>
              <a:gd name="adj2" fmla="val 112500"/>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09380" name="Object 132"/>
          <p:cNvGraphicFramePr>
            <a:graphicFrameLocks noGrp="1" noChangeAspect="1"/>
          </p:cNvGraphicFramePr>
          <p:nvPr>
            <p:ph/>
            <p:extLst>
              <p:ext uri="{D42A27DB-BD31-4B8C-83A1-F6EECF244321}">
                <p14:modId xmlns:p14="http://schemas.microsoft.com/office/powerpoint/2010/main" val="2911001545"/>
              </p:ext>
            </p:extLst>
          </p:nvPr>
        </p:nvGraphicFramePr>
        <p:xfrm>
          <a:off x="6800850" y="2139950"/>
          <a:ext cx="239713" cy="268288"/>
        </p:xfrm>
        <a:graphic>
          <a:graphicData uri="http://schemas.openxmlformats.org/presentationml/2006/ole">
            <mc:AlternateContent xmlns:mc="http://schemas.openxmlformats.org/markup-compatibility/2006">
              <mc:Choice xmlns:v="urn:schemas-microsoft-com:vml" Requires="v">
                <p:oleObj spid="_x0000_s48585" name="Формула" r:id="rId14" imgW="215713" imgH="241091" progId="Equation.3">
                  <p:embed/>
                </p:oleObj>
              </mc:Choice>
              <mc:Fallback>
                <p:oleObj name="Формула" r:id="rId14" imgW="215713" imgH="24109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00850" y="2139950"/>
                        <a:ext cx="239713"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385" name="Object 137"/>
          <p:cNvGraphicFramePr>
            <a:graphicFrameLocks noChangeAspect="1"/>
          </p:cNvGraphicFramePr>
          <p:nvPr>
            <p:extLst>
              <p:ext uri="{D42A27DB-BD31-4B8C-83A1-F6EECF244321}">
                <p14:modId xmlns:p14="http://schemas.microsoft.com/office/powerpoint/2010/main" val="3242540051"/>
              </p:ext>
            </p:extLst>
          </p:nvPr>
        </p:nvGraphicFramePr>
        <p:xfrm>
          <a:off x="6484938" y="2586038"/>
          <a:ext cx="239712" cy="268287"/>
        </p:xfrm>
        <a:graphic>
          <a:graphicData uri="http://schemas.openxmlformats.org/presentationml/2006/ole">
            <mc:AlternateContent xmlns:mc="http://schemas.openxmlformats.org/markup-compatibility/2006">
              <mc:Choice xmlns:v="urn:schemas-microsoft-com:vml" Requires="v">
                <p:oleObj spid="_x0000_s48586" name="Формула" r:id="rId16" imgW="215713" imgH="241091" progId="Equation.3">
                  <p:embed/>
                </p:oleObj>
              </mc:Choice>
              <mc:Fallback>
                <p:oleObj name="Формула" r:id="rId16" imgW="215713" imgH="24109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84938" y="2586038"/>
                        <a:ext cx="239712" cy="26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386" name="Object 138"/>
          <p:cNvGraphicFramePr>
            <a:graphicFrameLocks noChangeAspect="1"/>
          </p:cNvGraphicFramePr>
          <p:nvPr>
            <p:extLst>
              <p:ext uri="{D42A27DB-BD31-4B8C-83A1-F6EECF244321}">
                <p14:modId xmlns:p14="http://schemas.microsoft.com/office/powerpoint/2010/main" val="2015574864"/>
              </p:ext>
            </p:extLst>
          </p:nvPr>
        </p:nvGraphicFramePr>
        <p:xfrm>
          <a:off x="6829425" y="2870200"/>
          <a:ext cx="254000" cy="268288"/>
        </p:xfrm>
        <a:graphic>
          <a:graphicData uri="http://schemas.openxmlformats.org/presentationml/2006/ole">
            <mc:AlternateContent xmlns:mc="http://schemas.openxmlformats.org/markup-compatibility/2006">
              <mc:Choice xmlns:v="urn:schemas-microsoft-com:vml" Requires="v">
                <p:oleObj spid="_x0000_s48587" name="Формула" r:id="rId18" imgW="228600" imgH="241300" progId="Equation.3">
                  <p:embed/>
                </p:oleObj>
              </mc:Choice>
              <mc:Fallback>
                <p:oleObj name="Формула" r:id="rId18" imgW="228600" imgH="2413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29425" y="2870200"/>
                        <a:ext cx="254000"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87" name="Text Box 139"/>
          <p:cNvSpPr txBox="1">
            <a:spLocks noChangeArrowheads="1"/>
          </p:cNvSpPr>
          <p:nvPr/>
        </p:nvSpPr>
        <p:spPr bwMode="auto">
          <a:xfrm>
            <a:off x="112713" y="3759200"/>
            <a:ext cx="540244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dirty="0">
                <a:latin typeface="+mn-lt"/>
              </a:rPr>
              <a:t>5</a:t>
            </a:r>
            <a:r>
              <a:rPr lang="ru-RU" altLang="ru-RU" sz="1000" dirty="0">
                <a:latin typeface="+mn-lt"/>
              </a:rPr>
              <a:t>.</a:t>
            </a:r>
            <a:r>
              <a:rPr lang="en-US" altLang="ru-RU" sz="1000" dirty="0">
                <a:latin typeface="+mn-lt"/>
              </a:rPr>
              <a:t> </a:t>
            </a:r>
            <a:r>
              <a:rPr lang="ru-RU" altLang="ru-RU" sz="1000" dirty="0">
                <a:latin typeface="+mn-lt"/>
              </a:rPr>
              <a:t>Для искомого усилия </a:t>
            </a:r>
            <a:r>
              <a:rPr lang="en-US" altLang="ru-RU" sz="1000" b="1" i="1" dirty="0">
                <a:latin typeface="+mn-lt"/>
              </a:rPr>
              <a:t>S</a:t>
            </a:r>
            <a:r>
              <a:rPr lang="en-US" altLang="ru-RU" sz="1000" baseline="-25000" dirty="0">
                <a:latin typeface="+mn-lt"/>
              </a:rPr>
              <a:t>32</a:t>
            </a:r>
            <a:r>
              <a:rPr lang="ru-RU" altLang="ru-RU" sz="1000" baseline="-25000" dirty="0">
                <a:latin typeface="+mn-lt"/>
              </a:rPr>
              <a:t> </a:t>
            </a:r>
            <a:r>
              <a:rPr lang="ru-RU" altLang="ru-RU" sz="1000" b="1" dirty="0">
                <a:latin typeface="+mn-lt"/>
              </a:rPr>
              <a:t>находим положение точки Риттера</a:t>
            </a:r>
            <a:r>
              <a:rPr lang="ru-RU" altLang="ru-RU" sz="1000" dirty="0">
                <a:latin typeface="+mn-lt"/>
              </a:rPr>
              <a:t>, как точки пересечения</a:t>
            </a:r>
          </a:p>
          <a:p>
            <a:pPr eaLnBrk="1" hangingPunct="1"/>
            <a:r>
              <a:rPr lang="ru-RU" altLang="ru-RU" sz="1000" dirty="0">
                <a:latin typeface="+mn-lt"/>
              </a:rPr>
              <a:t>линий действия двух других усилий </a:t>
            </a:r>
            <a:r>
              <a:rPr lang="en-US" altLang="ru-RU" sz="1000" b="1" i="1" dirty="0">
                <a:latin typeface="+mn-lt"/>
              </a:rPr>
              <a:t>S</a:t>
            </a:r>
            <a:r>
              <a:rPr lang="en-US" altLang="ru-RU" sz="1000" baseline="-25000" dirty="0">
                <a:latin typeface="+mn-lt"/>
              </a:rPr>
              <a:t>36</a:t>
            </a:r>
            <a:r>
              <a:rPr lang="en-US" altLang="ru-RU" sz="1000" dirty="0">
                <a:latin typeface="+mn-lt"/>
              </a:rPr>
              <a:t> </a:t>
            </a:r>
            <a:r>
              <a:rPr lang="ru-RU" altLang="ru-RU" sz="1000" dirty="0">
                <a:latin typeface="+mn-lt"/>
              </a:rPr>
              <a:t>и </a:t>
            </a:r>
            <a:r>
              <a:rPr lang="en-US" altLang="ru-RU" sz="1000" b="1" i="1" dirty="0">
                <a:latin typeface="+mn-lt"/>
              </a:rPr>
              <a:t>S</a:t>
            </a:r>
            <a:r>
              <a:rPr lang="en-US" altLang="ru-RU" sz="1000" baseline="-25000" dirty="0">
                <a:latin typeface="+mn-lt"/>
              </a:rPr>
              <a:t>76</a:t>
            </a:r>
            <a:r>
              <a:rPr lang="ru-RU" altLang="ru-RU" sz="1000" dirty="0">
                <a:latin typeface="+mn-lt"/>
              </a:rPr>
              <a:t>, не подлежащих определению в данный момент</a:t>
            </a:r>
            <a:r>
              <a:rPr lang="en-US" altLang="ru-RU" sz="1000" dirty="0">
                <a:latin typeface="+mn-lt"/>
              </a:rPr>
              <a:t>.</a:t>
            </a:r>
          </a:p>
          <a:p>
            <a:pPr eaLnBrk="1" hangingPunct="1"/>
            <a:r>
              <a:rPr lang="ru-RU" altLang="ru-RU" sz="1000" dirty="0">
                <a:latin typeface="+mn-lt"/>
              </a:rPr>
              <a:t>Точка Риттера для усилия </a:t>
            </a:r>
            <a:r>
              <a:rPr lang="en-US" altLang="ru-RU" sz="1000" b="1" i="1" dirty="0">
                <a:latin typeface="+mn-lt"/>
              </a:rPr>
              <a:t>S</a:t>
            </a:r>
            <a:r>
              <a:rPr lang="ru-RU" altLang="ru-RU" sz="1000" baseline="-25000" dirty="0">
                <a:latin typeface="+mn-lt"/>
              </a:rPr>
              <a:t>32</a:t>
            </a:r>
            <a:r>
              <a:rPr lang="ru-RU" altLang="ru-RU" sz="1000" dirty="0">
                <a:latin typeface="+mn-lt"/>
              </a:rPr>
              <a:t> совпадает с узлом 6.</a:t>
            </a:r>
            <a:endParaRPr lang="ru-RU" altLang="ru-RU" sz="1000" b="1" dirty="0">
              <a:latin typeface="+mn-lt"/>
            </a:endParaRPr>
          </a:p>
        </p:txBody>
      </p:sp>
      <p:sp>
        <p:nvSpPr>
          <p:cNvPr id="309388" name="Oval 140"/>
          <p:cNvSpPr>
            <a:spLocks noChangeArrowheads="1"/>
          </p:cNvSpPr>
          <p:nvPr/>
        </p:nvSpPr>
        <p:spPr bwMode="auto">
          <a:xfrm>
            <a:off x="6388100" y="3098800"/>
            <a:ext cx="60325" cy="60325"/>
          </a:xfrm>
          <a:prstGeom prst="ellipse">
            <a:avLst/>
          </a:prstGeom>
          <a:solidFill>
            <a:srgbClr val="00FF00"/>
          </a:solidFill>
          <a:ln w="12700"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09389" name="Text Box 141"/>
          <p:cNvSpPr txBox="1">
            <a:spLocks noChangeArrowheads="1"/>
          </p:cNvSpPr>
          <p:nvPr/>
        </p:nvSpPr>
        <p:spPr bwMode="auto">
          <a:xfrm>
            <a:off x="120650" y="4252913"/>
            <a:ext cx="5593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6.</a:t>
            </a:r>
            <a:r>
              <a:rPr lang="en-US" altLang="ru-RU" sz="1000" dirty="0">
                <a:latin typeface="+mn-lt"/>
              </a:rPr>
              <a:t> </a:t>
            </a:r>
            <a:r>
              <a:rPr lang="ru-RU" altLang="ru-RU" sz="1000" dirty="0">
                <a:latin typeface="+mn-lt"/>
              </a:rPr>
              <a:t>Составляем </a:t>
            </a:r>
            <a:r>
              <a:rPr lang="ru-RU" altLang="ru-RU" sz="1000" b="1" dirty="0">
                <a:latin typeface="+mn-lt"/>
              </a:rPr>
              <a:t>моментное уравнение равновесия</a:t>
            </a:r>
            <a:r>
              <a:rPr lang="ru-RU" altLang="ru-RU" sz="1000" dirty="0">
                <a:latin typeface="+mn-lt"/>
              </a:rPr>
              <a:t> для оставленной (правой) части относительно</a:t>
            </a:r>
          </a:p>
          <a:p>
            <a:pPr eaLnBrk="1" hangingPunct="1"/>
            <a:r>
              <a:rPr lang="ru-RU" altLang="ru-RU" sz="1000" dirty="0">
                <a:latin typeface="+mn-lt"/>
              </a:rPr>
              <a:t>найденной точки Риттера (узла 6) и определяем искомое усилие.</a:t>
            </a:r>
            <a:endParaRPr lang="ru-RU" altLang="ru-RU" sz="1000" b="1" dirty="0">
              <a:latin typeface="+mn-lt"/>
            </a:endParaRPr>
          </a:p>
        </p:txBody>
      </p:sp>
      <p:graphicFrame>
        <p:nvGraphicFramePr>
          <p:cNvPr id="309390" name="Object 142"/>
          <p:cNvGraphicFramePr>
            <a:graphicFrameLocks noChangeAspect="1"/>
          </p:cNvGraphicFramePr>
          <p:nvPr>
            <p:extLst>
              <p:ext uri="{D42A27DB-BD31-4B8C-83A1-F6EECF244321}">
                <p14:modId xmlns:p14="http://schemas.microsoft.com/office/powerpoint/2010/main" val="2890681166"/>
              </p:ext>
            </p:extLst>
          </p:nvPr>
        </p:nvGraphicFramePr>
        <p:xfrm>
          <a:off x="6080125" y="4016375"/>
          <a:ext cx="2794000" cy="254000"/>
        </p:xfrm>
        <a:graphic>
          <a:graphicData uri="http://schemas.openxmlformats.org/presentationml/2006/ole">
            <mc:AlternateContent xmlns:mc="http://schemas.openxmlformats.org/markup-compatibility/2006">
              <mc:Choice xmlns:v="urn:schemas-microsoft-com:vml" Requires="v">
                <p:oleObj spid="_x0000_s48588" name="Формула" r:id="rId20" imgW="2794000" imgH="254000" progId="Equation.3">
                  <p:embed/>
                </p:oleObj>
              </mc:Choice>
              <mc:Fallback>
                <p:oleObj name="Формула" r:id="rId20" imgW="2794000" imgH="2540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80125" y="4016375"/>
                        <a:ext cx="2794000" cy="254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391" name="Object 143"/>
          <p:cNvGraphicFramePr>
            <a:graphicFrameLocks noChangeAspect="1"/>
          </p:cNvGraphicFramePr>
          <p:nvPr>
            <p:extLst>
              <p:ext uri="{D42A27DB-BD31-4B8C-83A1-F6EECF244321}">
                <p14:modId xmlns:p14="http://schemas.microsoft.com/office/powerpoint/2010/main" val="297967496"/>
              </p:ext>
            </p:extLst>
          </p:nvPr>
        </p:nvGraphicFramePr>
        <p:xfrm>
          <a:off x="7199313" y="4335463"/>
          <a:ext cx="1676400" cy="393700"/>
        </p:xfrm>
        <a:graphic>
          <a:graphicData uri="http://schemas.openxmlformats.org/presentationml/2006/ole">
            <mc:AlternateContent xmlns:mc="http://schemas.openxmlformats.org/markup-compatibility/2006">
              <mc:Choice xmlns:v="urn:schemas-microsoft-com:vml" Requires="v">
                <p:oleObj spid="_x0000_s48589" name="Формула" r:id="rId22" imgW="1675673" imgH="393529" progId="Equation.3">
                  <p:embed/>
                </p:oleObj>
              </mc:Choice>
              <mc:Fallback>
                <p:oleObj name="Формула" r:id="rId22" imgW="1675673" imgH="393529"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99313" y="4335463"/>
                        <a:ext cx="16764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92" name="Text Box 144"/>
          <p:cNvSpPr txBox="1">
            <a:spLocks noChangeArrowheads="1"/>
          </p:cNvSpPr>
          <p:nvPr/>
        </p:nvSpPr>
        <p:spPr bwMode="auto">
          <a:xfrm>
            <a:off x="111125" y="4624388"/>
            <a:ext cx="540083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7.</a:t>
            </a:r>
            <a:r>
              <a:rPr lang="en-US" altLang="ru-RU" sz="1000" dirty="0">
                <a:latin typeface="+mn-lt"/>
              </a:rPr>
              <a:t> </a:t>
            </a:r>
            <a:r>
              <a:rPr lang="ru-RU" altLang="ru-RU" sz="1000" dirty="0">
                <a:latin typeface="+mn-lt"/>
              </a:rPr>
              <a:t>Для определения усилия </a:t>
            </a:r>
            <a:r>
              <a:rPr lang="en-US" altLang="ru-RU" sz="1000" b="1" i="1" dirty="0">
                <a:latin typeface="+mn-lt"/>
              </a:rPr>
              <a:t>S</a:t>
            </a:r>
            <a:r>
              <a:rPr lang="ru-RU" altLang="ru-RU" sz="1000" baseline="-25000" dirty="0">
                <a:latin typeface="+mn-lt"/>
              </a:rPr>
              <a:t>76 </a:t>
            </a:r>
            <a:r>
              <a:rPr lang="ru-RU" altLang="ru-RU" sz="1000" b="1" dirty="0">
                <a:latin typeface="+mn-lt"/>
              </a:rPr>
              <a:t>находим положение точки Риттера</a:t>
            </a:r>
            <a:r>
              <a:rPr lang="ru-RU" altLang="ru-RU" sz="1000" dirty="0">
                <a:latin typeface="+mn-lt"/>
              </a:rPr>
              <a:t>, как точки пересечения</a:t>
            </a:r>
          </a:p>
          <a:p>
            <a:pPr eaLnBrk="1" hangingPunct="1"/>
            <a:r>
              <a:rPr lang="ru-RU" altLang="ru-RU" sz="1000" dirty="0">
                <a:latin typeface="+mn-lt"/>
              </a:rPr>
              <a:t>линий действия двух других усилий </a:t>
            </a:r>
            <a:r>
              <a:rPr lang="en-US" altLang="ru-RU" sz="1000" b="1" i="1" dirty="0">
                <a:latin typeface="+mn-lt"/>
              </a:rPr>
              <a:t>S</a:t>
            </a:r>
            <a:r>
              <a:rPr lang="en-US" altLang="ru-RU" sz="1000" baseline="-25000" dirty="0">
                <a:latin typeface="+mn-lt"/>
              </a:rPr>
              <a:t>36</a:t>
            </a:r>
            <a:r>
              <a:rPr lang="en-US" altLang="ru-RU" sz="1000" dirty="0">
                <a:latin typeface="+mn-lt"/>
              </a:rPr>
              <a:t> </a:t>
            </a:r>
            <a:r>
              <a:rPr lang="ru-RU" altLang="ru-RU" sz="1000" dirty="0">
                <a:latin typeface="+mn-lt"/>
              </a:rPr>
              <a:t>и </a:t>
            </a:r>
            <a:r>
              <a:rPr lang="en-US" altLang="ru-RU" sz="1000" b="1" i="1" dirty="0">
                <a:latin typeface="+mn-lt"/>
              </a:rPr>
              <a:t>S</a:t>
            </a:r>
            <a:r>
              <a:rPr lang="ru-RU" altLang="ru-RU" sz="1000" baseline="-25000" dirty="0">
                <a:latin typeface="+mn-lt"/>
              </a:rPr>
              <a:t>32</a:t>
            </a:r>
            <a:r>
              <a:rPr lang="ru-RU" altLang="ru-RU" sz="1000" dirty="0">
                <a:latin typeface="+mn-lt"/>
              </a:rPr>
              <a:t>, не подлежащих определению в данный момент</a:t>
            </a:r>
            <a:r>
              <a:rPr lang="en-US" altLang="ru-RU" sz="1000" dirty="0">
                <a:latin typeface="+mn-lt"/>
              </a:rPr>
              <a:t>.</a:t>
            </a:r>
          </a:p>
          <a:p>
            <a:pPr eaLnBrk="1" hangingPunct="1"/>
            <a:r>
              <a:rPr lang="ru-RU" altLang="ru-RU" sz="1000" dirty="0">
                <a:latin typeface="+mn-lt"/>
              </a:rPr>
              <a:t>Точка Риттера для усилия </a:t>
            </a:r>
            <a:r>
              <a:rPr lang="en-US" altLang="ru-RU" sz="1000" b="1" i="1" dirty="0">
                <a:latin typeface="+mn-lt"/>
              </a:rPr>
              <a:t>S</a:t>
            </a:r>
            <a:r>
              <a:rPr lang="ru-RU" altLang="ru-RU" sz="1000" baseline="-25000" dirty="0">
                <a:latin typeface="+mn-lt"/>
              </a:rPr>
              <a:t>76</a:t>
            </a:r>
            <a:r>
              <a:rPr lang="ru-RU" altLang="ru-RU" sz="1000" dirty="0">
                <a:latin typeface="+mn-lt"/>
              </a:rPr>
              <a:t> совпадает с узлом 3.</a:t>
            </a:r>
            <a:endParaRPr lang="ru-RU" altLang="ru-RU" sz="1000" b="1" dirty="0">
              <a:latin typeface="+mn-lt"/>
            </a:endParaRPr>
          </a:p>
        </p:txBody>
      </p:sp>
      <p:sp>
        <p:nvSpPr>
          <p:cNvPr id="309393" name="Oval 145"/>
          <p:cNvSpPr>
            <a:spLocks noChangeArrowheads="1"/>
          </p:cNvSpPr>
          <p:nvPr/>
        </p:nvSpPr>
        <p:spPr bwMode="auto">
          <a:xfrm>
            <a:off x="7053263" y="2424113"/>
            <a:ext cx="60325" cy="60325"/>
          </a:xfrm>
          <a:prstGeom prst="ellipse">
            <a:avLst/>
          </a:prstGeom>
          <a:solidFill>
            <a:srgbClr val="00FF00"/>
          </a:solidFill>
          <a:ln w="12700"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09394" name="Text Box 146"/>
          <p:cNvSpPr txBox="1">
            <a:spLocks noChangeArrowheads="1"/>
          </p:cNvSpPr>
          <p:nvPr/>
        </p:nvSpPr>
        <p:spPr bwMode="auto">
          <a:xfrm>
            <a:off x="90488" y="5108575"/>
            <a:ext cx="5596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8.</a:t>
            </a:r>
            <a:r>
              <a:rPr lang="en-US" altLang="ru-RU" sz="1000" dirty="0">
                <a:latin typeface="+mn-lt"/>
              </a:rPr>
              <a:t> </a:t>
            </a:r>
            <a:r>
              <a:rPr lang="ru-RU" altLang="ru-RU" sz="1000" dirty="0">
                <a:latin typeface="+mn-lt"/>
              </a:rPr>
              <a:t>Составляем </a:t>
            </a:r>
            <a:r>
              <a:rPr lang="ru-RU" altLang="ru-RU" sz="1000" b="1" dirty="0">
                <a:latin typeface="+mn-lt"/>
              </a:rPr>
              <a:t>моментное уравнение равновесия</a:t>
            </a:r>
            <a:r>
              <a:rPr lang="ru-RU" altLang="ru-RU" sz="1000" dirty="0">
                <a:latin typeface="+mn-lt"/>
              </a:rPr>
              <a:t> для оставленной (правой) части относительно</a:t>
            </a:r>
          </a:p>
          <a:p>
            <a:pPr eaLnBrk="1" hangingPunct="1"/>
            <a:r>
              <a:rPr lang="ru-RU" altLang="ru-RU" sz="1000" dirty="0">
                <a:latin typeface="+mn-lt"/>
              </a:rPr>
              <a:t>найденной точки Риттера (узла 3) и определяем искомое усилие.</a:t>
            </a:r>
            <a:endParaRPr lang="ru-RU" altLang="ru-RU" sz="1000" b="1" dirty="0">
              <a:latin typeface="+mn-lt"/>
            </a:endParaRPr>
          </a:p>
        </p:txBody>
      </p:sp>
      <p:graphicFrame>
        <p:nvGraphicFramePr>
          <p:cNvPr id="309395" name="Object 147"/>
          <p:cNvGraphicFramePr>
            <a:graphicFrameLocks noChangeAspect="1"/>
          </p:cNvGraphicFramePr>
          <p:nvPr>
            <p:extLst>
              <p:ext uri="{D42A27DB-BD31-4B8C-83A1-F6EECF244321}">
                <p14:modId xmlns:p14="http://schemas.microsoft.com/office/powerpoint/2010/main" val="1502842261"/>
              </p:ext>
            </p:extLst>
          </p:nvPr>
        </p:nvGraphicFramePr>
        <p:xfrm>
          <a:off x="6453188" y="4814888"/>
          <a:ext cx="2425700" cy="254000"/>
        </p:xfrm>
        <a:graphic>
          <a:graphicData uri="http://schemas.openxmlformats.org/presentationml/2006/ole">
            <mc:AlternateContent xmlns:mc="http://schemas.openxmlformats.org/markup-compatibility/2006">
              <mc:Choice xmlns:v="urn:schemas-microsoft-com:vml" Requires="v">
                <p:oleObj spid="_x0000_s48590" name="Формула" r:id="rId24" imgW="2425700" imgH="254000" progId="Equation.3">
                  <p:embed/>
                </p:oleObj>
              </mc:Choice>
              <mc:Fallback>
                <p:oleObj name="Формула" r:id="rId24" imgW="2425700" imgH="2540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53188" y="4814888"/>
                        <a:ext cx="2425700" cy="254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396" name="Object 148"/>
          <p:cNvGraphicFramePr>
            <a:graphicFrameLocks noChangeAspect="1"/>
          </p:cNvGraphicFramePr>
          <p:nvPr>
            <p:extLst>
              <p:ext uri="{D42A27DB-BD31-4B8C-83A1-F6EECF244321}">
                <p14:modId xmlns:p14="http://schemas.microsoft.com/office/powerpoint/2010/main" val="2292066491"/>
              </p:ext>
            </p:extLst>
          </p:nvPr>
        </p:nvGraphicFramePr>
        <p:xfrm>
          <a:off x="7762875" y="5153025"/>
          <a:ext cx="1117600" cy="393700"/>
        </p:xfrm>
        <a:graphic>
          <a:graphicData uri="http://schemas.openxmlformats.org/presentationml/2006/ole">
            <mc:AlternateContent xmlns:mc="http://schemas.openxmlformats.org/markup-compatibility/2006">
              <mc:Choice xmlns:v="urn:schemas-microsoft-com:vml" Requires="v">
                <p:oleObj spid="_x0000_s48591" name="Формула" r:id="rId26" imgW="1117115" imgH="393529" progId="Equation.3">
                  <p:embed/>
                </p:oleObj>
              </mc:Choice>
              <mc:Fallback>
                <p:oleObj name="Формула" r:id="rId26" imgW="1117115" imgH="393529"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762875" y="5153025"/>
                        <a:ext cx="11176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97" name="Text Box 149"/>
          <p:cNvSpPr txBox="1">
            <a:spLocks noChangeArrowheads="1"/>
          </p:cNvSpPr>
          <p:nvPr/>
        </p:nvSpPr>
        <p:spPr bwMode="auto">
          <a:xfrm>
            <a:off x="100013" y="5470525"/>
            <a:ext cx="57759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7.</a:t>
            </a:r>
            <a:r>
              <a:rPr lang="en-US" altLang="ru-RU" sz="1000">
                <a:latin typeface="+mn-lt"/>
              </a:rPr>
              <a:t> </a:t>
            </a:r>
            <a:r>
              <a:rPr lang="ru-RU" altLang="ru-RU" sz="1000">
                <a:latin typeface="+mn-lt"/>
              </a:rPr>
              <a:t>При определении усилия </a:t>
            </a:r>
            <a:r>
              <a:rPr lang="en-US" altLang="ru-RU" sz="1000" b="1" i="1">
                <a:latin typeface="+mn-lt"/>
              </a:rPr>
              <a:t>S</a:t>
            </a:r>
            <a:r>
              <a:rPr lang="ru-RU" altLang="ru-RU" sz="1000" baseline="-25000">
                <a:latin typeface="+mn-lt"/>
              </a:rPr>
              <a:t>36 </a:t>
            </a:r>
            <a:r>
              <a:rPr lang="ru-RU" altLang="ru-RU" sz="1000" b="1">
                <a:latin typeface="+mn-lt"/>
              </a:rPr>
              <a:t>точка Риттера</a:t>
            </a:r>
            <a:r>
              <a:rPr lang="ru-RU" altLang="ru-RU" sz="1000">
                <a:latin typeface="+mn-lt"/>
              </a:rPr>
              <a:t>, как точка пересечения линий действия двух других</a:t>
            </a:r>
          </a:p>
          <a:p>
            <a:pPr eaLnBrk="1" hangingPunct="1"/>
            <a:r>
              <a:rPr lang="ru-RU" altLang="ru-RU" sz="1000">
                <a:latin typeface="+mn-lt"/>
              </a:rPr>
              <a:t>усилий </a:t>
            </a:r>
            <a:r>
              <a:rPr lang="en-US" altLang="ru-RU" sz="1000" b="1" i="1">
                <a:latin typeface="+mn-lt"/>
              </a:rPr>
              <a:t>S</a:t>
            </a:r>
            <a:r>
              <a:rPr lang="ru-RU" altLang="ru-RU" sz="1000" baseline="-25000">
                <a:latin typeface="+mn-lt"/>
              </a:rPr>
              <a:t>7</a:t>
            </a:r>
            <a:r>
              <a:rPr lang="en-US" altLang="ru-RU" sz="1000" baseline="-25000">
                <a:latin typeface="+mn-lt"/>
              </a:rPr>
              <a:t>6</a:t>
            </a:r>
            <a:r>
              <a:rPr lang="en-US" altLang="ru-RU" sz="1000">
                <a:latin typeface="+mn-lt"/>
              </a:rPr>
              <a:t> </a:t>
            </a:r>
            <a:r>
              <a:rPr lang="ru-RU" altLang="ru-RU" sz="1000">
                <a:latin typeface="+mn-lt"/>
              </a:rPr>
              <a:t>и </a:t>
            </a:r>
            <a:r>
              <a:rPr lang="en-US" altLang="ru-RU" sz="1000" b="1" i="1">
                <a:latin typeface="+mn-lt"/>
              </a:rPr>
              <a:t>S</a:t>
            </a:r>
            <a:r>
              <a:rPr lang="ru-RU" altLang="ru-RU" sz="1000" baseline="-25000">
                <a:latin typeface="+mn-lt"/>
              </a:rPr>
              <a:t>32</a:t>
            </a:r>
            <a:r>
              <a:rPr lang="ru-RU" altLang="ru-RU" sz="1000">
                <a:latin typeface="+mn-lt"/>
              </a:rPr>
              <a:t>, не подлежащих определению в данный момент, </a:t>
            </a:r>
            <a:r>
              <a:rPr lang="ru-RU" altLang="ru-RU" sz="1000" b="1">
                <a:latin typeface="+mn-lt"/>
              </a:rPr>
              <a:t>уходит в бесконечность</a:t>
            </a:r>
            <a:r>
              <a:rPr lang="ru-RU" altLang="ru-RU" sz="1000">
                <a:latin typeface="+mn-lt"/>
              </a:rPr>
              <a:t>.</a:t>
            </a:r>
            <a:endParaRPr lang="en-US" altLang="ru-RU" sz="1000">
              <a:latin typeface="+mn-lt"/>
            </a:endParaRPr>
          </a:p>
          <a:p>
            <a:pPr eaLnBrk="1" hangingPunct="1"/>
            <a:r>
              <a:rPr lang="ru-RU" altLang="ru-RU" sz="1000">
                <a:latin typeface="+mn-lt"/>
              </a:rPr>
              <a:t>В этом случае моментное уравнение равновесия вырождается в уравнение равновесия в проекциях</a:t>
            </a:r>
          </a:p>
          <a:p>
            <a:pPr eaLnBrk="1" hangingPunct="1"/>
            <a:r>
              <a:rPr lang="ru-RU" altLang="ru-RU" sz="1000">
                <a:latin typeface="+mn-lt"/>
              </a:rPr>
              <a:t>на ось, перпендикулярную линиям, уходящим в бесконечность.</a:t>
            </a:r>
            <a:endParaRPr lang="ru-RU" altLang="ru-RU" sz="1000" b="1">
              <a:latin typeface="+mn-lt"/>
            </a:endParaRPr>
          </a:p>
        </p:txBody>
      </p:sp>
      <p:graphicFrame>
        <p:nvGraphicFramePr>
          <p:cNvPr id="309398" name="Object 150"/>
          <p:cNvGraphicFramePr>
            <a:graphicFrameLocks noChangeAspect="1"/>
          </p:cNvGraphicFramePr>
          <p:nvPr>
            <p:extLst>
              <p:ext uri="{D42A27DB-BD31-4B8C-83A1-F6EECF244321}">
                <p14:modId xmlns:p14="http://schemas.microsoft.com/office/powerpoint/2010/main" val="379166736"/>
              </p:ext>
            </p:extLst>
          </p:nvPr>
        </p:nvGraphicFramePr>
        <p:xfrm>
          <a:off x="6248400" y="5632450"/>
          <a:ext cx="2641600" cy="254000"/>
        </p:xfrm>
        <a:graphic>
          <a:graphicData uri="http://schemas.openxmlformats.org/presentationml/2006/ole">
            <mc:AlternateContent xmlns:mc="http://schemas.openxmlformats.org/markup-compatibility/2006">
              <mc:Choice xmlns:v="urn:schemas-microsoft-com:vml" Requires="v">
                <p:oleObj spid="_x0000_s48592" name="Формула" r:id="rId28" imgW="2641600" imgH="254000" progId="Equation.3">
                  <p:embed/>
                </p:oleObj>
              </mc:Choice>
              <mc:Fallback>
                <p:oleObj name="Формула" r:id="rId28" imgW="2641600" imgH="2540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248400" y="5632450"/>
                        <a:ext cx="2641600" cy="254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99" name="Freeform 151"/>
          <p:cNvSpPr>
            <a:spLocks/>
          </p:cNvSpPr>
          <p:nvPr/>
        </p:nvSpPr>
        <p:spPr bwMode="auto">
          <a:xfrm flipH="1">
            <a:off x="6877050" y="2471738"/>
            <a:ext cx="57150" cy="114300"/>
          </a:xfrm>
          <a:custGeom>
            <a:avLst/>
            <a:gdLst>
              <a:gd name="T0" fmla="*/ 0 w 36"/>
              <a:gd name="T1" fmla="*/ 114300 h 72"/>
              <a:gd name="T2" fmla="*/ 38100 w 36"/>
              <a:gd name="T3" fmla="*/ 57150 h 72"/>
              <a:gd name="T4" fmla="*/ 57150 w 36"/>
              <a:gd name="T5" fmla="*/ 0 h 72"/>
              <a:gd name="T6" fmla="*/ 0 60000 65536"/>
              <a:gd name="T7" fmla="*/ 0 60000 65536"/>
              <a:gd name="T8" fmla="*/ 0 60000 65536"/>
            </a:gdLst>
            <a:ahLst/>
            <a:cxnLst>
              <a:cxn ang="T6">
                <a:pos x="T0" y="T1"/>
              </a:cxn>
              <a:cxn ang="T7">
                <a:pos x="T2" y="T3"/>
              </a:cxn>
              <a:cxn ang="T8">
                <a:pos x="T4" y="T5"/>
              </a:cxn>
            </a:cxnLst>
            <a:rect l="0" t="0" r="r" b="b"/>
            <a:pathLst>
              <a:path w="36" h="72">
                <a:moveTo>
                  <a:pt x="0" y="72"/>
                </a:moveTo>
                <a:cubicBezTo>
                  <a:pt x="8" y="60"/>
                  <a:pt x="19" y="50"/>
                  <a:pt x="24" y="36"/>
                </a:cubicBezTo>
                <a:cubicBezTo>
                  <a:pt x="28" y="24"/>
                  <a:pt x="36" y="0"/>
                  <a:pt x="36"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09400" name="Object 152"/>
          <p:cNvGraphicFramePr>
            <a:graphicFrameLocks noChangeAspect="1"/>
          </p:cNvGraphicFramePr>
          <p:nvPr>
            <p:extLst>
              <p:ext uri="{D42A27DB-BD31-4B8C-83A1-F6EECF244321}">
                <p14:modId xmlns:p14="http://schemas.microsoft.com/office/powerpoint/2010/main" val="22022394"/>
              </p:ext>
            </p:extLst>
          </p:nvPr>
        </p:nvGraphicFramePr>
        <p:xfrm>
          <a:off x="6738938" y="2511425"/>
          <a:ext cx="152400" cy="139700"/>
        </p:xfrm>
        <a:graphic>
          <a:graphicData uri="http://schemas.openxmlformats.org/presentationml/2006/ole">
            <mc:AlternateContent xmlns:mc="http://schemas.openxmlformats.org/markup-compatibility/2006">
              <mc:Choice xmlns:v="urn:schemas-microsoft-com:vml" Requires="v">
                <p:oleObj spid="_x0000_s48593" name="Формула" r:id="rId30" imgW="152334" imgH="139639" progId="Equation.3">
                  <p:embed/>
                </p:oleObj>
              </mc:Choice>
              <mc:Fallback>
                <p:oleObj name="Формула" r:id="rId30" imgW="152334" imgH="139639"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738938" y="2511425"/>
                        <a:ext cx="1524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401" name="Object 153"/>
          <p:cNvGraphicFramePr>
            <a:graphicFrameLocks noChangeAspect="1"/>
          </p:cNvGraphicFramePr>
          <p:nvPr>
            <p:extLst>
              <p:ext uri="{D42A27DB-BD31-4B8C-83A1-F6EECF244321}">
                <p14:modId xmlns:p14="http://schemas.microsoft.com/office/powerpoint/2010/main" val="1874827404"/>
              </p:ext>
            </p:extLst>
          </p:nvPr>
        </p:nvGraphicFramePr>
        <p:xfrm>
          <a:off x="7739063" y="5961063"/>
          <a:ext cx="1143000" cy="393700"/>
        </p:xfrm>
        <a:graphic>
          <a:graphicData uri="http://schemas.openxmlformats.org/presentationml/2006/ole">
            <mc:AlternateContent xmlns:mc="http://schemas.openxmlformats.org/markup-compatibility/2006">
              <mc:Choice xmlns:v="urn:schemas-microsoft-com:vml" Requires="v">
                <p:oleObj spid="_x0000_s48594" name="Формула" r:id="rId32" imgW="1143000" imgH="393700" progId="Equation.3">
                  <p:embed/>
                </p:oleObj>
              </mc:Choice>
              <mc:Fallback>
                <p:oleObj name="Формула" r:id="rId32" imgW="1143000" imgH="3937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739063" y="5961063"/>
                        <a:ext cx="11430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402" name="Text Box 154"/>
          <p:cNvSpPr txBox="1">
            <a:spLocks noChangeArrowheads="1"/>
          </p:cNvSpPr>
          <p:nvPr/>
        </p:nvSpPr>
        <p:spPr bwMode="auto">
          <a:xfrm>
            <a:off x="1412875" y="6154738"/>
            <a:ext cx="4495141" cy="400110"/>
          </a:xfrm>
          <a:prstGeom prst="rect">
            <a:avLst/>
          </a:prstGeom>
          <a:solidFill>
            <a:schemeClr val="accent1"/>
          </a:solidFill>
          <a:ln>
            <a:noFill/>
          </a:ln>
          <a:effectLs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chemeClr val="bg2"/>
                </a:solidFill>
                <a:latin typeface="+mn-lt"/>
              </a:rPr>
              <a:t>Для определения других усилий необходимо провести другое сечение (п.2)</a:t>
            </a:r>
          </a:p>
          <a:p>
            <a:pPr eaLnBrk="1" hangingPunct="1"/>
            <a:r>
              <a:rPr lang="ru-RU" altLang="ru-RU" sz="1000" b="1" dirty="0">
                <a:solidFill>
                  <a:schemeClr val="bg2"/>
                </a:solidFill>
                <a:latin typeface="+mn-lt"/>
              </a:rPr>
              <a:t>и повторить описанные действия (</a:t>
            </a:r>
            <a:r>
              <a:rPr lang="ru-RU" altLang="ru-RU" sz="1000" b="1" dirty="0" err="1">
                <a:solidFill>
                  <a:schemeClr val="bg2"/>
                </a:solidFill>
                <a:latin typeface="+mn-lt"/>
              </a:rPr>
              <a:t>пп</a:t>
            </a:r>
            <a:r>
              <a:rPr lang="ru-RU" altLang="ru-RU" sz="1000" b="1" dirty="0">
                <a:solidFill>
                  <a:schemeClr val="bg2"/>
                </a:solidFill>
                <a:latin typeface="+mn-lt"/>
              </a:rPr>
              <a:t>. 3,4,….)</a:t>
            </a:r>
          </a:p>
        </p:txBody>
      </p:sp>
      <p:sp>
        <p:nvSpPr>
          <p:cNvPr id="15453" name="Oval 159"/>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3</a:t>
            </a:r>
            <a:r>
              <a:rPr lang="en-US" altLang="ru-RU" sz="1000" b="1" dirty="0" smtClean="0">
                <a:solidFill>
                  <a:schemeClr val="bg2"/>
                </a:solidFill>
                <a:latin typeface="+mn-lt"/>
              </a:rPr>
              <a:t>1</a:t>
            </a:r>
            <a:endParaRPr lang="ru-RU" altLang="ru-RU" sz="1000" b="1" dirty="0">
              <a:solidFill>
                <a:schemeClr val="bg2"/>
              </a:solidFill>
              <a:latin typeface="+mn-lt"/>
            </a:endParaRPr>
          </a:p>
        </p:txBody>
      </p:sp>
    </p:spTree>
    <p:extLst>
      <p:ext uri="{BB962C8B-B14F-4D97-AF65-F5344CB8AC3E}">
        <p14:creationId xmlns:p14="http://schemas.microsoft.com/office/powerpoint/2010/main" val="1929165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5"/>
                                        </p:tgtEl>
                                        <p:attrNameLst>
                                          <p:attrName>style.visibility</p:attrName>
                                        </p:attrNameLst>
                                      </p:cBhvr>
                                      <p:to>
                                        <p:strVal val="visible"/>
                                      </p:to>
                                    </p:set>
                                    <p:anim calcmode="lin" valueType="num">
                                      <p:cBhvr additive="base">
                                        <p:cTn id="7" dur="500" fill="hold"/>
                                        <p:tgtEl>
                                          <p:spTgt spid="309255"/>
                                        </p:tgtEl>
                                        <p:attrNameLst>
                                          <p:attrName>ppt_x</p:attrName>
                                        </p:attrNameLst>
                                      </p:cBhvr>
                                      <p:tavLst>
                                        <p:tav tm="0">
                                          <p:val>
                                            <p:strVal val="#ppt_x"/>
                                          </p:val>
                                        </p:tav>
                                        <p:tav tm="100000">
                                          <p:val>
                                            <p:strVal val="#ppt_x"/>
                                          </p:val>
                                        </p:tav>
                                      </p:tavLst>
                                    </p:anim>
                                    <p:anim calcmode="lin" valueType="num">
                                      <p:cBhvr additive="base">
                                        <p:cTn id="8" dur="500" fill="hold"/>
                                        <p:tgtEl>
                                          <p:spTgt spid="3092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9256"/>
                                        </p:tgtEl>
                                        <p:attrNameLst>
                                          <p:attrName>style.visibility</p:attrName>
                                        </p:attrNameLst>
                                      </p:cBhvr>
                                      <p:to>
                                        <p:strVal val="visible"/>
                                      </p:to>
                                    </p:set>
                                    <p:anim calcmode="lin" valueType="num">
                                      <p:cBhvr additive="base">
                                        <p:cTn id="13" dur="500" fill="hold"/>
                                        <p:tgtEl>
                                          <p:spTgt spid="309256"/>
                                        </p:tgtEl>
                                        <p:attrNameLst>
                                          <p:attrName>ppt_x</p:attrName>
                                        </p:attrNameLst>
                                      </p:cBhvr>
                                      <p:tavLst>
                                        <p:tav tm="0">
                                          <p:val>
                                            <p:strVal val="#ppt_x"/>
                                          </p:val>
                                        </p:tav>
                                        <p:tav tm="100000">
                                          <p:val>
                                            <p:strVal val="#ppt_x"/>
                                          </p:val>
                                        </p:tav>
                                      </p:tavLst>
                                    </p:anim>
                                    <p:anim calcmode="lin" valueType="num">
                                      <p:cBhvr additive="base">
                                        <p:cTn id="14" dur="500" fill="hold"/>
                                        <p:tgtEl>
                                          <p:spTgt spid="3092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xit" presetSubtype="0" fill="hold" nodeType="clickEffect">
                                  <p:stCondLst>
                                    <p:cond delay="0"/>
                                  </p:stCondLst>
                                  <p:childTnLst>
                                    <p:animEffect transition="out" filter="dissolve">
                                      <p:cBhvr>
                                        <p:cTn id="18" dur="500"/>
                                        <p:tgtEl>
                                          <p:spTgt spid="309323"/>
                                        </p:tgtEl>
                                      </p:cBhvr>
                                    </p:animEffect>
                                    <p:set>
                                      <p:cBhvr>
                                        <p:cTn id="19" dur="1" fill="hold">
                                          <p:stCondLst>
                                            <p:cond delay="499"/>
                                          </p:stCondLst>
                                        </p:cTn>
                                        <p:tgtEl>
                                          <p:spTgt spid="309323"/>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30935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0935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0935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09358"/>
                                        </p:tgtEl>
                                        <p:attrNameLst>
                                          <p:attrName>style.visibility</p:attrName>
                                        </p:attrNameLst>
                                      </p:cBhvr>
                                      <p:to>
                                        <p:strVal val="visible"/>
                                      </p:to>
                                    </p:set>
                                  </p:childTnLst>
                                </p:cTn>
                              </p:par>
                              <p:par>
                                <p:cTn id="28" presetID="9" presetClass="exit" presetSubtype="0" fill="hold" nodeType="withEffect">
                                  <p:stCondLst>
                                    <p:cond delay="0"/>
                                  </p:stCondLst>
                                  <p:childTnLst>
                                    <p:animEffect transition="out" filter="dissolve">
                                      <p:cBhvr>
                                        <p:cTn id="29" dur="500"/>
                                        <p:tgtEl>
                                          <p:spTgt spid="309328"/>
                                        </p:tgtEl>
                                      </p:cBhvr>
                                    </p:animEffect>
                                    <p:set>
                                      <p:cBhvr>
                                        <p:cTn id="30" dur="1" fill="hold">
                                          <p:stCondLst>
                                            <p:cond delay="499"/>
                                          </p:stCondLst>
                                        </p:cTn>
                                        <p:tgtEl>
                                          <p:spTgt spid="309328"/>
                                        </p:tgtEl>
                                        <p:attrNameLst>
                                          <p:attrName>style.visibility</p:attrName>
                                        </p:attrNameLst>
                                      </p:cBhvr>
                                      <p:to>
                                        <p:strVal val="hidden"/>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30935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936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0936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0936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0936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936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0936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0936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09367"/>
                                        </p:tgtEl>
                                        <p:attrNameLst>
                                          <p:attrName>style.visibility</p:attrName>
                                        </p:attrNameLst>
                                      </p:cBhvr>
                                      <p:to>
                                        <p:strVal val="visible"/>
                                      </p:to>
                                    </p:set>
                                    <p:anim calcmode="lin" valueType="num">
                                      <p:cBhvr additive="base">
                                        <p:cTn id="52" dur="500" fill="hold"/>
                                        <p:tgtEl>
                                          <p:spTgt spid="309367"/>
                                        </p:tgtEl>
                                        <p:attrNameLst>
                                          <p:attrName>ppt_x</p:attrName>
                                        </p:attrNameLst>
                                      </p:cBhvr>
                                      <p:tavLst>
                                        <p:tav tm="0">
                                          <p:val>
                                            <p:strVal val="#ppt_x"/>
                                          </p:val>
                                        </p:tav>
                                        <p:tav tm="100000">
                                          <p:val>
                                            <p:strVal val="#ppt_x"/>
                                          </p:val>
                                        </p:tav>
                                      </p:tavLst>
                                    </p:anim>
                                    <p:anim calcmode="lin" valueType="num">
                                      <p:cBhvr additive="base">
                                        <p:cTn id="53" dur="500" fill="hold"/>
                                        <p:tgtEl>
                                          <p:spTgt spid="309367"/>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309370"/>
                                        </p:tgtEl>
                                        <p:attrNameLst>
                                          <p:attrName>style.visibility</p:attrName>
                                        </p:attrNameLst>
                                      </p:cBhvr>
                                      <p:to>
                                        <p:strVal val="visible"/>
                                      </p:to>
                                    </p:set>
                                    <p:anim calcmode="lin" valueType="num">
                                      <p:cBhvr additive="base">
                                        <p:cTn id="57" dur="500" fill="hold"/>
                                        <p:tgtEl>
                                          <p:spTgt spid="309370"/>
                                        </p:tgtEl>
                                        <p:attrNameLst>
                                          <p:attrName>ppt_x</p:attrName>
                                        </p:attrNameLst>
                                      </p:cBhvr>
                                      <p:tavLst>
                                        <p:tav tm="0">
                                          <p:val>
                                            <p:strVal val="#ppt_x"/>
                                          </p:val>
                                        </p:tav>
                                        <p:tav tm="100000">
                                          <p:val>
                                            <p:strVal val="#ppt_x"/>
                                          </p:val>
                                        </p:tav>
                                      </p:tavLst>
                                    </p:anim>
                                    <p:anim calcmode="lin" valueType="num">
                                      <p:cBhvr additive="base">
                                        <p:cTn id="58" dur="500" fill="hold"/>
                                        <p:tgtEl>
                                          <p:spTgt spid="30937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09368"/>
                                        </p:tgtEl>
                                        <p:attrNameLst>
                                          <p:attrName>style.visibility</p:attrName>
                                        </p:attrNameLst>
                                      </p:cBhvr>
                                      <p:to>
                                        <p:strVal val="visible"/>
                                      </p:to>
                                    </p:set>
                                    <p:anim calcmode="lin" valueType="num">
                                      <p:cBhvr additive="base">
                                        <p:cTn id="61" dur="500" fill="hold"/>
                                        <p:tgtEl>
                                          <p:spTgt spid="309368"/>
                                        </p:tgtEl>
                                        <p:attrNameLst>
                                          <p:attrName>ppt_x</p:attrName>
                                        </p:attrNameLst>
                                      </p:cBhvr>
                                      <p:tavLst>
                                        <p:tav tm="0">
                                          <p:val>
                                            <p:strVal val="#ppt_x"/>
                                          </p:val>
                                        </p:tav>
                                        <p:tav tm="100000">
                                          <p:val>
                                            <p:strVal val="#ppt_x"/>
                                          </p:val>
                                        </p:tav>
                                      </p:tavLst>
                                    </p:anim>
                                    <p:anim calcmode="lin" valueType="num">
                                      <p:cBhvr additive="base">
                                        <p:cTn id="62" dur="500" fill="hold"/>
                                        <p:tgtEl>
                                          <p:spTgt spid="30936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09369"/>
                                        </p:tgtEl>
                                        <p:attrNameLst>
                                          <p:attrName>style.visibility</p:attrName>
                                        </p:attrNameLst>
                                      </p:cBhvr>
                                      <p:to>
                                        <p:strVal val="visible"/>
                                      </p:to>
                                    </p:set>
                                    <p:anim calcmode="lin" valueType="num">
                                      <p:cBhvr additive="base">
                                        <p:cTn id="65" dur="500" fill="hold"/>
                                        <p:tgtEl>
                                          <p:spTgt spid="309369"/>
                                        </p:tgtEl>
                                        <p:attrNameLst>
                                          <p:attrName>ppt_x</p:attrName>
                                        </p:attrNameLst>
                                      </p:cBhvr>
                                      <p:tavLst>
                                        <p:tav tm="0">
                                          <p:val>
                                            <p:strVal val="#ppt_x"/>
                                          </p:val>
                                        </p:tav>
                                        <p:tav tm="100000">
                                          <p:val>
                                            <p:strVal val="#ppt_x"/>
                                          </p:val>
                                        </p:tav>
                                      </p:tavLst>
                                    </p:anim>
                                    <p:anim calcmode="lin" valueType="num">
                                      <p:cBhvr additive="base">
                                        <p:cTn id="66" dur="500" fill="hold"/>
                                        <p:tgtEl>
                                          <p:spTgt spid="309369"/>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09371"/>
                                        </p:tgtEl>
                                        <p:attrNameLst>
                                          <p:attrName>style.visibility</p:attrName>
                                        </p:attrNameLst>
                                      </p:cBhvr>
                                      <p:to>
                                        <p:strVal val="visible"/>
                                      </p:to>
                                    </p:set>
                                    <p:anim calcmode="lin" valueType="num">
                                      <p:cBhvr additive="base">
                                        <p:cTn id="71" dur="500" fill="hold"/>
                                        <p:tgtEl>
                                          <p:spTgt spid="309371"/>
                                        </p:tgtEl>
                                        <p:attrNameLst>
                                          <p:attrName>ppt_x</p:attrName>
                                        </p:attrNameLst>
                                      </p:cBhvr>
                                      <p:tavLst>
                                        <p:tav tm="0">
                                          <p:val>
                                            <p:strVal val="#ppt_x"/>
                                          </p:val>
                                        </p:tav>
                                        <p:tav tm="100000">
                                          <p:val>
                                            <p:strVal val="#ppt_x"/>
                                          </p:val>
                                        </p:tav>
                                      </p:tavLst>
                                    </p:anim>
                                    <p:anim calcmode="lin" valueType="num">
                                      <p:cBhvr additive="base">
                                        <p:cTn id="72" dur="500" fill="hold"/>
                                        <p:tgtEl>
                                          <p:spTgt spid="309371"/>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9372"/>
                                        </p:tgtEl>
                                        <p:attrNameLst>
                                          <p:attrName>style.visibility</p:attrName>
                                        </p:attrNameLst>
                                      </p:cBhvr>
                                      <p:to>
                                        <p:strVal val="visible"/>
                                      </p:to>
                                    </p:set>
                                  </p:childTnLst>
                                </p:cTn>
                              </p:par>
                            </p:childTnLst>
                          </p:cTn>
                        </p:par>
                        <p:par>
                          <p:cTn id="77" fill="hold" nodeType="afterGroup">
                            <p:stCondLst>
                              <p:cond delay="0"/>
                            </p:stCondLst>
                            <p:childTnLst>
                              <p:par>
                                <p:cTn id="78" presetID="9" presetClass="exit" presetSubtype="0" fill="hold" nodeType="afterEffect">
                                  <p:stCondLst>
                                    <p:cond delay="0"/>
                                  </p:stCondLst>
                                  <p:childTnLst>
                                    <p:animEffect transition="out" filter="dissolve">
                                      <p:cBhvr>
                                        <p:cTn id="79" dur="500"/>
                                        <p:tgtEl>
                                          <p:spTgt spid="309283"/>
                                        </p:tgtEl>
                                      </p:cBhvr>
                                    </p:animEffect>
                                    <p:set>
                                      <p:cBhvr>
                                        <p:cTn id="80" dur="1" fill="hold">
                                          <p:stCondLst>
                                            <p:cond delay="499"/>
                                          </p:stCondLst>
                                        </p:cTn>
                                        <p:tgtEl>
                                          <p:spTgt spid="309283"/>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309299"/>
                                        </p:tgtEl>
                                      </p:cBhvr>
                                    </p:animEffect>
                                    <p:set>
                                      <p:cBhvr>
                                        <p:cTn id="83" dur="1" fill="hold">
                                          <p:stCondLst>
                                            <p:cond delay="499"/>
                                          </p:stCondLst>
                                        </p:cTn>
                                        <p:tgtEl>
                                          <p:spTgt spid="309299"/>
                                        </p:tgtEl>
                                        <p:attrNameLst>
                                          <p:attrName>style.visibility</p:attrName>
                                        </p:attrNameLst>
                                      </p:cBhvr>
                                      <p:to>
                                        <p:strVal val="hidden"/>
                                      </p:to>
                                    </p:set>
                                  </p:childTnLst>
                                </p:cTn>
                              </p:par>
                              <p:par>
                                <p:cTn id="84" presetID="9" presetClass="exit" presetSubtype="0" fill="hold" grpId="0" nodeType="withEffect">
                                  <p:stCondLst>
                                    <p:cond delay="0"/>
                                  </p:stCondLst>
                                  <p:childTnLst>
                                    <p:animEffect transition="out" filter="dissolve">
                                      <p:cBhvr>
                                        <p:cTn id="85" dur="500"/>
                                        <p:tgtEl>
                                          <p:spTgt spid="309322"/>
                                        </p:tgtEl>
                                      </p:cBhvr>
                                    </p:animEffect>
                                    <p:set>
                                      <p:cBhvr>
                                        <p:cTn id="86" dur="1" fill="hold">
                                          <p:stCondLst>
                                            <p:cond delay="499"/>
                                          </p:stCondLst>
                                        </p:cTn>
                                        <p:tgtEl>
                                          <p:spTgt spid="309322"/>
                                        </p:tgtEl>
                                        <p:attrNameLst>
                                          <p:attrName>style.visibility</p:attrName>
                                        </p:attrNameLst>
                                      </p:cBhvr>
                                      <p:to>
                                        <p:strVal val="hidden"/>
                                      </p:to>
                                    </p:set>
                                  </p:childTnLst>
                                </p:cTn>
                              </p:par>
                              <p:par>
                                <p:cTn id="87" presetID="9" presetClass="exit" presetSubtype="0" fill="hold" nodeType="withEffect">
                                  <p:stCondLst>
                                    <p:cond delay="0"/>
                                  </p:stCondLst>
                                  <p:childTnLst>
                                    <p:animEffect transition="out" filter="dissolve">
                                      <p:cBhvr>
                                        <p:cTn id="88" dur="500"/>
                                        <p:tgtEl>
                                          <p:spTgt spid="309303"/>
                                        </p:tgtEl>
                                      </p:cBhvr>
                                    </p:animEffect>
                                    <p:set>
                                      <p:cBhvr>
                                        <p:cTn id="89" dur="1" fill="hold">
                                          <p:stCondLst>
                                            <p:cond delay="499"/>
                                          </p:stCondLst>
                                        </p:cTn>
                                        <p:tgtEl>
                                          <p:spTgt spid="309303"/>
                                        </p:tgtEl>
                                        <p:attrNameLst>
                                          <p:attrName>style.visibility</p:attrName>
                                        </p:attrNameLst>
                                      </p:cBhvr>
                                      <p:to>
                                        <p:strVal val="hidden"/>
                                      </p:to>
                                    </p:set>
                                  </p:childTnLst>
                                </p:cTn>
                              </p:par>
                              <p:par>
                                <p:cTn id="90" presetID="9" presetClass="exit" presetSubtype="0" fill="hold" nodeType="withEffect">
                                  <p:stCondLst>
                                    <p:cond delay="0"/>
                                  </p:stCondLst>
                                  <p:childTnLst>
                                    <p:animEffect transition="out" filter="dissolve">
                                      <p:cBhvr>
                                        <p:cTn id="91" dur="500"/>
                                        <p:tgtEl>
                                          <p:spTgt spid="309267"/>
                                        </p:tgtEl>
                                      </p:cBhvr>
                                    </p:animEffect>
                                    <p:set>
                                      <p:cBhvr>
                                        <p:cTn id="92" dur="1" fill="hold">
                                          <p:stCondLst>
                                            <p:cond delay="499"/>
                                          </p:stCondLst>
                                        </p:cTn>
                                        <p:tgtEl>
                                          <p:spTgt spid="309267"/>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309355"/>
                                        </p:tgtEl>
                                      </p:cBhvr>
                                    </p:animEffect>
                                    <p:set>
                                      <p:cBhvr>
                                        <p:cTn id="95" dur="1" fill="hold">
                                          <p:stCondLst>
                                            <p:cond delay="499"/>
                                          </p:stCondLst>
                                        </p:cTn>
                                        <p:tgtEl>
                                          <p:spTgt spid="309355"/>
                                        </p:tgtEl>
                                        <p:attrNameLst>
                                          <p:attrName>style.visibility</p:attrName>
                                        </p:attrNameLst>
                                      </p:cBhvr>
                                      <p:to>
                                        <p:strVal val="hidden"/>
                                      </p:to>
                                    </p:set>
                                  </p:childTnLst>
                                </p:cTn>
                              </p:par>
                              <p:par>
                                <p:cTn id="96" presetID="9" presetClass="exit" presetSubtype="0" fill="hold" grpId="0" nodeType="withEffect">
                                  <p:stCondLst>
                                    <p:cond delay="0"/>
                                  </p:stCondLst>
                                  <p:childTnLst>
                                    <p:animEffect transition="out" filter="dissolve">
                                      <p:cBhvr>
                                        <p:cTn id="97" dur="500"/>
                                        <p:tgtEl>
                                          <p:spTgt spid="309335"/>
                                        </p:tgtEl>
                                      </p:cBhvr>
                                    </p:animEffect>
                                    <p:set>
                                      <p:cBhvr>
                                        <p:cTn id="98" dur="1" fill="hold">
                                          <p:stCondLst>
                                            <p:cond delay="499"/>
                                          </p:stCondLst>
                                        </p:cTn>
                                        <p:tgtEl>
                                          <p:spTgt spid="309335"/>
                                        </p:tgtEl>
                                        <p:attrNameLst>
                                          <p:attrName>style.visibility</p:attrName>
                                        </p:attrNameLst>
                                      </p:cBhvr>
                                      <p:to>
                                        <p:strVal val="hidden"/>
                                      </p:to>
                                    </p:set>
                                  </p:childTnLst>
                                </p:cTn>
                              </p:par>
                              <p:par>
                                <p:cTn id="99" presetID="9" presetClass="exit" presetSubtype="0" fill="hold" nodeType="withEffect">
                                  <p:stCondLst>
                                    <p:cond delay="0"/>
                                  </p:stCondLst>
                                  <p:childTnLst>
                                    <p:animEffect transition="out" filter="dissolve">
                                      <p:cBhvr>
                                        <p:cTn id="100" dur="500"/>
                                        <p:tgtEl>
                                          <p:spTgt spid="309348"/>
                                        </p:tgtEl>
                                      </p:cBhvr>
                                    </p:animEffect>
                                    <p:set>
                                      <p:cBhvr>
                                        <p:cTn id="101" dur="1" fill="hold">
                                          <p:stCondLst>
                                            <p:cond delay="499"/>
                                          </p:stCondLst>
                                        </p:cTn>
                                        <p:tgtEl>
                                          <p:spTgt spid="309348"/>
                                        </p:tgtEl>
                                        <p:attrNameLst>
                                          <p:attrName>style.visibility</p:attrName>
                                        </p:attrNameLst>
                                      </p:cBhvr>
                                      <p:to>
                                        <p:strVal val="hidden"/>
                                      </p:to>
                                    </p:set>
                                  </p:childTnLst>
                                </p:cTn>
                              </p:par>
                              <p:par>
                                <p:cTn id="102" presetID="9" presetClass="exit" presetSubtype="0" fill="hold" nodeType="withEffect">
                                  <p:stCondLst>
                                    <p:cond delay="0"/>
                                  </p:stCondLst>
                                  <p:childTnLst>
                                    <p:animEffect transition="out" filter="dissolve">
                                      <p:cBhvr>
                                        <p:cTn id="103" dur="500"/>
                                        <p:tgtEl>
                                          <p:spTgt spid="309356"/>
                                        </p:tgtEl>
                                      </p:cBhvr>
                                    </p:animEffect>
                                    <p:set>
                                      <p:cBhvr>
                                        <p:cTn id="104" dur="1" fill="hold">
                                          <p:stCondLst>
                                            <p:cond delay="499"/>
                                          </p:stCondLst>
                                        </p:cTn>
                                        <p:tgtEl>
                                          <p:spTgt spid="309356"/>
                                        </p:tgtEl>
                                        <p:attrNameLst>
                                          <p:attrName>style.visibility</p:attrName>
                                        </p:attrNameLst>
                                      </p:cBhvr>
                                      <p:to>
                                        <p:strVal val="hidden"/>
                                      </p:to>
                                    </p:set>
                                  </p:childTnLst>
                                </p:cTn>
                              </p:par>
                              <p:par>
                                <p:cTn id="105" presetID="9" presetClass="exit" presetSubtype="0" fill="hold" grpId="0" nodeType="withEffect">
                                  <p:stCondLst>
                                    <p:cond delay="0"/>
                                  </p:stCondLst>
                                  <p:childTnLst>
                                    <p:animEffect transition="out" filter="dissolve">
                                      <p:cBhvr>
                                        <p:cTn id="106" dur="500"/>
                                        <p:tgtEl>
                                          <p:spTgt spid="309344"/>
                                        </p:tgtEl>
                                      </p:cBhvr>
                                    </p:animEffect>
                                    <p:set>
                                      <p:cBhvr>
                                        <p:cTn id="107" dur="1" fill="hold">
                                          <p:stCondLst>
                                            <p:cond delay="499"/>
                                          </p:stCondLst>
                                        </p:cTn>
                                        <p:tgtEl>
                                          <p:spTgt spid="309344"/>
                                        </p:tgtEl>
                                        <p:attrNameLst>
                                          <p:attrName>style.visibility</p:attrName>
                                        </p:attrNameLst>
                                      </p:cBhvr>
                                      <p:to>
                                        <p:strVal val="hidden"/>
                                      </p:to>
                                    </p:set>
                                  </p:childTnLst>
                                </p:cTn>
                              </p:par>
                              <p:par>
                                <p:cTn id="108" presetID="9" presetClass="exit" presetSubtype="0" fill="hold" grpId="1" nodeType="withEffect">
                                  <p:stCondLst>
                                    <p:cond delay="0"/>
                                  </p:stCondLst>
                                  <p:childTnLst>
                                    <p:animEffect transition="out" filter="dissolve">
                                      <p:cBhvr>
                                        <p:cTn id="109" dur="500"/>
                                        <p:tgtEl>
                                          <p:spTgt spid="309359"/>
                                        </p:tgtEl>
                                      </p:cBhvr>
                                    </p:animEffect>
                                    <p:set>
                                      <p:cBhvr>
                                        <p:cTn id="110" dur="1" fill="hold">
                                          <p:stCondLst>
                                            <p:cond delay="499"/>
                                          </p:stCondLst>
                                        </p:cTn>
                                        <p:tgtEl>
                                          <p:spTgt spid="309359"/>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09373"/>
                                        </p:tgtEl>
                                        <p:attrNameLst>
                                          <p:attrName>style.visibility</p:attrName>
                                        </p:attrNameLst>
                                      </p:cBhvr>
                                      <p:to>
                                        <p:strVal val="visible"/>
                                      </p:to>
                                    </p:set>
                                    <p:anim calcmode="lin" valueType="num">
                                      <p:cBhvr additive="base">
                                        <p:cTn id="115" dur="500" fill="hold"/>
                                        <p:tgtEl>
                                          <p:spTgt spid="309373"/>
                                        </p:tgtEl>
                                        <p:attrNameLst>
                                          <p:attrName>ppt_x</p:attrName>
                                        </p:attrNameLst>
                                      </p:cBhvr>
                                      <p:tavLst>
                                        <p:tav tm="0">
                                          <p:val>
                                            <p:strVal val="#ppt_x"/>
                                          </p:val>
                                        </p:tav>
                                        <p:tav tm="100000">
                                          <p:val>
                                            <p:strVal val="#ppt_x"/>
                                          </p:val>
                                        </p:tav>
                                      </p:tavLst>
                                    </p:anim>
                                    <p:anim calcmode="lin" valueType="num">
                                      <p:cBhvr additive="base">
                                        <p:cTn id="116" dur="500" fill="hold"/>
                                        <p:tgtEl>
                                          <p:spTgt spid="309373"/>
                                        </p:tgtEl>
                                        <p:attrNameLst>
                                          <p:attrName>ppt_y</p:attrName>
                                        </p:attrNameLst>
                                      </p:cBhvr>
                                      <p:tavLst>
                                        <p:tav tm="0">
                                          <p:val>
                                            <p:strVal val="1+#ppt_h/2"/>
                                          </p:val>
                                        </p:tav>
                                        <p:tav tm="100000">
                                          <p:val>
                                            <p:strVal val="#ppt_y"/>
                                          </p:val>
                                        </p:tav>
                                      </p:tavLst>
                                    </p:anim>
                                  </p:childTnLst>
                                </p:cTn>
                              </p:par>
                            </p:childTnLst>
                          </p:cTn>
                        </p:par>
                        <p:par>
                          <p:cTn id="117" fill="hold" nodeType="afterGroup">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30937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30937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309375"/>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30937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309379"/>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30937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309380"/>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309385"/>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309386"/>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309387"/>
                                        </p:tgtEl>
                                        <p:attrNameLst>
                                          <p:attrName>style.visibility</p:attrName>
                                        </p:attrNameLst>
                                      </p:cBhvr>
                                      <p:to>
                                        <p:strVal val="visible"/>
                                      </p:to>
                                    </p:set>
                                    <p:anim calcmode="lin" valueType="num">
                                      <p:cBhvr additive="base">
                                        <p:cTn id="140" dur="500" fill="hold"/>
                                        <p:tgtEl>
                                          <p:spTgt spid="309387"/>
                                        </p:tgtEl>
                                        <p:attrNameLst>
                                          <p:attrName>ppt_x</p:attrName>
                                        </p:attrNameLst>
                                      </p:cBhvr>
                                      <p:tavLst>
                                        <p:tav tm="0">
                                          <p:val>
                                            <p:strVal val="#ppt_x"/>
                                          </p:val>
                                        </p:tav>
                                        <p:tav tm="100000">
                                          <p:val>
                                            <p:strVal val="#ppt_x"/>
                                          </p:val>
                                        </p:tav>
                                      </p:tavLst>
                                    </p:anim>
                                    <p:anim calcmode="lin" valueType="num">
                                      <p:cBhvr additive="base">
                                        <p:cTn id="141" dur="500" fill="hold"/>
                                        <p:tgtEl>
                                          <p:spTgt spid="309387"/>
                                        </p:tgtEl>
                                        <p:attrNameLst>
                                          <p:attrName>ppt_y</p:attrName>
                                        </p:attrNameLst>
                                      </p:cBhvr>
                                      <p:tavLst>
                                        <p:tav tm="0">
                                          <p:val>
                                            <p:strVal val="1+#ppt_h/2"/>
                                          </p:val>
                                        </p:tav>
                                        <p:tav tm="100000">
                                          <p:val>
                                            <p:strVal val="#ppt_y"/>
                                          </p:val>
                                        </p:tav>
                                      </p:tavLst>
                                    </p:anim>
                                  </p:childTnLst>
                                </p:cTn>
                              </p:par>
                            </p:childTnLst>
                          </p:cTn>
                        </p:par>
                        <p:par>
                          <p:cTn id="142" fill="hold" nodeType="afterGroup">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309388"/>
                                        </p:tgtEl>
                                        <p:attrNameLst>
                                          <p:attrName>style.visibility</p:attrName>
                                        </p:attrNameLst>
                                      </p:cBhvr>
                                      <p:to>
                                        <p:strVal val="visible"/>
                                      </p:to>
                                    </p:set>
                                  </p:childTnLst>
                                </p:cTn>
                              </p:par>
                            </p:childTnLst>
                          </p:cTn>
                        </p:par>
                        <p:par>
                          <p:cTn id="145" fill="hold" nodeType="afterGroup">
                            <p:stCondLst>
                              <p:cond delay="500"/>
                            </p:stCondLst>
                            <p:childTnLst>
                              <p:par>
                                <p:cTn id="146" presetID="23" presetClass="emph" presetSubtype="0" fill="hold" grpId="1" nodeType="afterEffect">
                                  <p:stCondLst>
                                    <p:cond delay="500"/>
                                  </p:stCondLst>
                                  <p:childTnLst>
                                    <p:animClr clrSpc="hsl" dir="cw">
                                      <p:cBhvr override="childStyle">
                                        <p:cTn id="147" dur="500" fill="hold"/>
                                        <p:tgtEl>
                                          <p:spTgt spid="309388"/>
                                        </p:tgtEl>
                                        <p:attrNameLst>
                                          <p:attrName>style.color</p:attrName>
                                        </p:attrNameLst>
                                      </p:cBhvr>
                                      <p:by>
                                        <p:hsl h="10842353" s="0" l="0"/>
                                      </p:by>
                                    </p:animClr>
                                    <p:animClr clrSpc="hsl" dir="cw">
                                      <p:cBhvr>
                                        <p:cTn id="148" dur="500" fill="hold"/>
                                        <p:tgtEl>
                                          <p:spTgt spid="309388"/>
                                        </p:tgtEl>
                                        <p:attrNameLst>
                                          <p:attrName>fillcolor</p:attrName>
                                        </p:attrNameLst>
                                      </p:cBhvr>
                                      <p:by>
                                        <p:hsl h="10842353" s="0" l="0"/>
                                      </p:by>
                                    </p:animClr>
                                    <p:animClr clrSpc="hsl" dir="cw">
                                      <p:cBhvr>
                                        <p:cTn id="149" dur="500" fill="hold"/>
                                        <p:tgtEl>
                                          <p:spTgt spid="309388"/>
                                        </p:tgtEl>
                                        <p:attrNameLst>
                                          <p:attrName>stroke.color</p:attrName>
                                        </p:attrNameLst>
                                      </p:cBhvr>
                                      <p:by>
                                        <p:hsl h="10842353" s="0" l="0"/>
                                      </p:by>
                                    </p:animClr>
                                    <p:set>
                                      <p:cBhvr>
                                        <p:cTn id="150" dur="500" fill="hold"/>
                                        <p:tgtEl>
                                          <p:spTgt spid="309388"/>
                                        </p:tgtEl>
                                        <p:attrNameLst>
                                          <p:attrName>fill.type</p:attrName>
                                        </p:attrNameLst>
                                      </p:cBhvr>
                                      <p:to>
                                        <p:strVal val="solid"/>
                                      </p:to>
                                    </p:set>
                                  </p:childTnLst>
                                  <p:subTnLst>
                                    <p:audio>
                                      <p:cMediaNode>
                                        <p:cTn display="0" masterRel="sameClick">
                                          <p:stCondLst>
                                            <p:cond evt="begin" delay="0">
                                              <p:tn val="146"/>
                                            </p:cond>
                                          </p:stCondLst>
                                          <p:endCondLst>
                                            <p:cond evt="onStopAudio" delay="0">
                                              <p:tgtEl>
                                                <p:sldTgt/>
                                              </p:tgtEl>
                                            </p:cond>
                                          </p:endCondLst>
                                        </p:cTn>
                                        <p:tgtEl>
                                          <p:sndTgt r:embed="rId3" name="laser.wav"/>
                                        </p:tgtEl>
                                      </p:cMediaNode>
                                    </p:audio>
                                  </p:sub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309389"/>
                                        </p:tgtEl>
                                        <p:attrNameLst>
                                          <p:attrName>style.visibility</p:attrName>
                                        </p:attrNameLst>
                                      </p:cBhvr>
                                      <p:to>
                                        <p:strVal val="visible"/>
                                      </p:to>
                                    </p:set>
                                    <p:anim calcmode="lin" valueType="num">
                                      <p:cBhvr additive="base">
                                        <p:cTn id="155" dur="500" fill="hold"/>
                                        <p:tgtEl>
                                          <p:spTgt spid="309389"/>
                                        </p:tgtEl>
                                        <p:attrNameLst>
                                          <p:attrName>ppt_x</p:attrName>
                                        </p:attrNameLst>
                                      </p:cBhvr>
                                      <p:tavLst>
                                        <p:tav tm="0">
                                          <p:val>
                                            <p:strVal val="#ppt_x"/>
                                          </p:val>
                                        </p:tav>
                                        <p:tav tm="100000">
                                          <p:val>
                                            <p:strVal val="#ppt_x"/>
                                          </p:val>
                                        </p:tav>
                                      </p:tavLst>
                                    </p:anim>
                                    <p:anim calcmode="lin" valueType="num">
                                      <p:cBhvr additive="base">
                                        <p:cTn id="156" dur="500" fill="hold"/>
                                        <p:tgtEl>
                                          <p:spTgt spid="309389"/>
                                        </p:tgtEl>
                                        <p:attrNameLst>
                                          <p:attrName>ppt_y</p:attrName>
                                        </p:attrNameLst>
                                      </p:cBhvr>
                                      <p:tavLst>
                                        <p:tav tm="0">
                                          <p:val>
                                            <p:strVal val="1+#ppt_h/2"/>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nodeType="clickEffect">
                                  <p:stCondLst>
                                    <p:cond delay="0"/>
                                  </p:stCondLst>
                                  <p:childTnLst>
                                    <p:set>
                                      <p:cBhvr>
                                        <p:cTn id="160" dur="1" fill="hold">
                                          <p:stCondLst>
                                            <p:cond delay="0"/>
                                          </p:stCondLst>
                                        </p:cTn>
                                        <p:tgtEl>
                                          <p:spTgt spid="309390"/>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nodeType="clickEffect">
                                  <p:stCondLst>
                                    <p:cond delay="0"/>
                                  </p:stCondLst>
                                  <p:childTnLst>
                                    <p:set>
                                      <p:cBhvr>
                                        <p:cTn id="164" dur="1" fill="hold">
                                          <p:stCondLst>
                                            <p:cond delay="0"/>
                                          </p:stCondLst>
                                        </p:cTn>
                                        <p:tgtEl>
                                          <p:spTgt spid="309391"/>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309392"/>
                                        </p:tgtEl>
                                        <p:attrNameLst>
                                          <p:attrName>style.visibility</p:attrName>
                                        </p:attrNameLst>
                                      </p:cBhvr>
                                      <p:to>
                                        <p:strVal val="visible"/>
                                      </p:to>
                                    </p:set>
                                    <p:anim calcmode="lin" valueType="num">
                                      <p:cBhvr additive="base">
                                        <p:cTn id="169" dur="500" fill="hold"/>
                                        <p:tgtEl>
                                          <p:spTgt spid="309392"/>
                                        </p:tgtEl>
                                        <p:attrNameLst>
                                          <p:attrName>ppt_x</p:attrName>
                                        </p:attrNameLst>
                                      </p:cBhvr>
                                      <p:tavLst>
                                        <p:tav tm="0">
                                          <p:val>
                                            <p:strVal val="#ppt_x"/>
                                          </p:val>
                                        </p:tav>
                                        <p:tav tm="100000">
                                          <p:val>
                                            <p:strVal val="#ppt_x"/>
                                          </p:val>
                                        </p:tav>
                                      </p:tavLst>
                                    </p:anim>
                                    <p:anim calcmode="lin" valueType="num">
                                      <p:cBhvr additive="base">
                                        <p:cTn id="170" dur="500" fill="hold"/>
                                        <p:tgtEl>
                                          <p:spTgt spid="309392"/>
                                        </p:tgtEl>
                                        <p:attrNameLst>
                                          <p:attrName>ppt_y</p:attrName>
                                        </p:attrNameLst>
                                      </p:cBhvr>
                                      <p:tavLst>
                                        <p:tav tm="0">
                                          <p:val>
                                            <p:strVal val="1+#ppt_h/2"/>
                                          </p:val>
                                        </p:tav>
                                        <p:tav tm="100000">
                                          <p:val>
                                            <p:strVal val="#ppt_y"/>
                                          </p:val>
                                        </p:tav>
                                      </p:tavLst>
                                    </p:anim>
                                  </p:childTnLst>
                                </p:cTn>
                              </p:par>
                            </p:childTnLst>
                          </p:cTn>
                        </p:par>
                        <p:par>
                          <p:cTn id="171" fill="hold" nodeType="afterGroup">
                            <p:stCondLst>
                              <p:cond delay="500"/>
                            </p:stCondLst>
                            <p:childTnLst>
                              <p:par>
                                <p:cTn id="172" presetID="1" presetClass="entr" presetSubtype="0" fill="hold" grpId="0" nodeType="afterEffect">
                                  <p:stCondLst>
                                    <p:cond delay="0"/>
                                  </p:stCondLst>
                                  <p:childTnLst>
                                    <p:set>
                                      <p:cBhvr>
                                        <p:cTn id="173" dur="1" fill="hold">
                                          <p:stCondLst>
                                            <p:cond delay="0"/>
                                          </p:stCondLst>
                                        </p:cTn>
                                        <p:tgtEl>
                                          <p:spTgt spid="309393"/>
                                        </p:tgtEl>
                                        <p:attrNameLst>
                                          <p:attrName>style.visibility</p:attrName>
                                        </p:attrNameLst>
                                      </p:cBhvr>
                                      <p:to>
                                        <p:strVal val="visible"/>
                                      </p:to>
                                    </p:set>
                                  </p:childTnLst>
                                </p:cTn>
                              </p:par>
                            </p:childTnLst>
                          </p:cTn>
                        </p:par>
                        <p:par>
                          <p:cTn id="174" fill="hold" nodeType="afterGroup">
                            <p:stCondLst>
                              <p:cond delay="500"/>
                            </p:stCondLst>
                            <p:childTnLst>
                              <p:par>
                                <p:cTn id="175" presetID="23" presetClass="emph" presetSubtype="0" fill="hold" grpId="1" nodeType="afterEffect">
                                  <p:stCondLst>
                                    <p:cond delay="500"/>
                                  </p:stCondLst>
                                  <p:childTnLst>
                                    <p:animClr clrSpc="hsl" dir="cw">
                                      <p:cBhvr override="childStyle">
                                        <p:cTn id="176" dur="500" fill="hold"/>
                                        <p:tgtEl>
                                          <p:spTgt spid="309393"/>
                                        </p:tgtEl>
                                        <p:attrNameLst>
                                          <p:attrName>style.color</p:attrName>
                                        </p:attrNameLst>
                                      </p:cBhvr>
                                      <p:by>
                                        <p:hsl h="10842353" s="0" l="0"/>
                                      </p:by>
                                    </p:animClr>
                                    <p:animClr clrSpc="hsl" dir="cw">
                                      <p:cBhvr>
                                        <p:cTn id="177" dur="500" fill="hold"/>
                                        <p:tgtEl>
                                          <p:spTgt spid="309393"/>
                                        </p:tgtEl>
                                        <p:attrNameLst>
                                          <p:attrName>fillcolor</p:attrName>
                                        </p:attrNameLst>
                                      </p:cBhvr>
                                      <p:by>
                                        <p:hsl h="10842353" s="0" l="0"/>
                                      </p:by>
                                    </p:animClr>
                                    <p:animClr clrSpc="hsl" dir="cw">
                                      <p:cBhvr>
                                        <p:cTn id="178" dur="500" fill="hold"/>
                                        <p:tgtEl>
                                          <p:spTgt spid="309393"/>
                                        </p:tgtEl>
                                        <p:attrNameLst>
                                          <p:attrName>stroke.color</p:attrName>
                                        </p:attrNameLst>
                                      </p:cBhvr>
                                      <p:by>
                                        <p:hsl h="10842353" s="0" l="0"/>
                                      </p:by>
                                    </p:animClr>
                                    <p:set>
                                      <p:cBhvr>
                                        <p:cTn id="179" dur="500" fill="hold"/>
                                        <p:tgtEl>
                                          <p:spTgt spid="309393"/>
                                        </p:tgtEl>
                                        <p:attrNameLst>
                                          <p:attrName>fill.type</p:attrName>
                                        </p:attrNameLst>
                                      </p:cBhvr>
                                      <p:to>
                                        <p:strVal val="solid"/>
                                      </p:to>
                                    </p:set>
                                  </p:childTnLst>
                                  <p:subTnLst>
                                    <p:audio>
                                      <p:cMediaNode>
                                        <p:cTn display="0" masterRel="sameClick">
                                          <p:stCondLst>
                                            <p:cond evt="begin" delay="0">
                                              <p:tn val="175"/>
                                            </p:cond>
                                          </p:stCondLst>
                                          <p:endCondLst>
                                            <p:cond evt="onStopAudio" delay="0">
                                              <p:tgtEl>
                                                <p:sldTgt/>
                                              </p:tgtEl>
                                            </p:cond>
                                          </p:endCondLst>
                                        </p:cTn>
                                        <p:tgtEl>
                                          <p:sndTgt r:embed="rId3" name="laser.wav"/>
                                        </p:tgtEl>
                                      </p:cMediaNode>
                                    </p:audio>
                                  </p:subTnLst>
                                </p:cTn>
                              </p:par>
                              <p:par>
                                <p:cTn id="180" presetID="9" presetClass="exit" presetSubtype="0" fill="hold" grpId="2" nodeType="withEffect">
                                  <p:stCondLst>
                                    <p:cond delay="500"/>
                                  </p:stCondLst>
                                  <p:childTnLst>
                                    <p:animEffect transition="out" filter="dissolve">
                                      <p:cBhvr>
                                        <p:cTn id="181" dur="500"/>
                                        <p:tgtEl>
                                          <p:spTgt spid="309388"/>
                                        </p:tgtEl>
                                      </p:cBhvr>
                                    </p:animEffect>
                                    <p:set>
                                      <p:cBhvr>
                                        <p:cTn id="182" dur="1" fill="hold">
                                          <p:stCondLst>
                                            <p:cond delay="499"/>
                                          </p:stCondLst>
                                        </p:cTn>
                                        <p:tgtEl>
                                          <p:spTgt spid="309388"/>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309394"/>
                                        </p:tgtEl>
                                        <p:attrNameLst>
                                          <p:attrName>style.visibility</p:attrName>
                                        </p:attrNameLst>
                                      </p:cBhvr>
                                      <p:to>
                                        <p:strVal val="visible"/>
                                      </p:to>
                                    </p:set>
                                    <p:anim calcmode="lin" valueType="num">
                                      <p:cBhvr additive="base">
                                        <p:cTn id="187" dur="500" fill="hold"/>
                                        <p:tgtEl>
                                          <p:spTgt spid="309394"/>
                                        </p:tgtEl>
                                        <p:attrNameLst>
                                          <p:attrName>ppt_x</p:attrName>
                                        </p:attrNameLst>
                                      </p:cBhvr>
                                      <p:tavLst>
                                        <p:tav tm="0">
                                          <p:val>
                                            <p:strVal val="#ppt_x"/>
                                          </p:val>
                                        </p:tav>
                                        <p:tav tm="100000">
                                          <p:val>
                                            <p:strVal val="#ppt_x"/>
                                          </p:val>
                                        </p:tav>
                                      </p:tavLst>
                                    </p:anim>
                                    <p:anim calcmode="lin" valueType="num">
                                      <p:cBhvr additive="base">
                                        <p:cTn id="188" dur="500" fill="hold"/>
                                        <p:tgtEl>
                                          <p:spTgt spid="309394"/>
                                        </p:tgtEl>
                                        <p:attrNameLst>
                                          <p:attrName>ppt_y</p:attrName>
                                        </p:attrNameLst>
                                      </p:cBhvr>
                                      <p:tavLst>
                                        <p:tav tm="0">
                                          <p:val>
                                            <p:strVal val="1+#ppt_h/2"/>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nodeType="clickEffect">
                                  <p:stCondLst>
                                    <p:cond delay="0"/>
                                  </p:stCondLst>
                                  <p:childTnLst>
                                    <p:set>
                                      <p:cBhvr>
                                        <p:cTn id="192" dur="1" fill="hold">
                                          <p:stCondLst>
                                            <p:cond delay="0"/>
                                          </p:stCondLst>
                                        </p:cTn>
                                        <p:tgtEl>
                                          <p:spTgt spid="309395"/>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ntr" presetSubtype="0" fill="hold" nodeType="clickEffect">
                                  <p:stCondLst>
                                    <p:cond delay="0"/>
                                  </p:stCondLst>
                                  <p:childTnLst>
                                    <p:set>
                                      <p:cBhvr>
                                        <p:cTn id="196" dur="1" fill="hold">
                                          <p:stCondLst>
                                            <p:cond delay="0"/>
                                          </p:stCondLst>
                                        </p:cTn>
                                        <p:tgtEl>
                                          <p:spTgt spid="309396"/>
                                        </p:tgtEl>
                                        <p:attrNameLst>
                                          <p:attrName>style.visibility</p:attrName>
                                        </p:attrNameLst>
                                      </p:cBhvr>
                                      <p:to>
                                        <p:strVal val="visibl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309397"/>
                                        </p:tgtEl>
                                        <p:attrNameLst>
                                          <p:attrName>style.visibility</p:attrName>
                                        </p:attrNameLst>
                                      </p:cBhvr>
                                      <p:to>
                                        <p:strVal val="visible"/>
                                      </p:to>
                                    </p:set>
                                    <p:anim calcmode="lin" valueType="num">
                                      <p:cBhvr additive="base">
                                        <p:cTn id="201" dur="500" fill="hold"/>
                                        <p:tgtEl>
                                          <p:spTgt spid="309397"/>
                                        </p:tgtEl>
                                        <p:attrNameLst>
                                          <p:attrName>ppt_x</p:attrName>
                                        </p:attrNameLst>
                                      </p:cBhvr>
                                      <p:tavLst>
                                        <p:tav tm="0">
                                          <p:val>
                                            <p:strVal val="#ppt_x"/>
                                          </p:val>
                                        </p:tav>
                                        <p:tav tm="100000">
                                          <p:val>
                                            <p:strVal val="#ppt_x"/>
                                          </p:val>
                                        </p:tav>
                                      </p:tavLst>
                                    </p:anim>
                                    <p:anim calcmode="lin" valueType="num">
                                      <p:cBhvr additive="base">
                                        <p:cTn id="202" dur="500" fill="hold"/>
                                        <p:tgtEl>
                                          <p:spTgt spid="309397"/>
                                        </p:tgtEl>
                                        <p:attrNameLst>
                                          <p:attrName>ppt_y</p:attrName>
                                        </p:attrNameLst>
                                      </p:cBhvr>
                                      <p:tavLst>
                                        <p:tav tm="0">
                                          <p:val>
                                            <p:strVal val="1+#ppt_h/2"/>
                                          </p:val>
                                        </p:tav>
                                        <p:tav tm="100000">
                                          <p:val>
                                            <p:strVal val="#ppt_y"/>
                                          </p:val>
                                        </p:tav>
                                      </p:tavLst>
                                    </p:anim>
                                  </p:childTnLst>
                                </p:cTn>
                              </p:par>
                            </p:childTnLst>
                          </p:cTn>
                        </p:par>
                        <p:par>
                          <p:cTn id="203" fill="hold" nodeType="afterGroup">
                            <p:stCondLst>
                              <p:cond delay="500"/>
                            </p:stCondLst>
                            <p:childTnLst>
                              <p:par>
                                <p:cTn id="204" presetID="6" presetClass="emph" presetSubtype="0" fill="hold" grpId="1" nodeType="afterEffect">
                                  <p:stCondLst>
                                    <p:cond delay="0"/>
                                  </p:stCondLst>
                                  <p:childTnLst>
                                    <p:animScale>
                                      <p:cBhvr>
                                        <p:cTn id="205" dur="2000" fill="hold"/>
                                        <p:tgtEl>
                                          <p:spTgt spid="309374"/>
                                        </p:tgtEl>
                                      </p:cBhvr>
                                      <p:by x="150000" y="150000"/>
                                    </p:animScale>
                                  </p:childTnLst>
                                </p:cTn>
                              </p:par>
                            </p:childTnLst>
                          </p:cTn>
                        </p:par>
                        <p:par>
                          <p:cTn id="206" fill="hold" nodeType="afterGroup">
                            <p:stCondLst>
                              <p:cond delay="2500"/>
                            </p:stCondLst>
                            <p:childTnLst>
                              <p:par>
                                <p:cTn id="207" presetID="6" presetClass="emph" presetSubtype="0" fill="hold" grpId="1" nodeType="afterEffect">
                                  <p:stCondLst>
                                    <p:cond delay="0"/>
                                  </p:stCondLst>
                                  <p:childTnLst>
                                    <p:animScale>
                                      <p:cBhvr>
                                        <p:cTn id="208" dur="2000" fill="hold"/>
                                        <p:tgtEl>
                                          <p:spTgt spid="309375"/>
                                        </p:tgtEl>
                                      </p:cBhvr>
                                      <p:by x="150000" y="150000"/>
                                    </p:animScale>
                                  </p:childTnLst>
                                </p:cTn>
                              </p:par>
                              <p:par>
                                <p:cTn id="209" presetID="9" presetClass="exit" presetSubtype="0" fill="hold" grpId="2" nodeType="withEffect">
                                  <p:stCondLst>
                                    <p:cond delay="0"/>
                                  </p:stCondLst>
                                  <p:childTnLst>
                                    <p:animEffect transition="out" filter="dissolve">
                                      <p:cBhvr>
                                        <p:cTn id="210" dur="500"/>
                                        <p:tgtEl>
                                          <p:spTgt spid="309393"/>
                                        </p:tgtEl>
                                      </p:cBhvr>
                                    </p:animEffect>
                                    <p:set>
                                      <p:cBhvr>
                                        <p:cTn id="211" dur="1" fill="hold">
                                          <p:stCondLst>
                                            <p:cond delay="499"/>
                                          </p:stCondLst>
                                        </p:cTn>
                                        <p:tgtEl>
                                          <p:spTgt spid="309393"/>
                                        </p:tgtEl>
                                        <p:attrNameLst>
                                          <p:attrName>style.visibility</p:attrName>
                                        </p:attrNameLst>
                                      </p:cBhvr>
                                      <p:to>
                                        <p:strVal val="hidden"/>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ntr" presetSubtype="0" fill="hold" nodeType="clickEffect">
                                  <p:stCondLst>
                                    <p:cond delay="0"/>
                                  </p:stCondLst>
                                  <p:childTnLst>
                                    <p:set>
                                      <p:cBhvr>
                                        <p:cTn id="215" dur="1" fill="hold">
                                          <p:stCondLst>
                                            <p:cond delay="0"/>
                                          </p:stCondLst>
                                        </p:cTn>
                                        <p:tgtEl>
                                          <p:spTgt spid="309398"/>
                                        </p:tgtEl>
                                        <p:attrNameLst>
                                          <p:attrName>style.visibility</p:attrName>
                                        </p:attrNameLst>
                                      </p:cBhvr>
                                      <p:to>
                                        <p:strVal val="visible"/>
                                      </p:to>
                                    </p:set>
                                  </p:childTnLst>
                                </p:cTn>
                              </p:par>
                              <p:par>
                                <p:cTn id="216" presetID="1" presetClass="entr" presetSubtype="0" fill="hold" nodeType="withEffect">
                                  <p:stCondLst>
                                    <p:cond delay="0"/>
                                  </p:stCondLst>
                                  <p:childTnLst>
                                    <p:set>
                                      <p:cBhvr>
                                        <p:cTn id="217" dur="1" fill="hold">
                                          <p:stCondLst>
                                            <p:cond delay="0"/>
                                          </p:stCondLst>
                                        </p:cTn>
                                        <p:tgtEl>
                                          <p:spTgt spid="309400"/>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309399"/>
                                        </p:tgtEl>
                                        <p:attrNameLst>
                                          <p:attrName>style.visibility</p:attrName>
                                        </p:attrNameLst>
                                      </p:cBhvr>
                                      <p:to>
                                        <p:strVal val="visible"/>
                                      </p:to>
                                    </p:set>
                                  </p:childTnLst>
                                </p:cTn>
                              </p:par>
                              <p:par>
                                <p:cTn id="220" presetID="1" presetClass="entr" presetSubtype="0" fill="hold" grpId="1" nodeType="withEffect">
                                  <p:stCondLst>
                                    <p:cond delay="0"/>
                                  </p:stCondLst>
                                  <p:childTnLst>
                                    <p:set>
                                      <p:cBhvr>
                                        <p:cTn id="221" dur="1" fill="hold">
                                          <p:stCondLst>
                                            <p:cond delay="0"/>
                                          </p:stCondLst>
                                        </p:cTn>
                                        <p:tgtEl>
                                          <p:spTgt spid="309399"/>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nodeType="clickEffect">
                                  <p:stCondLst>
                                    <p:cond delay="0"/>
                                  </p:stCondLst>
                                  <p:childTnLst>
                                    <p:set>
                                      <p:cBhvr>
                                        <p:cTn id="225" dur="1" fill="hold">
                                          <p:stCondLst>
                                            <p:cond delay="0"/>
                                          </p:stCondLst>
                                        </p:cTn>
                                        <p:tgtEl>
                                          <p:spTgt spid="309401"/>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 presetClass="entr" presetSubtype="4" fill="hold" grpId="0" nodeType="clickEffect">
                                  <p:stCondLst>
                                    <p:cond delay="0"/>
                                  </p:stCondLst>
                                  <p:childTnLst>
                                    <p:set>
                                      <p:cBhvr>
                                        <p:cTn id="229" dur="1" fill="hold">
                                          <p:stCondLst>
                                            <p:cond delay="0"/>
                                          </p:stCondLst>
                                        </p:cTn>
                                        <p:tgtEl>
                                          <p:spTgt spid="309402"/>
                                        </p:tgtEl>
                                        <p:attrNameLst>
                                          <p:attrName>style.visibility</p:attrName>
                                        </p:attrNameLst>
                                      </p:cBhvr>
                                      <p:to>
                                        <p:strVal val="visible"/>
                                      </p:to>
                                    </p:set>
                                    <p:anim calcmode="lin" valueType="num">
                                      <p:cBhvr additive="base">
                                        <p:cTn id="230" dur="500" fill="hold"/>
                                        <p:tgtEl>
                                          <p:spTgt spid="309402"/>
                                        </p:tgtEl>
                                        <p:attrNameLst>
                                          <p:attrName>ppt_x</p:attrName>
                                        </p:attrNameLst>
                                      </p:cBhvr>
                                      <p:tavLst>
                                        <p:tav tm="0">
                                          <p:val>
                                            <p:strVal val="#ppt_x"/>
                                          </p:val>
                                        </p:tav>
                                        <p:tav tm="100000">
                                          <p:val>
                                            <p:strVal val="#ppt_x"/>
                                          </p:val>
                                        </p:tav>
                                      </p:tavLst>
                                    </p:anim>
                                    <p:anim calcmode="lin" valueType="num">
                                      <p:cBhvr additive="base">
                                        <p:cTn id="231" dur="500" fill="hold"/>
                                        <p:tgtEl>
                                          <p:spTgt spid="3094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72" grpId="0" animBg="1"/>
      <p:bldP spid="309255" grpId="0" autoUpdateAnimBg="0"/>
      <p:bldP spid="309256" grpId="0"/>
      <p:bldP spid="309322" grpId="0" animBg="1"/>
      <p:bldP spid="309335" grpId="0" animBg="1"/>
      <p:bldP spid="309344" grpId="0"/>
      <p:bldP spid="309355" grpId="0" animBg="1"/>
      <p:bldP spid="309355" grpId="1" animBg="1"/>
      <p:bldP spid="309357" grpId="0" animBg="1"/>
      <p:bldP spid="309359" grpId="0"/>
      <p:bldP spid="309359" grpId="1"/>
      <p:bldP spid="309360" grpId="0"/>
      <p:bldP spid="309361" grpId="0"/>
      <p:bldP spid="309362" grpId="0"/>
      <p:bldP spid="309363" grpId="0"/>
      <p:bldP spid="309364" grpId="0"/>
      <p:bldP spid="309365" grpId="0"/>
      <p:bldP spid="309366" grpId="0"/>
      <p:bldP spid="309367" grpId="0"/>
      <p:bldP spid="309368" grpId="0" animBg="1"/>
      <p:bldP spid="309369" grpId="0"/>
      <p:bldP spid="309370" grpId="0"/>
      <p:bldP spid="309371" grpId="0"/>
      <p:bldP spid="309373" grpId="0"/>
      <p:bldP spid="309374" grpId="0" animBg="1"/>
      <p:bldP spid="309374" grpId="1" animBg="1"/>
      <p:bldP spid="309375" grpId="0" animBg="1"/>
      <p:bldP spid="309375" grpId="1" animBg="1"/>
      <p:bldP spid="309376" grpId="0" animBg="1"/>
      <p:bldP spid="309377" grpId="0" animBg="1"/>
      <p:bldP spid="309378" grpId="0" animBg="1"/>
      <p:bldP spid="309379" grpId="0" animBg="1"/>
      <p:bldP spid="309387" grpId="0"/>
      <p:bldP spid="309388" grpId="0" animBg="1"/>
      <p:bldP spid="309388" grpId="1" animBg="1"/>
      <p:bldP spid="309388" grpId="2" animBg="1"/>
      <p:bldP spid="309389" grpId="0"/>
      <p:bldP spid="309392" grpId="0"/>
      <p:bldP spid="309393" grpId="0" animBg="1"/>
      <p:bldP spid="309393" grpId="1" animBg="1"/>
      <p:bldP spid="309393" grpId="2" animBg="1"/>
      <p:bldP spid="309394" grpId="0"/>
      <p:bldP spid="309397" grpId="0"/>
      <p:bldP spid="309399" grpId="0" animBg="1"/>
      <p:bldP spid="309399" grpId="1" animBg="1"/>
      <p:bldP spid="30940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6"/>
          <p:cNvSpPr txBox="1">
            <a:spLocks noChangeArrowheads="1"/>
          </p:cNvSpPr>
          <p:nvPr/>
        </p:nvSpPr>
        <p:spPr bwMode="auto">
          <a:xfrm>
            <a:off x="117475" y="754063"/>
            <a:ext cx="844494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cs typeface="Arial" pitchFamily="34" charset="0"/>
              </a:rPr>
              <a:t>■</a:t>
            </a:r>
            <a:r>
              <a:rPr lang="en-US" altLang="ru-RU" sz="1000" b="1" dirty="0">
                <a:solidFill>
                  <a:srgbClr val="FF0000"/>
                </a:solidFill>
                <a:latin typeface="+mn-lt"/>
                <a:cs typeface="Arial" pitchFamily="34" charset="0"/>
              </a:rPr>
              <a:t>  </a:t>
            </a:r>
            <a:r>
              <a:rPr lang="ru-RU" altLang="ru-RU" sz="1000" b="1" dirty="0">
                <a:solidFill>
                  <a:srgbClr val="FF0000"/>
                </a:solidFill>
                <a:latin typeface="+mn-lt"/>
              </a:rPr>
              <a:t>Понятия о линиях влияния опорных реакций и усилий.  </a:t>
            </a:r>
            <a:r>
              <a:rPr lang="ru-RU" altLang="ru-RU" sz="1000" dirty="0">
                <a:latin typeface="+mn-lt"/>
              </a:rPr>
              <a:t>Железнодорожные мосты, сооружаемые с использованием таких элементов, как</a:t>
            </a:r>
          </a:p>
          <a:p>
            <a:pPr eaLnBrk="1" hangingPunct="1"/>
            <a:r>
              <a:rPr lang="ru-RU" altLang="ru-RU" sz="1000" dirty="0">
                <a:latin typeface="+mn-lt"/>
              </a:rPr>
              <a:t>фермы и балочные конструкции, при эксплуатации подвергаются подвижной многоосной нагрузке. При движении поезда усилия в элементах</a:t>
            </a:r>
          </a:p>
          <a:p>
            <a:pPr eaLnBrk="1" hangingPunct="1"/>
            <a:r>
              <a:rPr lang="ru-RU" altLang="ru-RU" sz="1000" dirty="0">
                <a:latin typeface="+mn-lt"/>
              </a:rPr>
              <a:t>изменяются по некоторому закону и требуется определить наиболее опасные расположения такой нагрузки на сооружении. Исходным аппаратом</a:t>
            </a:r>
          </a:p>
          <a:p>
            <a:pPr eaLnBrk="1" hangingPunct="1"/>
            <a:r>
              <a:rPr lang="ru-RU" altLang="ru-RU" sz="1000" dirty="0">
                <a:latin typeface="+mn-lt"/>
              </a:rPr>
              <a:t>решения этой задачи являются линии влияния усилий. Линии влияния широко используются в строительной механике.</a:t>
            </a:r>
          </a:p>
          <a:p>
            <a:pPr eaLnBrk="1" hangingPunct="1"/>
            <a:r>
              <a:rPr lang="ru-RU" altLang="ru-RU" sz="1000" b="1" dirty="0">
                <a:solidFill>
                  <a:srgbClr val="FF0000"/>
                </a:solidFill>
                <a:latin typeface="+mn-lt"/>
              </a:rPr>
              <a:t>Линия влияния усилия</a:t>
            </a:r>
            <a:r>
              <a:rPr lang="ru-RU" altLang="ru-RU" sz="1000" dirty="0">
                <a:solidFill>
                  <a:schemeClr val="bg2"/>
                </a:solidFill>
                <a:latin typeface="+mn-lt"/>
              </a:rPr>
              <a:t> </a:t>
            </a:r>
            <a:r>
              <a:rPr lang="ru-RU" altLang="ru-RU" sz="1000" dirty="0">
                <a:solidFill>
                  <a:schemeClr val="accent1"/>
                </a:solidFill>
                <a:latin typeface="+mn-lt"/>
              </a:rPr>
              <a:t>– график изменения усилия в зависимости от положения </a:t>
            </a:r>
            <a:r>
              <a:rPr lang="ru-RU" altLang="ru-RU" sz="1000" b="1" dirty="0">
                <a:solidFill>
                  <a:schemeClr val="accent1"/>
                </a:solidFill>
                <a:latin typeface="+mn-lt"/>
              </a:rPr>
              <a:t>единичной подвижной нагрузки</a:t>
            </a:r>
            <a:r>
              <a:rPr lang="ru-RU" altLang="ru-RU" sz="1000" dirty="0">
                <a:solidFill>
                  <a:schemeClr val="accent1"/>
                </a:solidFill>
                <a:latin typeface="+mn-lt"/>
              </a:rPr>
              <a:t>. </a:t>
            </a:r>
          </a:p>
        </p:txBody>
      </p:sp>
      <p:sp>
        <p:nvSpPr>
          <p:cNvPr id="312327" name="Text Box 7"/>
          <p:cNvSpPr txBox="1">
            <a:spLocks noChangeArrowheads="1"/>
          </p:cNvSpPr>
          <p:nvPr/>
        </p:nvSpPr>
        <p:spPr bwMode="auto">
          <a:xfrm>
            <a:off x="136525" y="1573213"/>
            <a:ext cx="672010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Выражения для усилий в стержнях фермы от постоянной нагрузки содержат величину опорной реакции, например</a:t>
            </a:r>
            <a:r>
              <a:rPr lang="en-US" altLang="ru-RU" sz="1000" dirty="0">
                <a:latin typeface="+mn-lt"/>
              </a:rPr>
              <a:t>:</a:t>
            </a:r>
            <a:r>
              <a:rPr lang="ru-RU" altLang="ru-RU" sz="1000" dirty="0">
                <a:latin typeface="+mn-lt"/>
              </a:rPr>
              <a:t>  </a:t>
            </a:r>
          </a:p>
        </p:txBody>
      </p:sp>
      <p:graphicFrame>
        <p:nvGraphicFramePr>
          <p:cNvPr id="312328" name="Object 8"/>
          <p:cNvGraphicFramePr>
            <a:graphicFrameLocks noChangeAspect="1"/>
          </p:cNvGraphicFramePr>
          <p:nvPr>
            <p:extLst>
              <p:ext uri="{D42A27DB-BD31-4B8C-83A1-F6EECF244321}">
                <p14:modId xmlns:p14="http://schemas.microsoft.com/office/powerpoint/2010/main" val="3240547905"/>
              </p:ext>
            </p:extLst>
          </p:nvPr>
        </p:nvGraphicFramePr>
        <p:xfrm>
          <a:off x="7586663" y="1512888"/>
          <a:ext cx="1143000" cy="393700"/>
        </p:xfrm>
        <a:graphic>
          <a:graphicData uri="http://schemas.openxmlformats.org/presentationml/2006/ole">
            <mc:AlternateContent xmlns:mc="http://schemas.openxmlformats.org/markup-compatibility/2006">
              <mc:Choice xmlns:v="urn:schemas-microsoft-com:vml" Requires="v">
                <p:oleObj spid="_x0000_s49934" name="Формула" r:id="rId3" imgW="1143000" imgH="393700" progId="Equation.3">
                  <p:embed/>
                </p:oleObj>
              </mc:Choice>
              <mc:Fallback>
                <p:oleObj name="Формула" r:id="rId3" imgW="11430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6663" y="1512888"/>
                        <a:ext cx="11430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32" name="Text Box 12"/>
          <p:cNvSpPr txBox="1">
            <a:spLocks noChangeArrowheads="1"/>
          </p:cNvSpPr>
          <p:nvPr/>
        </p:nvSpPr>
        <p:spPr bwMode="auto">
          <a:xfrm>
            <a:off x="146050" y="1887538"/>
            <a:ext cx="802174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В случае рассмотрения единичной подвижной нагрузки (</a:t>
            </a:r>
            <a:r>
              <a:rPr lang="en-US" altLang="ru-RU" sz="1000" b="1" i="1" dirty="0">
                <a:latin typeface="+mn-lt"/>
              </a:rPr>
              <a:t>F</a:t>
            </a:r>
            <a:r>
              <a:rPr lang="en-US" altLang="ru-RU" sz="1000" baseline="-25000" dirty="0">
                <a:latin typeface="+mn-lt"/>
              </a:rPr>
              <a:t>1</a:t>
            </a:r>
            <a:r>
              <a:rPr lang="en-US" altLang="ru-RU" sz="1000" dirty="0">
                <a:latin typeface="+mn-lt"/>
              </a:rPr>
              <a:t>=</a:t>
            </a:r>
            <a:r>
              <a:rPr lang="en-US" altLang="ru-RU" sz="1000" b="1" i="1" dirty="0">
                <a:latin typeface="+mn-lt"/>
              </a:rPr>
              <a:t>F</a:t>
            </a:r>
            <a:r>
              <a:rPr lang="en-US" altLang="ru-RU" sz="1000" baseline="-25000" dirty="0">
                <a:latin typeface="+mn-lt"/>
              </a:rPr>
              <a:t>2</a:t>
            </a:r>
            <a:r>
              <a:rPr lang="en-US" altLang="ru-RU" sz="1000" dirty="0">
                <a:latin typeface="+mn-lt"/>
              </a:rPr>
              <a:t>=</a:t>
            </a:r>
            <a:r>
              <a:rPr lang="en-US" altLang="ru-RU" sz="1000" b="1" i="1" dirty="0">
                <a:latin typeface="+mn-lt"/>
              </a:rPr>
              <a:t>F</a:t>
            </a:r>
            <a:r>
              <a:rPr lang="en-US" altLang="ru-RU" sz="1000" baseline="-25000" dirty="0">
                <a:latin typeface="+mn-lt"/>
              </a:rPr>
              <a:t>3</a:t>
            </a:r>
            <a:r>
              <a:rPr lang="en-US" altLang="ru-RU" sz="1000" dirty="0">
                <a:latin typeface="+mn-lt"/>
              </a:rPr>
              <a:t>=0</a:t>
            </a:r>
            <a:r>
              <a:rPr lang="ru-RU" altLang="ru-RU" sz="1000" dirty="0">
                <a:latin typeface="+mn-lt"/>
              </a:rPr>
              <a:t>, </a:t>
            </a:r>
            <a:r>
              <a:rPr lang="en-US" altLang="ru-RU" sz="1000" b="1" i="1" dirty="0">
                <a:latin typeface="+mn-lt"/>
              </a:rPr>
              <a:t>P</a:t>
            </a:r>
            <a:r>
              <a:rPr lang="en-US" altLang="ru-RU" sz="1000" dirty="0">
                <a:latin typeface="+mn-lt"/>
              </a:rPr>
              <a:t>=1)</a:t>
            </a:r>
            <a:r>
              <a:rPr lang="ru-RU" altLang="ru-RU" sz="1000" dirty="0">
                <a:latin typeface="+mn-lt"/>
              </a:rPr>
              <a:t> соответствующие выражения будут различными в зависимости от</a:t>
            </a:r>
          </a:p>
          <a:p>
            <a:pPr eaLnBrk="1" hangingPunct="1"/>
            <a:r>
              <a:rPr lang="ru-RU" altLang="ru-RU" sz="1000" dirty="0">
                <a:latin typeface="+mn-lt"/>
              </a:rPr>
              <a:t>расположения единичной нагрузки</a:t>
            </a:r>
            <a:r>
              <a:rPr lang="en-US" altLang="ru-RU" sz="1000" dirty="0">
                <a:latin typeface="+mn-lt"/>
              </a:rPr>
              <a:t>:</a:t>
            </a:r>
          </a:p>
          <a:p>
            <a:pPr eaLnBrk="1" hangingPunct="1"/>
            <a:r>
              <a:rPr lang="ru-RU" altLang="ru-RU" sz="1000" i="1" dirty="0">
                <a:latin typeface="+mn-lt"/>
              </a:rPr>
              <a:t>груз находится слева от сечения </a:t>
            </a:r>
            <a:r>
              <a:rPr lang="en-US" altLang="ru-RU" sz="1000" dirty="0">
                <a:latin typeface="+mn-lt"/>
              </a:rPr>
              <a:t>I-I:</a:t>
            </a:r>
            <a:r>
              <a:rPr lang="ru-RU" altLang="ru-RU" sz="1000" dirty="0">
                <a:latin typeface="+mn-lt"/>
              </a:rPr>
              <a:t>  </a:t>
            </a:r>
            <a:r>
              <a:rPr lang="en-US" altLang="ru-RU" sz="1000" dirty="0">
                <a:latin typeface="+mn-lt"/>
              </a:rPr>
              <a:t>	</a:t>
            </a:r>
            <a:r>
              <a:rPr lang="ru-RU" altLang="ru-RU" sz="1000" dirty="0">
                <a:latin typeface="+mn-lt"/>
              </a:rPr>
              <a:t>          </a:t>
            </a:r>
            <a:r>
              <a:rPr lang="ru-RU" altLang="ru-RU" sz="1000" i="1" dirty="0">
                <a:latin typeface="+mn-lt"/>
              </a:rPr>
              <a:t>груз находится справа от сечения </a:t>
            </a:r>
            <a:r>
              <a:rPr lang="en-US" altLang="ru-RU" sz="1000" dirty="0">
                <a:latin typeface="+mn-lt"/>
              </a:rPr>
              <a:t>I-I</a:t>
            </a:r>
            <a:r>
              <a:rPr lang="en-US" altLang="ru-RU" sz="1000" i="1" dirty="0">
                <a:latin typeface="+mn-lt"/>
              </a:rPr>
              <a:t> </a:t>
            </a:r>
            <a:r>
              <a:rPr lang="ru-RU" altLang="ru-RU" sz="1000" i="1" dirty="0">
                <a:latin typeface="+mn-lt"/>
              </a:rPr>
              <a:t>(на оставленной части фермы)</a:t>
            </a:r>
            <a:r>
              <a:rPr lang="en-US" altLang="ru-RU" sz="1000" dirty="0">
                <a:latin typeface="+mn-lt"/>
              </a:rPr>
              <a:t>:</a:t>
            </a:r>
            <a:endParaRPr lang="ru-RU" altLang="ru-RU" b="1" dirty="0">
              <a:latin typeface="+mn-lt"/>
            </a:endParaRPr>
          </a:p>
        </p:txBody>
      </p:sp>
      <p:graphicFrame>
        <p:nvGraphicFramePr>
          <p:cNvPr id="312333" name="Object 13"/>
          <p:cNvGraphicFramePr>
            <a:graphicFrameLocks noChangeAspect="1"/>
          </p:cNvGraphicFramePr>
          <p:nvPr>
            <p:extLst>
              <p:ext uri="{D42A27DB-BD31-4B8C-83A1-F6EECF244321}">
                <p14:modId xmlns:p14="http://schemas.microsoft.com/office/powerpoint/2010/main" val="3975367574"/>
              </p:ext>
            </p:extLst>
          </p:nvPr>
        </p:nvGraphicFramePr>
        <p:xfrm>
          <a:off x="2514600" y="2209800"/>
          <a:ext cx="711200" cy="406400"/>
        </p:xfrm>
        <a:graphic>
          <a:graphicData uri="http://schemas.openxmlformats.org/presentationml/2006/ole">
            <mc:AlternateContent xmlns:mc="http://schemas.openxmlformats.org/markup-compatibility/2006">
              <mc:Choice xmlns:v="urn:schemas-microsoft-com:vml" Requires="v">
                <p:oleObj spid="_x0000_s49935" name="Формула" r:id="rId5" imgW="710891" imgH="406224" progId="Equation.3">
                  <p:embed/>
                </p:oleObj>
              </mc:Choice>
              <mc:Fallback>
                <p:oleObj name="Формула" r:id="rId5" imgW="710891"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209800"/>
                        <a:ext cx="7112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34" name="Object 14"/>
          <p:cNvGraphicFramePr>
            <a:graphicFrameLocks noChangeAspect="1"/>
          </p:cNvGraphicFramePr>
          <p:nvPr>
            <p:extLst>
              <p:ext uri="{D42A27DB-BD31-4B8C-83A1-F6EECF244321}">
                <p14:modId xmlns:p14="http://schemas.microsoft.com/office/powerpoint/2010/main" val="152926141"/>
              </p:ext>
            </p:extLst>
          </p:nvPr>
        </p:nvGraphicFramePr>
        <p:xfrm>
          <a:off x="7634288" y="2160588"/>
          <a:ext cx="812800" cy="406400"/>
        </p:xfrm>
        <a:graphic>
          <a:graphicData uri="http://schemas.openxmlformats.org/presentationml/2006/ole">
            <mc:AlternateContent xmlns:mc="http://schemas.openxmlformats.org/markup-compatibility/2006">
              <mc:Choice xmlns:v="urn:schemas-microsoft-com:vml" Requires="v">
                <p:oleObj spid="_x0000_s49936" name="Формула" r:id="rId7" imgW="812447" imgH="406224" progId="Equation.3">
                  <p:embed/>
                </p:oleObj>
              </mc:Choice>
              <mc:Fallback>
                <p:oleObj name="Формула" r:id="rId7" imgW="812447"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4288" y="2160588"/>
                        <a:ext cx="8128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35" name="Text Box 15"/>
          <p:cNvSpPr txBox="1">
            <a:spLocks noChangeArrowheads="1"/>
          </p:cNvSpPr>
          <p:nvPr/>
        </p:nvSpPr>
        <p:spPr bwMode="auto">
          <a:xfrm>
            <a:off x="155575" y="2640013"/>
            <a:ext cx="6526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Таким образом, линия влияния усилия</a:t>
            </a:r>
            <a:r>
              <a:rPr lang="en-US" altLang="ru-RU" sz="1000">
                <a:latin typeface="+mn-lt"/>
              </a:rPr>
              <a:t> </a:t>
            </a:r>
            <a:r>
              <a:rPr lang="en-US" altLang="ru-RU" sz="1000" b="1" i="1">
                <a:latin typeface="+mn-lt"/>
              </a:rPr>
              <a:t>S</a:t>
            </a:r>
            <a:r>
              <a:rPr lang="en-US" altLang="ru-RU" sz="1000" baseline="-25000">
                <a:latin typeface="+mn-lt"/>
              </a:rPr>
              <a:t>36</a:t>
            </a:r>
            <a:r>
              <a:rPr lang="en-US" altLang="ru-RU" sz="1000">
                <a:latin typeface="+mn-lt"/>
              </a:rPr>
              <a:t> </a:t>
            </a:r>
            <a:r>
              <a:rPr lang="ru-RU" altLang="ru-RU" sz="1000">
                <a:latin typeface="+mn-lt"/>
              </a:rPr>
              <a:t>может быть построена с помощью линии влияния опорной реакции </a:t>
            </a:r>
            <a:r>
              <a:rPr lang="en-US" altLang="ru-RU" sz="1000" b="1" i="1">
                <a:latin typeface="+mn-lt"/>
              </a:rPr>
              <a:t>R</a:t>
            </a:r>
            <a:r>
              <a:rPr lang="en-US" altLang="ru-RU" sz="1000" i="1" baseline="-25000">
                <a:latin typeface="+mn-lt"/>
              </a:rPr>
              <a:t>B</a:t>
            </a:r>
            <a:r>
              <a:rPr lang="en-US" altLang="ru-RU" sz="1000">
                <a:latin typeface="+mn-lt"/>
              </a:rPr>
              <a:t>:</a:t>
            </a:r>
            <a:endParaRPr lang="ru-RU" altLang="ru-RU" sz="1000">
              <a:latin typeface="+mn-lt"/>
            </a:endParaRPr>
          </a:p>
        </p:txBody>
      </p:sp>
      <p:sp>
        <p:nvSpPr>
          <p:cNvPr id="312337" name="Text Box 17"/>
          <p:cNvSpPr txBox="1">
            <a:spLocks noChangeArrowheads="1"/>
          </p:cNvSpPr>
          <p:nvPr/>
        </p:nvSpPr>
        <p:spPr bwMode="auto">
          <a:xfrm>
            <a:off x="173038" y="2838450"/>
            <a:ext cx="6445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dirty="0">
                <a:latin typeface="+mn-lt"/>
              </a:rPr>
              <a:t>груз находится слева от сечения </a:t>
            </a:r>
            <a:r>
              <a:rPr lang="en-US" altLang="ru-RU" sz="1000" dirty="0">
                <a:latin typeface="+mn-lt"/>
              </a:rPr>
              <a:t>I-I:</a:t>
            </a:r>
            <a:r>
              <a:rPr lang="ru-RU" altLang="ru-RU" sz="1000" dirty="0">
                <a:latin typeface="+mn-lt"/>
              </a:rPr>
              <a:t>  </a:t>
            </a:r>
            <a:r>
              <a:rPr lang="en-US" altLang="ru-RU" sz="1000" dirty="0">
                <a:latin typeface="+mn-lt"/>
              </a:rPr>
              <a:t>	</a:t>
            </a:r>
            <a:r>
              <a:rPr lang="ru-RU" altLang="ru-RU" sz="1000" dirty="0">
                <a:latin typeface="+mn-lt"/>
              </a:rPr>
              <a:t>          </a:t>
            </a:r>
            <a:r>
              <a:rPr lang="en-US" altLang="ru-RU" sz="1000" dirty="0">
                <a:latin typeface="+mn-lt"/>
              </a:rPr>
              <a:t>	        </a:t>
            </a:r>
            <a:r>
              <a:rPr lang="ru-RU" altLang="ru-RU" sz="1000" i="1" dirty="0">
                <a:latin typeface="+mn-lt"/>
              </a:rPr>
              <a:t>груз находится справа от сечения </a:t>
            </a:r>
            <a:r>
              <a:rPr lang="en-US" altLang="ru-RU" sz="1000" dirty="0">
                <a:latin typeface="+mn-lt"/>
              </a:rPr>
              <a:t>I-I</a:t>
            </a:r>
            <a:r>
              <a:rPr lang="en-US" altLang="ru-RU" sz="1000" i="1" dirty="0">
                <a:latin typeface="+mn-lt"/>
              </a:rPr>
              <a:t> </a:t>
            </a:r>
            <a:r>
              <a:rPr lang="en-US" altLang="ru-RU" sz="1000" dirty="0">
                <a:latin typeface="+mn-lt"/>
              </a:rPr>
              <a:t>:</a:t>
            </a:r>
          </a:p>
          <a:p>
            <a:pPr eaLnBrk="1" hangingPunct="1"/>
            <a:r>
              <a:rPr lang="ru-RU" altLang="ru-RU" sz="1000" i="1" dirty="0">
                <a:solidFill>
                  <a:schemeClr val="accent1"/>
                </a:solidFill>
                <a:latin typeface="+mn-lt"/>
              </a:rPr>
              <a:t>                   (левая ветвь)	</a:t>
            </a:r>
            <a:r>
              <a:rPr lang="ru-RU" altLang="ru-RU" sz="1000" i="1" dirty="0">
                <a:latin typeface="+mn-lt"/>
              </a:rPr>
              <a:t>		</a:t>
            </a:r>
            <a:r>
              <a:rPr lang="ru-RU" altLang="ru-RU" sz="1000" i="1" dirty="0">
                <a:solidFill>
                  <a:schemeClr val="accent1"/>
                </a:solidFill>
                <a:latin typeface="+mn-lt"/>
              </a:rPr>
              <a:t>	</a:t>
            </a:r>
            <a:r>
              <a:rPr lang="en-US" altLang="ru-RU" sz="1000" i="1" dirty="0">
                <a:solidFill>
                  <a:schemeClr val="accent1"/>
                </a:solidFill>
                <a:latin typeface="+mn-lt"/>
              </a:rPr>
              <a:t>(</a:t>
            </a:r>
            <a:r>
              <a:rPr lang="ru-RU" altLang="ru-RU" sz="1000" i="1" dirty="0">
                <a:solidFill>
                  <a:schemeClr val="accent1"/>
                </a:solidFill>
                <a:latin typeface="+mn-lt"/>
              </a:rPr>
              <a:t>правая ветвь</a:t>
            </a:r>
            <a:r>
              <a:rPr lang="en-US" altLang="ru-RU" sz="1000" i="1" dirty="0">
                <a:solidFill>
                  <a:schemeClr val="accent1"/>
                </a:solidFill>
                <a:latin typeface="+mn-lt"/>
              </a:rPr>
              <a:t>)</a:t>
            </a:r>
            <a:endParaRPr lang="ru-RU" altLang="ru-RU" sz="1000" i="1" dirty="0">
              <a:solidFill>
                <a:schemeClr val="accent1"/>
              </a:solidFill>
              <a:latin typeface="+mn-lt"/>
            </a:endParaRPr>
          </a:p>
        </p:txBody>
      </p:sp>
      <p:graphicFrame>
        <p:nvGraphicFramePr>
          <p:cNvPr id="312338" name="Object 18"/>
          <p:cNvGraphicFramePr>
            <a:graphicFrameLocks noChangeAspect="1"/>
          </p:cNvGraphicFramePr>
          <p:nvPr>
            <p:extLst>
              <p:ext uri="{D42A27DB-BD31-4B8C-83A1-F6EECF244321}">
                <p14:modId xmlns:p14="http://schemas.microsoft.com/office/powerpoint/2010/main" val="3820015563"/>
              </p:ext>
            </p:extLst>
          </p:nvPr>
        </p:nvGraphicFramePr>
        <p:xfrm>
          <a:off x="2627313" y="2874963"/>
          <a:ext cx="1130300" cy="406400"/>
        </p:xfrm>
        <a:graphic>
          <a:graphicData uri="http://schemas.openxmlformats.org/presentationml/2006/ole">
            <mc:AlternateContent xmlns:mc="http://schemas.openxmlformats.org/markup-compatibility/2006">
              <mc:Choice xmlns:v="urn:schemas-microsoft-com:vml" Requires="v">
                <p:oleObj spid="_x0000_s49937" name="Формула" r:id="rId9" imgW="1129810" imgH="406224" progId="Equation.3">
                  <p:embed/>
                </p:oleObj>
              </mc:Choice>
              <mc:Fallback>
                <p:oleObj name="Формула" r:id="rId9" imgW="1129810"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2874963"/>
                        <a:ext cx="1130300"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39" name="Object 19"/>
          <p:cNvGraphicFramePr>
            <a:graphicFrameLocks noChangeAspect="1"/>
          </p:cNvGraphicFramePr>
          <p:nvPr>
            <p:extLst>
              <p:ext uri="{D42A27DB-BD31-4B8C-83A1-F6EECF244321}">
                <p14:modId xmlns:p14="http://schemas.microsoft.com/office/powerpoint/2010/main" val="92326825"/>
              </p:ext>
            </p:extLst>
          </p:nvPr>
        </p:nvGraphicFramePr>
        <p:xfrm>
          <a:off x="7089775" y="2892425"/>
          <a:ext cx="1308100" cy="406400"/>
        </p:xfrm>
        <a:graphic>
          <a:graphicData uri="http://schemas.openxmlformats.org/presentationml/2006/ole">
            <mc:AlternateContent xmlns:mc="http://schemas.openxmlformats.org/markup-compatibility/2006">
              <mc:Choice xmlns:v="urn:schemas-microsoft-com:vml" Requires="v">
                <p:oleObj spid="_x0000_s49938" name="Формула" r:id="rId11" imgW="1307532" imgH="406224" progId="Equation.3">
                  <p:embed/>
                </p:oleObj>
              </mc:Choice>
              <mc:Fallback>
                <p:oleObj name="Формула" r:id="rId11" imgW="1307532"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9775" y="2892425"/>
                        <a:ext cx="1308100"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40" name="Text Box 20"/>
          <p:cNvSpPr txBox="1">
            <a:spLocks noChangeArrowheads="1"/>
          </p:cNvSpPr>
          <p:nvPr/>
        </p:nvSpPr>
        <p:spPr bwMode="auto">
          <a:xfrm>
            <a:off x="146050" y="3335338"/>
            <a:ext cx="662072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mn-lt"/>
              </a:rPr>
              <a:t>Построение линии влияния опорной реакции</a:t>
            </a:r>
            <a:r>
              <a:rPr lang="ru-RU" altLang="ru-RU" sz="1000" b="1">
                <a:latin typeface="+mn-lt"/>
              </a:rPr>
              <a:t> – </a:t>
            </a:r>
            <a:r>
              <a:rPr lang="ru-RU" altLang="ru-RU" sz="1000">
                <a:latin typeface="+mn-lt"/>
              </a:rPr>
              <a:t>Ферму можно в данном случае представить в виде обычной балки</a:t>
            </a:r>
            <a:r>
              <a:rPr lang="en-US" altLang="ru-RU" sz="1000">
                <a:latin typeface="+mn-lt"/>
              </a:rPr>
              <a:t>:</a:t>
            </a:r>
            <a:endParaRPr lang="ru-RU" altLang="ru-RU" sz="1000" b="1">
              <a:latin typeface="+mn-lt"/>
            </a:endParaRPr>
          </a:p>
        </p:txBody>
      </p:sp>
      <p:grpSp>
        <p:nvGrpSpPr>
          <p:cNvPr id="312341" name="Group 21"/>
          <p:cNvGrpSpPr>
            <a:grpSpLocks/>
          </p:cNvGrpSpPr>
          <p:nvPr/>
        </p:nvGrpSpPr>
        <p:grpSpPr bwMode="auto">
          <a:xfrm>
            <a:off x="206375" y="3943350"/>
            <a:ext cx="393700" cy="236538"/>
            <a:chOff x="158" y="2772"/>
            <a:chExt cx="386" cy="227"/>
          </a:xfrm>
        </p:grpSpPr>
        <p:sp>
          <p:nvSpPr>
            <p:cNvPr id="16561" name="AutoShape 22"/>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62" name="Oval 23"/>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63" name="Rectangle 24"/>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64" name="Line 25"/>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12346" name="Group 26"/>
          <p:cNvGrpSpPr>
            <a:grpSpLocks/>
          </p:cNvGrpSpPr>
          <p:nvPr/>
        </p:nvGrpSpPr>
        <p:grpSpPr bwMode="auto">
          <a:xfrm>
            <a:off x="1747838" y="3946525"/>
            <a:ext cx="412750" cy="279400"/>
            <a:chOff x="657" y="2976"/>
            <a:chExt cx="386" cy="296"/>
          </a:xfrm>
        </p:grpSpPr>
        <p:sp>
          <p:nvSpPr>
            <p:cNvPr id="16555" name="AutoShape 27"/>
            <p:cNvSpPr>
              <a:spLocks noChangeArrowheads="1"/>
            </p:cNvSpPr>
            <p:nvPr/>
          </p:nvSpPr>
          <p:spPr bwMode="auto">
            <a:xfrm>
              <a:off x="726" y="3021"/>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56" name="Oval 28"/>
            <p:cNvSpPr>
              <a:spLocks noChangeArrowheads="1"/>
            </p:cNvSpPr>
            <p:nvPr/>
          </p:nvSpPr>
          <p:spPr bwMode="auto">
            <a:xfrm>
              <a:off x="794" y="2976"/>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57" name="Rectangle 29"/>
            <p:cNvSpPr>
              <a:spLocks noChangeArrowheads="1"/>
            </p:cNvSpPr>
            <p:nvPr/>
          </p:nvSpPr>
          <p:spPr bwMode="auto">
            <a:xfrm>
              <a:off x="657" y="3204"/>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58" name="Line 30"/>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559" name="Oval 31"/>
            <p:cNvSpPr>
              <a:spLocks noChangeArrowheads="1"/>
            </p:cNvSpPr>
            <p:nvPr/>
          </p:nvSpPr>
          <p:spPr bwMode="auto">
            <a:xfrm>
              <a:off x="748"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60" name="Oval 32"/>
            <p:cNvSpPr>
              <a:spLocks noChangeArrowheads="1"/>
            </p:cNvSpPr>
            <p:nvPr/>
          </p:nvSpPr>
          <p:spPr bwMode="auto">
            <a:xfrm>
              <a:off x="861"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312353" name="Rectangle 33"/>
          <p:cNvSpPr>
            <a:spLocks noChangeArrowheads="1"/>
          </p:cNvSpPr>
          <p:nvPr/>
        </p:nvSpPr>
        <p:spPr bwMode="auto">
          <a:xfrm>
            <a:off x="400050" y="3886200"/>
            <a:ext cx="1552575" cy="5080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354" name="Oval 34"/>
          <p:cNvSpPr>
            <a:spLocks noChangeArrowheads="1"/>
          </p:cNvSpPr>
          <p:nvPr/>
        </p:nvSpPr>
        <p:spPr bwMode="auto">
          <a:xfrm>
            <a:off x="1319213" y="3690938"/>
            <a:ext cx="180975" cy="180975"/>
          </a:xfrm>
          <a:prstGeom prst="ellipse">
            <a:avLst/>
          </a:prstGeom>
          <a:solidFill>
            <a:srgbClr val="FF0000"/>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355" name="Line 35"/>
          <p:cNvSpPr>
            <a:spLocks noChangeShapeType="1"/>
          </p:cNvSpPr>
          <p:nvPr/>
        </p:nvSpPr>
        <p:spPr bwMode="auto">
          <a:xfrm flipH="1">
            <a:off x="395288" y="3686175"/>
            <a:ext cx="4762" cy="781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357" name="Line 37"/>
          <p:cNvSpPr>
            <a:spLocks noChangeShapeType="1"/>
          </p:cNvSpPr>
          <p:nvPr/>
        </p:nvSpPr>
        <p:spPr bwMode="auto">
          <a:xfrm>
            <a:off x="1417638" y="3656013"/>
            <a:ext cx="0" cy="209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358" name="Line 38"/>
          <p:cNvSpPr>
            <a:spLocks noChangeShapeType="1"/>
          </p:cNvSpPr>
          <p:nvPr/>
        </p:nvSpPr>
        <p:spPr bwMode="auto">
          <a:xfrm>
            <a:off x="390525" y="3795713"/>
            <a:ext cx="10334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359" name="AutoShape 39"/>
          <p:cNvSpPr>
            <a:spLocks noChangeArrowheads="1"/>
          </p:cNvSpPr>
          <p:nvPr/>
        </p:nvSpPr>
        <p:spPr bwMode="auto">
          <a:xfrm>
            <a:off x="1371600" y="3886200"/>
            <a:ext cx="88900" cy="266700"/>
          </a:xfrm>
          <a:prstGeom prst="downArrow">
            <a:avLst>
              <a:gd name="adj1" fmla="val 50000"/>
              <a:gd name="adj2" fmla="val 7500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b="1">
              <a:latin typeface="+mn-lt"/>
            </a:endParaRPr>
          </a:p>
        </p:txBody>
      </p:sp>
      <p:graphicFrame>
        <p:nvGraphicFramePr>
          <p:cNvPr id="312361" name="Object 41"/>
          <p:cNvGraphicFramePr>
            <a:graphicFrameLocks noChangeAspect="1"/>
          </p:cNvGraphicFramePr>
          <p:nvPr>
            <p:extLst>
              <p:ext uri="{D42A27DB-BD31-4B8C-83A1-F6EECF244321}">
                <p14:modId xmlns:p14="http://schemas.microsoft.com/office/powerpoint/2010/main" val="49935248"/>
              </p:ext>
            </p:extLst>
          </p:nvPr>
        </p:nvGraphicFramePr>
        <p:xfrm>
          <a:off x="1196975" y="4105275"/>
          <a:ext cx="368300" cy="190500"/>
        </p:xfrm>
        <a:graphic>
          <a:graphicData uri="http://schemas.openxmlformats.org/presentationml/2006/ole">
            <mc:AlternateContent xmlns:mc="http://schemas.openxmlformats.org/markup-compatibility/2006">
              <mc:Choice xmlns:v="urn:schemas-microsoft-com:vml" Requires="v">
                <p:oleObj spid="_x0000_s49939" name="Формула" r:id="rId13" imgW="368300" imgH="190500" progId="Equation.3">
                  <p:embed/>
                </p:oleObj>
              </mc:Choice>
              <mc:Fallback>
                <p:oleObj name="Формула" r:id="rId13" imgW="368300" imgH="190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6975" y="4105275"/>
                        <a:ext cx="3683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62" name="Object 42"/>
          <p:cNvGraphicFramePr>
            <a:graphicFrameLocks noChangeAspect="1"/>
          </p:cNvGraphicFramePr>
          <p:nvPr>
            <p:extLst>
              <p:ext uri="{D42A27DB-BD31-4B8C-83A1-F6EECF244321}">
                <p14:modId xmlns:p14="http://schemas.microsoft.com/office/powerpoint/2010/main" val="2304384184"/>
              </p:ext>
            </p:extLst>
          </p:nvPr>
        </p:nvGraphicFramePr>
        <p:xfrm>
          <a:off x="715963" y="3643313"/>
          <a:ext cx="127000" cy="139700"/>
        </p:xfrm>
        <a:graphic>
          <a:graphicData uri="http://schemas.openxmlformats.org/presentationml/2006/ole">
            <mc:AlternateContent xmlns:mc="http://schemas.openxmlformats.org/markup-compatibility/2006">
              <mc:Choice xmlns:v="urn:schemas-microsoft-com:vml" Requires="v">
                <p:oleObj spid="_x0000_s49940" name="Формула" r:id="rId15" imgW="126835" imgH="139518" progId="Equation.3">
                  <p:embed/>
                </p:oleObj>
              </mc:Choice>
              <mc:Fallback>
                <p:oleObj name="Формула" r:id="rId15" imgW="126835" imgH="13951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5963" y="3643313"/>
                        <a:ext cx="1270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63" name="Line 43"/>
          <p:cNvSpPr>
            <a:spLocks noChangeShapeType="1"/>
          </p:cNvSpPr>
          <p:nvPr/>
        </p:nvSpPr>
        <p:spPr bwMode="auto">
          <a:xfrm flipH="1">
            <a:off x="1938338" y="3924300"/>
            <a:ext cx="4762"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364" name="Line 44"/>
          <p:cNvSpPr>
            <a:spLocks noChangeShapeType="1"/>
          </p:cNvSpPr>
          <p:nvPr/>
        </p:nvSpPr>
        <p:spPr bwMode="auto">
          <a:xfrm>
            <a:off x="385763" y="4419600"/>
            <a:ext cx="15525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2365" name="Object 45"/>
          <p:cNvGraphicFramePr>
            <a:graphicFrameLocks noChangeAspect="1"/>
          </p:cNvGraphicFramePr>
          <p:nvPr>
            <p:extLst>
              <p:ext uri="{D42A27DB-BD31-4B8C-83A1-F6EECF244321}">
                <p14:modId xmlns:p14="http://schemas.microsoft.com/office/powerpoint/2010/main" val="2678453405"/>
              </p:ext>
            </p:extLst>
          </p:nvPr>
        </p:nvGraphicFramePr>
        <p:xfrm>
          <a:off x="866775" y="4208463"/>
          <a:ext cx="88900" cy="177800"/>
        </p:xfrm>
        <a:graphic>
          <a:graphicData uri="http://schemas.openxmlformats.org/presentationml/2006/ole">
            <mc:AlternateContent xmlns:mc="http://schemas.openxmlformats.org/markup-compatibility/2006">
              <mc:Choice xmlns:v="urn:schemas-microsoft-com:vml" Requires="v">
                <p:oleObj spid="_x0000_s49941" name="Формула" r:id="rId17" imgW="88669" imgH="177338" progId="Equation.3">
                  <p:embed/>
                </p:oleObj>
              </mc:Choice>
              <mc:Fallback>
                <p:oleObj name="Формула" r:id="rId17" imgW="88669" imgH="17733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6775" y="4208463"/>
                        <a:ext cx="889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66" name="Object 46"/>
          <p:cNvGraphicFramePr>
            <a:graphicFrameLocks noChangeAspect="1"/>
          </p:cNvGraphicFramePr>
          <p:nvPr>
            <p:extLst>
              <p:ext uri="{D42A27DB-BD31-4B8C-83A1-F6EECF244321}">
                <p14:modId xmlns:p14="http://schemas.microsoft.com/office/powerpoint/2010/main" val="3584770251"/>
              </p:ext>
            </p:extLst>
          </p:nvPr>
        </p:nvGraphicFramePr>
        <p:xfrm>
          <a:off x="180975" y="3806825"/>
          <a:ext cx="152400" cy="165100"/>
        </p:xfrm>
        <a:graphic>
          <a:graphicData uri="http://schemas.openxmlformats.org/presentationml/2006/ole">
            <mc:AlternateContent xmlns:mc="http://schemas.openxmlformats.org/markup-compatibility/2006">
              <mc:Choice xmlns:v="urn:schemas-microsoft-com:vml" Requires="v">
                <p:oleObj spid="_x0000_s49942" name="Формула" r:id="rId19" imgW="152268" imgH="164957" progId="Equation.3">
                  <p:embed/>
                </p:oleObj>
              </mc:Choice>
              <mc:Fallback>
                <p:oleObj name="Формула" r:id="rId19" imgW="152268" imgH="1649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0975" y="3806825"/>
                        <a:ext cx="1524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67" name="Object 47"/>
          <p:cNvGraphicFramePr>
            <a:graphicFrameLocks noChangeAspect="1"/>
          </p:cNvGraphicFramePr>
          <p:nvPr>
            <p:extLst>
              <p:ext uri="{D42A27DB-BD31-4B8C-83A1-F6EECF244321}">
                <p14:modId xmlns:p14="http://schemas.microsoft.com/office/powerpoint/2010/main" val="2163607844"/>
              </p:ext>
            </p:extLst>
          </p:nvPr>
        </p:nvGraphicFramePr>
        <p:xfrm>
          <a:off x="2011363" y="3846513"/>
          <a:ext cx="152400" cy="165100"/>
        </p:xfrm>
        <a:graphic>
          <a:graphicData uri="http://schemas.openxmlformats.org/presentationml/2006/ole">
            <mc:AlternateContent xmlns:mc="http://schemas.openxmlformats.org/markup-compatibility/2006">
              <mc:Choice xmlns:v="urn:schemas-microsoft-com:vml" Requires="v">
                <p:oleObj spid="_x0000_s49943" name="Формула" r:id="rId21" imgW="152268" imgH="164957" progId="Equation.3">
                  <p:embed/>
                </p:oleObj>
              </mc:Choice>
              <mc:Fallback>
                <p:oleObj name="Формула" r:id="rId21" imgW="152268" imgH="16495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11363" y="3846513"/>
                        <a:ext cx="1524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68" name="Text Box 48"/>
          <p:cNvSpPr txBox="1">
            <a:spLocks noChangeArrowheads="1"/>
          </p:cNvSpPr>
          <p:nvPr/>
        </p:nvSpPr>
        <p:spPr bwMode="auto">
          <a:xfrm>
            <a:off x="2470150" y="3602038"/>
            <a:ext cx="26949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1. </a:t>
            </a:r>
            <a:r>
              <a:rPr lang="ru-RU" altLang="ru-RU" sz="1000">
                <a:latin typeface="+mn-lt"/>
              </a:rPr>
              <a:t>Отбрасываем связи и заменяем реакциями</a:t>
            </a:r>
            <a:r>
              <a:rPr lang="en-US" altLang="ru-RU" sz="1000">
                <a:latin typeface="+mn-lt"/>
              </a:rPr>
              <a:t>:</a:t>
            </a:r>
            <a:endParaRPr lang="ru-RU" altLang="ru-RU" sz="1000">
              <a:latin typeface="+mn-lt"/>
            </a:endParaRPr>
          </a:p>
        </p:txBody>
      </p:sp>
      <p:sp>
        <p:nvSpPr>
          <p:cNvPr id="312369" name="AutoShape 49"/>
          <p:cNvSpPr>
            <a:spLocks noChangeArrowheads="1"/>
          </p:cNvSpPr>
          <p:nvPr/>
        </p:nvSpPr>
        <p:spPr bwMode="auto">
          <a:xfrm>
            <a:off x="352425" y="3622675"/>
            <a:ext cx="88900" cy="314325"/>
          </a:xfrm>
          <a:prstGeom prst="upArrow">
            <a:avLst>
              <a:gd name="adj1" fmla="val 50000"/>
              <a:gd name="adj2" fmla="val 8839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370" name="AutoShape 50"/>
          <p:cNvSpPr>
            <a:spLocks noChangeArrowheads="1"/>
          </p:cNvSpPr>
          <p:nvPr/>
        </p:nvSpPr>
        <p:spPr bwMode="auto">
          <a:xfrm>
            <a:off x="1903413" y="3617913"/>
            <a:ext cx="88900" cy="314325"/>
          </a:xfrm>
          <a:prstGeom prst="upArrow">
            <a:avLst>
              <a:gd name="adj1" fmla="val 50000"/>
              <a:gd name="adj2" fmla="val 88393"/>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2371" name="Object 51"/>
          <p:cNvGraphicFramePr>
            <a:graphicFrameLocks noChangeAspect="1"/>
          </p:cNvGraphicFramePr>
          <p:nvPr>
            <p:extLst>
              <p:ext uri="{D42A27DB-BD31-4B8C-83A1-F6EECF244321}">
                <p14:modId xmlns:p14="http://schemas.microsoft.com/office/powerpoint/2010/main" val="3027197178"/>
              </p:ext>
            </p:extLst>
          </p:nvPr>
        </p:nvGraphicFramePr>
        <p:xfrm>
          <a:off x="2022475" y="3584575"/>
          <a:ext cx="203200" cy="228600"/>
        </p:xfrm>
        <a:graphic>
          <a:graphicData uri="http://schemas.openxmlformats.org/presentationml/2006/ole">
            <mc:AlternateContent xmlns:mc="http://schemas.openxmlformats.org/markup-compatibility/2006">
              <mc:Choice xmlns:v="urn:schemas-microsoft-com:vml" Requires="v">
                <p:oleObj spid="_x0000_s49944" name="Формула" r:id="rId23" imgW="203112" imgH="228501" progId="Equation.3">
                  <p:embed/>
                </p:oleObj>
              </mc:Choice>
              <mc:Fallback>
                <p:oleObj name="Формула" r:id="rId23" imgW="203112" imgH="22850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22475" y="3584575"/>
                        <a:ext cx="203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72" name="Object 52"/>
          <p:cNvGraphicFramePr>
            <a:graphicFrameLocks noChangeAspect="1"/>
          </p:cNvGraphicFramePr>
          <p:nvPr>
            <p:extLst>
              <p:ext uri="{D42A27DB-BD31-4B8C-83A1-F6EECF244321}">
                <p14:modId xmlns:p14="http://schemas.microsoft.com/office/powerpoint/2010/main" val="1194083786"/>
              </p:ext>
            </p:extLst>
          </p:nvPr>
        </p:nvGraphicFramePr>
        <p:xfrm>
          <a:off x="144463" y="3554413"/>
          <a:ext cx="203200" cy="228600"/>
        </p:xfrm>
        <a:graphic>
          <a:graphicData uri="http://schemas.openxmlformats.org/presentationml/2006/ole">
            <mc:AlternateContent xmlns:mc="http://schemas.openxmlformats.org/markup-compatibility/2006">
              <mc:Choice xmlns:v="urn:schemas-microsoft-com:vml" Requires="v">
                <p:oleObj spid="_x0000_s49945" name="Формула" r:id="rId25" imgW="203112" imgH="228501" progId="Equation.3">
                  <p:embed/>
                </p:oleObj>
              </mc:Choice>
              <mc:Fallback>
                <p:oleObj name="Формула" r:id="rId25" imgW="203112" imgH="22850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4463" y="3554413"/>
                        <a:ext cx="203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73" name="Object 53"/>
          <p:cNvGraphicFramePr>
            <a:graphicFrameLocks noChangeAspect="1"/>
          </p:cNvGraphicFramePr>
          <p:nvPr>
            <p:extLst>
              <p:ext uri="{D42A27DB-BD31-4B8C-83A1-F6EECF244321}">
                <p14:modId xmlns:p14="http://schemas.microsoft.com/office/powerpoint/2010/main" val="3416729964"/>
              </p:ext>
            </p:extLst>
          </p:nvPr>
        </p:nvGraphicFramePr>
        <p:xfrm>
          <a:off x="2201863" y="3763963"/>
          <a:ext cx="203200" cy="228600"/>
        </p:xfrm>
        <a:graphic>
          <a:graphicData uri="http://schemas.openxmlformats.org/presentationml/2006/ole">
            <mc:AlternateContent xmlns:mc="http://schemas.openxmlformats.org/markup-compatibility/2006">
              <mc:Choice xmlns:v="urn:schemas-microsoft-com:vml" Requires="v">
                <p:oleObj spid="_x0000_s49946" name="Формула" r:id="rId27" imgW="203112" imgH="228501" progId="Equation.3">
                  <p:embed/>
                </p:oleObj>
              </mc:Choice>
              <mc:Fallback>
                <p:oleObj name="Формула" r:id="rId27" imgW="203112" imgH="22850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1863" y="3763963"/>
                        <a:ext cx="203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74" name="Text Box 54"/>
          <p:cNvSpPr txBox="1">
            <a:spLocks noChangeArrowheads="1"/>
          </p:cNvSpPr>
          <p:nvPr/>
        </p:nvSpPr>
        <p:spPr bwMode="auto">
          <a:xfrm>
            <a:off x="2478088" y="3819525"/>
            <a:ext cx="328166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dirty="0">
                <a:latin typeface="+mn-lt"/>
              </a:rPr>
              <a:t>2. </a:t>
            </a:r>
            <a:r>
              <a:rPr lang="ru-RU" altLang="ru-RU" sz="1000" dirty="0">
                <a:latin typeface="+mn-lt"/>
              </a:rPr>
              <a:t>Составляем моментное уравнение равновесия</a:t>
            </a:r>
          </a:p>
          <a:p>
            <a:pPr eaLnBrk="1" hangingPunct="1"/>
            <a:r>
              <a:rPr lang="ru-RU" altLang="ru-RU" sz="1000" dirty="0">
                <a:latin typeface="+mn-lt"/>
              </a:rPr>
              <a:t>и находим величину реакции в функции от координаты</a:t>
            </a:r>
          </a:p>
          <a:p>
            <a:pPr eaLnBrk="1" hangingPunct="1"/>
            <a:r>
              <a:rPr lang="ru-RU" altLang="ru-RU" sz="1000" dirty="0">
                <a:latin typeface="+mn-lt"/>
              </a:rPr>
              <a:t>положения груза </a:t>
            </a:r>
            <a:r>
              <a:rPr lang="en-US" altLang="ru-RU" sz="1000" dirty="0">
                <a:latin typeface="+mn-lt"/>
              </a:rPr>
              <a:t>:</a:t>
            </a:r>
            <a:endParaRPr lang="ru-RU" altLang="ru-RU" sz="1000" dirty="0">
              <a:latin typeface="+mn-lt"/>
            </a:endParaRPr>
          </a:p>
        </p:txBody>
      </p:sp>
      <p:graphicFrame>
        <p:nvGraphicFramePr>
          <p:cNvPr id="312375" name="Object 55"/>
          <p:cNvGraphicFramePr>
            <a:graphicFrameLocks noChangeAspect="1"/>
          </p:cNvGraphicFramePr>
          <p:nvPr>
            <p:extLst>
              <p:ext uri="{D42A27DB-BD31-4B8C-83A1-F6EECF244321}">
                <p14:modId xmlns:p14="http://schemas.microsoft.com/office/powerpoint/2010/main" val="1190586213"/>
              </p:ext>
            </p:extLst>
          </p:nvPr>
        </p:nvGraphicFramePr>
        <p:xfrm>
          <a:off x="6069013" y="3900488"/>
          <a:ext cx="1612900" cy="254000"/>
        </p:xfrm>
        <a:graphic>
          <a:graphicData uri="http://schemas.openxmlformats.org/presentationml/2006/ole">
            <mc:AlternateContent xmlns:mc="http://schemas.openxmlformats.org/markup-compatibility/2006">
              <mc:Choice xmlns:v="urn:schemas-microsoft-com:vml" Requires="v">
                <p:oleObj spid="_x0000_s49947" name="Формула" r:id="rId28" imgW="1612900" imgH="254000" progId="Equation.3">
                  <p:embed/>
                </p:oleObj>
              </mc:Choice>
              <mc:Fallback>
                <p:oleObj name="Формула" r:id="rId28" imgW="1612900" imgH="2540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69013" y="3900488"/>
                        <a:ext cx="1612900" cy="25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76" name="Object 56"/>
          <p:cNvGraphicFramePr>
            <a:graphicFrameLocks noChangeAspect="1"/>
          </p:cNvGraphicFramePr>
          <p:nvPr>
            <p:extLst>
              <p:ext uri="{D42A27DB-BD31-4B8C-83A1-F6EECF244321}">
                <p14:modId xmlns:p14="http://schemas.microsoft.com/office/powerpoint/2010/main" val="338189396"/>
              </p:ext>
            </p:extLst>
          </p:nvPr>
        </p:nvGraphicFramePr>
        <p:xfrm>
          <a:off x="7962900" y="3876675"/>
          <a:ext cx="469900" cy="393700"/>
        </p:xfrm>
        <a:graphic>
          <a:graphicData uri="http://schemas.openxmlformats.org/presentationml/2006/ole">
            <mc:AlternateContent xmlns:mc="http://schemas.openxmlformats.org/markup-compatibility/2006">
              <mc:Choice xmlns:v="urn:schemas-microsoft-com:vml" Requires="v">
                <p:oleObj spid="_x0000_s49948" name="Формула" r:id="rId30" imgW="469696" imgH="393529" progId="Equation.3">
                  <p:embed/>
                </p:oleObj>
              </mc:Choice>
              <mc:Fallback>
                <p:oleObj name="Формула" r:id="rId30" imgW="469696" imgH="393529"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962900" y="3876675"/>
                        <a:ext cx="469900" cy="3937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77" name="Text Box 57"/>
          <p:cNvSpPr txBox="1">
            <a:spLocks noChangeArrowheads="1"/>
          </p:cNvSpPr>
          <p:nvPr/>
        </p:nvSpPr>
        <p:spPr bwMode="auto">
          <a:xfrm>
            <a:off x="2466975" y="4271963"/>
            <a:ext cx="21836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3. </a:t>
            </a:r>
            <a:r>
              <a:rPr lang="ru-RU" altLang="ru-RU" sz="1000">
                <a:latin typeface="+mn-lt"/>
              </a:rPr>
              <a:t>Подставляя значения </a:t>
            </a:r>
            <a:r>
              <a:rPr lang="en-US" altLang="ru-RU" sz="1000" i="1">
                <a:latin typeface="+mn-lt"/>
              </a:rPr>
              <a:t>x</a:t>
            </a:r>
            <a:r>
              <a:rPr lang="en-US" altLang="ru-RU" sz="1000">
                <a:latin typeface="+mn-lt"/>
              </a:rPr>
              <a:t> = 0 </a:t>
            </a:r>
            <a:r>
              <a:rPr lang="ru-RU" altLang="ru-RU" sz="1000">
                <a:latin typeface="+mn-lt"/>
              </a:rPr>
              <a:t>и </a:t>
            </a:r>
            <a:r>
              <a:rPr lang="en-US" altLang="ru-RU" sz="1000" i="1">
                <a:latin typeface="+mn-lt"/>
              </a:rPr>
              <a:t>x</a:t>
            </a:r>
            <a:r>
              <a:rPr lang="en-US" altLang="ru-RU" sz="1000">
                <a:latin typeface="+mn-lt"/>
              </a:rPr>
              <a:t> = </a:t>
            </a:r>
            <a:r>
              <a:rPr lang="en-US" altLang="ru-RU" sz="1200" i="1">
                <a:latin typeface="+mn-lt"/>
              </a:rPr>
              <a:t>l</a:t>
            </a:r>
            <a:r>
              <a:rPr lang="en-US" altLang="ru-RU" sz="1000">
                <a:latin typeface="+mn-lt"/>
              </a:rPr>
              <a:t> </a:t>
            </a:r>
          </a:p>
          <a:p>
            <a:pPr eaLnBrk="1" hangingPunct="1"/>
            <a:r>
              <a:rPr lang="ru-RU" altLang="ru-RU" sz="1000">
                <a:latin typeface="+mn-lt"/>
              </a:rPr>
              <a:t>строим график изменения значения</a:t>
            </a:r>
            <a:endParaRPr lang="en-US" altLang="ru-RU" sz="1000">
              <a:latin typeface="+mn-lt"/>
            </a:endParaRPr>
          </a:p>
          <a:p>
            <a:pPr eaLnBrk="1" hangingPunct="1"/>
            <a:r>
              <a:rPr lang="ru-RU" altLang="ru-RU" sz="1000">
                <a:latin typeface="+mn-lt"/>
              </a:rPr>
              <a:t>опорной реакции (линию влияния)</a:t>
            </a:r>
            <a:r>
              <a:rPr lang="en-US" altLang="ru-RU" sz="1000">
                <a:latin typeface="+mn-lt"/>
              </a:rPr>
              <a:t>:</a:t>
            </a:r>
            <a:endParaRPr lang="ru-RU" altLang="ru-RU" sz="1000">
              <a:latin typeface="+mn-lt"/>
            </a:endParaRPr>
          </a:p>
        </p:txBody>
      </p:sp>
      <p:sp>
        <p:nvSpPr>
          <p:cNvPr id="312378" name="AutoShape 58"/>
          <p:cNvSpPr>
            <a:spLocks noChangeArrowheads="1"/>
          </p:cNvSpPr>
          <p:nvPr/>
        </p:nvSpPr>
        <p:spPr bwMode="auto">
          <a:xfrm flipH="1">
            <a:off x="390525" y="4495800"/>
            <a:ext cx="1543050" cy="466725"/>
          </a:xfrm>
          <a:prstGeom prst="rtTriangle">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2379" name="Object 59"/>
          <p:cNvGraphicFramePr>
            <a:graphicFrameLocks noChangeAspect="1"/>
          </p:cNvGraphicFramePr>
          <p:nvPr>
            <p:extLst>
              <p:ext uri="{D42A27DB-BD31-4B8C-83A1-F6EECF244321}">
                <p14:modId xmlns:p14="http://schemas.microsoft.com/office/powerpoint/2010/main" val="21038262"/>
              </p:ext>
            </p:extLst>
          </p:nvPr>
        </p:nvGraphicFramePr>
        <p:xfrm>
          <a:off x="1979613" y="4622800"/>
          <a:ext cx="88900" cy="165100"/>
        </p:xfrm>
        <a:graphic>
          <a:graphicData uri="http://schemas.openxmlformats.org/presentationml/2006/ole">
            <mc:AlternateContent xmlns:mc="http://schemas.openxmlformats.org/markup-compatibility/2006">
              <mc:Choice xmlns:v="urn:schemas-microsoft-com:vml" Requires="v">
                <p:oleObj spid="_x0000_s49949" name="Формула" r:id="rId32" imgW="88707" imgH="164742" progId="Equation.3">
                  <p:embed/>
                </p:oleObj>
              </mc:Choice>
              <mc:Fallback>
                <p:oleObj name="Формула" r:id="rId32" imgW="88707" imgH="164742"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979613" y="4622800"/>
                        <a:ext cx="889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80" name="Object 60"/>
          <p:cNvGraphicFramePr>
            <a:graphicFrameLocks noChangeAspect="1"/>
          </p:cNvGraphicFramePr>
          <p:nvPr>
            <p:extLst>
              <p:ext uri="{D42A27DB-BD31-4B8C-83A1-F6EECF244321}">
                <p14:modId xmlns:p14="http://schemas.microsoft.com/office/powerpoint/2010/main" val="1820455951"/>
              </p:ext>
            </p:extLst>
          </p:nvPr>
        </p:nvGraphicFramePr>
        <p:xfrm>
          <a:off x="330200" y="4729163"/>
          <a:ext cx="127000" cy="177800"/>
        </p:xfrm>
        <a:graphic>
          <a:graphicData uri="http://schemas.openxmlformats.org/presentationml/2006/ole">
            <mc:AlternateContent xmlns:mc="http://schemas.openxmlformats.org/markup-compatibility/2006">
              <mc:Choice xmlns:v="urn:schemas-microsoft-com:vml" Requires="v">
                <p:oleObj spid="_x0000_s49950" name="Формула" r:id="rId34" imgW="126725" imgH="177415" progId="Equation.3">
                  <p:embed/>
                </p:oleObj>
              </mc:Choice>
              <mc:Fallback>
                <p:oleObj name="Формула" r:id="rId34" imgW="126725" imgH="177415"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30200" y="4729163"/>
                        <a:ext cx="1270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81" name="Text Box 61"/>
          <p:cNvSpPr txBox="1">
            <a:spLocks noChangeArrowheads="1"/>
          </p:cNvSpPr>
          <p:nvPr/>
        </p:nvSpPr>
        <p:spPr bwMode="auto">
          <a:xfrm>
            <a:off x="173038" y="5057775"/>
            <a:ext cx="2991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mn-lt"/>
              </a:rPr>
              <a:t>Построение линии влияния усилия</a:t>
            </a:r>
            <a:r>
              <a:rPr lang="en-US" altLang="ru-RU" sz="1000" b="1">
                <a:solidFill>
                  <a:srgbClr val="FF0000"/>
                </a:solidFill>
                <a:latin typeface="+mn-lt"/>
              </a:rPr>
              <a:t> </a:t>
            </a:r>
            <a:r>
              <a:rPr lang="ru-RU" altLang="ru-RU" sz="1000" b="1">
                <a:solidFill>
                  <a:srgbClr val="FF0000"/>
                </a:solidFill>
                <a:latin typeface="+mn-lt"/>
              </a:rPr>
              <a:t>в стержне </a:t>
            </a:r>
            <a:r>
              <a:rPr lang="en-US" altLang="ru-RU" sz="1000" b="1" i="1">
                <a:solidFill>
                  <a:srgbClr val="FF0000"/>
                </a:solidFill>
                <a:latin typeface="+mn-lt"/>
              </a:rPr>
              <a:t>S</a:t>
            </a:r>
            <a:r>
              <a:rPr lang="en-US" altLang="ru-RU" sz="1000" b="1" baseline="-25000">
                <a:solidFill>
                  <a:srgbClr val="FF0000"/>
                </a:solidFill>
                <a:latin typeface="+mn-lt"/>
              </a:rPr>
              <a:t>36</a:t>
            </a:r>
            <a:r>
              <a:rPr lang="en-US" altLang="ru-RU" sz="1000" b="1">
                <a:solidFill>
                  <a:srgbClr val="FF0000"/>
                </a:solidFill>
                <a:latin typeface="+mn-lt"/>
              </a:rPr>
              <a:t>:</a:t>
            </a:r>
            <a:endParaRPr lang="ru-RU" altLang="ru-RU" sz="1000" b="1">
              <a:latin typeface="+mn-lt"/>
            </a:endParaRPr>
          </a:p>
        </p:txBody>
      </p:sp>
      <p:grpSp>
        <p:nvGrpSpPr>
          <p:cNvPr id="312392" name="Group 72"/>
          <p:cNvGrpSpPr>
            <a:grpSpLocks/>
          </p:cNvGrpSpPr>
          <p:nvPr/>
        </p:nvGrpSpPr>
        <p:grpSpPr bwMode="auto">
          <a:xfrm>
            <a:off x="5800725" y="5260975"/>
            <a:ext cx="715963" cy="44450"/>
            <a:chOff x="3246" y="1142"/>
            <a:chExt cx="451" cy="28"/>
          </a:xfrm>
        </p:grpSpPr>
        <p:sp>
          <p:nvSpPr>
            <p:cNvPr id="16552" name="Line 73"/>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53" name="Oval 74"/>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54" name="Oval 75"/>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396" name="Group 76"/>
          <p:cNvGrpSpPr>
            <a:grpSpLocks/>
          </p:cNvGrpSpPr>
          <p:nvPr/>
        </p:nvGrpSpPr>
        <p:grpSpPr bwMode="auto">
          <a:xfrm>
            <a:off x="6470650" y="5259388"/>
            <a:ext cx="715963" cy="44450"/>
            <a:chOff x="3246" y="1142"/>
            <a:chExt cx="451" cy="28"/>
          </a:xfrm>
        </p:grpSpPr>
        <p:sp>
          <p:nvSpPr>
            <p:cNvPr id="16549" name="Line 77"/>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50" name="Oval 78"/>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51" name="Oval 79"/>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00" name="Group 80"/>
          <p:cNvGrpSpPr>
            <a:grpSpLocks/>
          </p:cNvGrpSpPr>
          <p:nvPr/>
        </p:nvGrpSpPr>
        <p:grpSpPr bwMode="auto">
          <a:xfrm>
            <a:off x="7140575" y="5257800"/>
            <a:ext cx="715963" cy="44450"/>
            <a:chOff x="3246" y="1142"/>
            <a:chExt cx="451" cy="28"/>
          </a:xfrm>
        </p:grpSpPr>
        <p:sp>
          <p:nvSpPr>
            <p:cNvPr id="16546" name="Line 81"/>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47" name="Oval 82"/>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48" name="Oval 83"/>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04" name="Group 84"/>
          <p:cNvGrpSpPr>
            <a:grpSpLocks/>
          </p:cNvGrpSpPr>
          <p:nvPr/>
        </p:nvGrpSpPr>
        <p:grpSpPr bwMode="auto">
          <a:xfrm>
            <a:off x="7810500" y="5256213"/>
            <a:ext cx="715963" cy="44450"/>
            <a:chOff x="3246" y="1142"/>
            <a:chExt cx="451" cy="28"/>
          </a:xfrm>
        </p:grpSpPr>
        <p:sp>
          <p:nvSpPr>
            <p:cNvPr id="16543" name="Line 85"/>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44" name="Oval 86"/>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45" name="Oval 87"/>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08" name="Group 88"/>
          <p:cNvGrpSpPr>
            <a:grpSpLocks/>
          </p:cNvGrpSpPr>
          <p:nvPr/>
        </p:nvGrpSpPr>
        <p:grpSpPr bwMode="auto">
          <a:xfrm>
            <a:off x="5799138" y="4587875"/>
            <a:ext cx="715962" cy="44450"/>
            <a:chOff x="3246" y="1142"/>
            <a:chExt cx="451" cy="28"/>
          </a:xfrm>
        </p:grpSpPr>
        <p:sp>
          <p:nvSpPr>
            <p:cNvPr id="16540" name="Line 89"/>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41" name="Oval 90"/>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42" name="Oval 91"/>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12" name="Group 92"/>
          <p:cNvGrpSpPr>
            <a:grpSpLocks/>
          </p:cNvGrpSpPr>
          <p:nvPr/>
        </p:nvGrpSpPr>
        <p:grpSpPr bwMode="auto">
          <a:xfrm>
            <a:off x="6469063" y="4586288"/>
            <a:ext cx="715962" cy="44450"/>
            <a:chOff x="3246" y="1142"/>
            <a:chExt cx="451" cy="28"/>
          </a:xfrm>
        </p:grpSpPr>
        <p:sp>
          <p:nvSpPr>
            <p:cNvPr id="16537" name="Line 93"/>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38" name="Oval 94"/>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39" name="Oval 95"/>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16" name="Group 96"/>
          <p:cNvGrpSpPr>
            <a:grpSpLocks/>
          </p:cNvGrpSpPr>
          <p:nvPr/>
        </p:nvGrpSpPr>
        <p:grpSpPr bwMode="auto">
          <a:xfrm>
            <a:off x="7138988" y="4584700"/>
            <a:ext cx="715962" cy="44450"/>
            <a:chOff x="3246" y="1142"/>
            <a:chExt cx="451" cy="28"/>
          </a:xfrm>
        </p:grpSpPr>
        <p:sp>
          <p:nvSpPr>
            <p:cNvPr id="16534" name="Line 97"/>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35" name="Oval 98"/>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36" name="Oval 99"/>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20" name="Group 100"/>
          <p:cNvGrpSpPr>
            <a:grpSpLocks/>
          </p:cNvGrpSpPr>
          <p:nvPr/>
        </p:nvGrpSpPr>
        <p:grpSpPr bwMode="auto">
          <a:xfrm>
            <a:off x="7808913" y="4583113"/>
            <a:ext cx="715962" cy="44450"/>
            <a:chOff x="3246" y="1142"/>
            <a:chExt cx="451" cy="28"/>
          </a:xfrm>
        </p:grpSpPr>
        <p:sp>
          <p:nvSpPr>
            <p:cNvPr id="16531" name="Line 101"/>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32" name="Oval 102"/>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33" name="Oval 103"/>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24" name="Group 104"/>
          <p:cNvGrpSpPr>
            <a:grpSpLocks/>
          </p:cNvGrpSpPr>
          <p:nvPr/>
        </p:nvGrpSpPr>
        <p:grpSpPr bwMode="auto">
          <a:xfrm rot="-5400000">
            <a:off x="5466557" y="4925219"/>
            <a:ext cx="715962" cy="44450"/>
            <a:chOff x="3246" y="1142"/>
            <a:chExt cx="451" cy="28"/>
          </a:xfrm>
        </p:grpSpPr>
        <p:sp>
          <p:nvSpPr>
            <p:cNvPr id="16528" name="Line 105"/>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29" name="Oval 106"/>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30" name="Oval 107"/>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28" name="Group 108"/>
          <p:cNvGrpSpPr>
            <a:grpSpLocks/>
          </p:cNvGrpSpPr>
          <p:nvPr/>
        </p:nvGrpSpPr>
        <p:grpSpPr bwMode="auto">
          <a:xfrm rot="-5400000">
            <a:off x="6136481" y="4923632"/>
            <a:ext cx="715963" cy="44450"/>
            <a:chOff x="3246" y="1142"/>
            <a:chExt cx="451" cy="28"/>
          </a:xfrm>
        </p:grpSpPr>
        <p:sp>
          <p:nvSpPr>
            <p:cNvPr id="16525" name="Line 109"/>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26" name="Oval 110"/>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27" name="Oval 111"/>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32" name="Group 112"/>
          <p:cNvGrpSpPr>
            <a:grpSpLocks/>
          </p:cNvGrpSpPr>
          <p:nvPr/>
        </p:nvGrpSpPr>
        <p:grpSpPr bwMode="auto">
          <a:xfrm rot="-5400000">
            <a:off x="6801644" y="4922044"/>
            <a:ext cx="715962" cy="44450"/>
            <a:chOff x="3246" y="1142"/>
            <a:chExt cx="451" cy="28"/>
          </a:xfrm>
        </p:grpSpPr>
        <p:sp>
          <p:nvSpPr>
            <p:cNvPr id="16522" name="Line 113"/>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23" name="Oval 114"/>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24" name="Oval 115"/>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36" name="Group 116"/>
          <p:cNvGrpSpPr>
            <a:grpSpLocks/>
          </p:cNvGrpSpPr>
          <p:nvPr/>
        </p:nvGrpSpPr>
        <p:grpSpPr bwMode="auto">
          <a:xfrm rot="-5400000">
            <a:off x="7476331" y="4920457"/>
            <a:ext cx="715963" cy="44450"/>
            <a:chOff x="3246" y="1142"/>
            <a:chExt cx="451" cy="28"/>
          </a:xfrm>
        </p:grpSpPr>
        <p:sp>
          <p:nvSpPr>
            <p:cNvPr id="16519" name="Line 117"/>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20" name="Oval 118"/>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21" name="Oval 119"/>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12440" name="Group 120"/>
          <p:cNvGrpSpPr>
            <a:grpSpLocks/>
          </p:cNvGrpSpPr>
          <p:nvPr/>
        </p:nvGrpSpPr>
        <p:grpSpPr bwMode="auto">
          <a:xfrm rot="-5400000">
            <a:off x="8146257" y="4918869"/>
            <a:ext cx="715962" cy="44450"/>
            <a:chOff x="3246" y="1142"/>
            <a:chExt cx="451" cy="28"/>
          </a:xfrm>
        </p:grpSpPr>
        <p:sp>
          <p:nvSpPr>
            <p:cNvPr id="16516" name="Line 121"/>
            <p:cNvSpPr>
              <a:spLocks noChangeShapeType="1"/>
            </p:cNvSpPr>
            <p:nvPr/>
          </p:nvSpPr>
          <p:spPr bwMode="auto">
            <a:xfrm>
              <a:off x="3276" y="1158"/>
              <a:ext cx="3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6517" name="Oval 122"/>
            <p:cNvSpPr>
              <a:spLocks noChangeArrowheads="1"/>
            </p:cNvSpPr>
            <p:nvPr/>
          </p:nvSpPr>
          <p:spPr bwMode="auto">
            <a:xfrm>
              <a:off x="3246" y="1143"/>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18" name="Oval 123"/>
            <p:cNvSpPr>
              <a:spLocks noChangeArrowheads="1"/>
            </p:cNvSpPr>
            <p:nvPr/>
          </p:nvSpPr>
          <p:spPr bwMode="auto">
            <a:xfrm>
              <a:off x="3668" y="1142"/>
              <a:ext cx="29" cy="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312444" name="Line 124"/>
          <p:cNvSpPr>
            <a:spLocks noChangeShapeType="1"/>
          </p:cNvSpPr>
          <p:nvPr/>
        </p:nvSpPr>
        <p:spPr bwMode="auto">
          <a:xfrm rot="19333459" flipV="1">
            <a:off x="7726363" y="4895850"/>
            <a:ext cx="892175"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45" name="Line 125"/>
          <p:cNvSpPr>
            <a:spLocks noChangeShapeType="1"/>
          </p:cNvSpPr>
          <p:nvPr/>
        </p:nvSpPr>
        <p:spPr bwMode="auto">
          <a:xfrm rot="19333459" flipV="1">
            <a:off x="6386513" y="4889500"/>
            <a:ext cx="892175"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46" name="Line 126"/>
          <p:cNvSpPr>
            <a:spLocks noChangeShapeType="1"/>
          </p:cNvSpPr>
          <p:nvPr/>
        </p:nvSpPr>
        <p:spPr bwMode="auto">
          <a:xfrm rot="13933459" flipV="1">
            <a:off x="7052469" y="4876007"/>
            <a:ext cx="892175"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47" name="Line 127"/>
          <p:cNvSpPr>
            <a:spLocks noChangeShapeType="1"/>
          </p:cNvSpPr>
          <p:nvPr/>
        </p:nvSpPr>
        <p:spPr bwMode="auto">
          <a:xfrm rot="13933459" flipV="1">
            <a:off x="5722144" y="4898232"/>
            <a:ext cx="892175"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nvGrpSpPr>
          <p:cNvPr id="312448" name="Group 128"/>
          <p:cNvGrpSpPr>
            <a:grpSpLocks/>
          </p:cNvGrpSpPr>
          <p:nvPr/>
        </p:nvGrpSpPr>
        <p:grpSpPr bwMode="auto">
          <a:xfrm>
            <a:off x="5649913" y="5295900"/>
            <a:ext cx="393700" cy="236538"/>
            <a:chOff x="158" y="2772"/>
            <a:chExt cx="386" cy="227"/>
          </a:xfrm>
        </p:grpSpPr>
        <p:sp>
          <p:nvSpPr>
            <p:cNvPr id="16512" name="AutoShape 129"/>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13" name="Oval 130"/>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14" name="Rectangle 131"/>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15" name="Line 132"/>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12453" name="Group 133"/>
          <p:cNvGrpSpPr>
            <a:grpSpLocks/>
          </p:cNvGrpSpPr>
          <p:nvPr/>
        </p:nvGrpSpPr>
        <p:grpSpPr bwMode="auto">
          <a:xfrm>
            <a:off x="8315325" y="5299075"/>
            <a:ext cx="412750" cy="279400"/>
            <a:chOff x="657" y="2976"/>
            <a:chExt cx="386" cy="296"/>
          </a:xfrm>
        </p:grpSpPr>
        <p:sp>
          <p:nvSpPr>
            <p:cNvPr id="16506" name="AutoShape 134"/>
            <p:cNvSpPr>
              <a:spLocks noChangeArrowheads="1"/>
            </p:cNvSpPr>
            <p:nvPr/>
          </p:nvSpPr>
          <p:spPr bwMode="auto">
            <a:xfrm>
              <a:off x="726" y="3021"/>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07" name="Oval 135"/>
            <p:cNvSpPr>
              <a:spLocks noChangeArrowheads="1"/>
            </p:cNvSpPr>
            <p:nvPr/>
          </p:nvSpPr>
          <p:spPr bwMode="auto">
            <a:xfrm>
              <a:off x="794" y="2976"/>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08" name="Rectangle 136"/>
            <p:cNvSpPr>
              <a:spLocks noChangeArrowheads="1"/>
            </p:cNvSpPr>
            <p:nvPr/>
          </p:nvSpPr>
          <p:spPr bwMode="auto">
            <a:xfrm>
              <a:off x="657" y="3204"/>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09" name="Line 137"/>
            <p:cNvSpPr>
              <a:spLocks noChangeShapeType="1"/>
            </p:cNvSpPr>
            <p:nvPr/>
          </p:nvSpPr>
          <p:spPr bwMode="auto">
            <a:xfrm>
              <a:off x="657" y="3204"/>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510" name="Oval 138"/>
            <p:cNvSpPr>
              <a:spLocks noChangeArrowheads="1"/>
            </p:cNvSpPr>
            <p:nvPr/>
          </p:nvSpPr>
          <p:spPr bwMode="auto">
            <a:xfrm>
              <a:off x="748"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6511" name="Oval 139"/>
            <p:cNvSpPr>
              <a:spLocks noChangeArrowheads="1"/>
            </p:cNvSpPr>
            <p:nvPr/>
          </p:nvSpPr>
          <p:spPr bwMode="auto">
            <a:xfrm>
              <a:off x="861" y="3135"/>
              <a:ext cx="68" cy="6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312463" name="Line 143"/>
          <p:cNvSpPr>
            <a:spLocks noChangeShapeType="1"/>
          </p:cNvSpPr>
          <p:nvPr/>
        </p:nvSpPr>
        <p:spPr bwMode="auto">
          <a:xfrm>
            <a:off x="8513763" y="5292725"/>
            <a:ext cx="1587"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64" name="Line 144"/>
          <p:cNvSpPr>
            <a:spLocks noChangeShapeType="1"/>
          </p:cNvSpPr>
          <p:nvPr/>
        </p:nvSpPr>
        <p:spPr bwMode="auto">
          <a:xfrm>
            <a:off x="5829300" y="5676900"/>
            <a:ext cx="26860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65" name="Line 145"/>
          <p:cNvSpPr>
            <a:spLocks noChangeShapeType="1"/>
          </p:cNvSpPr>
          <p:nvPr/>
        </p:nvSpPr>
        <p:spPr bwMode="auto">
          <a:xfrm>
            <a:off x="8524875" y="5286375"/>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66" name="Line 146"/>
          <p:cNvSpPr>
            <a:spLocks noChangeShapeType="1"/>
          </p:cNvSpPr>
          <p:nvPr/>
        </p:nvSpPr>
        <p:spPr bwMode="auto">
          <a:xfrm>
            <a:off x="8551863" y="4608513"/>
            <a:ext cx="32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67" name="Line 147"/>
          <p:cNvSpPr>
            <a:spLocks noChangeShapeType="1"/>
          </p:cNvSpPr>
          <p:nvPr/>
        </p:nvSpPr>
        <p:spPr bwMode="auto">
          <a:xfrm>
            <a:off x="8715375" y="4600575"/>
            <a:ext cx="1588"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68" name="Text Box 148"/>
          <p:cNvSpPr txBox="1">
            <a:spLocks noChangeArrowheads="1"/>
          </p:cNvSpPr>
          <p:nvPr/>
        </p:nvSpPr>
        <p:spPr bwMode="auto">
          <a:xfrm>
            <a:off x="5480050" y="5145088"/>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312469" name="Text Box 149"/>
          <p:cNvSpPr txBox="1">
            <a:spLocks noChangeArrowheads="1"/>
          </p:cNvSpPr>
          <p:nvPr/>
        </p:nvSpPr>
        <p:spPr bwMode="auto">
          <a:xfrm>
            <a:off x="8683625" y="5519738"/>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B</a:t>
            </a:r>
            <a:endParaRPr lang="ru-RU" altLang="ru-RU" sz="1000" b="1" i="1">
              <a:latin typeface="+mn-lt"/>
            </a:endParaRPr>
          </a:p>
        </p:txBody>
      </p:sp>
      <p:sp>
        <p:nvSpPr>
          <p:cNvPr id="312470" name="Text Box 150"/>
          <p:cNvSpPr txBox="1">
            <a:spLocks noChangeArrowheads="1"/>
          </p:cNvSpPr>
          <p:nvPr/>
        </p:nvSpPr>
        <p:spPr bwMode="auto">
          <a:xfrm>
            <a:off x="8699500" y="481171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h</a:t>
            </a:r>
            <a:endParaRPr lang="ru-RU" altLang="ru-RU" sz="1000" i="1">
              <a:latin typeface="+mn-lt"/>
            </a:endParaRPr>
          </a:p>
        </p:txBody>
      </p:sp>
      <p:sp>
        <p:nvSpPr>
          <p:cNvPr id="312471" name="Text Box 151"/>
          <p:cNvSpPr txBox="1">
            <a:spLocks noChangeArrowheads="1"/>
          </p:cNvSpPr>
          <p:nvPr/>
        </p:nvSpPr>
        <p:spPr bwMode="auto">
          <a:xfrm>
            <a:off x="6888163" y="5438775"/>
            <a:ext cx="241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200" i="1">
                <a:latin typeface="+mn-lt"/>
              </a:rPr>
              <a:t>l</a:t>
            </a:r>
            <a:endParaRPr lang="ru-RU" altLang="ru-RU" sz="1000" i="1">
              <a:latin typeface="+mn-lt"/>
            </a:endParaRPr>
          </a:p>
        </p:txBody>
      </p:sp>
      <p:sp>
        <p:nvSpPr>
          <p:cNvPr id="312475" name="Line 155"/>
          <p:cNvSpPr>
            <a:spLocks noChangeShapeType="1"/>
          </p:cNvSpPr>
          <p:nvPr/>
        </p:nvSpPr>
        <p:spPr bwMode="auto">
          <a:xfrm>
            <a:off x="8502650" y="4319588"/>
            <a:ext cx="1588"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76" name="Line 156"/>
          <p:cNvSpPr>
            <a:spLocks noChangeShapeType="1"/>
          </p:cNvSpPr>
          <p:nvPr/>
        </p:nvSpPr>
        <p:spPr bwMode="auto">
          <a:xfrm>
            <a:off x="7824788" y="4337050"/>
            <a:ext cx="1587"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77" name="Line 157"/>
          <p:cNvSpPr>
            <a:spLocks noChangeShapeType="1"/>
          </p:cNvSpPr>
          <p:nvPr/>
        </p:nvSpPr>
        <p:spPr bwMode="auto">
          <a:xfrm>
            <a:off x="7837488" y="4494213"/>
            <a:ext cx="6667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78" name="Text Box 158"/>
          <p:cNvSpPr txBox="1">
            <a:spLocks noChangeArrowheads="1"/>
          </p:cNvSpPr>
          <p:nvPr/>
        </p:nvSpPr>
        <p:spPr bwMode="auto">
          <a:xfrm>
            <a:off x="8069263" y="426720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d</a:t>
            </a:r>
            <a:endParaRPr lang="ru-RU" altLang="ru-RU" sz="1000" i="1">
              <a:latin typeface="+mn-lt"/>
            </a:endParaRPr>
          </a:p>
        </p:txBody>
      </p:sp>
      <p:sp>
        <p:nvSpPr>
          <p:cNvPr id="312483" name="Text Box 163"/>
          <p:cNvSpPr txBox="1">
            <a:spLocks noChangeArrowheads="1"/>
          </p:cNvSpPr>
          <p:nvPr/>
        </p:nvSpPr>
        <p:spPr bwMode="auto">
          <a:xfrm>
            <a:off x="5724525" y="4379913"/>
            <a:ext cx="2295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1</a:t>
            </a:r>
          </a:p>
        </p:txBody>
      </p:sp>
      <p:sp>
        <p:nvSpPr>
          <p:cNvPr id="312484" name="Text Box 164"/>
          <p:cNvSpPr txBox="1">
            <a:spLocks noChangeArrowheads="1"/>
          </p:cNvSpPr>
          <p:nvPr/>
        </p:nvSpPr>
        <p:spPr bwMode="auto">
          <a:xfrm>
            <a:off x="6359525" y="438626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a:t>
            </a:r>
          </a:p>
        </p:txBody>
      </p:sp>
      <p:sp>
        <p:nvSpPr>
          <p:cNvPr id="312485" name="Text Box 165"/>
          <p:cNvSpPr txBox="1">
            <a:spLocks noChangeArrowheads="1"/>
          </p:cNvSpPr>
          <p:nvPr/>
        </p:nvSpPr>
        <p:spPr bwMode="auto">
          <a:xfrm>
            <a:off x="7043738" y="4384675"/>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3</a:t>
            </a:r>
          </a:p>
        </p:txBody>
      </p:sp>
      <p:sp>
        <p:nvSpPr>
          <p:cNvPr id="312486" name="Text Box 166"/>
          <p:cNvSpPr txBox="1">
            <a:spLocks noChangeArrowheads="1"/>
          </p:cNvSpPr>
          <p:nvPr/>
        </p:nvSpPr>
        <p:spPr bwMode="auto">
          <a:xfrm>
            <a:off x="7594600" y="439261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4</a:t>
            </a:r>
          </a:p>
        </p:txBody>
      </p:sp>
      <p:sp>
        <p:nvSpPr>
          <p:cNvPr id="312487" name="Text Box 167"/>
          <p:cNvSpPr txBox="1">
            <a:spLocks noChangeArrowheads="1"/>
          </p:cNvSpPr>
          <p:nvPr/>
        </p:nvSpPr>
        <p:spPr bwMode="auto">
          <a:xfrm>
            <a:off x="8478838" y="438150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5</a:t>
            </a:r>
          </a:p>
        </p:txBody>
      </p:sp>
      <p:sp>
        <p:nvSpPr>
          <p:cNvPr id="312488" name="Text Box 168"/>
          <p:cNvSpPr txBox="1">
            <a:spLocks noChangeArrowheads="1"/>
          </p:cNvSpPr>
          <p:nvPr/>
        </p:nvSpPr>
        <p:spPr bwMode="auto">
          <a:xfrm>
            <a:off x="6257925" y="5237163"/>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6</a:t>
            </a:r>
          </a:p>
        </p:txBody>
      </p:sp>
      <p:sp>
        <p:nvSpPr>
          <p:cNvPr id="312490" name="Text Box 170"/>
          <p:cNvSpPr txBox="1">
            <a:spLocks noChangeArrowheads="1"/>
          </p:cNvSpPr>
          <p:nvPr/>
        </p:nvSpPr>
        <p:spPr bwMode="auto">
          <a:xfrm>
            <a:off x="7626350" y="5243513"/>
            <a:ext cx="2568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8</a:t>
            </a:r>
          </a:p>
        </p:txBody>
      </p:sp>
      <p:sp>
        <p:nvSpPr>
          <p:cNvPr id="312491" name="Line 171"/>
          <p:cNvSpPr>
            <a:spLocks noChangeShapeType="1"/>
          </p:cNvSpPr>
          <p:nvPr/>
        </p:nvSpPr>
        <p:spPr bwMode="auto">
          <a:xfrm>
            <a:off x="6819900" y="4381500"/>
            <a:ext cx="0" cy="120015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92" name="Text Box 172"/>
          <p:cNvSpPr txBox="1">
            <a:spLocks noChangeArrowheads="1"/>
          </p:cNvSpPr>
          <p:nvPr/>
        </p:nvSpPr>
        <p:spPr bwMode="auto">
          <a:xfrm>
            <a:off x="6661150" y="5316538"/>
            <a:ext cx="219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solidFill>
                  <a:srgbClr val="FF0000"/>
                </a:solidFill>
                <a:latin typeface="+mn-lt"/>
              </a:rPr>
              <a:t>I</a:t>
            </a:r>
            <a:endParaRPr lang="ru-RU" altLang="ru-RU" sz="1000" b="1" i="1">
              <a:solidFill>
                <a:srgbClr val="FF0000"/>
              </a:solidFill>
              <a:latin typeface="+mn-lt"/>
            </a:endParaRPr>
          </a:p>
        </p:txBody>
      </p:sp>
      <p:sp>
        <p:nvSpPr>
          <p:cNvPr id="312493" name="Text Box 173"/>
          <p:cNvSpPr txBox="1">
            <a:spLocks noChangeArrowheads="1"/>
          </p:cNvSpPr>
          <p:nvPr/>
        </p:nvSpPr>
        <p:spPr bwMode="auto">
          <a:xfrm>
            <a:off x="6961188" y="5245100"/>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7</a:t>
            </a:r>
          </a:p>
        </p:txBody>
      </p:sp>
      <p:sp>
        <p:nvSpPr>
          <p:cNvPr id="312494" name="Line 174"/>
          <p:cNvSpPr>
            <a:spLocks noChangeShapeType="1"/>
          </p:cNvSpPr>
          <p:nvPr/>
        </p:nvSpPr>
        <p:spPr bwMode="auto">
          <a:xfrm>
            <a:off x="5826125" y="5295900"/>
            <a:ext cx="1588"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95" name="Text Box 175"/>
          <p:cNvSpPr txBox="1">
            <a:spLocks noChangeArrowheads="1"/>
          </p:cNvSpPr>
          <p:nvPr/>
        </p:nvSpPr>
        <p:spPr bwMode="auto">
          <a:xfrm>
            <a:off x="192088" y="5276850"/>
            <a:ext cx="4632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1. Строим левую ветвь л.в. усилия (груз находится слева) используя</a:t>
            </a:r>
          </a:p>
          <a:p>
            <a:pPr eaLnBrk="1" hangingPunct="1"/>
            <a:r>
              <a:rPr lang="ru-RU" altLang="ru-RU" sz="1000">
                <a:latin typeface="+mn-lt"/>
              </a:rPr>
              <a:t>соответствующее выражение </a:t>
            </a:r>
            <a:r>
              <a:rPr lang="en-US" altLang="ru-RU" sz="1000">
                <a:latin typeface="+mn-lt"/>
              </a:rPr>
              <a:t>:</a:t>
            </a:r>
            <a:endParaRPr lang="ru-RU" altLang="ru-RU" sz="1000">
              <a:latin typeface="+mn-lt"/>
            </a:endParaRPr>
          </a:p>
        </p:txBody>
      </p:sp>
      <p:sp>
        <p:nvSpPr>
          <p:cNvPr id="312496" name="Line 176"/>
          <p:cNvSpPr>
            <a:spLocks noChangeShapeType="1"/>
          </p:cNvSpPr>
          <p:nvPr/>
        </p:nvSpPr>
        <p:spPr bwMode="auto">
          <a:xfrm>
            <a:off x="1417638" y="3656013"/>
            <a:ext cx="0" cy="209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497" name="AutoShape 177"/>
          <p:cNvSpPr>
            <a:spLocks noChangeArrowheads="1"/>
          </p:cNvSpPr>
          <p:nvPr/>
        </p:nvSpPr>
        <p:spPr bwMode="auto">
          <a:xfrm>
            <a:off x="1371600" y="3886200"/>
            <a:ext cx="88900" cy="266700"/>
          </a:xfrm>
          <a:prstGeom prst="downArrow">
            <a:avLst>
              <a:gd name="adj1" fmla="val 50000"/>
              <a:gd name="adj2" fmla="val 7500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b="1">
              <a:latin typeface="+mn-lt"/>
            </a:endParaRPr>
          </a:p>
        </p:txBody>
      </p:sp>
      <p:sp>
        <p:nvSpPr>
          <p:cNvPr id="312498" name="Oval 178"/>
          <p:cNvSpPr>
            <a:spLocks noChangeArrowheads="1"/>
          </p:cNvSpPr>
          <p:nvPr/>
        </p:nvSpPr>
        <p:spPr bwMode="auto">
          <a:xfrm>
            <a:off x="6099175" y="5108575"/>
            <a:ext cx="180975" cy="180975"/>
          </a:xfrm>
          <a:prstGeom prst="ellipse">
            <a:avLst/>
          </a:prstGeom>
          <a:solidFill>
            <a:srgbClr val="FF0000">
              <a:alpha val="36078"/>
            </a:srgbClr>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499" name="AutoShape 179"/>
          <p:cNvSpPr>
            <a:spLocks noChangeArrowheads="1"/>
          </p:cNvSpPr>
          <p:nvPr/>
        </p:nvSpPr>
        <p:spPr bwMode="auto">
          <a:xfrm>
            <a:off x="6151563" y="5303838"/>
            <a:ext cx="88900" cy="266700"/>
          </a:xfrm>
          <a:prstGeom prst="downArrow">
            <a:avLst>
              <a:gd name="adj1" fmla="val 50000"/>
              <a:gd name="adj2" fmla="val 75000"/>
            </a:avLst>
          </a:prstGeom>
          <a:solidFill>
            <a:srgbClr val="FF0000">
              <a:alpha val="3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b="1">
              <a:latin typeface="+mn-lt"/>
            </a:endParaRPr>
          </a:p>
        </p:txBody>
      </p:sp>
      <p:sp>
        <p:nvSpPr>
          <p:cNvPr id="312500" name="AutoShape 180"/>
          <p:cNvSpPr>
            <a:spLocks noChangeArrowheads="1"/>
          </p:cNvSpPr>
          <p:nvPr/>
        </p:nvSpPr>
        <p:spPr bwMode="auto">
          <a:xfrm flipH="1">
            <a:off x="5770563" y="5808663"/>
            <a:ext cx="2743200" cy="419100"/>
          </a:xfrm>
          <a:prstGeom prst="rtTriangle">
            <a:avLst/>
          </a:prstGeom>
          <a:solidFill>
            <a:schemeClr val="accent1">
              <a:alpha val="25098"/>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501" name="AutoShape 181"/>
          <p:cNvSpPr>
            <a:spLocks noChangeArrowheads="1"/>
          </p:cNvSpPr>
          <p:nvPr/>
        </p:nvSpPr>
        <p:spPr bwMode="auto">
          <a:xfrm flipH="1">
            <a:off x="5780088" y="6113463"/>
            <a:ext cx="730250" cy="114300"/>
          </a:xfrm>
          <a:prstGeom prst="rtTriangle">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2502" name="Object 182"/>
          <p:cNvGraphicFramePr>
            <a:graphicFrameLocks noChangeAspect="1"/>
          </p:cNvGraphicFramePr>
          <p:nvPr>
            <p:extLst>
              <p:ext uri="{D42A27DB-BD31-4B8C-83A1-F6EECF244321}">
                <p14:modId xmlns:p14="http://schemas.microsoft.com/office/powerpoint/2010/main" val="431643444"/>
              </p:ext>
            </p:extLst>
          </p:nvPr>
        </p:nvGraphicFramePr>
        <p:xfrm>
          <a:off x="8585200" y="5773738"/>
          <a:ext cx="381000" cy="393700"/>
        </p:xfrm>
        <a:graphic>
          <a:graphicData uri="http://schemas.openxmlformats.org/presentationml/2006/ole">
            <mc:AlternateContent xmlns:mc="http://schemas.openxmlformats.org/markup-compatibility/2006">
              <mc:Choice xmlns:v="urn:schemas-microsoft-com:vml" Requires="v">
                <p:oleObj spid="_x0000_s49951" name="Формула" r:id="rId36" imgW="380835" imgH="393529" progId="Equation.3">
                  <p:embed/>
                </p:oleObj>
              </mc:Choice>
              <mc:Fallback>
                <p:oleObj name="Формула" r:id="rId36" imgW="380835" imgH="393529"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585200" y="5773738"/>
                        <a:ext cx="381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503" name="Object 183"/>
          <p:cNvGraphicFramePr>
            <a:graphicFrameLocks noChangeAspect="1"/>
          </p:cNvGraphicFramePr>
          <p:nvPr>
            <p:extLst>
              <p:ext uri="{D42A27DB-BD31-4B8C-83A1-F6EECF244321}">
                <p14:modId xmlns:p14="http://schemas.microsoft.com/office/powerpoint/2010/main" val="1987448902"/>
              </p:ext>
            </p:extLst>
          </p:nvPr>
        </p:nvGraphicFramePr>
        <p:xfrm>
          <a:off x="6245225" y="5753100"/>
          <a:ext cx="390525" cy="346075"/>
        </p:xfrm>
        <a:graphic>
          <a:graphicData uri="http://schemas.openxmlformats.org/presentationml/2006/ole">
            <mc:AlternateContent xmlns:mc="http://schemas.openxmlformats.org/markup-compatibility/2006">
              <mc:Choice xmlns:v="urn:schemas-microsoft-com:vml" Requires="v">
                <p:oleObj spid="_x0000_s49952" name="Формула" r:id="rId38" imgW="444307" imgH="393529" progId="Equation.3">
                  <p:embed/>
                </p:oleObj>
              </mc:Choice>
              <mc:Fallback>
                <p:oleObj name="Формула" r:id="rId38" imgW="444307" imgH="393529"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245225" y="5753100"/>
                        <a:ext cx="39052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504" name="Text Box 184"/>
          <p:cNvSpPr txBox="1">
            <a:spLocks noChangeArrowheads="1"/>
          </p:cNvSpPr>
          <p:nvPr/>
        </p:nvSpPr>
        <p:spPr bwMode="auto">
          <a:xfrm>
            <a:off x="171450" y="5618163"/>
            <a:ext cx="4632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 Строим правую ветвь л.в. усилия (груз находится справа) используя</a:t>
            </a:r>
          </a:p>
          <a:p>
            <a:pPr eaLnBrk="1" hangingPunct="1"/>
            <a:r>
              <a:rPr lang="ru-RU" altLang="ru-RU" sz="1000">
                <a:latin typeface="+mn-lt"/>
              </a:rPr>
              <a:t>соответствующее выражение </a:t>
            </a:r>
            <a:r>
              <a:rPr lang="en-US" altLang="ru-RU" sz="1000">
                <a:latin typeface="+mn-lt"/>
              </a:rPr>
              <a:t>:</a:t>
            </a:r>
            <a:endParaRPr lang="ru-RU" altLang="ru-RU" sz="1000">
              <a:latin typeface="+mn-lt"/>
            </a:endParaRPr>
          </a:p>
        </p:txBody>
      </p:sp>
      <p:sp>
        <p:nvSpPr>
          <p:cNvPr id="312505" name="AutoShape 185"/>
          <p:cNvSpPr>
            <a:spLocks noChangeArrowheads="1"/>
          </p:cNvSpPr>
          <p:nvPr/>
        </p:nvSpPr>
        <p:spPr bwMode="auto">
          <a:xfrm flipV="1">
            <a:off x="5788025" y="6226175"/>
            <a:ext cx="2743200" cy="419100"/>
          </a:xfrm>
          <a:prstGeom prst="rtTriangle">
            <a:avLst/>
          </a:prstGeom>
          <a:solidFill>
            <a:schemeClr val="accent1">
              <a:alpha val="25098"/>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506" name="AutoShape 186"/>
          <p:cNvSpPr>
            <a:spLocks noChangeArrowheads="1"/>
          </p:cNvSpPr>
          <p:nvPr/>
        </p:nvSpPr>
        <p:spPr bwMode="auto">
          <a:xfrm flipV="1">
            <a:off x="7150100" y="6226175"/>
            <a:ext cx="1362075" cy="200025"/>
          </a:xfrm>
          <a:prstGeom prst="rtTriangle">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2507" name="Object 187"/>
          <p:cNvGraphicFramePr>
            <a:graphicFrameLocks noChangeAspect="1"/>
          </p:cNvGraphicFramePr>
          <p:nvPr>
            <p:extLst>
              <p:ext uri="{D42A27DB-BD31-4B8C-83A1-F6EECF244321}">
                <p14:modId xmlns:p14="http://schemas.microsoft.com/office/powerpoint/2010/main" val="1541070567"/>
              </p:ext>
            </p:extLst>
          </p:nvPr>
        </p:nvGraphicFramePr>
        <p:xfrm>
          <a:off x="5354638" y="6229350"/>
          <a:ext cx="381000" cy="393700"/>
        </p:xfrm>
        <a:graphic>
          <a:graphicData uri="http://schemas.openxmlformats.org/presentationml/2006/ole">
            <mc:AlternateContent xmlns:mc="http://schemas.openxmlformats.org/markup-compatibility/2006">
              <mc:Choice xmlns:v="urn:schemas-microsoft-com:vml" Requires="v">
                <p:oleObj spid="_x0000_s49953" name="Формула" r:id="rId40" imgW="380835" imgH="393529" progId="Equation.3">
                  <p:embed/>
                </p:oleObj>
              </mc:Choice>
              <mc:Fallback>
                <p:oleObj name="Формула" r:id="rId40" imgW="380835" imgH="393529"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354638" y="6229350"/>
                        <a:ext cx="381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508" name="Object 188"/>
          <p:cNvGraphicFramePr>
            <a:graphicFrameLocks noChangeAspect="1"/>
          </p:cNvGraphicFramePr>
          <p:nvPr>
            <p:extLst>
              <p:ext uri="{D42A27DB-BD31-4B8C-83A1-F6EECF244321}">
                <p14:modId xmlns:p14="http://schemas.microsoft.com/office/powerpoint/2010/main" val="1985641264"/>
              </p:ext>
            </p:extLst>
          </p:nvPr>
        </p:nvGraphicFramePr>
        <p:xfrm>
          <a:off x="7081838" y="6397625"/>
          <a:ext cx="407987" cy="361950"/>
        </p:xfrm>
        <a:graphic>
          <a:graphicData uri="http://schemas.openxmlformats.org/presentationml/2006/ole">
            <mc:AlternateContent xmlns:mc="http://schemas.openxmlformats.org/markup-compatibility/2006">
              <mc:Choice xmlns:v="urn:schemas-microsoft-com:vml" Requires="v">
                <p:oleObj spid="_x0000_s49954" name="Формула" r:id="rId42" imgW="444307" imgH="393529" progId="Equation.3">
                  <p:embed/>
                </p:oleObj>
              </mc:Choice>
              <mc:Fallback>
                <p:oleObj name="Формула" r:id="rId42" imgW="444307" imgH="393529"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081838" y="6397625"/>
                        <a:ext cx="407987"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509" name="Text Box 189"/>
          <p:cNvSpPr txBox="1">
            <a:spLocks noChangeArrowheads="1"/>
          </p:cNvSpPr>
          <p:nvPr/>
        </p:nvSpPr>
        <p:spPr bwMode="auto">
          <a:xfrm>
            <a:off x="160338" y="5921375"/>
            <a:ext cx="4908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3. Строим передаточную прямую, учитывающую узловую передачу нагрузки </a:t>
            </a:r>
            <a:r>
              <a:rPr lang="en-US" altLang="ru-RU" sz="1000">
                <a:latin typeface="+mn-lt"/>
              </a:rPr>
              <a:t>:</a:t>
            </a:r>
            <a:endParaRPr lang="ru-RU" altLang="ru-RU" sz="1000">
              <a:latin typeface="+mn-lt"/>
            </a:endParaRPr>
          </a:p>
        </p:txBody>
      </p:sp>
      <p:sp>
        <p:nvSpPr>
          <p:cNvPr id="312510" name="Line 190"/>
          <p:cNvSpPr>
            <a:spLocks noChangeShapeType="1"/>
          </p:cNvSpPr>
          <p:nvPr/>
        </p:nvSpPr>
        <p:spPr bwMode="auto">
          <a:xfrm>
            <a:off x="6515100" y="6105525"/>
            <a:ext cx="647700" cy="33337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511" name="AutoShape 191"/>
          <p:cNvSpPr>
            <a:spLocks noChangeArrowheads="1"/>
          </p:cNvSpPr>
          <p:nvPr/>
        </p:nvSpPr>
        <p:spPr bwMode="auto">
          <a:xfrm flipH="1" flipV="1">
            <a:off x="6762750" y="6226175"/>
            <a:ext cx="384175" cy="203200"/>
          </a:xfrm>
          <a:prstGeom prst="rtTriangle">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512" name="AutoShape 192"/>
          <p:cNvSpPr>
            <a:spLocks noChangeArrowheads="1"/>
          </p:cNvSpPr>
          <p:nvPr/>
        </p:nvSpPr>
        <p:spPr bwMode="auto">
          <a:xfrm>
            <a:off x="6513513" y="6113463"/>
            <a:ext cx="241300" cy="111125"/>
          </a:xfrm>
          <a:prstGeom prst="rtTriangle">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513" name="Text Box 193"/>
          <p:cNvSpPr txBox="1">
            <a:spLocks noChangeArrowheads="1"/>
          </p:cNvSpPr>
          <p:nvPr/>
        </p:nvSpPr>
        <p:spPr bwMode="auto">
          <a:xfrm>
            <a:off x="206375" y="5348288"/>
            <a:ext cx="4984750" cy="1158875"/>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latin typeface="+mn-lt"/>
              </a:rPr>
              <a:t>Построенная линия влияния позволяет легко найти величину усилия от любой статической (постоянной) вертикальной нагрузки как</a:t>
            </a:r>
            <a:r>
              <a:rPr lang="ru-RU" altLang="ru-RU" sz="1000">
                <a:latin typeface="+mn-lt"/>
              </a:rPr>
              <a:t> </a:t>
            </a:r>
            <a:r>
              <a:rPr lang="ru-RU" altLang="ru-RU" sz="1000" b="1">
                <a:latin typeface="+mn-lt"/>
              </a:rPr>
              <a:t>сумму произведений величин сил на значения ординат линии влияния</a:t>
            </a:r>
            <a:r>
              <a:rPr lang="en-US" altLang="ru-RU" sz="1000">
                <a:latin typeface="+mn-lt"/>
              </a:rPr>
              <a:t>:</a:t>
            </a:r>
            <a:endParaRPr lang="ru-RU" altLang="ru-RU" sz="1000">
              <a:latin typeface="+mn-lt"/>
            </a:endParaRPr>
          </a:p>
          <a:p>
            <a:pPr eaLnBrk="1" hangingPunct="1"/>
            <a:endParaRPr lang="ru-RU" altLang="ru-RU" sz="1000">
              <a:latin typeface="+mn-lt"/>
            </a:endParaRPr>
          </a:p>
          <a:p>
            <a:pPr eaLnBrk="1" hangingPunct="1"/>
            <a:endParaRPr lang="ru-RU" altLang="ru-RU" sz="1000">
              <a:latin typeface="+mn-lt"/>
            </a:endParaRPr>
          </a:p>
          <a:p>
            <a:pPr eaLnBrk="1" hangingPunct="1"/>
            <a:endParaRPr lang="ru-RU" altLang="ru-RU" sz="1000">
              <a:latin typeface="+mn-lt"/>
            </a:endParaRPr>
          </a:p>
          <a:p>
            <a:pPr eaLnBrk="1" hangingPunct="1"/>
            <a:endParaRPr lang="ru-RU" altLang="ru-RU" sz="1000">
              <a:latin typeface="+mn-lt"/>
            </a:endParaRPr>
          </a:p>
        </p:txBody>
      </p:sp>
      <p:sp>
        <p:nvSpPr>
          <p:cNvPr id="312514" name="AutoShape 194"/>
          <p:cNvSpPr>
            <a:spLocks noChangeArrowheads="1"/>
          </p:cNvSpPr>
          <p:nvPr/>
        </p:nvSpPr>
        <p:spPr bwMode="auto">
          <a:xfrm>
            <a:off x="6451600" y="5305425"/>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515" name="AutoShape 195"/>
          <p:cNvSpPr>
            <a:spLocks noChangeArrowheads="1"/>
          </p:cNvSpPr>
          <p:nvPr/>
        </p:nvSpPr>
        <p:spPr bwMode="auto">
          <a:xfrm>
            <a:off x="7123113" y="5294313"/>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2516" name="AutoShape 196"/>
          <p:cNvSpPr>
            <a:spLocks noChangeArrowheads="1"/>
          </p:cNvSpPr>
          <p:nvPr/>
        </p:nvSpPr>
        <p:spPr bwMode="auto">
          <a:xfrm>
            <a:off x="7789863" y="5284788"/>
            <a:ext cx="88900" cy="314325"/>
          </a:xfrm>
          <a:prstGeom prst="downArrow">
            <a:avLst>
              <a:gd name="adj1" fmla="val 50000"/>
              <a:gd name="adj2" fmla="val 8839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2517" name="Object 197"/>
          <p:cNvGraphicFramePr>
            <a:graphicFrameLocks noChangeAspect="1"/>
          </p:cNvGraphicFramePr>
          <p:nvPr>
            <p:extLst>
              <p:ext uri="{D42A27DB-BD31-4B8C-83A1-F6EECF244321}">
                <p14:modId xmlns:p14="http://schemas.microsoft.com/office/powerpoint/2010/main" val="3158625598"/>
              </p:ext>
            </p:extLst>
          </p:nvPr>
        </p:nvGraphicFramePr>
        <p:xfrm>
          <a:off x="6540500" y="5343525"/>
          <a:ext cx="177800" cy="228600"/>
        </p:xfrm>
        <a:graphic>
          <a:graphicData uri="http://schemas.openxmlformats.org/presentationml/2006/ole">
            <mc:AlternateContent xmlns:mc="http://schemas.openxmlformats.org/markup-compatibility/2006">
              <mc:Choice xmlns:v="urn:schemas-microsoft-com:vml" Requires="v">
                <p:oleObj spid="_x0000_s49955" name="Формула" r:id="rId44" imgW="177646" imgH="228402" progId="Equation.3">
                  <p:embed/>
                </p:oleObj>
              </mc:Choice>
              <mc:Fallback>
                <p:oleObj name="Формула" r:id="rId44" imgW="177646" imgH="228402"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540500" y="5343525"/>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518" name="Object 198"/>
          <p:cNvGraphicFramePr>
            <a:graphicFrameLocks noChangeAspect="1"/>
          </p:cNvGraphicFramePr>
          <p:nvPr>
            <p:extLst>
              <p:ext uri="{D42A27DB-BD31-4B8C-83A1-F6EECF244321}">
                <p14:modId xmlns:p14="http://schemas.microsoft.com/office/powerpoint/2010/main" val="3686601771"/>
              </p:ext>
            </p:extLst>
          </p:nvPr>
        </p:nvGraphicFramePr>
        <p:xfrm>
          <a:off x="7256463" y="5341938"/>
          <a:ext cx="190500" cy="228600"/>
        </p:xfrm>
        <a:graphic>
          <a:graphicData uri="http://schemas.openxmlformats.org/presentationml/2006/ole">
            <mc:AlternateContent xmlns:mc="http://schemas.openxmlformats.org/markup-compatibility/2006">
              <mc:Choice xmlns:v="urn:schemas-microsoft-com:vml" Requires="v">
                <p:oleObj spid="_x0000_s49956" name="Формула" r:id="rId46" imgW="190500" imgH="228600" progId="Equation.3">
                  <p:embed/>
                </p:oleObj>
              </mc:Choice>
              <mc:Fallback>
                <p:oleObj name="Формула" r:id="rId46" imgW="190500" imgH="22860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56463" y="5341938"/>
                        <a:ext cx="1905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519" name="Object 199"/>
          <p:cNvGraphicFramePr>
            <a:graphicFrameLocks noChangeAspect="1"/>
          </p:cNvGraphicFramePr>
          <p:nvPr>
            <p:extLst>
              <p:ext uri="{D42A27DB-BD31-4B8C-83A1-F6EECF244321}">
                <p14:modId xmlns:p14="http://schemas.microsoft.com/office/powerpoint/2010/main" val="3120652241"/>
              </p:ext>
            </p:extLst>
          </p:nvPr>
        </p:nvGraphicFramePr>
        <p:xfrm>
          <a:off x="7931150" y="5353050"/>
          <a:ext cx="190500" cy="241300"/>
        </p:xfrm>
        <a:graphic>
          <a:graphicData uri="http://schemas.openxmlformats.org/presentationml/2006/ole">
            <mc:AlternateContent xmlns:mc="http://schemas.openxmlformats.org/markup-compatibility/2006">
              <mc:Choice xmlns:v="urn:schemas-microsoft-com:vml" Requires="v">
                <p:oleObj spid="_x0000_s49957" name="Формула" r:id="rId48" imgW="190417" imgH="241195" progId="Equation.3">
                  <p:embed/>
                </p:oleObj>
              </mc:Choice>
              <mc:Fallback>
                <p:oleObj name="Формула" r:id="rId48" imgW="190417" imgH="241195"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931150" y="5353050"/>
                        <a:ext cx="1905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520" name="Object 200"/>
          <p:cNvGraphicFramePr>
            <a:graphicFrameLocks noChangeAspect="1"/>
          </p:cNvGraphicFramePr>
          <p:nvPr>
            <p:extLst>
              <p:ext uri="{D42A27DB-BD31-4B8C-83A1-F6EECF244321}">
                <p14:modId xmlns:p14="http://schemas.microsoft.com/office/powerpoint/2010/main" val="2933758965"/>
              </p:ext>
            </p:extLst>
          </p:nvPr>
        </p:nvGraphicFramePr>
        <p:xfrm>
          <a:off x="1114425" y="5956300"/>
          <a:ext cx="3162300" cy="431800"/>
        </p:xfrm>
        <a:graphic>
          <a:graphicData uri="http://schemas.openxmlformats.org/presentationml/2006/ole">
            <mc:AlternateContent xmlns:mc="http://schemas.openxmlformats.org/markup-compatibility/2006">
              <mc:Choice xmlns:v="urn:schemas-microsoft-com:vml" Requires="v">
                <p:oleObj spid="_x0000_s49958" name="Формула" r:id="rId50" imgW="3162300" imgH="431800" progId="Equation.3">
                  <p:embed/>
                </p:oleObj>
              </mc:Choice>
              <mc:Fallback>
                <p:oleObj name="Формула" r:id="rId50" imgW="3162300" imgH="431800"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114425" y="5956300"/>
                        <a:ext cx="3162300" cy="431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523" name="Line 203"/>
          <p:cNvSpPr>
            <a:spLocks noChangeShapeType="1"/>
          </p:cNvSpPr>
          <p:nvPr/>
        </p:nvSpPr>
        <p:spPr bwMode="auto">
          <a:xfrm flipH="1">
            <a:off x="7154863" y="6227763"/>
            <a:ext cx="6350" cy="206375"/>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524" name="Line 204"/>
          <p:cNvSpPr>
            <a:spLocks noChangeShapeType="1"/>
          </p:cNvSpPr>
          <p:nvPr/>
        </p:nvSpPr>
        <p:spPr bwMode="auto">
          <a:xfrm>
            <a:off x="6508750" y="6115050"/>
            <a:ext cx="0" cy="111125"/>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2525" name="Line 205"/>
          <p:cNvSpPr>
            <a:spLocks noChangeShapeType="1"/>
          </p:cNvSpPr>
          <p:nvPr/>
        </p:nvSpPr>
        <p:spPr bwMode="auto">
          <a:xfrm>
            <a:off x="7831138" y="6227763"/>
            <a:ext cx="0" cy="111125"/>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2526" name="Object 206"/>
          <p:cNvGraphicFramePr>
            <a:graphicFrameLocks noChangeAspect="1"/>
          </p:cNvGraphicFramePr>
          <p:nvPr>
            <p:extLst>
              <p:ext uri="{D42A27DB-BD31-4B8C-83A1-F6EECF244321}">
                <p14:modId xmlns:p14="http://schemas.microsoft.com/office/powerpoint/2010/main" val="2375293226"/>
              </p:ext>
            </p:extLst>
          </p:nvPr>
        </p:nvGraphicFramePr>
        <p:xfrm>
          <a:off x="7670800" y="6300788"/>
          <a:ext cx="407988" cy="361950"/>
        </p:xfrm>
        <a:graphic>
          <a:graphicData uri="http://schemas.openxmlformats.org/presentationml/2006/ole">
            <mc:AlternateContent xmlns:mc="http://schemas.openxmlformats.org/markup-compatibility/2006">
              <mc:Choice xmlns:v="urn:schemas-microsoft-com:vml" Requires="v">
                <p:oleObj spid="_x0000_s49959" name="Формула" r:id="rId52" imgW="444307" imgH="393529" progId="Equation.3">
                  <p:embed/>
                </p:oleObj>
              </mc:Choice>
              <mc:Fallback>
                <p:oleObj name="Формула" r:id="rId52" imgW="444307" imgH="393529"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670800" y="6300788"/>
                        <a:ext cx="407988"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527" name="Text Box 207"/>
          <p:cNvSpPr txBox="1">
            <a:spLocks noChangeArrowheads="1"/>
          </p:cNvSpPr>
          <p:nvPr/>
        </p:nvSpPr>
        <p:spPr bwMode="auto">
          <a:xfrm>
            <a:off x="6659563" y="4324350"/>
            <a:ext cx="219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solidFill>
                  <a:srgbClr val="FF0000"/>
                </a:solidFill>
                <a:latin typeface="+mn-lt"/>
              </a:rPr>
              <a:t>I</a:t>
            </a:r>
            <a:endParaRPr lang="ru-RU" altLang="ru-RU" sz="1000" b="1" i="1">
              <a:solidFill>
                <a:srgbClr val="FF0000"/>
              </a:solidFill>
              <a:latin typeface="+mn-lt"/>
            </a:endParaRPr>
          </a:p>
        </p:txBody>
      </p:sp>
      <p:sp>
        <p:nvSpPr>
          <p:cNvPr id="16505" name="Oval 213"/>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a:solidFill>
                  <a:schemeClr val="bg2"/>
                </a:solidFill>
                <a:latin typeface="+mn-lt"/>
              </a:rPr>
              <a:t>3</a:t>
            </a:r>
            <a:r>
              <a:rPr lang="en-US" altLang="ru-RU" sz="1000" b="1" dirty="0" smtClean="0">
                <a:solidFill>
                  <a:schemeClr val="bg2"/>
                </a:solidFill>
                <a:latin typeface="+mn-lt"/>
              </a:rPr>
              <a:t>2</a:t>
            </a:r>
            <a:endParaRPr lang="ru-RU" altLang="ru-RU" sz="1000" b="1" dirty="0">
              <a:solidFill>
                <a:schemeClr val="bg2"/>
              </a:solidFill>
              <a:latin typeface="+mn-lt"/>
            </a:endParaRPr>
          </a:p>
        </p:txBody>
      </p:sp>
    </p:spTree>
    <p:extLst>
      <p:ext uri="{BB962C8B-B14F-4D97-AF65-F5344CB8AC3E}">
        <p14:creationId xmlns:p14="http://schemas.microsoft.com/office/powerpoint/2010/main" val="3278827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2327"/>
                                        </p:tgtEl>
                                        <p:attrNameLst>
                                          <p:attrName>style.visibility</p:attrName>
                                        </p:attrNameLst>
                                      </p:cBhvr>
                                      <p:to>
                                        <p:strVal val="visible"/>
                                      </p:to>
                                    </p:set>
                                    <p:anim calcmode="lin" valueType="num">
                                      <p:cBhvr additive="base">
                                        <p:cTn id="7" dur="500" fill="hold"/>
                                        <p:tgtEl>
                                          <p:spTgt spid="312327"/>
                                        </p:tgtEl>
                                        <p:attrNameLst>
                                          <p:attrName>ppt_x</p:attrName>
                                        </p:attrNameLst>
                                      </p:cBhvr>
                                      <p:tavLst>
                                        <p:tav tm="0">
                                          <p:val>
                                            <p:strVal val="#ppt_x"/>
                                          </p:val>
                                        </p:tav>
                                        <p:tav tm="100000">
                                          <p:val>
                                            <p:strVal val="#ppt_x"/>
                                          </p:val>
                                        </p:tav>
                                      </p:tavLst>
                                    </p:anim>
                                    <p:anim calcmode="lin" valueType="num">
                                      <p:cBhvr additive="base">
                                        <p:cTn id="8" dur="500" fill="hold"/>
                                        <p:tgtEl>
                                          <p:spTgt spid="312327"/>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12328"/>
                                        </p:tgtEl>
                                        <p:attrNameLst>
                                          <p:attrName>style.visibility</p:attrName>
                                        </p:attrNameLst>
                                      </p:cBhvr>
                                      <p:to>
                                        <p:strVal val="visible"/>
                                      </p:to>
                                    </p:set>
                                    <p:anim calcmode="lin" valueType="num">
                                      <p:cBhvr additive="base">
                                        <p:cTn id="11" dur="500" fill="hold"/>
                                        <p:tgtEl>
                                          <p:spTgt spid="312328"/>
                                        </p:tgtEl>
                                        <p:attrNameLst>
                                          <p:attrName>ppt_x</p:attrName>
                                        </p:attrNameLst>
                                      </p:cBhvr>
                                      <p:tavLst>
                                        <p:tav tm="0">
                                          <p:val>
                                            <p:strVal val="1+#ppt_w/2"/>
                                          </p:val>
                                        </p:tav>
                                        <p:tav tm="100000">
                                          <p:val>
                                            <p:strVal val="#ppt_x"/>
                                          </p:val>
                                        </p:tav>
                                      </p:tavLst>
                                    </p:anim>
                                    <p:anim calcmode="lin" valueType="num">
                                      <p:cBhvr additive="base">
                                        <p:cTn id="12" dur="500" fill="hold"/>
                                        <p:tgtEl>
                                          <p:spTgt spid="31232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2332"/>
                                        </p:tgtEl>
                                        <p:attrNameLst>
                                          <p:attrName>style.visibility</p:attrName>
                                        </p:attrNameLst>
                                      </p:cBhvr>
                                      <p:to>
                                        <p:strVal val="visible"/>
                                      </p:to>
                                    </p:set>
                                    <p:anim calcmode="lin" valueType="num">
                                      <p:cBhvr additive="base">
                                        <p:cTn id="17" dur="500" fill="hold"/>
                                        <p:tgtEl>
                                          <p:spTgt spid="312332"/>
                                        </p:tgtEl>
                                        <p:attrNameLst>
                                          <p:attrName>ppt_x</p:attrName>
                                        </p:attrNameLst>
                                      </p:cBhvr>
                                      <p:tavLst>
                                        <p:tav tm="0">
                                          <p:val>
                                            <p:strVal val="#ppt_x"/>
                                          </p:val>
                                        </p:tav>
                                        <p:tav tm="100000">
                                          <p:val>
                                            <p:strVal val="#ppt_x"/>
                                          </p:val>
                                        </p:tav>
                                      </p:tavLst>
                                    </p:anim>
                                    <p:anim calcmode="lin" valueType="num">
                                      <p:cBhvr additive="base">
                                        <p:cTn id="18" dur="500" fill="hold"/>
                                        <p:tgtEl>
                                          <p:spTgt spid="3123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2333"/>
                                        </p:tgtEl>
                                        <p:attrNameLst>
                                          <p:attrName>style.visibility</p:attrName>
                                        </p:attrNameLst>
                                      </p:cBhvr>
                                      <p:to>
                                        <p:strVal val="visible"/>
                                      </p:to>
                                    </p:set>
                                    <p:anim calcmode="lin" valueType="num">
                                      <p:cBhvr additive="base">
                                        <p:cTn id="21" dur="500" fill="hold"/>
                                        <p:tgtEl>
                                          <p:spTgt spid="312333"/>
                                        </p:tgtEl>
                                        <p:attrNameLst>
                                          <p:attrName>ppt_x</p:attrName>
                                        </p:attrNameLst>
                                      </p:cBhvr>
                                      <p:tavLst>
                                        <p:tav tm="0">
                                          <p:val>
                                            <p:strVal val="#ppt_x"/>
                                          </p:val>
                                        </p:tav>
                                        <p:tav tm="100000">
                                          <p:val>
                                            <p:strVal val="#ppt_x"/>
                                          </p:val>
                                        </p:tav>
                                      </p:tavLst>
                                    </p:anim>
                                    <p:anim calcmode="lin" valueType="num">
                                      <p:cBhvr additive="base">
                                        <p:cTn id="22" dur="500" fill="hold"/>
                                        <p:tgtEl>
                                          <p:spTgt spid="3123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2334"/>
                                        </p:tgtEl>
                                        <p:attrNameLst>
                                          <p:attrName>style.visibility</p:attrName>
                                        </p:attrNameLst>
                                      </p:cBhvr>
                                      <p:to>
                                        <p:strVal val="visible"/>
                                      </p:to>
                                    </p:set>
                                    <p:anim calcmode="lin" valueType="num">
                                      <p:cBhvr additive="base">
                                        <p:cTn id="25" dur="500" fill="hold"/>
                                        <p:tgtEl>
                                          <p:spTgt spid="312334"/>
                                        </p:tgtEl>
                                        <p:attrNameLst>
                                          <p:attrName>ppt_x</p:attrName>
                                        </p:attrNameLst>
                                      </p:cBhvr>
                                      <p:tavLst>
                                        <p:tav tm="0">
                                          <p:val>
                                            <p:strVal val="#ppt_x"/>
                                          </p:val>
                                        </p:tav>
                                        <p:tav tm="100000">
                                          <p:val>
                                            <p:strVal val="#ppt_x"/>
                                          </p:val>
                                        </p:tav>
                                      </p:tavLst>
                                    </p:anim>
                                    <p:anim calcmode="lin" valueType="num">
                                      <p:cBhvr additive="base">
                                        <p:cTn id="26" dur="500" fill="hold"/>
                                        <p:tgtEl>
                                          <p:spTgt spid="31233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2335"/>
                                        </p:tgtEl>
                                        <p:attrNameLst>
                                          <p:attrName>style.visibility</p:attrName>
                                        </p:attrNameLst>
                                      </p:cBhvr>
                                      <p:to>
                                        <p:strVal val="visible"/>
                                      </p:to>
                                    </p:set>
                                    <p:anim calcmode="lin" valueType="num">
                                      <p:cBhvr additive="base">
                                        <p:cTn id="31" dur="500" fill="hold"/>
                                        <p:tgtEl>
                                          <p:spTgt spid="312335"/>
                                        </p:tgtEl>
                                        <p:attrNameLst>
                                          <p:attrName>ppt_x</p:attrName>
                                        </p:attrNameLst>
                                      </p:cBhvr>
                                      <p:tavLst>
                                        <p:tav tm="0">
                                          <p:val>
                                            <p:strVal val="#ppt_x"/>
                                          </p:val>
                                        </p:tav>
                                        <p:tav tm="100000">
                                          <p:val>
                                            <p:strVal val="#ppt_x"/>
                                          </p:val>
                                        </p:tav>
                                      </p:tavLst>
                                    </p:anim>
                                    <p:anim calcmode="lin" valueType="num">
                                      <p:cBhvr additive="base">
                                        <p:cTn id="32" dur="500" fill="hold"/>
                                        <p:tgtEl>
                                          <p:spTgt spid="31233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2338"/>
                                        </p:tgtEl>
                                        <p:attrNameLst>
                                          <p:attrName>style.visibility</p:attrName>
                                        </p:attrNameLst>
                                      </p:cBhvr>
                                      <p:to>
                                        <p:strVal val="visible"/>
                                      </p:to>
                                    </p:set>
                                    <p:anim calcmode="lin" valueType="num">
                                      <p:cBhvr additive="base">
                                        <p:cTn id="35" dur="500" fill="hold"/>
                                        <p:tgtEl>
                                          <p:spTgt spid="312338"/>
                                        </p:tgtEl>
                                        <p:attrNameLst>
                                          <p:attrName>ppt_x</p:attrName>
                                        </p:attrNameLst>
                                      </p:cBhvr>
                                      <p:tavLst>
                                        <p:tav tm="0">
                                          <p:val>
                                            <p:strVal val="#ppt_x"/>
                                          </p:val>
                                        </p:tav>
                                        <p:tav tm="100000">
                                          <p:val>
                                            <p:strVal val="#ppt_x"/>
                                          </p:val>
                                        </p:tav>
                                      </p:tavLst>
                                    </p:anim>
                                    <p:anim calcmode="lin" valueType="num">
                                      <p:cBhvr additive="base">
                                        <p:cTn id="36" dur="500" fill="hold"/>
                                        <p:tgtEl>
                                          <p:spTgt spid="31233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2339"/>
                                        </p:tgtEl>
                                        <p:attrNameLst>
                                          <p:attrName>style.visibility</p:attrName>
                                        </p:attrNameLst>
                                      </p:cBhvr>
                                      <p:to>
                                        <p:strVal val="visible"/>
                                      </p:to>
                                    </p:set>
                                    <p:anim calcmode="lin" valueType="num">
                                      <p:cBhvr additive="base">
                                        <p:cTn id="39" dur="500" fill="hold"/>
                                        <p:tgtEl>
                                          <p:spTgt spid="312339"/>
                                        </p:tgtEl>
                                        <p:attrNameLst>
                                          <p:attrName>ppt_x</p:attrName>
                                        </p:attrNameLst>
                                      </p:cBhvr>
                                      <p:tavLst>
                                        <p:tav tm="0">
                                          <p:val>
                                            <p:strVal val="#ppt_x"/>
                                          </p:val>
                                        </p:tav>
                                        <p:tav tm="100000">
                                          <p:val>
                                            <p:strVal val="#ppt_x"/>
                                          </p:val>
                                        </p:tav>
                                      </p:tavLst>
                                    </p:anim>
                                    <p:anim calcmode="lin" valueType="num">
                                      <p:cBhvr additive="base">
                                        <p:cTn id="40" dur="500" fill="hold"/>
                                        <p:tgtEl>
                                          <p:spTgt spid="31233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12337"/>
                                        </p:tgtEl>
                                        <p:attrNameLst>
                                          <p:attrName>style.visibility</p:attrName>
                                        </p:attrNameLst>
                                      </p:cBhvr>
                                      <p:to>
                                        <p:strVal val="visible"/>
                                      </p:to>
                                    </p:set>
                                    <p:anim calcmode="lin" valueType="num">
                                      <p:cBhvr additive="base">
                                        <p:cTn id="43" dur="500" fill="hold"/>
                                        <p:tgtEl>
                                          <p:spTgt spid="312337"/>
                                        </p:tgtEl>
                                        <p:attrNameLst>
                                          <p:attrName>ppt_x</p:attrName>
                                        </p:attrNameLst>
                                      </p:cBhvr>
                                      <p:tavLst>
                                        <p:tav tm="0">
                                          <p:val>
                                            <p:strVal val="#ppt_x"/>
                                          </p:val>
                                        </p:tav>
                                        <p:tav tm="100000">
                                          <p:val>
                                            <p:strVal val="#ppt_x"/>
                                          </p:val>
                                        </p:tav>
                                      </p:tavLst>
                                    </p:anim>
                                    <p:anim calcmode="lin" valueType="num">
                                      <p:cBhvr additive="base">
                                        <p:cTn id="44" dur="500" fill="hold"/>
                                        <p:tgtEl>
                                          <p:spTgt spid="31233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12340"/>
                                        </p:tgtEl>
                                        <p:attrNameLst>
                                          <p:attrName>style.visibility</p:attrName>
                                        </p:attrNameLst>
                                      </p:cBhvr>
                                      <p:to>
                                        <p:strVal val="visible"/>
                                      </p:to>
                                    </p:set>
                                    <p:anim calcmode="lin" valueType="num">
                                      <p:cBhvr additive="base">
                                        <p:cTn id="49" dur="500" fill="hold"/>
                                        <p:tgtEl>
                                          <p:spTgt spid="312340"/>
                                        </p:tgtEl>
                                        <p:attrNameLst>
                                          <p:attrName>ppt_x</p:attrName>
                                        </p:attrNameLst>
                                      </p:cBhvr>
                                      <p:tavLst>
                                        <p:tav tm="0">
                                          <p:val>
                                            <p:strVal val="#ppt_x"/>
                                          </p:val>
                                        </p:tav>
                                        <p:tav tm="100000">
                                          <p:val>
                                            <p:strVal val="#ppt_x"/>
                                          </p:val>
                                        </p:tav>
                                      </p:tavLst>
                                    </p:anim>
                                    <p:anim calcmode="lin" valueType="num">
                                      <p:cBhvr additive="base">
                                        <p:cTn id="50" dur="500" fill="hold"/>
                                        <p:tgtEl>
                                          <p:spTgt spid="312340"/>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31235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1234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1234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235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235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1235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1235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1236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1236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1236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1236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12364"/>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1236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1235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312367"/>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12368"/>
                                        </p:tgtEl>
                                        <p:attrNameLst>
                                          <p:attrName>style.visibility</p:attrName>
                                        </p:attrNameLst>
                                      </p:cBhvr>
                                      <p:to>
                                        <p:strVal val="visible"/>
                                      </p:to>
                                    </p:set>
                                  </p:childTnLst>
                                </p:cTn>
                              </p:par>
                              <p:par>
                                <p:cTn id="86" presetID="9" presetClass="exit" presetSubtype="0" fill="hold" nodeType="withEffect">
                                  <p:stCondLst>
                                    <p:cond delay="0"/>
                                  </p:stCondLst>
                                  <p:childTnLst>
                                    <p:animEffect transition="out" filter="dissolve">
                                      <p:cBhvr>
                                        <p:cTn id="87" dur="500"/>
                                        <p:tgtEl>
                                          <p:spTgt spid="312341"/>
                                        </p:tgtEl>
                                      </p:cBhvr>
                                    </p:animEffect>
                                    <p:set>
                                      <p:cBhvr>
                                        <p:cTn id="88" dur="1" fill="hold">
                                          <p:stCondLst>
                                            <p:cond delay="499"/>
                                          </p:stCondLst>
                                        </p:cTn>
                                        <p:tgtEl>
                                          <p:spTgt spid="312341"/>
                                        </p:tgtEl>
                                        <p:attrNameLst>
                                          <p:attrName>style.visibility</p:attrName>
                                        </p:attrNameLst>
                                      </p:cBhvr>
                                      <p:to>
                                        <p:strVal val="hidden"/>
                                      </p:to>
                                    </p:set>
                                  </p:childTnLst>
                                </p:cTn>
                              </p:par>
                              <p:par>
                                <p:cTn id="89" presetID="9" presetClass="exit" presetSubtype="0" fill="hold" nodeType="withEffect">
                                  <p:stCondLst>
                                    <p:cond delay="0"/>
                                  </p:stCondLst>
                                  <p:childTnLst>
                                    <p:animEffect transition="out" filter="dissolve">
                                      <p:cBhvr>
                                        <p:cTn id="90" dur="500"/>
                                        <p:tgtEl>
                                          <p:spTgt spid="312346"/>
                                        </p:tgtEl>
                                      </p:cBhvr>
                                    </p:animEffect>
                                    <p:set>
                                      <p:cBhvr>
                                        <p:cTn id="91" dur="1" fill="hold">
                                          <p:stCondLst>
                                            <p:cond delay="499"/>
                                          </p:stCondLst>
                                        </p:cTn>
                                        <p:tgtEl>
                                          <p:spTgt spid="312346"/>
                                        </p:tgtEl>
                                        <p:attrNameLst>
                                          <p:attrName>style.visibility</p:attrName>
                                        </p:attrNameLst>
                                      </p:cBhvr>
                                      <p:to>
                                        <p:strVal val="hidden"/>
                                      </p:to>
                                    </p:set>
                                  </p:childTnLst>
                                </p:cTn>
                              </p:par>
                            </p:childTnLst>
                          </p:cTn>
                        </p:par>
                        <p:par>
                          <p:cTn id="92" fill="hold" nodeType="afterGroup">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31236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123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1237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1237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373"/>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1237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1237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12376"/>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237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1237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1237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12380"/>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312381"/>
                                        </p:tgtEl>
                                        <p:attrNameLst>
                                          <p:attrName>style.visibility</p:attrName>
                                        </p:attrNameLst>
                                      </p:cBhvr>
                                      <p:to>
                                        <p:strVal val="visible"/>
                                      </p:to>
                                    </p:set>
                                    <p:anim calcmode="lin" valueType="num">
                                      <p:cBhvr additive="base">
                                        <p:cTn id="125" dur="500" fill="hold"/>
                                        <p:tgtEl>
                                          <p:spTgt spid="312381"/>
                                        </p:tgtEl>
                                        <p:attrNameLst>
                                          <p:attrName>ppt_x</p:attrName>
                                        </p:attrNameLst>
                                      </p:cBhvr>
                                      <p:tavLst>
                                        <p:tav tm="0">
                                          <p:val>
                                            <p:strVal val="#ppt_x"/>
                                          </p:val>
                                        </p:tav>
                                        <p:tav tm="100000">
                                          <p:val>
                                            <p:strVal val="#ppt_x"/>
                                          </p:val>
                                        </p:tav>
                                      </p:tavLst>
                                    </p:anim>
                                    <p:anim calcmode="lin" valueType="num">
                                      <p:cBhvr additive="base">
                                        <p:cTn id="126" dur="500" fill="hold"/>
                                        <p:tgtEl>
                                          <p:spTgt spid="312381"/>
                                        </p:tgtEl>
                                        <p:attrNameLst>
                                          <p:attrName>ppt_y</p:attrName>
                                        </p:attrNameLst>
                                      </p:cBhvr>
                                      <p:tavLst>
                                        <p:tav tm="0">
                                          <p:val>
                                            <p:strVal val="1+#ppt_h/2"/>
                                          </p:val>
                                        </p:tav>
                                        <p:tav tm="100000">
                                          <p:val>
                                            <p:strVal val="#ppt_y"/>
                                          </p:val>
                                        </p:tav>
                                      </p:tavLst>
                                    </p:anim>
                                  </p:childTnLst>
                                </p:cTn>
                              </p:par>
                              <p:par>
                                <p:cTn id="127" presetID="1" presetClass="entr" presetSubtype="0" fill="hold" grpId="0" nodeType="withEffect">
                                  <p:stCondLst>
                                    <p:cond delay="0"/>
                                  </p:stCondLst>
                                  <p:childTnLst>
                                    <p:set>
                                      <p:cBhvr>
                                        <p:cTn id="128" dur="1" fill="hold">
                                          <p:stCondLst>
                                            <p:cond delay="0"/>
                                          </p:stCondLst>
                                        </p:cTn>
                                        <p:tgtEl>
                                          <p:spTgt spid="31248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1248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1248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1248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1248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1248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1249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1249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31242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1244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31244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31246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31240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1239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2428"/>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1241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1244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1239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31243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31244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31241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1243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312400"/>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31240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12444"/>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312440"/>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312420"/>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31247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12476"/>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31247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312478"/>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312466"/>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312467"/>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31247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312465"/>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312453"/>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12469"/>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12464"/>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31247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12463"/>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31249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12492"/>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1252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2494"/>
                                        </p:tgtEl>
                                        <p:attrNameLst>
                                          <p:attrName>style.visibility</p:attrName>
                                        </p:attrNameLst>
                                      </p:cBhvr>
                                      <p:to>
                                        <p:strVal val="visible"/>
                                      </p:to>
                                    </p:se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312495"/>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3124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31249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1249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312499"/>
                                        </p:tgtEl>
                                        <p:attrNameLst>
                                          <p:attrName>style.visibility</p:attrName>
                                        </p:attrNameLst>
                                      </p:cBhvr>
                                      <p:to>
                                        <p:strVal val="visible"/>
                                      </p:to>
                                    </p:set>
                                  </p:childTnLst>
                                </p:cTn>
                              </p:par>
                            </p:childTnLst>
                          </p:cTn>
                        </p:par>
                        <p:par>
                          <p:cTn id="227" fill="hold" nodeType="afterGroup">
                            <p:stCondLst>
                              <p:cond delay="0"/>
                            </p:stCondLst>
                            <p:childTnLst>
                              <p:par>
                                <p:cTn id="228" presetID="35" presetClass="emph" presetSubtype="0" repeatCount="4000" fill="hold" nodeType="afterEffect">
                                  <p:stCondLst>
                                    <p:cond delay="0"/>
                                  </p:stCondLst>
                                  <p:childTnLst>
                                    <p:anim calcmode="discrete" valueType="str">
                                      <p:cBhvr>
                                        <p:cTn id="229" dur="500" fill="hold"/>
                                        <p:tgtEl>
                                          <p:spTgt spid="312338"/>
                                        </p:tgtEl>
                                        <p:attrNameLst>
                                          <p:attrName>style.visibility</p:attrName>
                                        </p:attrNameLst>
                                      </p:cBhvr>
                                      <p:tavLst>
                                        <p:tav tm="0">
                                          <p:val>
                                            <p:strVal val="hidden"/>
                                          </p:val>
                                        </p:tav>
                                        <p:tav tm="50000">
                                          <p:val>
                                            <p:strVal val="visible"/>
                                          </p:val>
                                        </p:tav>
                                      </p:tavLst>
                                    </p:anim>
                                  </p:childTnLst>
                                </p:cTn>
                              </p:par>
                            </p:childTnLst>
                          </p:cTn>
                        </p:par>
                        <p:par>
                          <p:cTn id="230" fill="hold" nodeType="afterGroup">
                            <p:stCondLst>
                              <p:cond delay="2000"/>
                            </p:stCondLst>
                            <p:childTnLst>
                              <p:par>
                                <p:cTn id="231" presetID="1" presetClass="entr" presetSubtype="0" fill="hold" grpId="0" nodeType="afterEffect">
                                  <p:stCondLst>
                                    <p:cond delay="0"/>
                                  </p:stCondLst>
                                  <p:childTnLst>
                                    <p:set>
                                      <p:cBhvr>
                                        <p:cTn id="232" dur="1" fill="hold">
                                          <p:stCondLst>
                                            <p:cond delay="0"/>
                                          </p:stCondLst>
                                        </p:cTn>
                                        <p:tgtEl>
                                          <p:spTgt spid="312500"/>
                                        </p:tgtEl>
                                        <p:attrNameLst>
                                          <p:attrName>style.visibility</p:attrName>
                                        </p:attrNameLst>
                                      </p:cBhvr>
                                      <p:to>
                                        <p:strVal val="visible"/>
                                      </p:to>
                                    </p:set>
                                  </p:childTnLst>
                                </p:cTn>
                              </p:par>
                            </p:childTnLst>
                          </p:cTn>
                        </p:par>
                        <p:par>
                          <p:cTn id="233" fill="hold" nodeType="afterGroup">
                            <p:stCondLst>
                              <p:cond delay="2000"/>
                            </p:stCondLst>
                            <p:childTnLst>
                              <p:par>
                                <p:cTn id="234" presetID="1" presetClass="entr" presetSubtype="0" fill="hold" grpId="0" nodeType="afterEffect">
                                  <p:stCondLst>
                                    <p:cond delay="0"/>
                                  </p:stCondLst>
                                  <p:childTnLst>
                                    <p:set>
                                      <p:cBhvr>
                                        <p:cTn id="235" dur="1" fill="hold">
                                          <p:stCondLst>
                                            <p:cond delay="0"/>
                                          </p:stCondLst>
                                        </p:cTn>
                                        <p:tgtEl>
                                          <p:spTgt spid="312501"/>
                                        </p:tgtEl>
                                        <p:attrNameLst>
                                          <p:attrName>style.visibility</p:attrName>
                                        </p:attrNameLst>
                                      </p:cBhvr>
                                      <p:to>
                                        <p:strVal val="visible"/>
                                      </p:to>
                                    </p:set>
                                  </p:childTnLst>
                                </p:cTn>
                              </p:par>
                              <p:par>
                                <p:cTn id="236" presetID="1" presetClass="entr" presetSubtype="0" fill="hold" nodeType="withEffect">
                                  <p:stCondLst>
                                    <p:cond delay="0"/>
                                  </p:stCondLst>
                                  <p:childTnLst>
                                    <p:set>
                                      <p:cBhvr>
                                        <p:cTn id="237" dur="1" fill="hold">
                                          <p:stCondLst>
                                            <p:cond delay="0"/>
                                          </p:stCondLst>
                                        </p:cTn>
                                        <p:tgtEl>
                                          <p:spTgt spid="312502"/>
                                        </p:tgtEl>
                                        <p:attrNameLst>
                                          <p:attrName>style.visibility</p:attrName>
                                        </p:attrNameLst>
                                      </p:cBhvr>
                                      <p:to>
                                        <p:strVal val="visible"/>
                                      </p:to>
                                    </p:set>
                                  </p:childTnLst>
                                </p:cTn>
                              </p:par>
                              <p:par>
                                <p:cTn id="238" presetID="1" presetClass="entr" presetSubtype="0" fill="hold" nodeType="withEffect">
                                  <p:stCondLst>
                                    <p:cond delay="0"/>
                                  </p:stCondLst>
                                  <p:childTnLst>
                                    <p:set>
                                      <p:cBhvr>
                                        <p:cTn id="239" dur="1" fill="hold">
                                          <p:stCondLst>
                                            <p:cond delay="0"/>
                                          </p:stCondLst>
                                        </p:cTn>
                                        <p:tgtEl>
                                          <p:spTgt spid="312503"/>
                                        </p:tgtEl>
                                        <p:attrNameLst>
                                          <p:attrName>style.visibility</p:attrName>
                                        </p:attrNameLst>
                                      </p:cBhvr>
                                      <p:to>
                                        <p:strVal val="visible"/>
                                      </p:to>
                                    </p:se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312504"/>
                                        </p:tgtEl>
                                        <p:attrNameLst>
                                          <p:attrName>style.visibility</p:attrName>
                                        </p:attrNameLst>
                                      </p:cBhvr>
                                      <p:to>
                                        <p:strVal val="visible"/>
                                      </p:to>
                                    </p:set>
                                  </p:childTnLst>
                                </p:cTn>
                              </p:par>
                              <p:par>
                                <p:cTn id="244" presetID="35" presetClass="emph" presetSubtype="0" repeatCount="4000" fill="hold" nodeType="withEffect">
                                  <p:stCondLst>
                                    <p:cond delay="0"/>
                                  </p:stCondLst>
                                  <p:childTnLst>
                                    <p:anim calcmode="discrete" valueType="str">
                                      <p:cBhvr>
                                        <p:cTn id="245" dur="500" fill="hold"/>
                                        <p:tgtEl>
                                          <p:spTgt spid="312339"/>
                                        </p:tgtEl>
                                        <p:attrNameLst>
                                          <p:attrName>style.visibility</p:attrName>
                                        </p:attrNameLst>
                                      </p:cBhvr>
                                      <p:tavLst>
                                        <p:tav tm="0">
                                          <p:val>
                                            <p:strVal val="hidden"/>
                                          </p:val>
                                        </p:tav>
                                        <p:tav tm="50000">
                                          <p:val>
                                            <p:strVal val="visible"/>
                                          </p:val>
                                        </p:tav>
                                      </p:tavLst>
                                    </p:anim>
                                  </p:childTnLst>
                                </p:cTn>
                              </p:par>
                              <p:par>
                                <p:cTn id="246" presetID="63" presetClass="path" presetSubtype="0" accel="50000" decel="50000" fill="hold" grpId="1" nodeType="withEffect">
                                  <p:stCondLst>
                                    <p:cond delay="0"/>
                                  </p:stCondLst>
                                  <p:childTnLst>
                                    <p:animMotion origin="layout" path="M 3.05556E-6 -4.81481E-6 L 0.15382 -4.81481E-6 " pathEditMode="relative" rAng="0" ptsTypes="AA">
                                      <p:cBhvr>
                                        <p:cTn id="247" dur="2000" fill="hold"/>
                                        <p:tgtEl>
                                          <p:spTgt spid="312498"/>
                                        </p:tgtEl>
                                        <p:attrNameLst>
                                          <p:attrName>ppt_x</p:attrName>
                                          <p:attrName>ppt_y</p:attrName>
                                        </p:attrNameLst>
                                      </p:cBhvr>
                                      <p:rCtr x="7691" y="0"/>
                                    </p:animMotion>
                                  </p:childTnLst>
                                </p:cTn>
                              </p:par>
                              <p:par>
                                <p:cTn id="248" presetID="63" presetClass="path" presetSubtype="0" accel="50000" decel="50000" fill="hold" grpId="1" nodeType="withEffect">
                                  <p:stCondLst>
                                    <p:cond delay="0"/>
                                  </p:stCondLst>
                                  <p:childTnLst>
                                    <p:animMotion origin="layout" path="M -4.16667E-6 -4.07407E-6 L 0.15348 -0.00046 " pathEditMode="relative" rAng="0" ptsTypes="AA">
                                      <p:cBhvr>
                                        <p:cTn id="249" dur="2000" fill="hold"/>
                                        <p:tgtEl>
                                          <p:spTgt spid="312499"/>
                                        </p:tgtEl>
                                        <p:attrNameLst>
                                          <p:attrName>ppt_x</p:attrName>
                                          <p:attrName>ppt_y</p:attrName>
                                        </p:attrNameLst>
                                      </p:cBhvr>
                                      <p:rCtr x="7674" y="-23"/>
                                    </p:animMotion>
                                  </p:childTnLst>
                                </p:cTn>
                              </p:par>
                            </p:childTnLst>
                          </p:cTn>
                        </p:par>
                        <p:par>
                          <p:cTn id="250" fill="hold" nodeType="afterGroup">
                            <p:stCondLst>
                              <p:cond delay="2000"/>
                            </p:stCondLst>
                            <p:childTnLst>
                              <p:par>
                                <p:cTn id="251" presetID="1" presetClass="entr" presetSubtype="0" fill="hold" grpId="0" nodeType="afterEffect">
                                  <p:stCondLst>
                                    <p:cond delay="0"/>
                                  </p:stCondLst>
                                  <p:childTnLst>
                                    <p:set>
                                      <p:cBhvr>
                                        <p:cTn id="252" dur="1" fill="hold">
                                          <p:stCondLst>
                                            <p:cond delay="0"/>
                                          </p:stCondLst>
                                        </p:cTn>
                                        <p:tgtEl>
                                          <p:spTgt spid="312505"/>
                                        </p:tgtEl>
                                        <p:attrNameLst>
                                          <p:attrName>style.visibility</p:attrName>
                                        </p:attrNameLst>
                                      </p:cBhvr>
                                      <p:to>
                                        <p:strVal val="visible"/>
                                      </p:to>
                                    </p:set>
                                  </p:childTnLst>
                                </p:cTn>
                              </p:par>
                            </p:childTnLst>
                          </p:cTn>
                        </p:par>
                        <p:par>
                          <p:cTn id="253" fill="hold" nodeType="afterGroup">
                            <p:stCondLst>
                              <p:cond delay="2000"/>
                            </p:stCondLst>
                            <p:childTnLst>
                              <p:par>
                                <p:cTn id="254" presetID="1" presetClass="entr" presetSubtype="0" fill="hold" grpId="0" nodeType="afterEffect">
                                  <p:stCondLst>
                                    <p:cond delay="0"/>
                                  </p:stCondLst>
                                  <p:childTnLst>
                                    <p:set>
                                      <p:cBhvr>
                                        <p:cTn id="255" dur="1" fill="hold">
                                          <p:stCondLst>
                                            <p:cond delay="0"/>
                                          </p:stCondLst>
                                        </p:cTn>
                                        <p:tgtEl>
                                          <p:spTgt spid="312506"/>
                                        </p:tgtEl>
                                        <p:attrNameLst>
                                          <p:attrName>style.visibility</p:attrName>
                                        </p:attrNameLst>
                                      </p:cBhvr>
                                      <p:to>
                                        <p:strVal val="visible"/>
                                      </p:to>
                                    </p:set>
                                  </p:childTnLst>
                                </p:cTn>
                              </p:par>
                              <p:par>
                                <p:cTn id="256" presetID="1" presetClass="entr" presetSubtype="0" fill="hold" nodeType="withEffect">
                                  <p:stCondLst>
                                    <p:cond delay="0"/>
                                  </p:stCondLst>
                                  <p:childTnLst>
                                    <p:set>
                                      <p:cBhvr>
                                        <p:cTn id="257" dur="1" fill="hold">
                                          <p:stCondLst>
                                            <p:cond delay="0"/>
                                          </p:stCondLst>
                                        </p:cTn>
                                        <p:tgtEl>
                                          <p:spTgt spid="312507"/>
                                        </p:tgtEl>
                                        <p:attrNameLst>
                                          <p:attrName>style.visibility</p:attrName>
                                        </p:attrNameLst>
                                      </p:cBhvr>
                                      <p:to>
                                        <p:strVal val="visible"/>
                                      </p:to>
                                    </p:set>
                                  </p:childTnLst>
                                </p:cTn>
                              </p:par>
                              <p:par>
                                <p:cTn id="258" presetID="1" presetClass="entr" presetSubtype="0" fill="hold" nodeType="withEffect">
                                  <p:stCondLst>
                                    <p:cond delay="0"/>
                                  </p:stCondLst>
                                  <p:childTnLst>
                                    <p:set>
                                      <p:cBhvr>
                                        <p:cTn id="259" dur="1" fill="hold">
                                          <p:stCondLst>
                                            <p:cond delay="0"/>
                                          </p:stCondLst>
                                        </p:cTn>
                                        <p:tgtEl>
                                          <p:spTgt spid="312508"/>
                                        </p:tgtEl>
                                        <p:attrNameLst>
                                          <p:attrName>style.visibility</p:attrName>
                                        </p:attrNameLst>
                                      </p:cBhvr>
                                      <p:to>
                                        <p:strVal val="visible"/>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312509"/>
                                        </p:tgtEl>
                                        <p:attrNameLst>
                                          <p:attrName>style.visibility</p:attrName>
                                        </p:attrNameLst>
                                      </p:cBhvr>
                                      <p:to>
                                        <p:strVal val="visible"/>
                                      </p:to>
                                    </p:set>
                                  </p:childTnLst>
                                </p:cTn>
                              </p:par>
                            </p:childTnLst>
                          </p:cTn>
                        </p:par>
                        <p:par>
                          <p:cTn id="264" fill="hold" nodeType="afterGroup">
                            <p:stCondLst>
                              <p:cond delay="0"/>
                            </p:stCondLst>
                            <p:childTnLst>
                              <p:par>
                                <p:cTn id="265" presetID="1" presetClass="entr" presetSubtype="0" fill="hold" grpId="0" nodeType="afterEffect">
                                  <p:stCondLst>
                                    <p:cond delay="0"/>
                                  </p:stCondLst>
                                  <p:childTnLst>
                                    <p:set>
                                      <p:cBhvr>
                                        <p:cTn id="266" dur="1" fill="hold">
                                          <p:stCondLst>
                                            <p:cond delay="0"/>
                                          </p:stCondLst>
                                        </p:cTn>
                                        <p:tgtEl>
                                          <p:spTgt spid="312511"/>
                                        </p:tgtEl>
                                        <p:attrNameLst>
                                          <p:attrName>style.visibility</p:attrName>
                                        </p:attrNameLst>
                                      </p:cBhvr>
                                      <p:to>
                                        <p:strVal val="visible"/>
                                      </p:to>
                                    </p:set>
                                  </p:childTnLst>
                                </p:cTn>
                              </p:par>
                            </p:childTnLst>
                          </p:cTn>
                        </p:par>
                        <p:par>
                          <p:cTn id="267" fill="hold" nodeType="afterGroup">
                            <p:stCondLst>
                              <p:cond delay="0"/>
                            </p:stCondLst>
                            <p:childTnLst>
                              <p:par>
                                <p:cTn id="268" presetID="1" presetClass="entr" presetSubtype="0" fill="hold" grpId="0" nodeType="afterEffect">
                                  <p:stCondLst>
                                    <p:cond delay="0"/>
                                  </p:stCondLst>
                                  <p:childTnLst>
                                    <p:set>
                                      <p:cBhvr>
                                        <p:cTn id="269" dur="1" fill="hold">
                                          <p:stCondLst>
                                            <p:cond delay="0"/>
                                          </p:stCondLst>
                                        </p:cTn>
                                        <p:tgtEl>
                                          <p:spTgt spid="312512"/>
                                        </p:tgtEl>
                                        <p:attrNameLst>
                                          <p:attrName>style.visibility</p:attrName>
                                        </p:attrNameLst>
                                      </p:cBhvr>
                                      <p:to>
                                        <p:strVal val="visible"/>
                                      </p:to>
                                    </p:set>
                                  </p:childTnLst>
                                </p:cTn>
                              </p:par>
                              <p:par>
                                <p:cTn id="270" presetID="1" presetClass="entr" presetSubtype="0" fill="hold" grpId="0" nodeType="withEffect">
                                  <p:stCondLst>
                                    <p:cond delay="0"/>
                                  </p:stCondLst>
                                  <p:childTnLst>
                                    <p:set>
                                      <p:cBhvr>
                                        <p:cTn id="271" dur="1" fill="hold">
                                          <p:stCondLst>
                                            <p:cond delay="0"/>
                                          </p:stCondLst>
                                        </p:cTn>
                                        <p:tgtEl>
                                          <p:spTgt spid="312510"/>
                                        </p:tgtEl>
                                        <p:attrNameLst>
                                          <p:attrName>style.visibility</p:attrName>
                                        </p:attrNameLst>
                                      </p:cBhvr>
                                      <p:to>
                                        <p:strVal val="visible"/>
                                      </p:to>
                                    </p:set>
                                  </p:childTnLst>
                                </p:cTn>
                              </p:par>
                              <p:par>
                                <p:cTn id="272" presetID="9" presetClass="exit" presetSubtype="0" fill="hold" grpId="2" nodeType="withEffect">
                                  <p:stCondLst>
                                    <p:cond delay="0"/>
                                  </p:stCondLst>
                                  <p:childTnLst>
                                    <p:animEffect transition="out" filter="dissolve">
                                      <p:cBhvr>
                                        <p:cTn id="273" dur="500"/>
                                        <p:tgtEl>
                                          <p:spTgt spid="312498"/>
                                        </p:tgtEl>
                                      </p:cBhvr>
                                    </p:animEffect>
                                    <p:set>
                                      <p:cBhvr>
                                        <p:cTn id="274" dur="1" fill="hold">
                                          <p:stCondLst>
                                            <p:cond delay="499"/>
                                          </p:stCondLst>
                                        </p:cTn>
                                        <p:tgtEl>
                                          <p:spTgt spid="312498"/>
                                        </p:tgtEl>
                                        <p:attrNameLst>
                                          <p:attrName>style.visibility</p:attrName>
                                        </p:attrNameLst>
                                      </p:cBhvr>
                                      <p:to>
                                        <p:strVal val="hidden"/>
                                      </p:to>
                                    </p:set>
                                  </p:childTnLst>
                                </p:cTn>
                              </p:par>
                              <p:par>
                                <p:cTn id="275" presetID="9" presetClass="exit" presetSubtype="0" fill="hold" grpId="2" nodeType="withEffect">
                                  <p:stCondLst>
                                    <p:cond delay="0"/>
                                  </p:stCondLst>
                                  <p:childTnLst>
                                    <p:animEffect transition="out" filter="dissolve">
                                      <p:cBhvr>
                                        <p:cTn id="276" dur="500"/>
                                        <p:tgtEl>
                                          <p:spTgt spid="312499"/>
                                        </p:tgtEl>
                                      </p:cBhvr>
                                    </p:animEffect>
                                    <p:set>
                                      <p:cBhvr>
                                        <p:cTn id="277" dur="1" fill="hold">
                                          <p:stCondLst>
                                            <p:cond delay="499"/>
                                          </p:stCondLst>
                                        </p:cTn>
                                        <p:tgtEl>
                                          <p:spTgt spid="312499"/>
                                        </p:tgtEl>
                                        <p:attrNameLst>
                                          <p:attrName>style.visibility</p:attrName>
                                        </p:attrNameLst>
                                      </p:cBhvr>
                                      <p:to>
                                        <p:strVal val="hidden"/>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ntr" presetSubtype="0" fill="hold" grpId="0" nodeType="clickEffect">
                                  <p:stCondLst>
                                    <p:cond delay="0"/>
                                  </p:stCondLst>
                                  <p:childTnLst>
                                    <p:set>
                                      <p:cBhvr>
                                        <p:cTn id="281" dur="1" fill="hold">
                                          <p:stCondLst>
                                            <p:cond delay="0"/>
                                          </p:stCondLst>
                                        </p:cTn>
                                        <p:tgtEl>
                                          <p:spTgt spid="312513"/>
                                        </p:tgtEl>
                                        <p:attrNameLst>
                                          <p:attrName>style.visibility</p:attrName>
                                        </p:attrNameLst>
                                      </p:cBhvr>
                                      <p:to>
                                        <p:strVal val="visible"/>
                                      </p:to>
                                    </p:set>
                                  </p:childTnLst>
                                </p:cTn>
                              </p:par>
                              <p:par>
                                <p:cTn id="282" presetID="2" presetClass="entr" presetSubtype="4" fill="hold" nodeType="withEffect">
                                  <p:stCondLst>
                                    <p:cond delay="0"/>
                                  </p:stCondLst>
                                  <p:childTnLst>
                                    <p:set>
                                      <p:cBhvr>
                                        <p:cTn id="283" dur="1" fill="hold">
                                          <p:stCondLst>
                                            <p:cond delay="0"/>
                                          </p:stCondLst>
                                        </p:cTn>
                                        <p:tgtEl>
                                          <p:spTgt spid="312520"/>
                                        </p:tgtEl>
                                        <p:attrNameLst>
                                          <p:attrName>style.visibility</p:attrName>
                                        </p:attrNameLst>
                                      </p:cBhvr>
                                      <p:to>
                                        <p:strVal val="visible"/>
                                      </p:to>
                                    </p:set>
                                    <p:anim calcmode="lin" valueType="num">
                                      <p:cBhvr additive="base">
                                        <p:cTn id="284" dur="500" fill="hold"/>
                                        <p:tgtEl>
                                          <p:spTgt spid="312520"/>
                                        </p:tgtEl>
                                        <p:attrNameLst>
                                          <p:attrName>ppt_x</p:attrName>
                                        </p:attrNameLst>
                                      </p:cBhvr>
                                      <p:tavLst>
                                        <p:tav tm="0">
                                          <p:val>
                                            <p:strVal val="#ppt_x"/>
                                          </p:val>
                                        </p:tav>
                                        <p:tav tm="100000">
                                          <p:val>
                                            <p:strVal val="#ppt_x"/>
                                          </p:val>
                                        </p:tav>
                                      </p:tavLst>
                                    </p:anim>
                                    <p:anim calcmode="lin" valueType="num">
                                      <p:cBhvr additive="base">
                                        <p:cTn id="285" dur="500" fill="hold"/>
                                        <p:tgtEl>
                                          <p:spTgt spid="312520"/>
                                        </p:tgtEl>
                                        <p:attrNameLst>
                                          <p:attrName>ppt_y</p:attrName>
                                        </p:attrNameLst>
                                      </p:cBhvr>
                                      <p:tavLst>
                                        <p:tav tm="0">
                                          <p:val>
                                            <p:strVal val="1+#ppt_h/2"/>
                                          </p:val>
                                        </p:tav>
                                        <p:tav tm="100000">
                                          <p:val>
                                            <p:strVal val="#ppt_y"/>
                                          </p:val>
                                        </p:tav>
                                      </p:tavLst>
                                    </p:anim>
                                  </p:childTnLst>
                                </p:cTn>
                              </p:par>
                            </p:childTnLst>
                          </p:cTn>
                        </p:par>
                        <p:par>
                          <p:cTn id="286" fill="hold" nodeType="afterGroup">
                            <p:stCondLst>
                              <p:cond delay="500"/>
                            </p:stCondLst>
                            <p:childTnLst>
                              <p:par>
                                <p:cTn id="287" presetID="35" presetClass="emph" presetSubtype="0" repeatCount="4000" fill="hold" nodeType="afterEffect">
                                  <p:stCondLst>
                                    <p:cond delay="0"/>
                                  </p:stCondLst>
                                  <p:childTnLst>
                                    <p:anim calcmode="discrete" valueType="str">
                                      <p:cBhvr>
                                        <p:cTn id="288" dur="500" fill="hold"/>
                                        <p:tgtEl>
                                          <p:spTgt spid="312520"/>
                                        </p:tgtEl>
                                        <p:attrNameLst>
                                          <p:attrName>style.visibility</p:attrName>
                                        </p:attrNameLst>
                                      </p:cBhvr>
                                      <p:tavLst>
                                        <p:tav tm="0">
                                          <p:val>
                                            <p:strVal val="hidden"/>
                                          </p:val>
                                        </p:tav>
                                        <p:tav tm="50000">
                                          <p:val>
                                            <p:strVal val="visible"/>
                                          </p:val>
                                        </p:tav>
                                      </p:tavLst>
                                    </p:anim>
                                  </p:childTnLst>
                                </p:cTn>
                              </p:par>
                              <p:par>
                                <p:cTn id="289" presetID="1" presetClass="entr" presetSubtype="0" fill="hold" nodeType="withEffect">
                                  <p:stCondLst>
                                    <p:cond delay="0"/>
                                  </p:stCondLst>
                                  <p:childTnLst>
                                    <p:set>
                                      <p:cBhvr>
                                        <p:cTn id="290" dur="1" fill="hold">
                                          <p:stCondLst>
                                            <p:cond delay="0"/>
                                          </p:stCondLst>
                                        </p:cTn>
                                        <p:tgtEl>
                                          <p:spTgt spid="3125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312514"/>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312517"/>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312515"/>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312518"/>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312516"/>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312519"/>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312524"/>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312523"/>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312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7" grpId="0"/>
      <p:bldP spid="312332" grpId="0"/>
      <p:bldP spid="312335" grpId="0"/>
      <p:bldP spid="312337" grpId="0"/>
      <p:bldP spid="312340" grpId="0"/>
      <p:bldP spid="312353" grpId="0" animBg="1"/>
      <p:bldP spid="312354" grpId="0" animBg="1"/>
      <p:bldP spid="312355" grpId="0" animBg="1"/>
      <p:bldP spid="312357" grpId="0" animBg="1"/>
      <p:bldP spid="312358" grpId="0" animBg="1"/>
      <p:bldP spid="312359" grpId="0" animBg="1"/>
      <p:bldP spid="312363" grpId="0" animBg="1"/>
      <p:bldP spid="312364" grpId="0" animBg="1"/>
      <p:bldP spid="312368" grpId="0"/>
      <p:bldP spid="312369" grpId="0" animBg="1"/>
      <p:bldP spid="312370" grpId="0" animBg="1"/>
      <p:bldP spid="312374" grpId="0"/>
      <p:bldP spid="312377" grpId="0"/>
      <p:bldP spid="312378" grpId="0" animBg="1"/>
      <p:bldP spid="312381" grpId="0"/>
      <p:bldP spid="312444" grpId="0" animBg="1"/>
      <p:bldP spid="312445" grpId="0" animBg="1"/>
      <p:bldP spid="312446" grpId="0" animBg="1"/>
      <p:bldP spid="312447" grpId="0" animBg="1"/>
      <p:bldP spid="312463" grpId="0" animBg="1"/>
      <p:bldP spid="312464" grpId="0" animBg="1"/>
      <p:bldP spid="312465" grpId="0" animBg="1"/>
      <p:bldP spid="312466" grpId="0" animBg="1"/>
      <p:bldP spid="312467" grpId="0" animBg="1"/>
      <p:bldP spid="312468" grpId="0"/>
      <p:bldP spid="312469" grpId="0"/>
      <p:bldP spid="312470" grpId="0"/>
      <p:bldP spid="312471" grpId="0"/>
      <p:bldP spid="312475" grpId="0" animBg="1"/>
      <p:bldP spid="312476" grpId="0" animBg="1"/>
      <p:bldP spid="312477" grpId="0" animBg="1"/>
      <p:bldP spid="312478" grpId="0"/>
      <p:bldP spid="312483" grpId="0"/>
      <p:bldP spid="312484" grpId="0"/>
      <p:bldP spid="312485" grpId="0"/>
      <p:bldP spid="312486" grpId="0"/>
      <p:bldP spid="312487" grpId="0"/>
      <p:bldP spid="312488" grpId="0"/>
      <p:bldP spid="312490" grpId="0"/>
      <p:bldP spid="312491" grpId="0" animBg="1"/>
      <p:bldP spid="312492" grpId="0"/>
      <p:bldP spid="312493" grpId="0"/>
      <p:bldP spid="312494" grpId="0" animBg="1"/>
      <p:bldP spid="312495" grpId="0"/>
      <p:bldP spid="312496" grpId="0" animBg="1"/>
      <p:bldP spid="312497" grpId="0" animBg="1"/>
      <p:bldP spid="312498" grpId="0" animBg="1"/>
      <p:bldP spid="312498" grpId="1" animBg="1"/>
      <p:bldP spid="312498" grpId="2" animBg="1"/>
      <p:bldP spid="312499" grpId="0" animBg="1"/>
      <p:bldP spid="312499" grpId="1" animBg="1"/>
      <p:bldP spid="312499" grpId="2" animBg="1"/>
      <p:bldP spid="312500" grpId="0" animBg="1"/>
      <p:bldP spid="312501" grpId="0" animBg="1"/>
      <p:bldP spid="312504" grpId="0"/>
      <p:bldP spid="312505" grpId="0" animBg="1"/>
      <p:bldP spid="312506" grpId="0" animBg="1"/>
      <p:bldP spid="312509" grpId="0"/>
      <p:bldP spid="312510" grpId="0" animBg="1"/>
      <p:bldP spid="312511" grpId="0" animBg="1"/>
      <p:bldP spid="312512" grpId="0" animBg="1"/>
      <p:bldP spid="312513" grpId="0" animBg="1"/>
      <p:bldP spid="312514" grpId="0" animBg="1"/>
      <p:bldP spid="312515" grpId="0" animBg="1"/>
      <p:bldP spid="312516" grpId="0" animBg="1"/>
      <p:bldP spid="312523" grpId="0" animBg="1"/>
      <p:bldP spid="312524" grpId="0" animBg="1"/>
      <p:bldP spid="312525" grpId="0" animBg="1"/>
      <p:bldP spid="3125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991" name="Object 335"/>
          <p:cNvGraphicFramePr>
            <a:graphicFrameLocks noChangeAspect="1"/>
          </p:cNvGraphicFramePr>
          <p:nvPr>
            <p:extLst>
              <p:ext uri="{D42A27DB-BD31-4B8C-83A1-F6EECF244321}">
                <p14:modId xmlns:p14="http://schemas.microsoft.com/office/powerpoint/2010/main" val="302143352"/>
              </p:ext>
            </p:extLst>
          </p:nvPr>
        </p:nvGraphicFramePr>
        <p:xfrm>
          <a:off x="4475163" y="4875213"/>
          <a:ext cx="1320800" cy="215900"/>
        </p:xfrm>
        <a:graphic>
          <a:graphicData uri="http://schemas.openxmlformats.org/presentationml/2006/ole">
            <mc:AlternateContent xmlns:mc="http://schemas.openxmlformats.org/markup-compatibility/2006">
              <mc:Choice xmlns:v="urn:schemas-microsoft-com:vml" Requires="v">
                <p:oleObj spid="_x0000_s51742" name="Формула" r:id="rId3" imgW="1320227" imgH="215806" progId="Equation.3">
                  <p:embed/>
                </p:oleObj>
              </mc:Choice>
              <mc:Fallback>
                <p:oleObj name="Формула" r:id="rId3" imgW="1320227"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163" y="4875213"/>
                        <a:ext cx="1320800" cy="215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989" name="Text Box 333"/>
          <p:cNvSpPr txBox="1">
            <a:spLocks noChangeArrowheads="1"/>
          </p:cNvSpPr>
          <p:nvPr/>
        </p:nvSpPr>
        <p:spPr bwMode="auto">
          <a:xfrm>
            <a:off x="4051300" y="4202113"/>
            <a:ext cx="500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Балка неподвижна и не имеет ни возможных, ни действительных перемещений.</a:t>
            </a:r>
          </a:p>
          <a:p>
            <a:pPr eaLnBrk="1" hangingPunct="1"/>
            <a:r>
              <a:rPr lang="ru-RU" altLang="ru-RU" sz="1000">
                <a:latin typeface="+mn-lt"/>
              </a:rPr>
              <a:t>Отбросим связь, реакция которой отыскивается, и заменим ее реакцией</a:t>
            </a:r>
            <a:r>
              <a:rPr lang="en-US" altLang="ru-RU" sz="1000">
                <a:latin typeface="+mn-lt"/>
              </a:rPr>
              <a:t>:</a:t>
            </a:r>
            <a:endParaRPr lang="ru-RU" altLang="ru-RU" sz="1000">
              <a:latin typeface="+mn-lt"/>
            </a:endParaRPr>
          </a:p>
        </p:txBody>
      </p:sp>
      <p:sp>
        <p:nvSpPr>
          <p:cNvPr id="326990" name="Text Box 334"/>
          <p:cNvSpPr txBox="1">
            <a:spLocks noChangeArrowheads="1"/>
          </p:cNvSpPr>
          <p:nvPr/>
        </p:nvSpPr>
        <p:spPr bwMode="auto">
          <a:xfrm>
            <a:off x="2146300" y="4533900"/>
            <a:ext cx="7150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Без правой опоры балка может поворачиваться под действием активных сил, реакцию </a:t>
            </a:r>
            <a:r>
              <a:rPr lang="en-US" altLang="ru-RU" sz="1000" b="1" i="1" dirty="0">
                <a:latin typeface="+mn-lt"/>
              </a:rPr>
              <a:t>R</a:t>
            </a:r>
            <a:r>
              <a:rPr lang="en-US" altLang="ru-RU" sz="1000" i="1" baseline="-25000" dirty="0">
                <a:latin typeface="+mn-lt"/>
              </a:rPr>
              <a:t>B</a:t>
            </a:r>
            <a:r>
              <a:rPr lang="en-US" altLang="ru-RU" sz="1000" dirty="0">
                <a:latin typeface="+mn-lt"/>
              </a:rPr>
              <a:t> </a:t>
            </a:r>
            <a:r>
              <a:rPr lang="ru-RU" altLang="ru-RU" sz="1000" dirty="0">
                <a:latin typeface="+mn-lt"/>
              </a:rPr>
              <a:t>причисляем</a:t>
            </a:r>
          </a:p>
          <a:p>
            <a:pPr eaLnBrk="1" hangingPunct="1"/>
            <a:r>
              <a:rPr lang="ru-RU" altLang="ru-RU" sz="1000" dirty="0">
                <a:latin typeface="+mn-lt"/>
              </a:rPr>
              <a:t>к активным силам. Зададим малое возможное перемещение</a:t>
            </a:r>
            <a:r>
              <a:rPr lang="en-US" altLang="ru-RU" sz="1000" dirty="0">
                <a:latin typeface="+mn-lt"/>
              </a:rPr>
              <a:t>:</a:t>
            </a:r>
            <a:endParaRPr lang="ru-RU" altLang="ru-RU" sz="1000" dirty="0">
              <a:latin typeface="+mn-lt"/>
            </a:endParaRPr>
          </a:p>
        </p:txBody>
      </p:sp>
      <p:sp>
        <p:nvSpPr>
          <p:cNvPr id="18439" name="Text Box 4"/>
          <p:cNvSpPr txBox="1">
            <a:spLocks noChangeArrowheads="1"/>
          </p:cNvSpPr>
          <p:nvPr/>
        </p:nvSpPr>
        <p:spPr bwMode="auto">
          <a:xfrm>
            <a:off x="136525" y="782638"/>
            <a:ext cx="702628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mn-lt"/>
                <a:cs typeface="Arial" pitchFamily="34" charset="0"/>
              </a:rPr>
              <a:t>■</a:t>
            </a:r>
            <a:r>
              <a:rPr lang="en-US" altLang="ru-RU" sz="1000" b="1">
                <a:solidFill>
                  <a:srgbClr val="FF0000"/>
                </a:solidFill>
                <a:latin typeface="+mn-lt"/>
                <a:cs typeface="Arial" pitchFamily="34" charset="0"/>
              </a:rPr>
              <a:t>  </a:t>
            </a:r>
            <a:r>
              <a:rPr lang="ru-RU" altLang="ru-RU" sz="1000" b="1">
                <a:solidFill>
                  <a:srgbClr val="FF0000"/>
                </a:solidFill>
                <a:latin typeface="+mn-lt"/>
              </a:rPr>
              <a:t>Кинематический способ определения реакций и усилий. </a:t>
            </a:r>
            <a:r>
              <a:rPr lang="ru-RU" altLang="ru-RU" sz="1000">
                <a:latin typeface="+mn-lt"/>
              </a:rPr>
              <a:t>Способ основывается на принципе возможных перемещений</a:t>
            </a:r>
            <a:r>
              <a:rPr lang="en-US" altLang="ru-RU" sz="1000">
                <a:latin typeface="+mn-lt"/>
              </a:rPr>
              <a:t>:</a:t>
            </a:r>
            <a:endParaRPr lang="ru-RU" altLang="ru-RU" sz="1000">
              <a:latin typeface="+mn-lt"/>
            </a:endParaRPr>
          </a:p>
        </p:txBody>
      </p:sp>
      <p:sp>
        <p:nvSpPr>
          <p:cNvPr id="18443" name="Oval 18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33</a:t>
            </a:r>
            <a:endParaRPr lang="ru-RU" altLang="ru-RU" sz="1000" b="1" dirty="0">
              <a:solidFill>
                <a:schemeClr val="bg2"/>
              </a:solidFill>
              <a:latin typeface="+mn-lt"/>
            </a:endParaRPr>
          </a:p>
        </p:txBody>
      </p:sp>
      <p:sp>
        <p:nvSpPr>
          <p:cNvPr id="326837" name="Rectangle 181"/>
          <p:cNvSpPr>
            <a:spLocks noChangeArrowheads="1"/>
          </p:cNvSpPr>
          <p:nvPr/>
        </p:nvSpPr>
        <p:spPr bwMode="auto">
          <a:xfrm>
            <a:off x="131763" y="992188"/>
            <a:ext cx="8807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ru-RU" altLang="ru-RU" sz="1000" b="1" dirty="0">
                <a:solidFill>
                  <a:schemeClr val="bg2"/>
                </a:solidFill>
                <a:latin typeface="+mn-lt"/>
                <a:cs typeface="Arial" pitchFamily="34" charset="0"/>
              </a:rPr>
              <a:t>■     </a:t>
            </a:r>
            <a:r>
              <a:rPr lang="ru-RU" altLang="ru-RU" sz="1000" b="1" dirty="0">
                <a:solidFill>
                  <a:srgbClr val="FF0000"/>
                </a:solidFill>
                <a:latin typeface="+mn-lt"/>
                <a:cs typeface="Arial" pitchFamily="34" charset="0"/>
              </a:rPr>
              <a:t> </a:t>
            </a:r>
            <a:r>
              <a:rPr lang="ru-RU" altLang="ru-RU" sz="1000" b="1" dirty="0">
                <a:solidFill>
                  <a:srgbClr val="FF0000"/>
                </a:solidFill>
                <a:latin typeface="+mn-lt"/>
              </a:rPr>
              <a:t>Принцип возможных перемещений </a:t>
            </a:r>
            <a:r>
              <a:rPr lang="ru-RU" altLang="ru-RU" sz="1000" b="1" dirty="0">
                <a:latin typeface="+mn-lt"/>
              </a:rPr>
              <a:t>–</a:t>
            </a:r>
            <a:r>
              <a:rPr lang="ru-RU" altLang="ru-RU" sz="1000" dirty="0">
                <a:latin typeface="+mn-lt"/>
              </a:rPr>
              <a:t> </a:t>
            </a:r>
            <a:r>
              <a:rPr lang="ru-RU" altLang="ru-RU" sz="1000" b="1" dirty="0">
                <a:solidFill>
                  <a:schemeClr val="accent1"/>
                </a:solidFill>
                <a:latin typeface="+mn-lt"/>
              </a:rPr>
              <a:t>Для равновесия материальной системы, подчиненной стационарным, двухсторонним и идеальным связям, необходимо и достаточно, чтобы сумма элементарных работ всех активных сил на любом возможном перемещении из предполагаемого положения равновесия </a:t>
            </a:r>
            <a:r>
              <a:rPr lang="ru-RU" altLang="ru-RU" sz="1000" b="1" dirty="0">
                <a:solidFill>
                  <a:schemeClr val="bg2"/>
                </a:solidFill>
                <a:latin typeface="+mn-lt"/>
              </a:rPr>
              <a:t>равнялось нулю</a:t>
            </a:r>
            <a:r>
              <a:rPr lang="en-US" altLang="ru-RU" sz="1000" b="1" dirty="0">
                <a:solidFill>
                  <a:schemeClr val="bg2"/>
                </a:solidFill>
                <a:latin typeface="+mn-lt"/>
              </a:rPr>
              <a:t>:</a:t>
            </a:r>
            <a:endParaRPr lang="ru-RU" altLang="ru-RU" sz="1000" dirty="0">
              <a:latin typeface="+mn-lt"/>
            </a:endParaRPr>
          </a:p>
        </p:txBody>
      </p:sp>
      <p:graphicFrame>
        <p:nvGraphicFramePr>
          <p:cNvPr id="326838" name="Object 182"/>
          <p:cNvGraphicFramePr>
            <a:graphicFrameLocks noChangeAspect="1"/>
          </p:cNvGraphicFramePr>
          <p:nvPr>
            <p:extLst>
              <p:ext uri="{D42A27DB-BD31-4B8C-83A1-F6EECF244321}">
                <p14:modId xmlns:p14="http://schemas.microsoft.com/office/powerpoint/2010/main" val="513910617"/>
              </p:ext>
            </p:extLst>
          </p:nvPr>
        </p:nvGraphicFramePr>
        <p:xfrm>
          <a:off x="5838825" y="1362075"/>
          <a:ext cx="1193800" cy="431800"/>
        </p:xfrm>
        <a:graphic>
          <a:graphicData uri="http://schemas.openxmlformats.org/presentationml/2006/ole">
            <mc:AlternateContent xmlns:mc="http://schemas.openxmlformats.org/markup-compatibility/2006">
              <mc:Choice xmlns:v="urn:schemas-microsoft-com:vml" Requires="v">
                <p:oleObj spid="_x0000_s51743" name="Формула" r:id="rId5" imgW="1193800" imgH="431800" progId="Equation.3">
                  <p:embed/>
                </p:oleObj>
              </mc:Choice>
              <mc:Fallback>
                <p:oleObj name="Формула" r:id="rId5" imgW="11938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8825" y="1362075"/>
                        <a:ext cx="1193800" cy="431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839" name="Text Box 183"/>
          <p:cNvSpPr txBox="1">
            <a:spLocks noChangeArrowheads="1"/>
          </p:cNvSpPr>
          <p:nvPr/>
        </p:nvSpPr>
        <p:spPr bwMode="auto">
          <a:xfrm>
            <a:off x="127000" y="1458913"/>
            <a:ext cx="835837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chemeClr val="accent1"/>
                </a:solidFill>
                <a:latin typeface="+mn-lt"/>
              </a:rPr>
              <a:t>Стационарные связи</a:t>
            </a:r>
            <a:r>
              <a:rPr lang="ru-RU" altLang="ru-RU" sz="1000" dirty="0">
                <a:solidFill>
                  <a:schemeClr val="accent1"/>
                </a:solidFill>
                <a:latin typeface="+mn-lt"/>
              </a:rPr>
              <a:t> </a:t>
            </a:r>
            <a:r>
              <a:rPr lang="ru-RU" altLang="ru-RU" sz="1000" dirty="0">
                <a:latin typeface="+mn-lt"/>
              </a:rPr>
              <a:t>– не зависящие от времени.</a:t>
            </a:r>
          </a:p>
          <a:p>
            <a:pPr eaLnBrk="1" hangingPunct="1"/>
            <a:r>
              <a:rPr lang="ru-RU" altLang="ru-RU" sz="1000" b="1" dirty="0">
                <a:solidFill>
                  <a:schemeClr val="accent1"/>
                </a:solidFill>
                <a:latin typeface="+mn-lt"/>
              </a:rPr>
              <a:t>Двухсторонние связи</a:t>
            </a:r>
            <a:r>
              <a:rPr lang="ru-RU" altLang="ru-RU" sz="1000" dirty="0">
                <a:solidFill>
                  <a:schemeClr val="accent1"/>
                </a:solidFill>
                <a:latin typeface="+mn-lt"/>
              </a:rPr>
              <a:t> </a:t>
            </a:r>
            <a:r>
              <a:rPr lang="ru-RU" altLang="ru-RU" sz="1000" dirty="0">
                <a:latin typeface="+mn-lt"/>
              </a:rPr>
              <a:t>– препятствующие перемещениям в обоих противоположных</a:t>
            </a:r>
          </a:p>
          <a:p>
            <a:pPr eaLnBrk="1" hangingPunct="1"/>
            <a:r>
              <a:rPr lang="ru-RU" altLang="ru-RU" sz="1000" dirty="0">
                <a:latin typeface="+mn-lt"/>
              </a:rPr>
              <a:t> направлениях (жесткая заделка, шарнир, стержень являются двухсторонними связями, нить, гладкая поверхность – односторонние связи).</a:t>
            </a:r>
          </a:p>
          <a:p>
            <a:pPr eaLnBrk="1" hangingPunct="1"/>
            <a:r>
              <a:rPr lang="ru-RU" altLang="ru-RU" sz="1000" dirty="0">
                <a:latin typeface="+mn-lt"/>
              </a:rPr>
              <a:t>Если связь односторонняя, то достаточно просто не рассматривать в качестве возможных перемещений перемещения, соответствующие</a:t>
            </a:r>
          </a:p>
          <a:p>
            <a:pPr eaLnBrk="1" hangingPunct="1"/>
            <a:r>
              <a:rPr lang="ru-RU" altLang="ru-RU" sz="1000" dirty="0">
                <a:latin typeface="+mn-lt"/>
              </a:rPr>
              <a:t>тому направлению, в котором связь не может удерживать объект, например, в направлении отрыва объекта от гладкой поверхности. </a:t>
            </a:r>
          </a:p>
          <a:p>
            <a:pPr eaLnBrk="1" hangingPunct="1"/>
            <a:r>
              <a:rPr lang="ru-RU" altLang="ru-RU" sz="1000" b="1" dirty="0">
                <a:solidFill>
                  <a:schemeClr val="accent1"/>
                </a:solidFill>
                <a:latin typeface="+mn-lt"/>
              </a:rPr>
              <a:t>Идеальные связи</a:t>
            </a:r>
            <a:r>
              <a:rPr lang="ru-RU" altLang="ru-RU" sz="1000" dirty="0">
                <a:solidFill>
                  <a:schemeClr val="accent1"/>
                </a:solidFill>
                <a:latin typeface="+mn-lt"/>
              </a:rPr>
              <a:t> </a:t>
            </a:r>
            <a:r>
              <a:rPr lang="ru-RU" altLang="ru-RU" sz="1000" dirty="0">
                <a:latin typeface="+mn-lt"/>
              </a:rPr>
              <a:t>– работа которых на любом возможном перемещении равна нулю.</a:t>
            </a:r>
          </a:p>
          <a:p>
            <a:pPr eaLnBrk="1" hangingPunct="1"/>
            <a:r>
              <a:rPr lang="ru-RU" altLang="ru-RU" sz="1000" dirty="0">
                <a:latin typeface="+mn-lt"/>
              </a:rPr>
              <a:t>Если связь не идеальная, то реакция такой связи должна быть причислена к действующим (активным) силам, например, сила трения шероховатой</a:t>
            </a:r>
          </a:p>
          <a:p>
            <a:pPr eaLnBrk="1" hangingPunct="1"/>
            <a:r>
              <a:rPr lang="ru-RU" altLang="ru-RU" sz="1000" dirty="0">
                <a:latin typeface="+mn-lt"/>
              </a:rPr>
              <a:t>поверхности добавляется к активным силам.</a:t>
            </a:r>
          </a:p>
        </p:txBody>
      </p:sp>
      <p:sp>
        <p:nvSpPr>
          <p:cNvPr id="326840" name="Rectangle 184"/>
          <p:cNvSpPr>
            <a:spLocks noChangeArrowheads="1"/>
          </p:cNvSpPr>
          <p:nvPr/>
        </p:nvSpPr>
        <p:spPr bwMode="auto">
          <a:xfrm>
            <a:off x="109538" y="2693988"/>
            <a:ext cx="89773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ru-RU" altLang="ru-RU" sz="1000" b="1" dirty="0">
                <a:solidFill>
                  <a:schemeClr val="bg2"/>
                </a:solidFill>
                <a:latin typeface="+mn-lt"/>
                <a:cs typeface="Arial" pitchFamily="34" charset="0"/>
              </a:rPr>
              <a:t>■     </a:t>
            </a:r>
            <a:r>
              <a:rPr lang="ru-RU" altLang="ru-RU" sz="1000" b="1" dirty="0">
                <a:solidFill>
                  <a:srgbClr val="FF0000"/>
                </a:solidFill>
                <a:latin typeface="+mn-lt"/>
                <a:cs typeface="Arial" pitchFamily="34" charset="0"/>
              </a:rPr>
              <a:t> </a:t>
            </a:r>
            <a:r>
              <a:rPr lang="ru-RU" altLang="ru-RU" sz="1000" b="1" dirty="0">
                <a:solidFill>
                  <a:srgbClr val="FF0000"/>
                </a:solidFill>
                <a:latin typeface="+mn-lt"/>
              </a:rPr>
              <a:t>Возможные перемещения </a:t>
            </a:r>
            <a:r>
              <a:rPr lang="ru-RU" altLang="ru-RU" sz="1000" b="1" dirty="0">
                <a:latin typeface="+mn-lt"/>
              </a:rPr>
              <a:t>–</a:t>
            </a:r>
            <a:r>
              <a:rPr lang="ru-RU" altLang="ru-RU" sz="1000" dirty="0">
                <a:latin typeface="+mn-lt"/>
              </a:rPr>
              <a:t> </a:t>
            </a:r>
            <a:r>
              <a:rPr lang="ru-RU" altLang="ru-RU" sz="1000" b="1" dirty="0">
                <a:solidFill>
                  <a:schemeClr val="accent1"/>
                </a:solidFill>
                <a:latin typeface="+mn-lt"/>
              </a:rPr>
              <a:t>бесконечно малые перемещения, допускаемые наложенными на систему связями</a:t>
            </a:r>
            <a:r>
              <a:rPr lang="ru-RU" altLang="ru-RU" sz="1000" dirty="0">
                <a:latin typeface="+mn-lt"/>
              </a:rPr>
              <a:t>. Возможные перемещения не зависят от приложенных к системе сил. </a:t>
            </a:r>
          </a:p>
        </p:txBody>
      </p:sp>
      <p:sp>
        <p:nvSpPr>
          <p:cNvPr id="326841" name="Rectangle 185"/>
          <p:cNvSpPr>
            <a:spLocks noChangeArrowheads="1"/>
          </p:cNvSpPr>
          <p:nvPr/>
        </p:nvSpPr>
        <p:spPr bwMode="auto">
          <a:xfrm>
            <a:off x="98425" y="3025775"/>
            <a:ext cx="79105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5000"/>
              </a:lnSpc>
              <a:buFont typeface="Wingdings" pitchFamily="2" charset="2"/>
              <a:buNone/>
            </a:pPr>
            <a:r>
              <a:rPr lang="ru-RU" altLang="ru-RU" sz="1000" b="1">
                <a:solidFill>
                  <a:schemeClr val="bg2"/>
                </a:solidFill>
                <a:latin typeface="+mn-lt"/>
                <a:cs typeface="Arial" pitchFamily="34" charset="0"/>
              </a:rPr>
              <a:t>■     </a:t>
            </a:r>
            <a:r>
              <a:rPr lang="ru-RU" altLang="ru-RU" sz="1000" b="1">
                <a:solidFill>
                  <a:srgbClr val="FF0000"/>
                </a:solidFill>
                <a:latin typeface="+mn-lt"/>
                <a:cs typeface="Arial" pitchFamily="34" charset="0"/>
              </a:rPr>
              <a:t> </a:t>
            </a:r>
            <a:r>
              <a:rPr lang="ru-RU" altLang="ru-RU" sz="1000" b="1">
                <a:solidFill>
                  <a:srgbClr val="FF0000"/>
                </a:solidFill>
                <a:latin typeface="+mn-lt"/>
              </a:rPr>
              <a:t>Вычисление возможных перемещений</a:t>
            </a:r>
            <a:r>
              <a:rPr lang="en-US" altLang="ru-RU" sz="1000" b="1">
                <a:solidFill>
                  <a:srgbClr val="FF0000"/>
                </a:solidFill>
                <a:latin typeface="+mn-lt"/>
              </a:rPr>
              <a:t>:</a:t>
            </a:r>
            <a:r>
              <a:rPr lang="ru-RU" altLang="ru-RU" sz="1000" b="1">
                <a:solidFill>
                  <a:srgbClr val="FF0000"/>
                </a:solidFill>
                <a:latin typeface="+mn-lt"/>
              </a:rPr>
              <a:t> </a:t>
            </a:r>
            <a:r>
              <a:rPr lang="ru-RU" altLang="ru-RU" sz="1000" b="1">
                <a:latin typeface="+mn-lt"/>
              </a:rPr>
              <a:t>-</a:t>
            </a:r>
            <a:r>
              <a:rPr lang="ru-RU" altLang="ru-RU" sz="1000" b="1">
                <a:solidFill>
                  <a:srgbClr val="FF0000"/>
                </a:solidFill>
                <a:latin typeface="+mn-lt"/>
              </a:rPr>
              <a:t> </a:t>
            </a:r>
            <a:r>
              <a:rPr lang="ru-RU" altLang="ru-RU" sz="1000">
                <a:latin typeface="+mn-lt"/>
              </a:rPr>
              <a:t>в силу малости возможных перемещений при повороте</a:t>
            </a:r>
          </a:p>
          <a:p>
            <a:pPr eaLnBrk="1" hangingPunct="1">
              <a:lnSpc>
                <a:spcPct val="85000"/>
              </a:lnSpc>
              <a:buFont typeface="Wingdings" pitchFamily="2" charset="2"/>
              <a:buNone/>
            </a:pPr>
            <a:r>
              <a:rPr lang="ru-RU" altLang="ru-RU" sz="1000">
                <a:latin typeface="+mn-lt"/>
              </a:rPr>
              <a:t> твердого тела любая его точка может рассматриваться движущейся не по дуге, а по перпендикуляру</a:t>
            </a:r>
          </a:p>
          <a:p>
            <a:pPr eaLnBrk="1" hangingPunct="1">
              <a:lnSpc>
                <a:spcPct val="85000"/>
              </a:lnSpc>
              <a:buFont typeface="Wingdings" pitchFamily="2" charset="2"/>
              <a:buNone/>
            </a:pPr>
            <a:r>
              <a:rPr lang="ru-RU" altLang="ru-RU" sz="1000">
                <a:latin typeface="+mn-lt"/>
              </a:rPr>
              <a:t>к радиусу вращения в сторону угла поворота</a:t>
            </a:r>
            <a:r>
              <a:rPr lang="en-US" altLang="ru-RU" sz="1000">
                <a:latin typeface="+mn-lt"/>
              </a:rPr>
              <a:t>:</a:t>
            </a:r>
            <a:r>
              <a:rPr lang="ru-RU" altLang="ru-RU" sz="1000">
                <a:latin typeface="+mn-lt"/>
              </a:rPr>
              <a:t> </a:t>
            </a:r>
          </a:p>
        </p:txBody>
      </p:sp>
      <p:grpSp>
        <p:nvGrpSpPr>
          <p:cNvPr id="326842" name="Group 186"/>
          <p:cNvGrpSpPr>
            <a:grpSpLocks/>
          </p:cNvGrpSpPr>
          <p:nvPr/>
        </p:nvGrpSpPr>
        <p:grpSpPr bwMode="auto">
          <a:xfrm>
            <a:off x="7019925" y="2900363"/>
            <a:ext cx="2009775" cy="1074737"/>
            <a:chOff x="282" y="2661"/>
            <a:chExt cx="1266" cy="677"/>
          </a:xfrm>
        </p:grpSpPr>
        <p:sp>
          <p:nvSpPr>
            <p:cNvPr id="18570" name="Text Box 187"/>
            <p:cNvSpPr txBox="1">
              <a:spLocks noChangeArrowheads="1"/>
            </p:cNvSpPr>
            <p:nvPr/>
          </p:nvSpPr>
          <p:spPr bwMode="auto">
            <a:xfrm>
              <a:off x="1370" y="3019"/>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solidFill>
                    <a:srgbClr val="008000"/>
                  </a:solidFill>
                  <a:latin typeface="+mn-lt"/>
                </a:rPr>
                <a:t>x</a:t>
              </a:r>
              <a:endParaRPr lang="ru-RU" altLang="ru-RU" sz="1000" i="1">
                <a:solidFill>
                  <a:srgbClr val="008000"/>
                </a:solidFill>
                <a:latin typeface="+mn-lt"/>
              </a:endParaRPr>
            </a:p>
          </p:txBody>
        </p:sp>
        <p:sp>
          <p:nvSpPr>
            <p:cNvPr id="18571" name="Line 188"/>
            <p:cNvSpPr>
              <a:spLocks noChangeShapeType="1"/>
            </p:cNvSpPr>
            <p:nvPr/>
          </p:nvSpPr>
          <p:spPr bwMode="auto">
            <a:xfrm>
              <a:off x="461" y="3125"/>
              <a:ext cx="894"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72" name="Line 189"/>
            <p:cNvSpPr>
              <a:spLocks noChangeShapeType="1"/>
            </p:cNvSpPr>
            <p:nvPr/>
          </p:nvSpPr>
          <p:spPr bwMode="auto">
            <a:xfrm rot="-5400000">
              <a:off x="758" y="2816"/>
              <a:ext cx="0" cy="61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nvGrpSpPr>
            <p:cNvPr id="18573" name="Group 190"/>
            <p:cNvGrpSpPr>
              <a:grpSpLocks/>
            </p:cNvGrpSpPr>
            <p:nvPr/>
          </p:nvGrpSpPr>
          <p:grpSpPr bwMode="auto">
            <a:xfrm rot="10800000" flipV="1">
              <a:off x="328" y="3099"/>
              <a:ext cx="224" cy="125"/>
              <a:chOff x="158" y="2772"/>
              <a:chExt cx="386" cy="227"/>
            </a:xfrm>
          </p:grpSpPr>
          <p:sp>
            <p:nvSpPr>
              <p:cNvPr id="18591" name="AutoShape 191"/>
              <p:cNvSpPr>
                <a:spLocks noChangeArrowheads="1"/>
              </p:cNvSpPr>
              <p:nvPr/>
            </p:nvSpPr>
            <p:spPr bwMode="auto">
              <a:xfrm>
                <a:off x="227" y="2817"/>
                <a:ext cx="227" cy="113"/>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92" name="Oval 192"/>
              <p:cNvSpPr>
                <a:spLocks noChangeArrowheads="1"/>
              </p:cNvSpPr>
              <p:nvPr/>
            </p:nvSpPr>
            <p:spPr bwMode="auto">
              <a:xfrm>
                <a:off x="295" y="2772"/>
                <a:ext cx="91" cy="91"/>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93" name="Rectangle 193"/>
              <p:cNvSpPr>
                <a:spLocks noChangeArrowheads="1"/>
              </p:cNvSpPr>
              <p:nvPr/>
            </p:nvSpPr>
            <p:spPr bwMode="auto">
              <a:xfrm>
                <a:off x="158" y="2931"/>
                <a:ext cx="386" cy="6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94" name="Line 194"/>
              <p:cNvSpPr>
                <a:spLocks noChangeShapeType="1"/>
              </p:cNvSpPr>
              <p:nvPr/>
            </p:nvSpPr>
            <p:spPr bwMode="auto">
              <a:xfrm>
                <a:off x="158" y="2931"/>
                <a:ext cx="3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aphicFrame>
          <p:nvGraphicFramePr>
            <p:cNvPr id="18574" name="Object 195"/>
            <p:cNvGraphicFramePr>
              <a:graphicFrameLocks noChangeAspect="1"/>
            </p:cNvGraphicFramePr>
            <p:nvPr/>
          </p:nvGraphicFramePr>
          <p:xfrm>
            <a:off x="834" y="2996"/>
            <a:ext cx="56" cy="112"/>
          </p:xfrm>
          <a:graphic>
            <a:graphicData uri="http://schemas.openxmlformats.org/presentationml/2006/ole">
              <mc:AlternateContent xmlns:mc="http://schemas.openxmlformats.org/markup-compatibility/2006">
                <mc:Choice xmlns:v="urn:schemas-microsoft-com:vml" Requires="v">
                  <p:oleObj spid="_x0000_s51744" name="Формула" r:id="rId7" imgW="88669" imgH="177338" progId="Equation.3">
                    <p:embed/>
                  </p:oleObj>
                </mc:Choice>
                <mc:Fallback>
                  <p:oleObj name="Формула" r:id="rId7" imgW="88669" imgH="17733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 y="2996"/>
                          <a:ext cx="56"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75" name="Text Box 196"/>
            <p:cNvSpPr txBox="1">
              <a:spLocks noChangeArrowheads="1"/>
            </p:cNvSpPr>
            <p:nvPr/>
          </p:nvSpPr>
          <p:spPr bwMode="auto">
            <a:xfrm>
              <a:off x="1029" y="2954"/>
              <a:ext cx="16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A</a:t>
              </a:r>
              <a:endParaRPr lang="ru-RU" altLang="ru-RU" sz="1000" i="1">
                <a:latin typeface="+mn-lt"/>
              </a:endParaRPr>
            </a:p>
          </p:txBody>
        </p:sp>
        <p:sp>
          <p:nvSpPr>
            <p:cNvPr id="18576" name="Line 197"/>
            <p:cNvSpPr>
              <a:spLocks noChangeShapeType="1"/>
            </p:cNvSpPr>
            <p:nvPr/>
          </p:nvSpPr>
          <p:spPr bwMode="auto">
            <a:xfrm rot="-5400000">
              <a:off x="220" y="2896"/>
              <a:ext cx="45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77" name="Text Box 198"/>
            <p:cNvSpPr txBox="1">
              <a:spLocks noChangeArrowheads="1"/>
            </p:cNvSpPr>
            <p:nvPr/>
          </p:nvSpPr>
          <p:spPr bwMode="auto">
            <a:xfrm>
              <a:off x="282" y="2993"/>
              <a:ext cx="17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O</a:t>
              </a:r>
              <a:endParaRPr lang="ru-RU" altLang="ru-RU" sz="1000" i="1">
                <a:latin typeface="+mn-lt"/>
              </a:endParaRPr>
            </a:p>
          </p:txBody>
        </p:sp>
        <p:sp>
          <p:nvSpPr>
            <p:cNvPr id="18578" name="Line 199"/>
            <p:cNvSpPr>
              <a:spLocks noChangeShapeType="1"/>
            </p:cNvSpPr>
            <p:nvPr/>
          </p:nvSpPr>
          <p:spPr bwMode="auto">
            <a:xfrm rot="5400000" flipV="1">
              <a:off x="621" y="2945"/>
              <a:ext cx="216" cy="56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79" name="Arc 200"/>
            <p:cNvSpPr>
              <a:spLocks/>
            </p:cNvSpPr>
            <p:nvPr/>
          </p:nvSpPr>
          <p:spPr bwMode="auto">
            <a:xfrm rot="5400000">
              <a:off x="596" y="3132"/>
              <a:ext cx="61" cy="42"/>
            </a:xfrm>
            <a:custGeom>
              <a:avLst/>
              <a:gdLst>
                <a:gd name="T0" fmla="*/ 0 w 21600"/>
                <a:gd name="T1" fmla="*/ 0 h 21600"/>
                <a:gd name="T2" fmla="*/ 61 w 21600"/>
                <a:gd name="T3" fmla="*/ 42 h 21600"/>
                <a:gd name="T4" fmla="*/ 0 w 21600"/>
                <a:gd name="T5" fmla="*/ 4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18580" name="Object 201"/>
            <p:cNvGraphicFramePr>
              <a:graphicFrameLocks noChangeAspect="1"/>
            </p:cNvGraphicFramePr>
            <p:nvPr/>
          </p:nvGraphicFramePr>
          <p:xfrm>
            <a:off x="679" y="3119"/>
            <a:ext cx="144" cy="112"/>
          </p:xfrm>
          <a:graphic>
            <a:graphicData uri="http://schemas.openxmlformats.org/presentationml/2006/ole">
              <mc:AlternateContent xmlns:mc="http://schemas.openxmlformats.org/markup-compatibility/2006">
                <mc:Choice xmlns:v="urn:schemas-microsoft-com:vml" Requires="v">
                  <p:oleObj spid="_x0000_s51745" name="Формула" r:id="rId9" imgW="228402" imgH="177646" progId="Equation.3">
                    <p:embed/>
                  </p:oleObj>
                </mc:Choice>
                <mc:Fallback>
                  <p:oleObj name="Формула" r:id="rId9" imgW="228402"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 y="3119"/>
                          <a:ext cx="14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81" name="Freeform 202"/>
            <p:cNvSpPr>
              <a:spLocks/>
            </p:cNvSpPr>
            <p:nvPr/>
          </p:nvSpPr>
          <p:spPr bwMode="auto">
            <a:xfrm>
              <a:off x="1006" y="3128"/>
              <a:ext cx="56" cy="210"/>
            </a:xfrm>
            <a:custGeom>
              <a:avLst/>
              <a:gdLst>
                <a:gd name="T0" fmla="*/ 56 w 56"/>
                <a:gd name="T1" fmla="*/ 0 h 210"/>
                <a:gd name="T2" fmla="*/ 42 w 56"/>
                <a:gd name="T3" fmla="*/ 98 h 210"/>
                <a:gd name="T4" fmla="*/ 0 w 56"/>
                <a:gd name="T5" fmla="*/ 210 h 210"/>
                <a:gd name="T6" fmla="*/ 0 60000 65536"/>
                <a:gd name="T7" fmla="*/ 0 60000 65536"/>
                <a:gd name="T8" fmla="*/ 0 60000 65536"/>
              </a:gdLst>
              <a:ahLst/>
              <a:cxnLst>
                <a:cxn ang="T6">
                  <a:pos x="T0" y="T1"/>
                </a:cxn>
                <a:cxn ang="T7">
                  <a:pos x="T2" y="T3"/>
                </a:cxn>
                <a:cxn ang="T8">
                  <a:pos x="T4" y="T5"/>
                </a:cxn>
              </a:cxnLst>
              <a:rect l="0" t="0" r="r" b="b"/>
              <a:pathLst>
                <a:path w="56" h="210">
                  <a:moveTo>
                    <a:pt x="56" y="0"/>
                  </a:moveTo>
                  <a:cubicBezTo>
                    <a:pt x="53" y="31"/>
                    <a:pt x="51" y="63"/>
                    <a:pt x="42" y="98"/>
                  </a:cubicBezTo>
                  <a:cubicBezTo>
                    <a:pt x="33" y="133"/>
                    <a:pt x="7" y="191"/>
                    <a:pt x="0" y="210"/>
                  </a:cubicBezTo>
                </a:path>
              </a:pathLst>
            </a:custGeom>
            <a:noFill/>
            <a:ln w="9525" cap="flat" cmpd="sng">
              <a:solidFill>
                <a:srgbClr val="3333CC"/>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82" name="Line 203"/>
            <p:cNvSpPr>
              <a:spLocks noChangeShapeType="1"/>
            </p:cNvSpPr>
            <p:nvPr/>
          </p:nvSpPr>
          <p:spPr bwMode="auto">
            <a:xfrm>
              <a:off x="1062" y="3124"/>
              <a:ext cx="4" cy="212"/>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83" name="Line 204"/>
            <p:cNvSpPr>
              <a:spLocks noChangeShapeType="1"/>
            </p:cNvSpPr>
            <p:nvPr/>
          </p:nvSpPr>
          <p:spPr bwMode="auto">
            <a:xfrm>
              <a:off x="1002" y="333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84" name="Line 205"/>
            <p:cNvSpPr>
              <a:spLocks noChangeShapeType="1"/>
            </p:cNvSpPr>
            <p:nvPr/>
          </p:nvSpPr>
          <p:spPr bwMode="auto">
            <a:xfrm rot="-5400000">
              <a:off x="767" y="3083"/>
              <a:ext cx="4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85" name="Line 206"/>
            <p:cNvSpPr>
              <a:spLocks noChangeShapeType="1"/>
            </p:cNvSpPr>
            <p:nvPr/>
          </p:nvSpPr>
          <p:spPr bwMode="auto">
            <a:xfrm rot="-5400000">
              <a:off x="925" y="2983"/>
              <a:ext cx="2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86" name="Line 207"/>
            <p:cNvSpPr>
              <a:spLocks noChangeShapeType="1"/>
            </p:cNvSpPr>
            <p:nvPr/>
          </p:nvSpPr>
          <p:spPr bwMode="auto">
            <a:xfrm>
              <a:off x="1134" y="3120"/>
              <a:ext cx="0" cy="21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87" name="Line 208"/>
            <p:cNvSpPr>
              <a:spLocks noChangeShapeType="1"/>
            </p:cNvSpPr>
            <p:nvPr/>
          </p:nvSpPr>
          <p:spPr bwMode="auto">
            <a:xfrm>
              <a:off x="870" y="2922"/>
              <a:ext cx="1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88" name="Line 209"/>
            <p:cNvSpPr>
              <a:spLocks noChangeShapeType="1"/>
            </p:cNvSpPr>
            <p:nvPr/>
          </p:nvSpPr>
          <p:spPr bwMode="auto">
            <a:xfrm flipH="1">
              <a:off x="1061" y="2927"/>
              <a:ext cx="1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89" name="Text Box 210"/>
            <p:cNvSpPr txBox="1">
              <a:spLocks noChangeArrowheads="1"/>
            </p:cNvSpPr>
            <p:nvPr/>
          </p:nvSpPr>
          <p:spPr bwMode="auto">
            <a:xfrm>
              <a:off x="934" y="2661"/>
              <a:ext cx="25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solidFill>
                    <a:srgbClr val="008000"/>
                  </a:solidFill>
                  <a:latin typeface="+mn-lt"/>
                </a:rPr>
                <a:t>б</a:t>
              </a:r>
              <a:r>
                <a:rPr lang="en-US" altLang="ru-RU" sz="1000" i="1">
                  <a:solidFill>
                    <a:srgbClr val="008000"/>
                  </a:solidFill>
                  <a:latin typeface="+mn-lt"/>
                </a:rPr>
                <a:t>x</a:t>
              </a:r>
              <a:r>
                <a:rPr lang="en-US" altLang="ru-RU" sz="1000" i="1" baseline="-25000">
                  <a:solidFill>
                    <a:srgbClr val="008000"/>
                  </a:solidFill>
                  <a:latin typeface="+mn-lt"/>
                </a:rPr>
                <a:t>A</a:t>
              </a:r>
              <a:endParaRPr lang="ru-RU" altLang="ru-RU" sz="1000" i="1" baseline="-25000">
                <a:solidFill>
                  <a:srgbClr val="008000"/>
                </a:solidFill>
                <a:latin typeface="+mn-lt"/>
              </a:endParaRPr>
            </a:p>
          </p:txBody>
        </p:sp>
        <p:sp>
          <p:nvSpPr>
            <p:cNvPr id="18590" name="Text Box 211"/>
            <p:cNvSpPr txBox="1">
              <a:spLocks noChangeArrowheads="1"/>
            </p:cNvSpPr>
            <p:nvPr/>
          </p:nvSpPr>
          <p:spPr bwMode="auto">
            <a:xfrm>
              <a:off x="1097" y="3142"/>
              <a:ext cx="45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solidFill>
                    <a:srgbClr val="008000"/>
                  </a:solidFill>
                  <a:latin typeface="+mn-lt"/>
                </a:rPr>
                <a:t>б</a:t>
              </a:r>
              <a:r>
                <a:rPr lang="en-US" altLang="ru-RU" sz="1000" i="1">
                  <a:solidFill>
                    <a:srgbClr val="008000"/>
                  </a:solidFill>
                  <a:latin typeface="+mn-lt"/>
                </a:rPr>
                <a:t>y</a:t>
              </a:r>
              <a:r>
                <a:rPr lang="en-US" altLang="ru-RU" sz="1000" i="1" baseline="-25000">
                  <a:solidFill>
                    <a:srgbClr val="008000"/>
                  </a:solidFill>
                  <a:latin typeface="+mn-lt"/>
                </a:rPr>
                <a:t>A</a:t>
              </a:r>
              <a:r>
                <a:rPr lang="ru-RU" altLang="ru-RU" sz="1000" i="1">
                  <a:solidFill>
                    <a:srgbClr val="008000"/>
                  </a:solidFill>
                  <a:latin typeface="+mn-lt"/>
                </a:rPr>
                <a:t>=</a:t>
              </a:r>
              <a:r>
                <a:rPr lang="ru-RU" altLang="ru-RU" sz="1000" i="1">
                  <a:solidFill>
                    <a:schemeClr val="bg2"/>
                  </a:solidFill>
                  <a:latin typeface="+mn-lt"/>
                </a:rPr>
                <a:t>б</a:t>
              </a:r>
              <a:r>
                <a:rPr lang="en-US" altLang="ru-RU" sz="1000" i="1">
                  <a:solidFill>
                    <a:schemeClr val="bg2"/>
                  </a:solidFill>
                  <a:latin typeface="+mn-lt"/>
                </a:rPr>
                <a:t>s</a:t>
              </a:r>
              <a:r>
                <a:rPr lang="en-US" altLang="ru-RU" sz="1000" i="1" baseline="-25000">
                  <a:solidFill>
                    <a:schemeClr val="bg2"/>
                  </a:solidFill>
                  <a:latin typeface="+mn-lt"/>
                </a:rPr>
                <a:t>A</a:t>
              </a:r>
              <a:endParaRPr lang="ru-RU" altLang="ru-RU" sz="1000" i="1" baseline="-25000">
                <a:solidFill>
                  <a:schemeClr val="bg2"/>
                </a:solidFill>
                <a:latin typeface="+mn-lt"/>
              </a:endParaRPr>
            </a:p>
          </p:txBody>
        </p:sp>
      </p:grpSp>
      <p:graphicFrame>
        <p:nvGraphicFramePr>
          <p:cNvPr id="326868" name="Object 212"/>
          <p:cNvGraphicFramePr>
            <a:graphicFrameLocks noChangeAspect="1"/>
          </p:cNvGraphicFramePr>
          <p:nvPr>
            <p:extLst>
              <p:ext uri="{D42A27DB-BD31-4B8C-83A1-F6EECF244321}">
                <p14:modId xmlns:p14="http://schemas.microsoft.com/office/powerpoint/2010/main" val="1066648041"/>
              </p:ext>
            </p:extLst>
          </p:nvPr>
        </p:nvGraphicFramePr>
        <p:xfrm>
          <a:off x="2987675" y="3400425"/>
          <a:ext cx="1092200" cy="457200"/>
        </p:xfrm>
        <a:graphic>
          <a:graphicData uri="http://schemas.openxmlformats.org/presentationml/2006/ole">
            <mc:AlternateContent xmlns:mc="http://schemas.openxmlformats.org/markup-compatibility/2006">
              <mc:Choice xmlns:v="urn:schemas-microsoft-com:vml" Requires="v">
                <p:oleObj spid="_x0000_s51746" name="Формула" r:id="rId11" imgW="1092200" imgH="457200" progId="Equation.3">
                  <p:embed/>
                </p:oleObj>
              </mc:Choice>
              <mc:Fallback>
                <p:oleObj name="Формула" r:id="rId11" imgW="10922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675" y="3400425"/>
                        <a:ext cx="109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869" name="Text Box 213"/>
          <p:cNvSpPr txBox="1">
            <a:spLocks noChangeArrowheads="1"/>
          </p:cNvSpPr>
          <p:nvPr/>
        </p:nvSpPr>
        <p:spPr bwMode="auto">
          <a:xfrm>
            <a:off x="4146550" y="3421063"/>
            <a:ext cx="1518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Для малых углов</a:t>
            </a:r>
          </a:p>
          <a:p>
            <a:pPr eaLnBrk="1" hangingPunct="1"/>
            <a:r>
              <a:rPr lang="en-US" altLang="ru-RU" sz="1000">
                <a:latin typeface="+mn-lt"/>
              </a:rPr>
              <a:t>cos</a:t>
            </a:r>
            <a:r>
              <a:rPr lang="en-US" altLang="ru-RU" sz="1000">
                <a:latin typeface="+mn-lt"/>
                <a:sym typeface="Symbol" pitchFamily="18" charset="2"/>
              </a:rPr>
              <a:t> </a:t>
            </a:r>
            <a:r>
              <a:rPr lang="en-US" altLang="ru-RU" sz="1000">
                <a:latin typeface="+mn-lt"/>
                <a:cs typeface="Arial" pitchFamily="34" charset="0"/>
                <a:sym typeface="Symbol" pitchFamily="18" charset="2"/>
              </a:rPr>
              <a:t>≈ 1, sin ≈ , </a:t>
            </a:r>
            <a:r>
              <a:rPr lang="ru-RU" altLang="ru-RU" sz="1000">
                <a:latin typeface="+mn-lt"/>
                <a:cs typeface="Arial" pitchFamily="34" charset="0"/>
                <a:sym typeface="Symbol" pitchFamily="18" charset="2"/>
              </a:rPr>
              <a:t>тогда</a:t>
            </a:r>
            <a:r>
              <a:rPr lang="en-US" altLang="ru-RU" sz="1000">
                <a:latin typeface="+mn-lt"/>
                <a:cs typeface="Arial" pitchFamily="34" charset="0"/>
                <a:sym typeface="Symbol" pitchFamily="18" charset="2"/>
              </a:rPr>
              <a:t>:</a:t>
            </a:r>
          </a:p>
        </p:txBody>
      </p:sp>
      <p:graphicFrame>
        <p:nvGraphicFramePr>
          <p:cNvPr id="326870" name="Object 214"/>
          <p:cNvGraphicFramePr>
            <a:graphicFrameLocks noChangeAspect="1"/>
          </p:cNvGraphicFramePr>
          <p:nvPr>
            <p:extLst>
              <p:ext uri="{D42A27DB-BD31-4B8C-83A1-F6EECF244321}">
                <p14:modId xmlns:p14="http://schemas.microsoft.com/office/powerpoint/2010/main" val="1511927561"/>
              </p:ext>
            </p:extLst>
          </p:nvPr>
        </p:nvGraphicFramePr>
        <p:xfrm>
          <a:off x="5815013" y="3408363"/>
          <a:ext cx="1016000" cy="457200"/>
        </p:xfrm>
        <a:graphic>
          <a:graphicData uri="http://schemas.openxmlformats.org/presentationml/2006/ole">
            <mc:AlternateContent xmlns:mc="http://schemas.openxmlformats.org/markup-compatibility/2006">
              <mc:Choice xmlns:v="urn:schemas-microsoft-com:vml" Requires="v">
                <p:oleObj spid="_x0000_s51747" name="Формула" r:id="rId13" imgW="1016000" imgH="457200" progId="Equation.3">
                  <p:embed/>
                </p:oleObj>
              </mc:Choice>
              <mc:Fallback>
                <p:oleObj name="Формула" r:id="rId13" imgW="101600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15013" y="3408363"/>
                        <a:ext cx="1016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871" name="Rectangle 215"/>
          <p:cNvSpPr>
            <a:spLocks noChangeArrowheads="1"/>
          </p:cNvSpPr>
          <p:nvPr/>
        </p:nvSpPr>
        <p:spPr bwMode="auto">
          <a:xfrm>
            <a:off x="115888" y="3862388"/>
            <a:ext cx="6788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ru-RU" altLang="ru-RU" sz="1000" b="1" dirty="0">
                <a:solidFill>
                  <a:schemeClr val="accent1"/>
                </a:solidFill>
                <a:latin typeface="+mn-lt"/>
                <a:cs typeface="Arial" pitchFamily="34" charset="0"/>
              </a:rPr>
              <a:t>■      </a:t>
            </a:r>
            <a:r>
              <a:rPr lang="ru-RU" altLang="ru-RU" sz="1000" b="1" dirty="0">
                <a:solidFill>
                  <a:schemeClr val="accent1"/>
                </a:solidFill>
                <a:latin typeface="+mn-lt"/>
              </a:rPr>
              <a:t>Возможная работа силы –</a:t>
            </a:r>
            <a:r>
              <a:rPr lang="ru-RU" altLang="ru-RU" sz="1000" dirty="0">
                <a:solidFill>
                  <a:schemeClr val="accent1"/>
                </a:solidFill>
                <a:latin typeface="+mn-lt"/>
              </a:rPr>
              <a:t> элементарная работа силы на том или ином возможном перемещении</a:t>
            </a:r>
            <a:r>
              <a:rPr lang="en-US" altLang="ru-RU" sz="1000" dirty="0">
                <a:solidFill>
                  <a:schemeClr val="accent1"/>
                </a:solidFill>
                <a:latin typeface="+mn-lt"/>
              </a:rPr>
              <a:t>:</a:t>
            </a:r>
            <a:endParaRPr lang="ru-RU" altLang="ru-RU" sz="1000" dirty="0">
              <a:solidFill>
                <a:schemeClr val="accent1"/>
              </a:solidFill>
              <a:latin typeface="+mn-lt"/>
            </a:endParaRPr>
          </a:p>
        </p:txBody>
      </p:sp>
      <p:graphicFrame>
        <p:nvGraphicFramePr>
          <p:cNvPr id="326872" name="Object 216"/>
          <p:cNvGraphicFramePr>
            <a:graphicFrameLocks noChangeAspect="1"/>
          </p:cNvGraphicFramePr>
          <p:nvPr>
            <p:extLst>
              <p:ext uri="{D42A27DB-BD31-4B8C-83A1-F6EECF244321}">
                <p14:modId xmlns:p14="http://schemas.microsoft.com/office/powerpoint/2010/main" val="2036337592"/>
              </p:ext>
            </p:extLst>
          </p:nvPr>
        </p:nvGraphicFramePr>
        <p:xfrm>
          <a:off x="6677025" y="3886200"/>
          <a:ext cx="1257300" cy="228600"/>
        </p:xfrm>
        <a:graphic>
          <a:graphicData uri="http://schemas.openxmlformats.org/presentationml/2006/ole">
            <mc:AlternateContent xmlns:mc="http://schemas.openxmlformats.org/markup-compatibility/2006">
              <mc:Choice xmlns:v="urn:schemas-microsoft-com:vml" Requires="v">
                <p:oleObj spid="_x0000_s51748" name="Формула" r:id="rId15" imgW="1257300" imgH="228600" progId="Equation.3">
                  <p:embed/>
                </p:oleObj>
              </mc:Choice>
              <mc:Fallback>
                <p:oleObj name="Формула" r:id="rId15" imgW="12573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77025" y="3886200"/>
                        <a:ext cx="1257300" cy="228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873" name="Rectangle 217"/>
          <p:cNvSpPr>
            <a:spLocks noChangeArrowheads="1"/>
          </p:cNvSpPr>
          <p:nvPr/>
        </p:nvSpPr>
        <p:spPr bwMode="auto">
          <a:xfrm>
            <a:off x="445070" y="4040188"/>
            <a:ext cx="8807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r>
              <a:rPr lang="ru-RU" altLang="ru-RU" sz="1000" b="1" dirty="0">
                <a:solidFill>
                  <a:schemeClr val="bg2"/>
                </a:solidFill>
                <a:latin typeface="+mn-lt"/>
                <a:cs typeface="Arial" pitchFamily="34" charset="0"/>
              </a:rPr>
              <a:t>■     </a:t>
            </a:r>
            <a:r>
              <a:rPr lang="ru-RU" altLang="ru-RU" sz="1000" b="1" dirty="0">
                <a:solidFill>
                  <a:srgbClr val="FF0000"/>
                </a:solidFill>
                <a:latin typeface="+mn-lt"/>
                <a:cs typeface="Arial" pitchFamily="34" charset="0"/>
              </a:rPr>
              <a:t> </a:t>
            </a:r>
            <a:r>
              <a:rPr lang="ru-RU" altLang="ru-RU" sz="1000" b="1" dirty="0">
                <a:solidFill>
                  <a:srgbClr val="FF0000"/>
                </a:solidFill>
                <a:latin typeface="+mn-lt"/>
              </a:rPr>
              <a:t>Примеры использования принципа возможных перемещений для определения реакций связей</a:t>
            </a:r>
            <a:r>
              <a:rPr lang="en-US" altLang="ru-RU" sz="1000" b="1" dirty="0">
                <a:solidFill>
                  <a:srgbClr val="FF0000"/>
                </a:solidFill>
                <a:latin typeface="+mn-lt"/>
              </a:rPr>
              <a:t>:</a:t>
            </a:r>
          </a:p>
          <a:p>
            <a:pPr eaLnBrk="1" hangingPunct="1">
              <a:lnSpc>
                <a:spcPct val="80000"/>
              </a:lnSpc>
              <a:buFont typeface="Wingdings" pitchFamily="2" charset="2"/>
              <a:buNone/>
            </a:pPr>
            <a:r>
              <a:rPr lang="ru-RU" altLang="ru-RU" sz="1000" b="1" dirty="0">
                <a:latin typeface="+mn-lt"/>
              </a:rPr>
              <a:t>                                                   Пример 1. </a:t>
            </a:r>
            <a:r>
              <a:rPr lang="ru-RU" altLang="ru-RU" sz="1000" dirty="0">
                <a:latin typeface="+mn-lt"/>
              </a:rPr>
              <a:t>Определить реакцию</a:t>
            </a:r>
          </a:p>
          <a:p>
            <a:pPr eaLnBrk="1" hangingPunct="1">
              <a:lnSpc>
                <a:spcPct val="80000"/>
              </a:lnSpc>
              <a:buFont typeface="Wingdings" pitchFamily="2" charset="2"/>
              <a:buNone/>
            </a:pPr>
            <a:r>
              <a:rPr lang="ru-RU" altLang="ru-RU" sz="1000" dirty="0">
                <a:latin typeface="+mn-lt"/>
              </a:rPr>
              <a:t>                                                   балки в правой опоре</a:t>
            </a:r>
            <a:r>
              <a:rPr lang="en-US" altLang="ru-RU" sz="1000" dirty="0">
                <a:latin typeface="+mn-lt"/>
              </a:rPr>
              <a:t>:</a:t>
            </a:r>
            <a:endParaRPr lang="ru-RU" altLang="ru-RU" sz="1000" dirty="0">
              <a:latin typeface="+mn-lt"/>
            </a:endParaRPr>
          </a:p>
        </p:txBody>
      </p:sp>
      <p:sp>
        <p:nvSpPr>
          <p:cNvPr id="326874" name="Rectangle 218"/>
          <p:cNvSpPr>
            <a:spLocks noChangeArrowheads="1"/>
          </p:cNvSpPr>
          <p:nvPr/>
        </p:nvSpPr>
        <p:spPr bwMode="auto">
          <a:xfrm>
            <a:off x="466725" y="4648200"/>
            <a:ext cx="1228725" cy="69850"/>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26875" name="Group 219"/>
          <p:cNvGrpSpPr>
            <a:grpSpLocks/>
          </p:cNvGrpSpPr>
          <p:nvPr/>
        </p:nvGrpSpPr>
        <p:grpSpPr bwMode="auto">
          <a:xfrm>
            <a:off x="1525588" y="4651375"/>
            <a:ext cx="355600" cy="300038"/>
            <a:chOff x="1147" y="1178"/>
            <a:chExt cx="224" cy="189"/>
          </a:xfrm>
        </p:grpSpPr>
        <p:sp>
          <p:nvSpPr>
            <p:cNvPr id="18565" name="AutoShape 220"/>
            <p:cNvSpPr>
              <a:spLocks noChangeArrowheads="1"/>
            </p:cNvSpPr>
            <p:nvPr/>
          </p:nvSpPr>
          <p:spPr bwMode="auto">
            <a:xfrm>
              <a:off x="1187" y="1193"/>
              <a:ext cx="132" cy="77"/>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66" name="Oval 221"/>
            <p:cNvSpPr>
              <a:spLocks noChangeArrowheads="1"/>
            </p:cNvSpPr>
            <p:nvPr/>
          </p:nvSpPr>
          <p:spPr bwMode="auto">
            <a:xfrm>
              <a:off x="1227" y="1178"/>
              <a:ext cx="52" cy="5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67" name="Rectangle 222"/>
            <p:cNvSpPr>
              <a:spLocks noChangeArrowheads="1"/>
            </p:cNvSpPr>
            <p:nvPr/>
          </p:nvSpPr>
          <p:spPr bwMode="auto">
            <a:xfrm>
              <a:off x="1147" y="1321"/>
              <a:ext cx="224" cy="4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68" name="Line 223"/>
            <p:cNvSpPr>
              <a:spLocks noChangeShapeType="1"/>
            </p:cNvSpPr>
            <p:nvPr/>
          </p:nvSpPr>
          <p:spPr bwMode="auto">
            <a:xfrm>
              <a:off x="1147" y="1321"/>
              <a:ext cx="2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8569" name="Oval 224"/>
            <p:cNvSpPr>
              <a:spLocks noChangeArrowheads="1"/>
            </p:cNvSpPr>
            <p:nvPr/>
          </p:nvSpPr>
          <p:spPr bwMode="auto">
            <a:xfrm>
              <a:off x="1226" y="1269"/>
              <a:ext cx="52" cy="5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nvGrpSpPr>
          <p:cNvPr id="326881" name="Group 225"/>
          <p:cNvGrpSpPr>
            <a:grpSpLocks/>
          </p:cNvGrpSpPr>
          <p:nvPr/>
        </p:nvGrpSpPr>
        <p:grpSpPr bwMode="auto">
          <a:xfrm>
            <a:off x="307975" y="4649788"/>
            <a:ext cx="355600" cy="236537"/>
            <a:chOff x="356" y="1207"/>
            <a:chExt cx="224" cy="149"/>
          </a:xfrm>
        </p:grpSpPr>
        <p:sp>
          <p:nvSpPr>
            <p:cNvPr id="18561" name="AutoShape 226"/>
            <p:cNvSpPr>
              <a:spLocks noChangeArrowheads="1"/>
            </p:cNvSpPr>
            <p:nvPr/>
          </p:nvSpPr>
          <p:spPr bwMode="auto">
            <a:xfrm>
              <a:off x="396" y="1232"/>
              <a:ext cx="132" cy="77"/>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62" name="Oval 227"/>
            <p:cNvSpPr>
              <a:spLocks noChangeArrowheads="1"/>
            </p:cNvSpPr>
            <p:nvPr/>
          </p:nvSpPr>
          <p:spPr bwMode="auto">
            <a:xfrm>
              <a:off x="436" y="1207"/>
              <a:ext cx="52" cy="5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63" name="Rectangle 228"/>
            <p:cNvSpPr>
              <a:spLocks noChangeArrowheads="1"/>
            </p:cNvSpPr>
            <p:nvPr/>
          </p:nvSpPr>
          <p:spPr bwMode="auto">
            <a:xfrm>
              <a:off x="356" y="1310"/>
              <a:ext cx="224" cy="4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64" name="Line 229"/>
            <p:cNvSpPr>
              <a:spLocks noChangeShapeType="1"/>
            </p:cNvSpPr>
            <p:nvPr/>
          </p:nvSpPr>
          <p:spPr bwMode="auto">
            <a:xfrm>
              <a:off x="356" y="1310"/>
              <a:ext cx="2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26886" name="Text Box 230"/>
          <p:cNvSpPr txBox="1">
            <a:spLocks noChangeArrowheads="1"/>
          </p:cNvSpPr>
          <p:nvPr/>
        </p:nvSpPr>
        <p:spPr bwMode="auto">
          <a:xfrm>
            <a:off x="222250" y="4459288"/>
            <a:ext cx="2682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A</a:t>
            </a:r>
            <a:endParaRPr lang="ru-RU" altLang="ru-RU" sz="1000" i="1">
              <a:latin typeface="+mn-lt"/>
            </a:endParaRPr>
          </a:p>
        </p:txBody>
      </p:sp>
      <p:sp>
        <p:nvSpPr>
          <p:cNvPr id="326887" name="Text Box 231"/>
          <p:cNvSpPr txBox="1">
            <a:spLocks noChangeArrowheads="1"/>
          </p:cNvSpPr>
          <p:nvPr/>
        </p:nvSpPr>
        <p:spPr bwMode="auto">
          <a:xfrm>
            <a:off x="1706563" y="4476750"/>
            <a:ext cx="2682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B</a:t>
            </a:r>
            <a:endParaRPr lang="ru-RU" altLang="ru-RU" sz="1000" i="1">
              <a:latin typeface="+mn-lt"/>
            </a:endParaRPr>
          </a:p>
        </p:txBody>
      </p:sp>
      <p:sp>
        <p:nvSpPr>
          <p:cNvPr id="326888" name="Line 232"/>
          <p:cNvSpPr>
            <a:spLocks noChangeShapeType="1"/>
          </p:cNvSpPr>
          <p:nvPr/>
        </p:nvSpPr>
        <p:spPr bwMode="auto">
          <a:xfrm>
            <a:off x="466725" y="4705350"/>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889" name="Line 233"/>
          <p:cNvSpPr>
            <a:spLocks noChangeShapeType="1"/>
          </p:cNvSpPr>
          <p:nvPr/>
        </p:nvSpPr>
        <p:spPr bwMode="auto">
          <a:xfrm>
            <a:off x="1703388" y="4694238"/>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890" name="Line 234"/>
          <p:cNvSpPr>
            <a:spLocks noChangeShapeType="1"/>
          </p:cNvSpPr>
          <p:nvPr/>
        </p:nvSpPr>
        <p:spPr bwMode="auto">
          <a:xfrm>
            <a:off x="466725" y="5248275"/>
            <a:ext cx="12287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891" name="Line 235"/>
          <p:cNvSpPr>
            <a:spLocks noChangeShapeType="1"/>
          </p:cNvSpPr>
          <p:nvPr/>
        </p:nvSpPr>
        <p:spPr bwMode="auto">
          <a:xfrm>
            <a:off x="882650" y="4683125"/>
            <a:ext cx="0" cy="48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892" name="Line 236"/>
          <p:cNvSpPr>
            <a:spLocks noChangeShapeType="1"/>
          </p:cNvSpPr>
          <p:nvPr/>
        </p:nvSpPr>
        <p:spPr bwMode="auto">
          <a:xfrm>
            <a:off x="466725" y="5095875"/>
            <a:ext cx="4095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893" name="Text Box 237"/>
          <p:cNvSpPr txBox="1">
            <a:spLocks noChangeArrowheads="1"/>
          </p:cNvSpPr>
          <p:nvPr/>
        </p:nvSpPr>
        <p:spPr bwMode="auto">
          <a:xfrm>
            <a:off x="563563" y="4886325"/>
            <a:ext cx="25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a</a:t>
            </a:r>
            <a:endParaRPr lang="ru-RU" altLang="ru-RU" sz="1000" i="1">
              <a:latin typeface="+mn-lt"/>
            </a:endParaRPr>
          </a:p>
        </p:txBody>
      </p:sp>
      <p:sp>
        <p:nvSpPr>
          <p:cNvPr id="326894" name="Text Box 238"/>
          <p:cNvSpPr txBox="1">
            <a:spLocks noChangeArrowheads="1"/>
          </p:cNvSpPr>
          <p:nvPr/>
        </p:nvSpPr>
        <p:spPr bwMode="auto">
          <a:xfrm>
            <a:off x="1000125" y="5014913"/>
            <a:ext cx="2311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200" i="1">
                <a:latin typeface="+mn-lt"/>
              </a:rPr>
              <a:t>l</a:t>
            </a:r>
            <a:endParaRPr lang="ru-RU" altLang="ru-RU" sz="1200" i="1">
              <a:latin typeface="+mn-lt"/>
            </a:endParaRPr>
          </a:p>
        </p:txBody>
      </p:sp>
      <p:sp>
        <p:nvSpPr>
          <p:cNvPr id="326895" name="AutoShape 239"/>
          <p:cNvSpPr>
            <a:spLocks noChangeArrowheads="1"/>
          </p:cNvSpPr>
          <p:nvPr/>
        </p:nvSpPr>
        <p:spPr bwMode="auto">
          <a:xfrm rot="5400000">
            <a:off x="704850" y="4429125"/>
            <a:ext cx="352425" cy="104775"/>
          </a:xfrm>
          <a:prstGeom prst="rightArrow">
            <a:avLst>
              <a:gd name="adj1" fmla="val 50000"/>
              <a:gd name="adj2" fmla="val 8409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6896" name="Object 240"/>
          <p:cNvGraphicFramePr>
            <a:graphicFrameLocks noChangeAspect="1"/>
          </p:cNvGraphicFramePr>
          <p:nvPr>
            <p:extLst>
              <p:ext uri="{D42A27DB-BD31-4B8C-83A1-F6EECF244321}">
                <p14:modId xmlns:p14="http://schemas.microsoft.com/office/powerpoint/2010/main" val="3146927458"/>
              </p:ext>
            </p:extLst>
          </p:nvPr>
        </p:nvGraphicFramePr>
        <p:xfrm>
          <a:off x="936625" y="4295775"/>
          <a:ext cx="165100" cy="190500"/>
        </p:xfrm>
        <a:graphic>
          <a:graphicData uri="http://schemas.openxmlformats.org/presentationml/2006/ole">
            <mc:AlternateContent xmlns:mc="http://schemas.openxmlformats.org/markup-compatibility/2006">
              <mc:Choice xmlns:v="urn:schemas-microsoft-com:vml" Requires="v">
                <p:oleObj spid="_x0000_s51749" name="Формула" r:id="rId17" imgW="164957" imgH="190335" progId="Equation.3">
                  <p:embed/>
                </p:oleObj>
              </mc:Choice>
              <mc:Fallback>
                <p:oleObj name="Формула" r:id="rId17" imgW="164957" imgH="19033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6625" y="4295775"/>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897" name="AutoShape 241"/>
          <p:cNvSpPr>
            <a:spLocks noChangeArrowheads="1"/>
          </p:cNvSpPr>
          <p:nvPr/>
        </p:nvSpPr>
        <p:spPr bwMode="auto">
          <a:xfrm rot="16200000" flipV="1">
            <a:off x="1512888" y="4446588"/>
            <a:ext cx="352425" cy="104775"/>
          </a:xfrm>
          <a:prstGeom prst="rightArrow">
            <a:avLst>
              <a:gd name="adj1" fmla="val 50000"/>
              <a:gd name="adj2" fmla="val 84091"/>
            </a:avLst>
          </a:prstGeom>
          <a:solidFill>
            <a:srgbClr val="3333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6898" name="Object 242"/>
          <p:cNvGraphicFramePr>
            <a:graphicFrameLocks noChangeAspect="1"/>
          </p:cNvGraphicFramePr>
          <p:nvPr>
            <p:extLst>
              <p:ext uri="{D42A27DB-BD31-4B8C-83A1-F6EECF244321}">
                <p14:modId xmlns:p14="http://schemas.microsoft.com/office/powerpoint/2010/main" val="1596398629"/>
              </p:ext>
            </p:extLst>
          </p:nvPr>
        </p:nvGraphicFramePr>
        <p:xfrm>
          <a:off x="1773238" y="4265613"/>
          <a:ext cx="203200" cy="228600"/>
        </p:xfrm>
        <a:graphic>
          <a:graphicData uri="http://schemas.openxmlformats.org/presentationml/2006/ole">
            <mc:AlternateContent xmlns:mc="http://schemas.openxmlformats.org/markup-compatibility/2006">
              <mc:Choice xmlns:v="urn:schemas-microsoft-com:vml" Requires="v">
                <p:oleObj spid="_x0000_s51750" name="Формула" r:id="rId19" imgW="203112" imgH="228501" progId="Equation.3">
                  <p:embed/>
                </p:oleObj>
              </mc:Choice>
              <mc:Fallback>
                <p:oleObj name="Формула" r:id="rId19" imgW="203112" imgH="22850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3238" y="4265613"/>
                        <a:ext cx="203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899" name="Line 243"/>
          <p:cNvSpPr>
            <a:spLocks noChangeShapeType="1"/>
          </p:cNvSpPr>
          <p:nvPr/>
        </p:nvSpPr>
        <p:spPr bwMode="auto">
          <a:xfrm>
            <a:off x="495300" y="4714875"/>
            <a:ext cx="1219200" cy="3619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900" name="Arc 244"/>
          <p:cNvSpPr>
            <a:spLocks/>
          </p:cNvSpPr>
          <p:nvPr/>
        </p:nvSpPr>
        <p:spPr bwMode="auto">
          <a:xfrm flipV="1">
            <a:off x="695325" y="4689475"/>
            <a:ext cx="49213" cy="88900"/>
          </a:xfrm>
          <a:custGeom>
            <a:avLst/>
            <a:gdLst>
              <a:gd name="T0" fmla="*/ 0 w 21600"/>
              <a:gd name="T1" fmla="*/ 0 h 21600"/>
              <a:gd name="T2" fmla="*/ 49213 w 21600"/>
              <a:gd name="T3" fmla="*/ 88900 h 21600"/>
              <a:gd name="T4" fmla="*/ 0 w 21600"/>
              <a:gd name="T5" fmla="*/ 88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6901" name="Text Box 245"/>
          <p:cNvSpPr txBox="1">
            <a:spLocks noChangeArrowheads="1"/>
          </p:cNvSpPr>
          <p:nvPr/>
        </p:nvSpPr>
        <p:spPr bwMode="auto">
          <a:xfrm>
            <a:off x="590550" y="4730750"/>
            <a:ext cx="3349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latin typeface="+mn-lt"/>
              </a:rPr>
              <a:t>б</a:t>
            </a:r>
            <a:r>
              <a:rPr lang="ru-RU" altLang="ru-RU" sz="1000" i="1">
                <a:latin typeface="+mn-lt"/>
                <a:sym typeface="Symbol" pitchFamily="18" charset="2"/>
              </a:rPr>
              <a:t></a:t>
            </a:r>
          </a:p>
        </p:txBody>
      </p:sp>
      <p:sp>
        <p:nvSpPr>
          <p:cNvPr id="326902" name="Text Box 246"/>
          <p:cNvSpPr txBox="1">
            <a:spLocks noChangeArrowheads="1"/>
          </p:cNvSpPr>
          <p:nvPr/>
        </p:nvSpPr>
        <p:spPr bwMode="auto">
          <a:xfrm>
            <a:off x="822325" y="4649788"/>
            <a:ext cx="35939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latin typeface="+mn-lt"/>
              </a:rPr>
              <a:t>б</a:t>
            </a:r>
            <a:r>
              <a:rPr lang="en-US" altLang="ru-RU" sz="1000" i="1">
                <a:latin typeface="+mn-lt"/>
                <a:sym typeface="Symbol" pitchFamily="18" charset="2"/>
              </a:rPr>
              <a:t>s</a:t>
            </a:r>
            <a:r>
              <a:rPr lang="en-US" altLang="ru-RU" sz="1000" i="1" baseline="-25000">
                <a:latin typeface="+mn-lt"/>
                <a:sym typeface="Symbol" pitchFamily="18" charset="2"/>
              </a:rPr>
              <a:t>P</a:t>
            </a:r>
            <a:endParaRPr lang="ru-RU" altLang="ru-RU" sz="1000" i="1" baseline="-25000">
              <a:latin typeface="+mn-lt"/>
              <a:sym typeface="Symbol" pitchFamily="18" charset="2"/>
            </a:endParaRPr>
          </a:p>
        </p:txBody>
      </p:sp>
      <p:sp>
        <p:nvSpPr>
          <p:cNvPr id="326903" name="Text Box 247"/>
          <p:cNvSpPr txBox="1">
            <a:spLocks noChangeArrowheads="1"/>
          </p:cNvSpPr>
          <p:nvPr/>
        </p:nvSpPr>
        <p:spPr bwMode="auto">
          <a:xfrm>
            <a:off x="1655763" y="4876800"/>
            <a:ext cx="377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latin typeface="+mn-lt"/>
              </a:rPr>
              <a:t>б</a:t>
            </a:r>
            <a:r>
              <a:rPr lang="en-US" altLang="ru-RU" sz="1000" i="1">
                <a:latin typeface="+mn-lt"/>
                <a:sym typeface="Symbol" pitchFamily="18" charset="2"/>
              </a:rPr>
              <a:t>s</a:t>
            </a:r>
            <a:r>
              <a:rPr lang="en-US" altLang="ru-RU" sz="1000" i="1" baseline="-25000">
                <a:latin typeface="+mn-lt"/>
                <a:sym typeface="Symbol" pitchFamily="18" charset="2"/>
              </a:rPr>
              <a:t>B</a:t>
            </a:r>
            <a:endParaRPr lang="ru-RU" altLang="ru-RU" sz="1000" i="1" baseline="-25000">
              <a:latin typeface="+mn-lt"/>
              <a:sym typeface="Symbol" pitchFamily="18" charset="2"/>
            </a:endParaRPr>
          </a:p>
        </p:txBody>
      </p:sp>
      <p:sp>
        <p:nvSpPr>
          <p:cNvPr id="326904" name="Line 248"/>
          <p:cNvSpPr>
            <a:spLocks noChangeShapeType="1"/>
          </p:cNvSpPr>
          <p:nvPr/>
        </p:nvSpPr>
        <p:spPr bwMode="auto">
          <a:xfrm>
            <a:off x="879475" y="4664075"/>
            <a:ext cx="1588" cy="1603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905" name="Line 249"/>
          <p:cNvSpPr>
            <a:spLocks noChangeShapeType="1"/>
          </p:cNvSpPr>
          <p:nvPr/>
        </p:nvSpPr>
        <p:spPr bwMode="auto">
          <a:xfrm>
            <a:off x="1695450" y="4676775"/>
            <a:ext cx="4763" cy="38893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906" name="Text Box 250"/>
          <p:cNvSpPr txBox="1">
            <a:spLocks noChangeArrowheads="1"/>
          </p:cNvSpPr>
          <p:nvPr/>
        </p:nvSpPr>
        <p:spPr bwMode="auto">
          <a:xfrm>
            <a:off x="1993900" y="5027613"/>
            <a:ext cx="162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Запишем сумму работ</a:t>
            </a:r>
            <a:r>
              <a:rPr lang="en-US" altLang="ru-RU" sz="1000">
                <a:latin typeface="+mn-lt"/>
              </a:rPr>
              <a:t>:</a:t>
            </a:r>
            <a:endParaRPr lang="ru-RU" altLang="ru-RU" sz="1000">
              <a:latin typeface="+mn-lt"/>
            </a:endParaRPr>
          </a:p>
        </p:txBody>
      </p:sp>
      <p:graphicFrame>
        <p:nvGraphicFramePr>
          <p:cNvPr id="326907" name="Object 251"/>
          <p:cNvGraphicFramePr>
            <a:graphicFrameLocks noChangeAspect="1"/>
          </p:cNvGraphicFramePr>
          <p:nvPr>
            <p:extLst>
              <p:ext uri="{D42A27DB-BD31-4B8C-83A1-F6EECF244321}">
                <p14:modId xmlns:p14="http://schemas.microsoft.com/office/powerpoint/2010/main" val="1334171804"/>
              </p:ext>
            </p:extLst>
          </p:nvPr>
        </p:nvGraphicFramePr>
        <p:xfrm>
          <a:off x="3733800" y="5060950"/>
          <a:ext cx="1625600" cy="228600"/>
        </p:xfrm>
        <a:graphic>
          <a:graphicData uri="http://schemas.openxmlformats.org/presentationml/2006/ole">
            <mc:AlternateContent xmlns:mc="http://schemas.openxmlformats.org/markup-compatibility/2006">
              <mc:Choice xmlns:v="urn:schemas-microsoft-com:vml" Requires="v">
                <p:oleObj spid="_x0000_s51751" name="Формула" r:id="rId21" imgW="1625600" imgH="228600" progId="Equation.3">
                  <p:embed/>
                </p:oleObj>
              </mc:Choice>
              <mc:Fallback>
                <p:oleObj name="Формула" r:id="rId21" imgW="16256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33800" y="5060950"/>
                        <a:ext cx="1625600" cy="228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908" name="Text Box 252"/>
          <p:cNvSpPr txBox="1">
            <a:spLocks noChangeArrowheads="1"/>
          </p:cNvSpPr>
          <p:nvPr/>
        </p:nvSpPr>
        <p:spPr bwMode="auto">
          <a:xfrm>
            <a:off x="1982788" y="4864100"/>
            <a:ext cx="24542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Вычислим возможные перемещения</a:t>
            </a:r>
            <a:r>
              <a:rPr lang="en-US" altLang="ru-RU" sz="1000">
                <a:latin typeface="+mn-lt"/>
              </a:rPr>
              <a:t>:</a:t>
            </a:r>
            <a:endParaRPr lang="ru-RU" altLang="ru-RU" sz="1000">
              <a:latin typeface="+mn-lt"/>
            </a:endParaRPr>
          </a:p>
        </p:txBody>
      </p:sp>
      <p:sp>
        <p:nvSpPr>
          <p:cNvPr id="326910" name="AutoShape 254"/>
          <p:cNvSpPr>
            <a:spLocks noChangeArrowheads="1"/>
          </p:cNvSpPr>
          <p:nvPr/>
        </p:nvSpPr>
        <p:spPr bwMode="auto">
          <a:xfrm>
            <a:off x="5589588" y="5103813"/>
            <a:ext cx="333375" cy="133350"/>
          </a:xfrm>
          <a:custGeom>
            <a:avLst/>
            <a:gdLst>
              <a:gd name="T0" fmla="*/ 250031 w 21600"/>
              <a:gd name="T1" fmla="*/ 0 h 21600"/>
              <a:gd name="T2" fmla="*/ 0 w 21600"/>
              <a:gd name="T3" fmla="*/ 66675 h 21600"/>
              <a:gd name="T4" fmla="*/ 250031 w 21600"/>
              <a:gd name="T5" fmla="*/ 133350 h 21600"/>
              <a:gd name="T6" fmla="*/ 333375 w 21600"/>
              <a:gd name="T7" fmla="*/ 66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6911" name="Object 255"/>
          <p:cNvGraphicFramePr>
            <a:graphicFrameLocks noChangeAspect="1"/>
          </p:cNvGraphicFramePr>
          <p:nvPr>
            <p:extLst>
              <p:ext uri="{D42A27DB-BD31-4B8C-83A1-F6EECF244321}">
                <p14:modId xmlns:p14="http://schemas.microsoft.com/office/powerpoint/2010/main" val="228286033"/>
              </p:ext>
            </p:extLst>
          </p:nvPr>
        </p:nvGraphicFramePr>
        <p:xfrm>
          <a:off x="6015038" y="5065713"/>
          <a:ext cx="1193800" cy="215900"/>
        </p:xfrm>
        <a:graphic>
          <a:graphicData uri="http://schemas.openxmlformats.org/presentationml/2006/ole">
            <mc:AlternateContent xmlns:mc="http://schemas.openxmlformats.org/markup-compatibility/2006">
              <mc:Choice xmlns:v="urn:schemas-microsoft-com:vml" Requires="v">
                <p:oleObj spid="_x0000_s51752" name="Формула" r:id="rId23" imgW="1193800" imgH="215900" progId="Equation.3">
                  <p:embed/>
                </p:oleObj>
              </mc:Choice>
              <mc:Fallback>
                <p:oleObj name="Формула" r:id="rId23" imgW="1193800" imgH="2159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15038" y="5065713"/>
                        <a:ext cx="1193800" cy="215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912" name="AutoShape 256"/>
          <p:cNvSpPr>
            <a:spLocks noChangeArrowheads="1"/>
          </p:cNvSpPr>
          <p:nvPr/>
        </p:nvSpPr>
        <p:spPr bwMode="auto">
          <a:xfrm>
            <a:off x="7359650" y="5083175"/>
            <a:ext cx="333375" cy="133350"/>
          </a:xfrm>
          <a:custGeom>
            <a:avLst/>
            <a:gdLst>
              <a:gd name="T0" fmla="*/ 250031 w 21600"/>
              <a:gd name="T1" fmla="*/ 0 h 21600"/>
              <a:gd name="T2" fmla="*/ 0 w 21600"/>
              <a:gd name="T3" fmla="*/ 66675 h 21600"/>
              <a:gd name="T4" fmla="*/ 250031 w 21600"/>
              <a:gd name="T5" fmla="*/ 133350 h 21600"/>
              <a:gd name="T6" fmla="*/ 333375 w 21600"/>
              <a:gd name="T7" fmla="*/ 66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6913" name="Object 257"/>
          <p:cNvGraphicFramePr>
            <a:graphicFrameLocks noChangeAspect="1"/>
          </p:cNvGraphicFramePr>
          <p:nvPr>
            <p:extLst>
              <p:ext uri="{D42A27DB-BD31-4B8C-83A1-F6EECF244321}">
                <p14:modId xmlns:p14="http://schemas.microsoft.com/office/powerpoint/2010/main" val="830587366"/>
              </p:ext>
            </p:extLst>
          </p:nvPr>
        </p:nvGraphicFramePr>
        <p:xfrm>
          <a:off x="7785100" y="4946650"/>
          <a:ext cx="1155700" cy="393700"/>
        </p:xfrm>
        <a:graphic>
          <a:graphicData uri="http://schemas.openxmlformats.org/presentationml/2006/ole">
            <mc:AlternateContent xmlns:mc="http://schemas.openxmlformats.org/markup-compatibility/2006">
              <mc:Choice xmlns:v="urn:schemas-microsoft-com:vml" Requires="v">
                <p:oleObj spid="_x0000_s51753" name="Формула" r:id="rId25" imgW="1155700" imgH="393700" progId="Equation.3">
                  <p:embed/>
                </p:oleObj>
              </mc:Choice>
              <mc:Fallback>
                <p:oleObj name="Формула" r:id="rId25" imgW="1155700" imgH="3937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785100" y="4946650"/>
                        <a:ext cx="11557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914" name="Rectangle 258"/>
          <p:cNvSpPr>
            <a:spLocks noChangeArrowheads="1"/>
          </p:cNvSpPr>
          <p:nvPr/>
        </p:nvSpPr>
        <p:spPr bwMode="auto">
          <a:xfrm>
            <a:off x="187325" y="5276850"/>
            <a:ext cx="6035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ru-RU" altLang="ru-RU" sz="1000" b="1">
                <a:latin typeface="+mn-lt"/>
              </a:rPr>
              <a:t>Пример </a:t>
            </a:r>
            <a:r>
              <a:rPr lang="en-US" altLang="ru-RU" sz="1000" b="1">
                <a:latin typeface="+mn-lt"/>
              </a:rPr>
              <a:t>2</a:t>
            </a:r>
            <a:r>
              <a:rPr lang="ru-RU" altLang="ru-RU" sz="1000" b="1">
                <a:latin typeface="+mn-lt"/>
              </a:rPr>
              <a:t>. </a:t>
            </a:r>
            <a:r>
              <a:rPr lang="ru-RU" altLang="ru-RU" sz="1000">
                <a:latin typeface="+mn-lt"/>
              </a:rPr>
              <a:t>Определить опорный момент многопролетной составной балке в левой опоре</a:t>
            </a:r>
            <a:r>
              <a:rPr lang="en-US" altLang="ru-RU" sz="1000">
                <a:latin typeface="+mn-lt"/>
              </a:rPr>
              <a:t>:</a:t>
            </a:r>
            <a:endParaRPr lang="ru-RU" altLang="ru-RU" sz="1000">
              <a:latin typeface="+mn-lt"/>
            </a:endParaRPr>
          </a:p>
        </p:txBody>
      </p:sp>
      <p:sp>
        <p:nvSpPr>
          <p:cNvPr id="326915" name="Arc 259"/>
          <p:cNvSpPr>
            <a:spLocks/>
          </p:cNvSpPr>
          <p:nvPr/>
        </p:nvSpPr>
        <p:spPr bwMode="auto">
          <a:xfrm flipV="1">
            <a:off x="912813" y="6164263"/>
            <a:ext cx="49212" cy="88900"/>
          </a:xfrm>
          <a:custGeom>
            <a:avLst/>
            <a:gdLst>
              <a:gd name="T0" fmla="*/ 0 w 21600"/>
              <a:gd name="T1" fmla="*/ 0 h 21600"/>
              <a:gd name="T2" fmla="*/ 49212 w 21600"/>
              <a:gd name="T3" fmla="*/ 88900 h 21600"/>
              <a:gd name="T4" fmla="*/ 0 w 21600"/>
              <a:gd name="T5" fmla="*/ 88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6916" name="Text Box 260"/>
          <p:cNvSpPr txBox="1">
            <a:spLocks noChangeArrowheads="1"/>
          </p:cNvSpPr>
          <p:nvPr/>
        </p:nvSpPr>
        <p:spPr bwMode="auto">
          <a:xfrm>
            <a:off x="969963" y="6119813"/>
            <a:ext cx="3349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latin typeface="+mn-lt"/>
              </a:rPr>
              <a:t>б</a:t>
            </a:r>
            <a:r>
              <a:rPr lang="ru-RU" altLang="ru-RU" sz="1000" i="1">
                <a:latin typeface="+mn-lt"/>
                <a:sym typeface="Symbol" pitchFamily="18" charset="2"/>
              </a:rPr>
              <a:t></a:t>
            </a:r>
          </a:p>
        </p:txBody>
      </p:sp>
      <p:sp>
        <p:nvSpPr>
          <p:cNvPr id="326917" name="Text Box 261"/>
          <p:cNvSpPr txBox="1">
            <a:spLocks noChangeArrowheads="1"/>
          </p:cNvSpPr>
          <p:nvPr/>
        </p:nvSpPr>
        <p:spPr bwMode="auto">
          <a:xfrm>
            <a:off x="4325938" y="6105525"/>
            <a:ext cx="35939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latin typeface="+mn-lt"/>
              </a:rPr>
              <a:t>б</a:t>
            </a:r>
            <a:r>
              <a:rPr lang="en-US" altLang="ru-RU" sz="1000" i="1">
                <a:latin typeface="+mn-lt"/>
                <a:sym typeface="Symbol" pitchFamily="18" charset="2"/>
              </a:rPr>
              <a:t>s</a:t>
            </a:r>
            <a:r>
              <a:rPr lang="en-US" altLang="ru-RU" sz="1000" i="1" baseline="-25000">
                <a:latin typeface="+mn-lt"/>
                <a:sym typeface="Symbol" pitchFamily="18" charset="2"/>
              </a:rPr>
              <a:t>P</a:t>
            </a:r>
            <a:endParaRPr lang="ru-RU" altLang="ru-RU" sz="1000" i="1" baseline="-25000">
              <a:latin typeface="+mn-lt"/>
              <a:sym typeface="Symbol" pitchFamily="18" charset="2"/>
            </a:endParaRPr>
          </a:p>
        </p:txBody>
      </p:sp>
      <p:sp>
        <p:nvSpPr>
          <p:cNvPr id="326918" name="Text Box 262"/>
          <p:cNvSpPr txBox="1">
            <a:spLocks noChangeArrowheads="1"/>
          </p:cNvSpPr>
          <p:nvPr/>
        </p:nvSpPr>
        <p:spPr bwMode="auto">
          <a:xfrm>
            <a:off x="1711325" y="6151563"/>
            <a:ext cx="377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latin typeface="+mn-lt"/>
              </a:rPr>
              <a:t>б</a:t>
            </a:r>
            <a:r>
              <a:rPr lang="en-US" altLang="ru-RU" sz="1000" i="1">
                <a:latin typeface="+mn-lt"/>
                <a:sym typeface="Symbol" pitchFamily="18" charset="2"/>
              </a:rPr>
              <a:t>s</a:t>
            </a:r>
            <a:r>
              <a:rPr lang="en-US" altLang="ru-RU" sz="1000" i="1" baseline="-25000">
                <a:latin typeface="+mn-lt"/>
                <a:sym typeface="Symbol" pitchFamily="18" charset="2"/>
              </a:rPr>
              <a:t>B</a:t>
            </a:r>
            <a:endParaRPr lang="ru-RU" altLang="ru-RU" sz="1000" i="1" baseline="-25000">
              <a:latin typeface="+mn-lt"/>
              <a:sym typeface="Symbol" pitchFamily="18" charset="2"/>
            </a:endParaRPr>
          </a:p>
        </p:txBody>
      </p:sp>
      <p:grpSp>
        <p:nvGrpSpPr>
          <p:cNvPr id="326919" name="Group 263"/>
          <p:cNvGrpSpPr>
            <a:grpSpLocks/>
          </p:cNvGrpSpPr>
          <p:nvPr/>
        </p:nvGrpSpPr>
        <p:grpSpPr bwMode="auto">
          <a:xfrm rot="5400000">
            <a:off x="244476" y="6102350"/>
            <a:ext cx="355600" cy="73025"/>
            <a:chOff x="2308" y="3880"/>
            <a:chExt cx="224" cy="46"/>
          </a:xfrm>
        </p:grpSpPr>
        <p:sp>
          <p:nvSpPr>
            <p:cNvPr id="18559" name="Rectangle 264"/>
            <p:cNvSpPr>
              <a:spLocks noChangeArrowheads="1"/>
            </p:cNvSpPr>
            <p:nvPr/>
          </p:nvSpPr>
          <p:spPr bwMode="auto">
            <a:xfrm>
              <a:off x="2308" y="3880"/>
              <a:ext cx="224" cy="4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60" name="Line 265"/>
            <p:cNvSpPr>
              <a:spLocks noChangeShapeType="1"/>
            </p:cNvSpPr>
            <p:nvPr/>
          </p:nvSpPr>
          <p:spPr bwMode="auto">
            <a:xfrm>
              <a:off x="2308" y="3880"/>
              <a:ext cx="2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26922" name="Text Box 266"/>
          <p:cNvSpPr txBox="1">
            <a:spLocks noChangeArrowheads="1"/>
          </p:cNvSpPr>
          <p:nvPr/>
        </p:nvSpPr>
        <p:spPr bwMode="auto">
          <a:xfrm>
            <a:off x="715963" y="5476875"/>
            <a:ext cx="61420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Отбросим в жесткой заделке связь, препятствующую повороту балки, и заменим ее парой сил </a:t>
            </a:r>
            <a:r>
              <a:rPr lang="en-US" altLang="ru-RU" sz="1000" i="1">
                <a:latin typeface="+mn-lt"/>
              </a:rPr>
              <a:t>M</a:t>
            </a:r>
            <a:r>
              <a:rPr lang="en-US" altLang="ru-RU" sz="1000" i="1" baseline="-25000">
                <a:latin typeface="+mn-lt"/>
              </a:rPr>
              <a:t>A</a:t>
            </a:r>
            <a:r>
              <a:rPr lang="en-US" altLang="ru-RU" sz="1000">
                <a:latin typeface="+mn-lt"/>
              </a:rPr>
              <a:t>:</a:t>
            </a:r>
            <a:r>
              <a:rPr lang="ru-RU" altLang="ru-RU" sz="1000">
                <a:latin typeface="+mn-lt"/>
              </a:rPr>
              <a:t> </a:t>
            </a:r>
          </a:p>
        </p:txBody>
      </p:sp>
      <p:grpSp>
        <p:nvGrpSpPr>
          <p:cNvPr id="326923" name="Group 267"/>
          <p:cNvGrpSpPr>
            <a:grpSpLocks/>
          </p:cNvGrpSpPr>
          <p:nvPr/>
        </p:nvGrpSpPr>
        <p:grpSpPr bwMode="auto">
          <a:xfrm>
            <a:off x="268288" y="6096000"/>
            <a:ext cx="355600" cy="236538"/>
            <a:chOff x="356" y="1207"/>
            <a:chExt cx="224" cy="149"/>
          </a:xfrm>
        </p:grpSpPr>
        <p:sp>
          <p:nvSpPr>
            <p:cNvPr id="18555" name="AutoShape 268"/>
            <p:cNvSpPr>
              <a:spLocks noChangeArrowheads="1"/>
            </p:cNvSpPr>
            <p:nvPr/>
          </p:nvSpPr>
          <p:spPr bwMode="auto">
            <a:xfrm>
              <a:off x="396" y="1232"/>
              <a:ext cx="132" cy="77"/>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56" name="Oval 269"/>
            <p:cNvSpPr>
              <a:spLocks noChangeArrowheads="1"/>
            </p:cNvSpPr>
            <p:nvPr/>
          </p:nvSpPr>
          <p:spPr bwMode="auto">
            <a:xfrm>
              <a:off x="436" y="1207"/>
              <a:ext cx="52" cy="54"/>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57" name="Rectangle 270"/>
            <p:cNvSpPr>
              <a:spLocks noChangeArrowheads="1"/>
            </p:cNvSpPr>
            <p:nvPr/>
          </p:nvSpPr>
          <p:spPr bwMode="auto">
            <a:xfrm>
              <a:off x="356" y="1310"/>
              <a:ext cx="224" cy="4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58" name="Line 271"/>
            <p:cNvSpPr>
              <a:spLocks noChangeShapeType="1"/>
            </p:cNvSpPr>
            <p:nvPr/>
          </p:nvSpPr>
          <p:spPr bwMode="auto">
            <a:xfrm>
              <a:off x="356" y="1310"/>
              <a:ext cx="2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26928" name="AutoShape 272"/>
          <p:cNvSpPr>
            <a:spLocks noChangeArrowheads="1"/>
          </p:cNvSpPr>
          <p:nvPr/>
        </p:nvSpPr>
        <p:spPr bwMode="auto">
          <a:xfrm>
            <a:off x="295275" y="5895975"/>
            <a:ext cx="285750" cy="285750"/>
          </a:xfrm>
          <a:custGeom>
            <a:avLst/>
            <a:gdLst>
              <a:gd name="T0" fmla="*/ 142862 w 21600"/>
              <a:gd name="T1" fmla="*/ 0 h 21600"/>
              <a:gd name="T2" fmla="*/ 35719 w 21600"/>
              <a:gd name="T3" fmla="*/ 142875 h 21600"/>
              <a:gd name="T4" fmla="*/ 142862 w 21600"/>
              <a:gd name="T5" fmla="*/ 71438 h 21600"/>
              <a:gd name="T6" fmla="*/ 321469 w 21600"/>
              <a:gd name="T7" fmla="*/ 142875 h 21600"/>
              <a:gd name="T8" fmla="*/ 250031 w 21600"/>
              <a:gd name="T9" fmla="*/ 214313 h 21600"/>
              <a:gd name="T10" fmla="*/ 178594 w 21600"/>
              <a:gd name="T11" fmla="*/ 1428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3333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6929" name="Text Box 273"/>
          <p:cNvSpPr txBox="1">
            <a:spLocks noChangeArrowheads="1"/>
          </p:cNvSpPr>
          <p:nvPr/>
        </p:nvSpPr>
        <p:spPr bwMode="auto">
          <a:xfrm>
            <a:off x="498475" y="5630863"/>
            <a:ext cx="349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M</a:t>
            </a:r>
            <a:r>
              <a:rPr lang="en-US" altLang="ru-RU" sz="1000" i="1" baseline="-25000">
                <a:latin typeface="+mn-lt"/>
              </a:rPr>
              <a:t>A</a:t>
            </a:r>
            <a:endParaRPr lang="ru-RU" altLang="ru-RU" sz="1000" i="1" baseline="-25000">
              <a:latin typeface="+mn-lt"/>
            </a:endParaRPr>
          </a:p>
        </p:txBody>
      </p:sp>
      <p:sp>
        <p:nvSpPr>
          <p:cNvPr id="326930" name="Line 274"/>
          <p:cNvSpPr>
            <a:spLocks noChangeShapeType="1"/>
          </p:cNvSpPr>
          <p:nvPr/>
        </p:nvSpPr>
        <p:spPr bwMode="auto">
          <a:xfrm>
            <a:off x="436563" y="6122988"/>
            <a:ext cx="1285875" cy="3714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nvGrpSpPr>
          <p:cNvPr id="326931" name="Group 275"/>
          <p:cNvGrpSpPr>
            <a:grpSpLocks/>
          </p:cNvGrpSpPr>
          <p:nvPr/>
        </p:nvGrpSpPr>
        <p:grpSpPr bwMode="auto">
          <a:xfrm>
            <a:off x="220663" y="5705475"/>
            <a:ext cx="4337050" cy="1084263"/>
            <a:chOff x="265" y="3438"/>
            <a:chExt cx="2732" cy="683"/>
          </a:xfrm>
        </p:grpSpPr>
        <p:sp>
          <p:nvSpPr>
            <p:cNvPr id="18515" name="Rectangle 276"/>
            <p:cNvSpPr>
              <a:spLocks noChangeArrowheads="1"/>
            </p:cNvSpPr>
            <p:nvPr/>
          </p:nvSpPr>
          <p:spPr bwMode="auto">
            <a:xfrm>
              <a:off x="419" y="3683"/>
              <a:ext cx="774" cy="44"/>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18516" name="Group 277"/>
            <p:cNvGrpSpPr>
              <a:grpSpLocks/>
            </p:cNvGrpSpPr>
            <p:nvPr/>
          </p:nvGrpSpPr>
          <p:grpSpPr bwMode="auto">
            <a:xfrm>
              <a:off x="1536" y="3733"/>
              <a:ext cx="224" cy="189"/>
              <a:chOff x="1147" y="1178"/>
              <a:chExt cx="224" cy="189"/>
            </a:xfrm>
          </p:grpSpPr>
          <p:sp>
            <p:nvSpPr>
              <p:cNvPr id="18550" name="AutoShape 278"/>
              <p:cNvSpPr>
                <a:spLocks noChangeArrowheads="1"/>
              </p:cNvSpPr>
              <p:nvPr/>
            </p:nvSpPr>
            <p:spPr bwMode="auto">
              <a:xfrm>
                <a:off x="1187" y="1193"/>
                <a:ext cx="132" cy="77"/>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51" name="Oval 279"/>
              <p:cNvSpPr>
                <a:spLocks noChangeArrowheads="1"/>
              </p:cNvSpPr>
              <p:nvPr/>
            </p:nvSpPr>
            <p:spPr bwMode="auto">
              <a:xfrm>
                <a:off x="1227" y="1178"/>
                <a:ext cx="52" cy="5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52" name="Rectangle 280"/>
              <p:cNvSpPr>
                <a:spLocks noChangeArrowheads="1"/>
              </p:cNvSpPr>
              <p:nvPr/>
            </p:nvSpPr>
            <p:spPr bwMode="auto">
              <a:xfrm>
                <a:off x="1147" y="1321"/>
                <a:ext cx="224" cy="4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53" name="Line 281"/>
              <p:cNvSpPr>
                <a:spLocks noChangeShapeType="1"/>
              </p:cNvSpPr>
              <p:nvPr/>
            </p:nvSpPr>
            <p:spPr bwMode="auto">
              <a:xfrm>
                <a:off x="1147" y="1321"/>
                <a:ext cx="2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8554" name="Oval 282"/>
              <p:cNvSpPr>
                <a:spLocks noChangeArrowheads="1"/>
              </p:cNvSpPr>
              <p:nvPr/>
            </p:nvSpPr>
            <p:spPr bwMode="auto">
              <a:xfrm>
                <a:off x="1226" y="1269"/>
                <a:ext cx="52" cy="5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18517" name="Text Box 283"/>
            <p:cNvSpPr txBox="1">
              <a:spLocks noChangeArrowheads="1"/>
            </p:cNvSpPr>
            <p:nvPr/>
          </p:nvSpPr>
          <p:spPr bwMode="auto">
            <a:xfrm>
              <a:off x="265" y="3438"/>
              <a:ext cx="16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A</a:t>
              </a:r>
              <a:endParaRPr lang="ru-RU" altLang="ru-RU" sz="1000" i="1">
                <a:latin typeface="+mn-lt"/>
              </a:endParaRPr>
            </a:p>
          </p:txBody>
        </p:sp>
        <p:sp>
          <p:nvSpPr>
            <p:cNvPr id="18518" name="Text Box 284"/>
            <p:cNvSpPr txBox="1">
              <a:spLocks noChangeArrowheads="1"/>
            </p:cNvSpPr>
            <p:nvPr/>
          </p:nvSpPr>
          <p:spPr bwMode="auto">
            <a:xfrm>
              <a:off x="1236" y="3485"/>
              <a:ext cx="16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B</a:t>
              </a:r>
              <a:endParaRPr lang="ru-RU" altLang="ru-RU" sz="1000" i="1">
                <a:latin typeface="+mn-lt"/>
              </a:endParaRPr>
            </a:p>
          </p:txBody>
        </p:sp>
        <p:sp>
          <p:nvSpPr>
            <p:cNvPr id="18519" name="Line 285"/>
            <p:cNvSpPr>
              <a:spLocks noChangeShapeType="1"/>
            </p:cNvSpPr>
            <p:nvPr/>
          </p:nvSpPr>
          <p:spPr bwMode="auto">
            <a:xfrm>
              <a:off x="419" y="3719"/>
              <a:ext cx="0" cy="4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20" name="Line 286"/>
            <p:cNvSpPr>
              <a:spLocks noChangeShapeType="1"/>
            </p:cNvSpPr>
            <p:nvPr/>
          </p:nvSpPr>
          <p:spPr bwMode="auto">
            <a:xfrm>
              <a:off x="413" y="4055"/>
              <a:ext cx="81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21" name="Line 287"/>
            <p:cNvSpPr>
              <a:spLocks noChangeShapeType="1"/>
            </p:cNvSpPr>
            <p:nvPr/>
          </p:nvSpPr>
          <p:spPr bwMode="auto">
            <a:xfrm>
              <a:off x="2859" y="3729"/>
              <a:ext cx="0" cy="3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22" name="Line 288"/>
            <p:cNvSpPr>
              <a:spLocks noChangeShapeType="1"/>
            </p:cNvSpPr>
            <p:nvPr/>
          </p:nvSpPr>
          <p:spPr bwMode="auto">
            <a:xfrm>
              <a:off x="2597" y="3977"/>
              <a:ext cx="25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23" name="Text Box 289"/>
            <p:cNvSpPr txBox="1">
              <a:spLocks noChangeArrowheads="1"/>
            </p:cNvSpPr>
            <p:nvPr/>
          </p:nvSpPr>
          <p:spPr bwMode="auto">
            <a:xfrm>
              <a:off x="2688" y="3809"/>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a</a:t>
              </a:r>
              <a:endParaRPr lang="ru-RU" altLang="ru-RU" sz="1000" i="1">
                <a:latin typeface="+mn-lt"/>
              </a:endParaRPr>
            </a:p>
          </p:txBody>
        </p:sp>
        <p:sp>
          <p:nvSpPr>
            <p:cNvPr id="18524" name="Text Box 290"/>
            <p:cNvSpPr txBox="1">
              <a:spLocks noChangeArrowheads="1"/>
            </p:cNvSpPr>
            <p:nvPr/>
          </p:nvSpPr>
          <p:spPr bwMode="auto">
            <a:xfrm>
              <a:off x="755" y="3914"/>
              <a:ext cx="14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200" i="1">
                  <a:latin typeface="+mn-lt"/>
                </a:rPr>
                <a:t>l</a:t>
              </a:r>
              <a:endParaRPr lang="ru-RU" altLang="ru-RU" sz="1200" i="1">
                <a:latin typeface="+mn-lt"/>
              </a:endParaRPr>
            </a:p>
          </p:txBody>
        </p:sp>
        <p:sp>
          <p:nvSpPr>
            <p:cNvPr id="18525" name="AutoShape 291"/>
            <p:cNvSpPr>
              <a:spLocks noChangeArrowheads="1"/>
            </p:cNvSpPr>
            <p:nvPr/>
          </p:nvSpPr>
          <p:spPr bwMode="auto">
            <a:xfrm rot="5400000">
              <a:off x="2741" y="3545"/>
              <a:ext cx="222" cy="66"/>
            </a:xfrm>
            <a:prstGeom prst="rightArrow">
              <a:avLst>
                <a:gd name="adj1" fmla="val 50000"/>
                <a:gd name="adj2" fmla="val 8409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18526" name="Object 292"/>
            <p:cNvGraphicFramePr>
              <a:graphicFrameLocks noChangeAspect="1"/>
            </p:cNvGraphicFramePr>
            <p:nvPr/>
          </p:nvGraphicFramePr>
          <p:xfrm>
            <a:off x="2893" y="3467"/>
            <a:ext cx="104" cy="120"/>
          </p:xfrm>
          <a:graphic>
            <a:graphicData uri="http://schemas.openxmlformats.org/presentationml/2006/ole">
              <mc:AlternateContent xmlns:mc="http://schemas.openxmlformats.org/markup-compatibility/2006">
                <mc:Choice xmlns:v="urn:schemas-microsoft-com:vml" Requires="v">
                  <p:oleObj spid="_x0000_s51754" name="Формула" r:id="rId27" imgW="164957" imgH="190335" progId="Equation.3">
                    <p:embed/>
                  </p:oleObj>
                </mc:Choice>
                <mc:Fallback>
                  <p:oleObj name="Формула" r:id="rId27" imgW="164957" imgH="19033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93" y="3467"/>
                          <a:ext cx="1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27" name="Oval 293"/>
            <p:cNvSpPr>
              <a:spLocks noChangeArrowheads="1"/>
            </p:cNvSpPr>
            <p:nvPr/>
          </p:nvSpPr>
          <p:spPr bwMode="auto">
            <a:xfrm>
              <a:off x="1195" y="3678"/>
              <a:ext cx="52" cy="5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28" name="Rectangle 294"/>
            <p:cNvSpPr>
              <a:spLocks noChangeArrowheads="1"/>
            </p:cNvSpPr>
            <p:nvPr/>
          </p:nvSpPr>
          <p:spPr bwMode="auto">
            <a:xfrm>
              <a:off x="1252" y="3682"/>
              <a:ext cx="774" cy="44"/>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29" name="Oval 295"/>
            <p:cNvSpPr>
              <a:spLocks noChangeArrowheads="1"/>
            </p:cNvSpPr>
            <p:nvPr/>
          </p:nvSpPr>
          <p:spPr bwMode="auto">
            <a:xfrm>
              <a:off x="2028" y="3677"/>
              <a:ext cx="52" cy="5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30" name="Rectangle 296"/>
            <p:cNvSpPr>
              <a:spLocks noChangeArrowheads="1"/>
            </p:cNvSpPr>
            <p:nvPr/>
          </p:nvSpPr>
          <p:spPr bwMode="auto">
            <a:xfrm>
              <a:off x="2085" y="3681"/>
              <a:ext cx="774" cy="44"/>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18531" name="Group 297"/>
            <p:cNvGrpSpPr>
              <a:grpSpLocks/>
            </p:cNvGrpSpPr>
            <p:nvPr/>
          </p:nvGrpSpPr>
          <p:grpSpPr bwMode="auto">
            <a:xfrm>
              <a:off x="2489" y="3720"/>
              <a:ext cx="224" cy="189"/>
              <a:chOff x="1147" y="1178"/>
              <a:chExt cx="224" cy="189"/>
            </a:xfrm>
          </p:grpSpPr>
          <p:sp>
            <p:nvSpPr>
              <p:cNvPr id="18545" name="AutoShape 298"/>
              <p:cNvSpPr>
                <a:spLocks noChangeArrowheads="1"/>
              </p:cNvSpPr>
              <p:nvPr/>
            </p:nvSpPr>
            <p:spPr bwMode="auto">
              <a:xfrm>
                <a:off x="1187" y="1193"/>
                <a:ext cx="132" cy="77"/>
              </a:xfrm>
              <a:prstGeom prst="triangle">
                <a:avLst>
                  <a:gd name="adj"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46" name="Oval 299"/>
              <p:cNvSpPr>
                <a:spLocks noChangeArrowheads="1"/>
              </p:cNvSpPr>
              <p:nvPr/>
            </p:nvSpPr>
            <p:spPr bwMode="auto">
              <a:xfrm>
                <a:off x="1227" y="1178"/>
                <a:ext cx="52" cy="5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47" name="Rectangle 300"/>
              <p:cNvSpPr>
                <a:spLocks noChangeArrowheads="1"/>
              </p:cNvSpPr>
              <p:nvPr/>
            </p:nvSpPr>
            <p:spPr bwMode="auto">
              <a:xfrm>
                <a:off x="1147" y="1321"/>
                <a:ext cx="224" cy="4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548" name="Line 301"/>
              <p:cNvSpPr>
                <a:spLocks noChangeShapeType="1"/>
              </p:cNvSpPr>
              <p:nvPr/>
            </p:nvSpPr>
            <p:spPr bwMode="auto">
              <a:xfrm>
                <a:off x="1147" y="1321"/>
                <a:ext cx="2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8549" name="Oval 302"/>
              <p:cNvSpPr>
                <a:spLocks noChangeArrowheads="1"/>
              </p:cNvSpPr>
              <p:nvPr/>
            </p:nvSpPr>
            <p:spPr bwMode="auto">
              <a:xfrm>
                <a:off x="1226" y="1269"/>
                <a:ext cx="52" cy="5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18532" name="Line 303"/>
            <p:cNvSpPr>
              <a:spLocks noChangeShapeType="1"/>
            </p:cNvSpPr>
            <p:nvPr/>
          </p:nvSpPr>
          <p:spPr bwMode="auto">
            <a:xfrm>
              <a:off x="2596" y="3712"/>
              <a:ext cx="0" cy="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33" name="Line 304"/>
            <p:cNvSpPr>
              <a:spLocks noChangeShapeType="1"/>
            </p:cNvSpPr>
            <p:nvPr/>
          </p:nvSpPr>
          <p:spPr bwMode="auto">
            <a:xfrm>
              <a:off x="1222" y="3694"/>
              <a:ext cx="0" cy="4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34" name="Line 305"/>
            <p:cNvSpPr>
              <a:spLocks noChangeShapeType="1"/>
            </p:cNvSpPr>
            <p:nvPr/>
          </p:nvSpPr>
          <p:spPr bwMode="auto">
            <a:xfrm>
              <a:off x="2056" y="3712"/>
              <a:ext cx="0" cy="4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35" name="Line 306"/>
            <p:cNvSpPr>
              <a:spLocks noChangeShapeType="1"/>
            </p:cNvSpPr>
            <p:nvPr/>
          </p:nvSpPr>
          <p:spPr bwMode="auto">
            <a:xfrm>
              <a:off x="1228" y="4054"/>
              <a:ext cx="41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36" name="Line 307"/>
            <p:cNvSpPr>
              <a:spLocks noChangeShapeType="1"/>
            </p:cNvSpPr>
            <p:nvPr/>
          </p:nvSpPr>
          <p:spPr bwMode="auto">
            <a:xfrm>
              <a:off x="2062" y="4054"/>
              <a:ext cx="79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37" name="Line 308"/>
            <p:cNvSpPr>
              <a:spLocks noChangeShapeType="1"/>
            </p:cNvSpPr>
            <p:nvPr/>
          </p:nvSpPr>
          <p:spPr bwMode="auto">
            <a:xfrm>
              <a:off x="1641" y="3699"/>
              <a:ext cx="0" cy="4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38" name="Line 309"/>
            <p:cNvSpPr>
              <a:spLocks noChangeShapeType="1"/>
            </p:cNvSpPr>
            <p:nvPr/>
          </p:nvSpPr>
          <p:spPr bwMode="auto">
            <a:xfrm>
              <a:off x="1641" y="4053"/>
              <a:ext cx="41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18539" name="Text Box 310"/>
            <p:cNvSpPr txBox="1">
              <a:spLocks noChangeArrowheads="1"/>
            </p:cNvSpPr>
            <p:nvPr/>
          </p:nvSpPr>
          <p:spPr bwMode="auto">
            <a:xfrm>
              <a:off x="2326" y="3877"/>
              <a:ext cx="14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200" i="1">
                  <a:latin typeface="+mn-lt"/>
                </a:rPr>
                <a:t>l</a:t>
              </a:r>
              <a:endParaRPr lang="ru-RU" altLang="ru-RU" sz="1200" i="1">
                <a:latin typeface="+mn-lt"/>
              </a:endParaRPr>
            </a:p>
          </p:txBody>
        </p:sp>
        <p:sp>
          <p:nvSpPr>
            <p:cNvPr id="18540" name="Text Box 311"/>
            <p:cNvSpPr txBox="1">
              <a:spLocks noChangeArrowheads="1"/>
            </p:cNvSpPr>
            <p:nvPr/>
          </p:nvSpPr>
          <p:spPr bwMode="auto">
            <a:xfrm>
              <a:off x="1613" y="3478"/>
              <a:ext cx="17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C</a:t>
              </a:r>
              <a:endParaRPr lang="ru-RU" altLang="ru-RU" sz="1000" i="1">
                <a:latin typeface="+mn-lt"/>
              </a:endParaRPr>
            </a:p>
          </p:txBody>
        </p:sp>
        <p:sp>
          <p:nvSpPr>
            <p:cNvPr id="18541" name="Text Box 312"/>
            <p:cNvSpPr txBox="1">
              <a:spLocks noChangeArrowheads="1"/>
            </p:cNvSpPr>
            <p:nvPr/>
          </p:nvSpPr>
          <p:spPr bwMode="auto">
            <a:xfrm>
              <a:off x="2051" y="3472"/>
              <a:ext cx="16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D</a:t>
              </a:r>
              <a:endParaRPr lang="ru-RU" altLang="ru-RU" sz="1000" i="1">
                <a:latin typeface="+mn-lt"/>
              </a:endParaRPr>
            </a:p>
          </p:txBody>
        </p:sp>
        <p:sp>
          <p:nvSpPr>
            <p:cNvPr id="18542" name="Text Box 313"/>
            <p:cNvSpPr txBox="1">
              <a:spLocks noChangeArrowheads="1"/>
            </p:cNvSpPr>
            <p:nvPr/>
          </p:nvSpPr>
          <p:spPr bwMode="auto">
            <a:xfrm>
              <a:off x="2602" y="3489"/>
              <a:ext cx="16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E</a:t>
              </a:r>
              <a:endParaRPr lang="ru-RU" altLang="ru-RU" sz="1000" i="1">
                <a:latin typeface="+mn-lt"/>
              </a:endParaRPr>
            </a:p>
          </p:txBody>
        </p:sp>
        <p:sp>
          <p:nvSpPr>
            <p:cNvPr id="18543" name="Text Box 314"/>
            <p:cNvSpPr txBox="1">
              <a:spLocks noChangeArrowheads="1"/>
            </p:cNvSpPr>
            <p:nvPr/>
          </p:nvSpPr>
          <p:spPr bwMode="auto">
            <a:xfrm>
              <a:off x="1361" y="386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b</a:t>
              </a:r>
              <a:endParaRPr lang="ru-RU" altLang="ru-RU" sz="1000" i="1">
                <a:latin typeface="+mn-lt"/>
              </a:endParaRPr>
            </a:p>
          </p:txBody>
        </p:sp>
        <p:sp>
          <p:nvSpPr>
            <p:cNvPr id="18544" name="Text Box 315"/>
            <p:cNvSpPr txBox="1">
              <a:spLocks noChangeArrowheads="1"/>
            </p:cNvSpPr>
            <p:nvPr/>
          </p:nvSpPr>
          <p:spPr bwMode="auto">
            <a:xfrm>
              <a:off x="1792" y="387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i="1">
                  <a:latin typeface="+mn-lt"/>
                </a:rPr>
                <a:t>b</a:t>
              </a:r>
              <a:endParaRPr lang="ru-RU" altLang="ru-RU" sz="1000" i="1">
                <a:latin typeface="+mn-lt"/>
              </a:endParaRPr>
            </a:p>
          </p:txBody>
        </p:sp>
      </p:grpSp>
      <p:sp>
        <p:nvSpPr>
          <p:cNvPr id="326972" name="Line 316"/>
          <p:cNvSpPr>
            <a:spLocks noChangeShapeType="1"/>
          </p:cNvSpPr>
          <p:nvPr/>
        </p:nvSpPr>
        <p:spPr bwMode="auto">
          <a:xfrm>
            <a:off x="1741488" y="6170613"/>
            <a:ext cx="0" cy="32543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973" name="Line 317"/>
          <p:cNvSpPr>
            <a:spLocks noChangeShapeType="1"/>
          </p:cNvSpPr>
          <p:nvPr/>
        </p:nvSpPr>
        <p:spPr bwMode="auto">
          <a:xfrm flipH="1">
            <a:off x="3054350" y="5788025"/>
            <a:ext cx="9525" cy="3444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974" name="Line 318"/>
          <p:cNvSpPr>
            <a:spLocks noChangeShapeType="1"/>
          </p:cNvSpPr>
          <p:nvPr/>
        </p:nvSpPr>
        <p:spPr bwMode="auto">
          <a:xfrm flipV="1">
            <a:off x="1739900" y="5807075"/>
            <a:ext cx="1343025"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975" name="Text Box 319"/>
          <p:cNvSpPr txBox="1">
            <a:spLocks noChangeArrowheads="1"/>
          </p:cNvSpPr>
          <p:nvPr/>
        </p:nvSpPr>
        <p:spPr bwMode="auto">
          <a:xfrm>
            <a:off x="2738438" y="5854700"/>
            <a:ext cx="3825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latin typeface="+mn-lt"/>
              </a:rPr>
              <a:t>б</a:t>
            </a:r>
            <a:r>
              <a:rPr lang="en-US" altLang="ru-RU" sz="1000" i="1">
                <a:latin typeface="+mn-lt"/>
                <a:sym typeface="Symbol" pitchFamily="18" charset="2"/>
              </a:rPr>
              <a:t>s</a:t>
            </a:r>
            <a:r>
              <a:rPr lang="en-US" altLang="ru-RU" sz="1000" i="1" baseline="-25000">
                <a:latin typeface="+mn-lt"/>
                <a:sym typeface="Symbol" pitchFamily="18" charset="2"/>
              </a:rPr>
              <a:t>D</a:t>
            </a:r>
            <a:endParaRPr lang="ru-RU" altLang="ru-RU" sz="1000" i="1" baseline="-25000">
              <a:latin typeface="+mn-lt"/>
              <a:sym typeface="Symbol" pitchFamily="18" charset="2"/>
            </a:endParaRPr>
          </a:p>
        </p:txBody>
      </p:sp>
      <p:sp>
        <p:nvSpPr>
          <p:cNvPr id="326976" name="Line 320"/>
          <p:cNvSpPr>
            <a:spLocks noChangeShapeType="1"/>
          </p:cNvSpPr>
          <p:nvPr/>
        </p:nvSpPr>
        <p:spPr bwMode="auto">
          <a:xfrm>
            <a:off x="4335463" y="6138863"/>
            <a:ext cx="1587" cy="16033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977" name="Text Box 321"/>
          <p:cNvSpPr txBox="1">
            <a:spLocks noChangeArrowheads="1"/>
          </p:cNvSpPr>
          <p:nvPr/>
        </p:nvSpPr>
        <p:spPr bwMode="auto">
          <a:xfrm>
            <a:off x="4591050" y="5653088"/>
            <a:ext cx="24542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Вычислим возможные перемещения</a:t>
            </a:r>
            <a:r>
              <a:rPr lang="en-US" altLang="ru-RU" sz="1000">
                <a:latin typeface="+mn-lt"/>
              </a:rPr>
              <a:t>:</a:t>
            </a:r>
            <a:endParaRPr lang="ru-RU" altLang="ru-RU" sz="1000">
              <a:latin typeface="+mn-lt"/>
            </a:endParaRPr>
          </a:p>
        </p:txBody>
      </p:sp>
      <p:graphicFrame>
        <p:nvGraphicFramePr>
          <p:cNvPr id="326978" name="Object 322"/>
          <p:cNvGraphicFramePr>
            <a:graphicFrameLocks noChangeAspect="1"/>
          </p:cNvGraphicFramePr>
          <p:nvPr>
            <p:extLst>
              <p:ext uri="{D42A27DB-BD31-4B8C-83A1-F6EECF244321}">
                <p14:modId xmlns:p14="http://schemas.microsoft.com/office/powerpoint/2010/main" val="2318223736"/>
              </p:ext>
            </p:extLst>
          </p:nvPr>
        </p:nvGraphicFramePr>
        <p:xfrm>
          <a:off x="4686300" y="5892800"/>
          <a:ext cx="1828800" cy="635000"/>
        </p:xfrm>
        <a:graphic>
          <a:graphicData uri="http://schemas.openxmlformats.org/presentationml/2006/ole">
            <mc:AlternateContent xmlns:mc="http://schemas.openxmlformats.org/markup-compatibility/2006">
              <mc:Choice xmlns:v="urn:schemas-microsoft-com:vml" Requires="v">
                <p:oleObj spid="_x0000_s51755" name="Формула" r:id="rId28" imgW="1828800" imgH="634680" progId="Equation.3">
                  <p:embed/>
                </p:oleObj>
              </mc:Choice>
              <mc:Fallback>
                <p:oleObj name="Формула" r:id="rId28" imgW="1828800" imgH="6346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86300" y="5892800"/>
                        <a:ext cx="1828800" cy="635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979" name="Line 323"/>
          <p:cNvSpPr>
            <a:spLocks noChangeShapeType="1"/>
          </p:cNvSpPr>
          <p:nvPr/>
        </p:nvSpPr>
        <p:spPr bwMode="auto">
          <a:xfrm>
            <a:off x="3054350" y="5816600"/>
            <a:ext cx="1276350" cy="4953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6980" name="Text Box 324"/>
          <p:cNvSpPr txBox="1">
            <a:spLocks noChangeArrowheads="1"/>
          </p:cNvSpPr>
          <p:nvPr/>
        </p:nvSpPr>
        <p:spPr bwMode="auto">
          <a:xfrm>
            <a:off x="7002463" y="5349875"/>
            <a:ext cx="162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Запишем сумму работ</a:t>
            </a:r>
            <a:r>
              <a:rPr lang="en-US" altLang="ru-RU" sz="1000">
                <a:latin typeface="+mn-lt"/>
              </a:rPr>
              <a:t>:</a:t>
            </a:r>
            <a:endParaRPr lang="ru-RU" altLang="ru-RU" sz="1000">
              <a:latin typeface="+mn-lt"/>
            </a:endParaRPr>
          </a:p>
        </p:txBody>
      </p:sp>
      <p:graphicFrame>
        <p:nvGraphicFramePr>
          <p:cNvPr id="326981" name="Object 325"/>
          <p:cNvGraphicFramePr>
            <a:graphicFrameLocks noChangeAspect="1"/>
          </p:cNvGraphicFramePr>
          <p:nvPr>
            <p:extLst>
              <p:ext uri="{D42A27DB-BD31-4B8C-83A1-F6EECF244321}">
                <p14:modId xmlns:p14="http://schemas.microsoft.com/office/powerpoint/2010/main" val="3122915453"/>
              </p:ext>
            </p:extLst>
          </p:nvPr>
        </p:nvGraphicFramePr>
        <p:xfrm>
          <a:off x="7072313" y="5561013"/>
          <a:ext cx="1460500" cy="215900"/>
        </p:xfrm>
        <a:graphic>
          <a:graphicData uri="http://schemas.openxmlformats.org/presentationml/2006/ole">
            <mc:AlternateContent xmlns:mc="http://schemas.openxmlformats.org/markup-compatibility/2006">
              <mc:Choice xmlns:v="urn:schemas-microsoft-com:vml" Requires="v">
                <p:oleObj spid="_x0000_s51756" name="Формула" r:id="rId30" imgW="1459866" imgH="215806" progId="Equation.3">
                  <p:embed/>
                </p:oleObj>
              </mc:Choice>
              <mc:Fallback>
                <p:oleObj name="Формула" r:id="rId30" imgW="1459866" imgH="215806"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072313" y="5561013"/>
                        <a:ext cx="1460500" cy="215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982" name="AutoShape 326"/>
          <p:cNvSpPr>
            <a:spLocks noChangeArrowheads="1"/>
          </p:cNvSpPr>
          <p:nvPr/>
        </p:nvSpPr>
        <p:spPr bwMode="auto">
          <a:xfrm rot="5400000">
            <a:off x="7621588" y="5821363"/>
            <a:ext cx="228600" cy="133350"/>
          </a:xfrm>
          <a:custGeom>
            <a:avLst/>
            <a:gdLst>
              <a:gd name="T0" fmla="*/ 171450 w 21600"/>
              <a:gd name="T1" fmla="*/ 0 h 21600"/>
              <a:gd name="T2" fmla="*/ 0 w 21600"/>
              <a:gd name="T3" fmla="*/ 66675 h 21600"/>
              <a:gd name="T4" fmla="*/ 171450 w 21600"/>
              <a:gd name="T5" fmla="*/ 133350 h 21600"/>
              <a:gd name="T6" fmla="*/ 228600 w 21600"/>
              <a:gd name="T7" fmla="*/ 66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6983" name="Object 327"/>
          <p:cNvGraphicFramePr>
            <a:graphicFrameLocks noChangeAspect="1"/>
          </p:cNvGraphicFramePr>
          <p:nvPr>
            <p:extLst>
              <p:ext uri="{D42A27DB-BD31-4B8C-83A1-F6EECF244321}">
                <p14:modId xmlns:p14="http://schemas.microsoft.com/office/powerpoint/2010/main" val="2698066198"/>
              </p:ext>
            </p:extLst>
          </p:nvPr>
        </p:nvGraphicFramePr>
        <p:xfrm>
          <a:off x="7118350" y="5918200"/>
          <a:ext cx="1498600" cy="393700"/>
        </p:xfrm>
        <a:graphic>
          <a:graphicData uri="http://schemas.openxmlformats.org/presentationml/2006/ole">
            <mc:AlternateContent xmlns:mc="http://schemas.openxmlformats.org/markup-compatibility/2006">
              <mc:Choice xmlns:v="urn:schemas-microsoft-com:vml" Requires="v">
                <p:oleObj spid="_x0000_s51757" name="Формула" r:id="rId32" imgW="1497950" imgH="393529" progId="Equation.3">
                  <p:embed/>
                </p:oleObj>
              </mc:Choice>
              <mc:Fallback>
                <p:oleObj name="Формула" r:id="rId32" imgW="1497950" imgH="393529"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118350" y="5918200"/>
                        <a:ext cx="1498600" cy="393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984" name="AutoShape 328"/>
          <p:cNvSpPr>
            <a:spLocks noChangeArrowheads="1"/>
          </p:cNvSpPr>
          <p:nvPr/>
        </p:nvSpPr>
        <p:spPr bwMode="auto">
          <a:xfrm rot="5400000">
            <a:off x="7600950" y="6248400"/>
            <a:ext cx="228600" cy="133350"/>
          </a:xfrm>
          <a:custGeom>
            <a:avLst/>
            <a:gdLst>
              <a:gd name="T0" fmla="*/ 171450 w 21600"/>
              <a:gd name="T1" fmla="*/ 0 h 21600"/>
              <a:gd name="T2" fmla="*/ 0 w 21600"/>
              <a:gd name="T3" fmla="*/ 66675 h 21600"/>
              <a:gd name="T4" fmla="*/ 171450 w 21600"/>
              <a:gd name="T5" fmla="*/ 133350 h 21600"/>
              <a:gd name="T6" fmla="*/ 228600 w 21600"/>
              <a:gd name="T7" fmla="*/ 66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6985" name="Object 329"/>
          <p:cNvGraphicFramePr>
            <a:graphicFrameLocks noChangeAspect="1"/>
          </p:cNvGraphicFramePr>
          <p:nvPr>
            <p:extLst>
              <p:ext uri="{D42A27DB-BD31-4B8C-83A1-F6EECF244321}">
                <p14:modId xmlns:p14="http://schemas.microsoft.com/office/powerpoint/2010/main" val="921095791"/>
              </p:ext>
            </p:extLst>
          </p:nvPr>
        </p:nvGraphicFramePr>
        <p:xfrm>
          <a:off x="7556500" y="6440488"/>
          <a:ext cx="1028700" cy="393700"/>
        </p:xfrm>
        <a:graphic>
          <a:graphicData uri="http://schemas.openxmlformats.org/presentationml/2006/ole">
            <mc:AlternateContent xmlns:mc="http://schemas.openxmlformats.org/markup-compatibility/2006">
              <mc:Choice xmlns:v="urn:schemas-microsoft-com:vml" Requires="v">
                <p:oleObj spid="_x0000_s51758" name="Формула" r:id="rId34" imgW="1028254" imgH="393529" progId="Equation.3">
                  <p:embed/>
                </p:oleObj>
              </mc:Choice>
              <mc:Fallback>
                <p:oleObj name="Формула" r:id="rId34" imgW="1028254" imgH="393529"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556500" y="6440488"/>
                        <a:ext cx="10287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6986" name="Rectangle 330"/>
          <p:cNvSpPr>
            <a:spLocks noChangeArrowheads="1"/>
          </p:cNvSpPr>
          <p:nvPr/>
        </p:nvSpPr>
        <p:spPr bwMode="auto">
          <a:xfrm>
            <a:off x="3751263" y="3389313"/>
            <a:ext cx="3381375" cy="2047875"/>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6987" name="Text Box 331"/>
          <p:cNvSpPr txBox="1">
            <a:spLocks noChangeArrowheads="1"/>
          </p:cNvSpPr>
          <p:nvPr/>
        </p:nvSpPr>
        <p:spPr bwMode="auto">
          <a:xfrm>
            <a:off x="3763963" y="3467100"/>
            <a:ext cx="316785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latin typeface="+mn-lt"/>
              </a:rPr>
              <a:t>Заметим, что</a:t>
            </a:r>
            <a:endParaRPr lang="en-US" altLang="ru-RU" sz="1000" dirty="0">
              <a:latin typeface="+mn-lt"/>
            </a:endParaRPr>
          </a:p>
          <a:p>
            <a:pPr eaLnBrk="1" hangingPunct="1"/>
            <a:r>
              <a:rPr lang="en-US" altLang="ru-RU" sz="1000" dirty="0">
                <a:latin typeface="+mn-lt"/>
              </a:rPr>
              <a:t>1.</a:t>
            </a:r>
            <a:r>
              <a:rPr lang="ru-RU" altLang="ru-RU" sz="1000" dirty="0">
                <a:latin typeface="+mn-lt"/>
              </a:rPr>
              <a:t> для нахождения опорного момента </a:t>
            </a:r>
            <a:r>
              <a:rPr lang="en-US" altLang="ru-RU" sz="1000" i="1" dirty="0">
                <a:latin typeface="+mn-lt"/>
              </a:rPr>
              <a:t>M</a:t>
            </a:r>
            <a:r>
              <a:rPr lang="en-US" altLang="ru-RU" sz="1000" i="1" baseline="-25000" dirty="0">
                <a:latin typeface="+mn-lt"/>
              </a:rPr>
              <a:t>A</a:t>
            </a:r>
            <a:endParaRPr lang="ru-RU" altLang="ru-RU" sz="1000" i="1" baseline="-25000" dirty="0">
              <a:latin typeface="+mn-lt"/>
            </a:endParaRPr>
          </a:p>
          <a:p>
            <a:pPr eaLnBrk="1" hangingPunct="1"/>
            <a:r>
              <a:rPr lang="ru-RU" altLang="ru-RU" sz="1000" dirty="0">
                <a:latin typeface="+mn-lt"/>
              </a:rPr>
              <a:t>из уравнений статики потребовалось бы решить как</a:t>
            </a:r>
          </a:p>
          <a:p>
            <a:pPr eaLnBrk="1" hangingPunct="1"/>
            <a:r>
              <a:rPr lang="ru-RU" altLang="ru-RU" sz="1000" dirty="0">
                <a:latin typeface="+mn-lt"/>
              </a:rPr>
              <a:t>минимум три уравнения равновесия</a:t>
            </a:r>
            <a:r>
              <a:rPr lang="en-US" altLang="ru-RU" sz="1000" dirty="0">
                <a:latin typeface="+mn-lt"/>
              </a:rPr>
              <a:t>;</a:t>
            </a:r>
          </a:p>
          <a:p>
            <a:pPr eaLnBrk="1" hangingPunct="1"/>
            <a:r>
              <a:rPr lang="en-US" altLang="ru-RU" sz="1000" dirty="0">
                <a:latin typeface="+mn-lt"/>
              </a:rPr>
              <a:t>2. </a:t>
            </a:r>
            <a:r>
              <a:rPr lang="ru-RU" altLang="ru-RU" sz="1000" dirty="0">
                <a:latin typeface="+mn-lt"/>
              </a:rPr>
              <a:t>эпюра возможных перемещений пропорциональна</a:t>
            </a:r>
          </a:p>
          <a:p>
            <a:pPr eaLnBrk="1" hangingPunct="1"/>
            <a:r>
              <a:rPr lang="ru-RU" altLang="ru-RU" sz="1000" dirty="0">
                <a:latin typeface="+mn-lt"/>
              </a:rPr>
              <a:t>линии влияния усилия</a:t>
            </a:r>
            <a:r>
              <a:rPr lang="en-US" altLang="ru-RU" sz="1000" dirty="0">
                <a:latin typeface="+mn-lt"/>
              </a:rPr>
              <a:t>;</a:t>
            </a:r>
          </a:p>
          <a:p>
            <a:pPr eaLnBrk="1" hangingPunct="1"/>
            <a:r>
              <a:rPr lang="en-US" altLang="ru-RU" sz="1000" dirty="0">
                <a:latin typeface="+mn-lt"/>
              </a:rPr>
              <a:t>3. </a:t>
            </a:r>
            <a:r>
              <a:rPr lang="ru-RU" altLang="ru-RU" sz="1000" dirty="0">
                <a:latin typeface="+mn-lt"/>
              </a:rPr>
              <a:t>если задать возможное</a:t>
            </a:r>
            <a:r>
              <a:rPr lang="en-US" altLang="ru-RU" sz="1000" dirty="0">
                <a:latin typeface="+mn-lt"/>
              </a:rPr>
              <a:t> </a:t>
            </a:r>
            <a:r>
              <a:rPr lang="ru-RU" altLang="ru-RU" sz="1000" dirty="0">
                <a:latin typeface="+mn-lt"/>
              </a:rPr>
              <a:t>перемещение для искомой</a:t>
            </a:r>
            <a:endParaRPr lang="en-US" altLang="ru-RU" sz="1000" dirty="0">
              <a:latin typeface="+mn-lt"/>
            </a:endParaRPr>
          </a:p>
          <a:p>
            <a:pPr eaLnBrk="1" hangingPunct="1"/>
            <a:r>
              <a:rPr lang="ru-RU" altLang="ru-RU" sz="1000" dirty="0">
                <a:latin typeface="+mn-lt"/>
              </a:rPr>
              <a:t>реакции равным 1, например, </a:t>
            </a:r>
            <a:r>
              <a:rPr lang="ru-RU" altLang="ru-RU" sz="1000" i="1" dirty="0">
                <a:latin typeface="+mn-lt"/>
              </a:rPr>
              <a:t>б</a:t>
            </a:r>
            <a:r>
              <a:rPr lang="ru-RU" altLang="ru-RU" sz="1000" i="1" dirty="0">
                <a:latin typeface="+mn-lt"/>
                <a:sym typeface="Symbol" pitchFamily="18" charset="2"/>
              </a:rPr>
              <a:t></a:t>
            </a:r>
            <a:r>
              <a:rPr lang="ru-RU" altLang="ru-RU" sz="1000" dirty="0">
                <a:latin typeface="+mn-lt"/>
              </a:rPr>
              <a:t> =1, то</a:t>
            </a:r>
            <a:r>
              <a:rPr lang="en-US" altLang="ru-RU" sz="1000" dirty="0">
                <a:latin typeface="+mn-lt"/>
              </a:rPr>
              <a:t> </a:t>
            </a:r>
            <a:r>
              <a:rPr lang="ru-RU" altLang="ru-RU" sz="1000" dirty="0">
                <a:latin typeface="+mn-lt"/>
              </a:rPr>
              <a:t>эпюра </a:t>
            </a:r>
          </a:p>
          <a:p>
            <a:pPr eaLnBrk="1" hangingPunct="1"/>
            <a:r>
              <a:rPr lang="ru-RU" altLang="ru-RU" sz="1000" dirty="0">
                <a:latin typeface="+mn-lt"/>
              </a:rPr>
              <a:t>перемещений будет полностью тождественна</a:t>
            </a:r>
            <a:r>
              <a:rPr lang="en-US" altLang="ru-RU" sz="1000" dirty="0">
                <a:latin typeface="+mn-lt"/>
              </a:rPr>
              <a:t> </a:t>
            </a:r>
            <a:r>
              <a:rPr lang="ru-RU" altLang="ru-RU" sz="1000" dirty="0">
                <a:latin typeface="+mn-lt"/>
              </a:rPr>
              <a:t>линии</a:t>
            </a:r>
          </a:p>
          <a:p>
            <a:pPr eaLnBrk="1" hangingPunct="1"/>
            <a:r>
              <a:rPr lang="ru-RU" altLang="ru-RU" sz="1000" dirty="0">
                <a:latin typeface="+mn-lt"/>
              </a:rPr>
              <a:t>влияния</a:t>
            </a:r>
            <a:r>
              <a:rPr lang="en-US" altLang="ru-RU" sz="1000" dirty="0">
                <a:latin typeface="+mn-lt"/>
              </a:rPr>
              <a:t> </a:t>
            </a:r>
            <a:r>
              <a:rPr lang="ru-RU" altLang="ru-RU" sz="1000" dirty="0">
                <a:latin typeface="+mn-lt"/>
              </a:rPr>
              <a:t>поскольку </a:t>
            </a:r>
          </a:p>
        </p:txBody>
      </p:sp>
      <p:graphicFrame>
        <p:nvGraphicFramePr>
          <p:cNvPr id="326988" name="Object 332"/>
          <p:cNvGraphicFramePr>
            <a:graphicFrameLocks noChangeAspect="1"/>
          </p:cNvGraphicFramePr>
          <p:nvPr>
            <p:extLst>
              <p:ext uri="{D42A27DB-BD31-4B8C-83A1-F6EECF244321}">
                <p14:modId xmlns:p14="http://schemas.microsoft.com/office/powerpoint/2010/main" val="3300370619"/>
              </p:ext>
            </p:extLst>
          </p:nvPr>
        </p:nvGraphicFramePr>
        <p:xfrm>
          <a:off x="3997325" y="5064125"/>
          <a:ext cx="2768600" cy="215900"/>
        </p:xfrm>
        <a:graphic>
          <a:graphicData uri="http://schemas.openxmlformats.org/presentationml/2006/ole">
            <mc:AlternateContent xmlns:mc="http://schemas.openxmlformats.org/markup-compatibility/2006">
              <mc:Choice xmlns:v="urn:schemas-microsoft-com:vml" Requires="v">
                <p:oleObj spid="_x0000_s51759" name="Формула" r:id="rId36" imgW="2768600" imgH="215900" progId="Equation.3">
                  <p:embed/>
                </p:oleObj>
              </mc:Choice>
              <mc:Fallback>
                <p:oleObj name="Формула" r:id="rId36" imgW="2768600" imgH="2159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997325" y="5064125"/>
                        <a:ext cx="2768600" cy="215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5870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8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68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683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684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26841"/>
                                        </p:tgtEl>
                                        <p:attrNameLst>
                                          <p:attrName>style.visibility</p:attrName>
                                        </p:attrNameLst>
                                      </p:cBhvr>
                                      <p:to>
                                        <p:strVal val="visible"/>
                                      </p:to>
                                    </p:set>
                                    <p:anim calcmode="lin" valueType="num">
                                      <p:cBhvr additive="base">
                                        <p:cTn id="21" dur="500" fill="hold"/>
                                        <p:tgtEl>
                                          <p:spTgt spid="326841"/>
                                        </p:tgtEl>
                                        <p:attrNameLst>
                                          <p:attrName>ppt_x</p:attrName>
                                        </p:attrNameLst>
                                      </p:cBhvr>
                                      <p:tavLst>
                                        <p:tav tm="0">
                                          <p:val>
                                            <p:strVal val="#ppt_x"/>
                                          </p:val>
                                        </p:tav>
                                        <p:tav tm="100000">
                                          <p:val>
                                            <p:strVal val="#ppt_x"/>
                                          </p:val>
                                        </p:tav>
                                      </p:tavLst>
                                    </p:anim>
                                    <p:anim calcmode="lin" valueType="num">
                                      <p:cBhvr additive="base">
                                        <p:cTn id="22" dur="500" fill="hold"/>
                                        <p:tgtEl>
                                          <p:spTgt spid="326841"/>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0"/>
                                          </p:stCondLst>
                                        </p:cTn>
                                        <p:tgtEl>
                                          <p:spTgt spid="32684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2686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686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2687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2687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2687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26873"/>
                                        </p:tgtEl>
                                        <p:attrNameLst>
                                          <p:attrName>style.visibility</p:attrName>
                                        </p:attrNameLst>
                                      </p:cBhvr>
                                      <p:to>
                                        <p:strVal val="visible"/>
                                      </p:to>
                                    </p:set>
                                    <p:anim calcmode="lin" valueType="num">
                                      <p:cBhvr additive="base">
                                        <p:cTn id="44" dur="500" fill="hold"/>
                                        <p:tgtEl>
                                          <p:spTgt spid="326873"/>
                                        </p:tgtEl>
                                        <p:attrNameLst>
                                          <p:attrName>ppt_x</p:attrName>
                                        </p:attrNameLst>
                                      </p:cBhvr>
                                      <p:tavLst>
                                        <p:tav tm="0">
                                          <p:val>
                                            <p:strVal val="#ppt_x"/>
                                          </p:val>
                                        </p:tav>
                                        <p:tav tm="100000">
                                          <p:val>
                                            <p:strVal val="#ppt_x"/>
                                          </p:val>
                                        </p:tav>
                                      </p:tavLst>
                                    </p:anim>
                                    <p:anim calcmode="lin" valueType="num">
                                      <p:cBhvr additive="base">
                                        <p:cTn id="45" dur="500" fill="hold"/>
                                        <p:tgtEl>
                                          <p:spTgt spid="326873"/>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268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689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68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68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68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68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68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689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689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68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68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68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689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689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698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xit" presetSubtype="0" fill="hold" nodeType="clickEffect">
                                  <p:stCondLst>
                                    <p:cond delay="0"/>
                                  </p:stCondLst>
                                  <p:childTnLst>
                                    <p:animEffect transition="out" filter="dissolve">
                                      <p:cBhvr>
                                        <p:cTn id="82" dur="500"/>
                                        <p:tgtEl>
                                          <p:spTgt spid="326875"/>
                                        </p:tgtEl>
                                      </p:cBhvr>
                                    </p:animEffect>
                                    <p:set>
                                      <p:cBhvr>
                                        <p:cTn id="83" dur="1" fill="hold">
                                          <p:stCondLst>
                                            <p:cond delay="499"/>
                                          </p:stCondLst>
                                        </p:cTn>
                                        <p:tgtEl>
                                          <p:spTgt spid="326875"/>
                                        </p:tgtEl>
                                        <p:attrNameLst>
                                          <p:attrName>style.visibility</p:attrName>
                                        </p:attrNameLst>
                                      </p:cBhvr>
                                      <p:to>
                                        <p:strVal val="hidden"/>
                                      </p:to>
                                    </p:set>
                                  </p:childTnLst>
                                </p:cTn>
                              </p:par>
                            </p:childTnLst>
                          </p:cTn>
                        </p:par>
                        <p:par>
                          <p:cTn id="84" fill="hold" nodeType="afterGroup">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32689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689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2699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689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690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2690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2690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269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2690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690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2690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26991"/>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2690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26907"/>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2691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26911"/>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2691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26913"/>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4" fill="hold" nodeType="clickEffect">
                                  <p:stCondLst>
                                    <p:cond delay="0"/>
                                  </p:stCondLst>
                                  <p:childTnLst>
                                    <p:set>
                                      <p:cBhvr>
                                        <p:cTn id="136" dur="1" fill="hold">
                                          <p:stCondLst>
                                            <p:cond delay="0"/>
                                          </p:stCondLst>
                                        </p:cTn>
                                        <p:tgtEl>
                                          <p:spTgt spid="326914"/>
                                        </p:tgtEl>
                                        <p:attrNameLst>
                                          <p:attrName>style.visibility</p:attrName>
                                        </p:attrNameLst>
                                      </p:cBhvr>
                                      <p:to>
                                        <p:strVal val="visible"/>
                                      </p:to>
                                    </p:set>
                                    <p:anim calcmode="lin" valueType="num">
                                      <p:cBhvr additive="base">
                                        <p:cTn id="137" dur="500" fill="hold"/>
                                        <p:tgtEl>
                                          <p:spTgt spid="326914"/>
                                        </p:tgtEl>
                                        <p:attrNameLst>
                                          <p:attrName>ppt_x</p:attrName>
                                        </p:attrNameLst>
                                      </p:cBhvr>
                                      <p:tavLst>
                                        <p:tav tm="0">
                                          <p:val>
                                            <p:strVal val="#ppt_x"/>
                                          </p:val>
                                        </p:tav>
                                        <p:tav tm="100000">
                                          <p:val>
                                            <p:strVal val="#ppt_x"/>
                                          </p:val>
                                        </p:tav>
                                      </p:tavLst>
                                    </p:anim>
                                    <p:anim calcmode="lin" valueType="num">
                                      <p:cBhvr additive="base">
                                        <p:cTn id="138" dur="500" fill="hold"/>
                                        <p:tgtEl>
                                          <p:spTgt spid="326914"/>
                                        </p:tgtEl>
                                        <p:attrNameLst>
                                          <p:attrName>ppt_y</p:attrName>
                                        </p:attrNameLst>
                                      </p:cBhvr>
                                      <p:tavLst>
                                        <p:tav tm="0">
                                          <p:val>
                                            <p:strVal val="1+#ppt_h/2"/>
                                          </p:val>
                                        </p:tav>
                                        <p:tav tm="100000">
                                          <p:val>
                                            <p:strVal val="#ppt_y"/>
                                          </p:val>
                                        </p:tav>
                                      </p:tavLst>
                                    </p:anim>
                                  </p:childTnLst>
                                </p:cTn>
                              </p:par>
                            </p:childTnLst>
                          </p:cTn>
                        </p:par>
                        <p:par>
                          <p:cTn id="139" fill="hold" nodeType="afterGroup">
                            <p:stCondLst>
                              <p:cond delay="500"/>
                            </p:stCondLst>
                            <p:childTnLst>
                              <p:par>
                                <p:cTn id="140" presetID="1" presetClass="entr" presetSubtype="0" fill="hold" nodeType="afterEffect">
                                  <p:stCondLst>
                                    <p:cond delay="0"/>
                                  </p:stCondLst>
                                  <p:childTnLst>
                                    <p:set>
                                      <p:cBhvr>
                                        <p:cTn id="141" dur="1" fill="hold">
                                          <p:stCondLst>
                                            <p:cond delay="0"/>
                                          </p:stCondLst>
                                        </p:cTn>
                                        <p:tgtEl>
                                          <p:spTgt spid="326931"/>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326919"/>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326922"/>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xit" presetSubtype="0" fill="hold" nodeType="clickEffect">
                                  <p:stCondLst>
                                    <p:cond delay="0"/>
                                  </p:stCondLst>
                                  <p:childTnLst>
                                    <p:animEffect transition="out" filter="dissolve">
                                      <p:cBhvr>
                                        <p:cTn id="151" dur="500"/>
                                        <p:tgtEl>
                                          <p:spTgt spid="326919"/>
                                        </p:tgtEl>
                                      </p:cBhvr>
                                    </p:animEffect>
                                    <p:set>
                                      <p:cBhvr>
                                        <p:cTn id="152" dur="1" fill="hold">
                                          <p:stCondLst>
                                            <p:cond delay="499"/>
                                          </p:stCondLst>
                                        </p:cTn>
                                        <p:tgtEl>
                                          <p:spTgt spid="326919"/>
                                        </p:tgtEl>
                                        <p:attrNameLst>
                                          <p:attrName>style.visibility</p:attrName>
                                        </p:attrNameLst>
                                      </p:cBhvr>
                                      <p:to>
                                        <p:strVal val="hidden"/>
                                      </p:to>
                                    </p:set>
                                  </p:childTnLst>
                                </p:cTn>
                              </p:par>
                            </p:childTnLst>
                          </p:cTn>
                        </p:par>
                        <p:par>
                          <p:cTn id="153" fill="hold" nodeType="afterGroup">
                            <p:stCondLst>
                              <p:cond delay="500"/>
                            </p:stCondLst>
                            <p:childTnLst>
                              <p:par>
                                <p:cTn id="154" presetID="1" presetClass="entr" presetSubtype="0" fill="hold" nodeType="afterEffect">
                                  <p:stCondLst>
                                    <p:cond delay="0"/>
                                  </p:stCondLst>
                                  <p:childTnLst>
                                    <p:set>
                                      <p:cBhvr>
                                        <p:cTn id="155" dur="1" fill="hold">
                                          <p:stCondLst>
                                            <p:cond delay="0"/>
                                          </p:stCondLst>
                                        </p:cTn>
                                        <p:tgtEl>
                                          <p:spTgt spid="326923"/>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326928"/>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326929"/>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32693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326915"/>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32697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326916"/>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326918"/>
                                        </p:tgtEl>
                                        <p:attrNameLst>
                                          <p:attrName>style.visibility</p:attrName>
                                        </p:attrNameLst>
                                      </p:cBhvr>
                                      <p:to>
                                        <p:strVal val="visible"/>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32697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32697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326973"/>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326979"/>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326917"/>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326976"/>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26977"/>
                                        </p:tgtEl>
                                        <p:attrNameLst>
                                          <p:attrName>style.visibility</p:attrName>
                                        </p:attrNameLst>
                                      </p:cBhvr>
                                      <p:to>
                                        <p:strVal val="visible"/>
                                      </p:to>
                                    </p:set>
                                  </p:childTnLst>
                                </p:cTn>
                              </p:par>
                              <p:par>
                                <p:cTn id="194" presetID="1" presetClass="entr" presetSubtype="0" fill="hold" nodeType="withEffect">
                                  <p:stCondLst>
                                    <p:cond delay="0"/>
                                  </p:stCondLst>
                                  <p:childTnLst>
                                    <p:set>
                                      <p:cBhvr>
                                        <p:cTn id="195" dur="1" fill="hold">
                                          <p:stCondLst>
                                            <p:cond delay="0"/>
                                          </p:stCondLst>
                                        </p:cTn>
                                        <p:tgtEl>
                                          <p:spTgt spid="326978"/>
                                        </p:tgtEl>
                                        <p:attrNameLst>
                                          <p:attrName>style.visibility</p:attrName>
                                        </p:attrNameLst>
                                      </p:cBhvr>
                                      <p:to>
                                        <p:strVal val="visible"/>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326980"/>
                                        </p:tgtEl>
                                        <p:attrNameLst>
                                          <p:attrName>style.visibility</p:attrName>
                                        </p:attrNameLst>
                                      </p:cBhvr>
                                      <p:to>
                                        <p:strVal val="visible"/>
                                      </p:to>
                                    </p:set>
                                  </p:childTnLst>
                                </p:cTn>
                              </p:par>
                              <p:par>
                                <p:cTn id="200" presetID="1" presetClass="entr" presetSubtype="0" fill="hold" nodeType="withEffect">
                                  <p:stCondLst>
                                    <p:cond delay="0"/>
                                  </p:stCondLst>
                                  <p:childTnLst>
                                    <p:set>
                                      <p:cBhvr>
                                        <p:cTn id="201" dur="1" fill="hold">
                                          <p:stCondLst>
                                            <p:cond delay="0"/>
                                          </p:stCondLst>
                                        </p:cTn>
                                        <p:tgtEl>
                                          <p:spTgt spid="326981"/>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326982"/>
                                        </p:tgtEl>
                                        <p:attrNameLst>
                                          <p:attrName>style.visibility</p:attrName>
                                        </p:attrNameLst>
                                      </p:cBhvr>
                                      <p:to>
                                        <p:strVal val="visible"/>
                                      </p:to>
                                    </p:set>
                                  </p:childTnLst>
                                </p:cTn>
                              </p:par>
                              <p:par>
                                <p:cTn id="206" presetID="1" presetClass="entr" presetSubtype="0" fill="hold" nodeType="withEffect">
                                  <p:stCondLst>
                                    <p:cond delay="0"/>
                                  </p:stCondLst>
                                  <p:childTnLst>
                                    <p:set>
                                      <p:cBhvr>
                                        <p:cTn id="207" dur="1" fill="hold">
                                          <p:stCondLst>
                                            <p:cond delay="0"/>
                                          </p:stCondLst>
                                        </p:cTn>
                                        <p:tgtEl>
                                          <p:spTgt spid="326983"/>
                                        </p:tgtEl>
                                        <p:attrNameLst>
                                          <p:attrName>style.visibility</p:attrName>
                                        </p:attrNameLst>
                                      </p:cBhvr>
                                      <p:to>
                                        <p:strVal val="visible"/>
                                      </p:to>
                                    </p:se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326984"/>
                                        </p:tgtEl>
                                        <p:attrNameLst>
                                          <p:attrName>style.visibility</p:attrName>
                                        </p:attrNameLst>
                                      </p:cBhvr>
                                      <p:to>
                                        <p:strVal val="visible"/>
                                      </p:to>
                                    </p:set>
                                  </p:childTnLst>
                                </p:cTn>
                              </p:par>
                              <p:par>
                                <p:cTn id="212" presetID="1" presetClass="entr" presetSubtype="0" fill="hold" nodeType="withEffect">
                                  <p:stCondLst>
                                    <p:cond delay="0"/>
                                  </p:stCondLst>
                                  <p:childTnLst>
                                    <p:set>
                                      <p:cBhvr>
                                        <p:cTn id="213" dur="1" fill="hold">
                                          <p:stCondLst>
                                            <p:cond delay="0"/>
                                          </p:stCondLst>
                                        </p:cTn>
                                        <p:tgtEl>
                                          <p:spTgt spid="326985"/>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326986"/>
                                        </p:tgtEl>
                                        <p:attrNameLst>
                                          <p:attrName>style.visibility</p:attrName>
                                        </p:attrNameLst>
                                      </p:cBhvr>
                                      <p:to>
                                        <p:strVal val="visible"/>
                                      </p:to>
                                    </p:set>
                                    <p:anim calcmode="lin" valueType="num">
                                      <p:cBhvr additive="base">
                                        <p:cTn id="218" dur="500" fill="hold"/>
                                        <p:tgtEl>
                                          <p:spTgt spid="326986"/>
                                        </p:tgtEl>
                                        <p:attrNameLst>
                                          <p:attrName>ppt_x</p:attrName>
                                        </p:attrNameLst>
                                      </p:cBhvr>
                                      <p:tavLst>
                                        <p:tav tm="0">
                                          <p:val>
                                            <p:strVal val="#ppt_x"/>
                                          </p:val>
                                        </p:tav>
                                        <p:tav tm="100000">
                                          <p:val>
                                            <p:strVal val="#ppt_x"/>
                                          </p:val>
                                        </p:tav>
                                      </p:tavLst>
                                    </p:anim>
                                    <p:anim calcmode="lin" valueType="num">
                                      <p:cBhvr additive="base">
                                        <p:cTn id="219" dur="500" fill="hold"/>
                                        <p:tgtEl>
                                          <p:spTgt spid="326986"/>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326987"/>
                                        </p:tgtEl>
                                        <p:attrNameLst>
                                          <p:attrName>style.visibility</p:attrName>
                                        </p:attrNameLst>
                                      </p:cBhvr>
                                      <p:to>
                                        <p:strVal val="visible"/>
                                      </p:to>
                                    </p:set>
                                    <p:anim calcmode="lin" valueType="num">
                                      <p:cBhvr additive="base">
                                        <p:cTn id="222" dur="500" fill="hold"/>
                                        <p:tgtEl>
                                          <p:spTgt spid="326987"/>
                                        </p:tgtEl>
                                        <p:attrNameLst>
                                          <p:attrName>ppt_x</p:attrName>
                                        </p:attrNameLst>
                                      </p:cBhvr>
                                      <p:tavLst>
                                        <p:tav tm="0">
                                          <p:val>
                                            <p:strVal val="#ppt_x"/>
                                          </p:val>
                                        </p:tav>
                                        <p:tav tm="100000">
                                          <p:val>
                                            <p:strVal val="#ppt_x"/>
                                          </p:val>
                                        </p:tav>
                                      </p:tavLst>
                                    </p:anim>
                                    <p:anim calcmode="lin" valueType="num">
                                      <p:cBhvr additive="base">
                                        <p:cTn id="223" dur="500" fill="hold"/>
                                        <p:tgtEl>
                                          <p:spTgt spid="326987"/>
                                        </p:tgtEl>
                                        <p:attrNameLst>
                                          <p:attrName>ppt_y</p:attrName>
                                        </p:attrNameLst>
                                      </p:cBhvr>
                                      <p:tavLst>
                                        <p:tav tm="0">
                                          <p:val>
                                            <p:strVal val="1+#ppt_h/2"/>
                                          </p:val>
                                        </p:tav>
                                        <p:tav tm="100000">
                                          <p:val>
                                            <p:strVal val="#ppt_y"/>
                                          </p:val>
                                        </p:tav>
                                      </p:tavLst>
                                    </p:anim>
                                  </p:childTnLst>
                                </p:cTn>
                              </p:par>
                              <p:par>
                                <p:cTn id="224" presetID="2" presetClass="entr" presetSubtype="4" fill="hold" nodeType="withEffect">
                                  <p:stCondLst>
                                    <p:cond delay="0"/>
                                  </p:stCondLst>
                                  <p:childTnLst>
                                    <p:set>
                                      <p:cBhvr>
                                        <p:cTn id="225" dur="1" fill="hold">
                                          <p:stCondLst>
                                            <p:cond delay="0"/>
                                          </p:stCondLst>
                                        </p:cTn>
                                        <p:tgtEl>
                                          <p:spTgt spid="326988"/>
                                        </p:tgtEl>
                                        <p:attrNameLst>
                                          <p:attrName>style.visibility</p:attrName>
                                        </p:attrNameLst>
                                      </p:cBhvr>
                                      <p:to>
                                        <p:strVal val="visible"/>
                                      </p:to>
                                    </p:set>
                                    <p:anim calcmode="lin" valueType="num">
                                      <p:cBhvr additive="base">
                                        <p:cTn id="226" dur="500" fill="hold"/>
                                        <p:tgtEl>
                                          <p:spTgt spid="326988"/>
                                        </p:tgtEl>
                                        <p:attrNameLst>
                                          <p:attrName>ppt_x</p:attrName>
                                        </p:attrNameLst>
                                      </p:cBhvr>
                                      <p:tavLst>
                                        <p:tav tm="0">
                                          <p:val>
                                            <p:strVal val="#ppt_x"/>
                                          </p:val>
                                        </p:tav>
                                        <p:tav tm="100000">
                                          <p:val>
                                            <p:strVal val="#ppt_x"/>
                                          </p:val>
                                        </p:tav>
                                      </p:tavLst>
                                    </p:anim>
                                    <p:anim calcmode="lin" valueType="num">
                                      <p:cBhvr additive="base">
                                        <p:cTn id="227" dur="500" fill="hold"/>
                                        <p:tgtEl>
                                          <p:spTgt spid="326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989" grpId="0"/>
      <p:bldP spid="326990" grpId="0"/>
      <p:bldP spid="326837" grpId="0"/>
      <p:bldP spid="326839" grpId="0"/>
      <p:bldP spid="326840" grpId="0"/>
      <p:bldP spid="326841" grpId="0"/>
      <p:bldP spid="326869" grpId="0"/>
      <p:bldP spid="326871" grpId="0"/>
      <p:bldP spid="326873" grpId="0"/>
      <p:bldP spid="326874" grpId="0" animBg="1"/>
      <p:bldP spid="326886" grpId="0"/>
      <p:bldP spid="326887" grpId="0"/>
      <p:bldP spid="326888" grpId="0" animBg="1"/>
      <p:bldP spid="326889" grpId="0" animBg="1"/>
      <p:bldP spid="326890" grpId="0" animBg="1"/>
      <p:bldP spid="326891" grpId="0" animBg="1"/>
      <p:bldP spid="326892" grpId="0" animBg="1"/>
      <p:bldP spid="326893" grpId="0"/>
      <p:bldP spid="326894" grpId="0"/>
      <p:bldP spid="326895" grpId="0" animBg="1"/>
      <p:bldP spid="326897" grpId="0" animBg="1"/>
      <p:bldP spid="326899" grpId="0" animBg="1"/>
      <p:bldP spid="326900" grpId="0" animBg="1"/>
      <p:bldP spid="326901" grpId="0"/>
      <p:bldP spid="326902" grpId="0"/>
      <p:bldP spid="326903" grpId="0"/>
      <p:bldP spid="326904" grpId="0" animBg="1"/>
      <p:bldP spid="326905" grpId="0" animBg="1"/>
      <p:bldP spid="326906" grpId="0"/>
      <p:bldP spid="326908" grpId="0"/>
      <p:bldP spid="326910" grpId="0" animBg="1"/>
      <p:bldP spid="326912" grpId="0" animBg="1"/>
      <p:bldP spid="326915" grpId="0" animBg="1"/>
      <p:bldP spid="326916" grpId="0"/>
      <p:bldP spid="326917" grpId="0"/>
      <p:bldP spid="326918" grpId="0"/>
      <p:bldP spid="326922" grpId="0"/>
      <p:bldP spid="326928" grpId="0" animBg="1"/>
      <p:bldP spid="326929" grpId="0"/>
      <p:bldP spid="326930" grpId="0" animBg="1"/>
      <p:bldP spid="326972" grpId="0" animBg="1"/>
      <p:bldP spid="326973" grpId="0" animBg="1"/>
      <p:bldP spid="326974" grpId="0" animBg="1"/>
      <p:bldP spid="326975" grpId="0"/>
      <p:bldP spid="326976" grpId="0" animBg="1"/>
      <p:bldP spid="326977" grpId="0"/>
      <p:bldP spid="326979" grpId="0" animBg="1"/>
      <p:bldP spid="326980" grpId="0"/>
      <p:bldP spid="326982" grpId="0" animBg="1"/>
      <p:bldP spid="326984" grpId="0" animBg="1"/>
      <p:bldP spid="326986" grpId="0" animBg="1"/>
      <p:bldP spid="3269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Freeform 90"/>
          <p:cNvSpPr>
            <a:spLocks/>
          </p:cNvSpPr>
          <p:nvPr/>
        </p:nvSpPr>
        <p:spPr bwMode="auto">
          <a:xfrm rot="13784165" flipH="1">
            <a:off x="6419850" y="3697288"/>
            <a:ext cx="85725" cy="76200"/>
          </a:xfrm>
          <a:custGeom>
            <a:avLst/>
            <a:gdLst>
              <a:gd name="T0" fmla="*/ 0 w 138"/>
              <a:gd name="T1" fmla="*/ 35169 h 26"/>
              <a:gd name="T2" fmla="*/ 67089 w 138"/>
              <a:gd name="T3" fmla="*/ 52754 h 26"/>
              <a:gd name="T4" fmla="*/ 85725 w 138"/>
              <a:gd name="T5" fmla="*/ 0 h 26"/>
              <a:gd name="T6" fmla="*/ 0 60000 65536"/>
              <a:gd name="T7" fmla="*/ 0 60000 65536"/>
              <a:gd name="T8" fmla="*/ 0 60000 65536"/>
            </a:gdLst>
            <a:ahLst/>
            <a:cxnLst>
              <a:cxn ang="T6">
                <a:pos x="T0" y="T1"/>
              </a:cxn>
              <a:cxn ang="T7">
                <a:pos x="T2" y="T3"/>
              </a:cxn>
              <a:cxn ang="T8">
                <a:pos x="T4" y="T5"/>
              </a:cxn>
            </a:cxnLst>
            <a:rect l="0" t="0" r="r" b="b"/>
            <a:pathLst>
              <a:path w="138" h="26">
                <a:moveTo>
                  <a:pt x="0" y="12"/>
                </a:moveTo>
                <a:cubicBezTo>
                  <a:pt x="41" y="26"/>
                  <a:pt x="62" y="23"/>
                  <a:pt x="108" y="18"/>
                </a:cubicBezTo>
                <a:cubicBezTo>
                  <a:pt x="131" y="10"/>
                  <a:pt x="122" y="16"/>
                  <a:pt x="138" y="0"/>
                </a:cubicBezTo>
              </a:path>
            </a:pathLst>
          </a:custGeom>
          <a:noFill/>
          <a:ln w="9525" cap="flat" cmpd="sng">
            <a:solidFill>
              <a:srgbClr val="0080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29" name="Line 89"/>
          <p:cNvSpPr>
            <a:spLocks noChangeShapeType="1"/>
          </p:cNvSpPr>
          <p:nvPr/>
        </p:nvSpPr>
        <p:spPr bwMode="auto">
          <a:xfrm flipV="1">
            <a:off x="6142038" y="3703638"/>
            <a:ext cx="419100" cy="371475"/>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22534" name="Rectangle 6"/>
          <p:cNvSpPr>
            <a:spLocks noChangeArrowheads="1"/>
          </p:cNvSpPr>
          <p:nvPr/>
        </p:nvSpPr>
        <p:spPr bwMode="auto">
          <a:xfrm>
            <a:off x="131763" y="806450"/>
            <a:ext cx="8440737"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pPr>
            <a:r>
              <a:rPr lang="ru-RU" altLang="ru-RU" sz="1000" b="1" dirty="0">
                <a:solidFill>
                  <a:srgbClr val="FF0000"/>
                </a:solidFill>
                <a:latin typeface="+mj-lt"/>
              </a:rPr>
              <a:t>Пространственная произвольная система сил – </a:t>
            </a:r>
            <a:r>
              <a:rPr lang="ru-RU" altLang="ru-RU" sz="1000" dirty="0">
                <a:solidFill>
                  <a:srgbClr val="FF0000"/>
                </a:solidFill>
                <a:latin typeface="+mj-lt"/>
              </a:rPr>
              <a:t>силы не лежат в одной плоскости и их линии действия не пересекаются в одной точке</a:t>
            </a:r>
            <a:r>
              <a:rPr lang="ru-RU" altLang="ru-RU" sz="1000" b="1" dirty="0">
                <a:solidFill>
                  <a:srgbClr val="FF0000"/>
                </a:solidFill>
                <a:latin typeface="+mj-lt"/>
              </a:rPr>
              <a:t>. </a:t>
            </a:r>
          </a:p>
          <a:p>
            <a:pPr eaLnBrk="1" hangingPunct="1">
              <a:lnSpc>
                <a:spcPct val="80000"/>
              </a:lnSpc>
              <a:buFont typeface="Wingdings" pitchFamily="2" charset="2"/>
              <a:buNone/>
            </a:pPr>
            <a:r>
              <a:rPr lang="ru-RU" altLang="ru-RU" sz="1000" i="1" dirty="0">
                <a:solidFill>
                  <a:srgbClr val="FF0000"/>
                </a:solidFill>
                <a:latin typeface="+mj-lt"/>
              </a:rPr>
              <a:t>Для рассмотрения такой системы сил необходимо ввести новые понятия</a:t>
            </a:r>
            <a:r>
              <a:rPr lang="en-US" altLang="ru-RU" sz="1000" i="1" dirty="0">
                <a:solidFill>
                  <a:srgbClr val="FF0000"/>
                </a:solidFill>
                <a:latin typeface="+mj-lt"/>
              </a:rPr>
              <a:t>:</a:t>
            </a:r>
            <a:endParaRPr lang="ru-RU" altLang="ru-RU" sz="1000" i="1" dirty="0">
              <a:solidFill>
                <a:srgbClr val="FF0000"/>
              </a:solidFill>
              <a:latin typeface="+mj-lt"/>
            </a:endParaRPr>
          </a:p>
          <a:p>
            <a:pPr eaLnBrk="1" hangingPunct="1">
              <a:lnSpc>
                <a:spcPct val="80000"/>
              </a:lnSpc>
              <a:buFont typeface="Wingdings" pitchFamily="2" charset="2"/>
              <a:buAutoNum type="arabicPeriod"/>
            </a:pPr>
            <a:r>
              <a:rPr lang="ru-RU" altLang="ru-RU" sz="1000" dirty="0">
                <a:solidFill>
                  <a:srgbClr val="FF0000"/>
                </a:solidFill>
                <a:latin typeface="+mj-lt"/>
              </a:rPr>
              <a:t>Момент силы относительно центра в пространстве.</a:t>
            </a:r>
          </a:p>
          <a:p>
            <a:pPr eaLnBrk="1" hangingPunct="1">
              <a:lnSpc>
                <a:spcPct val="80000"/>
              </a:lnSpc>
              <a:buFont typeface="Wingdings" pitchFamily="2" charset="2"/>
              <a:buAutoNum type="arabicPeriod"/>
            </a:pPr>
            <a:r>
              <a:rPr lang="ru-RU" altLang="ru-RU" sz="1000" dirty="0">
                <a:solidFill>
                  <a:srgbClr val="FF0000"/>
                </a:solidFill>
                <a:latin typeface="+mj-lt"/>
              </a:rPr>
              <a:t>Момент силы относительно оси.</a:t>
            </a:r>
            <a:endParaRPr lang="en-US" altLang="ru-RU" sz="1000" dirty="0">
              <a:solidFill>
                <a:srgbClr val="FF0000"/>
              </a:solidFill>
              <a:latin typeface="+mj-lt"/>
            </a:endParaRPr>
          </a:p>
          <a:p>
            <a:pPr eaLnBrk="1" hangingPunct="1">
              <a:lnSpc>
                <a:spcPct val="80000"/>
              </a:lnSpc>
              <a:buFont typeface="Wingdings" pitchFamily="2" charset="2"/>
              <a:buAutoNum type="arabicPeriod"/>
            </a:pPr>
            <a:r>
              <a:rPr lang="ru-RU" altLang="ru-RU" sz="1000" dirty="0">
                <a:solidFill>
                  <a:srgbClr val="FF0000"/>
                </a:solidFill>
                <a:latin typeface="+mj-lt"/>
              </a:rPr>
              <a:t>Момент пары сил в пространстве. </a:t>
            </a:r>
            <a:endParaRPr lang="en-US" altLang="ru-RU" sz="1000" dirty="0">
              <a:solidFill>
                <a:srgbClr val="FF0000"/>
              </a:solidFill>
              <a:latin typeface="+mj-lt"/>
            </a:endParaRPr>
          </a:p>
          <a:p>
            <a:pPr eaLnBrk="1" hangingPunct="1">
              <a:lnSpc>
                <a:spcPct val="80000"/>
              </a:lnSpc>
              <a:buFont typeface="Wingdings" pitchFamily="2" charset="2"/>
              <a:buNone/>
            </a:pPr>
            <a:endParaRPr lang="ru-RU" altLang="ru-RU" sz="1000" dirty="0">
              <a:solidFill>
                <a:srgbClr val="FF0000"/>
              </a:solidFill>
              <a:latin typeface="+mj-lt"/>
            </a:endParaRPr>
          </a:p>
          <a:p>
            <a:pPr eaLnBrk="1" hangingPunct="1">
              <a:lnSpc>
                <a:spcPct val="80000"/>
              </a:lnSpc>
              <a:buFont typeface="Wingdings" pitchFamily="2" charset="2"/>
              <a:buNone/>
            </a:pPr>
            <a:endParaRPr lang="ru-RU" altLang="ru-RU" sz="1200" dirty="0">
              <a:solidFill>
                <a:srgbClr val="FF0000"/>
              </a:solidFill>
              <a:latin typeface="+mj-lt"/>
            </a:endParaRPr>
          </a:p>
        </p:txBody>
      </p:sp>
      <p:sp>
        <p:nvSpPr>
          <p:cNvPr id="317447" name="Rectangle 7"/>
          <p:cNvSpPr>
            <a:spLocks noChangeArrowheads="1"/>
          </p:cNvSpPr>
          <p:nvPr/>
        </p:nvSpPr>
        <p:spPr bwMode="auto">
          <a:xfrm>
            <a:off x="139700" y="1557338"/>
            <a:ext cx="8659813"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solidFill>
                <a:srgbClr val="FF0000"/>
              </a:solidFill>
              <a:latin typeface="+mj-lt"/>
            </a:endParaRPr>
          </a:p>
          <a:p>
            <a:pPr eaLnBrk="1" hangingPunct="1">
              <a:lnSpc>
                <a:spcPct val="80000"/>
              </a:lnSpc>
            </a:pPr>
            <a:r>
              <a:rPr lang="ru-RU" altLang="ru-RU" sz="1000" b="1" dirty="0">
                <a:solidFill>
                  <a:srgbClr val="FF0000"/>
                </a:solidFill>
                <a:latin typeface="+mj-lt"/>
              </a:rPr>
              <a:t>Момент силы относительно центра в пространстве – </a:t>
            </a:r>
            <a:r>
              <a:rPr lang="ru-RU" altLang="ru-RU" sz="1000" dirty="0">
                <a:solidFill>
                  <a:srgbClr val="FF0000"/>
                </a:solidFill>
                <a:latin typeface="+mj-lt"/>
              </a:rPr>
              <a:t>векторная величина, равная</a:t>
            </a:r>
            <a:endParaRPr lang="en-US" altLang="ru-RU" sz="1000" dirty="0">
              <a:solidFill>
                <a:srgbClr val="FF0000"/>
              </a:solidFill>
              <a:latin typeface="+mj-lt"/>
            </a:endParaRPr>
          </a:p>
          <a:p>
            <a:pPr eaLnBrk="1" hangingPunct="1">
              <a:lnSpc>
                <a:spcPct val="80000"/>
              </a:lnSpc>
              <a:buFont typeface="Wingdings" pitchFamily="2" charset="2"/>
              <a:buNone/>
            </a:pPr>
            <a:r>
              <a:rPr lang="ru-RU" altLang="ru-RU" sz="1000" dirty="0">
                <a:solidFill>
                  <a:srgbClr val="FF0000"/>
                </a:solidFill>
                <a:latin typeface="+mj-lt"/>
              </a:rPr>
              <a:t> </a:t>
            </a:r>
            <a:r>
              <a:rPr lang="en-US" altLang="ru-RU" sz="1000" dirty="0">
                <a:solidFill>
                  <a:srgbClr val="FF0000"/>
                </a:solidFill>
                <a:latin typeface="+mj-lt"/>
              </a:rPr>
              <a:t>        </a:t>
            </a:r>
            <a:r>
              <a:rPr lang="ru-RU" altLang="ru-RU" sz="1000" dirty="0">
                <a:solidFill>
                  <a:srgbClr val="FF0000"/>
                </a:solidFill>
                <a:latin typeface="+mj-lt"/>
              </a:rPr>
              <a:t>векторному произведению радиуса-вектора, проведенного из центра к  точке приложения силы, и вектора силы.</a:t>
            </a:r>
          </a:p>
          <a:p>
            <a:pPr eaLnBrk="1" hangingPunct="1">
              <a:lnSpc>
                <a:spcPct val="80000"/>
              </a:lnSpc>
              <a:buFont typeface="Wingdings" pitchFamily="2" charset="2"/>
              <a:buNone/>
            </a:pPr>
            <a:r>
              <a:rPr lang="ru-RU" altLang="ru-RU" sz="1000" dirty="0">
                <a:solidFill>
                  <a:srgbClr val="FF0000"/>
                </a:solidFill>
                <a:latin typeface="+mj-lt"/>
              </a:rPr>
              <a:t>По определению векторного произведения вектор момента силы направлен перпендикулярно плоскости, проведенной через центр и силу,</a:t>
            </a:r>
          </a:p>
          <a:p>
            <a:pPr eaLnBrk="1" hangingPunct="1">
              <a:lnSpc>
                <a:spcPct val="80000"/>
              </a:lnSpc>
              <a:buFont typeface="Wingdings" pitchFamily="2" charset="2"/>
              <a:buNone/>
            </a:pPr>
            <a:r>
              <a:rPr lang="ru-RU" altLang="ru-RU" sz="1000" dirty="0">
                <a:solidFill>
                  <a:srgbClr val="FF0000"/>
                </a:solidFill>
                <a:latin typeface="+mj-lt"/>
              </a:rPr>
              <a:t>в ту сторону, откуда поворот радиуса-вектора к вектору силы на наименьший угол представляется происходящим по часовой стрелке.</a:t>
            </a:r>
            <a:endParaRPr lang="ru-RU" altLang="ru-RU" sz="1200" dirty="0">
              <a:solidFill>
                <a:srgbClr val="FF0000"/>
              </a:solidFill>
              <a:latin typeface="+mj-lt"/>
            </a:endParaRPr>
          </a:p>
        </p:txBody>
      </p:sp>
      <p:graphicFrame>
        <p:nvGraphicFramePr>
          <p:cNvPr id="317448" name="Object 8"/>
          <p:cNvGraphicFramePr>
            <a:graphicFrameLocks noChangeAspect="1"/>
          </p:cNvGraphicFramePr>
          <p:nvPr>
            <p:extLst>
              <p:ext uri="{D42A27DB-BD31-4B8C-83A1-F6EECF244321}">
                <p14:modId xmlns:p14="http://schemas.microsoft.com/office/powerpoint/2010/main" val="1664925691"/>
              </p:ext>
            </p:extLst>
          </p:nvPr>
        </p:nvGraphicFramePr>
        <p:xfrm>
          <a:off x="7426325" y="1784350"/>
          <a:ext cx="1016000" cy="241300"/>
        </p:xfrm>
        <a:graphic>
          <a:graphicData uri="http://schemas.openxmlformats.org/presentationml/2006/ole">
            <mc:AlternateContent xmlns:mc="http://schemas.openxmlformats.org/markup-compatibility/2006">
              <mc:Choice xmlns:v="urn:schemas-microsoft-com:vml" Requires="v">
                <p:oleObj spid="_x0000_s76888" name="Формула" r:id="rId3" imgW="1016000" imgH="241300" progId="Equation.3">
                  <p:embed/>
                </p:oleObj>
              </mc:Choice>
              <mc:Fallback>
                <p:oleObj name="Формула" r:id="rId3" imgW="1016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325" y="1784350"/>
                        <a:ext cx="10160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458" name="Group 18"/>
          <p:cNvGrpSpPr>
            <a:grpSpLocks/>
          </p:cNvGrpSpPr>
          <p:nvPr/>
        </p:nvGrpSpPr>
        <p:grpSpPr bwMode="auto">
          <a:xfrm>
            <a:off x="5800725" y="2401888"/>
            <a:ext cx="2487613" cy="960437"/>
            <a:chOff x="3654" y="1513"/>
            <a:chExt cx="1567" cy="605"/>
          </a:xfrm>
        </p:grpSpPr>
        <p:sp>
          <p:nvSpPr>
            <p:cNvPr id="22625" name="AutoShape 9"/>
            <p:cNvSpPr>
              <a:spLocks noChangeArrowheads="1"/>
            </p:cNvSpPr>
            <p:nvPr/>
          </p:nvSpPr>
          <p:spPr bwMode="auto">
            <a:xfrm>
              <a:off x="3654" y="1746"/>
              <a:ext cx="1566" cy="372"/>
            </a:xfrm>
            <a:prstGeom prst="parallelogram">
              <a:avLst>
                <a:gd name="adj" fmla="val 105242"/>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sp>
          <p:nvSpPr>
            <p:cNvPr id="22626" name="AutoShape 10"/>
            <p:cNvSpPr>
              <a:spLocks noChangeArrowheads="1"/>
            </p:cNvSpPr>
            <p:nvPr/>
          </p:nvSpPr>
          <p:spPr bwMode="auto">
            <a:xfrm rot="8254655">
              <a:off x="3810" y="1884"/>
              <a:ext cx="384" cy="78"/>
            </a:xfrm>
            <a:prstGeom prst="rightArrow">
              <a:avLst>
                <a:gd name="adj1" fmla="val 50000"/>
                <a:gd name="adj2" fmla="val 12307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sp>
          <p:nvSpPr>
            <p:cNvPr id="22627" name="Oval 11"/>
            <p:cNvSpPr>
              <a:spLocks noChangeArrowheads="1"/>
            </p:cNvSpPr>
            <p:nvPr/>
          </p:nvSpPr>
          <p:spPr bwMode="auto">
            <a:xfrm>
              <a:off x="4797" y="1956"/>
              <a:ext cx="35" cy="32"/>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sp>
          <p:nvSpPr>
            <p:cNvPr id="22628" name="Line 12"/>
            <p:cNvSpPr>
              <a:spLocks noChangeShapeType="1"/>
            </p:cNvSpPr>
            <p:nvPr/>
          </p:nvSpPr>
          <p:spPr bwMode="auto">
            <a:xfrm flipH="1" flipV="1">
              <a:off x="4140" y="1800"/>
              <a:ext cx="66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22629" name="Object 13"/>
            <p:cNvGraphicFramePr>
              <a:graphicFrameLocks noChangeAspect="1"/>
            </p:cNvGraphicFramePr>
            <p:nvPr/>
          </p:nvGraphicFramePr>
          <p:xfrm>
            <a:off x="4040" y="1926"/>
            <a:ext cx="104" cy="120"/>
          </p:xfrm>
          <a:graphic>
            <a:graphicData uri="http://schemas.openxmlformats.org/presentationml/2006/ole">
              <mc:AlternateContent xmlns:mc="http://schemas.openxmlformats.org/markup-compatibility/2006">
                <mc:Choice xmlns:v="urn:schemas-microsoft-com:vml" Requires="v">
                  <p:oleObj spid="_x0000_s76889" name="Формула" r:id="rId5" imgW="164957" imgH="190335" progId="Equation.3">
                    <p:embed/>
                  </p:oleObj>
                </mc:Choice>
                <mc:Fallback>
                  <p:oleObj name="Формула" r:id="rId5"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0" y="1926"/>
                          <a:ext cx="1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30" name="Object 14"/>
            <p:cNvGraphicFramePr>
              <a:graphicFrameLocks noChangeAspect="1"/>
            </p:cNvGraphicFramePr>
            <p:nvPr/>
          </p:nvGraphicFramePr>
          <p:xfrm>
            <a:off x="4495" y="1769"/>
            <a:ext cx="80" cy="96"/>
          </p:xfrm>
          <a:graphic>
            <a:graphicData uri="http://schemas.openxmlformats.org/presentationml/2006/ole">
              <mc:AlternateContent xmlns:mc="http://schemas.openxmlformats.org/markup-compatibility/2006">
                <mc:Choice xmlns:v="urn:schemas-microsoft-com:vml" Requires="v">
                  <p:oleObj spid="_x0000_s76890" name="Формула" r:id="rId7" imgW="126835" imgH="152202" progId="Equation.3">
                    <p:embed/>
                  </p:oleObj>
                </mc:Choice>
                <mc:Fallback>
                  <p:oleObj name="Формула" r:id="rId7" imgW="126835" imgH="1522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 y="1769"/>
                          <a:ext cx="80"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31" name="Object 15"/>
            <p:cNvGraphicFramePr>
              <a:graphicFrameLocks noChangeAspect="1"/>
            </p:cNvGraphicFramePr>
            <p:nvPr/>
          </p:nvGraphicFramePr>
          <p:xfrm>
            <a:off x="4864" y="1838"/>
            <a:ext cx="96" cy="112"/>
          </p:xfrm>
          <a:graphic>
            <a:graphicData uri="http://schemas.openxmlformats.org/presentationml/2006/ole">
              <mc:AlternateContent xmlns:mc="http://schemas.openxmlformats.org/markup-compatibility/2006">
                <mc:Choice xmlns:v="urn:schemas-microsoft-com:vml" Requires="v">
                  <p:oleObj spid="_x0000_s76891" name="Формула" r:id="rId9" imgW="152202" imgH="177569" progId="Equation.3">
                    <p:embed/>
                  </p:oleObj>
                </mc:Choice>
                <mc:Fallback>
                  <p:oleObj name="Формула" r:id="rId9" imgW="152202" imgH="1775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4" y="1838"/>
                          <a:ext cx="96"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2" name="AutoShape 16"/>
            <p:cNvSpPr>
              <a:spLocks noChangeArrowheads="1"/>
            </p:cNvSpPr>
            <p:nvPr/>
          </p:nvSpPr>
          <p:spPr bwMode="auto">
            <a:xfrm>
              <a:off x="4776" y="1536"/>
              <a:ext cx="72" cy="420"/>
            </a:xfrm>
            <a:prstGeom prst="upArrow">
              <a:avLst>
                <a:gd name="adj1" fmla="val 50000"/>
                <a:gd name="adj2" fmla="val 145833"/>
              </a:avLst>
            </a:prstGeom>
            <a:solidFill>
              <a:srgbClr val="9933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graphicFrame>
          <p:nvGraphicFramePr>
            <p:cNvPr id="22633" name="Object 17"/>
            <p:cNvGraphicFramePr>
              <a:graphicFrameLocks noChangeAspect="1"/>
            </p:cNvGraphicFramePr>
            <p:nvPr/>
          </p:nvGraphicFramePr>
          <p:xfrm>
            <a:off x="4893" y="1513"/>
            <a:ext cx="328" cy="152"/>
          </p:xfrm>
          <a:graphic>
            <a:graphicData uri="http://schemas.openxmlformats.org/presentationml/2006/ole">
              <mc:AlternateContent xmlns:mc="http://schemas.openxmlformats.org/markup-compatibility/2006">
                <mc:Choice xmlns:v="urn:schemas-microsoft-com:vml" Requires="v">
                  <p:oleObj spid="_x0000_s76892" name="Формула" r:id="rId11" imgW="520474" imgH="241195" progId="Equation.3">
                    <p:embed/>
                  </p:oleObj>
                </mc:Choice>
                <mc:Fallback>
                  <p:oleObj name="Формула" r:id="rId11" imgW="520474"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3" y="1513"/>
                          <a:ext cx="3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459" name="Text Box 19"/>
          <p:cNvSpPr txBox="1">
            <a:spLocks noChangeArrowheads="1"/>
          </p:cNvSpPr>
          <p:nvPr/>
        </p:nvSpPr>
        <p:spPr bwMode="auto">
          <a:xfrm>
            <a:off x="203200" y="2392363"/>
            <a:ext cx="35253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solidFill>
                  <a:srgbClr val="FF0000"/>
                </a:solidFill>
                <a:latin typeface="+mj-lt"/>
              </a:rPr>
              <a:t>Модуль вектора момента силы относительно центра равен</a:t>
            </a:r>
            <a:r>
              <a:rPr lang="en-US" altLang="ru-RU" sz="1000" dirty="0">
                <a:solidFill>
                  <a:srgbClr val="FF0000"/>
                </a:solidFill>
                <a:latin typeface="+mj-lt"/>
              </a:rPr>
              <a:t>:</a:t>
            </a:r>
            <a:endParaRPr lang="ru-RU" altLang="ru-RU" sz="1000" dirty="0">
              <a:solidFill>
                <a:srgbClr val="FF0000"/>
              </a:solidFill>
              <a:latin typeface="+mj-lt"/>
            </a:endParaRPr>
          </a:p>
        </p:txBody>
      </p:sp>
      <p:graphicFrame>
        <p:nvGraphicFramePr>
          <p:cNvPr id="317460" name="Object 20"/>
          <p:cNvGraphicFramePr>
            <a:graphicFrameLocks noChangeAspect="1"/>
          </p:cNvGraphicFramePr>
          <p:nvPr>
            <p:extLst>
              <p:ext uri="{D42A27DB-BD31-4B8C-83A1-F6EECF244321}">
                <p14:modId xmlns:p14="http://schemas.microsoft.com/office/powerpoint/2010/main" val="1146480124"/>
              </p:ext>
            </p:extLst>
          </p:nvPr>
        </p:nvGraphicFramePr>
        <p:xfrm>
          <a:off x="4205288" y="2459038"/>
          <a:ext cx="1739900" cy="241300"/>
        </p:xfrm>
        <a:graphic>
          <a:graphicData uri="http://schemas.openxmlformats.org/presentationml/2006/ole">
            <mc:AlternateContent xmlns:mc="http://schemas.openxmlformats.org/markup-compatibility/2006">
              <mc:Choice xmlns:v="urn:schemas-microsoft-com:vml" Requires="v">
                <p:oleObj spid="_x0000_s76893" name="Формула" r:id="rId13" imgW="1739900" imgH="241300" progId="Equation.3">
                  <p:embed/>
                </p:oleObj>
              </mc:Choice>
              <mc:Fallback>
                <p:oleObj name="Формула" r:id="rId13" imgW="1739900" imgH="2413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5288" y="2459038"/>
                        <a:ext cx="17399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61" name="Line 21"/>
          <p:cNvSpPr>
            <a:spLocks noChangeShapeType="1"/>
          </p:cNvSpPr>
          <p:nvPr/>
        </p:nvSpPr>
        <p:spPr bwMode="auto">
          <a:xfrm flipH="1" flipV="1">
            <a:off x="6419850" y="3028950"/>
            <a:ext cx="1209675" cy="1143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462" name="Freeform 22"/>
          <p:cNvSpPr>
            <a:spLocks/>
          </p:cNvSpPr>
          <p:nvPr/>
        </p:nvSpPr>
        <p:spPr bwMode="auto">
          <a:xfrm>
            <a:off x="6524625" y="2909888"/>
            <a:ext cx="233363" cy="46037"/>
          </a:xfrm>
          <a:custGeom>
            <a:avLst/>
            <a:gdLst>
              <a:gd name="T0" fmla="*/ 0 w 138"/>
              <a:gd name="T1" fmla="*/ 21248 h 26"/>
              <a:gd name="T2" fmla="*/ 182632 w 138"/>
              <a:gd name="T3" fmla="*/ 31872 h 26"/>
              <a:gd name="T4" fmla="*/ 233363 w 138"/>
              <a:gd name="T5" fmla="*/ 0 h 26"/>
              <a:gd name="T6" fmla="*/ 0 60000 65536"/>
              <a:gd name="T7" fmla="*/ 0 60000 65536"/>
              <a:gd name="T8" fmla="*/ 0 60000 65536"/>
            </a:gdLst>
            <a:ahLst/>
            <a:cxnLst>
              <a:cxn ang="T6">
                <a:pos x="T0" y="T1"/>
              </a:cxn>
              <a:cxn ang="T7">
                <a:pos x="T2" y="T3"/>
              </a:cxn>
              <a:cxn ang="T8">
                <a:pos x="T4" y="T5"/>
              </a:cxn>
            </a:cxnLst>
            <a:rect l="0" t="0" r="r" b="b"/>
            <a:pathLst>
              <a:path w="138" h="26">
                <a:moveTo>
                  <a:pt x="0" y="12"/>
                </a:moveTo>
                <a:cubicBezTo>
                  <a:pt x="41" y="26"/>
                  <a:pt x="62" y="23"/>
                  <a:pt x="108" y="18"/>
                </a:cubicBezTo>
                <a:cubicBezTo>
                  <a:pt x="131" y="10"/>
                  <a:pt x="122" y="16"/>
                  <a:pt x="138"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463" name="Object 23"/>
          <p:cNvGraphicFramePr>
            <a:graphicFrameLocks noChangeAspect="1"/>
          </p:cNvGraphicFramePr>
          <p:nvPr>
            <p:extLst>
              <p:ext uri="{D42A27DB-BD31-4B8C-83A1-F6EECF244321}">
                <p14:modId xmlns:p14="http://schemas.microsoft.com/office/powerpoint/2010/main" val="1910396604"/>
              </p:ext>
            </p:extLst>
          </p:nvPr>
        </p:nvGraphicFramePr>
        <p:xfrm>
          <a:off x="6678613" y="2936875"/>
          <a:ext cx="111125" cy="131763"/>
        </p:xfrm>
        <a:graphic>
          <a:graphicData uri="http://schemas.openxmlformats.org/presentationml/2006/ole">
            <mc:AlternateContent xmlns:mc="http://schemas.openxmlformats.org/markup-compatibility/2006">
              <mc:Choice xmlns:v="urn:schemas-microsoft-com:vml" Requires="v">
                <p:oleObj spid="_x0000_s76894" name="Формула" r:id="rId15" imgW="139579" imgH="164957" progId="Equation.3">
                  <p:embed/>
                </p:oleObj>
              </mc:Choice>
              <mc:Fallback>
                <p:oleObj name="Формула" r:id="rId15" imgW="139579" imgH="16495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78613" y="2936875"/>
                        <a:ext cx="111125" cy="13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64" name="Object 24"/>
          <p:cNvGraphicFramePr>
            <a:graphicFrameLocks noChangeAspect="1"/>
          </p:cNvGraphicFramePr>
          <p:nvPr>
            <p:extLst>
              <p:ext uri="{D42A27DB-BD31-4B8C-83A1-F6EECF244321}">
                <p14:modId xmlns:p14="http://schemas.microsoft.com/office/powerpoint/2010/main" val="313708365"/>
              </p:ext>
            </p:extLst>
          </p:nvPr>
        </p:nvGraphicFramePr>
        <p:xfrm>
          <a:off x="6724650" y="3044825"/>
          <a:ext cx="130175" cy="180975"/>
        </p:xfrm>
        <a:graphic>
          <a:graphicData uri="http://schemas.openxmlformats.org/presentationml/2006/ole">
            <mc:AlternateContent xmlns:mc="http://schemas.openxmlformats.org/markup-compatibility/2006">
              <mc:Choice xmlns:v="urn:schemas-microsoft-com:vml" Requires="v">
                <p:oleObj spid="_x0000_s76895" name="Формула" r:id="rId17" imgW="126725" imgH="177415" progId="Equation.3">
                  <p:embed/>
                </p:oleObj>
              </mc:Choice>
              <mc:Fallback>
                <p:oleObj name="Формула" r:id="rId17" imgW="126725" imgH="17741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4650" y="3044825"/>
                        <a:ext cx="13017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65" name="Line 25"/>
          <p:cNvSpPr>
            <a:spLocks noChangeShapeType="1"/>
          </p:cNvSpPr>
          <p:nvPr/>
        </p:nvSpPr>
        <p:spPr bwMode="auto">
          <a:xfrm flipH="1" flipV="1">
            <a:off x="6481763" y="2968625"/>
            <a:ext cx="117475" cy="1428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466" name="Line 26"/>
          <p:cNvSpPr>
            <a:spLocks noChangeShapeType="1"/>
          </p:cNvSpPr>
          <p:nvPr/>
        </p:nvSpPr>
        <p:spPr bwMode="auto">
          <a:xfrm flipH="1">
            <a:off x="6546850" y="2982913"/>
            <a:ext cx="60325" cy="587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472" name="Text Box 32"/>
          <p:cNvSpPr txBox="1">
            <a:spLocks noChangeArrowheads="1"/>
          </p:cNvSpPr>
          <p:nvPr/>
        </p:nvSpPr>
        <p:spPr bwMode="auto">
          <a:xfrm>
            <a:off x="201613" y="267652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j-lt"/>
              </a:rPr>
              <a:t>Модуль вектора момента силы относительно центра численно равен удвоенной площади</a:t>
            </a:r>
          </a:p>
          <a:p>
            <a:pPr eaLnBrk="1" hangingPunct="1"/>
            <a:r>
              <a:rPr lang="ru-RU" altLang="ru-RU" sz="1000">
                <a:latin typeface="+mj-lt"/>
              </a:rPr>
              <a:t>треугольника </a:t>
            </a:r>
            <a:r>
              <a:rPr lang="ru-RU" altLang="ru-RU" sz="1000" i="1">
                <a:latin typeface="+mj-lt"/>
                <a:sym typeface="Symbol" pitchFamily="18" charset="2"/>
              </a:rPr>
              <a:t></a:t>
            </a:r>
            <a:r>
              <a:rPr lang="en-US" altLang="ru-RU" sz="1000" i="1">
                <a:latin typeface="+mj-lt"/>
                <a:sym typeface="Symbol" pitchFamily="18" charset="2"/>
              </a:rPr>
              <a:t>OAB</a:t>
            </a:r>
            <a:r>
              <a:rPr lang="en-US" altLang="ru-RU" sz="1000">
                <a:latin typeface="+mj-lt"/>
              </a:rPr>
              <a:t>.</a:t>
            </a:r>
            <a:endParaRPr lang="ru-RU" altLang="ru-RU" sz="1000">
              <a:latin typeface="+mj-lt"/>
            </a:endParaRPr>
          </a:p>
        </p:txBody>
      </p:sp>
      <p:graphicFrame>
        <p:nvGraphicFramePr>
          <p:cNvPr id="317473" name="Object 33"/>
          <p:cNvGraphicFramePr>
            <a:graphicFrameLocks noChangeAspect="1"/>
          </p:cNvGraphicFramePr>
          <p:nvPr>
            <p:extLst>
              <p:ext uri="{D42A27DB-BD31-4B8C-83A1-F6EECF244321}">
                <p14:modId xmlns:p14="http://schemas.microsoft.com/office/powerpoint/2010/main" val="3836524016"/>
              </p:ext>
            </p:extLst>
          </p:nvPr>
        </p:nvGraphicFramePr>
        <p:xfrm>
          <a:off x="6567488" y="2601913"/>
          <a:ext cx="157162" cy="168275"/>
        </p:xfrm>
        <a:graphic>
          <a:graphicData uri="http://schemas.openxmlformats.org/presentationml/2006/ole">
            <mc:AlternateContent xmlns:mc="http://schemas.openxmlformats.org/markup-compatibility/2006">
              <mc:Choice xmlns:v="urn:schemas-microsoft-com:vml" Requires="v">
                <p:oleObj spid="_x0000_s76896" name="Формула" r:id="rId19" imgW="152268" imgH="164957" progId="Equation.3">
                  <p:embed/>
                </p:oleObj>
              </mc:Choice>
              <mc:Fallback>
                <p:oleObj name="Формула" r:id="rId19" imgW="152268" imgH="1649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67488" y="2601913"/>
                        <a:ext cx="157162"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4" name="Object 34"/>
          <p:cNvGraphicFramePr>
            <a:graphicFrameLocks noChangeAspect="1"/>
          </p:cNvGraphicFramePr>
          <p:nvPr>
            <p:extLst>
              <p:ext uri="{D42A27DB-BD31-4B8C-83A1-F6EECF244321}">
                <p14:modId xmlns:p14="http://schemas.microsoft.com/office/powerpoint/2010/main" val="2184235829"/>
              </p:ext>
            </p:extLst>
          </p:nvPr>
        </p:nvGraphicFramePr>
        <p:xfrm>
          <a:off x="5946775" y="3162300"/>
          <a:ext cx="157163" cy="168275"/>
        </p:xfrm>
        <a:graphic>
          <a:graphicData uri="http://schemas.openxmlformats.org/presentationml/2006/ole">
            <mc:AlternateContent xmlns:mc="http://schemas.openxmlformats.org/markup-compatibility/2006">
              <mc:Choice xmlns:v="urn:schemas-microsoft-com:vml" Requires="v">
                <p:oleObj spid="_x0000_s76897" name="Формула" r:id="rId21" imgW="152268" imgH="164957" progId="Equation.3">
                  <p:embed/>
                </p:oleObj>
              </mc:Choice>
              <mc:Fallback>
                <p:oleObj name="Формула" r:id="rId21" imgW="152268" imgH="16495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46775" y="3162300"/>
                        <a:ext cx="15716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480" name="Group 40"/>
          <p:cNvGrpSpPr>
            <a:grpSpLocks/>
          </p:cNvGrpSpPr>
          <p:nvPr/>
        </p:nvGrpSpPr>
        <p:grpSpPr bwMode="auto">
          <a:xfrm>
            <a:off x="6103938" y="2857500"/>
            <a:ext cx="1554162" cy="403225"/>
            <a:chOff x="3818" y="2157"/>
            <a:chExt cx="979" cy="254"/>
          </a:xfrm>
        </p:grpSpPr>
        <p:sp>
          <p:nvSpPr>
            <p:cNvPr id="22622" name="Line 36"/>
            <p:cNvSpPr>
              <a:spLocks noChangeShapeType="1"/>
            </p:cNvSpPr>
            <p:nvPr/>
          </p:nvSpPr>
          <p:spPr bwMode="auto">
            <a:xfrm>
              <a:off x="4116" y="2157"/>
              <a:ext cx="681" cy="177"/>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22623" name="Line 37"/>
            <p:cNvSpPr>
              <a:spLocks noChangeShapeType="1"/>
            </p:cNvSpPr>
            <p:nvPr/>
          </p:nvSpPr>
          <p:spPr bwMode="auto">
            <a:xfrm flipV="1">
              <a:off x="3818" y="2333"/>
              <a:ext cx="957" cy="78"/>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22624" name="Line 38"/>
            <p:cNvSpPr>
              <a:spLocks noChangeShapeType="1"/>
            </p:cNvSpPr>
            <p:nvPr/>
          </p:nvSpPr>
          <p:spPr bwMode="auto">
            <a:xfrm flipV="1">
              <a:off x="3829" y="2161"/>
              <a:ext cx="282" cy="243"/>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pSp>
      <p:sp>
        <p:nvSpPr>
          <p:cNvPr id="317481" name="Rectangle 41"/>
          <p:cNvSpPr>
            <a:spLocks noChangeArrowheads="1"/>
          </p:cNvSpPr>
          <p:nvPr/>
        </p:nvSpPr>
        <p:spPr bwMode="auto">
          <a:xfrm>
            <a:off x="138113" y="2927350"/>
            <a:ext cx="5688012"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solidFill>
                <a:srgbClr val="FF0000"/>
              </a:solidFill>
              <a:latin typeface="+mj-lt"/>
            </a:endParaRPr>
          </a:p>
          <a:p>
            <a:pPr eaLnBrk="1" hangingPunct="1">
              <a:lnSpc>
                <a:spcPct val="80000"/>
              </a:lnSpc>
            </a:pPr>
            <a:r>
              <a:rPr lang="ru-RU" altLang="ru-RU" sz="1000" b="1" dirty="0">
                <a:solidFill>
                  <a:srgbClr val="FF0000"/>
                </a:solidFill>
                <a:latin typeface="+mj-lt"/>
              </a:rPr>
              <a:t>Момент силы относительно оси – </a:t>
            </a:r>
            <a:r>
              <a:rPr lang="ru-RU" altLang="ru-RU" sz="1000" dirty="0">
                <a:solidFill>
                  <a:srgbClr val="FF0000"/>
                </a:solidFill>
                <a:latin typeface="+mj-lt"/>
              </a:rPr>
              <a:t>алгебраическая величина, равная</a:t>
            </a:r>
            <a:endParaRPr lang="en-US" altLang="ru-RU" sz="1000" dirty="0">
              <a:solidFill>
                <a:srgbClr val="FF0000"/>
              </a:solidFill>
              <a:latin typeface="+mj-lt"/>
            </a:endParaRPr>
          </a:p>
          <a:p>
            <a:pPr eaLnBrk="1" hangingPunct="1">
              <a:lnSpc>
                <a:spcPct val="80000"/>
              </a:lnSpc>
              <a:buFont typeface="Wingdings" pitchFamily="2" charset="2"/>
              <a:buNone/>
            </a:pPr>
            <a:r>
              <a:rPr lang="ru-RU" altLang="ru-RU" sz="1000" dirty="0">
                <a:solidFill>
                  <a:srgbClr val="FF0000"/>
                </a:solidFill>
                <a:latin typeface="+mj-lt"/>
              </a:rPr>
              <a:t>произведению проекции вектора силы на плоскость, перпендикулярную оси, на плечо</a:t>
            </a:r>
          </a:p>
          <a:p>
            <a:pPr eaLnBrk="1" hangingPunct="1">
              <a:lnSpc>
                <a:spcPct val="80000"/>
              </a:lnSpc>
              <a:buFont typeface="Wingdings" pitchFamily="2" charset="2"/>
              <a:buNone/>
            </a:pPr>
            <a:r>
              <a:rPr lang="ru-RU" altLang="ru-RU" sz="1000" dirty="0">
                <a:solidFill>
                  <a:srgbClr val="FF0000"/>
                </a:solidFill>
                <a:latin typeface="+mj-lt"/>
              </a:rPr>
              <a:t>этой проекции относительно точки пересечения оси с плоскостью, взятая со знаком +</a:t>
            </a:r>
          </a:p>
          <a:p>
            <a:pPr eaLnBrk="1" hangingPunct="1">
              <a:lnSpc>
                <a:spcPct val="80000"/>
              </a:lnSpc>
              <a:buFont typeface="Wingdings" pitchFamily="2" charset="2"/>
              <a:buNone/>
            </a:pPr>
            <a:r>
              <a:rPr lang="ru-RU" altLang="ru-RU" sz="1000" dirty="0">
                <a:solidFill>
                  <a:srgbClr val="FF0000"/>
                </a:solidFill>
                <a:latin typeface="+mj-lt"/>
              </a:rPr>
              <a:t> (плюс), если вращение плоскости под действием силы представляется при взгляде</a:t>
            </a:r>
          </a:p>
          <a:p>
            <a:pPr eaLnBrk="1" hangingPunct="1">
              <a:lnSpc>
                <a:spcPct val="80000"/>
              </a:lnSpc>
              <a:buFont typeface="Wingdings" pitchFamily="2" charset="2"/>
              <a:buNone/>
            </a:pPr>
            <a:r>
              <a:rPr lang="ru-RU" altLang="ru-RU" sz="1000" dirty="0">
                <a:solidFill>
                  <a:srgbClr val="FF0000"/>
                </a:solidFill>
                <a:latin typeface="+mj-lt"/>
              </a:rPr>
              <a:t> навстречу оси происходящим против часовой стрелки, и со знаком – (минус)</a:t>
            </a:r>
          </a:p>
          <a:p>
            <a:pPr eaLnBrk="1" hangingPunct="1">
              <a:lnSpc>
                <a:spcPct val="80000"/>
              </a:lnSpc>
              <a:buFont typeface="Wingdings" pitchFamily="2" charset="2"/>
              <a:buNone/>
            </a:pPr>
            <a:r>
              <a:rPr lang="ru-RU" altLang="ru-RU" sz="1000" dirty="0">
                <a:solidFill>
                  <a:srgbClr val="FF0000"/>
                </a:solidFill>
                <a:latin typeface="+mj-lt"/>
              </a:rPr>
              <a:t> в противном случае.</a:t>
            </a:r>
          </a:p>
        </p:txBody>
      </p:sp>
      <p:sp>
        <p:nvSpPr>
          <p:cNvPr id="317483" name="AutoShape 43"/>
          <p:cNvSpPr>
            <a:spLocks noChangeArrowheads="1"/>
          </p:cNvSpPr>
          <p:nvPr/>
        </p:nvSpPr>
        <p:spPr bwMode="auto">
          <a:xfrm>
            <a:off x="5789613" y="4151313"/>
            <a:ext cx="2486025" cy="590550"/>
          </a:xfrm>
          <a:prstGeom prst="parallelogram">
            <a:avLst>
              <a:gd name="adj" fmla="val 105242"/>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sp>
        <p:nvSpPr>
          <p:cNvPr id="317484" name="AutoShape 44"/>
          <p:cNvSpPr>
            <a:spLocks noChangeArrowheads="1"/>
          </p:cNvSpPr>
          <p:nvPr/>
        </p:nvSpPr>
        <p:spPr bwMode="auto">
          <a:xfrm rot="8254655">
            <a:off x="6037263" y="4370388"/>
            <a:ext cx="609600" cy="123825"/>
          </a:xfrm>
          <a:prstGeom prst="rightArrow">
            <a:avLst>
              <a:gd name="adj1" fmla="val 50000"/>
              <a:gd name="adj2" fmla="val 123077"/>
            </a:avLst>
          </a:prstGeom>
          <a:solidFill>
            <a:srgbClr val="6666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sp>
        <p:nvSpPr>
          <p:cNvPr id="317485" name="Oval 45"/>
          <p:cNvSpPr>
            <a:spLocks noChangeArrowheads="1"/>
          </p:cNvSpPr>
          <p:nvPr/>
        </p:nvSpPr>
        <p:spPr bwMode="auto">
          <a:xfrm>
            <a:off x="7604125" y="4484688"/>
            <a:ext cx="55563" cy="50800"/>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graphicFrame>
        <p:nvGraphicFramePr>
          <p:cNvPr id="317487" name="Object 47"/>
          <p:cNvGraphicFramePr>
            <a:graphicFrameLocks noChangeAspect="1"/>
          </p:cNvGraphicFramePr>
          <p:nvPr>
            <p:extLst>
              <p:ext uri="{D42A27DB-BD31-4B8C-83A1-F6EECF244321}">
                <p14:modId xmlns:p14="http://schemas.microsoft.com/office/powerpoint/2010/main" val="1753860702"/>
              </p:ext>
            </p:extLst>
          </p:nvPr>
        </p:nvGraphicFramePr>
        <p:xfrm>
          <a:off x="6078538" y="3656013"/>
          <a:ext cx="165100" cy="190500"/>
        </p:xfrm>
        <a:graphic>
          <a:graphicData uri="http://schemas.openxmlformats.org/presentationml/2006/ole">
            <mc:AlternateContent xmlns:mc="http://schemas.openxmlformats.org/markup-compatibility/2006">
              <mc:Choice xmlns:v="urn:schemas-microsoft-com:vml" Requires="v">
                <p:oleObj spid="_x0000_s76898" name="Формула" r:id="rId23" imgW="164957" imgH="190335" progId="Equation.3">
                  <p:embed/>
                </p:oleObj>
              </mc:Choice>
              <mc:Fallback>
                <p:oleObj name="Формула" r:id="rId23"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8538" y="3656013"/>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9" name="Object 49"/>
          <p:cNvGraphicFramePr>
            <a:graphicFrameLocks noChangeAspect="1"/>
          </p:cNvGraphicFramePr>
          <p:nvPr>
            <p:extLst>
              <p:ext uri="{D42A27DB-BD31-4B8C-83A1-F6EECF244321}">
                <p14:modId xmlns:p14="http://schemas.microsoft.com/office/powerpoint/2010/main" val="2345169325"/>
              </p:ext>
            </p:extLst>
          </p:nvPr>
        </p:nvGraphicFramePr>
        <p:xfrm>
          <a:off x="7681913" y="4373563"/>
          <a:ext cx="152400" cy="177800"/>
        </p:xfrm>
        <a:graphic>
          <a:graphicData uri="http://schemas.openxmlformats.org/presentationml/2006/ole">
            <mc:AlternateContent xmlns:mc="http://schemas.openxmlformats.org/markup-compatibility/2006">
              <mc:Choice xmlns:v="urn:schemas-microsoft-com:vml" Requires="v">
                <p:oleObj spid="_x0000_s76899" name="Формула" r:id="rId24" imgW="152202" imgH="177569" progId="Equation.3">
                  <p:embed/>
                </p:oleObj>
              </mc:Choice>
              <mc:Fallback>
                <p:oleObj name="Формула" r:id="rId24" imgW="152202" imgH="1775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1913" y="4373563"/>
                        <a:ext cx="1524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1" name="Object 51"/>
          <p:cNvGraphicFramePr>
            <a:graphicFrameLocks noChangeAspect="1"/>
          </p:cNvGraphicFramePr>
          <p:nvPr>
            <p:extLst>
              <p:ext uri="{D42A27DB-BD31-4B8C-83A1-F6EECF244321}">
                <p14:modId xmlns:p14="http://schemas.microsoft.com/office/powerpoint/2010/main" val="2621933894"/>
              </p:ext>
            </p:extLst>
          </p:nvPr>
        </p:nvGraphicFramePr>
        <p:xfrm>
          <a:off x="7693025" y="3921125"/>
          <a:ext cx="495300" cy="228600"/>
        </p:xfrm>
        <a:graphic>
          <a:graphicData uri="http://schemas.openxmlformats.org/presentationml/2006/ole">
            <mc:AlternateContent xmlns:mc="http://schemas.openxmlformats.org/markup-compatibility/2006">
              <mc:Choice xmlns:v="urn:schemas-microsoft-com:vml" Requires="v">
                <p:oleObj spid="_x0000_s76900" name="Формула" r:id="rId25" imgW="495085" imgH="228501" progId="Equation.3">
                  <p:embed/>
                </p:oleObj>
              </mc:Choice>
              <mc:Fallback>
                <p:oleObj name="Формула" r:id="rId25" imgW="495085" imgH="22850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93025" y="3921125"/>
                        <a:ext cx="4953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2" name="Line 52"/>
          <p:cNvSpPr>
            <a:spLocks noChangeShapeType="1"/>
          </p:cNvSpPr>
          <p:nvPr/>
        </p:nvSpPr>
        <p:spPr bwMode="auto">
          <a:xfrm flipH="1" flipV="1">
            <a:off x="6408738" y="4408488"/>
            <a:ext cx="1209675" cy="1143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495" name="Object 55"/>
          <p:cNvGraphicFramePr>
            <a:graphicFrameLocks noChangeAspect="1"/>
          </p:cNvGraphicFramePr>
          <p:nvPr>
            <p:extLst>
              <p:ext uri="{D42A27DB-BD31-4B8C-83A1-F6EECF244321}">
                <p14:modId xmlns:p14="http://schemas.microsoft.com/office/powerpoint/2010/main" val="2966238540"/>
              </p:ext>
            </p:extLst>
          </p:nvPr>
        </p:nvGraphicFramePr>
        <p:xfrm>
          <a:off x="6634163" y="4391025"/>
          <a:ext cx="155575" cy="219075"/>
        </p:xfrm>
        <a:graphic>
          <a:graphicData uri="http://schemas.openxmlformats.org/presentationml/2006/ole">
            <mc:AlternateContent xmlns:mc="http://schemas.openxmlformats.org/markup-compatibility/2006">
              <mc:Choice xmlns:v="urn:schemas-microsoft-com:vml" Requires="v">
                <p:oleObj spid="_x0000_s76901" name="Формула" r:id="rId27" imgW="152268" imgH="215713" progId="Equation.3">
                  <p:embed/>
                </p:oleObj>
              </mc:Choice>
              <mc:Fallback>
                <p:oleObj name="Формула" r:id="rId27" imgW="152268" imgH="215713"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634163" y="4391025"/>
                        <a:ext cx="15557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6" name="Line 56"/>
          <p:cNvSpPr>
            <a:spLocks noChangeShapeType="1"/>
          </p:cNvSpPr>
          <p:nvPr/>
        </p:nvSpPr>
        <p:spPr bwMode="auto">
          <a:xfrm flipH="1" flipV="1">
            <a:off x="6470650" y="4348163"/>
            <a:ext cx="117475" cy="1428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497" name="Line 57"/>
          <p:cNvSpPr>
            <a:spLocks noChangeShapeType="1"/>
          </p:cNvSpPr>
          <p:nvPr/>
        </p:nvSpPr>
        <p:spPr bwMode="auto">
          <a:xfrm flipH="1">
            <a:off x="6535738" y="4362450"/>
            <a:ext cx="60325" cy="5873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498" name="Object 58"/>
          <p:cNvGraphicFramePr>
            <a:graphicFrameLocks noChangeAspect="1"/>
          </p:cNvGraphicFramePr>
          <p:nvPr>
            <p:extLst>
              <p:ext uri="{D42A27DB-BD31-4B8C-83A1-F6EECF244321}">
                <p14:modId xmlns:p14="http://schemas.microsoft.com/office/powerpoint/2010/main" val="3889884589"/>
              </p:ext>
            </p:extLst>
          </p:nvPr>
        </p:nvGraphicFramePr>
        <p:xfrm>
          <a:off x="6607175" y="4146550"/>
          <a:ext cx="130175" cy="142875"/>
        </p:xfrm>
        <a:graphic>
          <a:graphicData uri="http://schemas.openxmlformats.org/presentationml/2006/ole">
            <mc:AlternateContent xmlns:mc="http://schemas.openxmlformats.org/markup-compatibility/2006">
              <mc:Choice xmlns:v="urn:schemas-microsoft-com:vml" Requires="v">
                <p:oleObj spid="_x0000_s76902" name="Формула" r:id="rId29" imgW="126835" imgH="139518" progId="Equation.3">
                  <p:embed/>
                </p:oleObj>
              </mc:Choice>
              <mc:Fallback>
                <p:oleObj name="Формула" r:id="rId29" imgW="126835" imgH="13951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607175" y="4146550"/>
                        <a:ext cx="130175" cy="14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9" name="Object 59"/>
          <p:cNvGraphicFramePr>
            <a:graphicFrameLocks noChangeAspect="1"/>
          </p:cNvGraphicFramePr>
          <p:nvPr>
            <p:extLst>
              <p:ext uri="{D42A27DB-BD31-4B8C-83A1-F6EECF244321}">
                <p14:modId xmlns:p14="http://schemas.microsoft.com/office/powerpoint/2010/main" val="350567667"/>
              </p:ext>
            </p:extLst>
          </p:nvPr>
        </p:nvGraphicFramePr>
        <p:xfrm>
          <a:off x="5986463" y="4535488"/>
          <a:ext cx="130175" cy="180975"/>
        </p:xfrm>
        <a:graphic>
          <a:graphicData uri="http://schemas.openxmlformats.org/presentationml/2006/ole">
            <mc:AlternateContent xmlns:mc="http://schemas.openxmlformats.org/markup-compatibility/2006">
              <mc:Choice xmlns:v="urn:schemas-microsoft-com:vml" Requires="v">
                <p:oleObj spid="_x0000_s76903" name="Формула" r:id="rId31" imgW="126725" imgH="177415" progId="Equation.3">
                  <p:embed/>
                </p:oleObj>
              </mc:Choice>
              <mc:Fallback>
                <p:oleObj name="Формула" r:id="rId31" imgW="126725" imgH="17741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86463" y="4535488"/>
                        <a:ext cx="13017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536" name="Group 96"/>
          <p:cNvGrpSpPr>
            <a:grpSpLocks/>
          </p:cNvGrpSpPr>
          <p:nvPr/>
        </p:nvGrpSpPr>
        <p:grpSpPr bwMode="auto">
          <a:xfrm>
            <a:off x="6121400" y="4243388"/>
            <a:ext cx="1519238" cy="396875"/>
            <a:chOff x="3856" y="2673"/>
            <a:chExt cx="957" cy="250"/>
          </a:xfrm>
        </p:grpSpPr>
        <p:sp>
          <p:nvSpPr>
            <p:cNvPr id="22619" name="Line 61"/>
            <p:cNvSpPr>
              <a:spLocks noChangeShapeType="1"/>
            </p:cNvSpPr>
            <p:nvPr/>
          </p:nvSpPr>
          <p:spPr bwMode="auto">
            <a:xfrm>
              <a:off x="4130" y="2675"/>
              <a:ext cx="681" cy="177"/>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22620" name="Line 62"/>
            <p:cNvSpPr>
              <a:spLocks noChangeShapeType="1"/>
            </p:cNvSpPr>
            <p:nvPr/>
          </p:nvSpPr>
          <p:spPr bwMode="auto">
            <a:xfrm flipV="1">
              <a:off x="3856" y="2845"/>
              <a:ext cx="957" cy="78"/>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22621" name="Line 63"/>
            <p:cNvSpPr>
              <a:spLocks noChangeShapeType="1"/>
            </p:cNvSpPr>
            <p:nvPr/>
          </p:nvSpPr>
          <p:spPr bwMode="auto">
            <a:xfrm flipV="1">
              <a:off x="3861" y="2673"/>
              <a:ext cx="282" cy="243"/>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pSp>
      <p:sp>
        <p:nvSpPr>
          <p:cNvPr id="317504" name="AutoShape 64"/>
          <p:cNvSpPr>
            <a:spLocks noChangeArrowheads="1"/>
          </p:cNvSpPr>
          <p:nvPr/>
        </p:nvSpPr>
        <p:spPr bwMode="auto">
          <a:xfrm>
            <a:off x="5759450" y="5521325"/>
            <a:ext cx="2486025" cy="590550"/>
          </a:xfrm>
          <a:prstGeom prst="parallelogram">
            <a:avLst>
              <a:gd name="adj" fmla="val 105242"/>
            </a:avLst>
          </a:prstGeom>
          <a:solidFill>
            <a:srgbClr val="CC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sp>
        <p:nvSpPr>
          <p:cNvPr id="317505" name="AutoShape 65"/>
          <p:cNvSpPr>
            <a:spLocks noChangeArrowheads="1"/>
          </p:cNvSpPr>
          <p:nvPr/>
        </p:nvSpPr>
        <p:spPr bwMode="auto">
          <a:xfrm rot="8254655">
            <a:off x="6007100" y="5740400"/>
            <a:ext cx="609600" cy="123825"/>
          </a:xfrm>
          <a:prstGeom prst="rightArrow">
            <a:avLst>
              <a:gd name="adj1" fmla="val 50000"/>
              <a:gd name="adj2" fmla="val 12307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sp>
        <p:nvSpPr>
          <p:cNvPr id="317506" name="Oval 66"/>
          <p:cNvSpPr>
            <a:spLocks noChangeArrowheads="1"/>
          </p:cNvSpPr>
          <p:nvPr/>
        </p:nvSpPr>
        <p:spPr bwMode="auto">
          <a:xfrm>
            <a:off x="7573963" y="5854700"/>
            <a:ext cx="55562" cy="50800"/>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graphicFrame>
        <p:nvGraphicFramePr>
          <p:cNvPr id="317508" name="Object 68"/>
          <p:cNvGraphicFramePr>
            <a:graphicFrameLocks noChangeAspect="1"/>
          </p:cNvGraphicFramePr>
          <p:nvPr>
            <p:extLst>
              <p:ext uri="{D42A27DB-BD31-4B8C-83A1-F6EECF244321}">
                <p14:modId xmlns:p14="http://schemas.microsoft.com/office/powerpoint/2010/main" val="3806913353"/>
              </p:ext>
            </p:extLst>
          </p:nvPr>
        </p:nvGraphicFramePr>
        <p:xfrm>
          <a:off x="6372225" y="5807075"/>
          <a:ext cx="165100" cy="190500"/>
        </p:xfrm>
        <a:graphic>
          <a:graphicData uri="http://schemas.openxmlformats.org/presentationml/2006/ole">
            <mc:AlternateContent xmlns:mc="http://schemas.openxmlformats.org/markup-compatibility/2006">
              <mc:Choice xmlns:v="urn:schemas-microsoft-com:vml" Requires="v">
                <p:oleObj spid="_x0000_s76904" name="Формула" r:id="rId33" imgW="164957" imgH="190335" progId="Equation.3">
                  <p:embed/>
                </p:oleObj>
              </mc:Choice>
              <mc:Fallback>
                <p:oleObj name="Формула" r:id="rId33"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5807075"/>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0" name="Object 70"/>
          <p:cNvGraphicFramePr>
            <a:graphicFrameLocks noChangeAspect="1"/>
          </p:cNvGraphicFramePr>
          <p:nvPr>
            <p:extLst>
              <p:ext uri="{D42A27DB-BD31-4B8C-83A1-F6EECF244321}">
                <p14:modId xmlns:p14="http://schemas.microsoft.com/office/powerpoint/2010/main" val="1259385118"/>
              </p:ext>
            </p:extLst>
          </p:nvPr>
        </p:nvGraphicFramePr>
        <p:xfrm>
          <a:off x="7670800" y="5791200"/>
          <a:ext cx="152400" cy="177800"/>
        </p:xfrm>
        <a:graphic>
          <a:graphicData uri="http://schemas.openxmlformats.org/presentationml/2006/ole">
            <mc:AlternateContent xmlns:mc="http://schemas.openxmlformats.org/markup-compatibility/2006">
              <mc:Choice xmlns:v="urn:schemas-microsoft-com:vml" Requires="v">
                <p:oleObj spid="_x0000_s76905" name="Формула" r:id="rId34" imgW="152202" imgH="177569" progId="Equation.3">
                  <p:embed/>
                </p:oleObj>
              </mc:Choice>
              <mc:Fallback>
                <p:oleObj name="Формула" r:id="rId34" imgW="152202" imgH="1775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70800" y="5791200"/>
                        <a:ext cx="1524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1" name="AutoShape 71"/>
          <p:cNvSpPr>
            <a:spLocks noChangeArrowheads="1"/>
          </p:cNvSpPr>
          <p:nvPr/>
        </p:nvSpPr>
        <p:spPr bwMode="auto">
          <a:xfrm rot="2096857">
            <a:off x="7700963" y="5411788"/>
            <a:ext cx="112712" cy="552450"/>
          </a:xfrm>
          <a:prstGeom prst="upArrow">
            <a:avLst>
              <a:gd name="adj1" fmla="val 50000"/>
              <a:gd name="adj2" fmla="val 122536"/>
            </a:avLst>
          </a:prstGeom>
          <a:solidFill>
            <a:srgbClr val="9933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graphicFrame>
        <p:nvGraphicFramePr>
          <p:cNvPr id="317512" name="Object 72"/>
          <p:cNvGraphicFramePr>
            <a:graphicFrameLocks noChangeAspect="1"/>
          </p:cNvGraphicFramePr>
          <p:nvPr>
            <p:extLst>
              <p:ext uri="{D42A27DB-BD31-4B8C-83A1-F6EECF244321}">
                <p14:modId xmlns:p14="http://schemas.microsoft.com/office/powerpoint/2010/main" val="1346902231"/>
              </p:ext>
            </p:extLst>
          </p:nvPr>
        </p:nvGraphicFramePr>
        <p:xfrm>
          <a:off x="7926388" y="5294313"/>
          <a:ext cx="520700" cy="241300"/>
        </p:xfrm>
        <a:graphic>
          <a:graphicData uri="http://schemas.openxmlformats.org/presentationml/2006/ole">
            <mc:AlternateContent xmlns:mc="http://schemas.openxmlformats.org/markup-compatibility/2006">
              <mc:Choice xmlns:v="urn:schemas-microsoft-com:vml" Requires="v">
                <p:oleObj spid="_x0000_s76906" name="Формула" r:id="rId35" imgW="520474" imgH="241195" progId="Equation.3">
                  <p:embed/>
                </p:oleObj>
              </mc:Choice>
              <mc:Fallback>
                <p:oleObj name="Формула" r:id="rId35" imgW="520474"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26388" y="5294313"/>
                        <a:ext cx="5207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3" name="Line 73"/>
          <p:cNvSpPr>
            <a:spLocks noChangeShapeType="1"/>
          </p:cNvSpPr>
          <p:nvPr/>
        </p:nvSpPr>
        <p:spPr bwMode="auto">
          <a:xfrm flipH="1" flipV="1">
            <a:off x="6378575" y="5778500"/>
            <a:ext cx="1209675" cy="1143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516" name="Object 76"/>
          <p:cNvGraphicFramePr>
            <a:graphicFrameLocks noChangeAspect="1"/>
          </p:cNvGraphicFramePr>
          <p:nvPr>
            <p:extLst>
              <p:ext uri="{D42A27DB-BD31-4B8C-83A1-F6EECF244321}">
                <p14:modId xmlns:p14="http://schemas.microsoft.com/office/powerpoint/2010/main" val="4160527461"/>
              </p:ext>
            </p:extLst>
          </p:nvPr>
        </p:nvGraphicFramePr>
        <p:xfrm>
          <a:off x="6627813" y="5761038"/>
          <a:ext cx="157162" cy="220662"/>
        </p:xfrm>
        <a:graphic>
          <a:graphicData uri="http://schemas.openxmlformats.org/presentationml/2006/ole">
            <mc:AlternateContent xmlns:mc="http://schemas.openxmlformats.org/markup-compatibility/2006">
              <mc:Choice xmlns:v="urn:schemas-microsoft-com:vml" Requires="v">
                <p:oleObj spid="_x0000_s76907" name="Формула" r:id="rId36" imgW="152268" imgH="215713" progId="Equation.3">
                  <p:embed/>
                </p:oleObj>
              </mc:Choice>
              <mc:Fallback>
                <p:oleObj name="Формула" r:id="rId36" imgW="152268" imgH="215713"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627813" y="5761038"/>
                        <a:ext cx="157162" cy="22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7" name="Line 77"/>
          <p:cNvSpPr>
            <a:spLocks noChangeShapeType="1"/>
          </p:cNvSpPr>
          <p:nvPr/>
        </p:nvSpPr>
        <p:spPr bwMode="auto">
          <a:xfrm flipH="1" flipV="1">
            <a:off x="6440488" y="5718175"/>
            <a:ext cx="117475" cy="1428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18" name="Line 78"/>
          <p:cNvSpPr>
            <a:spLocks noChangeShapeType="1"/>
          </p:cNvSpPr>
          <p:nvPr/>
        </p:nvSpPr>
        <p:spPr bwMode="auto">
          <a:xfrm flipH="1">
            <a:off x="6505575" y="5732463"/>
            <a:ext cx="60325" cy="587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519" name="Object 79"/>
          <p:cNvGraphicFramePr>
            <a:graphicFrameLocks noChangeAspect="1"/>
          </p:cNvGraphicFramePr>
          <p:nvPr>
            <p:extLst>
              <p:ext uri="{D42A27DB-BD31-4B8C-83A1-F6EECF244321}">
                <p14:modId xmlns:p14="http://schemas.microsoft.com/office/powerpoint/2010/main" val="2026746257"/>
              </p:ext>
            </p:extLst>
          </p:nvPr>
        </p:nvGraphicFramePr>
        <p:xfrm>
          <a:off x="6535738" y="4775200"/>
          <a:ext cx="157162" cy="168275"/>
        </p:xfrm>
        <a:graphic>
          <a:graphicData uri="http://schemas.openxmlformats.org/presentationml/2006/ole">
            <mc:AlternateContent xmlns:mc="http://schemas.openxmlformats.org/markup-compatibility/2006">
              <mc:Choice xmlns:v="urn:schemas-microsoft-com:vml" Requires="v">
                <p:oleObj spid="_x0000_s76908" name="Формула" r:id="rId37" imgW="152268" imgH="164957" progId="Equation.3">
                  <p:embed/>
                </p:oleObj>
              </mc:Choice>
              <mc:Fallback>
                <p:oleObj name="Формула" r:id="rId37" imgW="152268" imgH="1649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35738" y="4775200"/>
                        <a:ext cx="157162"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0" name="Object 80"/>
          <p:cNvGraphicFramePr>
            <a:graphicFrameLocks noChangeAspect="1"/>
          </p:cNvGraphicFramePr>
          <p:nvPr>
            <p:extLst>
              <p:ext uri="{D42A27DB-BD31-4B8C-83A1-F6EECF244321}">
                <p14:modId xmlns:p14="http://schemas.microsoft.com/office/powerpoint/2010/main" val="2605220959"/>
              </p:ext>
            </p:extLst>
          </p:nvPr>
        </p:nvGraphicFramePr>
        <p:xfrm>
          <a:off x="5924550" y="5464175"/>
          <a:ext cx="157163" cy="168275"/>
        </p:xfrm>
        <a:graphic>
          <a:graphicData uri="http://schemas.openxmlformats.org/presentationml/2006/ole">
            <mc:AlternateContent xmlns:mc="http://schemas.openxmlformats.org/markup-compatibility/2006">
              <mc:Choice xmlns:v="urn:schemas-microsoft-com:vml" Requires="v">
                <p:oleObj spid="_x0000_s76909" name="Формула" r:id="rId38" imgW="152268" imgH="164957" progId="Equation.3">
                  <p:embed/>
                </p:oleObj>
              </mc:Choice>
              <mc:Fallback>
                <p:oleObj name="Формула" r:id="rId38" imgW="152268" imgH="16495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24550" y="5464175"/>
                        <a:ext cx="15716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1" name="Line 81"/>
          <p:cNvSpPr>
            <a:spLocks noChangeShapeType="1"/>
          </p:cNvSpPr>
          <p:nvPr/>
        </p:nvSpPr>
        <p:spPr bwMode="auto">
          <a:xfrm>
            <a:off x="6535738" y="5607050"/>
            <a:ext cx="1081087" cy="280988"/>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22" name="Line 82"/>
          <p:cNvSpPr>
            <a:spLocks noChangeShapeType="1"/>
          </p:cNvSpPr>
          <p:nvPr/>
        </p:nvSpPr>
        <p:spPr bwMode="auto">
          <a:xfrm flipV="1">
            <a:off x="6062663" y="5886450"/>
            <a:ext cx="1519237" cy="123825"/>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23" name="Line 83"/>
          <p:cNvSpPr>
            <a:spLocks noChangeShapeType="1"/>
          </p:cNvSpPr>
          <p:nvPr/>
        </p:nvSpPr>
        <p:spPr bwMode="auto">
          <a:xfrm flipV="1">
            <a:off x="6080125" y="5613400"/>
            <a:ext cx="447675" cy="385763"/>
          </a:xfrm>
          <a:prstGeom prst="line">
            <a:avLst/>
          </a:prstGeom>
          <a:noFill/>
          <a:ln w="19050">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24" name="Line 84"/>
          <p:cNvSpPr>
            <a:spLocks noChangeShapeType="1"/>
          </p:cNvSpPr>
          <p:nvPr/>
        </p:nvSpPr>
        <p:spPr bwMode="auto">
          <a:xfrm flipV="1">
            <a:off x="7629525" y="3609975"/>
            <a:ext cx="0" cy="89535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25" name="AutoShape 85"/>
          <p:cNvSpPr>
            <a:spLocks noChangeArrowheads="1"/>
          </p:cNvSpPr>
          <p:nvPr/>
        </p:nvSpPr>
        <p:spPr bwMode="auto">
          <a:xfrm rot="7434377">
            <a:off x="5961856" y="3718719"/>
            <a:ext cx="763588" cy="146050"/>
          </a:xfrm>
          <a:prstGeom prst="rightArrow">
            <a:avLst>
              <a:gd name="adj1" fmla="val 50000"/>
              <a:gd name="adj2" fmla="val 13070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graphicFrame>
        <p:nvGraphicFramePr>
          <p:cNvPr id="317526" name="Object 86"/>
          <p:cNvGraphicFramePr>
            <a:graphicFrameLocks noChangeAspect="1"/>
          </p:cNvGraphicFramePr>
          <p:nvPr>
            <p:extLst>
              <p:ext uri="{D42A27DB-BD31-4B8C-83A1-F6EECF244321}">
                <p14:modId xmlns:p14="http://schemas.microsoft.com/office/powerpoint/2010/main" val="2549224937"/>
              </p:ext>
            </p:extLst>
          </p:nvPr>
        </p:nvGraphicFramePr>
        <p:xfrm>
          <a:off x="6327775" y="4464050"/>
          <a:ext cx="177800" cy="228600"/>
        </p:xfrm>
        <a:graphic>
          <a:graphicData uri="http://schemas.openxmlformats.org/presentationml/2006/ole">
            <mc:AlternateContent xmlns:mc="http://schemas.openxmlformats.org/markup-compatibility/2006">
              <mc:Choice xmlns:v="urn:schemas-microsoft-com:vml" Requires="v">
                <p:oleObj spid="_x0000_s76910" name="Формула" r:id="rId39" imgW="177646" imgH="228402" progId="Equation.3">
                  <p:embed/>
                </p:oleObj>
              </mc:Choice>
              <mc:Fallback>
                <p:oleObj name="Формула" r:id="rId39" imgW="177646" imgH="228402"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327775" y="4464050"/>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7" name="Line 87"/>
          <p:cNvSpPr>
            <a:spLocks noChangeShapeType="1"/>
          </p:cNvSpPr>
          <p:nvPr/>
        </p:nvSpPr>
        <p:spPr bwMode="auto">
          <a:xfrm>
            <a:off x="6134100" y="4086225"/>
            <a:ext cx="0" cy="542925"/>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28" name="Line 88"/>
          <p:cNvSpPr>
            <a:spLocks noChangeShapeType="1"/>
          </p:cNvSpPr>
          <p:nvPr/>
        </p:nvSpPr>
        <p:spPr bwMode="auto">
          <a:xfrm>
            <a:off x="6561138" y="3494088"/>
            <a:ext cx="0" cy="733425"/>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531" name="Object 91"/>
          <p:cNvGraphicFramePr>
            <a:graphicFrameLocks noChangeAspect="1"/>
          </p:cNvGraphicFramePr>
          <p:nvPr>
            <p:extLst>
              <p:ext uri="{D42A27DB-BD31-4B8C-83A1-F6EECF244321}">
                <p14:modId xmlns:p14="http://schemas.microsoft.com/office/powerpoint/2010/main" val="204091239"/>
              </p:ext>
            </p:extLst>
          </p:nvPr>
        </p:nvGraphicFramePr>
        <p:xfrm>
          <a:off x="6397625" y="3703638"/>
          <a:ext cx="122238" cy="111125"/>
        </p:xfrm>
        <a:graphic>
          <a:graphicData uri="http://schemas.openxmlformats.org/presentationml/2006/ole">
            <mc:AlternateContent xmlns:mc="http://schemas.openxmlformats.org/markup-compatibility/2006">
              <mc:Choice xmlns:v="urn:schemas-microsoft-com:vml" Requires="v">
                <p:oleObj spid="_x0000_s76911" name="Формула" r:id="rId41" imgW="152334" imgH="139639" progId="Equation.3">
                  <p:embed/>
                </p:oleObj>
              </mc:Choice>
              <mc:Fallback>
                <p:oleObj name="Формула" r:id="rId41" imgW="152334" imgH="139639"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397625" y="3703638"/>
                        <a:ext cx="122238" cy="11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2" name="Object 92"/>
          <p:cNvGraphicFramePr>
            <a:graphicFrameLocks noChangeAspect="1"/>
          </p:cNvGraphicFramePr>
          <p:nvPr>
            <p:extLst>
              <p:ext uri="{D42A27DB-BD31-4B8C-83A1-F6EECF244321}">
                <p14:modId xmlns:p14="http://schemas.microsoft.com/office/powerpoint/2010/main" val="1921978716"/>
              </p:ext>
            </p:extLst>
          </p:nvPr>
        </p:nvGraphicFramePr>
        <p:xfrm>
          <a:off x="7693025" y="3556000"/>
          <a:ext cx="101600" cy="101600"/>
        </p:xfrm>
        <a:graphic>
          <a:graphicData uri="http://schemas.openxmlformats.org/presentationml/2006/ole">
            <mc:AlternateContent xmlns:mc="http://schemas.openxmlformats.org/markup-compatibility/2006">
              <mc:Choice xmlns:v="urn:schemas-microsoft-com:vml" Requires="v">
                <p:oleObj spid="_x0000_s76912" name="Формула" r:id="rId43" imgW="126725" imgH="126725" progId="Equation.3">
                  <p:embed/>
                </p:oleObj>
              </mc:Choice>
              <mc:Fallback>
                <p:oleObj name="Формула" r:id="rId43" imgW="126725" imgH="126725"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693025" y="3556000"/>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33" name="Rectangle 93"/>
          <p:cNvSpPr>
            <a:spLocks noChangeArrowheads="1"/>
          </p:cNvSpPr>
          <p:nvPr/>
        </p:nvSpPr>
        <p:spPr bwMode="auto">
          <a:xfrm>
            <a:off x="7610475" y="4000500"/>
            <a:ext cx="50800" cy="485775"/>
          </a:xfrm>
          <a:prstGeom prst="rect">
            <a:avLst/>
          </a:prstGeom>
          <a:solidFill>
            <a:srgbClr val="8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graphicFrame>
        <p:nvGraphicFramePr>
          <p:cNvPr id="317534" name="Object 94"/>
          <p:cNvGraphicFramePr>
            <a:graphicFrameLocks noChangeAspect="1"/>
          </p:cNvGraphicFramePr>
          <p:nvPr>
            <p:extLst>
              <p:ext uri="{D42A27DB-BD31-4B8C-83A1-F6EECF244321}">
                <p14:modId xmlns:p14="http://schemas.microsoft.com/office/powerpoint/2010/main" val="2920016680"/>
              </p:ext>
            </p:extLst>
          </p:nvPr>
        </p:nvGraphicFramePr>
        <p:xfrm>
          <a:off x="4930775" y="3759200"/>
          <a:ext cx="990600" cy="228600"/>
        </p:xfrm>
        <a:graphic>
          <a:graphicData uri="http://schemas.openxmlformats.org/presentationml/2006/ole">
            <mc:AlternateContent xmlns:mc="http://schemas.openxmlformats.org/markup-compatibility/2006">
              <mc:Choice xmlns:v="urn:schemas-microsoft-com:vml" Requires="v">
                <p:oleObj spid="_x0000_s76913" name="Формула" r:id="rId45" imgW="990600" imgH="228600" progId="Equation.3">
                  <p:embed/>
                </p:oleObj>
              </mc:Choice>
              <mc:Fallback>
                <p:oleObj name="Формула" r:id="rId45" imgW="990600" imgH="22860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930775" y="3759200"/>
                        <a:ext cx="990600" cy="228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35" name="Text Box 95"/>
          <p:cNvSpPr txBox="1">
            <a:spLocks noChangeArrowheads="1"/>
          </p:cNvSpPr>
          <p:nvPr/>
        </p:nvSpPr>
        <p:spPr bwMode="auto">
          <a:xfrm>
            <a:off x="438150" y="3979863"/>
            <a:ext cx="40687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j-lt"/>
              </a:rPr>
              <a:t>Момент силы относительно оси численно равен удвоенной площади</a:t>
            </a:r>
          </a:p>
          <a:p>
            <a:pPr eaLnBrk="1" hangingPunct="1"/>
            <a:r>
              <a:rPr lang="ru-RU" altLang="ru-RU" sz="1000">
                <a:latin typeface="+mj-lt"/>
              </a:rPr>
              <a:t>треугольника </a:t>
            </a:r>
            <a:r>
              <a:rPr lang="ru-RU" altLang="ru-RU" sz="1000" i="1">
                <a:latin typeface="+mj-lt"/>
                <a:sym typeface="Symbol" pitchFamily="18" charset="2"/>
              </a:rPr>
              <a:t></a:t>
            </a:r>
            <a:r>
              <a:rPr lang="en-US" altLang="ru-RU" sz="1000" i="1">
                <a:latin typeface="+mj-lt"/>
                <a:sym typeface="Symbol" pitchFamily="18" charset="2"/>
              </a:rPr>
              <a:t>Oab</a:t>
            </a:r>
            <a:r>
              <a:rPr lang="en-US" altLang="ru-RU" sz="1000">
                <a:latin typeface="+mj-lt"/>
              </a:rPr>
              <a:t>.</a:t>
            </a:r>
            <a:endParaRPr lang="ru-RU" altLang="ru-RU" sz="1000">
              <a:latin typeface="+mj-lt"/>
            </a:endParaRPr>
          </a:p>
        </p:txBody>
      </p:sp>
      <p:sp>
        <p:nvSpPr>
          <p:cNvPr id="317543" name="Rectangle 103"/>
          <p:cNvSpPr>
            <a:spLocks noChangeArrowheads="1"/>
          </p:cNvSpPr>
          <p:nvPr/>
        </p:nvSpPr>
        <p:spPr bwMode="auto">
          <a:xfrm>
            <a:off x="88900" y="4202113"/>
            <a:ext cx="5688013"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latin typeface="+mj-lt"/>
            </a:endParaRPr>
          </a:p>
          <a:p>
            <a:pPr eaLnBrk="1" hangingPunct="1">
              <a:lnSpc>
                <a:spcPct val="80000"/>
              </a:lnSpc>
            </a:pPr>
            <a:r>
              <a:rPr lang="ru-RU" altLang="ru-RU" sz="1000" b="1" dirty="0">
                <a:solidFill>
                  <a:srgbClr val="FF0000"/>
                </a:solidFill>
                <a:latin typeface="+mj-lt"/>
              </a:rPr>
              <a:t>Связь момента силы относительно центра и относительно оси.</a:t>
            </a:r>
          </a:p>
          <a:p>
            <a:pPr eaLnBrk="1" hangingPunct="1">
              <a:lnSpc>
                <a:spcPct val="80000"/>
              </a:lnSpc>
              <a:buFont typeface="Wingdings" pitchFamily="2" charset="2"/>
              <a:buNone/>
            </a:pPr>
            <a:r>
              <a:rPr lang="ru-RU" altLang="ru-RU" sz="1000" dirty="0">
                <a:latin typeface="+mj-lt"/>
              </a:rPr>
              <a:t>Модуль вектора момента силы относительно центра, лежащего на оси </a:t>
            </a:r>
            <a:r>
              <a:rPr lang="en-US" altLang="ru-RU" sz="1000" dirty="0">
                <a:latin typeface="+mj-lt"/>
              </a:rPr>
              <a:t>z</a:t>
            </a:r>
            <a:r>
              <a:rPr lang="ru-RU" altLang="ru-RU" sz="1000" dirty="0">
                <a:latin typeface="+mj-lt"/>
              </a:rPr>
              <a:t>, равен удвоенной</a:t>
            </a:r>
          </a:p>
          <a:p>
            <a:pPr eaLnBrk="1" hangingPunct="1">
              <a:lnSpc>
                <a:spcPct val="80000"/>
              </a:lnSpc>
              <a:buFont typeface="Wingdings" pitchFamily="2" charset="2"/>
              <a:buNone/>
            </a:pPr>
            <a:r>
              <a:rPr lang="ru-RU" altLang="ru-RU" sz="1000" dirty="0">
                <a:latin typeface="+mj-lt"/>
              </a:rPr>
              <a:t>площади треугольника </a:t>
            </a:r>
            <a:r>
              <a:rPr lang="en-US" altLang="ru-RU" sz="1000" i="1" dirty="0">
                <a:latin typeface="+mj-lt"/>
              </a:rPr>
              <a:t>OAB</a:t>
            </a:r>
            <a:r>
              <a:rPr lang="en-US" altLang="ru-RU" sz="1000" dirty="0">
                <a:latin typeface="+mj-lt"/>
              </a:rPr>
              <a:t>:</a:t>
            </a:r>
          </a:p>
          <a:p>
            <a:pPr eaLnBrk="1" hangingPunct="1">
              <a:lnSpc>
                <a:spcPct val="80000"/>
              </a:lnSpc>
              <a:buFont typeface="Wingdings" pitchFamily="2" charset="2"/>
              <a:buNone/>
            </a:pPr>
            <a:endParaRPr lang="en-US" altLang="ru-RU" sz="1000" dirty="0">
              <a:latin typeface="+mj-lt"/>
            </a:endParaRPr>
          </a:p>
          <a:p>
            <a:pPr eaLnBrk="1" hangingPunct="1">
              <a:lnSpc>
                <a:spcPct val="80000"/>
              </a:lnSpc>
              <a:buFont typeface="Wingdings" pitchFamily="2" charset="2"/>
              <a:buNone/>
            </a:pPr>
            <a:r>
              <a:rPr lang="ru-RU" altLang="ru-RU" sz="1000" dirty="0">
                <a:latin typeface="+mj-lt"/>
              </a:rPr>
              <a:t>Момент силы относительно оси </a:t>
            </a:r>
            <a:r>
              <a:rPr lang="en-US" altLang="ru-RU" sz="1000" dirty="0">
                <a:latin typeface="+mj-lt"/>
              </a:rPr>
              <a:t>z</a:t>
            </a:r>
            <a:r>
              <a:rPr lang="ru-RU" altLang="ru-RU" sz="1000" dirty="0">
                <a:latin typeface="+mj-lt"/>
              </a:rPr>
              <a:t>, равен удвоенной площади треугольника </a:t>
            </a:r>
            <a:r>
              <a:rPr lang="en-US" altLang="ru-RU" sz="1000" i="1" dirty="0" err="1">
                <a:latin typeface="+mj-lt"/>
              </a:rPr>
              <a:t>Oab</a:t>
            </a:r>
            <a:r>
              <a:rPr lang="en-US" altLang="ru-RU" sz="1000" dirty="0">
                <a:latin typeface="+mj-lt"/>
              </a:rPr>
              <a:t>:</a:t>
            </a:r>
          </a:p>
          <a:p>
            <a:pPr eaLnBrk="1" hangingPunct="1">
              <a:lnSpc>
                <a:spcPct val="80000"/>
              </a:lnSpc>
              <a:buFont typeface="Wingdings" pitchFamily="2" charset="2"/>
              <a:buNone/>
            </a:pPr>
            <a:endParaRPr lang="en-US" altLang="ru-RU" sz="1000" dirty="0">
              <a:latin typeface="+mj-lt"/>
            </a:endParaRPr>
          </a:p>
          <a:p>
            <a:pPr eaLnBrk="1" hangingPunct="1">
              <a:lnSpc>
                <a:spcPct val="80000"/>
              </a:lnSpc>
              <a:buFont typeface="Wingdings" pitchFamily="2" charset="2"/>
              <a:buNone/>
            </a:pPr>
            <a:endParaRPr lang="en-US" altLang="ru-RU" sz="1000" dirty="0">
              <a:latin typeface="+mj-lt"/>
            </a:endParaRPr>
          </a:p>
          <a:p>
            <a:pPr eaLnBrk="1" hangingPunct="1">
              <a:lnSpc>
                <a:spcPct val="80000"/>
              </a:lnSpc>
              <a:buFont typeface="Wingdings" pitchFamily="2" charset="2"/>
              <a:buNone/>
            </a:pPr>
            <a:r>
              <a:rPr lang="ru-RU" altLang="ru-RU" sz="1000" dirty="0">
                <a:latin typeface="+mj-lt"/>
              </a:rPr>
              <a:t>Треугольник </a:t>
            </a:r>
            <a:r>
              <a:rPr lang="en-US" altLang="ru-RU" sz="1000" i="1" dirty="0" err="1">
                <a:latin typeface="+mj-lt"/>
              </a:rPr>
              <a:t>Oab</a:t>
            </a:r>
            <a:r>
              <a:rPr lang="en-US" altLang="ru-RU" sz="1000" dirty="0">
                <a:latin typeface="+mj-lt"/>
              </a:rPr>
              <a:t> </a:t>
            </a:r>
            <a:r>
              <a:rPr lang="ru-RU" altLang="ru-RU" sz="1000" dirty="0">
                <a:latin typeface="+mj-lt"/>
              </a:rPr>
              <a:t>получен проекцией треугольника </a:t>
            </a:r>
            <a:r>
              <a:rPr lang="en-US" altLang="ru-RU" sz="1000" i="1" dirty="0">
                <a:latin typeface="+mj-lt"/>
              </a:rPr>
              <a:t>OAB</a:t>
            </a:r>
            <a:r>
              <a:rPr lang="en-US" altLang="ru-RU" sz="1000" dirty="0">
                <a:latin typeface="+mj-lt"/>
              </a:rPr>
              <a:t> </a:t>
            </a:r>
            <a:r>
              <a:rPr lang="ru-RU" altLang="ru-RU" sz="1000" dirty="0">
                <a:latin typeface="+mj-lt"/>
              </a:rPr>
              <a:t>на плоскость, перпендикулярную</a:t>
            </a:r>
          </a:p>
          <a:p>
            <a:pPr eaLnBrk="1" hangingPunct="1">
              <a:lnSpc>
                <a:spcPct val="80000"/>
              </a:lnSpc>
              <a:buFont typeface="Wingdings" pitchFamily="2" charset="2"/>
              <a:buNone/>
            </a:pPr>
            <a:r>
              <a:rPr lang="ru-RU" altLang="ru-RU" sz="1000" dirty="0">
                <a:latin typeface="+mj-lt"/>
              </a:rPr>
              <a:t>оси</a:t>
            </a:r>
            <a:r>
              <a:rPr lang="en-US" altLang="ru-RU" sz="1000" dirty="0">
                <a:latin typeface="+mj-lt"/>
              </a:rPr>
              <a:t> z</a:t>
            </a:r>
            <a:r>
              <a:rPr lang="ru-RU" altLang="ru-RU" sz="1000" dirty="0">
                <a:latin typeface="+mj-lt"/>
              </a:rPr>
              <a:t>, и его площадь</a:t>
            </a:r>
            <a:r>
              <a:rPr lang="en-US" altLang="ru-RU" sz="1000" dirty="0">
                <a:latin typeface="+mj-lt"/>
              </a:rPr>
              <a:t> </a:t>
            </a:r>
            <a:r>
              <a:rPr lang="ru-RU" altLang="ru-RU" sz="1000" dirty="0">
                <a:latin typeface="+mj-lt"/>
              </a:rPr>
              <a:t>связана с площадью треугольника </a:t>
            </a:r>
            <a:r>
              <a:rPr lang="en-US" altLang="ru-RU" sz="1000" i="1" dirty="0">
                <a:latin typeface="+mj-lt"/>
              </a:rPr>
              <a:t>OAB</a:t>
            </a:r>
            <a:r>
              <a:rPr lang="ru-RU" altLang="ru-RU" sz="1000" dirty="0">
                <a:latin typeface="+mj-lt"/>
              </a:rPr>
              <a:t> соотношением</a:t>
            </a:r>
            <a:r>
              <a:rPr lang="en-US" altLang="ru-RU" sz="1000" dirty="0">
                <a:latin typeface="+mj-lt"/>
              </a:rPr>
              <a:t>:</a:t>
            </a:r>
            <a:endParaRPr lang="ru-RU" altLang="ru-RU" sz="1000" dirty="0">
              <a:latin typeface="+mj-lt"/>
            </a:endParaRPr>
          </a:p>
          <a:p>
            <a:pPr eaLnBrk="1" hangingPunct="1">
              <a:lnSpc>
                <a:spcPct val="80000"/>
              </a:lnSpc>
              <a:buFont typeface="Wingdings" pitchFamily="2" charset="2"/>
              <a:buNone/>
            </a:pPr>
            <a:r>
              <a:rPr lang="en-US" altLang="ru-RU" sz="1000" dirty="0">
                <a:latin typeface="+mj-lt"/>
              </a:rPr>
              <a:t>			, </a:t>
            </a:r>
            <a:r>
              <a:rPr lang="ru-RU" altLang="ru-RU" sz="1000" dirty="0">
                <a:latin typeface="+mj-lt"/>
              </a:rPr>
              <a:t>где </a:t>
            </a:r>
            <a:r>
              <a:rPr lang="ru-RU" altLang="ru-RU" sz="1000" dirty="0">
                <a:latin typeface="+mj-lt"/>
                <a:sym typeface="Symbol" pitchFamily="18" charset="2"/>
              </a:rPr>
              <a:t> - двугранный угол между плоскостями треугольников.</a:t>
            </a:r>
          </a:p>
          <a:p>
            <a:pPr eaLnBrk="1" hangingPunct="1">
              <a:lnSpc>
                <a:spcPct val="80000"/>
              </a:lnSpc>
              <a:buFont typeface="Wingdings" pitchFamily="2" charset="2"/>
              <a:buNone/>
            </a:pPr>
            <a:endParaRPr lang="ru-RU" altLang="ru-RU" sz="1000" dirty="0">
              <a:latin typeface="+mj-lt"/>
              <a:sym typeface="Symbol" pitchFamily="18" charset="2"/>
            </a:endParaRPr>
          </a:p>
          <a:p>
            <a:pPr eaLnBrk="1" hangingPunct="1">
              <a:lnSpc>
                <a:spcPct val="80000"/>
              </a:lnSpc>
              <a:buFont typeface="Wingdings" pitchFamily="2" charset="2"/>
              <a:buNone/>
            </a:pPr>
            <a:r>
              <a:rPr lang="ru-RU" altLang="ru-RU" sz="1000" dirty="0">
                <a:latin typeface="+mj-lt"/>
                <a:sym typeface="Symbol" pitchFamily="18" charset="2"/>
              </a:rPr>
              <a:t>Поскольку вектор момента силы относительно точки перпендикулярен плоскости</a:t>
            </a:r>
          </a:p>
          <a:p>
            <a:pPr eaLnBrk="1" hangingPunct="1">
              <a:lnSpc>
                <a:spcPct val="80000"/>
              </a:lnSpc>
              <a:buFont typeface="Wingdings" pitchFamily="2" charset="2"/>
              <a:buNone/>
            </a:pPr>
            <a:r>
              <a:rPr lang="ru-RU" altLang="ru-RU" sz="1000" dirty="0">
                <a:latin typeface="+mj-lt"/>
                <a:sym typeface="Symbol" pitchFamily="18" charset="2"/>
              </a:rPr>
              <a:t>треугольника </a:t>
            </a:r>
            <a:r>
              <a:rPr lang="en-US" altLang="ru-RU" sz="1000" i="1" dirty="0">
                <a:latin typeface="+mj-lt"/>
              </a:rPr>
              <a:t>OAB</a:t>
            </a:r>
            <a:r>
              <a:rPr lang="ru-RU" altLang="ru-RU" sz="1000" i="1" dirty="0">
                <a:latin typeface="+mj-lt"/>
              </a:rPr>
              <a:t>, </a:t>
            </a:r>
            <a:r>
              <a:rPr lang="ru-RU" altLang="ru-RU" sz="1000" dirty="0">
                <a:latin typeface="+mj-lt"/>
              </a:rPr>
              <a:t>то угол между вектором и осью равен углу </a:t>
            </a:r>
            <a:r>
              <a:rPr lang="ru-RU" altLang="ru-RU" sz="1000" dirty="0">
                <a:latin typeface="+mj-lt"/>
                <a:sym typeface="Symbol" pitchFamily="18" charset="2"/>
              </a:rPr>
              <a:t>. </a:t>
            </a:r>
          </a:p>
          <a:p>
            <a:pPr eaLnBrk="1" hangingPunct="1">
              <a:lnSpc>
                <a:spcPct val="80000"/>
              </a:lnSpc>
              <a:buFont typeface="Wingdings" pitchFamily="2" charset="2"/>
              <a:buNone/>
            </a:pPr>
            <a:r>
              <a:rPr lang="ru-RU" altLang="ru-RU" sz="1000" dirty="0">
                <a:latin typeface="+mj-lt"/>
                <a:sym typeface="Symbol" pitchFamily="18" charset="2"/>
              </a:rPr>
              <a:t>Таким образом</a:t>
            </a:r>
            <a:r>
              <a:rPr lang="ru-RU" altLang="ru-RU" sz="1000" dirty="0">
                <a:solidFill>
                  <a:schemeClr val="bg2"/>
                </a:solidFill>
                <a:latin typeface="+mj-lt"/>
                <a:sym typeface="Symbol" pitchFamily="18" charset="2"/>
              </a:rPr>
              <a:t>, </a:t>
            </a:r>
            <a:r>
              <a:rPr lang="ru-RU" altLang="ru-RU" sz="1000" b="1" dirty="0">
                <a:solidFill>
                  <a:schemeClr val="bg2"/>
                </a:solidFill>
                <a:latin typeface="+mj-lt"/>
                <a:sym typeface="Symbol" pitchFamily="18" charset="2"/>
              </a:rPr>
              <a:t>момент силы относительно оси есть проекция</a:t>
            </a:r>
          </a:p>
          <a:p>
            <a:pPr eaLnBrk="1" hangingPunct="1">
              <a:lnSpc>
                <a:spcPct val="80000"/>
              </a:lnSpc>
              <a:buFont typeface="Wingdings" pitchFamily="2" charset="2"/>
              <a:buNone/>
            </a:pPr>
            <a:r>
              <a:rPr lang="ru-RU" altLang="ru-RU" sz="1000" b="1" dirty="0">
                <a:solidFill>
                  <a:schemeClr val="bg2"/>
                </a:solidFill>
                <a:latin typeface="+mj-lt"/>
                <a:sym typeface="Symbol" pitchFamily="18" charset="2"/>
              </a:rPr>
              <a:t>                           вектора момента силы относительно центра на эту ось</a:t>
            </a:r>
            <a:r>
              <a:rPr lang="en-US" altLang="ru-RU" sz="1000" dirty="0">
                <a:solidFill>
                  <a:schemeClr val="bg2"/>
                </a:solidFill>
                <a:latin typeface="+mj-lt"/>
                <a:sym typeface="Symbol" pitchFamily="18" charset="2"/>
              </a:rPr>
              <a:t>:</a:t>
            </a:r>
            <a:endParaRPr lang="ru-RU" altLang="ru-RU" sz="1000" dirty="0">
              <a:solidFill>
                <a:schemeClr val="bg2"/>
              </a:solidFill>
              <a:latin typeface="+mj-lt"/>
              <a:sym typeface="Symbol" pitchFamily="18" charset="2"/>
            </a:endParaRPr>
          </a:p>
        </p:txBody>
      </p:sp>
      <p:sp>
        <p:nvSpPr>
          <p:cNvPr id="317544" name="AutoShape 104"/>
          <p:cNvSpPr>
            <a:spLocks noChangeArrowheads="1"/>
          </p:cNvSpPr>
          <p:nvPr/>
        </p:nvSpPr>
        <p:spPr bwMode="auto">
          <a:xfrm rot="7208644">
            <a:off x="5905500" y="5165726"/>
            <a:ext cx="777875" cy="146050"/>
          </a:xfrm>
          <a:prstGeom prst="rightArrow">
            <a:avLst>
              <a:gd name="adj1" fmla="val 50000"/>
              <a:gd name="adj2" fmla="val 133152"/>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graphicFrame>
        <p:nvGraphicFramePr>
          <p:cNvPr id="317545" name="Object 105"/>
          <p:cNvGraphicFramePr>
            <a:graphicFrameLocks noChangeAspect="1"/>
          </p:cNvGraphicFramePr>
          <p:nvPr>
            <p:extLst>
              <p:ext uri="{D42A27DB-BD31-4B8C-83A1-F6EECF244321}">
                <p14:modId xmlns:p14="http://schemas.microsoft.com/office/powerpoint/2010/main" val="1719152595"/>
              </p:ext>
            </p:extLst>
          </p:nvPr>
        </p:nvGraphicFramePr>
        <p:xfrm>
          <a:off x="6110288" y="4926013"/>
          <a:ext cx="165100" cy="190500"/>
        </p:xfrm>
        <a:graphic>
          <a:graphicData uri="http://schemas.openxmlformats.org/presentationml/2006/ole">
            <mc:AlternateContent xmlns:mc="http://schemas.openxmlformats.org/markup-compatibility/2006">
              <mc:Choice xmlns:v="urn:schemas-microsoft-com:vml" Requires="v">
                <p:oleObj spid="_x0000_s76914" name="Формула" r:id="rId47" imgW="164957" imgH="190335" progId="Equation.3">
                  <p:embed/>
                </p:oleObj>
              </mc:Choice>
              <mc:Fallback>
                <p:oleObj name="Формула" r:id="rId47"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0288" y="4926013"/>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46" name="Line 106"/>
          <p:cNvSpPr>
            <a:spLocks noChangeShapeType="1"/>
          </p:cNvSpPr>
          <p:nvPr/>
        </p:nvSpPr>
        <p:spPr bwMode="auto">
          <a:xfrm flipH="1">
            <a:off x="6089650" y="5561013"/>
            <a:ext cx="9525" cy="428625"/>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47" name="Line 107"/>
          <p:cNvSpPr>
            <a:spLocks noChangeShapeType="1"/>
          </p:cNvSpPr>
          <p:nvPr/>
        </p:nvSpPr>
        <p:spPr bwMode="auto">
          <a:xfrm>
            <a:off x="6511925" y="4945063"/>
            <a:ext cx="4763" cy="642937"/>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550" name="Object 110"/>
          <p:cNvGraphicFramePr>
            <a:graphicFrameLocks noChangeAspect="1"/>
          </p:cNvGraphicFramePr>
          <p:nvPr>
            <p:extLst>
              <p:ext uri="{D42A27DB-BD31-4B8C-83A1-F6EECF244321}">
                <p14:modId xmlns:p14="http://schemas.microsoft.com/office/powerpoint/2010/main" val="1969599747"/>
              </p:ext>
            </p:extLst>
          </p:nvPr>
        </p:nvGraphicFramePr>
        <p:xfrm>
          <a:off x="6591300" y="5502275"/>
          <a:ext cx="130175" cy="142875"/>
        </p:xfrm>
        <a:graphic>
          <a:graphicData uri="http://schemas.openxmlformats.org/presentationml/2006/ole">
            <mc:AlternateContent xmlns:mc="http://schemas.openxmlformats.org/markup-compatibility/2006">
              <mc:Choice xmlns:v="urn:schemas-microsoft-com:vml" Requires="v">
                <p:oleObj spid="_x0000_s76915" name="Формула" r:id="rId48" imgW="126835" imgH="139518" progId="Equation.3">
                  <p:embed/>
                </p:oleObj>
              </mc:Choice>
              <mc:Fallback>
                <p:oleObj name="Формула" r:id="rId48" imgW="126835" imgH="13951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91300" y="5502275"/>
                        <a:ext cx="130175" cy="14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51" name="Object 111"/>
          <p:cNvGraphicFramePr>
            <a:graphicFrameLocks noChangeAspect="1"/>
          </p:cNvGraphicFramePr>
          <p:nvPr>
            <p:extLst>
              <p:ext uri="{D42A27DB-BD31-4B8C-83A1-F6EECF244321}">
                <p14:modId xmlns:p14="http://schemas.microsoft.com/office/powerpoint/2010/main" val="3606035869"/>
              </p:ext>
            </p:extLst>
          </p:nvPr>
        </p:nvGraphicFramePr>
        <p:xfrm>
          <a:off x="5932488" y="5935663"/>
          <a:ext cx="130175" cy="180975"/>
        </p:xfrm>
        <a:graphic>
          <a:graphicData uri="http://schemas.openxmlformats.org/presentationml/2006/ole">
            <mc:AlternateContent xmlns:mc="http://schemas.openxmlformats.org/markup-compatibility/2006">
              <mc:Choice xmlns:v="urn:schemas-microsoft-com:vml" Requires="v">
                <p:oleObj spid="_x0000_s76916" name="Формула" r:id="rId49" imgW="126725" imgH="177415" progId="Equation.3">
                  <p:embed/>
                </p:oleObj>
              </mc:Choice>
              <mc:Fallback>
                <p:oleObj name="Формула" r:id="rId49" imgW="126725" imgH="17741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32488" y="5935663"/>
                        <a:ext cx="13017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2" name="Rectangle 112"/>
          <p:cNvSpPr>
            <a:spLocks noChangeArrowheads="1"/>
          </p:cNvSpPr>
          <p:nvPr/>
        </p:nvSpPr>
        <p:spPr bwMode="auto">
          <a:xfrm>
            <a:off x="7570788" y="5400675"/>
            <a:ext cx="50800" cy="485775"/>
          </a:xfrm>
          <a:prstGeom prst="rect">
            <a:avLst/>
          </a:prstGeom>
          <a:solidFill>
            <a:srgbClr val="8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j-lt"/>
            </a:endParaRPr>
          </a:p>
        </p:txBody>
      </p:sp>
      <p:sp>
        <p:nvSpPr>
          <p:cNvPr id="317553" name="Line 113"/>
          <p:cNvSpPr>
            <a:spLocks noChangeShapeType="1"/>
          </p:cNvSpPr>
          <p:nvPr/>
        </p:nvSpPr>
        <p:spPr bwMode="auto">
          <a:xfrm flipV="1">
            <a:off x="7594600" y="4979988"/>
            <a:ext cx="0" cy="89535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554" name="Object 114"/>
          <p:cNvGraphicFramePr>
            <a:graphicFrameLocks noChangeAspect="1"/>
          </p:cNvGraphicFramePr>
          <p:nvPr>
            <p:extLst>
              <p:ext uri="{D42A27DB-BD31-4B8C-83A1-F6EECF244321}">
                <p14:modId xmlns:p14="http://schemas.microsoft.com/office/powerpoint/2010/main" val="1068835622"/>
              </p:ext>
            </p:extLst>
          </p:nvPr>
        </p:nvGraphicFramePr>
        <p:xfrm>
          <a:off x="7653338" y="4940300"/>
          <a:ext cx="101600" cy="101600"/>
        </p:xfrm>
        <a:graphic>
          <a:graphicData uri="http://schemas.openxmlformats.org/presentationml/2006/ole">
            <mc:AlternateContent xmlns:mc="http://schemas.openxmlformats.org/markup-compatibility/2006">
              <mc:Choice xmlns:v="urn:schemas-microsoft-com:vml" Requires="v">
                <p:oleObj spid="_x0000_s76917" name="Формула" r:id="rId50" imgW="126725" imgH="126725" progId="Equation.3">
                  <p:embed/>
                </p:oleObj>
              </mc:Choice>
              <mc:Fallback>
                <p:oleObj name="Формула" r:id="rId50" imgW="126725" imgH="126725"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653338" y="4940300"/>
                        <a:ext cx="1016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5" name="Line 115"/>
          <p:cNvSpPr>
            <a:spLocks noChangeShapeType="1"/>
          </p:cNvSpPr>
          <p:nvPr/>
        </p:nvSpPr>
        <p:spPr bwMode="auto">
          <a:xfrm>
            <a:off x="6496050" y="4905375"/>
            <a:ext cx="1109663" cy="990600"/>
          </a:xfrm>
          <a:prstGeom prst="line">
            <a:avLst/>
          </a:prstGeom>
          <a:noFill/>
          <a:ln w="19050">
            <a:solidFill>
              <a:srgbClr val="9933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56" name="Line 116"/>
          <p:cNvSpPr>
            <a:spLocks noChangeShapeType="1"/>
          </p:cNvSpPr>
          <p:nvPr/>
        </p:nvSpPr>
        <p:spPr bwMode="auto">
          <a:xfrm>
            <a:off x="6094413" y="5565775"/>
            <a:ext cx="1514475" cy="338138"/>
          </a:xfrm>
          <a:prstGeom prst="line">
            <a:avLst/>
          </a:prstGeom>
          <a:noFill/>
          <a:ln w="19050">
            <a:solidFill>
              <a:srgbClr val="9933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57" name="Line 117"/>
          <p:cNvSpPr>
            <a:spLocks noChangeShapeType="1"/>
          </p:cNvSpPr>
          <p:nvPr/>
        </p:nvSpPr>
        <p:spPr bwMode="auto">
          <a:xfrm flipV="1">
            <a:off x="6107113" y="4906963"/>
            <a:ext cx="390525" cy="647700"/>
          </a:xfrm>
          <a:prstGeom prst="line">
            <a:avLst/>
          </a:prstGeom>
          <a:noFill/>
          <a:ln w="19050">
            <a:solidFill>
              <a:srgbClr val="9933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58" name="Line 118"/>
          <p:cNvSpPr>
            <a:spLocks noChangeShapeType="1"/>
          </p:cNvSpPr>
          <p:nvPr/>
        </p:nvSpPr>
        <p:spPr bwMode="auto">
          <a:xfrm flipH="1" flipV="1">
            <a:off x="7600950" y="5391150"/>
            <a:ext cx="304800" cy="76200"/>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59" name="Line 119"/>
          <p:cNvSpPr>
            <a:spLocks noChangeShapeType="1"/>
          </p:cNvSpPr>
          <p:nvPr/>
        </p:nvSpPr>
        <p:spPr bwMode="auto">
          <a:xfrm flipH="1" flipV="1">
            <a:off x="7594600" y="5470525"/>
            <a:ext cx="119063" cy="2857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sp>
        <p:nvSpPr>
          <p:cNvPr id="317560" name="Line 120"/>
          <p:cNvSpPr>
            <a:spLocks noChangeShapeType="1"/>
          </p:cNvSpPr>
          <p:nvPr/>
        </p:nvSpPr>
        <p:spPr bwMode="auto">
          <a:xfrm flipH="1">
            <a:off x="7716838" y="5416550"/>
            <a:ext cx="4762" cy="9048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561" name="Object 121"/>
          <p:cNvGraphicFramePr>
            <a:graphicFrameLocks noChangeAspect="1"/>
          </p:cNvGraphicFramePr>
          <p:nvPr>
            <p:extLst>
              <p:ext uri="{D42A27DB-BD31-4B8C-83A1-F6EECF244321}">
                <p14:modId xmlns:p14="http://schemas.microsoft.com/office/powerpoint/2010/main" val="207678152"/>
              </p:ext>
            </p:extLst>
          </p:nvPr>
        </p:nvGraphicFramePr>
        <p:xfrm>
          <a:off x="7096125" y="5205413"/>
          <a:ext cx="495300" cy="228600"/>
        </p:xfrm>
        <a:graphic>
          <a:graphicData uri="http://schemas.openxmlformats.org/presentationml/2006/ole">
            <mc:AlternateContent xmlns:mc="http://schemas.openxmlformats.org/markup-compatibility/2006">
              <mc:Choice xmlns:v="urn:schemas-microsoft-com:vml" Requires="v">
                <p:oleObj spid="_x0000_s76918" name="Формула" r:id="rId51" imgW="495085" imgH="228501" progId="Equation.3">
                  <p:embed/>
                </p:oleObj>
              </mc:Choice>
              <mc:Fallback>
                <p:oleObj name="Формула" r:id="rId51" imgW="495085" imgH="22850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96125" y="5205413"/>
                        <a:ext cx="4953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62" name="Line 122"/>
          <p:cNvSpPr>
            <a:spLocks noChangeShapeType="1"/>
          </p:cNvSpPr>
          <p:nvPr/>
        </p:nvSpPr>
        <p:spPr bwMode="auto">
          <a:xfrm flipH="1" flipV="1">
            <a:off x="6300788" y="5262563"/>
            <a:ext cx="1290637" cy="619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563" name="Object 123"/>
          <p:cNvGraphicFramePr>
            <a:graphicFrameLocks noChangeAspect="1"/>
          </p:cNvGraphicFramePr>
          <p:nvPr>
            <p:extLst>
              <p:ext uri="{D42A27DB-BD31-4B8C-83A1-F6EECF244321}">
                <p14:modId xmlns:p14="http://schemas.microsoft.com/office/powerpoint/2010/main" val="3605441616"/>
              </p:ext>
            </p:extLst>
          </p:nvPr>
        </p:nvGraphicFramePr>
        <p:xfrm>
          <a:off x="6699250" y="5291138"/>
          <a:ext cx="130175" cy="180975"/>
        </p:xfrm>
        <a:graphic>
          <a:graphicData uri="http://schemas.openxmlformats.org/presentationml/2006/ole">
            <mc:AlternateContent xmlns:mc="http://schemas.openxmlformats.org/markup-compatibility/2006">
              <mc:Choice xmlns:v="urn:schemas-microsoft-com:vml" Requires="v">
                <p:oleObj spid="_x0000_s76919" name="Формула" r:id="rId52" imgW="126725" imgH="177415" progId="Equation.3">
                  <p:embed/>
                </p:oleObj>
              </mc:Choice>
              <mc:Fallback>
                <p:oleObj name="Формула" r:id="rId52" imgW="126725" imgH="17741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99250" y="5291138"/>
                        <a:ext cx="13017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4" name="Object 124"/>
          <p:cNvGraphicFramePr>
            <a:graphicFrameLocks noChangeAspect="1"/>
          </p:cNvGraphicFramePr>
          <p:nvPr>
            <p:extLst>
              <p:ext uri="{D42A27DB-BD31-4B8C-83A1-F6EECF244321}">
                <p14:modId xmlns:p14="http://schemas.microsoft.com/office/powerpoint/2010/main" val="2495345793"/>
              </p:ext>
            </p:extLst>
          </p:nvPr>
        </p:nvGraphicFramePr>
        <p:xfrm>
          <a:off x="3943350" y="4733925"/>
          <a:ext cx="1384300" cy="241300"/>
        </p:xfrm>
        <a:graphic>
          <a:graphicData uri="http://schemas.openxmlformats.org/presentationml/2006/ole">
            <mc:AlternateContent xmlns:mc="http://schemas.openxmlformats.org/markup-compatibility/2006">
              <mc:Choice xmlns:v="urn:schemas-microsoft-com:vml" Requires="v">
                <p:oleObj spid="_x0000_s76920" name="Формула" r:id="rId53" imgW="1384300" imgH="241300" progId="Equation.3">
                  <p:embed/>
                </p:oleObj>
              </mc:Choice>
              <mc:Fallback>
                <p:oleObj name="Формула" r:id="rId53" imgW="1384300" imgH="24130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943350" y="4733925"/>
                        <a:ext cx="1384300" cy="241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5" name="Object 125"/>
          <p:cNvGraphicFramePr>
            <a:graphicFrameLocks noChangeAspect="1"/>
          </p:cNvGraphicFramePr>
          <p:nvPr>
            <p:extLst>
              <p:ext uri="{D42A27DB-BD31-4B8C-83A1-F6EECF244321}">
                <p14:modId xmlns:p14="http://schemas.microsoft.com/office/powerpoint/2010/main" val="1875600759"/>
              </p:ext>
            </p:extLst>
          </p:nvPr>
        </p:nvGraphicFramePr>
        <p:xfrm>
          <a:off x="3916363" y="5180013"/>
          <a:ext cx="1435100" cy="241300"/>
        </p:xfrm>
        <a:graphic>
          <a:graphicData uri="http://schemas.openxmlformats.org/presentationml/2006/ole">
            <mc:AlternateContent xmlns:mc="http://schemas.openxmlformats.org/markup-compatibility/2006">
              <mc:Choice xmlns:v="urn:schemas-microsoft-com:vml" Requires="v">
                <p:oleObj spid="_x0000_s76921" name="Формула" r:id="rId55" imgW="1435100" imgH="241300" progId="Equation.3">
                  <p:embed/>
                </p:oleObj>
              </mc:Choice>
              <mc:Fallback>
                <p:oleObj name="Формула" r:id="rId55" imgW="1435100" imgH="241300"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916363" y="5180013"/>
                        <a:ext cx="1435100" cy="241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6" name="Object 126"/>
          <p:cNvGraphicFramePr>
            <a:graphicFrameLocks noChangeAspect="1"/>
          </p:cNvGraphicFramePr>
          <p:nvPr>
            <p:extLst>
              <p:ext uri="{D42A27DB-BD31-4B8C-83A1-F6EECF244321}">
                <p14:modId xmlns:p14="http://schemas.microsoft.com/office/powerpoint/2010/main" val="563285338"/>
              </p:ext>
            </p:extLst>
          </p:nvPr>
        </p:nvGraphicFramePr>
        <p:xfrm>
          <a:off x="742950" y="5765800"/>
          <a:ext cx="1130300" cy="228600"/>
        </p:xfrm>
        <a:graphic>
          <a:graphicData uri="http://schemas.openxmlformats.org/presentationml/2006/ole">
            <mc:AlternateContent xmlns:mc="http://schemas.openxmlformats.org/markup-compatibility/2006">
              <mc:Choice xmlns:v="urn:schemas-microsoft-com:vml" Requires="v">
                <p:oleObj spid="_x0000_s76922" name="Формула" r:id="rId57" imgW="1130300" imgH="228600" progId="Equation.3">
                  <p:embed/>
                </p:oleObj>
              </mc:Choice>
              <mc:Fallback>
                <p:oleObj name="Формула" r:id="rId57" imgW="1130300" imgH="228600"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42950" y="5765800"/>
                        <a:ext cx="11303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7" name="Object 127"/>
          <p:cNvGraphicFramePr>
            <a:graphicFrameLocks noChangeAspect="1"/>
          </p:cNvGraphicFramePr>
          <p:nvPr>
            <p:extLst>
              <p:ext uri="{D42A27DB-BD31-4B8C-83A1-F6EECF244321}">
                <p14:modId xmlns:p14="http://schemas.microsoft.com/office/powerpoint/2010/main" val="17955137"/>
              </p:ext>
            </p:extLst>
          </p:nvPr>
        </p:nvGraphicFramePr>
        <p:xfrm>
          <a:off x="4808538" y="6386513"/>
          <a:ext cx="1435100" cy="241300"/>
        </p:xfrm>
        <a:graphic>
          <a:graphicData uri="http://schemas.openxmlformats.org/presentationml/2006/ole">
            <mc:AlternateContent xmlns:mc="http://schemas.openxmlformats.org/markup-compatibility/2006">
              <mc:Choice xmlns:v="urn:schemas-microsoft-com:vml" Requires="v">
                <p:oleObj spid="_x0000_s76923" name="Формула" r:id="rId59" imgW="1435100" imgH="241300" progId="Equation.3">
                  <p:embed/>
                </p:oleObj>
              </mc:Choice>
              <mc:Fallback>
                <p:oleObj name="Формула" r:id="rId59" imgW="1435100" imgH="241300"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808538" y="6386513"/>
                        <a:ext cx="14351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68" name="Freeform 128"/>
          <p:cNvSpPr>
            <a:spLocks/>
          </p:cNvSpPr>
          <p:nvPr/>
        </p:nvSpPr>
        <p:spPr bwMode="auto">
          <a:xfrm flipV="1">
            <a:off x="7570788" y="5689600"/>
            <a:ext cx="147637" cy="42863"/>
          </a:xfrm>
          <a:custGeom>
            <a:avLst/>
            <a:gdLst>
              <a:gd name="T0" fmla="*/ 0 w 138"/>
              <a:gd name="T1" fmla="*/ 19783 h 26"/>
              <a:gd name="T2" fmla="*/ 115542 w 138"/>
              <a:gd name="T3" fmla="*/ 29674 h 26"/>
              <a:gd name="T4" fmla="*/ 147637 w 138"/>
              <a:gd name="T5" fmla="*/ 0 h 26"/>
              <a:gd name="T6" fmla="*/ 0 60000 65536"/>
              <a:gd name="T7" fmla="*/ 0 60000 65536"/>
              <a:gd name="T8" fmla="*/ 0 60000 65536"/>
            </a:gdLst>
            <a:ahLst/>
            <a:cxnLst>
              <a:cxn ang="T6">
                <a:pos x="T0" y="T1"/>
              </a:cxn>
              <a:cxn ang="T7">
                <a:pos x="T2" y="T3"/>
              </a:cxn>
              <a:cxn ang="T8">
                <a:pos x="T4" y="T5"/>
              </a:cxn>
            </a:cxnLst>
            <a:rect l="0" t="0" r="r" b="b"/>
            <a:pathLst>
              <a:path w="138" h="26">
                <a:moveTo>
                  <a:pt x="0" y="12"/>
                </a:moveTo>
                <a:cubicBezTo>
                  <a:pt x="41" y="26"/>
                  <a:pt x="62" y="23"/>
                  <a:pt x="108" y="18"/>
                </a:cubicBezTo>
                <a:cubicBezTo>
                  <a:pt x="131" y="10"/>
                  <a:pt x="122" y="16"/>
                  <a:pt x="138"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latin typeface="+mj-lt"/>
            </a:endParaRPr>
          </a:p>
        </p:txBody>
      </p:sp>
      <p:graphicFrame>
        <p:nvGraphicFramePr>
          <p:cNvPr id="317569" name="Object 129"/>
          <p:cNvGraphicFramePr>
            <a:graphicFrameLocks noChangeAspect="1"/>
          </p:cNvGraphicFramePr>
          <p:nvPr>
            <p:extLst>
              <p:ext uri="{D42A27DB-BD31-4B8C-83A1-F6EECF244321}">
                <p14:modId xmlns:p14="http://schemas.microsoft.com/office/powerpoint/2010/main" val="2099997465"/>
              </p:ext>
            </p:extLst>
          </p:nvPr>
        </p:nvGraphicFramePr>
        <p:xfrm>
          <a:off x="7653338" y="5545138"/>
          <a:ext cx="100012" cy="131762"/>
        </p:xfrm>
        <a:graphic>
          <a:graphicData uri="http://schemas.openxmlformats.org/presentationml/2006/ole">
            <mc:AlternateContent xmlns:mc="http://schemas.openxmlformats.org/markup-compatibility/2006">
              <mc:Choice xmlns:v="urn:schemas-microsoft-com:vml" Requires="v">
                <p:oleObj spid="_x0000_s76924" name="Формула" r:id="rId61" imgW="126780" imgH="164814" progId="Equation.3">
                  <p:embed/>
                </p:oleObj>
              </mc:Choice>
              <mc:Fallback>
                <p:oleObj name="Формула" r:id="rId61" imgW="126780" imgH="164814"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7653338" y="5545138"/>
                        <a:ext cx="100012" cy="13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18" name="Oval 133"/>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j-lt"/>
              </a:rPr>
              <a:t>34</a:t>
            </a:r>
            <a:endParaRPr lang="ru-RU" altLang="ru-RU" sz="1000" b="1" dirty="0">
              <a:solidFill>
                <a:schemeClr val="bg2"/>
              </a:solidFill>
              <a:latin typeface="+mj-lt"/>
            </a:endParaRPr>
          </a:p>
        </p:txBody>
      </p:sp>
    </p:spTree>
    <p:extLst>
      <p:ext uri="{BB962C8B-B14F-4D97-AF65-F5344CB8AC3E}">
        <p14:creationId xmlns:p14="http://schemas.microsoft.com/office/powerpoint/2010/main" val="2151465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47"/>
                                        </p:tgtEl>
                                        <p:attrNameLst>
                                          <p:attrName>style.visibility</p:attrName>
                                        </p:attrNameLst>
                                      </p:cBhvr>
                                      <p:to>
                                        <p:strVal val="visible"/>
                                      </p:to>
                                    </p:set>
                                    <p:anim calcmode="lin" valueType="num">
                                      <p:cBhvr additive="base">
                                        <p:cTn id="7" dur="500" fill="hold"/>
                                        <p:tgtEl>
                                          <p:spTgt spid="317447"/>
                                        </p:tgtEl>
                                        <p:attrNameLst>
                                          <p:attrName>ppt_x</p:attrName>
                                        </p:attrNameLst>
                                      </p:cBhvr>
                                      <p:tavLst>
                                        <p:tav tm="0">
                                          <p:val>
                                            <p:strVal val="#ppt_x"/>
                                          </p:val>
                                        </p:tav>
                                        <p:tav tm="100000">
                                          <p:val>
                                            <p:strVal val="#ppt_x"/>
                                          </p:val>
                                        </p:tav>
                                      </p:tavLst>
                                    </p:anim>
                                    <p:anim calcmode="lin" valueType="num">
                                      <p:cBhvr additive="base">
                                        <p:cTn id="8" dur="500" fill="hold"/>
                                        <p:tgtEl>
                                          <p:spTgt spid="31744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48"/>
                                        </p:tgtEl>
                                        <p:attrNameLst>
                                          <p:attrName>style.visibility</p:attrName>
                                        </p:attrNameLst>
                                      </p:cBhvr>
                                      <p:to>
                                        <p:strVal val="visible"/>
                                      </p:to>
                                    </p:set>
                                    <p:anim calcmode="lin" valueType="num">
                                      <p:cBhvr additive="base">
                                        <p:cTn id="11" dur="500" fill="hold"/>
                                        <p:tgtEl>
                                          <p:spTgt spid="317448"/>
                                        </p:tgtEl>
                                        <p:attrNameLst>
                                          <p:attrName>ppt_x</p:attrName>
                                        </p:attrNameLst>
                                      </p:cBhvr>
                                      <p:tavLst>
                                        <p:tav tm="0">
                                          <p:val>
                                            <p:strVal val="#ppt_x"/>
                                          </p:val>
                                        </p:tav>
                                        <p:tav tm="100000">
                                          <p:val>
                                            <p:strVal val="#ppt_x"/>
                                          </p:val>
                                        </p:tav>
                                      </p:tavLst>
                                    </p:anim>
                                    <p:anim calcmode="lin" valueType="num">
                                      <p:cBhvr additive="base">
                                        <p:cTn id="12" dur="500" fill="hold"/>
                                        <p:tgtEl>
                                          <p:spTgt spid="317448"/>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31745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17459"/>
                                        </p:tgtEl>
                                        <p:attrNameLst>
                                          <p:attrName>style.visibility</p:attrName>
                                        </p:attrNameLst>
                                      </p:cBhvr>
                                      <p:to>
                                        <p:strVal val="visible"/>
                                      </p:to>
                                    </p:set>
                                    <p:anim calcmode="lin" valueType="num">
                                      <p:cBhvr additive="base">
                                        <p:cTn id="20" dur="500" fill="hold"/>
                                        <p:tgtEl>
                                          <p:spTgt spid="317459"/>
                                        </p:tgtEl>
                                        <p:attrNameLst>
                                          <p:attrName>ppt_x</p:attrName>
                                        </p:attrNameLst>
                                      </p:cBhvr>
                                      <p:tavLst>
                                        <p:tav tm="0">
                                          <p:val>
                                            <p:strVal val="#ppt_x"/>
                                          </p:val>
                                        </p:tav>
                                        <p:tav tm="100000">
                                          <p:val>
                                            <p:strVal val="#ppt_x"/>
                                          </p:val>
                                        </p:tav>
                                      </p:tavLst>
                                    </p:anim>
                                    <p:anim calcmode="lin" valueType="num">
                                      <p:cBhvr additive="base">
                                        <p:cTn id="21" dur="500" fill="hold"/>
                                        <p:tgtEl>
                                          <p:spTgt spid="31745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17460"/>
                                        </p:tgtEl>
                                        <p:attrNameLst>
                                          <p:attrName>style.visibility</p:attrName>
                                        </p:attrNameLst>
                                      </p:cBhvr>
                                      <p:to>
                                        <p:strVal val="visible"/>
                                      </p:to>
                                    </p:set>
                                    <p:anim calcmode="lin" valueType="num">
                                      <p:cBhvr additive="base">
                                        <p:cTn id="24" dur="500" fill="hold"/>
                                        <p:tgtEl>
                                          <p:spTgt spid="317460"/>
                                        </p:tgtEl>
                                        <p:attrNameLst>
                                          <p:attrName>ppt_x</p:attrName>
                                        </p:attrNameLst>
                                      </p:cBhvr>
                                      <p:tavLst>
                                        <p:tav tm="0">
                                          <p:val>
                                            <p:strVal val="#ppt_x"/>
                                          </p:val>
                                        </p:tav>
                                        <p:tav tm="100000">
                                          <p:val>
                                            <p:strVal val="#ppt_x"/>
                                          </p:val>
                                        </p:tav>
                                      </p:tavLst>
                                    </p:anim>
                                    <p:anim calcmode="lin" valueType="num">
                                      <p:cBhvr additive="base">
                                        <p:cTn id="25" dur="500" fill="hold"/>
                                        <p:tgtEl>
                                          <p:spTgt spid="317460"/>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174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4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4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46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7472"/>
                                        </p:tgtEl>
                                        <p:attrNameLst>
                                          <p:attrName>style.visibility</p:attrName>
                                        </p:attrNameLst>
                                      </p:cBhvr>
                                      <p:to>
                                        <p:strVal val="visible"/>
                                      </p:to>
                                    </p:set>
                                    <p:anim calcmode="lin" valueType="num">
                                      <p:cBhvr additive="base">
                                        <p:cTn id="43" dur="500" fill="hold"/>
                                        <p:tgtEl>
                                          <p:spTgt spid="317472"/>
                                        </p:tgtEl>
                                        <p:attrNameLst>
                                          <p:attrName>ppt_x</p:attrName>
                                        </p:attrNameLst>
                                      </p:cBhvr>
                                      <p:tavLst>
                                        <p:tav tm="0">
                                          <p:val>
                                            <p:strVal val="#ppt_x"/>
                                          </p:val>
                                        </p:tav>
                                        <p:tav tm="100000">
                                          <p:val>
                                            <p:strVal val="#ppt_x"/>
                                          </p:val>
                                        </p:tav>
                                      </p:tavLst>
                                    </p:anim>
                                    <p:anim calcmode="lin" valueType="num">
                                      <p:cBhvr additive="base">
                                        <p:cTn id="44" dur="500" fill="hold"/>
                                        <p:tgtEl>
                                          <p:spTgt spid="317472"/>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31747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74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74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51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17481"/>
                                        </p:tgtEl>
                                        <p:attrNameLst>
                                          <p:attrName>style.visibility</p:attrName>
                                        </p:attrNameLst>
                                      </p:cBhvr>
                                      <p:to>
                                        <p:strVal val="visible"/>
                                      </p:to>
                                    </p:set>
                                    <p:anim calcmode="lin" valueType="num">
                                      <p:cBhvr additive="base">
                                        <p:cTn id="57" dur="500" fill="hold"/>
                                        <p:tgtEl>
                                          <p:spTgt spid="317481"/>
                                        </p:tgtEl>
                                        <p:attrNameLst>
                                          <p:attrName>ppt_x</p:attrName>
                                        </p:attrNameLst>
                                      </p:cBhvr>
                                      <p:tavLst>
                                        <p:tav tm="0">
                                          <p:val>
                                            <p:strVal val="#ppt_x"/>
                                          </p:val>
                                        </p:tav>
                                        <p:tav tm="100000">
                                          <p:val>
                                            <p:strVal val="#ppt_x"/>
                                          </p:val>
                                        </p:tav>
                                      </p:tavLst>
                                    </p:anim>
                                    <p:anim calcmode="lin" valueType="num">
                                      <p:cBhvr additive="base">
                                        <p:cTn id="58" dur="500" fill="hold"/>
                                        <p:tgtEl>
                                          <p:spTgt spid="317481"/>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17534"/>
                                        </p:tgtEl>
                                        <p:attrNameLst>
                                          <p:attrName>style.visibility</p:attrName>
                                        </p:attrNameLst>
                                      </p:cBhvr>
                                      <p:to>
                                        <p:strVal val="visible"/>
                                      </p:to>
                                    </p:set>
                                    <p:anim calcmode="lin" valueType="num">
                                      <p:cBhvr additive="base">
                                        <p:cTn id="61" dur="500" fill="hold"/>
                                        <p:tgtEl>
                                          <p:spTgt spid="317534"/>
                                        </p:tgtEl>
                                        <p:attrNameLst>
                                          <p:attrName>ppt_x</p:attrName>
                                        </p:attrNameLst>
                                      </p:cBhvr>
                                      <p:tavLst>
                                        <p:tav tm="0">
                                          <p:val>
                                            <p:strVal val="#ppt_x"/>
                                          </p:val>
                                        </p:tav>
                                        <p:tav tm="100000">
                                          <p:val>
                                            <p:strVal val="#ppt_x"/>
                                          </p:val>
                                        </p:tav>
                                      </p:tavLst>
                                    </p:anim>
                                    <p:anim calcmode="lin" valueType="num">
                                      <p:cBhvr additive="base">
                                        <p:cTn id="62" dur="500" fill="hold"/>
                                        <p:tgtEl>
                                          <p:spTgt spid="317534"/>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317530"/>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1749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1749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1749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174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1749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17492"/>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1753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1752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1748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17483"/>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1753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1752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1752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1752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17524"/>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1748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1753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7533"/>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7526"/>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317489"/>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1749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17485"/>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17535"/>
                                        </p:tgtEl>
                                        <p:attrNameLst>
                                          <p:attrName>style.visibility</p:attrName>
                                        </p:attrNameLst>
                                      </p:cBhvr>
                                      <p:to>
                                        <p:strVal val="visible"/>
                                      </p:to>
                                    </p:set>
                                    <p:anim calcmode="lin" valueType="num">
                                      <p:cBhvr additive="base">
                                        <p:cTn id="114" dur="500" fill="hold"/>
                                        <p:tgtEl>
                                          <p:spTgt spid="317535"/>
                                        </p:tgtEl>
                                        <p:attrNameLst>
                                          <p:attrName>ppt_x</p:attrName>
                                        </p:attrNameLst>
                                      </p:cBhvr>
                                      <p:tavLst>
                                        <p:tav tm="0">
                                          <p:val>
                                            <p:strVal val="#ppt_x"/>
                                          </p:val>
                                        </p:tav>
                                        <p:tav tm="100000">
                                          <p:val>
                                            <p:strVal val="#ppt_x"/>
                                          </p:val>
                                        </p:tav>
                                      </p:tavLst>
                                    </p:anim>
                                    <p:anim calcmode="lin" valueType="num">
                                      <p:cBhvr additive="base">
                                        <p:cTn id="115" dur="500" fill="hold"/>
                                        <p:tgtEl>
                                          <p:spTgt spid="317535"/>
                                        </p:tgtEl>
                                        <p:attrNameLst>
                                          <p:attrName>ppt_y</p:attrName>
                                        </p:attrNameLst>
                                      </p:cBhvr>
                                      <p:tavLst>
                                        <p:tav tm="0">
                                          <p:val>
                                            <p:strVal val="1+#ppt_h/2"/>
                                          </p:val>
                                        </p:tav>
                                        <p:tav tm="100000">
                                          <p:val>
                                            <p:strVal val="#ppt_y"/>
                                          </p:val>
                                        </p:tav>
                                      </p:tavLst>
                                    </p:anim>
                                  </p:childTnLst>
                                </p:cTn>
                              </p:par>
                              <p:par>
                                <p:cTn id="116" presetID="1" presetClass="entr" presetSubtype="0" fill="hold" nodeType="withEffect">
                                  <p:stCondLst>
                                    <p:cond delay="0"/>
                                  </p:stCondLst>
                                  <p:childTnLst>
                                    <p:set>
                                      <p:cBhvr>
                                        <p:cTn id="117" dur="1" fill="hold">
                                          <p:stCondLst>
                                            <p:cond delay="0"/>
                                          </p:stCondLst>
                                        </p:cTn>
                                        <p:tgtEl>
                                          <p:spTgt spid="317536"/>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317543"/>
                                        </p:tgtEl>
                                        <p:attrNameLst>
                                          <p:attrName>style.visibility</p:attrName>
                                        </p:attrNameLst>
                                      </p:cBhvr>
                                      <p:to>
                                        <p:strVal val="visible"/>
                                      </p:to>
                                    </p:set>
                                    <p:anim calcmode="lin" valueType="num">
                                      <p:cBhvr additive="base">
                                        <p:cTn id="122" dur="500" fill="hold"/>
                                        <p:tgtEl>
                                          <p:spTgt spid="317543"/>
                                        </p:tgtEl>
                                        <p:attrNameLst>
                                          <p:attrName>ppt_x</p:attrName>
                                        </p:attrNameLst>
                                      </p:cBhvr>
                                      <p:tavLst>
                                        <p:tav tm="0">
                                          <p:val>
                                            <p:strVal val="#ppt_x"/>
                                          </p:val>
                                        </p:tav>
                                        <p:tav tm="100000">
                                          <p:val>
                                            <p:strVal val="#ppt_x"/>
                                          </p:val>
                                        </p:tav>
                                      </p:tavLst>
                                    </p:anim>
                                    <p:anim calcmode="lin" valueType="num">
                                      <p:cBhvr additive="base">
                                        <p:cTn id="123" dur="500" fill="hold"/>
                                        <p:tgtEl>
                                          <p:spTgt spid="317543"/>
                                        </p:tgtEl>
                                        <p:attrNameLst>
                                          <p:attrName>ppt_y</p:attrName>
                                        </p:attrNameLst>
                                      </p:cBhvr>
                                      <p:tavLst>
                                        <p:tav tm="0">
                                          <p:val>
                                            <p:strVal val="1+#ppt_h/2"/>
                                          </p:val>
                                        </p:tav>
                                        <p:tav tm="100000">
                                          <p:val>
                                            <p:strVal val="#ppt_y"/>
                                          </p:val>
                                        </p:tav>
                                      </p:tavLst>
                                    </p:anim>
                                  </p:childTnLst>
                                </p:cTn>
                              </p:par>
                              <p:par>
                                <p:cTn id="124" presetID="1" presetClass="entr" presetSubtype="0" fill="hold" nodeType="withEffect">
                                  <p:stCondLst>
                                    <p:cond delay="0"/>
                                  </p:stCondLst>
                                  <p:childTnLst>
                                    <p:set>
                                      <p:cBhvr>
                                        <p:cTn id="125" dur="1" fill="hold">
                                          <p:stCondLst>
                                            <p:cond delay="0"/>
                                          </p:stCondLst>
                                        </p:cTn>
                                        <p:tgtEl>
                                          <p:spTgt spid="317519"/>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17520"/>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317516"/>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317517"/>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317513"/>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1750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317511"/>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317512"/>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317510"/>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317508"/>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317523"/>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317521"/>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317522"/>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317505"/>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31750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317544"/>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317545"/>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317546"/>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317547"/>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317550"/>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31755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317552"/>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317553"/>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317554"/>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317555"/>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31755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317557"/>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317558"/>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317559"/>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317560"/>
                                        </p:tgtEl>
                                        <p:attrNameLst>
                                          <p:attrName>style.visibility</p:attrName>
                                        </p:attrNameLst>
                                      </p:cBhvr>
                                      <p:to>
                                        <p:strVal val="visible"/>
                                      </p:to>
                                    </p:set>
                                  </p:childTnLst>
                                </p:cTn>
                              </p:par>
                              <p:par>
                                <p:cTn id="184" presetID="1" presetClass="entr" presetSubtype="0" fill="hold" nodeType="withEffect">
                                  <p:stCondLst>
                                    <p:cond delay="0"/>
                                  </p:stCondLst>
                                  <p:childTnLst>
                                    <p:set>
                                      <p:cBhvr>
                                        <p:cTn id="185" dur="1" fill="hold">
                                          <p:stCondLst>
                                            <p:cond delay="0"/>
                                          </p:stCondLst>
                                        </p:cTn>
                                        <p:tgtEl>
                                          <p:spTgt spid="317561"/>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317562"/>
                                        </p:tgtEl>
                                        <p:attrNameLst>
                                          <p:attrName>style.visibility</p:attrName>
                                        </p:attrNameLst>
                                      </p:cBhvr>
                                      <p:to>
                                        <p:strVal val="visible"/>
                                      </p:to>
                                    </p:set>
                                  </p:childTnLst>
                                </p:cTn>
                              </p:par>
                              <p:par>
                                <p:cTn id="188" presetID="1" presetClass="entr" presetSubtype="0" fill="hold" nodeType="withEffect">
                                  <p:stCondLst>
                                    <p:cond delay="0"/>
                                  </p:stCondLst>
                                  <p:childTnLst>
                                    <p:set>
                                      <p:cBhvr>
                                        <p:cTn id="189" dur="1" fill="hold">
                                          <p:stCondLst>
                                            <p:cond delay="0"/>
                                          </p:stCondLst>
                                        </p:cTn>
                                        <p:tgtEl>
                                          <p:spTgt spid="317563"/>
                                        </p:tgtEl>
                                        <p:attrNameLst>
                                          <p:attrName>style.visibility</p:attrName>
                                        </p:attrNameLst>
                                      </p:cBhvr>
                                      <p:to>
                                        <p:strVal val="visible"/>
                                      </p:to>
                                    </p:set>
                                  </p:childTnLst>
                                </p:cTn>
                              </p:par>
                              <p:par>
                                <p:cTn id="190" presetID="2" presetClass="entr" presetSubtype="4" fill="hold" nodeType="withEffect">
                                  <p:stCondLst>
                                    <p:cond delay="0"/>
                                  </p:stCondLst>
                                  <p:childTnLst>
                                    <p:set>
                                      <p:cBhvr>
                                        <p:cTn id="191" dur="1" fill="hold">
                                          <p:stCondLst>
                                            <p:cond delay="0"/>
                                          </p:stCondLst>
                                        </p:cTn>
                                        <p:tgtEl>
                                          <p:spTgt spid="317564"/>
                                        </p:tgtEl>
                                        <p:attrNameLst>
                                          <p:attrName>style.visibility</p:attrName>
                                        </p:attrNameLst>
                                      </p:cBhvr>
                                      <p:to>
                                        <p:strVal val="visible"/>
                                      </p:to>
                                    </p:set>
                                    <p:anim calcmode="lin" valueType="num">
                                      <p:cBhvr additive="base">
                                        <p:cTn id="192" dur="500" fill="hold"/>
                                        <p:tgtEl>
                                          <p:spTgt spid="317564"/>
                                        </p:tgtEl>
                                        <p:attrNameLst>
                                          <p:attrName>ppt_x</p:attrName>
                                        </p:attrNameLst>
                                      </p:cBhvr>
                                      <p:tavLst>
                                        <p:tav tm="0">
                                          <p:val>
                                            <p:strVal val="#ppt_x"/>
                                          </p:val>
                                        </p:tav>
                                        <p:tav tm="100000">
                                          <p:val>
                                            <p:strVal val="#ppt_x"/>
                                          </p:val>
                                        </p:tav>
                                      </p:tavLst>
                                    </p:anim>
                                    <p:anim calcmode="lin" valueType="num">
                                      <p:cBhvr additive="base">
                                        <p:cTn id="193" dur="500" fill="hold"/>
                                        <p:tgtEl>
                                          <p:spTgt spid="317564"/>
                                        </p:tgtEl>
                                        <p:attrNameLst>
                                          <p:attrName>ppt_y</p:attrName>
                                        </p:attrNameLst>
                                      </p:cBhvr>
                                      <p:tavLst>
                                        <p:tav tm="0">
                                          <p:val>
                                            <p:strVal val="1+#ppt_h/2"/>
                                          </p:val>
                                        </p:tav>
                                        <p:tav tm="100000">
                                          <p:val>
                                            <p:strVal val="#ppt_y"/>
                                          </p:val>
                                        </p:tav>
                                      </p:tavLst>
                                    </p:anim>
                                  </p:childTnLst>
                                </p:cTn>
                              </p:par>
                              <p:par>
                                <p:cTn id="194" presetID="2" presetClass="entr" presetSubtype="4" fill="hold" nodeType="withEffect">
                                  <p:stCondLst>
                                    <p:cond delay="0"/>
                                  </p:stCondLst>
                                  <p:childTnLst>
                                    <p:set>
                                      <p:cBhvr>
                                        <p:cTn id="195" dur="1" fill="hold">
                                          <p:stCondLst>
                                            <p:cond delay="0"/>
                                          </p:stCondLst>
                                        </p:cTn>
                                        <p:tgtEl>
                                          <p:spTgt spid="317565"/>
                                        </p:tgtEl>
                                        <p:attrNameLst>
                                          <p:attrName>style.visibility</p:attrName>
                                        </p:attrNameLst>
                                      </p:cBhvr>
                                      <p:to>
                                        <p:strVal val="visible"/>
                                      </p:to>
                                    </p:set>
                                    <p:anim calcmode="lin" valueType="num">
                                      <p:cBhvr additive="base">
                                        <p:cTn id="196" dur="500" fill="hold"/>
                                        <p:tgtEl>
                                          <p:spTgt spid="317565"/>
                                        </p:tgtEl>
                                        <p:attrNameLst>
                                          <p:attrName>ppt_x</p:attrName>
                                        </p:attrNameLst>
                                      </p:cBhvr>
                                      <p:tavLst>
                                        <p:tav tm="0">
                                          <p:val>
                                            <p:strVal val="#ppt_x"/>
                                          </p:val>
                                        </p:tav>
                                        <p:tav tm="100000">
                                          <p:val>
                                            <p:strVal val="#ppt_x"/>
                                          </p:val>
                                        </p:tav>
                                      </p:tavLst>
                                    </p:anim>
                                    <p:anim calcmode="lin" valueType="num">
                                      <p:cBhvr additive="base">
                                        <p:cTn id="197" dur="500" fill="hold"/>
                                        <p:tgtEl>
                                          <p:spTgt spid="317565"/>
                                        </p:tgtEl>
                                        <p:attrNameLst>
                                          <p:attrName>ppt_y</p:attrName>
                                        </p:attrNameLst>
                                      </p:cBhvr>
                                      <p:tavLst>
                                        <p:tav tm="0">
                                          <p:val>
                                            <p:strVal val="1+#ppt_h/2"/>
                                          </p:val>
                                        </p:tav>
                                        <p:tav tm="100000">
                                          <p:val>
                                            <p:strVal val="#ppt_y"/>
                                          </p:val>
                                        </p:tav>
                                      </p:tavLst>
                                    </p:anim>
                                  </p:childTnLst>
                                </p:cTn>
                              </p:par>
                              <p:par>
                                <p:cTn id="198" presetID="2" presetClass="entr" presetSubtype="4" fill="hold" nodeType="withEffect">
                                  <p:stCondLst>
                                    <p:cond delay="0"/>
                                  </p:stCondLst>
                                  <p:childTnLst>
                                    <p:set>
                                      <p:cBhvr>
                                        <p:cTn id="199" dur="1" fill="hold">
                                          <p:stCondLst>
                                            <p:cond delay="0"/>
                                          </p:stCondLst>
                                        </p:cTn>
                                        <p:tgtEl>
                                          <p:spTgt spid="317566"/>
                                        </p:tgtEl>
                                        <p:attrNameLst>
                                          <p:attrName>style.visibility</p:attrName>
                                        </p:attrNameLst>
                                      </p:cBhvr>
                                      <p:to>
                                        <p:strVal val="visible"/>
                                      </p:to>
                                    </p:set>
                                    <p:anim calcmode="lin" valueType="num">
                                      <p:cBhvr additive="base">
                                        <p:cTn id="200" dur="500" fill="hold"/>
                                        <p:tgtEl>
                                          <p:spTgt spid="317566"/>
                                        </p:tgtEl>
                                        <p:attrNameLst>
                                          <p:attrName>ppt_x</p:attrName>
                                        </p:attrNameLst>
                                      </p:cBhvr>
                                      <p:tavLst>
                                        <p:tav tm="0">
                                          <p:val>
                                            <p:strVal val="#ppt_x"/>
                                          </p:val>
                                        </p:tav>
                                        <p:tav tm="100000">
                                          <p:val>
                                            <p:strVal val="#ppt_x"/>
                                          </p:val>
                                        </p:tav>
                                      </p:tavLst>
                                    </p:anim>
                                    <p:anim calcmode="lin" valueType="num">
                                      <p:cBhvr additive="base">
                                        <p:cTn id="201" dur="500" fill="hold"/>
                                        <p:tgtEl>
                                          <p:spTgt spid="317566"/>
                                        </p:tgtEl>
                                        <p:attrNameLst>
                                          <p:attrName>ppt_y</p:attrName>
                                        </p:attrNameLst>
                                      </p:cBhvr>
                                      <p:tavLst>
                                        <p:tav tm="0">
                                          <p:val>
                                            <p:strVal val="1+#ppt_h/2"/>
                                          </p:val>
                                        </p:tav>
                                        <p:tav tm="100000">
                                          <p:val>
                                            <p:strVal val="#ppt_y"/>
                                          </p:val>
                                        </p:tav>
                                      </p:tavLst>
                                    </p:anim>
                                  </p:childTnLst>
                                </p:cTn>
                              </p:par>
                              <p:par>
                                <p:cTn id="202" presetID="2" presetClass="entr" presetSubtype="4" fill="hold" nodeType="withEffect">
                                  <p:stCondLst>
                                    <p:cond delay="0"/>
                                  </p:stCondLst>
                                  <p:childTnLst>
                                    <p:set>
                                      <p:cBhvr>
                                        <p:cTn id="203" dur="1" fill="hold">
                                          <p:stCondLst>
                                            <p:cond delay="0"/>
                                          </p:stCondLst>
                                        </p:cTn>
                                        <p:tgtEl>
                                          <p:spTgt spid="317567"/>
                                        </p:tgtEl>
                                        <p:attrNameLst>
                                          <p:attrName>style.visibility</p:attrName>
                                        </p:attrNameLst>
                                      </p:cBhvr>
                                      <p:to>
                                        <p:strVal val="visible"/>
                                      </p:to>
                                    </p:set>
                                    <p:anim calcmode="lin" valueType="num">
                                      <p:cBhvr additive="base">
                                        <p:cTn id="204" dur="500" fill="hold"/>
                                        <p:tgtEl>
                                          <p:spTgt spid="317567"/>
                                        </p:tgtEl>
                                        <p:attrNameLst>
                                          <p:attrName>ppt_x</p:attrName>
                                        </p:attrNameLst>
                                      </p:cBhvr>
                                      <p:tavLst>
                                        <p:tav tm="0">
                                          <p:val>
                                            <p:strVal val="#ppt_x"/>
                                          </p:val>
                                        </p:tav>
                                        <p:tav tm="100000">
                                          <p:val>
                                            <p:strVal val="#ppt_x"/>
                                          </p:val>
                                        </p:tav>
                                      </p:tavLst>
                                    </p:anim>
                                    <p:anim calcmode="lin" valueType="num">
                                      <p:cBhvr additive="base">
                                        <p:cTn id="205" dur="500" fill="hold"/>
                                        <p:tgtEl>
                                          <p:spTgt spid="317567"/>
                                        </p:tgtEl>
                                        <p:attrNameLst>
                                          <p:attrName>ppt_y</p:attrName>
                                        </p:attrNameLst>
                                      </p:cBhvr>
                                      <p:tavLst>
                                        <p:tav tm="0">
                                          <p:val>
                                            <p:strVal val="1+#ppt_h/2"/>
                                          </p:val>
                                        </p:tav>
                                        <p:tav tm="100000">
                                          <p:val>
                                            <p:strVal val="#ppt_y"/>
                                          </p:val>
                                        </p:tav>
                                      </p:tavLst>
                                    </p:anim>
                                  </p:childTnLst>
                                </p:cTn>
                              </p:par>
                            </p:childTnLst>
                          </p:cTn>
                        </p:par>
                        <p:par>
                          <p:cTn id="206" fill="hold" nodeType="afterGroup">
                            <p:stCondLst>
                              <p:cond delay="500"/>
                            </p:stCondLst>
                            <p:childTnLst>
                              <p:par>
                                <p:cTn id="207" presetID="1" presetClass="entr" presetSubtype="0" fill="hold" grpId="0" nodeType="afterEffect">
                                  <p:stCondLst>
                                    <p:cond delay="0"/>
                                  </p:stCondLst>
                                  <p:childTnLst>
                                    <p:set>
                                      <p:cBhvr>
                                        <p:cTn id="208" dur="1" fill="hold">
                                          <p:stCondLst>
                                            <p:cond delay="0"/>
                                          </p:stCondLst>
                                        </p:cTn>
                                        <p:tgtEl>
                                          <p:spTgt spid="317568"/>
                                        </p:tgtEl>
                                        <p:attrNameLst>
                                          <p:attrName>style.visibility</p:attrName>
                                        </p:attrNameLst>
                                      </p:cBhvr>
                                      <p:to>
                                        <p:strVal val="visible"/>
                                      </p:to>
                                    </p:set>
                                  </p:childTnLst>
                                </p:cTn>
                              </p:par>
                            </p:childTnLst>
                          </p:cTn>
                        </p:par>
                        <p:par>
                          <p:cTn id="209" fill="hold" nodeType="afterGroup">
                            <p:stCondLst>
                              <p:cond delay="500"/>
                            </p:stCondLst>
                            <p:childTnLst>
                              <p:par>
                                <p:cTn id="210" presetID="1" presetClass="entr" presetSubtype="0" fill="hold" grpId="1" nodeType="afterEffect">
                                  <p:stCondLst>
                                    <p:cond delay="0"/>
                                  </p:stCondLst>
                                  <p:childTnLst>
                                    <p:set>
                                      <p:cBhvr>
                                        <p:cTn id="211" dur="1" fill="hold">
                                          <p:stCondLst>
                                            <p:cond delay="0"/>
                                          </p:stCondLst>
                                        </p:cTn>
                                        <p:tgtEl>
                                          <p:spTgt spid="317568"/>
                                        </p:tgtEl>
                                        <p:attrNameLst>
                                          <p:attrName>style.visibility</p:attrName>
                                        </p:attrNameLst>
                                      </p:cBhvr>
                                      <p:to>
                                        <p:strVal val="visible"/>
                                      </p:to>
                                    </p:set>
                                  </p:childTnLst>
                                </p:cTn>
                              </p:par>
                              <p:par>
                                <p:cTn id="212" presetID="1" presetClass="entr" presetSubtype="0" fill="hold" nodeType="withEffect">
                                  <p:stCondLst>
                                    <p:cond delay="0"/>
                                  </p:stCondLst>
                                  <p:childTnLst>
                                    <p:set>
                                      <p:cBhvr>
                                        <p:cTn id="213" dur="1" fill="hold">
                                          <p:stCondLst>
                                            <p:cond delay="0"/>
                                          </p:stCondLst>
                                        </p:cTn>
                                        <p:tgtEl>
                                          <p:spTgt spid="317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0" grpId="0" animBg="1"/>
      <p:bldP spid="317529" grpId="0" animBg="1"/>
      <p:bldP spid="317447" grpId="0"/>
      <p:bldP spid="317459" grpId="0"/>
      <p:bldP spid="317461" grpId="0" animBg="1"/>
      <p:bldP spid="317462" grpId="0" animBg="1"/>
      <p:bldP spid="317465" grpId="0" animBg="1"/>
      <p:bldP spid="317466" grpId="0" animBg="1"/>
      <p:bldP spid="317472" grpId="0"/>
      <p:bldP spid="317481" grpId="0"/>
      <p:bldP spid="317483" grpId="0" animBg="1"/>
      <p:bldP spid="317484" grpId="0" animBg="1"/>
      <p:bldP spid="317485" grpId="0" animBg="1"/>
      <p:bldP spid="317492" grpId="0" animBg="1"/>
      <p:bldP spid="317496" grpId="0" animBg="1"/>
      <p:bldP spid="317497" grpId="0" animBg="1"/>
      <p:bldP spid="317504" grpId="0" animBg="1"/>
      <p:bldP spid="317505" grpId="0" animBg="1"/>
      <p:bldP spid="317506" grpId="0" animBg="1"/>
      <p:bldP spid="317511" grpId="0" animBg="1"/>
      <p:bldP spid="317513" grpId="0" animBg="1"/>
      <p:bldP spid="317517" grpId="0" animBg="1"/>
      <p:bldP spid="317518" grpId="0" animBg="1"/>
      <p:bldP spid="317521" grpId="0" animBg="1"/>
      <p:bldP spid="317522" grpId="0" animBg="1"/>
      <p:bldP spid="317523" grpId="0" animBg="1"/>
      <p:bldP spid="317524" grpId="0" animBg="1"/>
      <p:bldP spid="317525" grpId="0" animBg="1"/>
      <p:bldP spid="317527" grpId="0" animBg="1"/>
      <p:bldP spid="317528" grpId="0" animBg="1"/>
      <p:bldP spid="317533" grpId="0" animBg="1"/>
      <p:bldP spid="317535" grpId="0"/>
      <p:bldP spid="317543" grpId="0"/>
      <p:bldP spid="317544" grpId="0" animBg="1"/>
      <p:bldP spid="317546" grpId="0" animBg="1"/>
      <p:bldP spid="317547" grpId="0" animBg="1"/>
      <p:bldP spid="317552" grpId="0" animBg="1"/>
      <p:bldP spid="317553" grpId="0" animBg="1"/>
      <p:bldP spid="317555" grpId="0" animBg="1"/>
      <p:bldP spid="317556" grpId="0" animBg="1"/>
      <p:bldP spid="317557" grpId="0" animBg="1"/>
      <p:bldP spid="317558" grpId="0" animBg="1"/>
      <p:bldP spid="317559" grpId="0" animBg="1"/>
      <p:bldP spid="317560" grpId="0" animBg="1"/>
      <p:bldP spid="317562" grpId="0" animBg="1"/>
      <p:bldP spid="317568" grpId="0" animBg="1"/>
      <p:bldP spid="31756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0" y="755650"/>
            <a:ext cx="8320088"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solidFill>
                <a:srgbClr val="FF0000"/>
              </a:solidFill>
              <a:latin typeface="+mn-lt"/>
            </a:endParaRPr>
          </a:p>
          <a:p>
            <a:pPr eaLnBrk="1" hangingPunct="1"/>
            <a:r>
              <a:rPr lang="ru-RU" altLang="ru-RU" sz="1000" b="1" dirty="0">
                <a:solidFill>
                  <a:srgbClr val="FF0000"/>
                </a:solidFill>
                <a:latin typeface="+mn-lt"/>
              </a:rPr>
              <a:t>Момент пары сил в пространстве – </a:t>
            </a:r>
            <a:r>
              <a:rPr lang="ru-RU" altLang="ru-RU" sz="1000" dirty="0">
                <a:solidFill>
                  <a:srgbClr val="FF0000"/>
                </a:solidFill>
                <a:latin typeface="+mn-lt"/>
              </a:rPr>
              <a:t>вектор, перпендикулярный плоскости действия пары, направленный</a:t>
            </a:r>
          </a:p>
          <a:p>
            <a:pPr eaLnBrk="1" hangingPunct="1">
              <a:buFont typeface="Wingdings" pitchFamily="2" charset="2"/>
              <a:buNone/>
            </a:pPr>
            <a:r>
              <a:rPr lang="ru-RU" altLang="ru-RU" sz="1000" dirty="0">
                <a:solidFill>
                  <a:srgbClr val="FF0000"/>
                </a:solidFill>
                <a:latin typeface="+mn-lt"/>
              </a:rPr>
              <a:t>в ту сторону, откуда вращение плоскости под действием пары представляется происходящим против часовой стрелки.</a:t>
            </a:r>
          </a:p>
          <a:p>
            <a:pPr eaLnBrk="1" hangingPunct="1">
              <a:buFont typeface="Wingdings" pitchFamily="2" charset="2"/>
              <a:buNone/>
            </a:pPr>
            <a:r>
              <a:rPr lang="ru-RU" altLang="ru-RU" sz="1000" dirty="0">
                <a:solidFill>
                  <a:srgbClr val="FF0000"/>
                </a:solidFill>
                <a:latin typeface="+mn-lt"/>
              </a:rPr>
              <a:t>	Модуль вектора момента пары равен</a:t>
            </a:r>
            <a:r>
              <a:rPr lang="en-US" altLang="ru-RU" sz="1000" dirty="0">
                <a:solidFill>
                  <a:srgbClr val="FF0000"/>
                </a:solidFill>
                <a:latin typeface="+mn-lt"/>
              </a:rPr>
              <a:t> </a:t>
            </a:r>
            <a:r>
              <a:rPr lang="ru-RU" altLang="ru-RU" sz="1000" dirty="0">
                <a:solidFill>
                  <a:srgbClr val="FF0000"/>
                </a:solidFill>
                <a:latin typeface="+mn-lt"/>
              </a:rPr>
              <a:t>произведению одной из сил пары на плечо пары</a:t>
            </a:r>
            <a:r>
              <a:rPr lang="en-US" altLang="ru-RU" sz="1000" dirty="0">
                <a:solidFill>
                  <a:srgbClr val="FF0000"/>
                </a:solidFill>
                <a:latin typeface="+mn-lt"/>
              </a:rPr>
              <a:t>:</a:t>
            </a:r>
          </a:p>
          <a:p>
            <a:pPr eaLnBrk="1" hangingPunct="1">
              <a:buFont typeface="Wingdings" pitchFamily="2" charset="2"/>
              <a:buNone/>
            </a:pPr>
            <a:endParaRPr lang="ru-RU" altLang="ru-RU" sz="1000" dirty="0">
              <a:solidFill>
                <a:srgbClr val="FF0000"/>
              </a:solidFill>
              <a:latin typeface="+mn-lt"/>
            </a:endParaRPr>
          </a:p>
          <a:p>
            <a:pPr eaLnBrk="1" hangingPunct="1"/>
            <a:r>
              <a:rPr lang="ru-RU" altLang="ru-RU" sz="1000" b="1" dirty="0">
                <a:solidFill>
                  <a:srgbClr val="FF0000"/>
                </a:solidFill>
                <a:latin typeface="+mn-lt"/>
              </a:rPr>
              <a:t>Теоремы о парах</a:t>
            </a:r>
            <a:r>
              <a:rPr lang="en-US" altLang="ru-RU" sz="1000" b="1" dirty="0">
                <a:solidFill>
                  <a:srgbClr val="FF0000"/>
                </a:solidFill>
                <a:latin typeface="+mn-lt"/>
              </a:rPr>
              <a:t>:</a:t>
            </a:r>
            <a:r>
              <a:rPr lang="ru-RU" altLang="ru-RU" sz="1000" b="1" dirty="0">
                <a:solidFill>
                  <a:srgbClr val="FF0000"/>
                </a:solidFill>
                <a:latin typeface="+mn-lt"/>
              </a:rPr>
              <a:t> </a:t>
            </a:r>
            <a:r>
              <a:rPr lang="ru-RU" altLang="ru-RU" sz="1000" dirty="0">
                <a:solidFill>
                  <a:srgbClr val="FF0000"/>
                </a:solidFill>
                <a:latin typeface="+mn-lt"/>
              </a:rPr>
              <a:t>(Теоремы приводятся без доказательств. Подробные доказательства с графической анимацией см. демонстрационную программу автора по теории пар </a:t>
            </a:r>
            <a:r>
              <a:rPr lang="en-US" altLang="ru-RU" sz="1000" dirty="0">
                <a:solidFill>
                  <a:srgbClr val="FF0000"/>
                </a:solidFill>
                <a:latin typeface="+mn-lt"/>
              </a:rPr>
              <a:t>“</a:t>
            </a:r>
            <a:r>
              <a:rPr lang="ru-RU" altLang="ru-RU" sz="1000" dirty="0">
                <a:solidFill>
                  <a:srgbClr val="FF0000"/>
                </a:solidFill>
                <a:latin typeface="+mn-lt"/>
              </a:rPr>
              <a:t>Теория пар</a:t>
            </a:r>
            <a:r>
              <a:rPr lang="en-US" altLang="ru-RU" sz="1000" dirty="0">
                <a:solidFill>
                  <a:srgbClr val="FF0000"/>
                </a:solidFill>
                <a:latin typeface="+mn-lt"/>
              </a:rPr>
              <a:t>” </a:t>
            </a:r>
            <a:r>
              <a:rPr lang="ru-RU" altLang="ru-RU" sz="1000" dirty="0">
                <a:solidFill>
                  <a:srgbClr val="FF0000"/>
                </a:solidFill>
                <a:latin typeface="+mn-lt"/>
              </a:rPr>
              <a:t>на сайте </a:t>
            </a:r>
            <a:r>
              <a:rPr lang="ru-RU" altLang="ru-RU" sz="1000" dirty="0" err="1">
                <a:solidFill>
                  <a:srgbClr val="FF0000"/>
                </a:solidFill>
                <a:latin typeface="+mn-lt"/>
              </a:rPr>
              <a:t>МИИТа</a:t>
            </a:r>
            <a:r>
              <a:rPr lang="ru-RU" altLang="ru-RU" sz="1000" dirty="0">
                <a:solidFill>
                  <a:srgbClr val="FF0000"/>
                </a:solidFill>
                <a:latin typeface="+mn-lt"/>
              </a:rPr>
              <a:t>. </a:t>
            </a:r>
            <a:r>
              <a:rPr lang="ru-RU" altLang="ru-RU" sz="1000" dirty="0">
                <a:solidFill>
                  <a:srgbClr val="FF0000"/>
                </a:solidFill>
                <a:latin typeface="+mn-lt"/>
                <a:hlinkClick r:id="rId3"/>
              </a:rPr>
              <a:t>Посмотреть…  </a:t>
            </a:r>
            <a:r>
              <a:rPr lang="ru-RU" altLang="ru-RU" sz="1000" dirty="0">
                <a:solidFill>
                  <a:srgbClr val="FF0000"/>
                </a:solidFill>
                <a:latin typeface="+mn-lt"/>
              </a:rPr>
              <a:t>) </a:t>
            </a:r>
            <a:endParaRPr lang="en-US" altLang="ru-RU" sz="1000" dirty="0">
              <a:solidFill>
                <a:srgbClr val="FF0000"/>
              </a:solidFill>
              <a:latin typeface="+mn-lt"/>
            </a:endParaRPr>
          </a:p>
          <a:p>
            <a:pPr eaLnBrk="1" hangingPunct="1"/>
            <a:r>
              <a:rPr lang="ru-RU" altLang="ru-RU" sz="1000" b="1" dirty="0">
                <a:solidFill>
                  <a:srgbClr val="FF0000"/>
                </a:solidFill>
                <a:latin typeface="+mn-lt"/>
              </a:rPr>
              <a:t>О переносе пары сил в плоскость, параллельную плоскости ее действия </a:t>
            </a:r>
            <a:r>
              <a:rPr lang="ru-RU" altLang="ru-RU" sz="1000" dirty="0">
                <a:solidFill>
                  <a:srgbClr val="FF0000"/>
                </a:solidFill>
                <a:latin typeface="+mn-lt"/>
              </a:rPr>
              <a:t>– Пару сил можно перенести в любую плоскость, параллельную плоскости ее действия. Кинематическое состояние тела не изменится.</a:t>
            </a:r>
          </a:p>
          <a:p>
            <a:pPr eaLnBrk="1" hangingPunct="1"/>
            <a:r>
              <a:rPr lang="ru-RU" altLang="ru-RU" sz="1000" b="1" dirty="0">
                <a:solidFill>
                  <a:srgbClr val="FF0000"/>
                </a:solidFill>
                <a:latin typeface="+mn-lt"/>
              </a:rPr>
              <a:t>Об эквивалентности пар сил</a:t>
            </a:r>
            <a:r>
              <a:rPr lang="ru-RU" altLang="ru-RU" sz="1000" dirty="0">
                <a:solidFill>
                  <a:srgbClr val="FF0000"/>
                </a:solidFill>
                <a:latin typeface="+mn-lt"/>
              </a:rPr>
              <a:t> – Пару сил можно заменить другой парой сил, если их моменты геометрически (</a:t>
            </a:r>
            <a:r>
              <a:rPr lang="ru-RU" altLang="ru-RU" sz="1000" dirty="0" err="1">
                <a:solidFill>
                  <a:srgbClr val="FF0000"/>
                </a:solidFill>
                <a:latin typeface="+mn-lt"/>
              </a:rPr>
              <a:t>векторно</a:t>
            </a:r>
            <a:r>
              <a:rPr lang="ru-RU" altLang="ru-RU" sz="1000" dirty="0">
                <a:solidFill>
                  <a:srgbClr val="FF0000"/>
                </a:solidFill>
                <a:latin typeface="+mn-lt"/>
              </a:rPr>
              <a:t>) равны. Кинематическое состояние тела не изменится.</a:t>
            </a:r>
          </a:p>
          <a:p>
            <a:pPr eaLnBrk="1" hangingPunct="1"/>
            <a:r>
              <a:rPr lang="ru-RU" altLang="ru-RU" sz="1000" b="1" dirty="0">
                <a:solidFill>
                  <a:srgbClr val="FF0000"/>
                </a:solidFill>
                <a:latin typeface="+mn-lt"/>
              </a:rPr>
              <a:t>О сложении пар сил на плоскости </a:t>
            </a:r>
            <a:r>
              <a:rPr lang="ru-RU" altLang="ru-RU" sz="1000" dirty="0">
                <a:solidFill>
                  <a:srgbClr val="FF0000"/>
                </a:solidFill>
                <a:latin typeface="+mn-lt"/>
              </a:rPr>
              <a:t>– Систему пар сил на плоскости можно заменить одной парой, момент которой равен геометрической (векторной) сумме моментов исходных пар. Кинематическое состояние тела не изменится.</a:t>
            </a:r>
          </a:p>
          <a:p>
            <a:pPr eaLnBrk="1" hangingPunct="1"/>
            <a:r>
              <a:rPr lang="ru-RU" altLang="ru-RU" sz="1000" b="1" dirty="0">
                <a:solidFill>
                  <a:srgbClr val="FF0000"/>
                </a:solidFill>
                <a:latin typeface="+mn-lt"/>
              </a:rPr>
              <a:t>Условие равновесия системы пар сил </a:t>
            </a:r>
            <a:r>
              <a:rPr lang="ru-RU" altLang="ru-RU" sz="1000" dirty="0">
                <a:solidFill>
                  <a:srgbClr val="FF0000"/>
                </a:solidFill>
                <a:latin typeface="+mn-lt"/>
              </a:rPr>
              <a:t>- </a:t>
            </a:r>
          </a:p>
        </p:txBody>
      </p:sp>
      <p:graphicFrame>
        <p:nvGraphicFramePr>
          <p:cNvPr id="318471" name="Object 7"/>
          <p:cNvGraphicFramePr>
            <a:graphicFrameLocks noChangeAspect="1"/>
          </p:cNvGraphicFramePr>
          <p:nvPr>
            <p:extLst>
              <p:ext uri="{D42A27DB-BD31-4B8C-83A1-F6EECF244321}">
                <p14:modId xmlns:p14="http://schemas.microsoft.com/office/powerpoint/2010/main" val="2109089601"/>
              </p:ext>
            </p:extLst>
          </p:nvPr>
        </p:nvGraphicFramePr>
        <p:xfrm>
          <a:off x="4394200" y="3043238"/>
          <a:ext cx="1147763" cy="290512"/>
        </p:xfrm>
        <a:graphic>
          <a:graphicData uri="http://schemas.openxmlformats.org/presentationml/2006/ole">
            <mc:AlternateContent xmlns:mc="http://schemas.openxmlformats.org/markup-compatibility/2006">
              <mc:Choice xmlns:v="urn:schemas-microsoft-com:vml" Requires="v">
                <p:oleObj spid="_x0000_s56982" name="Формула" r:id="rId4" imgW="952087" imgH="241195" progId="Equation.3">
                  <p:embed/>
                </p:oleObj>
              </mc:Choice>
              <mc:Fallback>
                <p:oleObj name="Формула" r:id="rId4" imgW="952087"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200" y="3043238"/>
                        <a:ext cx="1147763" cy="2905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474" name="Object 10"/>
          <p:cNvGraphicFramePr>
            <a:graphicFrameLocks noChangeAspect="1"/>
          </p:cNvGraphicFramePr>
          <p:nvPr>
            <p:extLst>
              <p:ext uri="{D42A27DB-BD31-4B8C-83A1-F6EECF244321}">
                <p14:modId xmlns:p14="http://schemas.microsoft.com/office/powerpoint/2010/main" val="4190823032"/>
              </p:ext>
            </p:extLst>
          </p:nvPr>
        </p:nvGraphicFramePr>
        <p:xfrm>
          <a:off x="5848350" y="1384300"/>
          <a:ext cx="1131888" cy="214313"/>
        </p:xfrm>
        <a:graphic>
          <a:graphicData uri="http://schemas.openxmlformats.org/presentationml/2006/ole">
            <mc:AlternateContent xmlns:mc="http://schemas.openxmlformats.org/markup-compatibility/2006">
              <mc:Choice xmlns:v="urn:schemas-microsoft-com:vml" Requires="v">
                <p:oleObj spid="_x0000_s56983" name="Формула" r:id="rId6" imgW="939392" imgH="177723" progId="Equation.3">
                  <p:embed/>
                </p:oleObj>
              </mc:Choice>
              <mc:Fallback>
                <p:oleObj name="Формула" r:id="rId6" imgW="939392"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8350" y="1384300"/>
                        <a:ext cx="1131888" cy="2143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AutoShape 11"/>
          <p:cNvSpPr>
            <a:spLocks noChangeArrowheads="1"/>
          </p:cNvSpPr>
          <p:nvPr/>
        </p:nvSpPr>
        <p:spPr bwMode="auto">
          <a:xfrm>
            <a:off x="7277100" y="1238250"/>
            <a:ext cx="1676400" cy="419100"/>
          </a:xfrm>
          <a:prstGeom prst="parallelogram">
            <a:avLst>
              <a:gd name="adj" fmla="val 100000"/>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3560" name="AutoShape 12"/>
          <p:cNvSpPr>
            <a:spLocks noChangeArrowheads="1"/>
          </p:cNvSpPr>
          <p:nvPr/>
        </p:nvSpPr>
        <p:spPr bwMode="auto">
          <a:xfrm>
            <a:off x="7896225" y="1533525"/>
            <a:ext cx="523875" cy="88900"/>
          </a:xfrm>
          <a:prstGeom prst="rightArrow">
            <a:avLst>
              <a:gd name="adj1" fmla="val 50000"/>
              <a:gd name="adj2" fmla="val 14732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3561" name="AutoShape 13"/>
          <p:cNvSpPr>
            <a:spLocks noChangeArrowheads="1"/>
          </p:cNvSpPr>
          <p:nvPr/>
        </p:nvSpPr>
        <p:spPr bwMode="auto">
          <a:xfrm flipH="1">
            <a:off x="7742238" y="1255713"/>
            <a:ext cx="523875" cy="88900"/>
          </a:xfrm>
          <a:prstGeom prst="rightArrow">
            <a:avLst>
              <a:gd name="adj1" fmla="val 50000"/>
              <a:gd name="adj2" fmla="val 14732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3562" name="Line 14"/>
          <p:cNvSpPr>
            <a:spLocks noChangeShapeType="1"/>
          </p:cNvSpPr>
          <p:nvPr/>
        </p:nvSpPr>
        <p:spPr bwMode="auto">
          <a:xfrm flipV="1">
            <a:off x="7905750" y="1295400"/>
            <a:ext cx="314325"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3563" name="AutoShape 15"/>
          <p:cNvSpPr>
            <a:spLocks noChangeArrowheads="1"/>
          </p:cNvSpPr>
          <p:nvPr/>
        </p:nvSpPr>
        <p:spPr bwMode="auto">
          <a:xfrm>
            <a:off x="8010525" y="838200"/>
            <a:ext cx="104775" cy="600075"/>
          </a:xfrm>
          <a:prstGeom prst="upArrow">
            <a:avLst>
              <a:gd name="adj1" fmla="val 50000"/>
              <a:gd name="adj2" fmla="val 143182"/>
            </a:avLst>
          </a:prstGeom>
          <a:solidFill>
            <a:srgbClr val="9933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3564" name="Object 16"/>
          <p:cNvGraphicFramePr>
            <a:graphicFrameLocks noChangeAspect="1"/>
          </p:cNvGraphicFramePr>
          <p:nvPr>
            <p:extLst>
              <p:ext uri="{D42A27DB-BD31-4B8C-83A1-F6EECF244321}">
                <p14:modId xmlns:p14="http://schemas.microsoft.com/office/powerpoint/2010/main" val="838203199"/>
              </p:ext>
            </p:extLst>
          </p:nvPr>
        </p:nvGraphicFramePr>
        <p:xfrm>
          <a:off x="8261350" y="1714500"/>
          <a:ext cx="165100" cy="190500"/>
        </p:xfrm>
        <a:graphic>
          <a:graphicData uri="http://schemas.openxmlformats.org/presentationml/2006/ole">
            <mc:AlternateContent xmlns:mc="http://schemas.openxmlformats.org/markup-compatibility/2006">
              <mc:Choice xmlns:v="urn:schemas-microsoft-com:vml" Requires="v">
                <p:oleObj spid="_x0000_s56984" name="Формула" r:id="rId8" imgW="164957" imgH="190335" progId="Equation.3">
                  <p:embed/>
                </p:oleObj>
              </mc:Choice>
              <mc:Fallback>
                <p:oleObj name="Формула" r:id="rId8" imgW="164957" imgH="19033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61350" y="1714500"/>
                        <a:ext cx="1651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7"/>
          <p:cNvGraphicFramePr>
            <a:graphicFrameLocks noChangeAspect="1"/>
          </p:cNvGraphicFramePr>
          <p:nvPr>
            <p:extLst>
              <p:ext uri="{D42A27DB-BD31-4B8C-83A1-F6EECF244321}">
                <p14:modId xmlns:p14="http://schemas.microsoft.com/office/powerpoint/2010/main" val="660357919"/>
              </p:ext>
            </p:extLst>
          </p:nvPr>
        </p:nvGraphicFramePr>
        <p:xfrm>
          <a:off x="7707313" y="989013"/>
          <a:ext cx="203200" cy="190500"/>
        </p:xfrm>
        <a:graphic>
          <a:graphicData uri="http://schemas.openxmlformats.org/presentationml/2006/ole">
            <mc:AlternateContent xmlns:mc="http://schemas.openxmlformats.org/markup-compatibility/2006">
              <mc:Choice xmlns:v="urn:schemas-microsoft-com:vml" Requires="v">
                <p:oleObj spid="_x0000_s56985" name="Формула" r:id="rId10" imgW="203112" imgH="190417" progId="Equation.3">
                  <p:embed/>
                </p:oleObj>
              </mc:Choice>
              <mc:Fallback>
                <p:oleObj name="Формула" r:id="rId10" imgW="203112" imgH="19041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07313" y="989013"/>
                        <a:ext cx="2032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18"/>
          <p:cNvGraphicFramePr>
            <a:graphicFrameLocks noChangeAspect="1"/>
          </p:cNvGraphicFramePr>
          <p:nvPr>
            <p:extLst>
              <p:ext uri="{D42A27DB-BD31-4B8C-83A1-F6EECF244321}">
                <p14:modId xmlns:p14="http://schemas.microsoft.com/office/powerpoint/2010/main" val="2458778680"/>
              </p:ext>
            </p:extLst>
          </p:nvPr>
        </p:nvGraphicFramePr>
        <p:xfrm>
          <a:off x="8148638" y="1338263"/>
          <a:ext cx="139700" cy="177800"/>
        </p:xfrm>
        <a:graphic>
          <a:graphicData uri="http://schemas.openxmlformats.org/presentationml/2006/ole">
            <mc:AlternateContent xmlns:mc="http://schemas.openxmlformats.org/markup-compatibility/2006">
              <mc:Choice xmlns:v="urn:schemas-microsoft-com:vml" Requires="v">
                <p:oleObj spid="_x0000_s56986" name="Формула" r:id="rId12" imgW="139579" imgH="177646" progId="Equation.3">
                  <p:embed/>
                </p:oleObj>
              </mc:Choice>
              <mc:Fallback>
                <p:oleObj name="Формула" r:id="rId12" imgW="139579" imgH="17764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48638" y="1338263"/>
                        <a:ext cx="1397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19"/>
          <p:cNvGraphicFramePr>
            <a:graphicFrameLocks noChangeAspect="1"/>
          </p:cNvGraphicFramePr>
          <p:nvPr>
            <p:extLst>
              <p:ext uri="{D42A27DB-BD31-4B8C-83A1-F6EECF244321}">
                <p14:modId xmlns:p14="http://schemas.microsoft.com/office/powerpoint/2010/main" val="3412147866"/>
              </p:ext>
            </p:extLst>
          </p:nvPr>
        </p:nvGraphicFramePr>
        <p:xfrm>
          <a:off x="8218488" y="788988"/>
          <a:ext cx="647700" cy="228600"/>
        </p:xfrm>
        <a:graphic>
          <a:graphicData uri="http://schemas.openxmlformats.org/presentationml/2006/ole">
            <mc:AlternateContent xmlns:mc="http://schemas.openxmlformats.org/markup-compatibility/2006">
              <mc:Choice xmlns:v="urn:schemas-microsoft-com:vml" Requires="v">
                <p:oleObj spid="_x0000_s56987" name="Формула" r:id="rId14" imgW="647700" imgH="228600" progId="Equation.3">
                  <p:embed/>
                </p:oleObj>
              </mc:Choice>
              <mc:Fallback>
                <p:oleObj name="Формула" r:id="rId14" imgW="6477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18488" y="788988"/>
                        <a:ext cx="6477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484" name="Rectangle 20"/>
          <p:cNvSpPr>
            <a:spLocks noChangeArrowheads="1"/>
          </p:cNvSpPr>
          <p:nvPr/>
        </p:nvSpPr>
        <p:spPr bwMode="auto">
          <a:xfrm>
            <a:off x="323850" y="3335338"/>
            <a:ext cx="8553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i="1">
                <a:latin typeface="+mn-lt"/>
              </a:rPr>
              <a:t>Далее будем по-прежнему придерживаться общего плана исследования системы сил, последовательно решая три вопроса </a:t>
            </a:r>
            <a:r>
              <a:rPr lang="en-US" altLang="ru-RU" sz="1000" i="1">
                <a:latin typeface="+mn-lt"/>
              </a:rPr>
              <a:t>:</a:t>
            </a:r>
            <a:endParaRPr lang="ru-RU" altLang="ru-RU" sz="1000" i="1">
              <a:latin typeface="+mn-lt"/>
            </a:endParaRPr>
          </a:p>
          <a:p>
            <a:pPr eaLnBrk="1" hangingPunct="1"/>
            <a:r>
              <a:rPr lang="ru-RU" altLang="ru-RU" sz="1000">
                <a:solidFill>
                  <a:srgbClr val="FF0000"/>
                </a:solidFill>
                <a:latin typeface="+mn-lt"/>
              </a:rPr>
              <a:t>1. Как упростить систему</a:t>
            </a:r>
            <a:r>
              <a:rPr lang="en-US" altLang="ru-RU" sz="1000">
                <a:solidFill>
                  <a:srgbClr val="FF0000"/>
                </a:solidFill>
                <a:latin typeface="+mn-lt"/>
              </a:rPr>
              <a:t>?</a:t>
            </a:r>
          </a:p>
          <a:p>
            <a:pPr eaLnBrk="1" hangingPunct="1"/>
            <a:r>
              <a:rPr lang="ru-RU" altLang="ru-RU" sz="1000">
                <a:solidFill>
                  <a:srgbClr val="FF0000"/>
                </a:solidFill>
                <a:latin typeface="+mn-lt"/>
              </a:rPr>
              <a:t>2. Каков простейший вид системы</a:t>
            </a:r>
            <a:r>
              <a:rPr lang="en-US" altLang="ru-RU" sz="1000">
                <a:solidFill>
                  <a:srgbClr val="FF0000"/>
                </a:solidFill>
                <a:latin typeface="+mn-lt"/>
              </a:rPr>
              <a:t>?</a:t>
            </a:r>
          </a:p>
          <a:p>
            <a:pPr eaLnBrk="1" hangingPunct="1"/>
            <a:r>
              <a:rPr lang="ru-RU" altLang="ru-RU" sz="1000">
                <a:solidFill>
                  <a:srgbClr val="FF0000"/>
                </a:solidFill>
                <a:latin typeface="+mn-lt"/>
              </a:rPr>
              <a:t>3. Каковы условия равновесия системы</a:t>
            </a:r>
            <a:r>
              <a:rPr lang="en-US" altLang="ru-RU" sz="1000">
                <a:solidFill>
                  <a:srgbClr val="FF0000"/>
                </a:solidFill>
                <a:latin typeface="+mn-lt"/>
              </a:rPr>
              <a:t>?</a:t>
            </a:r>
            <a:endParaRPr lang="ru-RU" altLang="ru-RU" sz="1000">
              <a:solidFill>
                <a:srgbClr val="FF0000"/>
              </a:solidFill>
              <a:latin typeface="+mn-lt"/>
            </a:endParaRPr>
          </a:p>
        </p:txBody>
      </p:sp>
      <p:sp>
        <p:nvSpPr>
          <p:cNvPr id="318485" name="Freeform 21"/>
          <p:cNvSpPr>
            <a:spLocks/>
          </p:cNvSpPr>
          <p:nvPr/>
        </p:nvSpPr>
        <p:spPr bwMode="auto">
          <a:xfrm>
            <a:off x="3513138" y="4799013"/>
            <a:ext cx="2122487" cy="1685925"/>
          </a:xfrm>
          <a:custGeom>
            <a:avLst/>
            <a:gdLst>
              <a:gd name="T0" fmla="*/ 76200 w 1337"/>
              <a:gd name="T1" fmla="*/ 809625 h 1062"/>
              <a:gd name="T2" fmla="*/ 228600 w 1337"/>
              <a:gd name="T3" fmla="*/ 457200 h 1062"/>
              <a:gd name="T4" fmla="*/ 352425 w 1337"/>
              <a:gd name="T5" fmla="*/ 257175 h 1062"/>
              <a:gd name="T6" fmla="*/ 628650 w 1337"/>
              <a:gd name="T7" fmla="*/ 38100 h 1062"/>
              <a:gd name="T8" fmla="*/ 838200 w 1337"/>
              <a:gd name="T9" fmla="*/ 0 h 1062"/>
              <a:gd name="T10" fmla="*/ 1304925 w 1337"/>
              <a:gd name="T11" fmla="*/ 95250 h 1062"/>
              <a:gd name="T12" fmla="*/ 1562100 w 1337"/>
              <a:gd name="T13" fmla="*/ 161925 h 1062"/>
              <a:gd name="T14" fmla="*/ 1695450 w 1337"/>
              <a:gd name="T15" fmla="*/ 228600 h 1062"/>
              <a:gd name="T16" fmla="*/ 1857375 w 1337"/>
              <a:gd name="T17" fmla="*/ 504825 h 1062"/>
              <a:gd name="T18" fmla="*/ 2038350 w 1337"/>
              <a:gd name="T19" fmla="*/ 809625 h 1062"/>
              <a:gd name="T20" fmla="*/ 1762125 w 1337"/>
              <a:gd name="T21" fmla="*/ 1552575 h 1062"/>
              <a:gd name="T22" fmla="*/ 1447800 w 1337"/>
              <a:gd name="T23" fmla="*/ 1638300 h 1062"/>
              <a:gd name="T24" fmla="*/ 904875 w 1337"/>
              <a:gd name="T25" fmla="*/ 1657350 h 1062"/>
              <a:gd name="T26" fmla="*/ 819150 w 1337"/>
              <a:gd name="T27" fmla="*/ 1638300 h 1062"/>
              <a:gd name="T28" fmla="*/ 619125 w 1337"/>
              <a:gd name="T29" fmla="*/ 1543050 h 1062"/>
              <a:gd name="T30" fmla="*/ 581025 w 1337"/>
              <a:gd name="T31" fmla="*/ 1524000 h 1062"/>
              <a:gd name="T32" fmla="*/ 542925 w 1337"/>
              <a:gd name="T33" fmla="*/ 1495425 h 1062"/>
              <a:gd name="T34" fmla="*/ 495300 w 1337"/>
              <a:gd name="T35" fmla="*/ 1476375 h 1062"/>
              <a:gd name="T36" fmla="*/ 457200 w 1337"/>
              <a:gd name="T37" fmla="*/ 1457325 h 1062"/>
              <a:gd name="T38" fmla="*/ 371475 w 1337"/>
              <a:gd name="T39" fmla="*/ 1400175 h 1062"/>
              <a:gd name="T40" fmla="*/ 314325 w 1337"/>
              <a:gd name="T41" fmla="*/ 1352550 h 1062"/>
              <a:gd name="T42" fmla="*/ 219075 w 1337"/>
              <a:gd name="T43" fmla="*/ 1257300 h 1062"/>
              <a:gd name="T44" fmla="*/ 171450 w 1337"/>
              <a:gd name="T45" fmla="*/ 1219200 h 1062"/>
              <a:gd name="T46" fmla="*/ 66675 w 1337"/>
              <a:gd name="T47" fmla="*/ 1133475 h 1062"/>
              <a:gd name="T48" fmla="*/ 19050 w 1337"/>
              <a:gd name="T49" fmla="*/ 1066800 h 1062"/>
              <a:gd name="T50" fmla="*/ 0 w 1337"/>
              <a:gd name="T51" fmla="*/ 1009650 h 1062"/>
              <a:gd name="T52" fmla="*/ 9525 w 1337"/>
              <a:gd name="T53" fmla="*/ 933450 h 1062"/>
              <a:gd name="T54" fmla="*/ 47625 w 1337"/>
              <a:gd name="T55" fmla="*/ 876300 h 1062"/>
              <a:gd name="T56" fmla="*/ 66675 w 1337"/>
              <a:gd name="T57" fmla="*/ 847725 h 1062"/>
              <a:gd name="T58" fmla="*/ 76200 w 1337"/>
              <a:gd name="T59" fmla="*/ 809625 h 10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37" h="1062">
                <a:moveTo>
                  <a:pt x="48" y="510"/>
                </a:moveTo>
                <a:cubicBezTo>
                  <a:pt x="60" y="428"/>
                  <a:pt x="96" y="354"/>
                  <a:pt x="144" y="288"/>
                </a:cubicBezTo>
                <a:cubicBezTo>
                  <a:pt x="174" y="247"/>
                  <a:pt x="188" y="200"/>
                  <a:pt x="222" y="162"/>
                </a:cubicBezTo>
                <a:cubicBezTo>
                  <a:pt x="269" y="109"/>
                  <a:pt x="329" y="49"/>
                  <a:pt x="396" y="24"/>
                </a:cubicBezTo>
                <a:cubicBezTo>
                  <a:pt x="437" y="9"/>
                  <a:pt x="485" y="5"/>
                  <a:pt x="528" y="0"/>
                </a:cubicBezTo>
                <a:cubicBezTo>
                  <a:pt x="640" y="7"/>
                  <a:pt x="714" y="33"/>
                  <a:pt x="822" y="60"/>
                </a:cubicBezTo>
                <a:cubicBezTo>
                  <a:pt x="877" y="74"/>
                  <a:pt x="932" y="80"/>
                  <a:pt x="984" y="102"/>
                </a:cubicBezTo>
                <a:cubicBezTo>
                  <a:pt x="1013" y="114"/>
                  <a:pt x="1038" y="134"/>
                  <a:pt x="1068" y="144"/>
                </a:cubicBezTo>
                <a:cubicBezTo>
                  <a:pt x="1106" y="201"/>
                  <a:pt x="1135" y="260"/>
                  <a:pt x="1170" y="318"/>
                </a:cubicBezTo>
                <a:cubicBezTo>
                  <a:pt x="1208" y="382"/>
                  <a:pt x="1260" y="438"/>
                  <a:pt x="1284" y="510"/>
                </a:cubicBezTo>
                <a:cubicBezTo>
                  <a:pt x="1298" y="683"/>
                  <a:pt x="1337" y="933"/>
                  <a:pt x="1110" y="978"/>
                </a:cubicBezTo>
                <a:cubicBezTo>
                  <a:pt x="1047" y="1016"/>
                  <a:pt x="985" y="1025"/>
                  <a:pt x="912" y="1032"/>
                </a:cubicBezTo>
                <a:cubicBezTo>
                  <a:pt x="791" y="1062"/>
                  <a:pt x="709" y="1047"/>
                  <a:pt x="570" y="1044"/>
                </a:cubicBezTo>
                <a:cubicBezTo>
                  <a:pt x="565" y="1043"/>
                  <a:pt x="523" y="1035"/>
                  <a:pt x="516" y="1032"/>
                </a:cubicBezTo>
                <a:cubicBezTo>
                  <a:pt x="472" y="1013"/>
                  <a:pt x="438" y="982"/>
                  <a:pt x="390" y="972"/>
                </a:cubicBezTo>
                <a:cubicBezTo>
                  <a:pt x="382" y="968"/>
                  <a:pt x="374" y="965"/>
                  <a:pt x="366" y="960"/>
                </a:cubicBezTo>
                <a:cubicBezTo>
                  <a:pt x="358" y="955"/>
                  <a:pt x="351" y="947"/>
                  <a:pt x="342" y="942"/>
                </a:cubicBezTo>
                <a:cubicBezTo>
                  <a:pt x="333" y="937"/>
                  <a:pt x="322" y="934"/>
                  <a:pt x="312" y="930"/>
                </a:cubicBezTo>
                <a:cubicBezTo>
                  <a:pt x="304" y="926"/>
                  <a:pt x="296" y="922"/>
                  <a:pt x="288" y="918"/>
                </a:cubicBezTo>
                <a:cubicBezTo>
                  <a:pt x="267" y="906"/>
                  <a:pt x="257" y="890"/>
                  <a:pt x="234" y="882"/>
                </a:cubicBezTo>
                <a:cubicBezTo>
                  <a:pt x="223" y="871"/>
                  <a:pt x="209" y="863"/>
                  <a:pt x="198" y="852"/>
                </a:cubicBezTo>
                <a:cubicBezTo>
                  <a:pt x="177" y="831"/>
                  <a:pt x="164" y="809"/>
                  <a:pt x="138" y="792"/>
                </a:cubicBezTo>
                <a:cubicBezTo>
                  <a:pt x="105" y="743"/>
                  <a:pt x="148" y="799"/>
                  <a:pt x="108" y="768"/>
                </a:cubicBezTo>
                <a:cubicBezTo>
                  <a:pt x="8" y="691"/>
                  <a:pt x="125" y="764"/>
                  <a:pt x="42" y="714"/>
                </a:cubicBezTo>
                <a:cubicBezTo>
                  <a:pt x="40" y="711"/>
                  <a:pt x="15" y="679"/>
                  <a:pt x="12" y="672"/>
                </a:cubicBezTo>
                <a:cubicBezTo>
                  <a:pt x="7" y="660"/>
                  <a:pt x="0" y="636"/>
                  <a:pt x="0" y="636"/>
                </a:cubicBezTo>
                <a:cubicBezTo>
                  <a:pt x="2" y="620"/>
                  <a:pt x="1" y="603"/>
                  <a:pt x="6" y="588"/>
                </a:cubicBezTo>
                <a:cubicBezTo>
                  <a:pt x="11" y="574"/>
                  <a:pt x="22" y="564"/>
                  <a:pt x="30" y="552"/>
                </a:cubicBezTo>
                <a:cubicBezTo>
                  <a:pt x="34" y="546"/>
                  <a:pt x="42" y="534"/>
                  <a:pt x="42" y="534"/>
                </a:cubicBezTo>
                <a:cubicBezTo>
                  <a:pt x="44" y="526"/>
                  <a:pt x="48" y="510"/>
                  <a:pt x="48" y="510"/>
                </a:cubicBezTo>
                <a:close/>
              </a:path>
            </a:pathLst>
          </a:custGeom>
          <a:solidFill>
            <a:srgbClr val="FFCC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8486" name="Object 22"/>
          <p:cNvGraphicFramePr>
            <a:graphicFrameLocks noChangeAspect="1"/>
          </p:cNvGraphicFramePr>
          <p:nvPr>
            <p:extLst>
              <p:ext uri="{D42A27DB-BD31-4B8C-83A1-F6EECF244321}">
                <p14:modId xmlns:p14="http://schemas.microsoft.com/office/powerpoint/2010/main" val="2995568988"/>
              </p:ext>
            </p:extLst>
          </p:nvPr>
        </p:nvGraphicFramePr>
        <p:xfrm>
          <a:off x="711200" y="5143500"/>
          <a:ext cx="163513" cy="209550"/>
        </p:xfrm>
        <a:graphic>
          <a:graphicData uri="http://schemas.openxmlformats.org/presentationml/2006/ole">
            <mc:AlternateContent xmlns:mc="http://schemas.openxmlformats.org/markup-compatibility/2006">
              <mc:Choice xmlns:v="urn:schemas-microsoft-com:vml" Requires="v">
                <p:oleObj spid="_x0000_s56988" name="Формула" r:id="rId16" imgW="177646" imgH="228402" progId="Equation.3">
                  <p:embed/>
                </p:oleObj>
              </mc:Choice>
              <mc:Fallback>
                <p:oleObj name="Формула" r:id="rId16" imgW="177646" imgH="22840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1200" y="5143500"/>
                        <a:ext cx="163513"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488" name="Rectangle 24"/>
          <p:cNvSpPr>
            <a:spLocks noChangeArrowheads="1"/>
          </p:cNvSpPr>
          <p:nvPr/>
        </p:nvSpPr>
        <p:spPr bwMode="auto">
          <a:xfrm>
            <a:off x="0" y="3811588"/>
            <a:ext cx="9291638"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r>
              <a:rPr lang="ru-RU" altLang="ru-RU" sz="1000" b="1">
                <a:solidFill>
                  <a:srgbClr val="FF0000"/>
                </a:solidFill>
                <a:latin typeface="+mn-lt"/>
              </a:rPr>
              <a:t>Приведение плоской произвольной системы сил к заданному центру</a:t>
            </a:r>
            <a:r>
              <a:rPr lang="ru-RU" altLang="ru-RU" sz="1000" b="1">
                <a:latin typeface="+mn-lt"/>
              </a:rPr>
              <a:t> –</a:t>
            </a:r>
            <a:r>
              <a:rPr lang="ru-RU" altLang="ru-RU" sz="1000">
                <a:latin typeface="+mn-lt"/>
              </a:rPr>
              <a:t> выбираем произвольную точку на плоскости и каждую из сил переносим по методу Пуансо в эту точку. Вместо исходной произвольной системы получим сходящуюся систему сил и систему пар.</a:t>
            </a:r>
          </a:p>
          <a:p>
            <a:pPr eaLnBrk="1" hangingPunct="1">
              <a:buFont typeface="Wingdings" pitchFamily="2" charset="2"/>
              <a:buNone/>
            </a:pPr>
            <a:r>
              <a:rPr lang="ru-RU" altLang="ru-RU" sz="1000">
                <a:latin typeface="+mn-lt"/>
              </a:rPr>
              <a:t>В отличие от ранее рассмотренной плоской произвольной системы сил теперь при использовании метода Пуансо присоединенные пары</a:t>
            </a:r>
          </a:p>
          <a:p>
            <a:pPr eaLnBrk="1" hangingPunct="1">
              <a:buFont typeface="Wingdings" pitchFamily="2" charset="2"/>
              <a:buNone/>
            </a:pPr>
            <a:r>
              <a:rPr lang="ru-RU" altLang="ru-RU" sz="1000">
                <a:latin typeface="+mn-lt"/>
              </a:rPr>
              <a:t>сил характеризуются векторами.</a:t>
            </a:r>
            <a:endParaRPr lang="ru-RU" altLang="ru-RU" sz="1000">
              <a:solidFill>
                <a:schemeClr val="bg2"/>
              </a:solidFill>
              <a:latin typeface="+mn-lt"/>
            </a:endParaRPr>
          </a:p>
        </p:txBody>
      </p:sp>
      <p:sp>
        <p:nvSpPr>
          <p:cNvPr id="318489" name="Freeform 25"/>
          <p:cNvSpPr>
            <a:spLocks/>
          </p:cNvSpPr>
          <p:nvPr/>
        </p:nvSpPr>
        <p:spPr bwMode="auto">
          <a:xfrm>
            <a:off x="885825" y="4829175"/>
            <a:ext cx="2122488" cy="1685925"/>
          </a:xfrm>
          <a:custGeom>
            <a:avLst/>
            <a:gdLst>
              <a:gd name="T0" fmla="*/ 76200 w 1337"/>
              <a:gd name="T1" fmla="*/ 809625 h 1062"/>
              <a:gd name="T2" fmla="*/ 228600 w 1337"/>
              <a:gd name="T3" fmla="*/ 457200 h 1062"/>
              <a:gd name="T4" fmla="*/ 352425 w 1337"/>
              <a:gd name="T5" fmla="*/ 257175 h 1062"/>
              <a:gd name="T6" fmla="*/ 628650 w 1337"/>
              <a:gd name="T7" fmla="*/ 38100 h 1062"/>
              <a:gd name="T8" fmla="*/ 838200 w 1337"/>
              <a:gd name="T9" fmla="*/ 0 h 1062"/>
              <a:gd name="T10" fmla="*/ 1304925 w 1337"/>
              <a:gd name="T11" fmla="*/ 95250 h 1062"/>
              <a:gd name="T12" fmla="*/ 1562100 w 1337"/>
              <a:gd name="T13" fmla="*/ 161925 h 1062"/>
              <a:gd name="T14" fmla="*/ 1695450 w 1337"/>
              <a:gd name="T15" fmla="*/ 228600 h 1062"/>
              <a:gd name="T16" fmla="*/ 1857375 w 1337"/>
              <a:gd name="T17" fmla="*/ 504825 h 1062"/>
              <a:gd name="T18" fmla="*/ 2038350 w 1337"/>
              <a:gd name="T19" fmla="*/ 809625 h 1062"/>
              <a:gd name="T20" fmla="*/ 1762125 w 1337"/>
              <a:gd name="T21" fmla="*/ 1552575 h 1062"/>
              <a:gd name="T22" fmla="*/ 1447800 w 1337"/>
              <a:gd name="T23" fmla="*/ 1638300 h 1062"/>
              <a:gd name="T24" fmla="*/ 904875 w 1337"/>
              <a:gd name="T25" fmla="*/ 1657350 h 1062"/>
              <a:gd name="T26" fmla="*/ 819150 w 1337"/>
              <a:gd name="T27" fmla="*/ 1638300 h 1062"/>
              <a:gd name="T28" fmla="*/ 619125 w 1337"/>
              <a:gd name="T29" fmla="*/ 1543050 h 1062"/>
              <a:gd name="T30" fmla="*/ 581025 w 1337"/>
              <a:gd name="T31" fmla="*/ 1524000 h 1062"/>
              <a:gd name="T32" fmla="*/ 542925 w 1337"/>
              <a:gd name="T33" fmla="*/ 1495425 h 1062"/>
              <a:gd name="T34" fmla="*/ 495300 w 1337"/>
              <a:gd name="T35" fmla="*/ 1476375 h 1062"/>
              <a:gd name="T36" fmla="*/ 457200 w 1337"/>
              <a:gd name="T37" fmla="*/ 1457325 h 1062"/>
              <a:gd name="T38" fmla="*/ 371475 w 1337"/>
              <a:gd name="T39" fmla="*/ 1400175 h 1062"/>
              <a:gd name="T40" fmla="*/ 314325 w 1337"/>
              <a:gd name="T41" fmla="*/ 1352550 h 1062"/>
              <a:gd name="T42" fmla="*/ 219075 w 1337"/>
              <a:gd name="T43" fmla="*/ 1257300 h 1062"/>
              <a:gd name="T44" fmla="*/ 171450 w 1337"/>
              <a:gd name="T45" fmla="*/ 1219200 h 1062"/>
              <a:gd name="T46" fmla="*/ 66675 w 1337"/>
              <a:gd name="T47" fmla="*/ 1133475 h 1062"/>
              <a:gd name="T48" fmla="*/ 19050 w 1337"/>
              <a:gd name="T49" fmla="*/ 1066800 h 1062"/>
              <a:gd name="T50" fmla="*/ 0 w 1337"/>
              <a:gd name="T51" fmla="*/ 1009650 h 1062"/>
              <a:gd name="T52" fmla="*/ 9525 w 1337"/>
              <a:gd name="T53" fmla="*/ 933450 h 1062"/>
              <a:gd name="T54" fmla="*/ 47625 w 1337"/>
              <a:gd name="T55" fmla="*/ 876300 h 1062"/>
              <a:gd name="T56" fmla="*/ 66675 w 1337"/>
              <a:gd name="T57" fmla="*/ 847725 h 1062"/>
              <a:gd name="T58" fmla="*/ 76200 w 1337"/>
              <a:gd name="T59" fmla="*/ 809625 h 10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37" h="1062">
                <a:moveTo>
                  <a:pt x="48" y="510"/>
                </a:moveTo>
                <a:cubicBezTo>
                  <a:pt x="60" y="428"/>
                  <a:pt x="96" y="354"/>
                  <a:pt x="144" y="288"/>
                </a:cubicBezTo>
                <a:cubicBezTo>
                  <a:pt x="174" y="247"/>
                  <a:pt x="188" y="200"/>
                  <a:pt x="222" y="162"/>
                </a:cubicBezTo>
                <a:cubicBezTo>
                  <a:pt x="269" y="109"/>
                  <a:pt x="329" y="49"/>
                  <a:pt x="396" y="24"/>
                </a:cubicBezTo>
                <a:cubicBezTo>
                  <a:pt x="437" y="9"/>
                  <a:pt x="485" y="5"/>
                  <a:pt x="528" y="0"/>
                </a:cubicBezTo>
                <a:cubicBezTo>
                  <a:pt x="640" y="7"/>
                  <a:pt x="714" y="33"/>
                  <a:pt x="822" y="60"/>
                </a:cubicBezTo>
                <a:cubicBezTo>
                  <a:pt x="877" y="74"/>
                  <a:pt x="932" y="80"/>
                  <a:pt x="984" y="102"/>
                </a:cubicBezTo>
                <a:cubicBezTo>
                  <a:pt x="1013" y="114"/>
                  <a:pt x="1038" y="134"/>
                  <a:pt x="1068" y="144"/>
                </a:cubicBezTo>
                <a:cubicBezTo>
                  <a:pt x="1106" y="201"/>
                  <a:pt x="1135" y="260"/>
                  <a:pt x="1170" y="318"/>
                </a:cubicBezTo>
                <a:cubicBezTo>
                  <a:pt x="1208" y="382"/>
                  <a:pt x="1260" y="438"/>
                  <a:pt x="1284" y="510"/>
                </a:cubicBezTo>
                <a:cubicBezTo>
                  <a:pt x="1298" y="683"/>
                  <a:pt x="1337" y="933"/>
                  <a:pt x="1110" y="978"/>
                </a:cubicBezTo>
                <a:cubicBezTo>
                  <a:pt x="1047" y="1016"/>
                  <a:pt x="985" y="1025"/>
                  <a:pt x="912" y="1032"/>
                </a:cubicBezTo>
                <a:cubicBezTo>
                  <a:pt x="791" y="1062"/>
                  <a:pt x="709" y="1047"/>
                  <a:pt x="570" y="1044"/>
                </a:cubicBezTo>
                <a:cubicBezTo>
                  <a:pt x="565" y="1043"/>
                  <a:pt x="523" y="1035"/>
                  <a:pt x="516" y="1032"/>
                </a:cubicBezTo>
                <a:cubicBezTo>
                  <a:pt x="472" y="1013"/>
                  <a:pt x="438" y="982"/>
                  <a:pt x="390" y="972"/>
                </a:cubicBezTo>
                <a:cubicBezTo>
                  <a:pt x="382" y="968"/>
                  <a:pt x="374" y="965"/>
                  <a:pt x="366" y="960"/>
                </a:cubicBezTo>
                <a:cubicBezTo>
                  <a:pt x="358" y="955"/>
                  <a:pt x="351" y="947"/>
                  <a:pt x="342" y="942"/>
                </a:cubicBezTo>
                <a:cubicBezTo>
                  <a:pt x="333" y="937"/>
                  <a:pt x="322" y="934"/>
                  <a:pt x="312" y="930"/>
                </a:cubicBezTo>
                <a:cubicBezTo>
                  <a:pt x="304" y="926"/>
                  <a:pt x="296" y="922"/>
                  <a:pt x="288" y="918"/>
                </a:cubicBezTo>
                <a:cubicBezTo>
                  <a:pt x="267" y="906"/>
                  <a:pt x="257" y="890"/>
                  <a:pt x="234" y="882"/>
                </a:cubicBezTo>
                <a:cubicBezTo>
                  <a:pt x="223" y="871"/>
                  <a:pt x="209" y="863"/>
                  <a:pt x="198" y="852"/>
                </a:cubicBezTo>
                <a:cubicBezTo>
                  <a:pt x="177" y="831"/>
                  <a:pt x="164" y="809"/>
                  <a:pt x="138" y="792"/>
                </a:cubicBezTo>
                <a:cubicBezTo>
                  <a:pt x="105" y="743"/>
                  <a:pt x="148" y="799"/>
                  <a:pt x="108" y="768"/>
                </a:cubicBezTo>
                <a:cubicBezTo>
                  <a:pt x="8" y="691"/>
                  <a:pt x="125" y="764"/>
                  <a:pt x="42" y="714"/>
                </a:cubicBezTo>
                <a:cubicBezTo>
                  <a:pt x="40" y="711"/>
                  <a:pt x="15" y="679"/>
                  <a:pt x="12" y="672"/>
                </a:cubicBezTo>
                <a:cubicBezTo>
                  <a:pt x="7" y="660"/>
                  <a:pt x="0" y="636"/>
                  <a:pt x="0" y="636"/>
                </a:cubicBezTo>
                <a:cubicBezTo>
                  <a:pt x="2" y="620"/>
                  <a:pt x="1" y="603"/>
                  <a:pt x="6" y="588"/>
                </a:cubicBezTo>
                <a:cubicBezTo>
                  <a:pt x="11" y="574"/>
                  <a:pt x="22" y="564"/>
                  <a:pt x="30" y="552"/>
                </a:cubicBezTo>
                <a:cubicBezTo>
                  <a:pt x="34" y="546"/>
                  <a:pt x="42" y="534"/>
                  <a:pt x="42" y="534"/>
                </a:cubicBezTo>
                <a:cubicBezTo>
                  <a:pt x="44" y="526"/>
                  <a:pt x="48" y="510"/>
                  <a:pt x="48" y="510"/>
                </a:cubicBezTo>
                <a:close/>
              </a:path>
            </a:pathLst>
          </a:custGeom>
          <a:solidFill>
            <a:srgbClr val="FFCC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8490" name="AutoShape 26"/>
          <p:cNvSpPr>
            <a:spLocks noChangeArrowheads="1"/>
          </p:cNvSpPr>
          <p:nvPr/>
        </p:nvSpPr>
        <p:spPr bwMode="auto">
          <a:xfrm flipH="1">
            <a:off x="1419225" y="4953000"/>
            <a:ext cx="638175" cy="104775"/>
          </a:xfrm>
          <a:prstGeom prst="rightArrow">
            <a:avLst>
              <a:gd name="adj1" fmla="val 50000"/>
              <a:gd name="adj2" fmla="val 15227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491" name="AutoShape 27"/>
          <p:cNvSpPr>
            <a:spLocks noChangeArrowheads="1"/>
          </p:cNvSpPr>
          <p:nvPr/>
        </p:nvSpPr>
        <p:spPr bwMode="auto">
          <a:xfrm rot="20141727" flipH="1">
            <a:off x="608013" y="5360988"/>
            <a:ext cx="638175" cy="104775"/>
          </a:xfrm>
          <a:prstGeom prst="rightArrow">
            <a:avLst>
              <a:gd name="adj1" fmla="val 50000"/>
              <a:gd name="adj2" fmla="val 15227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492" name="AutoShape 28"/>
          <p:cNvSpPr>
            <a:spLocks noChangeArrowheads="1"/>
          </p:cNvSpPr>
          <p:nvPr/>
        </p:nvSpPr>
        <p:spPr bwMode="auto">
          <a:xfrm rot="2970374" flipH="1">
            <a:off x="2301875" y="5540375"/>
            <a:ext cx="638175" cy="104775"/>
          </a:xfrm>
          <a:prstGeom prst="rightArrow">
            <a:avLst>
              <a:gd name="adj1" fmla="val 50000"/>
              <a:gd name="adj2" fmla="val 152273"/>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493" name="Oval 29"/>
          <p:cNvSpPr>
            <a:spLocks noChangeArrowheads="1"/>
          </p:cNvSpPr>
          <p:nvPr/>
        </p:nvSpPr>
        <p:spPr bwMode="auto">
          <a:xfrm>
            <a:off x="1905000" y="5981700"/>
            <a:ext cx="42863" cy="42863"/>
          </a:xfrm>
          <a:prstGeom prst="ellipse">
            <a:avLst/>
          </a:prstGeom>
          <a:solidFill>
            <a:srgbClr val="33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494" name="Text Box 30"/>
          <p:cNvSpPr txBox="1">
            <a:spLocks noChangeArrowheads="1"/>
          </p:cNvSpPr>
          <p:nvPr/>
        </p:nvSpPr>
        <p:spPr bwMode="auto">
          <a:xfrm>
            <a:off x="1727200" y="6021388"/>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graphicFrame>
        <p:nvGraphicFramePr>
          <p:cNvPr id="318495" name="Object 31"/>
          <p:cNvGraphicFramePr>
            <a:graphicFrameLocks noChangeAspect="1"/>
          </p:cNvGraphicFramePr>
          <p:nvPr>
            <p:extLst>
              <p:ext uri="{D42A27DB-BD31-4B8C-83A1-F6EECF244321}">
                <p14:modId xmlns:p14="http://schemas.microsoft.com/office/powerpoint/2010/main" val="1679200563"/>
              </p:ext>
            </p:extLst>
          </p:nvPr>
        </p:nvGraphicFramePr>
        <p:xfrm>
          <a:off x="1676400" y="4705350"/>
          <a:ext cx="166688" cy="200025"/>
        </p:xfrm>
        <a:graphic>
          <a:graphicData uri="http://schemas.openxmlformats.org/presentationml/2006/ole">
            <mc:AlternateContent xmlns:mc="http://schemas.openxmlformats.org/markup-compatibility/2006">
              <mc:Choice xmlns:v="urn:schemas-microsoft-com:vml" Requires="v">
                <p:oleObj spid="_x0000_s56989" name="Формула" r:id="rId18" imgW="190500" imgH="228600" progId="Equation.3">
                  <p:embed/>
                </p:oleObj>
              </mc:Choice>
              <mc:Fallback>
                <p:oleObj name="Формула" r:id="rId18" imgW="1905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76400" y="4705350"/>
                        <a:ext cx="166688"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496" name="Object 32"/>
          <p:cNvGraphicFramePr>
            <a:graphicFrameLocks noChangeAspect="1"/>
          </p:cNvGraphicFramePr>
          <p:nvPr>
            <p:extLst>
              <p:ext uri="{D42A27DB-BD31-4B8C-83A1-F6EECF244321}">
                <p14:modId xmlns:p14="http://schemas.microsoft.com/office/powerpoint/2010/main" val="1812739030"/>
              </p:ext>
            </p:extLst>
          </p:nvPr>
        </p:nvGraphicFramePr>
        <p:xfrm>
          <a:off x="1244600" y="5967413"/>
          <a:ext cx="176213" cy="228600"/>
        </p:xfrm>
        <a:graphic>
          <a:graphicData uri="http://schemas.openxmlformats.org/presentationml/2006/ole">
            <mc:AlternateContent xmlns:mc="http://schemas.openxmlformats.org/markup-compatibility/2006">
              <mc:Choice xmlns:v="urn:schemas-microsoft-com:vml" Requires="v">
                <p:oleObj spid="_x0000_s56990" name="Формула" r:id="rId20" imgW="215806" imgH="279279" progId="Equation.3">
                  <p:embed/>
                </p:oleObj>
              </mc:Choice>
              <mc:Fallback>
                <p:oleObj name="Формула" r:id="rId20" imgW="215806" imgH="27927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44600" y="5967413"/>
                        <a:ext cx="176213"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497" name="Object 33"/>
          <p:cNvGraphicFramePr>
            <a:graphicFrameLocks noChangeAspect="1"/>
          </p:cNvGraphicFramePr>
          <p:nvPr>
            <p:extLst>
              <p:ext uri="{D42A27DB-BD31-4B8C-83A1-F6EECF244321}">
                <p14:modId xmlns:p14="http://schemas.microsoft.com/office/powerpoint/2010/main" val="191439069"/>
              </p:ext>
            </p:extLst>
          </p:nvPr>
        </p:nvGraphicFramePr>
        <p:xfrm>
          <a:off x="2686050" y="5362575"/>
          <a:ext cx="180975" cy="228600"/>
        </p:xfrm>
        <a:graphic>
          <a:graphicData uri="http://schemas.openxmlformats.org/presentationml/2006/ole">
            <mc:AlternateContent xmlns:mc="http://schemas.openxmlformats.org/markup-compatibility/2006">
              <mc:Choice xmlns:v="urn:schemas-microsoft-com:vml" Requires="v">
                <p:oleObj spid="_x0000_s56991" name="Формула" r:id="rId22" imgW="190417" imgH="241195" progId="Equation.3">
                  <p:embed/>
                </p:oleObj>
              </mc:Choice>
              <mc:Fallback>
                <p:oleObj name="Формула" r:id="rId22" imgW="190417" imgH="241195"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86050" y="5362575"/>
                        <a:ext cx="1809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498" name="AutoShape 34"/>
          <p:cNvSpPr>
            <a:spLocks noChangeArrowheads="1"/>
          </p:cNvSpPr>
          <p:nvPr/>
        </p:nvSpPr>
        <p:spPr bwMode="auto">
          <a:xfrm rot="20141727" flipH="1">
            <a:off x="601663" y="5364163"/>
            <a:ext cx="638175" cy="104775"/>
          </a:xfrm>
          <a:prstGeom prst="rightArrow">
            <a:avLst>
              <a:gd name="adj1" fmla="val 50000"/>
              <a:gd name="adj2" fmla="val 152273"/>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499" name="AutoShape 35"/>
          <p:cNvSpPr>
            <a:spLocks noChangeArrowheads="1"/>
          </p:cNvSpPr>
          <p:nvPr/>
        </p:nvSpPr>
        <p:spPr bwMode="auto">
          <a:xfrm rot="20141727" flipH="1">
            <a:off x="601663" y="5364163"/>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500" name="AutoShape 36"/>
          <p:cNvSpPr>
            <a:spLocks noChangeArrowheads="1"/>
          </p:cNvSpPr>
          <p:nvPr/>
        </p:nvSpPr>
        <p:spPr bwMode="auto">
          <a:xfrm rot="9341727" flipH="1">
            <a:off x="1914525" y="5815013"/>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8501" name="Object 37"/>
          <p:cNvGraphicFramePr>
            <a:graphicFrameLocks noChangeAspect="1"/>
          </p:cNvGraphicFramePr>
          <p:nvPr>
            <p:extLst>
              <p:ext uri="{D42A27DB-BD31-4B8C-83A1-F6EECF244321}">
                <p14:modId xmlns:p14="http://schemas.microsoft.com/office/powerpoint/2010/main" val="352072036"/>
              </p:ext>
            </p:extLst>
          </p:nvPr>
        </p:nvGraphicFramePr>
        <p:xfrm>
          <a:off x="2076450" y="5603875"/>
          <a:ext cx="196850" cy="228600"/>
        </p:xfrm>
        <a:graphic>
          <a:graphicData uri="http://schemas.openxmlformats.org/presentationml/2006/ole">
            <mc:AlternateContent xmlns:mc="http://schemas.openxmlformats.org/markup-compatibility/2006">
              <mc:Choice xmlns:v="urn:schemas-microsoft-com:vml" Requires="v">
                <p:oleObj spid="_x0000_s56992" name="Формула" r:id="rId24" imgW="241195" imgH="279279" progId="Equation.3">
                  <p:embed/>
                </p:oleObj>
              </mc:Choice>
              <mc:Fallback>
                <p:oleObj name="Формула" r:id="rId24" imgW="241195" imgH="279279"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76450" y="5603875"/>
                        <a:ext cx="1968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02" name="AutoShape 38"/>
          <p:cNvSpPr>
            <a:spLocks noChangeArrowheads="1"/>
          </p:cNvSpPr>
          <p:nvPr/>
        </p:nvSpPr>
        <p:spPr bwMode="auto">
          <a:xfrm flipH="1">
            <a:off x="1422400" y="4951413"/>
            <a:ext cx="638175" cy="104775"/>
          </a:xfrm>
          <a:prstGeom prst="rightArrow">
            <a:avLst>
              <a:gd name="adj1" fmla="val 50000"/>
              <a:gd name="adj2" fmla="val 152273"/>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8503" name="Object 39"/>
          <p:cNvGraphicFramePr>
            <a:graphicFrameLocks noChangeAspect="1"/>
          </p:cNvGraphicFramePr>
          <p:nvPr>
            <p:extLst>
              <p:ext uri="{D42A27DB-BD31-4B8C-83A1-F6EECF244321}">
                <p14:modId xmlns:p14="http://schemas.microsoft.com/office/powerpoint/2010/main" val="2586704533"/>
              </p:ext>
            </p:extLst>
          </p:nvPr>
        </p:nvGraphicFramePr>
        <p:xfrm>
          <a:off x="1330325" y="5681663"/>
          <a:ext cx="200025" cy="244475"/>
        </p:xfrm>
        <a:graphic>
          <a:graphicData uri="http://schemas.openxmlformats.org/presentationml/2006/ole">
            <mc:AlternateContent xmlns:mc="http://schemas.openxmlformats.org/markup-compatibility/2006">
              <mc:Choice xmlns:v="urn:schemas-microsoft-com:vml" Requires="v">
                <p:oleObj spid="_x0000_s56993" name="Формула" r:id="rId26" imgW="228600" imgH="279360" progId="Equation.3">
                  <p:embed/>
                </p:oleObj>
              </mc:Choice>
              <mc:Fallback>
                <p:oleObj name="Формула" r:id="rId26" imgW="228600" imgH="2793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30325" y="5681663"/>
                        <a:ext cx="2000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04" name="AutoShape 40"/>
          <p:cNvSpPr>
            <a:spLocks noChangeArrowheads="1"/>
          </p:cNvSpPr>
          <p:nvPr/>
        </p:nvSpPr>
        <p:spPr bwMode="auto">
          <a:xfrm flipH="1">
            <a:off x="1411288" y="4954588"/>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505" name="AutoShape 41"/>
          <p:cNvSpPr>
            <a:spLocks noChangeArrowheads="1"/>
          </p:cNvSpPr>
          <p:nvPr/>
        </p:nvSpPr>
        <p:spPr bwMode="auto">
          <a:xfrm>
            <a:off x="1947863" y="5953125"/>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8506" name="Object 42"/>
          <p:cNvGraphicFramePr>
            <a:graphicFrameLocks noChangeAspect="1"/>
          </p:cNvGraphicFramePr>
          <p:nvPr>
            <p:extLst>
              <p:ext uri="{D42A27DB-BD31-4B8C-83A1-F6EECF244321}">
                <p14:modId xmlns:p14="http://schemas.microsoft.com/office/powerpoint/2010/main" val="140720613"/>
              </p:ext>
            </p:extLst>
          </p:nvPr>
        </p:nvGraphicFramePr>
        <p:xfrm>
          <a:off x="2487613" y="5759450"/>
          <a:ext cx="222250" cy="244475"/>
        </p:xfrm>
        <a:graphic>
          <a:graphicData uri="http://schemas.openxmlformats.org/presentationml/2006/ole">
            <mc:AlternateContent xmlns:mc="http://schemas.openxmlformats.org/markup-compatibility/2006">
              <mc:Choice xmlns:v="urn:schemas-microsoft-com:vml" Requires="v">
                <p:oleObj spid="_x0000_s56994" name="Формула" r:id="rId28" imgW="253890" imgH="279279" progId="Equation.3">
                  <p:embed/>
                </p:oleObj>
              </mc:Choice>
              <mc:Fallback>
                <p:oleObj name="Формула" r:id="rId28" imgW="253890" imgH="279279"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87613" y="5759450"/>
                        <a:ext cx="2222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07" name="Object 43"/>
          <p:cNvGraphicFramePr>
            <a:graphicFrameLocks noChangeAspect="1"/>
          </p:cNvGraphicFramePr>
          <p:nvPr>
            <p:extLst>
              <p:ext uri="{D42A27DB-BD31-4B8C-83A1-F6EECF244321}">
                <p14:modId xmlns:p14="http://schemas.microsoft.com/office/powerpoint/2010/main" val="4288411422"/>
              </p:ext>
            </p:extLst>
          </p:nvPr>
        </p:nvGraphicFramePr>
        <p:xfrm>
          <a:off x="1509713" y="5308600"/>
          <a:ext cx="217487" cy="277813"/>
        </p:xfrm>
        <a:graphic>
          <a:graphicData uri="http://schemas.openxmlformats.org/presentationml/2006/ole">
            <mc:AlternateContent xmlns:mc="http://schemas.openxmlformats.org/markup-compatibility/2006">
              <mc:Choice xmlns:v="urn:schemas-microsoft-com:vml" Requires="v">
                <p:oleObj spid="_x0000_s56995" name="Формула" r:id="rId30" imgW="228501" imgH="291973" progId="Equation.3">
                  <p:embed/>
                </p:oleObj>
              </mc:Choice>
              <mc:Fallback>
                <p:oleObj name="Формула" r:id="rId30" imgW="228501" imgH="291973"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09713" y="5308600"/>
                        <a:ext cx="21748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08" name="AutoShape 44"/>
          <p:cNvSpPr>
            <a:spLocks noChangeArrowheads="1"/>
          </p:cNvSpPr>
          <p:nvPr/>
        </p:nvSpPr>
        <p:spPr bwMode="auto">
          <a:xfrm rot="2970374" flipH="1">
            <a:off x="2305050" y="5548313"/>
            <a:ext cx="638175" cy="104775"/>
          </a:xfrm>
          <a:prstGeom prst="rightArrow">
            <a:avLst>
              <a:gd name="adj1" fmla="val 50000"/>
              <a:gd name="adj2" fmla="val 152273"/>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509" name="AutoShape 45"/>
          <p:cNvSpPr>
            <a:spLocks noChangeArrowheads="1"/>
          </p:cNvSpPr>
          <p:nvPr/>
        </p:nvSpPr>
        <p:spPr bwMode="auto">
          <a:xfrm rot="2970374" flipH="1">
            <a:off x="2303463" y="5541963"/>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510" name="AutoShape 46"/>
          <p:cNvSpPr>
            <a:spLocks noChangeArrowheads="1"/>
          </p:cNvSpPr>
          <p:nvPr/>
        </p:nvSpPr>
        <p:spPr bwMode="auto">
          <a:xfrm rot="13770374" flipH="1">
            <a:off x="1835150" y="6211888"/>
            <a:ext cx="638175" cy="104775"/>
          </a:xfrm>
          <a:prstGeom prst="rightArrow">
            <a:avLst>
              <a:gd name="adj1" fmla="val 50000"/>
              <a:gd name="adj2" fmla="val 152273"/>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8511" name="Object 47"/>
          <p:cNvGraphicFramePr>
            <a:graphicFrameLocks noChangeAspect="1"/>
          </p:cNvGraphicFramePr>
          <p:nvPr>
            <p:extLst>
              <p:ext uri="{D42A27DB-BD31-4B8C-83A1-F6EECF244321}">
                <p14:modId xmlns:p14="http://schemas.microsoft.com/office/powerpoint/2010/main" val="2961787800"/>
              </p:ext>
            </p:extLst>
          </p:nvPr>
        </p:nvGraphicFramePr>
        <p:xfrm>
          <a:off x="2335213" y="6154738"/>
          <a:ext cx="241300" cy="277812"/>
        </p:xfrm>
        <a:graphic>
          <a:graphicData uri="http://schemas.openxmlformats.org/presentationml/2006/ole">
            <mc:AlternateContent xmlns:mc="http://schemas.openxmlformats.org/markup-compatibility/2006">
              <mc:Choice xmlns:v="urn:schemas-microsoft-com:vml" Requires="v">
                <p:oleObj spid="_x0000_s56996" name="Формула" r:id="rId32" imgW="253890" imgH="291973" progId="Equation.3">
                  <p:embed/>
                </p:oleObj>
              </mc:Choice>
              <mc:Fallback>
                <p:oleObj name="Формула" r:id="rId32" imgW="253890" imgH="291973"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35213" y="6154738"/>
                        <a:ext cx="241300"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12" name="Line 48"/>
          <p:cNvSpPr>
            <a:spLocks noChangeShapeType="1"/>
          </p:cNvSpPr>
          <p:nvPr/>
        </p:nvSpPr>
        <p:spPr bwMode="auto">
          <a:xfrm flipV="1">
            <a:off x="395288" y="4795838"/>
            <a:ext cx="1881187" cy="852487"/>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8513" name="Line 49"/>
          <p:cNvSpPr>
            <a:spLocks noChangeShapeType="1"/>
          </p:cNvSpPr>
          <p:nvPr/>
        </p:nvSpPr>
        <p:spPr bwMode="auto">
          <a:xfrm flipV="1">
            <a:off x="860425" y="4999038"/>
            <a:ext cx="1700213" cy="14287"/>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8514" name="Line 50"/>
          <p:cNvSpPr>
            <a:spLocks noChangeShapeType="1"/>
          </p:cNvSpPr>
          <p:nvPr/>
        </p:nvSpPr>
        <p:spPr bwMode="auto">
          <a:xfrm>
            <a:off x="1949450" y="4816475"/>
            <a:ext cx="1081088" cy="12573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8515" name="Line 51"/>
          <p:cNvSpPr>
            <a:spLocks noChangeShapeType="1"/>
          </p:cNvSpPr>
          <p:nvPr/>
        </p:nvSpPr>
        <p:spPr bwMode="auto">
          <a:xfrm flipV="1">
            <a:off x="1155700" y="5546725"/>
            <a:ext cx="1790700" cy="814388"/>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8516" name="Line 52"/>
          <p:cNvSpPr>
            <a:spLocks noChangeShapeType="1"/>
          </p:cNvSpPr>
          <p:nvPr/>
        </p:nvSpPr>
        <p:spPr bwMode="auto">
          <a:xfrm flipV="1">
            <a:off x="1192213" y="6002338"/>
            <a:ext cx="1700212" cy="14287"/>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8517" name="Line 53"/>
          <p:cNvSpPr>
            <a:spLocks noChangeShapeType="1"/>
          </p:cNvSpPr>
          <p:nvPr/>
        </p:nvSpPr>
        <p:spPr bwMode="auto">
          <a:xfrm>
            <a:off x="1300163" y="5267325"/>
            <a:ext cx="1081087" cy="125730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8518" name="Line 54"/>
          <p:cNvSpPr>
            <a:spLocks noChangeShapeType="1"/>
          </p:cNvSpPr>
          <p:nvPr/>
        </p:nvSpPr>
        <p:spPr bwMode="auto">
          <a:xfrm rot="16200000" flipV="1">
            <a:off x="1377156" y="5331619"/>
            <a:ext cx="862013" cy="390525"/>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8519" name="Object 55"/>
          <p:cNvGraphicFramePr>
            <a:graphicFrameLocks noChangeAspect="1"/>
          </p:cNvGraphicFramePr>
          <p:nvPr>
            <p:extLst>
              <p:ext uri="{D42A27DB-BD31-4B8C-83A1-F6EECF244321}">
                <p14:modId xmlns:p14="http://schemas.microsoft.com/office/powerpoint/2010/main" val="2140752637"/>
              </p:ext>
            </p:extLst>
          </p:nvPr>
        </p:nvGraphicFramePr>
        <p:xfrm>
          <a:off x="1776413" y="5289550"/>
          <a:ext cx="146050" cy="204788"/>
        </p:xfrm>
        <a:graphic>
          <a:graphicData uri="http://schemas.openxmlformats.org/presentationml/2006/ole">
            <mc:AlternateContent xmlns:mc="http://schemas.openxmlformats.org/markup-compatibility/2006">
              <mc:Choice xmlns:v="urn:schemas-microsoft-com:vml" Requires="v">
                <p:oleObj spid="_x0000_s56997" name="Формула" r:id="rId34" imgW="152268" imgH="215713" progId="Equation.3">
                  <p:embed/>
                </p:oleObj>
              </mc:Choice>
              <mc:Fallback>
                <p:oleObj name="Формула" r:id="rId34" imgW="152268" imgH="215713"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776413" y="5289550"/>
                        <a:ext cx="146050" cy="20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20" name="Line 56"/>
          <p:cNvSpPr>
            <a:spLocks noChangeShapeType="1"/>
          </p:cNvSpPr>
          <p:nvPr/>
        </p:nvSpPr>
        <p:spPr bwMode="auto">
          <a:xfrm rot="16200000" flipV="1">
            <a:off x="1514475" y="5505451"/>
            <a:ext cx="1004887" cy="4762"/>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8521" name="Object 57"/>
          <p:cNvGraphicFramePr>
            <a:graphicFrameLocks noChangeAspect="1"/>
          </p:cNvGraphicFramePr>
          <p:nvPr>
            <p:extLst>
              <p:ext uri="{D42A27DB-BD31-4B8C-83A1-F6EECF244321}">
                <p14:modId xmlns:p14="http://schemas.microsoft.com/office/powerpoint/2010/main" val="3736427015"/>
              </p:ext>
            </p:extLst>
          </p:nvPr>
        </p:nvGraphicFramePr>
        <p:xfrm>
          <a:off x="2035175" y="5287963"/>
          <a:ext cx="169863" cy="204787"/>
        </p:xfrm>
        <a:graphic>
          <a:graphicData uri="http://schemas.openxmlformats.org/presentationml/2006/ole">
            <mc:AlternateContent xmlns:mc="http://schemas.openxmlformats.org/markup-compatibility/2006">
              <mc:Choice xmlns:v="urn:schemas-microsoft-com:vml" Requires="v">
                <p:oleObj spid="_x0000_s56998" name="Формула" r:id="rId36" imgW="177569" imgH="215619" progId="Equation.3">
                  <p:embed/>
                </p:oleObj>
              </mc:Choice>
              <mc:Fallback>
                <p:oleObj name="Формула" r:id="rId36" imgW="177569" imgH="215619"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035175" y="5287963"/>
                        <a:ext cx="169863" cy="20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22" name="Line 58"/>
          <p:cNvSpPr>
            <a:spLocks noChangeShapeType="1"/>
          </p:cNvSpPr>
          <p:nvPr/>
        </p:nvSpPr>
        <p:spPr bwMode="auto">
          <a:xfrm rot="-5400000">
            <a:off x="1991519" y="5471319"/>
            <a:ext cx="519113" cy="600075"/>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8523" name="Object 59"/>
          <p:cNvGraphicFramePr>
            <a:graphicFrameLocks noChangeAspect="1"/>
          </p:cNvGraphicFramePr>
          <p:nvPr>
            <p:extLst>
              <p:ext uri="{D42A27DB-BD31-4B8C-83A1-F6EECF244321}">
                <p14:modId xmlns:p14="http://schemas.microsoft.com/office/powerpoint/2010/main" val="114738111"/>
              </p:ext>
            </p:extLst>
          </p:nvPr>
        </p:nvGraphicFramePr>
        <p:xfrm>
          <a:off x="2219325" y="5462588"/>
          <a:ext cx="158750" cy="215900"/>
        </p:xfrm>
        <a:graphic>
          <a:graphicData uri="http://schemas.openxmlformats.org/presentationml/2006/ole">
            <mc:AlternateContent xmlns:mc="http://schemas.openxmlformats.org/markup-compatibility/2006">
              <mc:Choice xmlns:v="urn:schemas-microsoft-com:vml" Requires="v">
                <p:oleObj spid="_x0000_s56999" name="Формула" r:id="rId38" imgW="165028" imgH="228501" progId="Equation.3">
                  <p:embed/>
                </p:oleObj>
              </mc:Choice>
              <mc:Fallback>
                <p:oleObj name="Формула" r:id="rId38" imgW="165028" imgH="228501"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219325" y="5462588"/>
                        <a:ext cx="1587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24" name="Text Box 60"/>
          <p:cNvSpPr txBox="1">
            <a:spLocks noChangeArrowheads="1"/>
          </p:cNvSpPr>
          <p:nvPr/>
        </p:nvSpPr>
        <p:spPr bwMode="auto">
          <a:xfrm>
            <a:off x="2867025" y="4630738"/>
            <a:ext cx="5772734" cy="553998"/>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Сходящаяся система сил приводится к </a:t>
            </a:r>
            <a:r>
              <a:rPr lang="ru-RU" altLang="ru-RU" sz="1000">
                <a:solidFill>
                  <a:schemeClr val="bg2"/>
                </a:solidFill>
                <a:latin typeface="+mn-lt"/>
              </a:rPr>
              <a:t>одной силе</a:t>
            </a:r>
            <a:r>
              <a:rPr lang="ru-RU" altLang="ru-RU" sz="1000">
                <a:latin typeface="+mn-lt"/>
              </a:rPr>
              <a:t>, приложенной в центре приведения.</a:t>
            </a:r>
          </a:p>
          <a:p>
            <a:pPr eaLnBrk="1" hangingPunct="1"/>
            <a:r>
              <a:rPr lang="ru-RU" altLang="ru-RU" sz="1000">
                <a:latin typeface="+mn-lt"/>
              </a:rPr>
              <a:t>Система пар приводится к </a:t>
            </a:r>
            <a:r>
              <a:rPr lang="ru-RU" altLang="ru-RU" sz="1000">
                <a:solidFill>
                  <a:schemeClr val="bg2"/>
                </a:solidFill>
                <a:latin typeface="+mn-lt"/>
              </a:rPr>
              <a:t>одной паре</a:t>
            </a:r>
            <a:r>
              <a:rPr lang="ru-RU" altLang="ru-RU" sz="1000">
                <a:latin typeface="+mn-lt"/>
              </a:rPr>
              <a:t> (теорема о сложении пар), </a:t>
            </a:r>
            <a:r>
              <a:rPr lang="ru-RU" altLang="ru-RU" sz="1000">
                <a:solidFill>
                  <a:schemeClr val="bg2"/>
                </a:solidFill>
                <a:latin typeface="+mn-lt"/>
              </a:rPr>
              <a:t>момент которой равен векторной</a:t>
            </a:r>
          </a:p>
          <a:p>
            <a:pPr eaLnBrk="1" hangingPunct="1"/>
            <a:r>
              <a:rPr lang="ru-RU" altLang="ru-RU" sz="1000">
                <a:solidFill>
                  <a:schemeClr val="bg2"/>
                </a:solidFill>
                <a:latin typeface="+mn-lt"/>
              </a:rPr>
              <a:t>сумме моментов исходных сил относительно центра приведения</a:t>
            </a:r>
            <a:r>
              <a:rPr lang="ru-RU" altLang="ru-RU" sz="1000">
                <a:latin typeface="+mn-lt"/>
              </a:rPr>
              <a:t>. </a:t>
            </a:r>
            <a:endParaRPr lang="ru-RU" altLang="ru-RU" sz="1000">
              <a:solidFill>
                <a:srgbClr val="FF0000"/>
              </a:solidFill>
              <a:latin typeface="+mn-lt"/>
            </a:endParaRPr>
          </a:p>
        </p:txBody>
      </p:sp>
      <p:sp>
        <p:nvSpPr>
          <p:cNvPr id="318525" name="AutoShape 61"/>
          <p:cNvSpPr>
            <a:spLocks noChangeArrowheads="1"/>
          </p:cNvSpPr>
          <p:nvPr/>
        </p:nvSpPr>
        <p:spPr bwMode="auto">
          <a:xfrm rot="-10269939">
            <a:off x="3800475" y="5829300"/>
            <a:ext cx="1152525" cy="171450"/>
          </a:xfrm>
          <a:prstGeom prst="rightArrow">
            <a:avLst>
              <a:gd name="adj1" fmla="val 50000"/>
              <a:gd name="adj2" fmla="val 16805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527" name="Oval 63"/>
          <p:cNvSpPr>
            <a:spLocks noChangeArrowheads="1"/>
          </p:cNvSpPr>
          <p:nvPr/>
        </p:nvSpPr>
        <p:spPr bwMode="auto">
          <a:xfrm>
            <a:off x="4933950" y="5976938"/>
            <a:ext cx="42863" cy="42862"/>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8528" name="Text Box 64"/>
          <p:cNvSpPr txBox="1">
            <a:spLocks noChangeArrowheads="1"/>
          </p:cNvSpPr>
          <p:nvPr/>
        </p:nvSpPr>
        <p:spPr bwMode="auto">
          <a:xfrm>
            <a:off x="4797425" y="6096000"/>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graphicFrame>
        <p:nvGraphicFramePr>
          <p:cNvPr id="318529" name="Object 65"/>
          <p:cNvGraphicFramePr>
            <a:graphicFrameLocks noChangeAspect="1"/>
          </p:cNvGraphicFramePr>
          <p:nvPr>
            <p:extLst>
              <p:ext uri="{D42A27DB-BD31-4B8C-83A1-F6EECF244321}">
                <p14:modId xmlns:p14="http://schemas.microsoft.com/office/powerpoint/2010/main" val="2167546497"/>
              </p:ext>
            </p:extLst>
          </p:nvPr>
        </p:nvGraphicFramePr>
        <p:xfrm>
          <a:off x="3941763" y="5446713"/>
          <a:ext cx="239712" cy="244475"/>
        </p:xfrm>
        <a:graphic>
          <a:graphicData uri="http://schemas.openxmlformats.org/presentationml/2006/ole">
            <mc:AlternateContent xmlns:mc="http://schemas.openxmlformats.org/markup-compatibility/2006">
              <mc:Choice xmlns:v="urn:schemas-microsoft-com:vml" Requires="v">
                <p:oleObj spid="_x0000_s57000" name="Формула" r:id="rId40" imgW="215713" imgH="203024" progId="Equation.3">
                  <p:embed/>
                </p:oleObj>
              </mc:Choice>
              <mc:Fallback>
                <p:oleObj name="Формула" r:id="rId40" imgW="215713" imgH="203024"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941763" y="5446713"/>
                        <a:ext cx="239712" cy="244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30" name="Object 66"/>
          <p:cNvGraphicFramePr>
            <a:graphicFrameLocks noChangeAspect="1"/>
          </p:cNvGraphicFramePr>
          <p:nvPr>
            <p:extLst>
              <p:ext uri="{D42A27DB-BD31-4B8C-83A1-F6EECF244321}">
                <p14:modId xmlns:p14="http://schemas.microsoft.com/office/powerpoint/2010/main" val="2437451177"/>
              </p:ext>
            </p:extLst>
          </p:nvPr>
        </p:nvGraphicFramePr>
        <p:xfrm>
          <a:off x="4962525" y="5280025"/>
          <a:ext cx="309563" cy="290513"/>
        </p:xfrm>
        <a:graphic>
          <a:graphicData uri="http://schemas.openxmlformats.org/presentationml/2006/ole">
            <mc:AlternateContent xmlns:mc="http://schemas.openxmlformats.org/markup-compatibility/2006">
              <mc:Choice xmlns:v="urn:schemas-microsoft-com:vml" Requires="v">
                <p:oleObj spid="_x0000_s57001" name="Формула" r:id="rId42" imgW="279279" imgH="241195" progId="Equation.3">
                  <p:embed/>
                </p:oleObj>
              </mc:Choice>
              <mc:Fallback>
                <p:oleObj name="Формула" r:id="rId42" imgW="279279" imgH="241195"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962525" y="5280025"/>
                        <a:ext cx="309563" cy="2905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31" name="AutoShape 67"/>
          <p:cNvSpPr>
            <a:spLocks noChangeArrowheads="1"/>
          </p:cNvSpPr>
          <p:nvPr/>
        </p:nvSpPr>
        <p:spPr bwMode="auto">
          <a:xfrm>
            <a:off x="3019425" y="5810250"/>
            <a:ext cx="428625" cy="180975"/>
          </a:xfrm>
          <a:custGeom>
            <a:avLst/>
            <a:gdLst>
              <a:gd name="T0" fmla="*/ 321469 w 21600"/>
              <a:gd name="T1" fmla="*/ 0 h 21600"/>
              <a:gd name="T2" fmla="*/ 0 w 21600"/>
              <a:gd name="T3" fmla="*/ 90487 h 21600"/>
              <a:gd name="T4" fmla="*/ 321469 w 21600"/>
              <a:gd name="T5" fmla="*/ 180975 h 21600"/>
              <a:gd name="T6" fmla="*/ 428625 w 21600"/>
              <a:gd name="T7" fmla="*/ 9048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18532" name="Text Box 68"/>
          <p:cNvSpPr txBox="1">
            <a:spLocks noChangeArrowheads="1"/>
          </p:cNvSpPr>
          <p:nvPr/>
        </p:nvSpPr>
        <p:spPr bwMode="auto">
          <a:xfrm>
            <a:off x="5680075" y="4725988"/>
            <a:ext cx="3338513" cy="16256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mn-lt"/>
              </a:rPr>
              <a:t>В общем случае плоская произвольная система сил приводится к одной силе,</a:t>
            </a:r>
            <a:r>
              <a:rPr lang="en-US" altLang="ru-RU" sz="1000" b="1">
                <a:solidFill>
                  <a:srgbClr val="FF0000"/>
                </a:solidFill>
                <a:latin typeface="+mn-lt"/>
              </a:rPr>
              <a:t> </a:t>
            </a:r>
            <a:r>
              <a:rPr lang="ru-RU" altLang="ru-RU" sz="1000" b="1">
                <a:solidFill>
                  <a:srgbClr val="FF0000"/>
                </a:solidFill>
                <a:latin typeface="+mn-lt"/>
              </a:rPr>
              <a:t>называемой главным вектором и к паре с моментом, равным главному моменту всех сил системы относительно центра приведения</a:t>
            </a:r>
            <a:r>
              <a:rPr lang="en-US" altLang="ru-RU" sz="1000" b="1">
                <a:solidFill>
                  <a:srgbClr val="FF0000"/>
                </a:solidFill>
                <a:latin typeface="+mn-lt"/>
              </a:rPr>
              <a:t>:</a:t>
            </a:r>
            <a:endParaRPr lang="ru-RU" altLang="ru-RU" sz="1000" b="1">
              <a:solidFill>
                <a:srgbClr val="FF0000"/>
              </a:solidFill>
              <a:latin typeface="+mn-lt"/>
            </a:endParaRPr>
          </a:p>
          <a:p>
            <a:pPr eaLnBrk="1" hangingPunct="1"/>
            <a:endParaRPr lang="ru-RU" altLang="ru-RU" sz="1000" b="1">
              <a:solidFill>
                <a:srgbClr val="FF0000"/>
              </a:solidFill>
              <a:latin typeface="+mn-lt"/>
            </a:endParaRPr>
          </a:p>
          <a:p>
            <a:pPr eaLnBrk="1" hangingPunct="1"/>
            <a:r>
              <a:rPr lang="ru-RU" altLang="ru-RU" sz="1000" b="1">
                <a:solidFill>
                  <a:srgbClr val="FF0000"/>
                </a:solidFill>
                <a:latin typeface="+mn-lt"/>
              </a:rPr>
              <a:t>	         - главный вектор,</a:t>
            </a:r>
          </a:p>
          <a:p>
            <a:pPr eaLnBrk="1" hangingPunct="1"/>
            <a:endParaRPr lang="ru-RU" altLang="ru-RU" sz="1000" b="1">
              <a:solidFill>
                <a:srgbClr val="FF0000"/>
              </a:solidFill>
              <a:latin typeface="+mn-lt"/>
            </a:endParaRPr>
          </a:p>
          <a:p>
            <a:pPr eaLnBrk="1" hangingPunct="1"/>
            <a:r>
              <a:rPr lang="ru-RU" altLang="ru-RU" sz="1000" b="1">
                <a:solidFill>
                  <a:srgbClr val="FF0000"/>
                </a:solidFill>
                <a:latin typeface="+mn-lt"/>
              </a:rPr>
              <a:t>	                    - главный момент.</a:t>
            </a:r>
          </a:p>
          <a:p>
            <a:pPr eaLnBrk="1" hangingPunct="1"/>
            <a:endParaRPr lang="ru-RU" altLang="ru-RU" sz="1000" b="1">
              <a:solidFill>
                <a:srgbClr val="FF0000"/>
              </a:solidFill>
              <a:latin typeface="+mn-lt"/>
            </a:endParaRPr>
          </a:p>
        </p:txBody>
      </p:sp>
      <p:graphicFrame>
        <p:nvGraphicFramePr>
          <p:cNvPr id="318533" name="Object 69"/>
          <p:cNvGraphicFramePr>
            <a:graphicFrameLocks noChangeAspect="1"/>
          </p:cNvGraphicFramePr>
          <p:nvPr>
            <p:extLst>
              <p:ext uri="{D42A27DB-BD31-4B8C-83A1-F6EECF244321}">
                <p14:modId xmlns:p14="http://schemas.microsoft.com/office/powerpoint/2010/main" val="3802811603"/>
              </p:ext>
            </p:extLst>
          </p:nvPr>
        </p:nvGraphicFramePr>
        <p:xfrm>
          <a:off x="6038850" y="5645150"/>
          <a:ext cx="685800" cy="254000"/>
        </p:xfrm>
        <a:graphic>
          <a:graphicData uri="http://schemas.openxmlformats.org/presentationml/2006/ole">
            <mc:AlternateContent xmlns:mc="http://schemas.openxmlformats.org/markup-compatibility/2006">
              <mc:Choice xmlns:v="urn:schemas-microsoft-com:vml" Requires="v">
                <p:oleObj spid="_x0000_s57002" name="Формула" r:id="rId44" imgW="685800" imgH="253800" progId="Equation.3">
                  <p:embed/>
                </p:oleObj>
              </mc:Choice>
              <mc:Fallback>
                <p:oleObj name="Формула" r:id="rId44" imgW="685800" imgH="25380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038850" y="5645150"/>
                        <a:ext cx="685800" cy="254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34" name="Object 70"/>
          <p:cNvGraphicFramePr>
            <a:graphicFrameLocks noChangeAspect="1"/>
          </p:cNvGraphicFramePr>
          <p:nvPr>
            <p:extLst>
              <p:ext uri="{D42A27DB-BD31-4B8C-83A1-F6EECF244321}">
                <p14:modId xmlns:p14="http://schemas.microsoft.com/office/powerpoint/2010/main" val="903862892"/>
              </p:ext>
            </p:extLst>
          </p:nvPr>
        </p:nvGraphicFramePr>
        <p:xfrm>
          <a:off x="6027738" y="5973763"/>
          <a:ext cx="1181100" cy="241300"/>
        </p:xfrm>
        <a:graphic>
          <a:graphicData uri="http://schemas.openxmlformats.org/presentationml/2006/ole">
            <mc:AlternateContent xmlns:mc="http://schemas.openxmlformats.org/markup-compatibility/2006">
              <mc:Choice xmlns:v="urn:schemas-microsoft-com:vml" Requires="v">
                <p:oleObj spid="_x0000_s57003" name="Формула" r:id="rId46" imgW="1180588" imgH="241195" progId="Equation.3">
                  <p:embed/>
                </p:oleObj>
              </mc:Choice>
              <mc:Fallback>
                <p:oleObj name="Формула" r:id="rId46" imgW="1180588" imgH="241195"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6027738" y="5973763"/>
                        <a:ext cx="1181100" cy="241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545" name="AutoShape 81"/>
          <p:cNvSpPr>
            <a:spLocks noChangeArrowheads="1"/>
          </p:cNvSpPr>
          <p:nvPr/>
        </p:nvSpPr>
        <p:spPr bwMode="auto">
          <a:xfrm rot="-6315307">
            <a:off x="4472781" y="5526882"/>
            <a:ext cx="765175" cy="157162"/>
          </a:xfrm>
          <a:prstGeom prst="rightArrow">
            <a:avLst>
              <a:gd name="adj1" fmla="val 50000"/>
              <a:gd name="adj2" fmla="val 121718"/>
            </a:avLst>
          </a:prstGeom>
          <a:solidFill>
            <a:srgbClr val="9933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3621" name="Oval 87"/>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35</a:t>
            </a:r>
            <a:endParaRPr lang="ru-RU" altLang="ru-RU" sz="1000" b="1" dirty="0">
              <a:solidFill>
                <a:schemeClr val="bg2"/>
              </a:solidFill>
              <a:latin typeface="+mn-lt"/>
            </a:endParaRPr>
          </a:p>
        </p:txBody>
      </p:sp>
    </p:spTree>
    <p:extLst>
      <p:ext uri="{BB962C8B-B14F-4D97-AF65-F5344CB8AC3E}">
        <p14:creationId xmlns:p14="http://schemas.microsoft.com/office/powerpoint/2010/main" val="1262095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184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84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8484"/>
                                        </p:tgtEl>
                                        <p:attrNameLst>
                                          <p:attrName>style.visibility</p:attrName>
                                        </p:attrNameLst>
                                      </p:cBhvr>
                                      <p:to>
                                        <p:strVal val="visible"/>
                                      </p:to>
                                    </p:set>
                                    <p:anim calcmode="lin" valueType="num">
                                      <p:cBhvr additive="base">
                                        <p:cTn id="13" dur="500" fill="hold"/>
                                        <p:tgtEl>
                                          <p:spTgt spid="318484"/>
                                        </p:tgtEl>
                                        <p:attrNameLst>
                                          <p:attrName>ppt_x</p:attrName>
                                        </p:attrNameLst>
                                      </p:cBhvr>
                                      <p:tavLst>
                                        <p:tav tm="0">
                                          <p:val>
                                            <p:strVal val="#ppt_x"/>
                                          </p:val>
                                        </p:tav>
                                        <p:tav tm="100000">
                                          <p:val>
                                            <p:strVal val="#ppt_x"/>
                                          </p:val>
                                        </p:tav>
                                      </p:tavLst>
                                    </p:anim>
                                    <p:anim calcmode="lin" valueType="num">
                                      <p:cBhvr additive="base">
                                        <p:cTn id="14" dur="500" fill="hold"/>
                                        <p:tgtEl>
                                          <p:spTgt spid="3184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84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84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84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84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84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84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4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849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84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84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85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85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85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grpId="1" nodeType="clickEffect">
                                  <p:stCondLst>
                                    <p:cond delay="0"/>
                                  </p:stCondLst>
                                  <p:childTnLst>
                                    <p:animMotion origin="layout" path="M 1.11111E-6 -2.96296E-6 L 0.0776 0.10695 " pathEditMode="relative" rAng="0" ptsTypes="AA">
                                      <p:cBhvr>
                                        <p:cTn id="46" dur="2000" fill="hold"/>
                                        <p:tgtEl>
                                          <p:spTgt spid="318491"/>
                                        </p:tgtEl>
                                        <p:attrNameLst>
                                          <p:attrName>ppt_x</p:attrName>
                                          <p:attrName>ppt_y</p:attrName>
                                        </p:attrNameLst>
                                      </p:cBhvr>
                                      <p:rCtr x="3872" y="5347"/>
                                    </p:animMotion>
                                  </p:childTnLst>
                                </p:cTn>
                              </p:par>
                              <p:par>
                                <p:cTn id="47" presetID="1" presetClass="entr" presetSubtype="0" fill="hold" grpId="0" nodeType="withEffect">
                                  <p:stCondLst>
                                    <p:cond delay="0"/>
                                  </p:stCondLst>
                                  <p:childTnLst>
                                    <p:set>
                                      <p:cBhvr>
                                        <p:cTn id="48" dur="1" fill="hold">
                                          <p:stCondLst>
                                            <p:cond delay="0"/>
                                          </p:stCondLst>
                                        </p:cTn>
                                        <p:tgtEl>
                                          <p:spTgt spid="318498"/>
                                        </p:tgtEl>
                                        <p:attrNameLst>
                                          <p:attrName>style.visibility</p:attrName>
                                        </p:attrNameLst>
                                      </p:cBhvr>
                                      <p:to>
                                        <p:strVal val="visible"/>
                                      </p:to>
                                    </p:set>
                                  </p:childTnLst>
                                </p:cTn>
                              </p:par>
                            </p:childTnLst>
                          </p:cTn>
                        </p:par>
                        <p:par>
                          <p:cTn id="49" fill="hold" nodeType="afterGroup">
                            <p:stCondLst>
                              <p:cond delay="2000"/>
                            </p:stCondLst>
                            <p:childTnLst>
                              <p:par>
                                <p:cTn id="50" presetID="1" presetClass="entr" presetSubtype="0" fill="hold" nodeType="afterEffect">
                                  <p:stCondLst>
                                    <p:cond delay="0"/>
                                  </p:stCondLst>
                                  <p:childTnLst>
                                    <p:set>
                                      <p:cBhvr>
                                        <p:cTn id="51" dur="1" fill="hold">
                                          <p:stCondLst>
                                            <p:cond delay="0"/>
                                          </p:stCondLst>
                                        </p:cTn>
                                        <p:tgtEl>
                                          <p:spTgt spid="318496"/>
                                        </p:tgtEl>
                                        <p:attrNameLst>
                                          <p:attrName>style.visibility</p:attrName>
                                        </p:attrNameLst>
                                      </p:cBhvr>
                                      <p:to>
                                        <p:strVal val="visible"/>
                                      </p:to>
                                    </p:set>
                                  </p:childTnLst>
                                </p:cTn>
                              </p:par>
                            </p:childTnLst>
                          </p:cTn>
                        </p:par>
                        <p:par>
                          <p:cTn id="52" fill="hold" nodeType="afterGroup">
                            <p:stCondLst>
                              <p:cond delay="2000"/>
                            </p:stCondLst>
                            <p:childTnLst>
                              <p:par>
                                <p:cTn id="53" presetID="1" presetClass="entr" presetSubtype="0" fill="hold" grpId="0" nodeType="afterEffect">
                                  <p:stCondLst>
                                    <p:cond delay="0"/>
                                  </p:stCondLst>
                                  <p:childTnLst>
                                    <p:set>
                                      <p:cBhvr>
                                        <p:cTn id="54" dur="1" fill="hold">
                                          <p:stCondLst>
                                            <p:cond delay="499"/>
                                          </p:stCondLst>
                                        </p:cTn>
                                        <p:tgtEl>
                                          <p:spTgt spid="3185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8499"/>
                                        </p:tgtEl>
                                        <p:attrNameLst>
                                          <p:attrName>style.visibility</p:attrName>
                                        </p:attrNameLst>
                                      </p:cBhvr>
                                      <p:to>
                                        <p:strVal val="visible"/>
                                      </p:to>
                                    </p:set>
                                  </p:childTnLst>
                                </p:cTn>
                              </p:par>
                            </p:childTnLst>
                          </p:cTn>
                        </p:par>
                        <p:par>
                          <p:cTn id="57" fill="hold" nodeType="afterGroup">
                            <p:stCondLst>
                              <p:cond delay="2500"/>
                            </p:stCondLst>
                            <p:childTnLst>
                              <p:par>
                                <p:cTn id="58" presetID="1" presetClass="entr" presetSubtype="0" fill="hold" nodeType="afterEffect">
                                  <p:stCondLst>
                                    <p:cond delay="0"/>
                                  </p:stCondLst>
                                  <p:childTnLst>
                                    <p:set>
                                      <p:cBhvr>
                                        <p:cTn id="59" dur="1" fill="hold">
                                          <p:stCondLst>
                                            <p:cond delay="0"/>
                                          </p:stCondLst>
                                        </p:cTn>
                                        <p:tgtEl>
                                          <p:spTgt spid="31850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851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1851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1851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0" presetClass="path" presetSubtype="0" accel="50000" decel="50000" fill="hold" grpId="1" nodeType="clickEffect">
                                  <p:stCondLst>
                                    <p:cond delay="0"/>
                                  </p:stCondLst>
                                  <p:childTnLst>
                                    <p:animMotion origin="layout" path="M -4.16667E-6 -0.00069 L -0.0151 0.14584 " pathEditMode="relative" ptsTypes="AA">
                                      <p:cBhvr>
                                        <p:cTn id="69" dur="2000" fill="hold"/>
                                        <p:tgtEl>
                                          <p:spTgt spid="318490"/>
                                        </p:tgtEl>
                                        <p:attrNameLst>
                                          <p:attrName>ppt_x</p:attrName>
                                          <p:attrName>ppt_y</p:attrName>
                                        </p:attrNameLst>
                                      </p:cBhvr>
                                    </p:animMotion>
                                  </p:childTnLst>
                                </p:cTn>
                              </p:par>
                              <p:par>
                                <p:cTn id="70" presetID="1" presetClass="entr" presetSubtype="0" fill="hold" grpId="0" nodeType="withEffect">
                                  <p:stCondLst>
                                    <p:cond delay="0"/>
                                  </p:stCondLst>
                                  <p:childTnLst>
                                    <p:set>
                                      <p:cBhvr>
                                        <p:cTn id="71" dur="1" fill="hold">
                                          <p:stCondLst>
                                            <p:cond delay="0"/>
                                          </p:stCondLst>
                                        </p:cTn>
                                        <p:tgtEl>
                                          <p:spTgt spid="318502"/>
                                        </p:tgtEl>
                                        <p:attrNameLst>
                                          <p:attrName>style.visibility</p:attrName>
                                        </p:attrNameLst>
                                      </p:cBhvr>
                                      <p:to>
                                        <p:strVal val="visible"/>
                                      </p:to>
                                    </p:set>
                                  </p:childTnLst>
                                </p:cTn>
                              </p:par>
                            </p:childTnLst>
                          </p:cTn>
                        </p:par>
                        <p:par>
                          <p:cTn id="72" fill="hold" nodeType="afterGroup">
                            <p:stCondLst>
                              <p:cond delay="2000"/>
                            </p:stCondLst>
                            <p:childTnLst>
                              <p:par>
                                <p:cTn id="73" presetID="1" presetClass="entr" presetSubtype="0" fill="hold" nodeType="afterEffect">
                                  <p:stCondLst>
                                    <p:cond delay="0"/>
                                  </p:stCondLst>
                                  <p:childTnLst>
                                    <p:set>
                                      <p:cBhvr>
                                        <p:cTn id="74" dur="1" fill="hold">
                                          <p:stCondLst>
                                            <p:cond delay="0"/>
                                          </p:stCondLst>
                                        </p:cTn>
                                        <p:tgtEl>
                                          <p:spTgt spid="318503"/>
                                        </p:tgtEl>
                                        <p:attrNameLst>
                                          <p:attrName>style.visibility</p:attrName>
                                        </p:attrNameLst>
                                      </p:cBhvr>
                                      <p:to>
                                        <p:strVal val="visible"/>
                                      </p:to>
                                    </p:set>
                                  </p:childTnLst>
                                </p:cTn>
                              </p:par>
                            </p:childTnLst>
                          </p:cTn>
                        </p:par>
                        <p:par>
                          <p:cTn id="75" fill="hold" nodeType="afterGroup">
                            <p:stCondLst>
                              <p:cond delay="2000"/>
                            </p:stCondLst>
                            <p:childTnLst>
                              <p:par>
                                <p:cTn id="76" presetID="1" presetClass="entr" presetSubtype="0" fill="hold" grpId="0" nodeType="afterEffect">
                                  <p:stCondLst>
                                    <p:cond delay="0"/>
                                  </p:stCondLst>
                                  <p:childTnLst>
                                    <p:set>
                                      <p:cBhvr>
                                        <p:cTn id="77" dur="1" fill="hold">
                                          <p:stCondLst>
                                            <p:cond delay="0"/>
                                          </p:stCondLst>
                                        </p:cTn>
                                        <p:tgtEl>
                                          <p:spTgt spid="318504"/>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18505"/>
                                        </p:tgtEl>
                                        <p:attrNameLst>
                                          <p:attrName>style.visibility</p:attrName>
                                        </p:attrNameLst>
                                      </p:cBhvr>
                                      <p:to>
                                        <p:strVal val="visible"/>
                                      </p:to>
                                    </p:set>
                                  </p:childTnLst>
                                </p:cTn>
                              </p:par>
                            </p:childTnLst>
                          </p:cTn>
                        </p:par>
                        <p:par>
                          <p:cTn id="80" fill="hold" nodeType="afterGroup">
                            <p:stCondLst>
                              <p:cond delay="2000"/>
                            </p:stCondLst>
                            <p:childTnLst>
                              <p:par>
                                <p:cTn id="81" presetID="1" presetClass="entr" presetSubtype="0" fill="hold" nodeType="afterEffect">
                                  <p:stCondLst>
                                    <p:cond delay="0"/>
                                  </p:stCondLst>
                                  <p:childTnLst>
                                    <p:set>
                                      <p:cBhvr>
                                        <p:cTn id="82" dur="1" fill="hold">
                                          <p:stCondLst>
                                            <p:cond delay="0"/>
                                          </p:stCondLst>
                                        </p:cTn>
                                        <p:tgtEl>
                                          <p:spTgt spid="31850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185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852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18521"/>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00087 0.00046 L -0.10069 0.02199 " pathEditMode="relative" rAng="0" ptsTypes="AA">
                                      <p:cBhvr>
                                        <p:cTn id="92" dur="2000" fill="hold"/>
                                        <p:tgtEl>
                                          <p:spTgt spid="318492"/>
                                        </p:tgtEl>
                                        <p:attrNameLst>
                                          <p:attrName>ppt_x</p:attrName>
                                          <p:attrName>ppt_y</p:attrName>
                                        </p:attrNameLst>
                                      </p:cBhvr>
                                      <p:rCtr x="-5087" y="1065"/>
                                    </p:animMotion>
                                  </p:childTnLst>
                                </p:cTn>
                              </p:par>
                              <p:par>
                                <p:cTn id="93" presetID="1" presetClass="entr" presetSubtype="0" fill="hold" grpId="0" nodeType="withEffect">
                                  <p:stCondLst>
                                    <p:cond delay="0"/>
                                  </p:stCondLst>
                                  <p:childTnLst>
                                    <p:set>
                                      <p:cBhvr>
                                        <p:cTn id="94" dur="1" fill="hold">
                                          <p:stCondLst>
                                            <p:cond delay="0"/>
                                          </p:stCondLst>
                                        </p:cTn>
                                        <p:tgtEl>
                                          <p:spTgt spid="318508"/>
                                        </p:tgtEl>
                                        <p:attrNameLst>
                                          <p:attrName>style.visibility</p:attrName>
                                        </p:attrNameLst>
                                      </p:cBhvr>
                                      <p:to>
                                        <p:strVal val="visible"/>
                                      </p:to>
                                    </p:set>
                                  </p:childTnLst>
                                </p:cTn>
                              </p:par>
                            </p:childTnLst>
                          </p:cTn>
                        </p:par>
                        <p:par>
                          <p:cTn id="95" fill="hold" nodeType="afterGroup">
                            <p:stCondLst>
                              <p:cond delay="2000"/>
                            </p:stCondLst>
                            <p:childTnLst>
                              <p:par>
                                <p:cTn id="96" presetID="1" presetClass="entr" presetSubtype="0" fill="hold" nodeType="afterEffect">
                                  <p:stCondLst>
                                    <p:cond delay="0"/>
                                  </p:stCondLst>
                                  <p:childTnLst>
                                    <p:set>
                                      <p:cBhvr>
                                        <p:cTn id="97" dur="1" fill="hold">
                                          <p:stCondLst>
                                            <p:cond delay="0"/>
                                          </p:stCondLst>
                                        </p:cTn>
                                        <p:tgtEl>
                                          <p:spTgt spid="318507"/>
                                        </p:tgtEl>
                                        <p:attrNameLst>
                                          <p:attrName>style.visibility</p:attrName>
                                        </p:attrNameLst>
                                      </p:cBhvr>
                                      <p:to>
                                        <p:strVal val="visible"/>
                                      </p:to>
                                    </p:set>
                                  </p:childTnLst>
                                </p:cTn>
                              </p:par>
                            </p:childTnLst>
                          </p:cTn>
                        </p:par>
                        <p:par>
                          <p:cTn id="98" fill="hold" nodeType="afterGroup">
                            <p:stCondLst>
                              <p:cond delay="2000"/>
                            </p:stCondLst>
                            <p:childTnLst>
                              <p:par>
                                <p:cTn id="99" presetID="1" presetClass="entr" presetSubtype="0" fill="hold" grpId="0" nodeType="afterEffect">
                                  <p:stCondLst>
                                    <p:cond delay="0"/>
                                  </p:stCondLst>
                                  <p:childTnLst>
                                    <p:set>
                                      <p:cBhvr>
                                        <p:cTn id="100" dur="1" fill="hold">
                                          <p:stCondLst>
                                            <p:cond delay="0"/>
                                          </p:stCondLst>
                                        </p:cTn>
                                        <p:tgtEl>
                                          <p:spTgt spid="31850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18510"/>
                                        </p:tgtEl>
                                        <p:attrNameLst>
                                          <p:attrName>style.visibility</p:attrName>
                                        </p:attrNameLst>
                                      </p:cBhvr>
                                      <p:to>
                                        <p:strVal val="visible"/>
                                      </p:to>
                                    </p:set>
                                  </p:childTnLst>
                                </p:cTn>
                              </p:par>
                            </p:childTnLst>
                          </p:cTn>
                        </p:par>
                        <p:par>
                          <p:cTn id="103" fill="hold" nodeType="afterGroup">
                            <p:stCondLst>
                              <p:cond delay="2000"/>
                            </p:stCondLst>
                            <p:childTnLst>
                              <p:par>
                                <p:cTn id="104" presetID="1" presetClass="entr" presetSubtype="0" fill="hold" nodeType="afterEffect">
                                  <p:stCondLst>
                                    <p:cond delay="0"/>
                                  </p:stCondLst>
                                  <p:childTnLst>
                                    <p:set>
                                      <p:cBhvr>
                                        <p:cTn id="105" dur="1" fill="hold">
                                          <p:stCondLst>
                                            <p:cond delay="0"/>
                                          </p:stCondLst>
                                        </p:cTn>
                                        <p:tgtEl>
                                          <p:spTgt spid="318511"/>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318517"/>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18522"/>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1852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1848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18528"/>
                                        </p:tgtEl>
                                        <p:attrNameLst>
                                          <p:attrName>style.visibility</p:attrName>
                                        </p:attrNameLst>
                                      </p:cBhvr>
                                      <p:to>
                                        <p:strVal val="visible"/>
                                      </p:to>
                                    </p:set>
                                  </p:childTnLst>
                                </p:cTn>
                              </p:par>
                              <p:par>
                                <p:cTn id="116" presetID="2" presetClass="entr" presetSubtype="4" fill="hold" grpId="0" nodeType="withEffect">
                                  <p:stCondLst>
                                    <p:cond delay="0"/>
                                  </p:stCondLst>
                                  <p:childTnLst>
                                    <p:set>
                                      <p:cBhvr>
                                        <p:cTn id="117" dur="1" fill="hold">
                                          <p:stCondLst>
                                            <p:cond delay="0"/>
                                          </p:stCondLst>
                                        </p:cTn>
                                        <p:tgtEl>
                                          <p:spTgt spid="318524"/>
                                        </p:tgtEl>
                                        <p:attrNameLst>
                                          <p:attrName>style.visibility</p:attrName>
                                        </p:attrNameLst>
                                      </p:cBhvr>
                                      <p:to>
                                        <p:strVal val="visible"/>
                                      </p:to>
                                    </p:set>
                                    <p:anim calcmode="lin" valueType="num">
                                      <p:cBhvr additive="base">
                                        <p:cTn id="118" dur="500" fill="hold"/>
                                        <p:tgtEl>
                                          <p:spTgt spid="318524"/>
                                        </p:tgtEl>
                                        <p:attrNameLst>
                                          <p:attrName>ppt_x</p:attrName>
                                        </p:attrNameLst>
                                      </p:cBhvr>
                                      <p:tavLst>
                                        <p:tav tm="0">
                                          <p:val>
                                            <p:strVal val="#ppt_x"/>
                                          </p:val>
                                        </p:tav>
                                        <p:tav tm="100000">
                                          <p:val>
                                            <p:strVal val="#ppt_x"/>
                                          </p:val>
                                        </p:tav>
                                      </p:tavLst>
                                    </p:anim>
                                    <p:anim calcmode="lin" valueType="num">
                                      <p:cBhvr additive="base">
                                        <p:cTn id="119" dur="500" fill="hold"/>
                                        <p:tgtEl>
                                          <p:spTgt spid="318524"/>
                                        </p:tgtEl>
                                        <p:attrNameLst>
                                          <p:attrName>ppt_y</p:attrName>
                                        </p:attrNameLst>
                                      </p:cBhvr>
                                      <p:tavLst>
                                        <p:tav tm="0">
                                          <p:val>
                                            <p:strVal val="1+#ppt_h/2"/>
                                          </p:val>
                                        </p:tav>
                                        <p:tav tm="100000">
                                          <p:val>
                                            <p:strVal val="#ppt_y"/>
                                          </p:val>
                                        </p:tav>
                                      </p:tavLst>
                                    </p:anim>
                                  </p:childTnLst>
                                </p:cTn>
                              </p:par>
                              <p:par>
                                <p:cTn id="120" presetID="1" presetClass="entr" presetSubtype="0" fill="hold" grpId="0" nodeType="withEffect">
                                  <p:stCondLst>
                                    <p:cond delay="0"/>
                                  </p:stCondLst>
                                  <p:childTnLst>
                                    <p:set>
                                      <p:cBhvr>
                                        <p:cTn id="121" dur="1" fill="hold">
                                          <p:stCondLst>
                                            <p:cond delay="0"/>
                                          </p:stCondLst>
                                        </p:cTn>
                                        <p:tgtEl>
                                          <p:spTgt spid="318525"/>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318529"/>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318530"/>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31852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318531"/>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318545"/>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318532"/>
                                        </p:tgtEl>
                                        <p:attrNameLst>
                                          <p:attrName>style.visibility</p:attrName>
                                        </p:attrNameLst>
                                      </p:cBhvr>
                                      <p:to>
                                        <p:strVal val="visible"/>
                                      </p:to>
                                    </p:set>
                                  </p:childTnLst>
                                </p:cTn>
                              </p:par>
                              <p:par>
                                <p:cTn id="136" presetID="9" presetClass="exit" presetSubtype="0" fill="hold" grpId="1" nodeType="withEffect">
                                  <p:stCondLst>
                                    <p:cond delay="0"/>
                                  </p:stCondLst>
                                  <p:childTnLst>
                                    <p:animEffect transition="out" filter="dissolve">
                                      <p:cBhvr>
                                        <p:cTn id="137" dur="500"/>
                                        <p:tgtEl>
                                          <p:spTgt spid="318524"/>
                                        </p:tgtEl>
                                      </p:cBhvr>
                                    </p:animEffect>
                                    <p:set>
                                      <p:cBhvr>
                                        <p:cTn id="138" dur="1" fill="hold">
                                          <p:stCondLst>
                                            <p:cond delay="499"/>
                                          </p:stCondLst>
                                        </p:cTn>
                                        <p:tgtEl>
                                          <p:spTgt spid="318524"/>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31853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318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84" grpId="0"/>
      <p:bldP spid="318485" grpId="0" animBg="1"/>
      <p:bldP spid="318488" grpId="0"/>
      <p:bldP spid="318489" grpId="0" animBg="1"/>
      <p:bldP spid="318490" grpId="0" animBg="1"/>
      <p:bldP spid="318490" grpId="1" animBg="1"/>
      <p:bldP spid="318491" grpId="0" animBg="1"/>
      <p:bldP spid="318491" grpId="1" animBg="1"/>
      <p:bldP spid="318492" grpId="0" animBg="1"/>
      <p:bldP spid="318492" grpId="1" animBg="1"/>
      <p:bldP spid="318493" grpId="0" animBg="1"/>
      <p:bldP spid="318494" grpId="0"/>
      <p:bldP spid="318498" grpId="0" animBg="1"/>
      <p:bldP spid="318499" grpId="0" animBg="1"/>
      <p:bldP spid="318500" grpId="0" animBg="1"/>
      <p:bldP spid="318502" grpId="0" animBg="1"/>
      <p:bldP spid="318504" grpId="0" animBg="1"/>
      <p:bldP spid="318505" grpId="0" animBg="1"/>
      <p:bldP spid="318508" grpId="0" animBg="1"/>
      <p:bldP spid="318509" grpId="0" animBg="1"/>
      <p:bldP spid="318510" grpId="0" animBg="1"/>
      <p:bldP spid="318512" grpId="0" animBg="1"/>
      <p:bldP spid="318513" grpId="0" animBg="1"/>
      <p:bldP spid="318514" grpId="0" animBg="1"/>
      <p:bldP spid="318515" grpId="0" animBg="1"/>
      <p:bldP spid="318516" grpId="0" animBg="1"/>
      <p:bldP spid="318517" grpId="0" animBg="1"/>
      <p:bldP spid="318518" grpId="0" animBg="1"/>
      <p:bldP spid="318520" grpId="0" animBg="1"/>
      <p:bldP spid="318522" grpId="0" animBg="1"/>
      <p:bldP spid="318524" grpId="0" animBg="1"/>
      <p:bldP spid="318524" grpId="1" animBg="1"/>
      <p:bldP spid="318525" grpId="0" animBg="1"/>
      <p:bldP spid="318527" grpId="0" animBg="1"/>
      <p:bldP spid="318528" grpId="0"/>
      <p:bldP spid="318531" grpId="0" animBg="1"/>
      <p:bldP spid="318532" grpId="0" animBg="1"/>
      <p:bldP spid="31854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4" name="Rectangle 6"/>
          <p:cNvSpPr>
            <a:spLocks noChangeArrowheads="1"/>
          </p:cNvSpPr>
          <p:nvPr/>
        </p:nvSpPr>
        <p:spPr bwMode="auto">
          <a:xfrm>
            <a:off x="0" y="4078288"/>
            <a:ext cx="8967788"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r>
              <a:rPr lang="ru-RU" altLang="ru-RU" sz="1000" b="1">
                <a:solidFill>
                  <a:srgbClr val="FF0000"/>
                </a:solidFill>
                <a:latin typeface="+mn-lt"/>
              </a:rPr>
              <a:t>Условием равновесия пространственной произвольной системы сил </a:t>
            </a:r>
            <a:r>
              <a:rPr lang="ru-RU" altLang="ru-RU" sz="1000">
                <a:solidFill>
                  <a:schemeClr val="bg2"/>
                </a:solidFill>
                <a:latin typeface="+mn-lt"/>
              </a:rPr>
              <a:t>является</a:t>
            </a:r>
          </a:p>
          <a:p>
            <a:pPr eaLnBrk="1" hangingPunct="1">
              <a:buFont typeface="Wingdings" pitchFamily="2" charset="2"/>
              <a:buNone/>
            </a:pPr>
            <a:r>
              <a:rPr lang="ru-RU" altLang="ru-RU" sz="1000">
                <a:solidFill>
                  <a:schemeClr val="bg2"/>
                </a:solidFill>
                <a:latin typeface="+mn-lt"/>
              </a:rPr>
              <a:t> одновременное обращение главного вектора и главного момента системы в ноль</a:t>
            </a:r>
            <a:r>
              <a:rPr lang="en-US" altLang="ru-RU" sz="1000" b="1">
                <a:solidFill>
                  <a:schemeClr val="bg2"/>
                </a:solidFill>
                <a:latin typeface="+mn-lt"/>
              </a:rPr>
              <a:t>:</a:t>
            </a:r>
            <a:r>
              <a:rPr lang="ru-RU" altLang="ru-RU" sz="1000" b="1">
                <a:latin typeface="+mn-lt"/>
              </a:rPr>
              <a:t> </a:t>
            </a:r>
            <a:endParaRPr lang="ru-RU" altLang="ru-RU" sz="1000">
              <a:solidFill>
                <a:schemeClr val="bg2"/>
              </a:solidFill>
              <a:latin typeface="+mn-lt"/>
            </a:endParaRPr>
          </a:p>
        </p:txBody>
      </p:sp>
      <p:graphicFrame>
        <p:nvGraphicFramePr>
          <p:cNvPr id="319495" name="Object 7"/>
          <p:cNvGraphicFramePr>
            <a:graphicFrameLocks noChangeAspect="1"/>
          </p:cNvGraphicFramePr>
          <p:nvPr>
            <p:extLst>
              <p:ext uri="{D42A27DB-BD31-4B8C-83A1-F6EECF244321}">
                <p14:modId xmlns:p14="http://schemas.microsoft.com/office/powerpoint/2010/main" val="3617911024"/>
              </p:ext>
            </p:extLst>
          </p:nvPr>
        </p:nvGraphicFramePr>
        <p:xfrm>
          <a:off x="5945188" y="4319588"/>
          <a:ext cx="927100" cy="254000"/>
        </p:xfrm>
        <a:graphic>
          <a:graphicData uri="http://schemas.openxmlformats.org/presentationml/2006/ole">
            <mc:AlternateContent xmlns:mc="http://schemas.openxmlformats.org/markup-compatibility/2006">
              <mc:Choice xmlns:v="urn:schemas-microsoft-com:vml" Requires="v">
                <p:oleObj spid="_x0000_s77912" name="Формула" r:id="rId3" imgW="926698" imgH="253890" progId="Equation.3">
                  <p:embed/>
                </p:oleObj>
              </mc:Choice>
              <mc:Fallback>
                <p:oleObj name="Формула" r:id="rId3" imgW="926698"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5188" y="4319588"/>
                        <a:ext cx="927100" cy="254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496" name="Object 8"/>
          <p:cNvGraphicFramePr>
            <a:graphicFrameLocks noChangeAspect="1"/>
          </p:cNvGraphicFramePr>
          <p:nvPr>
            <p:extLst>
              <p:ext uri="{D42A27DB-BD31-4B8C-83A1-F6EECF244321}">
                <p14:modId xmlns:p14="http://schemas.microsoft.com/office/powerpoint/2010/main" val="1094863118"/>
              </p:ext>
            </p:extLst>
          </p:nvPr>
        </p:nvGraphicFramePr>
        <p:xfrm>
          <a:off x="7188200" y="4324350"/>
          <a:ext cx="1409700" cy="241300"/>
        </p:xfrm>
        <a:graphic>
          <a:graphicData uri="http://schemas.openxmlformats.org/presentationml/2006/ole">
            <mc:AlternateContent xmlns:mc="http://schemas.openxmlformats.org/markup-compatibility/2006">
              <mc:Choice xmlns:v="urn:schemas-microsoft-com:vml" Requires="v">
                <p:oleObj spid="_x0000_s77913" name="Формула" r:id="rId5" imgW="1409088" imgH="241195" progId="Equation.3">
                  <p:embed/>
                </p:oleObj>
              </mc:Choice>
              <mc:Fallback>
                <p:oleObj name="Формула" r:id="rId5" imgW="1409088"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8200" y="4324350"/>
                        <a:ext cx="1409700" cy="241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497" name="Rectangle 9"/>
          <p:cNvSpPr>
            <a:spLocks noChangeArrowheads="1"/>
          </p:cNvSpPr>
          <p:nvPr/>
        </p:nvSpPr>
        <p:spPr bwMode="auto">
          <a:xfrm>
            <a:off x="7938" y="4486275"/>
            <a:ext cx="8967787"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r>
              <a:rPr lang="ru-RU" altLang="ru-RU" sz="1000" b="1">
                <a:solidFill>
                  <a:srgbClr val="FF0000"/>
                </a:solidFill>
                <a:latin typeface="+mn-lt"/>
              </a:rPr>
              <a:t>Уравнения равновесия </a:t>
            </a:r>
            <a:r>
              <a:rPr lang="ru-RU" altLang="ru-RU" sz="1000">
                <a:solidFill>
                  <a:schemeClr val="bg2"/>
                </a:solidFill>
                <a:latin typeface="+mn-lt"/>
              </a:rPr>
              <a:t>получаются в виде системы шести уравнений из условий равновесия</a:t>
            </a:r>
          </a:p>
          <a:p>
            <a:pPr eaLnBrk="1" hangingPunct="1">
              <a:buFont typeface="Wingdings" pitchFamily="2" charset="2"/>
              <a:buNone/>
            </a:pPr>
            <a:r>
              <a:rPr lang="ru-RU" altLang="ru-RU" sz="1000">
                <a:solidFill>
                  <a:schemeClr val="bg2"/>
                </a:solidFill>
                <a:latin typeface="+mn-lt"/>
              </a:rPr>
              <a:t> с использованием выражений для проекций главного вектора и главного момента системы сил</a:t>
            </a:r>
            <a:r>
              <a:rPr lang="en-US" altLang="ru-RU" sz="1000">
                <a:solidFill>
                  <a:schemeClr val="bg2"/>
                </a:solidFill>
                <a:latin typeface="+mn-lt"/>
              </a:rPr>
              <a:t>:</a:t>
            </a:r>
            <a:r>
              <a:rPr lang="ru-RU" altLang="ru-RU" sz="1000">
                <a:solidFill>
                  <a:schemeClr val="bg2"/>
                </a:solidFill>
                <a:latin typeface="+mn-lt"/>
              </a:rPr>
              <a:t> </a:t>
            </a:r>
            <a:r>
              <a:rPr lang="ru-RU" altLang="ru-RU" sz="1000" b="1">
                <a:solidFill>
                  <a:srgbClr val="FF0000"/>
                </a:solidFill>
                <a:latin typeface="+mn-lt"/>
              </a:rPr>
              <a:t> </a:t>
            </a:r>
            <a:r>
              <a:rPr lang="ru-RU" altLang="ru-RU" sz="1000" b="1">
                <a:latin typeface="+mn-lt"/>
              </a:rPr>
              <a:t> </a:t>
            </a:r>
            <a:endParaRPr lang="ru-RU" altLang="ru-RU" sz="1000">
              <a:solidFill>
                <a:schemeClr val="bg2"/>
              </a:solidFill>
              <a:latin typeface="+mn-lt"/>
            </a:endParaRPr>
          </a:p>
        </p:txBody>
      </p:sp>
      <p:graphicFrame>
        <p:nvGraphicFramePr>
          <p:cNvPr id="319498" name="Object 10"/>
          <p:cNvGraphicFramePr>
            <a:graphicFrameLocks noChangeAspect="1"/>
          </p:cNvGraphicFramePr>
          <p:nvPr>
            <p:extLst>
              <p:ext uri="{D42A27DB-BD31-4B8C-83A1-F6EECF244321}">
                <p14:modId xmlns:p14="http://schemas.microsoft.com/office/powerpoint/2010/main" val="3266848817"/>
              </p:ext>
            </p:extLst>
          </p:nvPr>
        </p:nvGraphicFramePr>
        <p:xfrm>
          <a:off x="7124700" y="4679950"/>
          <a:ext cx="1574800" cy="711200"/>
        </p:xfrm>
        <a:graphic>
          <a:graphicData uri="http://schemas.openxmlformats.org/presentationml/2006/ole">
            <mc:AlternateContent xmlns:mc="http://schemas.openxmlformats.org/markup-compatibility/2006">
              <mc:Choice xmlns:v="urn:schemas-microsoft-com:vml" Requires="v">
                <p:oleObj spid="_x0000_s77914" name="Формула" r:id="rId7" imgW="1574800" imgH="711200" progId="Equation.3">
                  <p:embed/>
                </p:oleObj>
              </mc:Choice>
              <mc:Fallback>
                <p:oleObj name="Формула" r:id="rId7" imgW="1574800" imgH="71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4700" y="4679950"/>
                        <a:ext cx="1574800" cy="711200"/>
                      </a:xfrm>
                      <a:prstGeom prst="rect">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Rectangle 16"/>
          <p:cNvSpPr>
            <a:spLocks noChangeArrowheads="1"/>
          </p:cNvSpPr>
          <p:nvPr/>
        </p:nvSpPr>
        <p:spPr bwMode="auto">
          <a:xfrm>
            <a:off x="0" y="633413"/>
            <a:ext cx="893603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lnSpc>
                <a:spcPct val="80000"/>
              </a:lnSpc>
            </a:pPr>
            <a:r>
              <a:rPr lang="ru-RU" altLang="ru-RU" sz="1000" b="1">
                <a:latin typeface="+mn-lt"/>
              </a:rPr>
              <a:t>Аналитическое определение главного вектора системы – </a:t>
            </a:r>
            <a:r>
              <a:rPr lang="ru-RU" altLang="ru-RU" sz="1000">
                <a:latin typeface="+mn-lt"/>
              </a:rPr>
              <a:t>вычисляется так же, как и ранее равнодействующая,</a:t>
            </a:r>
            <a:r>
              <a:rPr lang="ru-RU" altLang="ru-RU" sz="1000">
                <a:solidFill>
                  <a:schemeClr val="bg2"/>
                </a:solidFill>
                <a:latin typeface="+mn-lt"/>
              </a:rPr>
              <a:t> </a:t>
            </a:r>
            <a:r>
              <a:rPr lang="ru-RU" altLang="ru-RU" sz="1000">
                <a:latin typeface="+mn-lt"/>
              </a:rPr>
              <a:t>через проекции</a:t>
            </a:r>
          </a:p>
          <a:p>
            <a:pPr eaLnBrk="1" hangingPunct="1">
              <a:lnSpc>
                <a:spcPct val="80000"/>
              </a:lnSpc>
              <a:buFont typeface="Wingdings" pitchFamily="2" charset="2"/>
              <a:buNone/>
            </a:pPr>
            <a:r>
              <a:rPr lang="ru-RU" altLang="ru-RU" sz="1000">
                <a:latin typeface="+mn-lt"/>
              </a:rPr>
              <a:t> на координатные оси и</a:t>
            </a:r>
            <a:r>
              <a:rPr lang="en-US" altLang="ru-RU" sz="1000">
                <a:latin typeface="+mn-lt"/>
              </a:rPr>
              <a:t> </a:t>
            </a:r>
            <a:r>
              <a:rPr lang="ru-RU" altLang="ru-RU" sz="1000">
                <a:latin typeface="+mn-lt"/>
              </a:rPr>
              <a:t>единичные векторы (орты)</a:t>
            </a:r>
            <a:r>
              <a:rPr lang="en-US" altLang="ru-RU" sz="1000">
                <a:latin typeface="+mn-lt"/>
              </a:rPr>
              <a:t>:</a:t>
            </a:r>
            <a:endParaRPr lang="ru-RU" altLang="ru-RU" sz="1000">
              <a:latin typeface="+mn-lt"/>
            </a:endParaRPr>
          </a:p>
          <a:p>
            <a:pPr eaLnBrk="1" hangingPunct="1">
              <a:lnSpc>
                <a:spcPct val="80000"/>
              </a:lnSpc>
              <a:buFont typeface="Wingdings" pitchFamily="2" charset="2"/>
              <a:buNone/>
            </a:pPr>
            <a:endParaRPr lang="ru-RU" altLang="ru-RU" sz="1000">
              <a:latin typeface="+mn-lt"/>
            </a:endParaRPr>
          </a:p>
          <a:p>
            <a:pPr eaLnBrk="1" hangingPunct="1">
              <a:lnSpc>
                <a:spcPct val="80000"/>
              </a:lnSpc>
              <a:buFont typeface="Wingdings" pitchFamily="2" charset="2"/>
              <a:buNone/>
            </a:pPr>
            <a:endParaRPr lang="ru-RU" altLang="ru-RU" sz="900">
              <a:latin typeface="+mn-lt"/>
            </a:endParaRPr>
          </a:p>
        </p:txBody>
      </p:sp>
      <p:graphicFrame>
        <p:nvGraphicFramePr>
          <p:cNvPr id="24586" name="Object 17"/>
          <p:cNvGraphicFramePr>
            <a:graphicFrameLocks noChangeAspect="1"/>
          </p:cNvGraphicFramePr>
          <p:nvPr>
            <p:extLst>
              <p:ext uri="{D42A27DB-BD31-4B8C-83A1-F6EECF244321}">
                <p14:modId xmlns:p14="http://schemas.microsoft.com/office/powerpoint/2010/main" val="1564432337"/>
              </p:ext>
            </p:extLst>
          </p:nvPr>
        </p:nvGraphicFramePr>
        <p:xfrm>
          <a:off x="3289300" y="971550"/>
          <a:ext cx="5011738" cy="311150"/>
        </p:xfrm>
        <a:graphic>
          <a:graphicData uri="http://schemas.openxmlformats.org/presentationml/2006/ole">
            <mc:AlternateContent xmlns:mc="http://schemas.openxmlformats.org/markup-compatibility/2006">
              <mc:Choice xmlns:v="urn:schemas-microsoft-com:vml" Requires="v">
                <p:oleObj spid="_x0000_s77915" name="Формула" r:id="rId9" imgW="4102100" imgH="254000" progId="Equation.3">
                  <p:embed/>
                </p:oleObj>
              </mc:Choice>
              <mc:Fallback>
                <p:oleObj name="Формула" r:id="rId9" imgW="41021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9300" y="971550"/>
                        <a:ext cx="5011738" cy="311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8"/>
          <p:cNvGraphicFramePr>
            <a:graphicFrameLocks noChangeAspect="1"/>
          </p:cNvGraphicFramePr>
          <p:nvPr>
            <p:extLst>
              <p:ext uri="{D42A27DB-BD31-4B8C-83A1-F6EECF244321}">
                <p14:modId xmlns:p14="http://schemas.microsoft.com/office/powerpoint/2010/main" val="74023981"/>
              </p:ext>
            </p:extLst>
          </p:nvPr>
        </p:nvGraphicFramePr>
        <p:xfrm>
          <a:off x="1289050" y="1333500"/>
          <a:ext cx="5600700" cy="327025"/>
        </p:xfrm>
        <a:graphic>
          <a:graphicData uri="http://schemas.openxmlformats.org/presentationml/2006/ole">
            <mc:AlternateContent xmlns:mc="http://schemas.openxmlformats.org/markup-compatibility/2006">
              <mc:Choice xmlns:v="urn:schemas-microsoft-com:vml" Requires="v">
                <p:oleObj spid="_x0000_s77916" name="Формула" r:id="rId11" imgW="4584700" imgH="266700" progId="Equation.3">
                  <p:embed/>
                </p:oleObj>
              </mc:Choice>
              <mc:Fallback>
                <p:oleObj name="Формула" r:id="rId11" imgW="4584700" imgH="266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9050" y="1333500"/>
                        <a:ext cx="5600700" cy="327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07" name="Text Box 19"/>
          <p:cNvSpPr txBox="1">
            <a:spLocks noChangeArrowheads="1"/>
          </p:cNvSpPr>
          <p:nvPr/>
        </p:nvSpPr>
        <p:spPr bwMode="auto">
          <a:xfrm>
            <a:off x="327025" y="1716088"/>
            <a:ext cx="121539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Отсюда</a:t>
            </a:r>
          </a:p>
          <a:p>
            <a:pPr eaLnBrk="1" hangingPunct="1"/>
            <a:r>
              <a:rPr lang="ru-RU" altLang="ru-RU" sz="1000">
                <a:latin typeface="+mn-lt"/>
              </a:rPr>
              <a:t>проекции</a:t>
            </a:r>
          </a:p>
          <a:p>
            <a:pPr eaLnBrk="1" hangingPunct="1"/>
            <a:r>
              <a:rPr lang="ru-RU" altLang="ru-RU" sz="1000">
                <a:latin typeface="+mn-lt"/>
              </a:rPr>
              <a:t>главного вектора </a:t>
            </a:r>
            <a:r>
              <a:rPr lang="en-US" altLang="ru-RU" sz="1000">
                <a:latin typeface="+mn-lt"/>
              </a:rPr>
              <a:t>:</a:t>
            </a:r>
            <a:endParaRPr lang="ru-RU" altLang="ru-RU" sz="1000">
              <a:latin typeface="+mn-lt"/>
            </a:endParaRPr>
          </a:p>
        </p:txBody>
      </p:sp>
      <p:graphicFrame>
        <p:nvGraphicFramePr>
          <p:cNvPr id="319508" name="Object 20"/>
          <p:cNvGraphicFramePr>
            <a:graphicFrameLocks noChangeAspect="1"/>
          </p:cNvGraphicFramePr>
          <p:nvPr>
            <p:extLst>
              <p:ext uri="{D42A27DB-BD31-4B8C-83A1-F6EECF244321}">
                <p14:modId xmlns:p14="http://schemas.microsoft.com/office/powerpoint/2010/main" val="3249483445"/>
              </p:ext>
            </p:extLst>
          </p:nvPr>
        </p:nvGraphicFramePr>
        <p:xfrm>
          <a:off x="1692275" y="1733550"/>
          <a:ext cx="749300" cy="800100"/>
        </p:xfrm>
        <a:graphic>
          <a:graphicData uri="http://schemas.openxmlformats.org/presentationml/2006/ole">
            <mc:AlternateContent xmlns:mc="http://schemas.openxmlformats.org/markup-compatibility/2006">
              <mc:Choice xmlns:v="urn:schemas-microsoft-com:vml" Requires="v">
                <p:oleObj spid="_x0000_s77917" name="Формула" r:id="rId13" imgW="749300" imgH="800100" progId="Equation.3">
                  <p:embed/>
                </p:oleObj>
              </mc:Choice>
              <mc:Fallback>
                <p:oleObj name="Формула" r:id="rId13" imgW="749300" imgH="8001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2275" y="1733550"/>
                        <a:ext cx="749300" cy="800100"/>
                      </a:xfrm>
                      <a:prstGeom prst="rect">
                        <a:avLst/>
                      </a:prstGeom>
                      <a:solidFill>
                        <a:srgbClr val="FFFF00"/>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09" name="Text Box 21"/>
          <p:cNvSpPr txBox="1">
            <a:spLocks noChangeArrowheads="1"/>
          </p:cNvSpPr>
          <p:nvPr/>
        </p:nvSpPr>
        <p:spPr bwMode="auto">
          <a:xfrm>
            <a:off x="5011738" y="1781175"/>
            <a:ext cx="121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Модуль</a:t>
            </a:r>
          </a:p>
          <a:p>
            <a:pPr eaLnBrk="1" hangingPunct="1"/>
            <a:r>
              <a:rPr lang="ru-RU" altLang="ru-RU" sz="1000">
                <a:latin typeface="+mn-lt"/>
              </a:rPr>
              <a:t>главного вектора </a:t>
            </a:r>
            <a:r>
              <a:rPr lang="en-US" altLang="ru-RU" sz="1000">
                <a:latin typeface="+mn-lt"/>
              </a:rPr>
              <a:t>:</a:t>
            </a:r>
            <a:endParaRPr lang="ru-RU" altLang="ru-RU" sz="1000">
              <a:latin typeface="+mn-lt"/>
            </a:endParaRPr>
          </a:p>
        </p:txBody>
      </p:sp>
      <p:graphicFrame>
        <p:nvGraphicFramePr>
          <p:cNvPr id="319510" name="Object 22"/>
          <p:cNvGraphicFramePr>
            <a:graphicFrameLocks noChangeAspect="1"/>
          </p:cNvGraphicFramePr>
          <p:nvPr>
            <p:extLst>
              <p:ext uri="{D42A27DB-BD31-4B8C-83A1-F6EECF244321}">
                <p14:modId xmlns:p14="http://schemas.microsoft.com/office/powerpoint/2010/main" val="1067964569"/>
              </p:ext>
            </p:extLst>
          </p:nvPr>
        </p:nvGraphicFramePr>
        <p:xfrm>
          <a:off x="6300788" y="1951038"/>
          <a:ext cx="1473200" cy="304800"/>
        </p:xfrm>
        <a:graphic>
          <a:graphicData uri="http://schemas.openxmlformats.org/presentationml/2006/ole">
            <mc:AlternateContent xmlns:mc="http://schemas.openxmlformats.org/markup-compatibility/2006">
              <mc:Choice xmlns:v="urn:schemas-microsoft-com:vml" Requires="v">
                <p:oleObj spid="_x0000_s77918" name="Формула" r:id="rId15" imgW="1473200" imgH="304800" progId="Equation.3">
                  <p:embed/>
                </p:oleObj>
              </mc:Choice>
              <mc:Fallback>
                <p:oleObj name="Формула" r:id="rId15" imgW="1473200" imgH="304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00788" y="1951038"/>
                        <a:ext cx="1473200" cy="304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11" name="Text Box 23"/>
          <p:cNvSpPr txBox="1">
            <a:spLocks noChangeArrowheads="1"/>
          </p:cNvSpPr>
          <p:nvPr/>
        </p:nvSpPr>
        <p:spPr bwMode="auto">
          <a:xfrm>
            <a:off x="2600325" y="1770063"/>
            <a:ext cx="121539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Направляющие</a:t>
            </a:r>
          </a:p>
          <a:p>
            <a:pPr eaLnBrk="1" hangingPunct="1"/>
            <a:r>
              <a:rPr lang="ru-RU" altLang="ru-RU" sz="1000">
                <a:latin typeface="+mn-lt"/>
              </a:rPr>
              <a:t>косинусы</a:t>
            </a:r>
          </a:p>
          <a:p>
            <a:pPr eaLnBrk="1" hangingPunct="1"/>
            <a:r>
              <a:rPr lang="ru-RU" altLang="ru-RU" sz="1000">
                <a:latin typeface="+mn-lt"/>
              </a:rPr>
              <a:t>главного вектора </a:t>
            </a:r>
            <a:r>
              <a:rPr lang="en-US" altLang="ru-RU" sz="1000">
                <a:latin typeface="+mn-lt"/>
              </a:rPr>
              <a:t>:</a:t>
            </a:r>
            <a:endParaRPr lang="ru-RU" altLang="ru-RU" sz="1000">
              <a:latin typeface="+mn-lt"/>
            </a:endParaRPr>
          </a:p>
        </p:txBody>
      </p:sp>
      <p:graphicFrame>
        <p:nvGraphicFramePr>
          <p:cNvPr id="319512" name="Object 24"/>
          <p:cNvGraphicFramePr>
            <a:graphicFrameLocks noChangeAspect="1"/>
          </p:cNvGraphicFramePr>
          <p:nvPr>
            <p:extLst>
              <p:ext uri="{D42A27DB-BD31-4B8C-83A1-F6EECF244321}">
                <p14:modId xmlns:p14="http://schemas.microsoft.com/office/powerpoint/2010/main" val="1903647120"/>
              </p:ext>
            </p:extLst>
          </p:nvPr>
        </p:nvGraphicFramePr>
        <p:xfrm>
          <a:off x="3738563" y="1712913"/>
          <a:ext cx="955675" cy="800100"/>
        </p:xfrm>
        <a:graphic>
          <a:graphicData uri="http://schemas.openxmlformats.org/presentationml/2006/ole">
            <mc:AlternateContent xmlns:mc="http://schemas.openxmlformats.org/markup-compatibility/2006">
              <mc:Choice xmlns:v="urn:schemas-microsoft-com:vml" Requires="v">
                <p:oleObj spid="_x0000_s77919" name="Формула" r:id="rId17" imgW="1092200" imgH="914400" progId="Equation.3">
                  <p:embed/>
                </p:oleObj>
              </mc:Choice>
              <mc:Fallback>
                <p:oleObj name="Формула" r:id="rId17" imgW="1092200" imgH="9144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8563" y="1712913"/>
                        <a:ext cx="955675" cy="8001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13" name="Rectangle 25"/>
          <p:cNvSpPr>
            <a:spLocks noChangeArrowheads="1"/>
          </p:cNvSpPr>
          <p:nvPr/>
        </p:nvSpPr>
        <p:spPr bwMode="auto">
          <a:xfrm>
            <a:off x="0" y="2393950"/>
            <a:ext cx="841216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lnSpc>
                <a:spcPct val="80000"/>
              </a:lnSpc>
            </a:pPr>
            <a:r>
              <a:rPr lang="ru-RU" altLang="ru-RU" sz="1000" b="1">
                <a:latin typeface="+mn-lt"/>
              </a:rPr>
              <a:t>Аналитическое определение главного момента системы – </a:t>
            </a:r>
            <a:r>
              <a:rPr lang="ru-RU" altLang="ru-RU" sz="1000">
                <a:latin typeface="+mn-lt"/>
              </a:rPr>
              <a:t>вычисляется аналогично через проекции на координатные оси и</a:t>
            </a:r>
            <a:r>
              <a:rPr lang="en-US" altLang="ru-RU" sz="1000">
                <a:latin typeface="+mn-lt"/>
              </a:rPr>
              <a:t> </a:t>
            </a:r>
            <a:r>
              <a:rPr lang="ru-RU" altLang="ru-RU" sz="1000">
                <a:latin typeface="+mn-lt"/>
              </a:rPr>
              <a:t>единичные векторы (орты)</a:t>
            </a:r>
            <a:r>
              <a:rPr lang="en-US" altLang="ru-RU" sz="1000">
                <a:latin typeface="+mn-lt"/>
              </a:rPr>
              <a:t>:</a:t>
            </a:r>
            <a:endParaRPr lang="ru-RU" altLang="ru-RU" sz="900">
              <a:latin typeface="+mn-lt"/>
            </a:endParaRPr>
          </a:p>
        </p:txBody>
      </p:sp>
      <p:graphicFrame>
        <p:nvGraphicFramePr>
          <p:cNvPr id="319514" name="Object 26"/>
          <p:cNvGraphicFramePr>
            <a:graphicFrameLocks noChangeAspect="1"/>
          </p:cNvGraphicFramePr>
          <p:nvPr>
            <p:extLst>
              <p:ext uri="{D42A27DB-BD31-4B8C-83A1-F6EECF244321}">
                <p14:modId xmlns:p14="http://schemas.microsoft.com/office/powerpoint/2010/main" val="920182901"/>
              </p:ext>
            </p:extLst>
          </p:nvPr>
        </p:nvGraphicFramePr>
        <p:xfrm>
          <a:off x="2459038" y="2760663"/>
          <a:ext cx="6099175" cy="311150"/>
        </p:xfrm>
        <a:graphic>
          <a:graphicData uri="http://schemas.openxmlformats.org/presentationml/2006/ole">
            <mc:AlternateContent xmlns:mc="http://schemas.openxmlformats.org/markup-compatibility/2006">
              <mc:Choice xmlns:v="urn:schemas-microsoft-com:vml" Requires="v">
                <p:oleObj spid="_x0000_s77920" name="Формула" r:id="rId19" imgW="4991100" imgH="254000" progId="Equation.3">
                  <p:embed/>
                </p:oleObj>
              </mc:Choice>
              <mc:Fallback>
                <p:oleObj name="Формула" r:id="rId19" imgW="4991100" imgH="2540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59038" y="2760663"/>
                        <a:ext cx="6099175" cy="311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15" name="Object 27"/>
          <p:cNvGraphicFramePr>
            <a:graphicFrameLocks noChangeAspect="1"/>
          </p:cNvGraphicFramePr>
          <p:nvPr>
            <p:extLst>
              <p:ext uri="{D42A27DB-BD31-4B8C-83A1-F6EECF244321}">
                <p14:modId xmlns:p14="http://schemas.microsoft.com/office/powerpoint/2010/main" val="1382255423"/>
              </p:ext>
            </p:extLst>
          </p:nvPr>
        </p:nvGraphicFramePr>
        <p:xfrm>
          <a:off x="1304925" y="3121025"/>
          <a:ext cx="6670675" cy="311150"/>
        </p:xfrm>
        <a:graphic>
          <a:graphicData uri="http://schemas.openxmlformats.org/presentationml/2006/ole">
            <mc:AlternateContent xmlns:mc="http://schemas.openxmlformats.org/markup-compatibility/2006">
              <mc:Choice xmlns:v="urn:schemas-microsoft-com:vml" Requires="v">
                <p:oleObj spid="_x0000_s77921" name="Формула" r:id="rId21" imgW="5461000" imgH="254000" progId="Equation.3">
                  <p:embed/>
                </p:oleObj>
              </mc:Choice>
              <mc:Fallback>
                <p:oleObj name="Формула" r:id="rId21" imgW="5461000" imgH="2540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04925" y="3121025"/>
                        <a:ext cx="6670675" cy="311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16" name="Text Box 28"/>
          <p:cNvSpPr txBox="1">
            <a:spLocks noChangeArrowheads="1"/>
          </p:cNvSpPr>
          <p:nvPr/>
        </p:nvSpPr>
        <p:spPr bwMode="auto">
          <a:xfrm>
            <a:off x="411163" y="3571875"/>
            <a:ext cx="125226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Отсюда</a:t>
            </a:r>
          </a:p>
          <a:p>
            <a:pPr eaLnBrk="1" hangingPunct="1"/>
            <a:r>
              <a:rPr lang="ru-RU" altLang="ru-RU" sz="1000">
                <a:latin typeface="+mn-lt"/>
              </a:rPr>
              <a:t>проекции</a:t>
            </a:r>
          </a:p>
          <a:p>
            <a:pPr eaLnBrk="1" hangingPunct="1"/>
            <a:r>
              <a:rPr lang="ru-RU" altLang="ru-RU" sz="1000">
                <a:latin typeface="+mn-lt"/>
              </a:rPr>
              <a:t>главного момента </a:t>
            </a:r>
            <a:r>
              <a:rPr lang="en-US" altLang="ru-RU" sz="1000">
                <a:latin typeface="+mn-lt"/>
              </a:rPr>
              <a:t>:</a:t>
            </a:r>
            <a:endParaRPr lang="ru-RU" altLang="ru-RU" sz="1000">
              <a:latin typeface="+mn-lt"/>
            </a:endParaRPr>
          </a:p>
        </p:txBody>
      </p:sp>
      <p:graphicFrame>
        <p:nvGraphicFramePr>
          <p:cNvPr id="319517" name="Object 29"/>
          <p:cNvGraphicFramePr>
            <a:graphicFrameLocks noChangeAspect="1"/>
          </p:cNvGraphicFramePr>
          <p:nvPr>
            <p:extLst>
              <p:ext uri="{D42A27DB-BD31-4B8C-83A1-F6EECF244321}">
                <p14:modId xmlns:p14="http://schemas.microsoft.com/office/powerpoint/2010/main" val="3010129895"/>
              </p:ext>
            </p:extLst>
          </p:nvPr>
        </p:nvGraphicFramePr>
        <p:xfrm>
          <a:off x="1703388" y="3500438"/>
          <a:ext cx="876300" cy="711200"/>
        </p:xfrm>
        <a:graphic>
          <a:graphicData uri="http://schemas.openxmlformats.org/presentationml/2006/ole">
            <mc:AlternateContent xmlns:mc="http://schemas.openxmlformats.org/markup-compatibility/2006">
              <mc:Choice xmlns:v="urn:schemas-microsoft-com:vml" Requires="v">
                <p:oleObj spid="_x0000_s77922" name="Формула" r:id="rId23" imgW="876300" imgH="711200" progId="Equation.3">
                  <p:embed/>
                </p:oleObj>
              </mc:Choice>
              <mc:Fallback>
                <p:oleObj name="Формула" r:id="rId23" imgW="876300" imgH="711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03388" y="3500438"/>
                        <a:ext cx="876300" cy="711200"/>
                      </a:xfrm>
                      <a:prstGeom prst="rect">
                        <a:avLst/>
                      </a:prstGeom>
                      <a:solidFill>
                        <a:srgbClr val="FFFF00"/>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18" name="Text Box 30"/>
          <p:cNvSpPr txBox="1">
            <a:spLocks noChangeArrowheads="1"/>
          </p:cNvSpPr>
          <p:nvPr/>
        </p:nvSpPr>
        <p:spPr bwMode="auto">
          <a:xfrm>
            <a:off x="5095875" y="3636963"/>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Модуль</a:t>
            </a:r>
          </a:p>
          <a:p>
            <a:pPr eaLnBrk="1" hangingPunct="1"/>
            <a:r>
              <a:rPr lang="ru-RU" altLang="ru-RU" sz="1000">
                <a:latin typeface="+mn-lt"/>
              </a:rPr>
              <a:t>главного момента </a:t>
            </a:r>
            <a:r>
              <a:rPr lang="en-US" altLang="ru-RU" sz="1000">
                <a:latin typeface="+mn-lt"/>
              </a:rPr>
              <a:t>:</a:t>
            </a:r>
            <a:endParaRPr lang="ru-RU" altLang="ru-RU" sz="1000">
              <a:latin typeface="+mn-lt"/>
            </a:endParaRPr>
          </a:p>
        </p:txBody>
      </p:sp>
      <p:graphicFrame>
        <p:nvGraphicFramePr>
          <p:cNvPr id="319519" name="Object 31"/>
          <p:cNvGraphicFramePr>
            <a:graphicFrameLocks noChangeAspect="1"/>
          </p:cNvGraphicFramePr>
          <p:nvPr>
            <p:extLst>
              <p:ext uri="{D42A27DB-BD31-4B8C-83A1-F6EECF244321}">
                <p14:modId xmlns:p14="http://schemas.microsoft.com/office/powerpoint/2010/main" val="2562335744"/>
              </p:ext>
            </p:extLst>
          </p:nvPr>
        </p:nvGraphicFramePr>
        <p:xfrm>
          <a:off x="6381750" y="3759200"/>
          <a:ext cx="1574800" cy="304800"/>
        </p:xfrm>
        <a:graphic>
          <a:graphicData uri="http://schemas.openxmlformats.org/presentationml/2006/ole">
            <mc:AlternateContent xmlns:mc="http://schemas.openxmlformats.org/markup-compatibility/2006">
              <mc:Choice xmlns:v="urn:schemas-microsoft-com:vml" Requires="v">
                <p:oleObj spid="_x0000_s77923" name="Формула" r:id="rId25" imgW="1574800" imgH="304800" progId="Equation.3">
                  <p:embed/>
                </p:oleObj>
              </mc:Choice>
              <mc:Fallback>
                <p:oleObj name="Формула" r:id="rId25" imgW="1574800" imgH="3048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81750" y="3759200"/>
                        <a:ext cx="1574800" cy="304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20" name="Text Box 32"/>
          <p:cNvSpPr txBox="1">
            <a:spLocks noChangeArrowheads="1"/>
          </p:cNvSpPr>
          <p:nvPr/>
        </p:nvSpPr>
        <p:spPr bwMode="auto">
          <a:xfrm>
            <a:off x="2570163" y="3625850"/>
            <a:ext cx="125226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Направляющие</a:t>
            </a:r>
          </a:p>
          <a:p>
            <a:pPr eaLnBrk="1" hangingPunct="1"/>
            <a:r>
              <a:rPr lang="ru-RU" altLang="ru-RU" sz="1000">
                <a:latin typeface="+mn-lt"/>
              </a:rPr>
              <a:t>косинусы</a:t>
            </a:r>
          </a:p>
          <a:p>
            <a:pPr eaLnBrk="1" hangingPunct="1"/>
            <a:r>
              <a:rPr lang="ru-RU" altLang="ru-RU" sz="1000">
                <a:latin typeface="+mn-lt"/>
              </a:rPr>
              <a:t>главного момента </a:t>
            </a:r>
            <a:r>
              <a:rPr lang="en-US" altLang="ru-RU" sz="1000">
                <a:latin typeface="+mn-lt"/>
              </a:rPr>
              <a:t>:</a:t>
            </a:r>
            <a:endParaRPr lang="ru-RU" altLang="ru-RU" sz="1000">
              <a:latin typeface="+mn-lt"/>
            </a:endParaRPr>
          </a:p>
        </p:txBody>
      </p:sp>
      <p:graphicFrame>
        <p:nvGraphicFramePr>
          <p:cNvPr id="319521" name="Object 33"/>
          <p:cNvGraphicFramePr>
            <a:graphicFrameLocks noChangeAspect="1"/>
          </p:cNvGraphicFramePr>
          <p:nvPr>
            <p:extLst>
              <p:ext uri="{D42A27DB-BD31-4B8C-83A1-F6EECF244321}">
                <p14:modId xmlns:p14="http://schemas.microsoft.com/office/powerpoint/2010/main" val="117361463"/>
              </p:ext>
            </p:extLst>
          </p:nvPr>
        </p:nvGraphicFramePr>
        <p:xfrm>
          <a:off x="3765550" y="3492500"/>
          <a:ext cx="1006475" cy="763588"/>
        </p:xfrm>
        <a:graphic>
          <a:graphicData uri="http://schemas.openxmlformats.org/presentationml/2006/ole">
            <mc:AlternateContent xmlns:mc="http://schemas.openxmlformats.org/markup-compatibility/2006">
              <mc:Choice xmlns:v="urn:schemas-microsoft-com:vml" Requires="v">
                <p:oleObj spid="_x0000_s77924" name="Формула" r:id="rId27" imgW="1206500" imgH="914400" progId="Equation.3">
                  <p:embed/>
                </p:oleObj>
              </mc:Choice>
              <mc:Fallback>
                <p:oleObj name="Формула" r:id="rId27" imgW="1206500" imgH="9144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65550" y="3492500"/>
                        <a:ext cx="1006475" cy="7635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522" name="Rectangle 34"/>
          <p:cNvSpPr>
            <a:spLocks noChangeArrowheads="1"/>
          </p:cNvSpPr>
          <p:nvPr/>
        </p:nvSpPr>
        <p:spPr bwMode="auto">
          <a:xfrm>
            <a:off x="34925" y="5084763"/>
            <a:ext cx="8967788"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r>
              <a:rPr lang="ru-RU" altLang="ru-RU" sz="1000" b="1">
                <a:solidFill>
                  <a:srgbClr val="FF0000"/>
                </a:solidFill>
                <a:latin typeface="+mn-lt"/>
              </a:rPr>
              <a:t>Возможные случаи</a:t>
            </a:r>
            <a:endParaRPr lang="en-US" altLang="ru-RU" sz="1000" b="1">
              <a:solidFill>
                <a:srgbClr val="FF0000"/>
              </a:solidFill>
              <a:latin typeface="+mn-lt"/>
            </a:endParaRPr>
          </a:p>
          <a:p>
            <a:pPr eaLnBrk="1" hangingPunct="1">
              <a:buFont typeface="Wingdings" pitchFamily="2" charset="2"/>
              <a:buNone/>
            </a:pPr>
            <a:r>
              <a:rPr lang="en-US" altLang="ru-RU" sz="1000" b="1">
                <a:solidFill>
                  <a:srgbClr val="FF0000"/>
                </a:solidFill>
                <a:latin typeface="+mn-lt"/>
              </a:rPr>
              <a:t>	</a:t>
            </a:r>
            <a:r>
              <a:rPr lang="ru-RU" altLang="ru-RU" sz="1000" b="1">
                <a:solidFill>
                  <a:srgbClr val="FF0000"/>
                </a:solidFill>
                <a:latin typeface="+mn-lt"/>
              </a:rPr>
              <a:t>приведения</a:t>
            </a:r>
            <a:endParaRPr lang="en-US" altLang="ru-RU" sz="1000" b="1">
              <a:solidFill>
                <a:srgbClr val="FF0000"/>
              </a:solidFill>
              <a:latin typeface="+mn-lt"/>
            </a:endParaRPr>
          </a:p>
          <a:p>
            <a:pPr eaLnBrk="1" hangingPunct="1">
              <a:buFont typeface="Wingdings" pitchFamily="2" charset="2"/>
              <a:buNone/>
            </a:pPr>
            <a:r>
              <a:rPr lang="en-US" altLang="ru-RU" sz="1000" b="1">
                <a:solidFill>
                  <a:srgbClr val="FF0000"/>
                </a:solidFill>
                <a:latin typeface="+mn-lt"/>
              </a:rPr>
              <a:t>	</a:t>
            </a:r>
            <a:r>
              <a:rPr lang="ru-RU" altLang="ru-RU" sz="1000" b="1">
                <a:solidFill>
                  <a:srgbClr val="FF0000"/>
                </a:solidFill>
                <a:latin typeface="+mn-lt"/>
              </a:rPr>
              <a:t>пространственной</a:t>
            </a:r>
            <a:endParaRPr lang="en-US" altLang="ru-RU" sz="1000" b="1">
              <a:solidFill>
                <a:srgbClr val="FF0000"/>
              </a:solidFill>
              <a:latin typeface="+mn-lt"/>
            </a:endParaRPr>
          </a:p>
          <a:p>
            <a:pPr eaLnBrk="1" hangingPunct="1">
              <a:buFont typeface="Wingdings" pitchFamily="2" charset="2"/>
              <a:buNone/>
            </a:pPr>
            <a:r>
              <a:rPr lang="en-US" altLang="ru-RU" sz="1000" b="1">
                <a:solidFill>
                  <a:srgbClr val="FF0000"/>
                </a:solidFill>
                <a:latin typeface="+mn-lt"/>
              </a:rPr>
              <a:t>	</a:t>
            </a:r>
            <a:r>
              <a:rPr lang="ru-RU" altLang="ru-RU" sz="1000" b="1">
                <a:solidFill>
                  <a:srgbClr val="FF0000"/>
                </a:solidFill>
                <a:latin typeface="+mn-lt"/>
              </a:rPr>
              <a:t>произвольной</a:t>
            </a:r>
            <a:endParaRPr lang="en-US" altLang="ru-RU" sz="1000" b="1">
              <a:solidFill>
                <a:srgbClr val="FF0000"/>
              </a:solidFill>
              <a:latin typeface="+mn-lt"/>
            </a:endParaRPr>
          </a:p>
          <a:p>
            <a:pPr eaLnBrk="1" hangingPunct="1">
              <a:buFont typeface="Wingdings" pitchFamily="2" charset="2"/>
              <a:buNone/>
            </a:pPr>
            <a:r>
              <a:rPr lang="en-US" altLang="ru-RU" sz="1000" b="1">
                <a:solidFill>
                  <a:srgbClr val="FF0000"/>
                </a:solidFill>
                <a:latin typeface="+mn-lt"/>
              </a:rPr>
              <a:t>	</a:t>
            </a:r>
            <a:r>
              <a:rPr lang="ru-RU" altLang="ru-RU" sz="1000" b="1">
                <a:solidFill>
                  <a:srgbClr val="FF0000"/>
                </a:solidFill>
                <a:latin typeface="+mn-lt"/>
              </a:rPr>
              <a:t>системы сил</a:t>
            </a:r>
            <a:r>
              <a:rPr lang="en-US" altLang="ru-RU" sz="1000" b="1">
                <a:solidFill>
                  <a:srgbClr val="FF0000"/>
                </a:solidFill>
                <a:latin typeface="+mn-lt"/>
              </a:rPr>
              <a:t>:</a:t>
            </a:r>
          </a:p>
          <a:p>
            <a:pPr eaLnBrk="1" hangingPunct="1">
              <a:buFont typeface="Wingdings" pitchFamily="2" charset="2"/>
              <a:buNone/>
            </a:pPr>
            <a:endParaRPr lang="ru-RU" altLang="ru-RU" sz="1000">
              <a:solidFill>
                <a:schemeClr val="bg2"/>
              </a:solidFill>
              <a:latin typeface="+mn-lt"/>
            </a:endParaRPr>
          </a:p>
        </p:txBody>
      </p:sp>
      <p:graphicFrame>
        <p:nvGraphicFramePr>
          <p:cNvPr id="319637" name="Group 149"/>
          <p:cNvGraphicFramePr>
            <a:graphicFrameLocks noGrp="1"/>
          </p:cNvGraphicFramePr>
          <p:nvPr>
            <p:extLst>
              <p:ext uri="{D42A27DB-BD31-4B8C-83A1-F6EECF244321}">
                <p14:modId xmlns:p14="http://schemas.microsoft.com/office/powerpoint/2010/main" val="1812368084"/>
              </p:ext>
            </p:extLst>
          </p:nvPr>
        </p:nvGraphicFramePr>
        <p:xfrm>
          <a:off x="1990725" y="5224463"/>
          <a:ext cx="4981575" cy="1463676"/>
        </p:xfrm>
        <a:graphic>
          <a:graphicData uri="http://schemas.openxmlformats.org/drawingml/2006/table">
            <a:tbl>
              <a:tblPr/>
              <a:tblGrid>
                <a:gridCol w="261938"/>
                <a:gridCol w="512762"/>
                <a:gridCol w="582613"/>
                <a:gridCol w="1782762"/>
                <a:gridCol w="1841500"/>
              </a:tblGrid>
              <a:tr h="243946">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ru-RU" altLang="ru-RU" sz="1000" b="0" i="0" u="none" strike="noStrike" cap="none" normalizeH="0" baseline="0" smtClean="0">
                          <a:ln>
                            <a:noFill/>
                          </a:ln>
                          <a:solidFill>
                            <a:schemeClr val="tx1"/>
                          </a:solidFill>
                          <a:effectLst/>
                          <a:latin typeface="Arial" charset="0"/>
                        </a:rPr>
                        <a:t>Дополнительное  условие</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ru-RU" altLang="ru-RU" sz="1000" b="0" i="0" u="none" strike="noStrike" cap="none" normalizeH="0" baseline="0" smtClean="0">
                          <a:ln>
                            <a:noFill/>
                          </a:ln>
                          <a:solidFill>
                            <a:schemeClr val="tx1"/>
                          </a:solidFill>
                          <a:effectLst/>
                          <a:latin typeface="Arial" charset="0"/>
                        </a:rPr>
                        <a:t>Простейший вид системы</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46">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ru-RU" sz="1000" b="0" i="0" u="none" strike="noStrike" cap="none" normalizeH="0" baseline="0" smtClean="0">
                          <a:ln>
                            <a:noFill/>
                          </a:ln>
                          <a:solidFill>
                            <a:schemeClr val="tx1"/>
                          </a:solidFill>
                          <a:effectLst/>
                          <a:latin typeface="Arial" charset="0"/>
                        </a:rPr>
                        <a:t>1</a:t>
                      </a: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ru-RU" altLang="ru-RU" sz="1000" b="0" i="0" u="none" strike="noStrike" cap="none" normalizeH="0" baseline="0" smtClean="0">
                          <a:ln>
                            <a:noFill/>
                          </a:ln>
                          <a:solidFill>
                            <a:schemeClr val="tx1"/>
                          </a:solidFill>
                          <a:effectLst/>
                          <a:latin typeface="Arial" charset="0"/>
                        </a:rPr>
                        <a:t>Условия равновесия</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3946">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ru-RU" sz="1000" b="0" i="0" u="none" strike="noStrike" cap="none" normalizeH="0" baseline="0" smtClean="0">
                          <a:ln>
                            <a:noFill/>
                          </a:ln>
                          <a:solidFill>
                            <a:schemeClr val="tx1"/>
                          </a:solidFill>
                          <a:effectLst/>
                          <a:latin typeface="Arial" charset="0"/>
                        </a:rPr>
                        <a:t>2</a:t>
                      </a: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ru-RU" altLang="ru-RU" sz="1000" b="0" i="0" u="none" strike="noStrike" cap="none" normalizeH="0" baseline="0" smtClean="0">
                          <a:ln>
                            <a:noFill/>
                          </a:ln>
                          <a:solidFill>
                            <a:schemeClr val="tx1"/>
                          </a:solidFill>
                          <a:effectLst/>
                          <a:latin typeface="Arial" charset="0"/>
                        </a:rPr>
                        <a:t>Равнодействующая</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3946">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ru-RU" sz="1000" b="0" i="0" u="none" strike="noStrike" cap="none" normalizeH="0" baseline="0" smtClean="0">
                          <a:ln>
                            <a:noFill/>
                          </a:ln>
                          <a:solidFill>
                            <a:schemeClr val="tx1"/>
                          </a:solidFill>
                          <a:effectLst/>
                          <a:latin typeface="Arial" charset="0"/>
                        </a:rPr>
                        <a:t>3</a:t>
                      </a: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ru-RU" altLang="ru-RU" sz="1000" b="0" i="0" u="none" strike="noStrike" cap="none" normalizeH="0" baseline="0" smtClean="0">
                          <a:ln>
                            <a:noFill/>
                          </a:ln>
                          <a:solidFill>
                            <a:schemeClr val="tx1"/>
                          </a:solidFill>
                          <a:effectLst/>
                          <a:latin typeface="Arial" charset="0"/>
                        </a:rPr>
                        <a:t>Пара сил</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46">
                <a:tc rowSpan="2">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ru-RU" altLang="ru-RU" sz="1000" b="0" i="0" u="none" strike="noStrike" cap="none" normalizeH="0" baseline="0" smtClean="0">
                          <a:ln>
                            <a:noFill/>
                          </a:ln>
                          <a:solidFill>
                            <a:schemeClr val="tx1"/>
                          </a:solidFill>
                          <a:effectLst/>
                          <a:latin typeface="Arial" charset="0"/>
                        </a:rPr>
                        <a:t>4</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rowSpan="2">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ru-RU" altLang="ru-RU" sz="1000" b="0" i="0" u="none" strike="noStrike" cap="none" normalizeH="0" baseline="0" smtClean="0">
                          <a:ln>
                            <a:noFill/>
                          </a:ln>
                          <a:solidFill>
                            <a:schemeClr val="tx1"/>
                          </a:solidFill>
                          <a:effectLst/>
                          <a:latin typeface="Arial" charset="0"/>
                        </a:rPr>
                        <a:t>Равнодействующая</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3946">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ru-RU" altLang="ru-RU" sz="1000" b="0" i="0" u="none" strike="noStrike" cap="none" normalizeH="0" baseline="0" smtClean="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charset="0"/>
                        </a:defRPr>
                      </a:lvl1pPr>
                      <a:lvl2pPr>
                        <a:spcBef>
                          <a:spcPct val="20000"/>
                        </a:spcBef>
                        <a:buClr>
                          <a:schemeClr val="accent2"/>
                        </a:buClr>
                        <a:buSzPct val="80000"/>
                        <a:buFont typeface="Wingdings" pitchFamily="2" charset="2"/>
                        <a:defRPr sz="2400">
                          <a:solidFill>
                            <a:schemeClr val="tx1"/>
                          </a:solidFill>
                          <a:latin typeface="Arial" charset="0"/>
                        </a:defRPr>
                      </a:lvl2pPr>
                      <a:lvl3pPr>
                        <a:spcBef>
                          <a:spcPct val="20000"/>
                        </a:spcBef>
                        <a:buClr>
                          <a:schemeClr val="bg2"/>
                        </a:buClr>
                        <a:buSzPct val="65000"/>
                        <a:buFont typeface="Wingdings" pitchFamily="2" charset="2"/>
                        <a:defRPr sz="2000">
                          <a:solidFill>
                            <a:schemeClr val="tx1"/>
                          </a:solidFill>
                          <a:latin typeface="Arial" charset="0"/>
                        </a:defRPr>
                      </a:lvl3pPr>
                      <a:lvl4pPr>
                        <a:spcBef>
                          <a:spcPct val="20000"/>
                        </a:spcBef>
                        <a:buClr>
                          <a:schemeClr val="accent2"/>
                        </a:buClr>
                        <a:buSzPct val="70000"/>
                        <a:buFont typeface="Wingdings" pitchFamily="2" charset="2"/>
                        <a:defRPr>
                          <a:solidFill>
                            <a:schemeClr val="tx1"/>
                          </a:solidFill>
                          <a:latin typeface="Arial" charset="0"/>
                        </a:defRPr>
                      </a:lvl4pPr>
                      <a:lvl5pPr>
                        <a:spcBef>
                          <a:spcPct val="20000"/>
                        </a:spcBef>
                        <a:buClr>
                          <a:schemeClr val="bg2"/>
                        </a:buClr>
                        <a:buFont typeface="Wingdings" pitchFamily="2" charset="2"/>
                        <a:defRPr>
                          <a:solidFill>
                            <a:schemeClr val="tx1"/>
                          </a:solidFill>
                          <a:latin typeface="Arial" charset="0"/>
                        </a:defRPr>
                      </a:lvl5pPr>
                      <a:lvl6pPr fontAlgn="base">
                        <a:spcBef>
                          <a:spcPct val="20000"/>
                        </a:spcBef>
                        <a:spcAft>
                          <a:spcPct val="0"/>
                        </a:spcAft>
                        <a:buClr>
                          <a:schemeClr val="bg2"/>
                        </a:buClr>
                        <a:buFont typeface="Wingdings" pitchFamily="2" charset="2"/>
                        <a:defRPr>
                          <a:solidFill>
                            <a:schemeClr val="tx1"/>
                          </a:solidFill>
                          <a:latin typeface="Arial" charset="0"/>
                        </a:defRPr>
                      </a:lvl6pPr>
                      <a:lvl7pPr fontAlgn="base">
                        <a:spcBef>
                          <a:spcPct val="20000"/>
                        </a:spcBef>
                        <a:spcAft>
                          <a:spcPct val="0"/>
                        </a:spcAft>
                        <a:buClr>
                          <a:schemeClr val="bg2"/>
                        </a:buClr>
                        <a:buFont typeface="Wingdings" pitchFamily="2" charset="2"/>
                        <a:defRPr>
                          <a:solidFill>
                            <a:schemeClr val="tx1"/>
                          </a:solidFill>
                          <a:latin typeface="Arial" charset="0"/>
                        </a:defRPr>
                      </a:lvl7pPr>
                      <a:lvl8pPr fontAlgn="base">
                        <a:spcBef>
                          <a:spcPct val="20000"/>
                        </a:spcBef>
                        <a:spcAft>
                          <a:spcPct val="0"/>
                        </a:spcAft>
                        <a:buClr>
                          <a:schemeClr val="bg2"/>
                        </a:buClr>
                        <a:buFont typeface="Wingdings" pitchFamily="2" charset="2"/>
                        <a:defRPr>
                          <a:solidFill>
                            <a:schemeClr val="tx1"/>
                          </a:solidFill>
                          <a:latin typeface="Arial" charset="0"/>
                        </a:defRPr>
                      </a:lvl8pPr>
                      <a:lvl9pPr fontAlgn="base">
                        <a:spcBef>
                          <a:spcPct val="20000"/>
                        </a:spcBef>
                        <a:spcAft>
                          <a:spcPct val="0"/>
                        </a:spcAft>
                        <a:buClr>
                          <a:schemeClr val="bg2"/>
                        </a:buClr>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ru-RU" altLang="ru-RU" sz="1000" b="0" i="0" u="none" strike="noStrike" cap="none" normalizeH="0" baseline="0" smtClean="0">
                          <a:ln>
                            <a:noFill/>
                          </a:ln>
                          <a:solidFill>
                            <a:schemeClr val="tx1"/>
                          </a:solidFill>
                          <a:effectLst/>
                          <a:latin typeface="Arial" charset="0"/>
                        </a:rPr>
                        <a:t>Силовой винт (сила и пара)</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9569" name="Object 81"/>
          <p:cNvGraphicFramePr>
            <a:graphicFrameLocks noChangeAspect="1"/>
          </p:cNvGraphicFramePr>
          <p:nvPr>
            <p:extLst>
              <p:ext uri="{D42A27DB-BD31-4B8C-83A1-F6EECF244321}">
                <p14:modId xmlns:p14="http://schemas.microsoft.com/office/powerpoint/2010/main" val="823072982"/>
              </p:ext>
            </p:extLst>
          </p:nvPr>
        </p:nvGraphicFramePr>
        <p:xfrm>
          <a:off x="2266950" y="5484813"/>
          <a:ext cx="469900" cy="215900"/>
        </p:xfrm>
        <a:graphic>
          <a:graphicData uri="http://schemas.openxmlformats.org/presentationml/2006/ole">
            <mc:AlternateContent xmlns:mc="http://schemas.openxmlformats.org/markup-compatibility/2006">
              <mc:Choice xmlns:v="urn:schemas-microsoft-com:vml" Requires="v">
                <p:oleObj spid="_x0000_s77925" name="Формула" r:id="rId29" imgW="469696" imgH="215806" progId="Equation.3">
                  <p:embed/>
                </p:oleObj>
              </mc:Choice>
              <mc:Fallback>
                <p:oleObj name="Формула" r:id="rId29" imgW="469696" imgH="21580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66950" y="5484813"/>
                        <a:ext cx="469900" cy="215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70" name="Object 82"/>
          <p:cNvGraphicFramePr>
            <a:graphicFrameLocks noChangeAspect="1"/>
          </p:cNvGraphicFramePr>
          <p:nvPr>
            <p:extLst>
              <p:ext uri="{D42A27DB-BD31-4B8C-83A1-F6EECF244321}">
                <p14:modId xmlns:p14="http://schemas.microsoft.com/office/powerpoint/2010/main" val="2967603111"/>
              </p:ext>
            </p:extLst>
          </p:nvPr>
        </p:nvGraphicFramePr>
        <p:xfrm>
          <a:off x="2773363" y="5491163"/>
          <a:ext cx="549275" cy="219075"/>
        </p:xfrm>
        <a:graphic>
          <a:graphicData uri="http://schemas.openxmlformats.org/presentationml/2006/ole">
            <mc:AlternateContent xmlns:mc="http://schemas.openxmlformats.org/markup-compatibility/2006">
              <mc:Choice xmlns:v="urn:schemas-microsoft-com:vml" Requires="v">
                <p:oleObj spid="_x0000_s77926" name="Формула" r:id="rId31" imgW="520700" imgH="228600" progId="Equation.3">
                  <p:embed/>
                </p:oleObj>
              </mc:Choice>
              <mc:Fallback>
                <p:oleObj name="Формула" r:id="rId31" imgW="520700" imgH="2286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773363" y="5491163"/>
                        <a:ext cx="549275" cy="219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74" name="Object 86"/>
          <p:cNvGraphicFramePr>
            <a:graphicFrameLocks noChangeAspect="1"/>
          </p:cNvGraphicFramePr>
          <p:nvPr>
            <p:extLst>
              <p:ext uri="{D42A27DB-BD31-4B8C-83A1-F6EECF244321}">
                <p14:modId xmlns:p14="http://schemas.microsoft.com/office/powerpoint/2010/main" val="1307155775"/>
              </p:ext>
            </p:extLst>
          </p:nvPr>
        </p:nvGraphicFramePr>
        <p:xfrm>
          <a:off x="2274888" y="5730875"/>
          <a:ext cx="469900" cy="215900"/>
        </p:xfrm>
        <a:graphic>
          <a:graphicData uri="http://schemas.openxmlformats.org/presentationml/2006/ole">
            <mc:AlternateContent xmlns:mc="http://schemas.openxmlformats.org/markup-compatibility/2006">
              <mc:Choice xmlns:v="urn:schemas-microsoft-com:vml" Requires="v">
                <p:oleObj spid="_x0000_s77927" name="Формула" r:id="rId33" imgW="469696" imgH="215806" progId="Equation.3">
                  <p:embed/>
                </p:oleObj>
              </mc:Choice>
              <mc:Fallback>
                <p:oleObj name="Формула" r:id="rId33" imgW="469696" imgH="215806"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274888" y="5730875"/>
                        <a:ext cx="469900" cy="215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75" name="Object 87"/>
          <p:cNvGraphicFramePr>
            <a:graphicFrameLocks noChangeAspect="1"/>
          </p:cNvGraphicFramePr>
          <p:nvPr>
            <p:extLst>
              <p:ext uri="{D42A27DB-BD31-4B8C-83A1-F6EECF244321}">
                <p14:modId xmlns:p14="http://schemas.microsoft.com/office/powerpoint/2010/main" val="1007203889"/>
              </p:ext>
            </p:extLst>
          </p:nvPr>
        </p:nvGraphicFramePr>
        <p:xfrm>
          <a:off x="2781300" y="5727700"/>
          <a:ext cx="549275" cy="219075"/>
        </p:xfrm>
        <a:graphic>
          <a:graphicData uri="http://schemas.openxmlformats.org/presentationml/2006/ole">
            <mc:AlternateContent xmlns:mc="http://schemas.openxmlformats.org/markup-compatibility/2006">
              <mc:Choice xmlns:v="urn:schemas-microsoft-com:vml" Requires="v">
                <p:oleObj spid="_x0000_s77928" name="Формула" r:id="rId35" imgW="520700" imgH="228600" progId="Equation.3">
                  <p:embed/>
                </p:oleObj>
              </mc:Choice>
              <mc:Fallback>
                <p:oleObj name="Формула" r:id="rId35" imgW="520700" imgH="2286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781300" y="5727700"/>
                        <a:ext cx="549275" cy="219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76" name="Object 88"/>
          <p:cNvGraphicFramePr>
            <a:graphicFrameLocks noChangeAspect="1"/>
          </p:cNvGraphicFramePr>
          <p:nvPr>
            <p:extLst>
              <p:ext uri="{D42A27DB-BD31-4B8C-83A1-F6EECF244321}">
                <p14:modId xmlns:p14="http://schemas.microsoft.com/office/powerpoint/2010/main" val="4065091939"/>
              </p:ext>
            </p:extLst>
          </p:nvPr>
        </p:nvGraphicFramePr>
        <p:xfrm>
          <a:off x="2773363" y="5964238"/>
          <a:ext cx="552450" cy="228600"/>
        </p:xfrm>
        <a:graphic>
          <a:graphicData uri="http://schemas.openxmlformats.org/presentationml/2006/ole">
            <mc:AlternateContent xmlns:mc="http://schemas.openxmlformats.org/markup-compatibility/2006">
              <mc:Choice xmlns:v="urn:schemas-microsoft-com:vml" Requires="v">
                <p:oleObj spid="_x0000_s77929" name="Формула" r:id="rId36" imgW="533169" imgH="228501" progId="Equation.3">
                  <p:embed/>
                </p:oleObj>
              </mc:Choice>
              <mc:Fallback>
                <p:oleObj name="Формула" r:id="rId36" imgW="533169" imgH="228501"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773363" y="5964238"/>
                        <a:ext cx="552450" cy="228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79" name="Object 91"/>
          <p:cNvGraphicFramePr>
            <a:graphicFrameLocks noChangeAspect="1"/>
          </p:cNvGraphicFramePr>
          <p:nvPr>
            <p:extLst>
              <p:ext uri="{D42A27DB-BD31-4B8C-83A1-F6EECF244321}">
                <p14:modId xmlns:p14="http://schemas.microsoft.com/office/powerpoint/2010/main" val="3160545647"/>
              </p:ext>
            </p:extLst>
          </p:nvPr>
        </p:nvGraphicFramePr>
        <p:xfrm>
          <a:off x="2274888" y="5969000"/>
          <a:ext cx="479425" cy="215900"/>
        </p:xfrm>
        <a:graphic>
          <a:graphicData uri="http://schemas.openxmlformats.org/presentationml/2006/ole">
            <mc:AlternateContent xmlns:mc="http://schemas.openxmlformats.org/markup-compatibility/2006">
              <mc:Choice xmlns:v="urn:schemas-microsoft-com:vml" Requires="v">
                <p:oleObj spid="_x0000_s77930" name="Формула" r:id="rId38" imgW="469696" imgH="215806" progId="Equation.3">
                  <p:embed/>
                </p:oleObj>
              </mc:Choice>
              <mc:Fallback>
                <p:oleObj name="Формула" r:id="rId38" imgW="469696" imgH="21580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74888" y="5969000"/>
                        <a:ext cx="479425" cy="215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80" name="Object 92"/>
          <p:cNvGraphicFramePr>
            <a:graphicFrameLocks noChangeAspect="1"/>
          </p:cNvGraphicFramePr>
          <p:nvPr>
            <p:extLst>
              <p:ext uri="{D42A27DB-BD31-4B8C-83A1-F6EECF244321}">
                <p14:modId xmlns:p14="http://schemas.microsoft.com/office/powerpoint/2010/main" val="3458416181"/>
              </p:ext>
            </p:extLst>
          </p:nvPr>
        </p:nvGraphicFramePr>
        <p:xfrm>
          <a:off x="2263775" y="6291263"/>
          <a:ext cx="469900" cy="215900"/>
        </p:xfrm>
        <a:graphic>
          <a:graphicData uri="http://schemas.openxmlformats.org/presentationml/2006/ole">
            <mc:AlternateContent xmlns:mc="http://schemas.openxmlformats.org/markup-compatibility/2006">
              <mc:Choice xmlns:v="urn:schemas-microsoft-com:vml" Requires="v">
                <p:oleObj spid="_x0000_s77931" name="Формула" r:id="rId39" imgW="469696" imgH="215806" progId="Equation.3">
                  <p:embed/>
                </p:oleObj>
              </mc:Choice>
              <mc:Fallback>
                <p:oleObj name="Формула" r:id="rId39" imgW="469696" imgH="215806"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263775" y="6291263"/>
                        <a:ext cx="469900" cy="215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81" name="Object 93"/>
          <p:cNvGraphicFramePr>
            <a:graphicFrameLocks noChangeAspect="1"/>
          </p:cNvGraphicFramePr>
          <p:nvPr>
            <p:extLst>
              <p:ext uri="{D42A27DB-BD31-4B8C-83A1-F6EECF244321}">
                <p14:modId xmlns:p14="http://schemas.microsoft.com/office/powerpoint/2010/main" val="2351102783"/>
              </p:ext>
            </p:extLst>
          </p:nvPr>
        </p:nvGraphicFramePr>
        <p:xfrm>
          <a:off x="2781300" y="6286500"/>
          <a:ext cx="533400" cy="228600"/>
        </p:xfrm>
        <a:graphic>
          <a:graphicData uri="http://schemas.openxmlformats.org/presentationml/2006/ole">
            <mc:AlternateContent xmlns:mc="http://schemas.openxmlformats.org/markup-compatibility/2006">
              <mc:Choice xmlns:v="urn:schemas-microsoft-com:vml" Requires="v">
                <p:oleObj spid="_x0000_s77932" name="Формула" r:id="rId41" imgW="533169" imgH="228501" progId="Equation.3">
                  <p:embed/>
                </p:oleObj>
              </mc:Choice>
              <mc:Fallback>
                <p:oleObj name="Формула" r:id="rId41" imgW="533169" imgH="228501"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781300" y="6286500"/>
                        <a:ext cx="533400" cy="228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93" name="Object 105"/>
          <p:cNvGraphicFramePr>
            <a:graphicFrameLocks noChangeAspect="1"/>
          </p:cNvGraphicFramePr>
          <p:nvPr>
            <p:extLst>
              <p:ext uri="{D42A27DB-BD31-4B8C-83A1-F6EECF244321}">
                <p14:modId xmlns:p14="http://schemas.microsoft.com/office/powerpoint/2010/main" val="1638562606"/>
              </p:ext>
            </p:extLst>
          </p:nvPr>
        </p:nvGraphicFramePr>
        <p:xfrm>
          <a:off x="2411413" y="5232400"/>
          <a:ext cx="215900" cy="203200"/>
        </p:xfrm>
        <a:graphic>
          <a:graphicData uri="http://schemas.openxmlformats.org/presentationml/2006/ole">
            <mc:AlternateContent xmlns:mc="http://schemas.openxmlformats.org/markup-compatibility/2006">
              <mc:Choice xmlns:v="urn:schemas-microsoft-com:vml" Requires="v">
                <p:oleObj spid="_x0000_s77933" name="Формула" r:id="rId43" imgW="215713" imgH="203024" progId="Equation.3">
                  <p:embed/>
                </p:oleObj>
              </mc:Choice>
              <mc:Fallback>
                <p:oleObj name="Формула" r:id="rId43" imgW="215713" imgH="20302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411413" y="5232400"/>
                        <a:ext cx="215900" cy="203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594" name="Object 106"/>
          <p:cNvGraphicFramePr>
            <a:graphicFrameLocks noChangeAspect="1"/>
          </p:cNvGraphicFramePr>
          <p:nvPr>
            <p:extLst>
              <p:ext uri="{D42A27DB-BD31-4B8C-83A1-F6EECF244321}">
                <p14:modId xmlns:p14="http://schemas.microsoft.com/office/powerpoint/2010/main" val="3498144779"/>
              </p:ext>
            </p:extLst>
          </p:nvPr>
        </p:nvGraphicFramePr>
        <p:xfrm>
          <a:off x="2895600" y="5241925"/>
          <a:ext cx="282575" cy="219075"/>
        </p:xfrm>
        <a:graphic>
          <a:graphicData uri="http://schemas.openxmlformats.org/presentationml/2006/ole">
            <mc:AlternateContent xmlns:mc="http://schemas.openxmlformats.org/markup-compatibility/2006">
              <mc:Choice xmlns:v="urn:schemas-microsoft-com:vml" Requires="v">
                <p:oleObj spid="_x0000_s77934" name="Формула" r:id="rId45" imgW="266584" imgH="228501" progId="Equation.3">
                  <p:embed/>
                </p:oleObj>
              </mc:Choice>
              <mc:Fallback>
                <p:oleObj name="Формула" r:id="rId45" imgW="266584" imgH="228501"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895600" y="5241925"/>
                        <a:ext cx="282575" cy="219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19" name="Object 131"/>
          <p:cNvGraphicFramePr>
            <a:graphicFrameLocks noChangeAspect="1"/>
          </p:cNvGraphicFramePr>
          <p:nvPr>
            <p:extLst>
              <p:ext uri="{D42A27DB-BD31-4B8C-83A1-F6EECF244321}">
                <p14:modId xmlns:p14="http://schemas.microsoft.com/office/powerpoint/2010/main" val="1875378432"/>
              </p:ext>
            </p:extLst>
          </p:nvPr>
        </p:nvGraphicFramePr>
        <p:xfrm>
          <a:off x="3798888" y="6200775"/>
          <a:ext cx="635000" cy="241300"/>
        </p:xfrm>
        <a:graphic>
          <a:graphicData uri="http://schemas.openxmlformats.org/presentationml/2006/ole">
            <mc:AlternateContent xmlns:mc="http://schemas.openxmlformats.org/markup-compatibility/2006">
              <mc:Choice xmlns:v="urn:schemas-microsoft-com:vml" Requires="v">
                <p:oleObj spid="_x0000_s77935" name="Формула" r:id="rId47" imgW="634725" imgH="241195" progId="Equation.3">
                  <p:embed/>
                </p:oleObj>
              </mc:Choice>
              <mc:Fallback>
                <p:oleObj name="Формула" r:id="rId47" imgW="634725" imgH="241195"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798888" y="6200775"/>
                        <a:ext cx="635000" cy="241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20" name="Object 132"/>
          <p:cNvGraphicFramePr>
            <a:graphicFrameLocks noChangeAspect="1"/>
          </p:cNvGraphicFramePr>
          <p:nvPr>
            <p:extLst>
              <p:ext uri="{D42A27DB-BD31-4B8C-83A1-F6EECF244321}">
                <p14:modId xmlns:p14="http://schemas.microsoft.com/office/powerpoint/2010/main" val="3881128948"/>
              </p:ext>
            </p:extLst>
          </p:nvPr>
        </p:nvGraphicFramePr>
        <p:xfrm>
          <a:off x="3806825" y="6427788"/>
          <a:ext cx="635000" cy="241300"/>
        </p:xfrm>
        <a:graphic>
          <a:graphicData uri="http://schemas.openxmlformats.org/presentationml/2006/ole">
            <mc:AlternateContent xmlns:mc="http://schemas.openxmlformats.org/markup-compatibility/2006">
              <mc:Choice xmlns:v="urn:schemas-microsoft-com:vml" Requires="v">
                <p:oleObj spid="_x0000_s77936" name="Формула" r:id="rId49" imgW="634725" imgH="241195" progId="Equation.3">
                  <p:embed/>
                </p:oleObj>
              </mc:Choice>
              <mc:Fallback>
                <p:oleObj name="Формула" r:id="rId49" imgW="634725" imgH="241195"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806825" y="6427788"/>
                        <a:ext cx="635000" cy="241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621" name="Line 133"/>
          <p:cNvSpPr>
            <a:spLocks noChangeShapeType="1"/>
          </p:cNvSpPr>
          <p:nvPr/>
        </p:nvSpPr>
        <p:spPr bwMode="auto">
          <a:xfrm flipV="1">
            <a:off x="4019550" y="6515100"/>
            <a:ext cx="152400" cy="857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9628" name="AutoShape 140"/>
          <p:cNvSpPr>
            <a:spLocks noChangeArrowheads="1"/>
          </p:cNvSpPr>
          <p:nvPr/>
        </p:nvSpPr>
        <p:spPr bwMode="auto">
          <a:xfrm>
            <a:off x="6772275" y="6238875"/>
            <a:ext cx="361950" cy="161925"/>
          </a:xfrm>
          <a:custGeom>
            <a:avLst/>
            <a:gdLst>
              <a:gd name="T0" fmla="*/ 271463 w 21600"/>
              <a:gd name="T1" fmla="*/ 0 h 21600"/>
              <a:gd name="T2" fmla="*/ 0 w 21600"/>
              <a:gd name="T3" fmla="*/ 80963 h 21600"/>
              <a:gd name="T4" fmla="*/ 271463 w 21600"/>
              <a:gd name="T5" fmla="*/ 161925 h 21600"/>
              <a:gd name="T6" fmla="*/ 361950 w 21600"/>
              <a:gd name="T7" fmla="*/ 8096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19629" name="AutoShape 141"/>
          <p:cNvSpPr>
            <a:spLocks noChangeArrowheads="1"/>
          </p:cNvSpPr>
          <p:nvPr/>
        </p:nvSpPr>
        <p:spPr bwMode="auto">
          <a:xfrm rot="-5400000">
            <a:off x="7506495" y="5885656"/>
            <a:ext cx="519112" cy="123825"/>
          </a:xfrm>
          <a:prstGeom prst="rightArrow">
            <a:avLst>
              <a:gd name="adj1" fmla="val 50000"/>
              <a:gd name="adj2" fmla="val 10480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9630" name="Object 142"/>
          <p:cNvGraphicFramePr>
            <a:graphicFrameLocks noChangeAspect="1"/>
          </p:cNvGraphicFramePr>
          <p:nvPr>
            <p:extLst>
              <p:ext uri="{D42A27DB-BD31-4B8C-83A1-F6EECF244321}">
                <p14:modId xmlns:p14="http://schemas.microsoft.com/office/powerpoint/2010/main" val="641196914"/>
              </p:ext>
            </p:extLst>
          </p:nvPr>
        </p:nvGraphicFramePr>
        <p:xfrm>
          <a:off x="7877175" y="5630863"/>
          <a:ext cx="215900" cy="203200"/>
        </p:xfrm>
        <a:graphic>
          <a:graphicData uri="http://schemas.openxmlformats.org/presentationml/2006/ole">
            <mc:AlternateContent xmlns:mc="http://schemas.openxmlformats.org/markup-compatibility/2006">
              <mc:Choice xmlns:v="urn:schemas-microsoft-com:vml" Requires="v">
                <p:oleObj spid="_x0000_s77937" name="Формула" r:id="rId51" imgW="215713" imgH="203024" progId="Equation.3">
                  <p:embed/>
                </p:oleObj>
              </mc:Choice>
              <mc:Fallback>
                <p:oleObj name="Формула" r:id="rId51" imgW="215713" imgH="20302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877175" y="5630863"/>
                        <a:ext cx="215900" cy="203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631" name="AutoShape 143"/>
          <p:cNvSpPr>
            <a:spLocks noChangeArrowheads="1"/>
          </p:cNvSpPr>
          <p:nvPr/>
        </p:nvSpPr>
        <p:spPr bwMode="auto">
          <a:xfrm rot="9038036">
            <a:off x="7285038" y="6275388"/>
            <a:ext cx="519112" cy="123825"/>
          </a:xfrm>
          <a:prstGeom prst="rightArrow">
            <a:avLst>
              <a:gd name="adj1" fmla="val 50000"/>
              <a:gd name="adj2" fmla="val 104808"/>
            </a:avLst>
          </a:prstGeom>
          <a:solidFill>
            <a:srgbClr val="9933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9632" name="Object 144"/>
          <p:cNvGraphicFramePr>
            <a:graphicFrameLocks noChangeAspect="1"/>
          </p:cNvGraphicFramePr>
          <p:nvPr>
            <p:extLst>
              <p:ext uri="{D42A27DB-BD31-4B8C-83A1-F6EECF244321}">
                <p14:modId xmlns:p14="http://schemas.microsoft.com/office/powerpoint/2010/main" val="4248704652"/>
              </p:ext>
            </p:extLst>
          </p:nvPr>
        </p:nvGraphicFramePr>
        <p:xfrm>
          <a:off x="7261225" y="6091238"/>
          <a:ext cx="282575" cy="219075"/>
        </p:xfrm>
        <a:graphic>
          <a:graphicData uri="http://schemas.openxmlformats.org/presentationml/2006/ole">
            <mc:AlternateContent xmlns:mc="http://schemas.openxmlformats.org/markup-compatibility/2006">
              <mc:Choice xmlns:v="urn:schemas-microsoft-com:vml" Requires="v">
                <p:oleObj spid="_x0000_s77938" name="Формула" r:id="rId52" imgW="266584" imgH="228501" progId="Equation.3">
                  <p:embed/>
                </p:oleObj>
              </mc:Choice>
              <mc:Fallback>
                <p:oleObj name="Формула" r:id="rId52" imgW="266584" imgH="228501"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61225" y="6091238"/>
                        <a:ext cx="282575" cy="219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33" name="Object 145"/>
          <p:cNvGraphicFramePr>
            <a:graphicFrameLocks noChangeAspect="1"/>
          </p:cNvGraphicFramePr>
          <p:nvPr>
            <p:extLst>
              <p:ext uri="{D42A27DB-BD31-4B8C-83A1-F6EECF244321}">
                <p14:modId xmlns:p14="http://schemas.microsoft.com/office/powerpoint/2010/main" val="3706227867"/>
              </p:ext>
            </p:extLst>
          </p:nvPr>
        </p:nvGraphicFramePr>
        <p:xfrm>
          <a:off x="7829550" y="6200775"/>
          <a:ext cx="160338" cy="158750"/>
        </p:xfrm>
        <a:graphic>
          <a:graphicData uri="http://schemas.openxmlformats.org/presentationml/2006/ole">
            <mc:AlternateContent xmlns:mc="http://schemas.openxmlformats.org/markup-compatibility/2006">
              <mc:Choice xmlns:v="urn:schemas-microsoft-com:vml" Requires="v">
                <p:oleObj spid="_x0000_s77939" name="Формула" r:id="rId53" imgW="152268" imgH="164957" progId="Equation.3">
                  <p:embed/>
                </p:oleObj>
              </mc:Choice>
              <mc:Fallback>
                <p:oleObj name="Формула" r:id="rId53" imgW="152268" imgH="164957"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829550" y="6200775"/>
                        <a:ext cx="160338" cy="158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634" name="Oval 146"/>
          <p:cNvSpPr>
            <a:spLocks noChangeArrowheads="1"/>
          </p:cNvSpPr>
          <p:nvPr/>
        </p:nvSpPr>
        <p:spPr bwMode="auto">
          <a:xfrm>
            <a:off x="7729538" y="6191250"/>
            <a:ext cx="65087" cy="6508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9635" name="Oval 147"/>
          <p:cNvSpPr>
            <a:spLocks noChangeArrowheads="1"/>
          </p:cNvSpPr>
          <p:nvPr/>
        </p:nvSpPr>
        <p:spPr bwMode="auto">
          <a:xfrm>
            <a:off x="8328025" y="6199188"/>
            <a:ext cx="65088" cy="65087"/>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9638" name="Line 150"/>
          <p:cNvSpPr>
            <a:spLocks noChangeShapeType="1"/>
          </p:cNvSpPr>
          <p:nvPr/>
        </p:nvSpPr>
        <p:spPr bwMode="auto">
          <a:xfrm flipV="1">
            <a:off x="7591425" y="6048375"/>
            <a:ext cx="161925" cy="85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9639" name="Line 151"/>
          <p:cNvSpPr>
            <a:spLocks noChangeShapeType="1"/>
          </p:cNvSpPr>
          <p:nvPr/>
        </p:nvSpPr>
        <p:spPr bwMode="auto">
          <a:xfrm flipV="1">
            <a:off x="7589838" y="614045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19640" name="AutoShape 152"/>
          <p:cNvSpPr>
            <a:spLocks noChangeArrowheads="1"/>
          </p:cNvSpPr>
          <p:nvPr/>
        </p:nvSpPr>
        <p:spPr bwMode="auto">
          <a:xfrm rot="5400000" flipV="1">
            <a:off x="7504906" y="6449219"/>
            <a:ext cx="519113" cy="123825"/>
          </a:xfrm>
          <a:prstGeom prst="rightArrow">
            <a:avLst>
              <a:gd name="adj1" fmla="val 50000"/>
              <a:gd name="adj2" fmla="val 10480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9641" name="AutoShape 153"/>
          <p:cNvSpPr>
            <a:spLocks noChangeArrowheads="1"/>
          </p:cNvSpPr>
          <p:nvPr/>
        </p:nvSpPr>
        <p:spPr bwMode="auto">
          <a:xfrm rot="-5400000">
            <a:off x="8098631" y="5877719"/>
            <a:ext cx="519113" cy="123825"/>
          </a:xfrm>
          <a:prstGeom prst="rightArrow">
            <a:avLst>
              <a:gd name="adj1" fmla="val 50000"/>
              <a:gd name="adj2" fmla="val 10480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19642" name="Object 154"/>
          <p:cNvGraphicFramePr>
            <a:graphicFrameLocks noChangeAspect="1"/>
          </p:cNvGraphicFramePr>
          <p:nvPr>
            <p:extLst>
              <p:ext uri="{D42A27DB-BD31-4B8C-83A1-F6EECF244321}">
                <p14:modId xmlns:p14="http://schemas.microsoft.com/office/powerpoint/2010/main" val="3942162145"/>
              </p:ext>
            </p:extLst>
          </p:nvPr>
        </p:nvGraphicFramePr>
        <p:xfrm>
          <a:off x="7831138" y="6526213"/>
          <a:ext cx="622300" cy="203200"/>
        </p:xfrm>
        <a:graphic>
          <a:graphicData uri="http://schemas.openxmlformats.org/presentationml/2006/ole">
            <mc:AlternateContent xmlns:mc="http://schemas.openxmlformats.org/markup-compatibility/2006">
              <mc:Choice xmlns:v="urn:schemas-microsoft-com:vml" Requires="v">
                <p:oleObj spid="_x0000_s77940" name="Формула" r:id="rId55" imgW="622030" imgH="203112" progId="Equation.3">
                  <p:embed/>
                </p:oleObj>
              </mc:Choice>
              <mc:Fallback>
                <p:oleObj name="Формула" r:id="rId55" imgW="622030" imgH="203112"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831138" y="6526213"/>
                        <a:ext cx="622300" cy="203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43" name="Object 155"/>
          <p:cNvGraphicFramePr>
            <a:graphicFrameLocks noChangeAspect="1"/>
          </p:cNvGraphicFramePr>
          <p:nvPr>
            <p:extLst>
              <p:ext uri="{D42A27DB-BD31-4B8C-83A1-F6EECF244321}">
                <p14:modId xmlns:p14="http://schemas.microsoft.com/office/powerpoint/2010/main" val="3078004012"/>
              </p:ext>
            </p:extLst>
          </p:nvPr>
        </p:nvGraphicFramePr>
        <p:xfrm>
          <a:off x="8462963" y="5629275"/>
          <a:ext cx="546100" cy="203200"/>
        </p:xfrm>
        <a:graphic>
          <a:graphicData uri="http://schemas.openxmlformats.org/presentationml/2006/ole">
            <mc:AlternateContent xmlns:mc="http://schemas.openxmlformats.org/markup-compatibility/2006">
              <mc:Choice xmlns:v="urn:schemas-microsoft-com:vml" Requires="v">
                <p:oleObj spid="_x0000_s77941" name="Формула" r:id="rId57" imgW="545626" imgH="203024" progId="Equation.3">
                  <p:embed/>
                </p:oleObj>
              </mc:Choice>
              <mc:Fallback>
                <p:oleObj name="Формула" r:id="rId57" imgW="545626" imgH="203024"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8462963" y="5629275"/>
                        <a:ext cx="546100" cy="203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644" name="Line 156"/>
          <p:cNvSpPr>
            <a:spLocks noChangeShapeType="1"/>
          </p:cNvSpPr>
          <p:nvPr/>
        </p:nvSpPr>
        <p:spPr bwMode="auto">
          <a:xfrm>
            <a:off x="7766050" y="6229350"/>
            <a:ext cx="5873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19645" name="Object 157"/>
          <p:cNvGraphicFramePr>
            <a:graphicFrameLocks noChangeAspect="1"/>
          </p:cNvGraphicFramePr>
          <p:nvPr>
            <p:extLst>
              <p:ext uri="{D42A27DB-BD31-4B8C-83A1-F6EECF244321}">
                <p14:modId xmlns:p14="http://schemas.microsoft.com/office/powerpoint/2010/main" val="2333369440"/>
              </p:ext>
            </p:extLst>
          </p:nvPr>
        </p:nvGraphicFramePr>
        <p:xfrm>
          <a:off x="8370888" y="6199188"/>
          <a:ext cx="160337" cy="158750"/>
        </p:xfrm>
        <a:graphic>
          <a:graphicData uri="http://schemas.openxmlformats.org/presentationml/2006/ole">
            <mc:AlternateContent xmlns:mc="http://schemas.openxmlformats.org/markup-compatibility/2006">
              <mc:Choice xmlns:v="urn:schemas-microsoft-com:vml" Requires="v">
                <p:oleObj spid="_x0000_s77942" name="Формула" r:id="rId59" imgW="152268" imgH="164957" progId="Equation.3">
                  <p:embed/>
                </p:oleObj>
              </mc:Choice>
              <mc:Fallback>
                <p:oleObj name="Формула" r:id="rId59" imgW="152268" imgH="164957"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370888" y="6199188"/>
                        <a:ext cx="160337" cy="158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46" name="Object 158"/>
          <p:cNvGraphicFramePr>
            <a:graphicFrameLocks noChangeAspect="1"/>
          </p:cNvGraphicFramePr>
          <p:nvPr>
            <p:extLst>
              <p:ext uri="{D42A27DB-BD31-4B8C-83A1-F6EECF244321}">
                <p14:modId xmlns:p14="http://schemas.microsoft.com/office/powerpoint/2010/main" val="1521305542"/>
              </p:ext>
            </p:extLst>
          </p:nvPr>
        </p:nvGraphicFramePr>
        <p:xfrm>
          <a:off x="8574088" y="5900738"/>
          <a:ext cx="512762" cy="342900"/>
        </p:xfrm>
        <a:graphic>
          <a:graphicData uri="http://schemas.openxmlformats.org/presentationml/2006/ole">
            <mc:AlternateContent xmlns:mc="http://schemas.openxmlformats.org/markup-compatibility/2006">
              <mc:Choice xmlns:v="urn:schemas-microsoft-com:vml" Requires="v">
                <p:oleObj spid="_x0000_s77943" name="Формула" r:id="rId61" imgW="571252" imgH="418918" progId="Equation.3">
                  <p:embed/>
                </p:oleObj>
              </mc:Choice>
              <mc:Fallback>
                <p:oleObj name="Формула" r:id="rId61" imgW="571252" imgH="418918"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74088" y="5900738"/>
                        <a:ext cx="512762" cy="342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49" name="Object 161"/>
          <p:cNvGraphicFramePr>
            <a:graphicFrameLocks noChangeAspect="1"/>
          </p:cNvGraphicFramePr>
          <p:nvPr>
            <p:extLst>
              <p:ext uri="{D42A27DB-BD31-4B8C-83A1-F6EECF244321}">
                <p14:modId xmlns:p14="http://schemas.microsoft.com/office/powerpoint/2010/main" val="1987709368"/>
              </p:ext>
            </p:extLst>
          </p:nvPr>
        </p:nvGraphicFramePr>
        <p:xfrm>
          <a:off x="8004175" y="6061075"/>
          <a:ext cx="125413" cy="144463"/>
        </p:xfrm>
        <a:graphic>
          <a:graphicData uri="http://schemas.openxmlformats.org/presentationml/2006/ole">
            <mc:AlternateContent xmlns:mc="http://schemas.openxmlformats.org/markup-compatibility/2006">
              <mc:Choice xmlns:v="urn:schemas-microsoft-com:vml" Requires="v">
                <p:oleObj spid="_x0000_s77944" name="Формула" r:id="rId63" imgW="139579" imgH="177646" progId="Equation.3">
                  <p:embed/>
                </p:oleObj>
              </mc:Choice>
              <mc:Fallback>
                <p:oleObj name="Формула" r:id="rId63" imgW="139579" imgH="177646"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004175" y="6061075"/>
                        <a:ext cx="125413" cy="1444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650" name="Text Box 162"/>
          <p:cNvSpPr txBox="1">
            <a:spLocks noChangeArrowheads="1"/>
          </p:cNvSpPr>
          <p:nvPr/>
        </p:nvSpPr>
        <p:spPr bwMode="auto">
          <a:xfrm>
            <a:off x="2670175" y="3602038"/>
            <a:ext cx="3594100" cy="1625600"/>
          </a:xfrm>
          <a:prstGeom prst="rect">
            <a:avLst/>
          </a:prstGeom>
          <a:solidFill>
            <a:schemeClr val="accent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latin typeface="+mn-lt"/>
              </a:rPr>
              <a:t>Условие приведения системы к равнодействующей</a:t>
            </a:r>
            <a:r>
              <a:rPr lang="en-US" altLang="ru-RU" sz="1000" b="1">
                <a:latin typeface="+mn-lt"/>
              </a:rPr>
              <a:t>:</a:t>
            </a:r>
          </a:p>
          <a:p>
            <a:pPr eaLnBrk="1" hangingPunct="1"/>
            <a:endParaRPr lang="en-US" altLang="ru-RU" sz="1000">
              <a:latin typeface="+mn-lt"/>
            </a:endParaRPr>
          </a:p>
          <a:p>
            <a:pPr eaLnBrk="1" hangingPunct="1"/>
            <a:endParaRPr lang="en-US" altLang="ru-RU" sz="1000">
              <a:latin typeface="+mn-lt"/>
            </a:endParaRPr>
          </a:p>
          <a:p>
            <a:pPr eaLnBrk="1" hangingPunct="1"/>
            <a:endParaRPr lang="en-US" altLang="ru-RU" sz="1000">
              <a:latin typeface="+mn-lt"/>
            </a:endParaRPr>
          </a:p>
          <a:p>
            <a:pPr eaLnBrk="1" hangingPunct="1"/>
            <a:endParaRPr lang="en-US" altLang="ru-RU" sz="1000">
              <a:latin typeface="+mn-lt"/>
            </a:endParaRPr>
          </a:p>
          <a:p>
            <a:pPr eaLnBrk="1" hangingPunct="1"/>
            <a:endParaRPr lang="en-US" altLang="ru-RU" sz="1000">
              <a:latin typeface="+mn-lt"/>
            </a:endParaRPr>
          </a:p>
          <a:p>
            <a:pPr eaLnBrk="1" hangingPunct="1"/>
            <a:endParaRPr lang="en-US" altLang="ru-RU" sz="1000">
              <a:latin typeface="+mn-lt"/>
            </a:endParaRPr>
          </a:p>
          <a:p>
            <a:pPr eaLnBrk="1" hangingPunct="1"/>
            <a:r>
              <a:rPr lang="ru-RU" altLang="ru-RU" sz="1000">
                <a:latin typeface="+mn-lt"/>
              </a:rPr>
              <a:t>В аналитической (координатной) форме</a:t>
            </a:r>
            <a:r>
              <a:rPr lang="en-US" altLang="ru-RU" sz="1000">
                <a:latin typeface="+mn-lt"/>
              </a:rPr>
              <a:t>:</a:t>
            </a:r>
          </a:p>
          <a:p>
            <a:pPr eaLnBrk="1" hangingPunct="1"/>
            <a:endParaRPr lang="en-US" altLang="ru-RU" sz="1000">
              <a:latin typeface="+mn-lt"/>
            </a:endParaRPr>
          </a:p>
          <a:p>
            <a:pPr eaLnBrk="1" hangingPunct="1"/>
            <a:endParaRPr lang="ru-RU" altLang="ru-RU" sz="1000">
              <a:latin typeface="+mn-lt"/>
            </a:endParaRPr>
          </a:p>
        </p:txBody>
      </p:sp>
      <p:graphicFrame>
        <p:nvGraphicFramePr>
          <p:cNvPr id="319651" name="Object 163"/>
          <p:cNvGraphicFramePr>
            <a:graphicFrameLocks noChangeAspect="1"/>
          </p:cNvGraphicFramePr>
          <p:nvPr>
            <p:extLst>
              <p:ext uri="{D42A27DB-BD31-4B8C-83A1-F6EECF244321}">
                <p14:modId xmlns:p14="http://schemas.microsoft.com/office/powerpoint/2010/main" val="287044747"/>
              </p:ext>
            </p:extLst>
          </p:nvPr>
        </p:nvGraphicFramePr>
        <p:xfrm>
          <a:off x="3438525" y="3865563"/>
          <a:ext cx="2171700" cy="241300"/>
        </p:xfrm>
        <a:graphic>
          <a:graphicData uri="http://schemas.openxmlformats.org/presentationml/2006/ole">
            <mc:AlternateContent xmlns:mc="http://schemas.openxmlformats.org/markup-compatibility/2006">
              <mc:Choice xmlns:v="urn:schemas-microsoft-com:vml" Requires="v">
                <p:oleObj spid="_x0000_s77945" name="Формула" r:id="rId65" imgW="2171700" imgH="241300" progId="Equation.3">
                  <p:embed/>
                </p:oleObj>
              </mc:Choice>
              <mc:Fallback>
                <p:oleObj name="Формула" r:id="rId65" imgW="2171700" imgH="241300" progId="Equation.3">
                  <p:embed/>
                  <p:pic>
                    <p:nvPicPr>
                      <p:cNvPr id="0" name=""/>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3438525" y="3865563"/>
                        <a:ext cx="2171700" cy="241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54" name="Object 166"/>
          <p:cNvGraphicFramePr>
            <a:graphicFrameLocks noChangeAspect="1"/>
          </p:cNvGraphicFramePr>
          <p:nvPr>
            <p:extLst>
              <p:ext uri="{D42A27DB-BD31-4B8C-83A1-F6EECF244321}">
                <p14:modId xmlns:p14="http://schemas.microsoft.com/office/powerpoint/2010/main" val="50443425"/>
              </p:ext>
            </p:extLst>
          </p:nvPr>
        </p:nvGraphicFramePr>
        <p:xfrm>
          <a:off x="2830513" y="4168775"/>
          <a:ext cx="1689100" cy="241300"/>
        </p:xfrm>
        <a:graphic>
          <a:graphicData uri="http://schemas.openxmlformats.org/presentationml/2006/ole">
            <mc:AlternateContent xmlns:mc="http://schemas.openxmlformats.org/markup-compatibility/2006">
              <mc:Choice xmlns:v="urn:schemas-microsoft-com:vml" Requires="v">
                <p:oleObj spid="_x0000_s77946" name="Формула" r:id="rId67" imgW="1688367" imgH="241195" progId="Equation.3">
                  <p:embed/>
                </p:oleObj>
              </mc:Choice>
              <mc:Fallback>
                <p:oleObj name="Формула" r:id="rId67" imgW="1688367" imgH="241195" progId="Equation.3">
                  <p:embed/>
                  <p:pic>
                    <p:nvPicPr>
                      <p:cNvPr id="0" name=""/>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2830513" y="4168775"/>
                        <a:ext cx="1689100" cy="241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55" name="Object 167"/>
          <p:cNvGraphicFramePr>
            <a:graphicFrameLocks noChangeAspect="1"/>
          </p:cNvGraphicFramePr>
          <p:nvPr>
            <p:extLst>
              <p:ext uri="{D42A27DB-BD31-4B8C-83A1-F6EECF244321}">
                <p14:modId xmlns:p14="http://schemas.microsoft.com/office/powerpoint/2010/main" val="4027845121"/>
              </p:ext>
            </p:extLst>
          </p:nvPr>
        </p:nvGraphicFramePr>
        <p:xfrm>
          <a:off x="2835275" y="4462463"/>
          <a:ext cx="3086100" cy="241300"/>
        </p:xfrm>
        <a:graphic>
          <a:graphicData uri="http://schemas.openxmlformats.org/presentationml/2006/ole">
            <mc:AlternateContent xmlns:mc="http://schemas.openxmlformats.org/markup-compatibility/2006">
              <mc:Choice xmlns:v="urn:schemas-microsoft-com:vml" Requires="v">
                <p:oleObj spid="_x0000_s77947" name="Формула" r:id="rId69" imgW="3086100" imgH="241300" progId="Equation.3">
                  <p:embed/>
                </p:oleObj>
              </mc:Choice>
              <mc:Fallback>
                <p:oleObj name="Формула" r:id="rId69" imgW="3086100" imgH="241300" progId="Equation.3">
                  <p:embed/>
                  <p:pic>
                    <p:nvPicPr>
                      <p:cNvPr id="0" name=""/>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2835275" y="4462463"/>
                        <a:ext cx="3086100" cy="241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658" name="Object 170"/>
          <p:cNvGraphicFramePr>
            <a:graphicFrameLocks noChangeAspect="1"/>
          </p:cNvGraphicFramePr>
          <p:nvPr>
            <p:extLst>
              <p:ext uri="{D42A27DB-BD31-4B8C-83A1-F6EECF244321}">
                <p14:modId xmlns:p14="http://schemas.microsoft.com/office/powerpoint/2010/main" val="1471089531"/>
              </p:ext>
            </p:extLst>
          </p:nvPr>
        </p:nvGraphicFramePr>
        <p:xfrm>
          <a:off x="3338513" y="4908550"/>
          <a:ext cx="2425700" cy="266700"/>
        </p:xfrm>
        <a:graphic>
          <a:graphicData uri="http://schemas.openxmlformats.org/presentationml/2006/ole">
            <mc:AlternateContent xmlns:mc="http://schemas.openxmlformats.org/markup-compatibility/2006">
              <mc:Choice xmlns:v="urn:schemas-microsoft-com:vml" Requires="v">
                <p:oleObj spid="_x0000_s77948" name="Формула" r:id="rId71" imgW="2425700" imgH="266700" progId="Equation.3">
                  <p:embed/>
                </p:oleObj>
              </mc:Choice>
              <mc:Fallback>
                <p:oleObj name="Формула" r:id="rId71" imgW="2425700" imgH="266700" progId="Equation.3">
                  <p:embed/>
                  <p:pic>
                    <p:nvPicPr>
                      <p:cNvPr id="0" name=""/>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3338513" y="4908550"/>
                        <a:ext cx="2425700" cy="266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84" name="Oval 174"/>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36</a:t>
            </a:r>
            <a:endParaRPr lang="ru-RU" altLang="ru-RU" sz="1000" b="1" dirty="0">
              <a:solidFill>
                <a:schemeClr val="bg2"/>
              </a:solidFill>
              <a:latin typeface="+mn-lt"/>
            </a:endParaRPr>
          </a:p>
        </p:txBody>
      </p:sp>
    </p:spTree>
    <p:extLst>
      <p:ext uri="{BB962C8B-B14F-4D97-AF65-F5344CB8AC3E}">
        <p14:creationId xmlns:p14="http://schemas.microsoft.com/office/powerpoint/2010/main" val="2376754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5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95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95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95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95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95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5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95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95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95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95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95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95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95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95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94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94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94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94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949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95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956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95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57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95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95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957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195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1958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959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959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1961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962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96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1962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1962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96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96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1963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1963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196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96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196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1963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19640"/>
                                        </p:tgtEl>
                                        <p:attrNameLst>
                                          <p:attrName>style.visibility</p:attrName>
                                        </p:attrNameLst>
                                      </p:cBhvr>
                                      <p:to>
                                        <p:strVal val="visible"/>
                                      </p:to>
                                    </p:set>
                                  </p:childTnLst>
                                </p:cTn>
                              </p:par>
                              <p:par>
                                <p:cTn id="109" presetID="9" presetClass="exit" presetSubtype="0" fill="hold" grpId="1" nodeType="withEffect">
                                  <p:stCondLst>
                                    <p:cond delay="0"/>
                                  </p:stCondLst>
                                  <p:childTnLst>
                                    <p:animEffect transition="out" filter="dissolve">
                                      <p:cBhvr>
                                        <p:cTn id="110" dur="500"/>
                                        <p:tgtEl>
                                          <p:spTgt spid="319631"/>
                                        </p:tgtEl>
                                      </p:cBhvr>
                                    </p:animEffect>
                                    <p:set>
                                      <p:cBhvr>
                                        <p:cTn id="111" dur="1" fill="hold">
                                          <p:stCondLst>
                                            <p:cond delay="499"/>
                                          </p:stCondLst>
                                        </p:cTn>
                                        <p:tgtEl>
                                          <p:spTgt spid="319631"/>
                                        </p:tgtEl>
                                        <p:attrNameLst>
                                          <p:attrName>style.visibility</p:attrName>
                                        </p:attrNameLst>
                                      </p:cBhvr>
                                      <p:to>
                                        <p:strVal val="hidden"/>
                                      </p:to>
                                    </p:set>
                                  </p:childTnLst>
                                </p:cTn>
                              </p:par>
                              <p:par>
                                <p:cTn id="112" presetID="9" presetClass="exit" presetSubtype="0" fill="hold" grpId="1" nodeType="withEffect">
                                  <p:stCondLst>
                                    <p:cond delay="0"/>
                                  </p:stCondLst>
                                  <p:childTnLst>
                                    <p:animEffect transition="out" filter="dissolve">
                                      <p:cBhvr>
                                        <p:cTn id="113" dur="500"/>
                                        <p:tgtEl>
                                          <p:spTgt spid="319639"/>
                                        </p:tgtEl>
                                      </p:cBhvr>
                                    </p:animEffect>
                                    <p:set>
                                      <p:cBhvr>
                                        <p:cTn id="114" dur="1" fill="hold">
                                          <p:stCondLst>
                                            <p:cond delay="499"/>
                                          </p:stCondLst>
                                        </p:cTn>
                                        <p:tgtEl>
                                          <p:spTgt spid="319639"/>
                                        </p:tgtEl>
                                        <p:attrNameLst>
                                          <p:attrName>style.visibility</p:attrName>
                                        </p:attrNameLst>
                                      </p:cBhvr>
                                      <p:to>
                                        <p:strVal val="hidden"/>
                                      </p:to>
                                    </p:set>
                                  </p:childTnLst>
                                </p:cTn>
                              </p:par>
                              <p:par>
                                <p:cTn id="115" presetID="9" presetClass="exit" presetSubtype="0" fill="hold" grpId="1" nodeType="withEffect">
                                  <p:stCondLst>
                                    <p:cond delay="0"/>
                                  </p:stCondLst>
                                  <p:childTnLst>
                                    <p:animEffect transition="out" filter="dissolve">
                                      <p:cBhvr>
                                        <p:cTn id="116" dur="500"/>
                                        <p:tgtEl>
                                          <p:spTgt spid="319638"/>
                                        </p:tgtEl>
                                      </p:cBhvr>
                                    </p:animEffect>
                                    <p:set>
                                      <p:cBhvr>
                                        <p:cTn id="117" dur="1" fill="hold">
                                          <p:stCondLst>
                                            <p:cond delay="499"/>
                                          </p:stCondLst>
                                        </p:cTn>
                                        <p:tgtEl>
                                          <p:spTgt spid="319638"/>
                                        </p:tgtEl>
                                        <p:attrNameLst>
                                          <p:attrName>style.visibility</p:attrName>
                                        </p:attrNameLst>
                                      </p:cBhvr>
                                      <p:to>
                                        <p:strVal val="hidden"/>
                                      </p:to>
                                    </p:set>
                                  </p:childTnLst>
                                </p:cTn>
                              </p:par>
                              <p:par>
                                <p:cTn id="118" presetID="9" presetClass="exit" presetSubtype="0" fill="hold" nodeType="withEffect">
                                  <p:stCondLst>
                                    <p:cond delay="0"/>
                                  </p:stCondLst>
                                  <p:childTnLst>
                                    <p:animEffect transition="out" filter="dissolve">
                                      <p:cBhvr>
                                        <p:cTn id="119" dur="500"/>
                                        <p:tgtEl>
                                          <p:spTgt spid="319632"/>
                                        </p:tgtEl>
                                      </p:cBhvr>
                                    </p:animEffect>
                                    <p:set>
                                      <p:cBhvr>
                                        <p:cTn id="120" dur="1" fill="hold">
                                          <p:stCondLst>
                                            <p:cond delay="499"/>
                                          </p:stCondLst>
                                        </p:cTn>
                                        <p:tgtEl>
                                          <p:spTgt spid="319632"/>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1964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964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1964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1963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1964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1964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1964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19649"/>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xit" presetSubtype="0" fill="hold" grpId="1" nodeType="clickEffect">
                                  <p:stCondLst>
                                    <p:cond delay="0"/>
                                  </p:stCondLst>
                                  <p:childTnLst>
                                    <p:animEffect transition="out" filter="dissolve">
                                      <p:cBhvr>
                                        <p:cTn id="140" dur="500"/>
                                        <p:tgtEl>
                                          <p:spTgt spid="319629"/>
                                        </p:tgtEl>
                                      </p:cBhvr>
                                    </p:animEffect>
                                    <p:set>
                                      <p:cBhvr>
                                        <p:cTn id="141" dur="1" fill="hold">
                                          <p:stCondLst>
                                            <p:cond delay="499"/>
                                          </p:stCondLst>
                                        </p:cTn>
                                        <p:tgtEl>
                                          <p:spTgt spid="319629"/>
                                        </p:tgtEl>
                                        <p:attrNameLst>
                                          <p:attrName>style.visibility</p:attrName>
                                        </p:attrNameLst>
                                      </p:cBhvr>
                                      <p:to>
                                        <p:strVal val="hidden"/>
                                      </p:to>
                                    </p:set>
                                  </p:childTnLst>
                                </p:cTn>
                              </p:par>
                              <p:par>
                                <p:cTn id="142" presetID="9" presetClass="exit" presetSubtype="0" fill="hold" grpId="1" nodeType="withEffect">
                                  <p:stCondLst>
                                    <p:cond delay="0"/>
                                  </p:stCondLst>
                                  <p:childTnLst>
                                    <p:animEffect transition="out" filter="dissolve">
                                      <p:cBhvr>
                                        <p:cTn id="143" dur="500"/>
                                        <p:tgtEl>
                                          <p:spTgt spid="319640"/>
                                        </p:tgtEl>
                                      </p:cBhvr>
                                    </p:animEffect>
                                    <p:set>
                                      <p:cBhvr>
                                        <p:cTn id="144" dur="1" fill="hold">
                                          <p:stCondLst>
                                            <p:cond delay="499"/>
                                          </p:stCondLst>
                                        </p:cTn>
                                        <p:tgtEl>
                                          <p:spTgt spid="319640"/>
                                        </p:tgtEl>
                                        <p:attrNameLst>
                                          <p:attrName>style.visibility</p:attrName>
                                        </p:attrNameLst>
                                      </p:cBhvr>
                                      <p:to>
                                        <p:strVal val="hidden"/>
                                      </p:to>
                                    </p:set>
                                  </p:childTnLst>
                                </p:cTn>
                              </p:par>
                              <p:par>
                                <p:cTn id="145" presetID="9" presetClass="exit" presetSubtype="0" fill="hold" nodeType="withEffect">
                                  <p:stCondLst>
                                    <p:cond delay="0"/>
                                  </p:stCondLst>
                                  <p:childTnLst>
                                    <p:animEffect transition="out" filter="dissolve">
                                      <p:cBhvr>
                                        <p:cTn id="146" dur="500"/>
                                        <p:tgtEl>
                                          <p:spTgt spid="319630"/>
                                        </p:tgtEl>
                                      </p:cBhvr>
                                    </p:animEffect>
                                    <p:set>
                                      <p:cBhvr>
                                        <p:cTn id="147" dur="1" fill="hold">
                                          <p:stCondLst>
                                            <p:cond delay="499"/>
                                          </p:stCondLst>
                                        </p:cTn>
                                        <p:tgtEl>
                                          <p:spTgt spid="319630"/>
                                        </p:tgtEl>
                                        <p:attrNameLst>
                                          <p:attrName>style.visibility</p:attrName>
                                        </p:attrNameLst>
                                      </p:cBhvr>
                                      <p:to>
                                        <p:strVal val="hidden"/>
                                      </p:to>
                                    </p:set>
                                  </p:childTnLst>
                                </p:cTn>
                              </p:par>
                              <p:par>
                                <p:cTn id="148" presetID="9" presetClass="exit" presetSubtype="0" fill="hold" nodeType="withEffect">
                                  <p:stCondLst>
                                    <p:cond delay="0"/>
                                  </p:stCondLst>
                                  <p:childTnLst>
                                    <p:animEffect transition="out" filter="dissolve">
                                      <p:cBhvr>
                                        <p:cTn id="149" dur="500"/>
                                        <p:tgtEl>
                                          <p:spTgt spid="319642"/>
                                        </p:tgtEl>
                                      </p:cBhvr>
                                    </p:animEffect>
                                    <p:set>
                                      <p:cBhvr>
                                        <p:cTn id="150" dur="1" fill="hold">
                                          <p:stCondLst>
                                            <p:cond delay="499"/>
                                          </p:stCondLst>
                                        </p:cTn>
                                        <p:tgtEl>
                                          <p:spTgt spid="319642"/>
                                        </p:tgtEl>
                                        <p:attrNameLst>
                                          <p:attrName>style.visibility</p:attrName>
                                        </p:attrNameLst>
                                      </p:cBhvr>
                                      <p:to>
                                        <p:strVal val="hidden"/>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319650"/>
                                        </p:tgtEl>
                                        <p:attrNameLst>
                                          <p:attrName>style.visibility</p:attrName>
                                        </p:attrNameLst>
                                      </p:cBhvr>
                                      <p:to>
                                        <p:strVal val="visible"/>
                                      </p:to>
                                    </p:set>
                                    <p:anim calcmode="lin" valueType="num">
                                      <p:cBhvr additive="base">
                                        <p:cTn id="155" dur="500" fill="hold"/>
                                        <p:tgtEl>
                                          <p:spTgt spid="319650"/>
                                        </p:tgtEl>
                                        <p:attrNameLst>
                                          <p:attrName>ppt_x</p:attrName>
                                        </p:attrNameLst>
                                      </p:cBhvr>
                                      <p:tavLst>
                                        <p:tav tm="0">
                                          <p:val>
                                            <p:strVal val="#ppt_x"/>
                                          </p:val>
                                        </p:tav>
                                        <p:tav tm="100000">
                                          <p:val>
                                            <p:strVal val="#ppt_x"/>
                                          </p:val>
                                        </p:tav>
                                      </p:tavLst>
                                    </p:anim>
                                    <p:anim calcmode="lin" valueType="num">
                                      <p:cBhvr additive="base">
                                        <p:cTn id="156" dur="500" fill="hold"/>
                                        <p:tgtEl>
                                          <p:spTgt spid="319650"/>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319651"/>
                                        </p:tgtEl>
                                        <p:attrNameLst>
                                          <p:attrName>style.visibility</p:attrName>
                                        </p:attrNameLst>
                                      </p:cBhvr>
                                      <p:to>
                                        <p:strVal val="visible"/>
                                      </p:to>
                                    </p:set>
                                    <p:anim calcmode="lin" valueType="num">
                                      <p:cBhvr additive="base">
                                        <p:cTn id="159" dur="500" fill="hold"/>
                                        <p:tgtEl>
                                          <p:spTgt spid="319651"/>
                                        </p:tgtEl>
                                        <p:attrNameLst>
                                          <p:attrName>ppt_x</p:attrName>
                                        </p:attrNameLst>
                                      </p:cBhvr>
                                      <p:tavLst>
                                        <p:tav tm="0">
                                          <p:val>
                                            <p:strVal val="#ppt_x"/>
                                          </p:val>
                                        </p:tav>
                                        <p:tav tm="100000">
                                          <p:val>
                                            <p:strVal val="#ppt_x"/>
                                          </p:val>
                                        </p:tav>
                                      </p:tavLst>
                                    </p:anim>
                                    <p:anim calcmode="lin" valueType="num">
                                      <p:cBhvr additive="base">
                                        <p:cTn id="160" dur="500" fill="hold"/>
                                        <p:tgtEl>
                                          <p:spTgt spid="319651"/>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319654"/>
                                        </p:tgtEl>
                                        <p:attrNameLst>
                                          <p:attrName>style.visibility</p:attrName>
                                        </p:attrNameLst>
                                      </p:cBhvr>
                                      <p:to>
                                        <p:strVal val="visible"/>
                                      </p:to>
                                    </p:set>
                                    <p:anim calcmode="lin" valueType="num">
                                      <p:cBhvr additive="base">
                                        <p:cTn id="163" dur="500" fill="hold"/>
                                        <p:tgtEl>
                                          <p:spTgt spid="319654"/>
                                        </p:tgtEl>
                                        <p:attrNameLst>
                                          <p:attrName>ppt_x</p:attrName>
                                        </p:attrNameLst>
                                      </p:cBhvr>
                                      <p:tavLst>
                                        <p:tav tm="0">
                                          <p:val>
                                            <p:strVal val="#ppt_x"/>
                                          </p:val>
                                        </p:tav>
                                        <p:tav tm="100000">
                                          <p:val>
                                            <p:strVal val="#ppt_x"/>
                                          </p:val>
                                        </p:tav>
                                      </p:tavLst>
                                    </p:anim>
                                    <p:anim calcmode="lin" valueType="num">
                                      <p:cBhvr additive="base">
                                        <p:cTn id="164" dur="500" fill="hold"/>
                                        <p:tgtEl>
                                          <p:spTgt spid="319654"/>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319655"/>
                                        </p:tgtEl>
                                        <p:attrNameLst>
                                          <p:attrName>style.visibility</p:attrName>
                                        </p:attrNameLst>
                                      </p:cBhvr>
                                      <p:to>
                                        <p:strVal val="visible"/>
                                      </p:to>
                                    </p:set>
                                    <p:anim calcmode="lin" valueType="num">
                                      <p:cBhvr additive="base">
                                        <p:cTn id="167" dur="500" fill="hold"/>
                                        <p:tgtEl>
                                          <p:spTgt spid="319655"/>
                                        </p:tgtEl>
                                        <p:attrNameLst>
                                          <p:attrName>ppt_x</p:attrName>
                                        </p:attrNameLst>
                                      </p:cBhvr>
                                      <p:tavLst>
                                        <p:tav tm="0">
                                          <p:val>
                                            <p:strVal val="#ppt_x"/>
                                          </p:val>
                                        </p:tav>
                                        <p:tav tm="100000">
                                          <p:val>
                                            <p:strVal val="#ppt_x"/>
                                          </p:val>
                                        </p:tav>
                                      </p:tavLst>
                                    </p:anim>
                                    <p:anim calcmode="lin" valueType="num">
                                      <p:cBhvr additive="base">
                                        <p:cTn id="168" dur="500" fill="hold"/>
                                        <p:tgtEl>
                                          <p:spTgt spid="319655"/>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19658"/>
                                        </p:tgtEl>
                                        <p:attrNameLst>
                                          <p:attrName>style.visibility</p:attrName>
                                        </p:attrNameLst>
                                      </p:cBhvr>
                                      <p:to>
                                        <p:strVal val="visible"/>
                                      </p:to>
                                    </p:set>
                                    <p:anim calcmode="lin" valueType="num">
                                      <p:cBhvr additive="base">
                                        <p:cTn id="171" dur="500" fill="hold"/>
                                        <p:tgtEl>
                                          <p:spTgt spid="319658"/>
                                        </p:tgtEl>
                                        <p:attrNameLst>
                                          <p:attrName>ppt_x</p:attrName>
                                        </p:attrNameLst>
                                      </p:cBhvr>
                                      <p:tavLst>
                                        <p:tav tm="0">
                                          <p:val>
                                            <p:strVal val="#ppt_x"/>
                                          </p:val>
                                        </p:tav>
                                        <p:tav tm="100000">
                                          <p:val>
                                            <p:strVal val="#ppt_x"/>
                                          </p:val>
                                        </p:tav>
                                      </p:tavLst>
                                    </p:anim>
                                    <p:anim calcmode="lin" valueType="num">
                                      <p:cBhvr additive="base">
                                        <p:cTn id="172" dur="500" fill="hold"/>
                                        <p:tgtEl>
                                          <p:spTgt spid="319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4" grpId="0"/>
      <p:bldP spid="319497" grpId="0"/>
      <p:bldP spid="319507" grpId="0"/>
      <p:bldP spid="319509" grpId="0"/>
      <p:bldP spid="319511" grpId="0"/>
      <p:bldP spid="319513" grpId="0"/>
      <p:bldP spid="319516" grpId="0"/>
      <p:bldP spid="319518" grpId="0"/>
      <p:bldP spid="319520" grpId="0"/>
      <p:bldP spid="319522" grpId="0"/>
      <p:bldP spid="319621" grpId="0" animBg="1"/>
      <p:bldP spid="319628" grpId="0" animBg="1"/>
      <p:bldP spid="319629" grpId="0" animBg="1"/>
      <p:bldP spid="319629" grpId="1" animBg="1"/>
      <p:bldP spid="319631" grpId="0" animBg="1"/>
      <p:bldP spid="319631" grpId="1" animBg="1"/>
      <p:bldP spid="319634" grpId="0" animBg="1"/>
      <p:bldP spid="319635" grpId="0" animBg="1"/>
      <p:bldP spid="319638" grpId="0" animBg="1"/>
      <p:bldP spid="319638" grpId="1" animBg="1"/>
      <p:bldP spid="319639" grpId="0" animBg="1"/>
      <p:bldP spid="319639" grpId="1" animBg="1"/>
      <p:bldP spid="319640" grpId="0" animBg="1"/>
      <p:bldP spid="319640" grpId="1" animBg="1"/>
      <p:bldP spid="319641" grpId="0" animBg="1"/>
      <p:bldP spid="319644" grpId="0" animBg="1"/>
      <p:bldP spid="31965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62" name="AutoShape 50"/>
          <p:cNvSpPr>
            <a:spLocks noChangeArrowheads="1"/>
          </p:cNvSpPr>
          <p:nvPr/>
        </p:nvSpPr>
        <p:spPr bwMode="auto">
          <a:xfrm rot="-5400000">
            <a:off x="1881187" y="3386138"/>
            <a:ext cx="1216025" cy="152400"/>
          </a:xfrm>
          <a:prstGeom prst="rightArrow">
            <a:avLst>
              <a:gd name="adj1" fmla="val 50000"/>
              <a:gd name="adj2" fmla="val 19947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5605" name="Rectangle 6"/>
          <p:cNvSpPr>
            <a:spLocks noChangeArrowheads="1"/>
          </p:cNvSpPr>
          <p:nvPr/>
        </p:nvSpPr>
        <p:spPr bwMode="auto">
          <a:xfrm>
            <a:off x="0" y="642938"/>
            <a:ext cx="893603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lnSpc>
                <a:spcPct val="80000"/>
              </a:lnSpc>
            </a:pPr>
            <a:r>
              <a:rPr lang="ru-RU" altLang="ru-RU" sz="1000" b="1">
                <a:solidFill>
                  <a:srgbClr val="FF0000"/>
                </a:solidFill>
                <a:latin typeface="+mn-lt"/>
              </a:rPr>
              <a:t>Зависимость главного момента системы от выбора центра приведения</a:t>
            </a:r>
            <a:r>
              <a:rPr lang="ru-RU" altLang="ru-RU" sz="1000" b="1">
                <a:latin typeface="+mn-lt"/>
              </a:rPr>
              <a:t> – </a:t>
            </a:r>
            <a:r>
              <a:rPr lang="ru-RU" altLang="ru-RU" sz="1000">
                <a:latin typeface="+mn-lt"/>
              </a:rPr>
              <a:t>рассмотрим как изменяется момент произвольной силы </a:t>
            </a:r>
            <a:r>
              <a:rPr lang="en-US" altLang="ru-RU" sz="1000" b="1" i="1">
                <a:latin typeface="+mn-lt"/>
              </a:rPr>
              <a:t>F</a:t>
            </a:r>
            <a:r>
              <a:rPr lang="en-US" altLang="ru-RU" sz="1000" i="1" baseline="-25000">
                <a:latin typeface="+mn-lt"/>
              </a:rPr>
              <a:t>i</a:t>
            </a:r>
          </a:p>
          <a:p>
            <a:pPr eaLnBrk="1" hangingPunct="1">
              <a:lnSpc>
                <a:spcPct val="80000"/>
              </a:lnSpc>
              <a:buFont typeface="Wingdings" pitchFamily="2" charset="2"/>
              <a:buNone/>
            </a:pPr>
            <a:r>
              <a:rPr lang="ru-RU" altLang="ru-RU" sz="1000">
                <a:latin typeface="+mn-lt"/>
              </a:rPr>
              <a:t>при переходе от одного центра приведения к другому</a:t>
            </a:r>
            <a:r>
              <a:rPr lang="en-US" altLang="ru-RU" sz="1000">
                <a:latin typeface="+mn-lt"/>
              </a:rPr>
              <a:t> </a:t>
            </a:r>
            <a:r>
              <a:rPr lang="ru-RU" altLang="ru-RU" sz="1000">
                <a:latin typeface="+mn-lt"/>
              </a:rPr>
              <a:t>и запишем выражения для моментов силы относительно каждого из центров</a:t>
            </a:r>
            <a:r>
              <a:rPr lang="en-US" altLang="ru-RU" sz="1000">
                <a:latin typeface="+mn-lt"/>
              </a:rPr>
              <a:t>:</a:t>
            </a:r>
            <a:r>
              <a:rPr lang="ru-RU" altLang="ru-RU" sz="1000">
                <a:latin typeface="+mn-lt"/>
              </a:rPr>
              <a:t> </a:t>
            </a:r>
          </a:p>
          <a:p>
            <a:pPr eaLnBrk="1" hangingPunct="1">
              <a:lnSpc>
                <a:spcPct val="80000"/>
              </a:lnSpc>
              <a:buFont typeface="Wingdings" pitchFamily="2" charset="2"/>
              <a:buNone/>
            </a:pPr>
            <a:endParaRPr lang="ru-RU" altLang="ru-RU" sz="900">
              <a:latin typeface="+mn-lt"/>
            </a:endParaRPr>
          </a:p>
        </p:txBody>
      </p:sp>
      <p:sp>
        <p:nvSpPr>
          <p:cNvPr id="25606" name="Oval 7"/>
          <p:cNvSpPr>
            <a:spLocks noChangeArrowheads="1"/>
          </p:cNvSpPr>
          <p:nvPr/>
        </p:nvSpPr>
        <p:spPr bwMode="auto">
          <a:xfrm>
            <a:off x="574675" y="2027238"/>
            <a:ext cx="65088" cy="65087"/>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5607" name="Object 8"/>
          <p:cNvGraphicFramePr>
            <a:graphicFrameLocks noChangeAspect="1"/>
          </p:cNvGraphicFramePr>
          <p:nvPr>
            <p:extLst>
              <p:ext uri="{D42A27DB-BD31-4B8C-83A1-F6EECF244321}">
                <p14:modId xmlns:p14="http://schemas.microsoft.com/office/powerpoint/2010/main" val="3179563354"/>
              </p:ext>
            </p:extLst>
          </p:nvPr>
        </p:nvGraphicFramePr>
        <p:xfrm>
          <a:off x="381000" y="2085975"/>
          <a:ext cx="160338" cy="158750"/>
        </p:xfrm>
        <a:graphic>
          <a:graphicData uri="http://schemas.openxmlformats.org/presentationml/2006/ole">
            <mc:AlternateContent xmlns:mc="http://schemas.openxmlformats.org/markup-compatibility/2006">
              <mc:Choice xmlns:v="urn:schemas-microsoft-com:vml" Requires="v">
                <p:oleObj spid="_x0000_s59180" name="Формула" r:id="rId3" imgW="152268" imgH="164957" progId="Equation.3">
                  <p:embed/>
                </p:oleObj>
              </mc:Choice>
              <mc:Fallback>
                <p:oleObj name="Формула" r:id="rId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085975"/>
                        <a:ext cx="160338" cy="158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Oval 9"/>
          <p:cNvSpPr>
            <a:spLocks noChangeArrowheads="1"/>
          </p:cNvSpPr>
          <p:nvPr/>
        </p:nvSpPr>
        <p:spPr bwMode="auto">
          <a:xfrm>
            <a:off x="1573213" y="2063750"/>
            <a:ext cx="65087" cy="6508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5609" name="Object 10"/>
          <p:cNvGraphicFramePr>
            <a:graphicFrameLocks noChangeAspect="1"/>
          </p:cNvGraphicFramePr>
          <p:nvPr>
            <p:extLst>
              <p:ext uri="{D42A27DB-BD31-4B8C-83A1-F6EECF244321}">
                <p14:modId xmlns:p14="http://schemas.microsoft.com/office/powerpoint/2010/main" val="3381650770"/>
              </p:ext>
            </p:extLst>
          </p:nvPr>
        </p:nvGraphicFramePr>
        <p:xfrm>
          <a:off x="1646238" y="2093913"/>
          <a:ext cx="160337" cy="158750"/>
        </p:xfrm>
        <a:graphic>
          <a:graphicData uri="http://schemas.openxmlformats.org/presentationml/2006/ole">
            <mc:AlternateContent xmlns:mc="http://schemas.openxmlformats.org/markup-compatibility/2006">
              <mc:Choice xmlns:v="urn:schemas-microsoft-com:vml" Requires="v">
                <p:oleObj spid="_x0000_s59181"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38" y="2093913"/>
                        <a:ext cx="160337" cy="158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0" name="Oval 11"/>
          <p:cNvSpPr>
            <a:spLocks noChangeArrowheads="1"/>
          </p:cNvSpPr>
          <p:nvPr/>
        </p:nvSpPr>
        <p:spPr bwMode="auto">
          <a:xfrm>
            <a:off x="1249363" y="1377950"/>
            <a:ext cx="65087" cy="6508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5611" name="AutoShape 12"/>
          <p:cNvSpPr>
            <a:spLocks noChangeArrowheads="1"/>
          </p:cNvSpPr>
          <p:nvPr/>
        </p:nvSpPr>
        <p:spPr bwMode="auto">
          <a:xfrm flipH="1">
            <a:off x="725488" y="1344613"/>
            <a:ext cx="519112" cy="123825"/>
          </a:xfrm>
          <a:prstGeom prst="rightArrow">
            <a:avLst>
              <a:gd name="adj1" fmla="val 50000"/>
              <a:gd name="adj2" fmla="val 10480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5612" name="Object 13"/>
          <p:cNvGraphicFramePr>
            <a:graphicFrameLocks noChangeAspect="1"/>
          </p:cNvGraphicFramePr>
          <p:nvPr>
            <p:extLst>
              <p:ext uri="{D42A27DB-BD31-4B8C-83A1-F6EECF244321}">
                <p14:modId xmlns:p14="http://schemas.microsoft.com/office/powerpoint/2010/main" val="3984920260"/>
              </p:ext>
            </p:extLst>
          </p:nvPr>
        </p:nvGraphicFramePr>
        <p:xfrm>
          <a:off x="506413" y="1171575"/>
          <a:ext cx="174625" cy="231775"/>
        </p:xfrm>
        <a:graphic>
          <a:graphicData uri="http://schemas.openxmlformats.org/presentationml/2006/ole">
            <mc:AlternateContent xmlns:mc="http://schemas.openxmlformats.org/markup-compatibility/2006">
              <mc:Choice xmlns:v="urn:schemas-microsoft-com:vml" Requires="v">
                <p:oleObj spid="_x0000_s59182" name="Формула" r:id="rId7" imgW="164957" imgH="241091" progId="Equation.3">
                  <p:embed/>
                </p:oleObj>
              </mc:Choice>
              <mc:Fallback>
                <p:oleObj name="Формула" r:id="rId7" imgW="164957"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413" y="1171575"/>
                        <a:ext cx="174625" cy="231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3" name="Line 14"/>
          <p:cNvSpPr>
            <a:spLocks noChangeShapeType="1"/>
          </p:cNvSpPr>
          <p:nvPr/>
        </p:nvSpPr>
        <p:spPr bwMode="auto">
          <a:xfrm flipV="1">
            <a:off x="628650" y="1419225"/>
            <a:ext cx="6477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5614" name="Line 15"/>
          <p:cNvSpPr>
            <a:spLocks noChangeShapeType="1"/>
          </p:cNvSpPr>
          <p:nvPr/>
        </p:nvSpPr>
        <p:spPr bwMode="auto">
          <a:xfrm flipH="1" flipV="1">
            <a:off x="1293813" y="1446213"/>
            <a:ext cx="295275"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5615" name="Object 16"/>
          <p:cNvGraphicFramePr>
            <a:graphicFrameLocks noChangeAspect="1"/>
          </p:cNvGraphicFramePr>
          <p:nvPr>
            <p:extLst>
              <p:ext uri="{D42A27DB-BD31-4B8C-83A1-F6EECF244321}">
                <p14:modId xmlns:p14="http://schemas.microsoft.com/office/powerpoint/2010/main" val="3371536549"/>
              </p:ext>
            </p:extLst>
          </p:nvPr>
        </p:nvGraphicFramePr>
        <p:xfrm>
          <a:off x="598488" y="1612900"/>
          <a:ext cx="215900" cy="220663"/>
        </p:xfrm>
        <a:graphic>
          <a:graphicData uri="http://schemas.openxmlformats.org/presentationml/2006/ole">
            <mc:AlternateContent xmlns:mc="http://schemas.openxmlformats.org/markup-compatibility/2006">
              <mc:Choice xmlns:v="urn:schemas-microsoft-com:vml" Requires="v">
                <p:oleObj spid="_x0000_s59183" name="Формула" r:id="rId9" imgW="203112" imgH="228501" progId="Equation.3">
                  <p:embed/>
                </p:oleObj>
              </mc:Choice>
              <mc:Fallback>
                <p:oleObj name="Формула" r:id="rId9" imgW="203112"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8488" y="1612900"/>
                        <a:ext cx="215900" cy="2206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7"/>
          <p:cNvGraphicFramePr>
            <a:graphicFrameLocks noChangeAspect="1"/>
          </p:cNvGraphicFramePr>
          <p:nvPr>
            <p:extLst>
              <p:ext uri="{D42A27DB-BD31-4B8C-83A1-F6EECF244321}">
                <p14:modId xmlns:p14="http://schemas.microsoft.com/office/powerpoint/2010/main" val="2660405739"/>
              </p:ext>
            </p:extLst>
          </p:nvPr>
        </p:nvGraphicFramePr>
        <p:xfrm>
          <a:off x="1511300" y="1630363"/>
          <a:ext cx="215900" cy="220662"/>
        </p:xfrm>
        <a:graphic>
          <a:graphicData uri="http://schemas.openxmlformats.org/presentationml/2006/ole">
            <mc:AlternateContent xmlns:mc="http://schemas.openxmlformats.org/markup-compatibility/2006">
              <mc:Choice xmlns:v="urn:schemas-microsoft-com:vml" Requires="v">
                <p:oleObj spid="_x0000_s59184" name="Формула" r:id="rId11" imgW="203112" imgH="228501" progId="Equation.3">
                  <p:embed/>
                </p:oleObj>
              </mc:Choice>
              <mc:Fallback>
                <p:oleObj name="Формула" r:id="rId11" imgW="203112"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1300" y="1630363"/>
                        <a:ext cx="215900" cy="2206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7" name="Object 18"/>
          <p:cNvGraphicFramePr>
            <a:graphicFrameLocks noChangeAspect="1"/>
          </p:cNvGraphicFramePr>
          <p:nvPr>
            <p:extLst>
              <p:ext uri="{D42A27DB-BD31-4B8C-83A1-F6EECF244321}">
                <p14:modId xmlns:p14="http://schemas.microsoft.com/office/powerpoint/2010/main" val="3871050002"/>
              </p:ext>
            </p:extLst>
          </p:nvPr>
        </p:nvGraphicFramePr>
        <p:xfrm>
          <a:off x="1817688" y="1136650"/>
          <a:ext cx="1117600" cy="217488"/>
        </p:xfrm>
        <a:graphic>
          <a:graphicData uri="http://schemas.openxmlformats.org/presentationml/2006/ole">
            <mc:AlternateContent xmlns:mc="http://schemas.openxmlformats.org/markup-compatibility/2006">
              <mc:Choice xmlns:v="urn:schemas-microsoft-com:vml" Requires="v">
                <p:oleObj spid="_x0000_s59185" name="Формула" r:id="rId13" imgW="1129810" imgH="241195" progId="Equation.3">
                  <p:embed/>
                </p:oleObj>
              </mc:Choice>
              <mc:Fallback>
                <p:oleObj name="Формула" r:id="rId13" imgW="1129810" imgH="24119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17688" y="1136650"/>
                        <a:ext cx="1117600" cy="2174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8" name="Object 19"/>
          <p:cNvGraphicFramePr>
            <a:graphicFrameLocks noChangeAspect="1"/>
          </p:cNvGraphicFramePr>
          <p:nvPr>
            <p:extLst>
              <p:ext uri="{D42A27DB-BD31-4B8C-83A1-F6EECF244321}">
                <p14:modId xmlns:p14="http://schemas.microsoft.com/office/powerpoint/2010/main" val="1322161424"/>
              </p:ext>
            </p:extLst>
          </p:nvPr>
        </p:nvGraphicFramePr>
        <p:xfrm>
          <a:off x="3270250" y="1135063"/>
          <a:ext cx="1084263" cy="212725"/>
        </p:xfrm>
        <a:graphic>
          <a:graphicData uri="http://schemas.openxmlformats.org/presentationml/2006/ole">
            <mc:AlternateContent xmlns:mc="http://schemas.openxmlformats.org/markup-compatibility/2006">
              <mc:Choice xmlns:v="urn:schemas-microsoft-com:vml" Requires="v">
                <p:oleObj spid="_x0000_s59186" name="Формула" r:id="rId15" imgW="1117600" imgH="241300" progId="Equation.3">
                  <p:embed/>
                </p:oleObj>
              </mc:Choice>
              <mc:Fallback>
                <p:oleObj name="Формула" r:id="rId15" imgW="11176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0250" y="1135063"/>
                        <a:ext cx="1084263" cy="2127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9" name="Text Box 20"/>
          <p:cNvSpPr txBox="1">
            <a:spLocks noChangeArrowheads="1"/>
          </p:cNvSpPr>
          <p:nvPr/>
        </p:nvSpPr>
        <p:spPr bwMode="auto">
          <a:xfrm>
            <a:off x="4851400" y="1220788"/>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sz="1000">
              <a:latin typeface="+mn-lt"/>
            </a:endParaRPr>
          </a:p>
        </p:txBody>
      </p:sp>
      <p:sp>
        <p:nvSpPr>
          <p:cNvPr id="320533" name="Text Box 21"/>
          <p:cNvSpPr txBox="1">
            <a:spLocks noChangeArrowheads="1"/>
          </p:cNvSpPr>
          <p:nvPr/>
        </p:nvSpPr>
        <p:spPr bwMode="auto">
          <a:xfrm>
            <a:off x="1870075" y="1401763"/>
            <a:ext cx="39549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1. Свяжем между собой точки приведения </a:t>
            </a:r>
            <a:r>
              <a:rPr lang="en-US" altLang="ru-RU" sz="1000" i="1">
                <a:latin typeface="+mn-lt"/>
              </a:rPr>
              <a:t>A</a:t>
            </a:r>
            <a:r>
              <a:rPr lang="en-US" altLang="ru-RU" sz="1000">
                <a:latin typeface="+mn-lt"/>
              </a:rPr>
              <a:t> </a:t>
            </a:r>
            <a:r>
              <a:rPr lang="ru-RU" altLang="ru-RU" sz="1000">
                <a:latin typeface="+mn-lt"/>
              </a:rPr>
              <a:t>и </a:t>
            </a:r>
            <a:r>
              <a:rPr lang="en-US" altLang="ru-RU" sz="1000" i="1">
                <a:latin typeface="+mn-lt"/>
              </a:rPr>
              <a:t>B</a:t>
            </a:r>
            <a:r>
              <a:rPr lang="en-US" altLang="ru-RU" sz="1000">
                <a:latin typeface="+mn-lt"/>
              </a:rPr>
              <a:t> </a:t>
            </a:r>
            <a:r>
              <a:rPr lang="ru-RU" altLang="ru-RU" sz="1000">
                <a:latin typeface="+mn-lt"/>
              </a:rPr>
              <a:t>радиус-вектором </a:t>
            </a:r>
            <a:r>
              <a:rPr lang="en-US" altLang="ru-RU" sz="1000" b="1" i="1">
                <a:latin typeface="+mn-lt"/>
              </a:rPr>
              <a:t>d</a:t>
            </a:r>
            <a:r>
              <a:rPr lang="en-US" altLang="ru-RU" sz="1000">
                <a:latin typeface="+mn-lt"/>
              </a:rPr>
              <a:t>:</a:t>
            </a:r>
            <a:endParaRPr lang="ru-RU" altLang="ru-RU" sz="1000">
              <a:latin typeface="+mn-lt"/>
            </a:endParaRPr>
          </a:p>
        </p:txBody>
      </p:sp>
      <p:sp>
        <p:nvSpPr>
          <p:cNvPr id="320534" name="Line 22"/>
          <p:cNvSpPr>
            <a:spLocks noChangeShapeType="1"/>
          </p:cNvSpPr>
          <p:nvPr/>
        </p:nvSpPr>
        <p:spPr bwMode="auto">
          <a:xfrm>
            <a:off x="638175" y="2066925"/>
            <a:ext cx="923925" cy="38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20535" name="Object 23"/>
          <p:cNvGraphicFramePr>
            <a:graphicFrameLocks noChangeAspect="1"/>
          </p:cNvGraphicFramePr>
          <p:nvPr>
            <p:extLst>
              <p:ext uri="{D42A27DB-BD31-4B8C-83A1-F6EECF244321}">
                <p14:modId xmlns:p14="http://schemas.microsoft.com/office/powerpoint/2010/main" val="1574732827"/>
              </p:ext>
            </p:extLst>
          </p:nvPr>
        </p:nvGraphicFramePr>
        <p:xfrm>
          <a:off x="1003300" y="1811338"/>
          <a:ext cx="152400" cy="185737"/>
        </p:xfrm>
        <a:graphic>
          <a:graphicData uri="http://schemas.openxmlformats.org/presentationml/2006/ole">
            <mc:AlternateContent xmlns:mc="http://schemas.openxmlformats.org/markup-compatibility/2006">
              <mc:Choice xmlns:v="urn:schemas-microsoft-com:vml" Requires="v">
                <p:oleObj spid="_x0000_s59187" name="Формула" r:id="rId17" imgW="152268" imgH="203024" progId="Equation.3">
                  <p:embed/>
                </p:oleObj>
              </mc:Choice>
              <mc:Fallback>
                <p:oleObj name="Формула" r:id="rId17" imgW="152268" imgH="20302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3300" y="1811338"/>
                        <a:ext cx="152400" cy="185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536" name="Object 24"/>
          <p:cNvGraphicFramePr>
            <a:graphicFrameLocks noChangeAspect="1"/>
          </p:cNvGraphicFramePr>
          <p:nvPr>
            <p:extLst>
              <p:ext uri="{D42A27DB-BD31-4B8C-83A1-F6EECF244321}">
                <p14:modId xmlns:p14="http://schemas.microsoft.com/office/powerpoint/2010/main" val="1083021354"/>
              </p:ext>
            </p:extLst>
          </p:nvPr>
        </p:nvGraphicFramePr>
        <p:xfrm>
          <a:off x="6249988" y="1401763"/>
          <a:ext cx="1868487" cy="198437"/>
        </p:xfrm>
        <a:graphic>
          <a:graphicData uri="http://schemas.openxmlformats.org/presentationml/2006/ole">
            <mc:AlternateContent xmlns:mc="http://schemas.openxmlformats.org/markup-compatibility/2006">
              <mc:Choice xmlns:v="urn:schemas-microsoft-com:vml" Requires="v">
                <p:oleObj spid="_x0000_s59188" name="Формула" r:id="rId19" imgW="2070100" imgH="241300" progId="Equation.3">
                  <p:embed/>
                </p:oleObj>
              </mc:Choice>
              <mc:Fallback>
                <p:oleObj name="Формула" r:id="rId19" imgW="2070100" imgH="2413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9988" y="1401763"/>
                        <a:ext cx="1868487" cy="1984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37" name="Text Box 25"/>
          <p:cNvSpPr txBox="1">
            <a:spLocks noChangeArrowheads="1"/>
          </p:cNvSpPr>
          <p:nvPr/>
        </p:nvSpPr>
        <p:spPr bwMode="auto">
          <a:xfrm>
            <a:off x="1868488" y="1619250"/>
            <a:ext cx="407194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 Подставим радиус-вектор</a:t>
            </a:r>
            <a:r>
              <a:rPr lang="en-US" altLang="ru-RU" sz="1000">
                <a:latin typeface="+mn-lt"/>
              </a:rPr>
              <a:t> </a:t>
            </a:r>
            <a:r>
              <a:rPr lang="en-US" altLang="ru-RU" sz="1000" b="1" i="1">
                <a:latin typeface="+mn-lt"/>
              </a:rPr>
              <a:t>r</a:t>
            </a:r>
            <a:r>
              <a:rPr lang="en-US" altLang="ru-RU" sz="1000" i="1" baseline="-25000">
                <a:latin typeface="+mn-lt"/>
              </a:rPr>
              <a:t>Bi</a:t>
            </a:r>
            <a:r>
              <a:rPr lang="en-US" altLang="ru-RU" sz="1000">
                <a:latin typeface="+mn-lt"/>
              </a:rPr>
              <a:t> </a:t>
            </a:r>
            <a:r>
              <a:rPr lang="ru-RU" altLang="ru-RU" sz="1000">
                <a:latin typeface="+mn-lt"/>
              </a:rPr>
              <a:t>в выражение для момента силы </a:t>
            </a:r>
            <a:r>
              <a:rPr lang="en-US" altLang="ru-RU" sz="1000" i="1">
                <a:latin typeface="+mn-lt"/>
              </a:rPr>
              <a:t>M</a:t>
            </a:r>
            <a:r>
              <a:rPr lang="en-US" altLang="ru-RU" sz="1000" i="1" baseline="-25000">
                <a:latin typeface="+mn-lt"/>
              </a:rPr>
              <a:t>B</a:t>
            </a:r>
            <a:r>
              <a:rPr lang="en-US" altLang="ru-RU" sz="1000">
                <a:latin typeface="+mn-lt"/>
              </a:rPr>
              <a:t>(</a:t>
            </a:r>
            <a:r>
              <a:rPr lang="en-US" altLang="ru-RU" sz="1000" i="1">
                <a:latin typeface="+mn-lt"/>
              </a:rPr>
              <a:t>F</a:t>
            </a:r>
            <a:r>
              <a:rPr lang="en-US" altLang="ru-RU" sz="1000" i="1" baseline="-25000">
                <a:latin typeface="+mn-lt"/>
              </a:rPr>
              <a:t>i</a:t>
            </a:r>
            <a:r>
              <a:rPr lang="en-US" altLang="ru-RU" sz="1000">
                <a:latin typeface="+mn-lt"/>
              </a:rPr>
              <a:t>):</a:t>
            </a:r>
            <a:endParaRPr lang="ru-RU" altLang="ru-RU" sz="1000">
              <a:latin typeface="+mn-lt"/>
            </a:endParaRPr>
          </a:p>
        </p:txBody>
      </p:sp>
      <p:graphicFrame>
        <p:nvGraphicFramePr>
          <p:cNvPr id="320538" name="Object 26"/>
          <p:cNvGraphicFramePr>
            <a:graphicFrameLocks noChangeAspect="1"/>
          </p:cNvGraphicFramePr>
          <p:nvPr>
            <p:extLst>
              <p:ext uri="{D42A27DB-BD31-4B8C-83A1-F6EECF244321}">
                <p14:modId xmlns:p14="http://schemas.microsoft.com/office/powerpoint/2010/main" val="1059780879"/>
              </p:ext>
            </p:extLst>
          </p:nvPr>
        </p:nvGraphicFramePr>
        <p:xfrm>
          <a:off x="6232525" y="1638300"/>
          <a:ext cx="2466975" cy="206375"/>
        </p:xfrm>
        <a:graphic>
          <a:graphicData uri="http://schemas.openxmlformats.org/presentationml/2006/ole">
            <mc:AlternateContent xmlns:mc="http://schemas.openxmlformats.org/markup-compatibility/2006">
              <mc:Choice xmlns:v="urn:schemas-microsoft-com:vml" Requires="v">
                <p:oleObj spid="_x0000_s59189" name="Формула" r:id="rId21" imgW="2603500" imgH="241300" progId="Equation.3">
                  <p:embed/>
                </p:oleObj>
              </mc:Choice>
              <mc:Fallback>
                <p:oleObj name="Формула" r:id="rId21" imgW="2603500" imgH="2413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32525" y="1638300"/>
                        <a:ext cx="2466975" cy="206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39" name="Text Box 27"/>
          <p:cNvSpPr txBox="1">
            <a:spLocks noChangeArrowheads="1"/>
          </p:cNvSpPr>
          <p:nvPr/>
        </p:nvSpPr>
        <p:spPr bwMode="auto">
          <a:xfrm>
            <a:off x="1876425" y="1817688"/>
            <a:ext cx="25394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3</a:t>
            </a:r>
            <a:r>
              <a:rPr lang="ru-RU" altLang="ru-RU" sz="1000">
                <a:latin typeface="+mn-lt"/>
              </a:rPr>
              <a:t>. Просуммируем моменты всех сил </a:t>
            </a:r>
            <a:r>
              <a:rPr lang="en-US" altLang="ru-RU" sz="1000" b="1" i="1">
                <a:latin typeface="+mn-lt"/>
              </a:rPr>
              <a:t>M</a:t>
            </a:r>
            <a:r>
              <a:rPr lang="en-US" altLang="ru-RU" sz="1000" i="1" baseline="-25000">
                <a:latin typeface="+mn-lt"/>
              </a:rPr>
              <a:t>B</a:t>
            </a:r>
            <a:r>
              <a:rPr lang="en-US" altLang="ru-RU" sz="1000">
                <a:latin typeface="+mn-lt"/>
              </a:rPr>
              <a:t>(</a:t>
            </a:r>
            <a:r>
              <a:rPr lang="en-US" altLang="ru-RU" sz="1000" b="1" i="1">
                <a:latin typeface="+mn-lt"/>
              </a:rPr>
              <a:t>F</a:t>
            </a:r>
            <a:r>
              <a:rPr lang="en-US" altLang="ru-RU" sz="1000" i="1" baseline="-25000">
                <a:latin typeface="+mn-lt"/>
              </a:rPr>
              <a:t>i</a:t>
            </a:r>
            <a:r>
              <a:rPr lang="en-US" altLang="ru-RU" sz="1000">
                <a:latin typeface="+mn-lt"/>
              </a:rPr>
              <a:t>):</a:t>
            </a:r>
            <a:endParaRPr lang="ru-RU" altLang="ru-RU" sz="1000">
              <a:latin typeface="+mn-lt"/>
            </a:endParaRPr>
          </a:p>
        </p:txBody>
      </p:sp>
      <p:graphicFrame>
        <p:nvGraphicFramePr>
          <p:cNvPr id="320540" name="Object 28"/>
          <p:cNvGraphicFramePr>
            <a:graphicFrameLocks noChangeAspect="1"/>
          </p:cNvGraphicFramePr>
          <p:nvPr>
            <p:extLst>
              <p:ext uri="{D42A27DB-BD31-4B8C-83A1-F6EECF244321}">
                <p14:modId xmlns:p14="http://schemas.microsoft.com/office/powerpoint/2010/main" val="1460158388"/>
              </p:ext>
            </p:extLst>
          </p:nvPr>
        </p:nvGraphicFramePr>
        <p:xfrm>
          <a:off x="5224463" y="1846263"/>
          <a:ext cx="3595687" cy="222250"/>
        </p:xfrm>
        <a:graphic>
          <a:graphicData uri="http://schemas.openxmlformats.org/presentationml/2006/ole">
            <mc:AlternateContent xmlns:mc="http://schemas.openxmlformats.org/markup-compatibility/2006">
              <mc:Choice xmlns:v="urn:schemas-microsoft-com:vml" Requires="v">
                <p:oleObj spid="_x0000_s59190" name="Формула" r:id="rId23" imgW="3568700" imgH="241300" progId="Equation.3">
                  <p:embed/>
                </p:oleObj>
              </mc:Choice>
              <mc:Fallback>
                <p:oleObj name="Формула" r:id="rId23" imgW="3568700" imgH="2413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24463" y="1846263"/>
                        <a:ext cx="3595687" cy="222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41" name="Text Box 29"/>
          <p:cNvSpPr txBox="1">
            <a:spLocks noChangeArrowheads="1"/>
          </p:cNvSpPr>
          <p:nvPr/>
        </p:nvSpPr>
        <p:spPr bwMode="auto">
          <a:xfrm>
            <a:off x="1865313" y="2044700"/>
            <a:ext cx="460895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4. Получили зависимость главного момента сил от выбора центра приведения</a:t>
            </a:r>
            <a:r>
              <a:rPr lang="en-US" altLang="ru-RU" sz="1000">
                <a:latin typeface="+mn-lt"/>
              </a:rPr>
              <a:t>:</a:t>
            </a:r>
            <a:endParaRPr lang="ru-RU" altLang="ru-RU" sz="1000">
              <a:latin typeface="+mn-lt"/>
            </a:endParaRPr>
          </a:p>
        </p:txBody>
      </p:sp>
      <p:graphicFrame>
        <p:nvGraphicFramePr>
          <p:cNvPr id="320542" name="Object 30"/>
          <p:cNvGraphicFramePr>
            <a:graphicFrameLocks noChangeAspect="1"/>
          </p:cNvGraphicFramePr>
          <p:nvPr>
            <p:extLst>
              <p:ext uri="{D42A27DB-BD31-4B8C-83A1-F6EECF244321}">
                <p14:modId xmlns:p14="http://schemas.microsoft.com/office/powerpoint/2010/main" val="438789842"/>
              </p:ext>
            </p:extLst>
          </p:nvPr>
        </p:nvGraphicFramePr>
        <p:xfrm>
          <a:off x="6891338" y="2116138"/>
          <a:ext cx="1217612" cy="217487"/>
        </p:xfrm>
        <a:graphic>
          <a:graphicData uri="http://schemas.openxmlformats.org/presentationml/2006/ole">
            <mc:AlternateContent xmlns:mc="http://schemas.openxmlformats.org/markup-compatibility/2006">
              <mc:Choice xmlns:v="urn:schemas-microsoft-com:vml" Requires="v">
                <p:oleObj spid="_x0000_s59191" name="Формула" r:id="rId25" imgW="1231366" imgH="241195" progId="Equation.3">
                  <p:embed/>
                </p:oleObj>
              </mc:Choice>
              <mc:Fallback>
                <p:oleObj name="Формула" r:id="rId25" imgW="1231366" imgH="24119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91338" y="2116138"/>
                        <a:ext cx="1217612" cy="2174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45" name="Text Box 33"/>
          <p:cNvSpPr txBox="1">
            <a:spLocks noChangeArrowheads="1"/>
          </p:cNvSpPr>
          <p:nvPr/>
        </p:nvSpPr>
        <p:spPr bwMode="auto">
          <a:xfrm>
            <a:off x="203200" y="2459038"/>
            <a:ext cx="83984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Рассмотрим более подробно приведение системы сил к простейшему виду с использованием этой зависимости. Пусть система привелась в точке</a:t>
            </a:r>
          </a:p>
          <a:p>
            <a:pPr eaLnBrk="1" hangingPunct="1"/>
            <a:r>
              <a:rPr lang="en-US" altLang="ru-RU" sz="1000">
                <a:latin typeface="+mn-lt"/>
              </a:rPr>
              <a:t>A </a:t>
            </a:r>
            <a:r>
              <a:rPr lang="ru-RU" altLang="ru-RU" sz="1000">
                <a:latin typeface="+mn-lt"/>
              </a:rPr>
              <a:t>к главному вектору </a:t>
            </a:r>
            <a:r>
              <a:rPr lang="en-US" altLang="ru-RU" sz="1000" b="1" i="1">
                <a:latin typeface="+mn-lt"/>
              </a:rPr>
              <a:t>R</a:t>
            </a:r>
            <a:r>
              <a:rPr lang="en-US" altLang="ru-RU" sz="1000" i="1">
                <a:latin typeface="+mn-lt"/>
              </a:rPr>
              <a:t>*</a:t>
            </a:r>
            <a:r>
              <a:rPr lang="en-US" altLang="ru-RU" sz="1000">
                <a:latin typeface="+mn-lt"/>
              </a:rPr>
              <a:t> </a:t>
            </a:r>
            <a:r>
              <a:rPr lang="ru-RU" altLang="ru-RU" sz="1000">
                <a:latin typeface="+mn-lt"/>
              </a:rPr>
              <a:t>и паре  с главным моментом </a:t>
            </a:r>
            <a:r>
              <a:rPr lang="en-US" altLang="ru-RU" sz="1000" b="1" i="1">
                <a:latin typeface="+mn-lt"/>
              </a:rPr>
              <a:t>M</a:t>
            </a:r>
            <a:r>
              <a:rPr lang="en-US" altLang="ru-RU" sz="1000" i="1" baseline="-25000">
                <a:latin typeface="+mn-lt"/>
              </a:rPr>
              <a:t>A</a:t>
            </a:r>
            <a:r>
              <a:rPr lang="ru-RU" altLang="ru-RU" sz="1000">
                <a:latin typeface="+mn-lt"/>
              </a:rPr>
              <a:t>, имеющих между собой произвольный угол </a:t>
            </a:r>
            <a:r>
              <a:rPr lang="el-GR" altLang="ru-RU" sz="1000" i="1">
                <a:latin typeface="+mn-lt"/>
                <a:cs typeface="Arial" pitchFamily="34" charset="0"/>
              </a:rPr>
              <a:t>α</a:t>
            </a:r>
            <a:r>
              <a:rPr lang="ru-RU" altLang="ru-RU" sz="1000">
                <a:latin typeface="+mn-lt"/>
              </a:rPr>
              <a:t>.</a:t>
            </a:r>
          </a:p>
        </p:txBody>
      </p:sp>
      <p:sp>
        <p:nvSpPr>
          <p:cNvPr id="320546" name="AutoShape 34"/>
          <p:cNvSpPr>
            <a:spLocks noChangeArrowheads="1"/>
          </p:cNvSpPr>
          <p:nvPr/>
        </p:nvSpPr>
        <p:spPr bwMode="auto">
          <a:xfrm rot="-5400000">
            <a:off x="587375" y="3387726"/>
            <a:ext cx="1216025" cy="152400"/>
          </a:xfrm>
          <a:prstGeom prst="rightArrow">
            <a:avLst>
              <a:gd name="adj1" fmla="val 50000"/>
              <a:gd name="adj2" fmla="val 19947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0547" name="Text Box 35"/>
          <p:cNvSpPr txBox="1">
            <a:spLocks noChangeArrowheads="1"/>
          </p:cNvSpPr>
          <p:nvPr/>
        </p:nvSpPr>
        <p:spPr bwMode="auto">
          <a:xfrm>
            <a:off x="1292225" y="3800475"/>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320548" name="Oval 36"/>
          <p:cNvSpPr>
            <a:spLocks noChangeArrowheads="1"/>
          </p:cNvSpPr>
          <p:nvPr/>
        </p:nvSpPr>
        <p:spPr bwMode="auto">
          <a:xfrm>
            <a:off x="1163638" y="4054475"/>
            <a:ext cx="65087" cy="6508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0549" name="Object 37"/>
          <p:cNvGraphicFramePr>
            <a:graphicFrameLocks noChangeAspect="1"/>
          </p:cNvGraphicFramePr>
          <p:nvPr>
            <p:extLst>
              <p:ext uri="{D42A27DB-BD31-4B8C-83A1-F6EECF244321}">
                <p14:modId xmlns:p14="http://schemas.microsoft.com/office/powerpoint/2010/main" val="1069577748"/>
              </p:ext>
            </p:extLst>
          </p:nvPr>
        </p:nvGraphicFramePr>
        <p:xfrm>
          <a:off x="1293813" y="2874963"/>
          <a:ext cx="239712" cy="244475"/>
        </p:xfrm>
        <a:graphic>
          <a:graphicData uri="http://schemas.openxmlformats.org/presentationml/2006/ole">
            <mc:AlternateContent xmlns:mc="http://schemas.openxmlformats.org/markup-compatibility/2006">
              <mc:Choice xmlns:v="urn:schemas-microsoft-com:vml" Requires="v">
                <p:oleObj spid="_x0000_s59192" name="Формула" r:id="rId27" imgW="215713" imgH="203024" progId="Equation.3">
                  <p:embed/>
                </p:oleObj>
              </mc:Choice>
              <mc:Fallback>
                <p:oleObj name="Формула" r:id="rId27" imgW="215713" imgH="20302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93813" y="2874963"/>
                        <a:ext cx="239712" cy="244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50" name="AutoShape 38"/>
          <p:cNvSpPr>
            <a:spLocks noChangeArrowheads="1"/>
          </p:cNvSpPr>
          <p:nvPr/>
        </p:nvSpPr>
        <p:spPr bwMode="auto">
          <a:xfrm rot="-7356548">
            <a:off x="725488" y="3741737"/>
            <a:ext cx="571500" cy="155575"/>
          </a:xfrm>
          <a:prstGeom prst="rightArrow">
            <a:avLst>
              <a:gd name="adj1" fmla="val 50000"/>
              <a:gd name="adj2" fmla="val 91837"/>
            </a:avLst>
          </a:prstGeom>
          <a:solidFill>
            <a:srgbClr val="9933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0551" name="Object 39"/>
          <p:cNvGraphicFramePr>
            <a:graphicFrameLocks noChangeAspect="1"/>
          </p:cNvGraphicFramePr>
          <p:nvPr>
            <p:extLst>
              <p:ext uri="{D42A27DB-BD31-4B8C-83A1-F6EECF244321}">
                <p14:modId xmlns:p14="http://schemas.microsoft.com/office/powerpoint/2010/main" val="3152608349"/>
              </p:ext>
            </p:extLst>
          </p:nvPr>
        </p:nvGraphicFramePr>
        <p:xfrm>
          <a:off x="1016000" y="3617913"/>
          <a:ext cx="122238" cy="111125"/>
        </p:xfrm>
        <a:graphic>
          <a:graphicData uri="http://schemas.openxmlformats.org/presentationml/2006/ole">
            <mc:AlternateContent xmlns:mc="http://schemas.openxmlformats.org/markup-compatibility/2006">
              <mc:Choice xmlns:v="urn:schemas-microsoft-com:vml" Requires="v">
                <p:oleObj spid="_x0000_s59193" name="Формула" r:id="rId29" imgW="152334" imgH="139639" progId="Equation.3">
                  <p:embed/>
                </p:oleObj>
              </mc:Choice>
              <mc:Fallback>
                <p:oleObj name="Формула" r:id="rId29" imgW="152334" imgH="13963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16000" y="3617913"/>
                        <a:ext cx="122238" cy="11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52" name="Freeform 40"/>
          <p:cNvSpPr>
            <a:spLocks/>
          </p:cNvSpPr>
          <p:nvPr/>
        </p:nvSpPr>
        <p:spPr bwMode="auto">
          <a:xfrm>
            <a:off x="1042988" y="3752850"/>
            <a:ext cx="152400" cy="80963"/>
          </a:xfrm>
          <a:custGeom>
            <a:avLst/>
            <a:gdLst>
              <a:gd name="T0" fmla="*/ 0 w 96"/>
              <a:gd name="T1" fmla="*/ 80963 h 51"/>
              <a:gd name="T2" fmla="*/ 152400 w 96"/>
              <a:gd name="T3" fmla="*/ 0 h 51"/>
              <a:gd name="T4" fmla="*/ 0 60000 65536"/>
              <a:gd name="T5" fmla="*/ 0 60000 65536"/>
            </a:gdLst>
            <a:ahLst/>
            <a:cxnLst>
              <a:cxn ang="T4">
                <a:pos x="T0" y="T1"/>
              </a:cxn>
              <a:cxn ang="T5">
                <a:pos x="T2" y="T3"/>
              </a:cxn>
            </a:cxnLst>
            <a:rect l="0" t="0" r="r" b="b"/>
            <a:pathLst>
              <a:path w="96" h="51">
                <a:moveTo>
                  <a:pt x="0" y="51"/>
                </a:moveTo>
                <a:cubicBezTo>
                  <a:pt x="27" y="24"/>
                  <a:pt x="55" y="0"/>
                  <a:pt x="96"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0553" name="Text Box 41"/>
          <p:cNvSpPr txBox="1">
            <a:spLocks noChangeArrowheads="1"/>
          </p:cNvSpPr>
          <p:nvPr/>
        </p:nvSpPr>
        <p:spPr bwMode="auto">
          <a:xfrm>
            <a:off x="3487738" y="2933700"/>
            <a:ext cx="543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1.</a:t>
            </a:r>
            <a:r>
              <a:rPr lang="ru-RU" altLang="ru-RU" sz="1000">
                <a:latin typeface="+mn-lt"/>
              </a:rPr>
              <a:t> Разложим главный момент пары </a:t>
            </a:r>
            <a:r>
              <a:rPr lang="en-US" altLang="ru-RU" sz="1000" b="1" i="1">
                <a:latin typeface="+mn-lt"/>
              </a:rPr>
              <a:t>M</a:t>
            </a:r>
            <a:r>
              <a:rPr lang="en-US" altLang="ru-RU" sz="1000" i="1" baseline="-25000">
                <a:latin typeface="+mn-lt"/>
              </a:rPr>
              <a:t>A</a:t>
            </a:r>
            <a:r>
              <a:rPr lang="ru-RU" altLang="ru-RU" sz="1000">
                <a:latin typeface="+mn-lt"/>
              </a:rPr>
              <a:t> на два момента </a:t>
            </a:r>
            <a:r>
              <a:rPr lang="en-US" altLang="ru-RU" sz="1000" b="1" i="1">
                <a:latin typeface="+mn-lt"/>
              </a:rPr>
              <a:t>M*</a:t>
            </a:r>
            <a:r>
              <a:rPr lang="en-US" altLang="ru-RU" sz="1000">
                <a:latin typeface="+mn-lt"/>
              </a:rPr>
              <a:t> </a:t>
            </a:r>
            <a:r>
              <a:rPr lang="ru-RU" altLang="ru-RU" sz="1000">
                <a:latin typeface="+mn-lt"/>
              </a:rPr>
              <a:t>и </a:t>
            </a:r>
            <a:r>
              <a:rPr lang="en-US" altLang="ru-RU" sz="1000" b="1" i="1">
                <a:latin typeface="+mn-lt"/>
              </a:rPr>
              <a:t>M</a:t>
            </a:r>
            <a:r>
              <a:rPr lang="en-US" altLang="ru-RU" sz="1000" baseline="-25000">
                <a:latin typeface="+mn-lt"/>
              </a:rPr>
              <a:t>1</a:t>
            </a:r>
            <a:r>
              <a:rPr lang="ru-RU" altLang="ru-RU" sz="1000">
                <a:latin typeface="+mn-lt"/>
              </a:rPr>
              <a:t>, по двум направлениям</a:t>
            </a:r>
            <a:r>
              <a:rPr lang="en-US" altLang="ru-RU" sz="1000">
                <a:latin typeface="+mn-lt"/>
              </a:rPr>
              <a:t>:</a:t>
            </a:r>
          </a:p>
          <a:p>
            <a:pPr eaLnBrk="1" hangingPunct="1"/>
            <a:r>
              <a:rPr lang="ru-RU" altLang="ru-RU" sz="1000">
                <a:latin typeface="+mn-lt"/>
              </a:rPr>
              <a:t>направлению главного вектора и перпендикулярно ему</a:t>
            </a:r>
            <a:r>
              <a:rPr lang="en-US" altLang="ru-RU" sz="1000">
                <a:latin typeface="+mn-lt"/>
              </a:rPr>
              <a:t>.</a:t>
            </a:r>
            <a:r>
              <a:rPr lang="ru-RU" altLang="ru-RU" sz="1000">
                <a:latin typeface="+mn-lt"/>
              </a:rPr>
              <a:t> </a:t>
            </a:r>
          </a:p>
        </p:txBody>
      </p:sp>
      <p:sp>
        <p:nvSpPr>
          <p:cNvPr id="320554" name="AutoShape 42"/>
          <p:cNvSpPr>
            <a:spLocks noChangeArrowheads="1"/>
          </p:cNvSpPr>
          <p:nvPr/>
        </p:nvSpPr>
        <p:spPr bwMode="auto">
          <a:xfrm rot="-7356548">
            <a:off x="723901" y="3740150"/>
            <a:ext cx="571500" cy="155575"/>
          </a:xfrm>
          <a:prstGeom prst="rightArrow">
            <a:avLst>
              <a:gd name="adj1" fmla="val 50000"/>
              <a:gd name="adj2" fmla="val 91837"/>
            </a:avLst>
          </a:prstGeom>
          <a:solidFill>
            <a:srgbClr val="993366">
              <a:alpha val="0"/>
            </a:srgbClr>
          </a:solidFill>
          <a:ln w="9525" algn="ctr">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0555" name="AutoShape 43"/>
          <p:cNvSpPr>
            <a:spLocks noChangeArrowheads="1"/>
          </p:cNvSpPr>
          <p:nvPr/>
        </p:nvSpPr>
        <p:spPr bwMode="auto">
          <a:xfrm rot="8411049">
            <a:off x="822325" y="4171950"/>
            <a:ext cx="395288" cy="155575"/>
          </a:xfrm>
          <a:prstGeom prst="rightArrow">
            <a:avLst>
              <a:gd name="adj1" fmla="val 50000"/>
              <a:gd name="adj2" fmla="val 63520"/>
            </a:avLst>
          </a:prstGeom>
          <a:solidFill>
            <a:srgbClr val="9933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0557" name="Line 45"/>
          <p:cNvSpPr>
            <a:spLocks noChangeShapeType="1"/>
          </p:cNvSpPr>
          <p:nvPr/>
        </p:nvSpPr>
        <p:spPr bwMode="auto">
          <a:xfrm>
            <a:off x="857250" y="3571875"/>
            <a:ext cx="1588" cy="796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0558" name="Line 46"/>
          <p:cNvSpPr>
            <a:spLocks noChangeShapeType="1"/>
          </p:cNvSpPr>
          <p:nvPr/>
        </p:nvSpPr>
        <p:spPr bwMode="auto">
          <a:xfrm flipV="1">
            <a:off x="857250" y="3287713"/>
            <a:ext cx="334963" cy="2905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0559" name="AutoShape 47"/>
          <p:cNvSpPr>
            <a:spLocks noChangeArrowheads="1"/>
          </p:cNvSpPr>
          <p:nvPr/>
        </p:nvSpPr>
        <p:spPr bwMode="auto">
          <a:xfrm rot="-5400000">
            <a:off x="812007" y="3594894"/>
            <a:ext cx="769937" cy="155575"/>
          </a:xfrm>
          <a:prstGeom prst="rightArrow">
            <a:avLst>
              <a:gd name="adj1" fmla="val 50000"/>
              <a:gd name="adj2" fmla="val 123724"/>
            </a:avLst>
          </a:prstGeom>
          <a:solidFill>
            <a:srgbClr val="9933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0560" name="Text Box 48"/>
          <p:cNvSpPr txBox="1">
            <a:spLocks noChangeArrowheads="1"/>
          </p:cNvSpPr>
          <p:nvPr/>
        </p:nvSpPr>
        <p:spPr bwMode="auto">
          <a:xfrm>
            <a:off x="3486150" y="3227388"/>
            <a:ext cx="543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2.</a:t>
            </a:r>
            <a:r>
              <a:rPr lang="ru-RU" altLang="ru-RU" sz="1000">
                <a:latin typeface="+mn-lt"/>
              </a:rPr>
              <a:t> Представим пару сил с моментом </a:t>
            </a:r>
            <a:r>
              <a:rPr lang="en-US" altLang="ru-RU" sz="1000" b="1" i="1">
                <a:latin typeface="+mn-lt"/>
              </a:rPr>
              <a:t>M</a:t>
            </a:r>
            <a:r>
              <a:rPr lang="en-US" altLang="ru-RU" sz="1000" baseline="-25000">
                <a:latin typeface="+mn-lt"/>
              </a:rPr>
              <a:t>1</a:t>
            </a:r>
            <a:r>
              <a:rPr lang="ru-RU" altLang="ru-RU" sz="1000">
                <a:latin typeface="+mn-lt"/>
              </a:rPr>
              <a:t>, в виде сил, равных по модулю главному вектору. Плечо этой пары будет равно</a:t>
            </a:r>
            <a:r>
              <a:rPr lang="en-US" altLang="ru-RU" sz="1000">
                <a:latin typeface="+mn-lt"/>
              </a:rPr>
              <a:t>:</a:t>
            </a:r>
            <a:endParaRPr lang="ru-RU" altLang="ru-RU" sz="1000">
              <a:latin typeface="+mn-lt"/>
            </a:endParaRPr>
          </a:p>
        </p:txBody>
      </p:sp>
      <p:graphicFrame>
        <p:nvGraphicFramePr>
          <p:cNvPr id="320561" name="Object 49"/>
          <p:cNvGraphicFramePr>
            <a:graphicFrameLocks noChangeAspect="1"/>
          </p:cNvGraphicFramePr>
          <p:nvPr>
            <p:extLst>
              <p:ext uri="{D42A27DB-BD31-4B8C-83A1-F6EECF244321}">
                <p14:modId xmlns:p14="http://schemas.microsoft.com/office/powerpoint/2010/main" val="178282482"/>
              </p:ext>
            </p:extLst>
          </p:nvPr>
        </p:nvGraphicFramePr>
        <p:xfrm>
          <a:off x="7234238" y="3463925"/>
          <a:ext cx="527050" cy="376238"/>
        </p:xfrm>
        <a:graphic>
          <a:graphicData uri="http://schemas.openxmlformats.org/presentationml/2006/ole">
            <mc:AlternateContent xmlns:mc="http://schemas.openxmlformats.org/markup-compatibility/2006">
              <mc:Choice xmlns:v="urn:schemas-microsoft-com:vml" Requires="v">
                <p:oleObj spid="_x0000_s59194" name="Формула" r:id="rId31" imgW="533169" imgH="418918" progId="Equation.3">
                  <p:embed/>
                </p:oleObj>
              </mc:Choice>
              <mc:Fallback>
                <p:oleObj name="Формула" r:id="rId31" imgW="533169" imgH="418918"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234238" y="3463925"/>
                        <a:ext cx="527050" cy="3762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63" name="AutoShape 51"/>
          <p:cNvSpPr>
            <a:spLocks noChangeArrowheads="1"/>
          </p:cNvSpPr>
          <p:nvPr/>
        </p:nvSpPr>
        <p:spPr bwMode="auto">
          <a:xfrm rot="5400000" flipV="1">
            <a:off x="584200" y="4660901"/>
            <a:ext cx="1216025" cy="152400"/>
          </a:xfrm>
          <a:prstGeom prst="rightArrow">
            <a:avLst>
              <a:gd name="adj1" fmla="val 50000"/>
              <a:gd name="adj2" fmla="val 19947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0564" name="Object 52"/>
          <p:cNvGraphicFramePr>
            <a:graphicFrameLocks noChangeAspect="1"/>
          </p:cNvGraphicFramePr>
          <p:nvPr>
            <p:extLst>
              <p:ext uri="{D42A27DB-BD31-4B8C-83A1-F6EECF244321}">
                <p14:modId xmlns:p14="http://schemas.microsoft.com/office/powerpoint/2010/main" val="3464527533"/>
              </p:ext>
            </p:extLst>
          </p:nvPr>
        </p:nvGraphicFramePr>
        <p:xfrm>
          <a:off x="1338263" y="4603750"/>
          <a:ext cx="719137" cy="290513"/>
        </p:xfrm>
        <a:graphic>
          <a:graphicData uri="http://schemas.openxmlformats.org/presentationml/2006/ole">
            <mc:AlternateContent xmlns:mc="http://schemas.openxmlformats.org/markup-compatibility/2006">
              <mc:Choice xmlns:v="urn:schemas-microsoft-com:vml" Requires="v">
                <p:oleObj spid="_x0000_s59195" name="Формула" r:id="rId33" imgW="647700" imgH="241300" progId="Equation.3">
                  <p:embed/>
                </p:oleObj>
              </mc:Choice>
              <mc:Fallback>
                <p:oleObj name="Формула" r:id="rId33" imgW="647700" imgH="2413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38263" y="4603750"/>
                        <a:ext cx="719137" cy="2905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565" name="Object 53"/>
          <p:cNvGraphicFramePr>
            <a:graphicFrameLocks noChangeAspect="1"/>
          </p:cNvGraphicFramePr>
          <p:nvPr>
            <p:extLst>
              <p:ext uri="{D42A27DB-BD31-4B8C-83A1-F6EECF244321}">
                <p14:modId xmlns:p14="http://schemas.microsoft.com/office/powerpoint/2010/main" val="2473901343"/>
              </p:ext>
            </p:extLst>
          </p:nvPr>
        </p:nvGraphicFramePr>
        <p:xfrm>
          <a:off x="2622550" y="2859088"/>
          <a:ext cx="665163" cy="290512"/>
        </p:xfrm>
        <a:graphic>
          <a:graphicData uri="http://schemas.openxmlformats.org/presentationml/2006/ole">
            <mc:AlternateContent xmlns:mc="http://schemas.openxmlformats.org/markup-compatibility/2006">
              <mc:Choice xmlns:v="urn:schemas-microsoft-com:vml" Requires="v">
                <p:oleObj spid="_x0000_s59196" name="Формула" r:id="rId35" imgW="596900" imgH="241300" progId="Equation.3">
                  <p:embed/>
                </p:oleObj>
              </mc:Choice>
              <mc:Fallback>
                <p:oleObj name="Формула" r:id="rId35" imgW="596900" imgH="24130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22550" y="2859088"/>
                        <a:ext cx="665163" cy="2905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66" name="Line 54"/>
          <p:cNvSpPr>
            <a:spLocks noChangeShapeType="1"/>
          </p:cNvSpPr>
          <p:nvPr/>
        </p:nvSpPr>
        <p:spPr bwMode="auto">
          <a:xfrm>
            <a:off x="1228725" y="4095750"/>
            <a:ext cx="12477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20567" name="Object 55"/>
          <p:cNvGraphicFramePr>
            <a:graphicFrameLocks noChangeAspect="1"/>
          </p:cNvGraphicFramePr>
          <p:nvPr>
            <p:extLst>
              <p:ext uri="{D42A27DB-BD31-4B8C-83A1-F6EECF244321}">
                <p14:modId xmlns:p14="http://schemas.microsoft.com/office/powerpoint/2010/main" val="4047875368"/>
              </p:ext>
            </p:extLst>
          </p:nvPr>
        </p:nvGraphicFramePr>
        <p:xfrm>
          <a:off x="1827213" y="3830638"/>
          <a:ext cx="139700" cy="163512"/>
        </p:xfrm>
        <a:graphic>
          <a:graphicData uri="http://schemas.openxmlformats.org/presentationml/2006/ole">
            <mc:AlternateContent xmlns:mc="http://schemas.openxmlformats.org/markup-compatibility/2006">
              <mc:Choice xmlns:v="urn:schemas-microsoft-com:vml" Requires="v">
                <p:oleObj spid="_x0000_s59197" name="Формула" r:id="rId37" imgW="139579" imgH="177646" progId="Equation.3">
                  <p:embed/>
                </p:oleObj>
              </mc:Choice>
              <mc:Fallback>
                <p:oleObj name="Формула" r:id="rId37" imgW="139579" imgH="177646"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827213" y="3830638"/>
                        <a:ext cx="139700" cy="1635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68" name="Text Box 56"/>
          <p:cNvSpPr txBox="1">
            <a:spLocks noChangeArrowheads="1"/>
          </p:cNvSpPr>
          <p:nvPr/>
        </p:nvSpPr>
        <p:spPr bwMode="auto">
          <a:xfrm>
            <a:off x="3475038" y="3673475"/>
            <a:ext cx="54324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3</a:t>
            </a:r>
            <a:r>
              <a:rPr lang="en-US" altLang="ru-RU" sz="1000">
                <a:latin typeface="+mn-lt"/>
              </a:rPr>
              <a:t>.</a:t>
            </a:r>
            <a:r>
              <a:rPr lang="ru-RU" altLang="ru-RU" sz="1000">
                <a:latin typeface="+mn-lt"/>
              </a:rPr>
              <a:t> Систему сил в точке </a:t>
            </a:r>
            <a:r>
              <a:rPr lang="en-US" altLang="ru-RU" sz="1000" i="1">
                <a:latin typeface="+mn-lt"/>
              </a:rPr>
              <a:t>A</a:t>
            </a:r>
            <a:r>
              <a:rPr lang="en-US" altLang="ru-RU" sz="1000">
                <a:latin typeface="+mn-lt"/>
              </a:rPr>
              <a:t> </a:t>
            </a:r>
            <a:r>
              <a:rPr lang="ru-RU" altLang="ru-RU" sz="1000">
                <a:latin typeface="+mn-lt"/>
              </a:rPr>
              <a:t>удалим (аксиома присоединения).</a:t>
            </a:r>
          </a:p>
        </p:txBody>
      </p:sp>
      <p:graphicFrame>
        <p:nvGraphicFramePr>
          <p:cNvPr id="320569" name="Object 57"/>
          <p:cNvGraphicFramePr>
            <a:graphicFrameLocks noChangeAspect="1"/>
          </p:cNvGraphicFramePr>
          <p:nvPr>
            <p:extLst>
              <p:ext uri="{D42A27DB-BD31-4B8C-83A1-F6EECF244321}">
                <p14:modId xmlns:p14="http://schemas.microsoft.com/office/powerpoint/2010/main" val="424294424"/>
              </p:ext>
            </p:extLst>
          </p:nvPr>
        </p:nvGraphicFramePr>
        <p:xfrm>
          <a:off x="527050" y="3411538"/>
          <a:ext cx="296863" cy="274637"/>
        </p:xfrm>
        <a:graphic>
          <a:graphicData uri="http://schemas.openxmlformats.org/presentationml/2006/ole">
            <mc:AlternateContent xmlns:mc="http://schemas.openxmlformats.org/markup-compatibility/2006">
              <mc:Choice xmlns:v="urn:schemas-microsoft-com:vml" Requires="v">
                <p:oleObj spid="_x0000_s59198" name="Формула" r:id="rId39" imgW="266584" imgH="228501" progId="Equation.3">
                  <p:embed/>
                </p:oleObj>
              </mc:Choice>
              <mc:Fallback>
                <p:oleObj name="Формула" r:id="rId39" imgW="266584" imgH="228501"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27050" y="3411538"/>
                        <a:ext cx="296863" cy="2746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570" name="Object 58"/>
          <p:cNvGraphicFramePr>
            <a:graphicFrameLocks noChangeAspect="1"/>
          </p:cNvGraphicFramePr>
          <p:nvPr>
            <p:extLst>
              <p:ext uri="{D42A27DB-BD31-4B8C-83A1-F6EECF244321}">
                <p14:modId xmlns:p14="http://schemas.microsoft.com/office/powerpoint/2010/main" val="2779238229"/>
              </p:ext>
            </p:extLst>
          </p:nvPr>
        </p:nvGraphicFramePr>
        <p:xfrm>
          <a:off x="1325563" y="3252788"/>
          <a:ext cx="284162" cy="244475"/>
        </p:xfrm>
        <a:graphic>
          <a:graphicData uri="http://schemas.openxmlformats.org/presentationml/2006/ole">
            <mc:AlternateContent xmlns:mc="http://schemas.openxmlformats.org/markup-compatibility/2006">
              <mc:Choice xmlns:v="urn:schemas-microsoft-com:vml" Requires="v">
                <p:oleObj spid="_x0000_s59199" name="Формула" r:id="rId41" imgW="253780" imgH="203024" progId="Equation.3">
                  <p:embed/>
                </p:oleObj>
              </mc:Choice>
              <mc:Fallback>
                <p:oleObj name="Формула" r:id="rId41" imgW="253780" imgH="20302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325563" y="3252788"/>
                        <a:ext cx="284162" cy="244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571" name="Object 59"/>
          <p:cNvGraphicFramePr>
            <a:graphicFrameLocks noChangeAspect="1"/>
          </p:cNvGraphicFramePr>
          <p:nvPr>
            <p:extLst>
              <p:ext uri="{D42A27DB-BD31-4B8C-83A1-F6EECF244321}">
                <p14:modId xmlns:p14="http://schemas.microsoft.com/office/powerpoint/2010/main" val="625570544"/>
              </p:ext>
            </p:extLst>
          </p:nvPr>
        </p:nvGraphicFramePr>
        <p:xfrm>
          <a:off x="557213" y="4229100"/>
          <a:ext cx="255587" cy="276225"/>
        </p:xfrm>
        <a:graphic>
          <a:graphicData uri="http://schemas.openxmlformats.org/presentationml/2006/ole">
            <mc:AlternateContent xmlns:mc="http://schemas.openxmlformats.org/markup-compatibility/2006">
              <mc:Choice xmlns:v="urn:schemas-microsoft-com:vml" Requires="v">
                <p:oleObj spid="_x0000_s59200" name="Формула" r:id="rId43" imgW="228600" imgH="228600" progId="Equation.3">
                  <p:embed/>
                </p:oleObj>
              </mc:Choice>
              <mc:Fallback>
                <p:oleObj name="Формула" r:id="rId43" imgW="228600" imgH="22860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57213" y="4229100"/>
                        <a:ext cx="255587" cy="276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72" name="Text Box 60"/>
          <p:cNvSpPr txBox="1">
            <a:spLocks noChangeArrowheads="1"/>
          </p:cNvSpPr>
          <p:nvPr/>
        </p:nvSpPr>
        <p:spPr bwMode="auto">
          <a:xfrm>
            <a:off x="3473450" y="3871913"/>
            <a:ext cx="543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4</a:t>
            </a:r>
            <a:r>
              <a:rPr lang="en-US" altLang="ru-RU" sz="1000">
                <a:latin typeface="+mn-lt"/>
              </a:rPr>
              <a:t>.</a:t>
            </a:r>
            <a:r>
              <a:rPr lang="ru-RU" altLang="ru-RU" sz="1000">
                <a:latin typeface="+mn-lt"/>
              </a:rPr>
              <a:t> Оставшуюся пару сил с моментом </a:t>
            </a:r>
            <a:r>
              <a:rPr lang="en-US" altLang="ru-RU" sz="1000" b="1" i="1">
                <a:latin typeface="+mn-lt"/>
              </a:rPr>
              <a:t>M*</a:t>
            </a:r>
            <a:r>
              <a:rPr lang="en-US" altLang="ru-RU" sz="1000">
                <a:latin typeface="+mn-lt"/>
              </a:rPr>
              <a:t> </a:t>
            </a:r>
            <a:r>
              <a:rPr lang="ru-RU" altLang="ru-RU" sz="1000">
                <a:latin typeface="+mn-lt"/>
              </a:rPr>
              <a:t>перенесем в точку приложения оставшейся силы </a:t>
            </a:r>
            <a:r>
              <a:rPr lang="en-US" altLang="ru-RU" sz="1000" b="1" i="1">
                <a:latin typeface="+mn-lt"/>
              </a:rPr>
              <a:t>R’*</a:t>
            </a:r>
            <a:r>
              <a:rPr lang="ru-RU" altLang="ru-RU" sz="1000">
                <a:latin typeface="+mn-lt"/>
              </a:rPr>
              <a:t>  (теорема о переносе пары в пространстве).</a:t>
            </a:r>
          </a:p>
        </p:txBody>
      </p:sp>
      <p:sp>
        <p:nvSpPr>
          <p:cNvPr id="320573" name="Oval 61"/>
          <p:cNvSpPr>
            <a:spLocks noChangeArrowheads="1"/>
          </p:cNvSpPr>
          <p:nvPr/>
        </p:nvSpPr>
        <p:spPr bwMode="auto">
          <a:xfrm>
            <a:off x="2457450" y="4062413"/>
            <a:ext cx="65088" cy="65087"/>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0574" name="Text Box 62"/>
          <p:cNvSpPr txBox="1">
            <a:spLocks noChangeArrowheads="1"/>
          </p:cNvSpPr>
          <p:nvPr/>
        </p:nvSpPr>
        <p:spPr bwMode="auto">
          <a:xfrm>
            <a:off x="2519363" y="3941763"/>
            <a:ext cx="282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O</a:t>
            </a:r>
            <a:endParaRPr lang="ru-RU" altLang="ru-RU" sz="1000" b="1" i="1">
              <a:latin typeface="+mn-lt"/>
            </a:endParaRPr>
          </a:p>
        </p:txBody>
      </p:sp>
      <p:sp>
        <p:nvSpPr>
          <p:cNvPr id="320575" name="Text Box 63"/>
          <p:cNvSpPr txBox="1">
            <a:spLocks noChangeArrowheads="1"/>
          </p:cNvSpPr>
          <p:nvPr/>
        </p:nvSpPr>
        <p:spPr bwMode="auto">
          <a:xfrm>
            <a:off x="338138" y="4289425"/>
            <a:ext cx="81565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Таким образом, исходная система сил в центре приведения </a:t>
            </a:r>
            <a:r>
              <a:rPr lang="en-US" altLang="ru-RU" sz="1000">
                <a:latin typeface="+mn-lt"/>
              </a:rPr>
              <a:t>A </a:t>
            </a:r>
            <a:r>
              <a:rPr lang="ru-RU" altLang="ru-RU" sz="1000">
                <a:latin typeface="+mn-lt"/>
              </a:rPr>
              <a:t>в новом центре приведения </a:t>
            </a:r>
            <a:r>
              <a:rPr lang="en-US" altLang="ru-RU" sz="1000">
                <a:latin typeface="+mn-lt"/>
              </a:rPr>
              <a:t>O </a:t>
            </a:r>
            <a:r>
              <a:rPr lang="ru-RU" altLang="ru-RU" sz="1000">
                <a:latin typeface="+mn-lt"/>
              </a:rPr>
              <a:t>превратилась в силовой (статический) винт и более не может быть упрощена. Перпендикулярная главному вектору составляющая главного момента </a:t>
            </a:r>
            <a:r>
              <a:rPr lang="en-US" altLang="ru-RU" sz="1000" b="1" i="1">
                <a:latin typeface="+mn-lt"/>
              </a:rPr>
              <a:t>M</a:t>
            </a:r>
            <a:r>
              <a:rPr lang="ru-RU" altLang="ru-RU" sz="1000" baseline="-25000">
                <a:latin typeface="+mn-lt"/>
              </a:rPr>
              <a:t>1</a:t>
            </a:r>
            <a:r>
              <a:rPr lang="en-US" altLang="ru-RU" sz="1000">
                <a:latin typeface="+mn-lt"/>
              </a:rPr>
              <a:t> </a:t>
            </a:r>
            <a:r>
              <a:rPr lang="ru-RU" altLang="ru-RU" sz="1000">
                <a:latin typeface="+mn-lt"/>
              </a:rPr>
              <a:t>исчезла, а другая составляющая </a:t>
            </a:r>
            <a:r>
              <a:rPr lang="en-US" altLang="ru-RU" sz="1000" b="1" i="1">
                <a:latin typeface="+mn-lt"/>
              </a:rPr>
              <a:t>M*</a:t>
            </a:r>
            <a:r>
              <a:rPr lang="en-US" altLang="ru-RU" sz="1000">
                <a:latin typeface="+mn-lt"/>
              </a:rPr>
              <a:t> </a:t>
            </a:r>
            <a:r>
              <a:rPr lang="ru-RU" altLang="ru-RU" sz="1000">
                <a:latin typeface="+mn-lt"/>
              </a:rPr>
              <a:t>осталась неизменной. Заметим, исходная величина главного момента равна</a:t>
            </a:r>
            <a:r>
              <a:rPr lang="en-US" altLang="ru-RU" sz="1000">
                <a:latin typeface="+mn-lt"/>
              </a:rPr>
              <a:t>:</a:t>
            </a:r>
            <a:endParaRPr lang="ru-RU" altLang="ru-RU" sz="1000">
              <a:latin typeface="+mn-lt"/>
            </a:endParaRPr>
          </a:p>
          <a:p>
            <a:pPr eaLnBrk="1" hangingPunct="1"/>
            <a:endParaRPr lang="ru-RU" altLang="ru-RU" sz="1000">
              <a:latin typeface="+mn-lt"/>
            </a:endParaRPr>
          </a:p>
          <a:p>
            <a:pPr eaLnBrk="1" hangingPunct="1"/>
            <a:r>
              <a:rPr lang="ru-RU" altLang="ru-RU" sz="1000">
                <a:latin typeface="+mn-lt"/>
              </a:rPr>
              <a:t>При выборе точек приведения по линии </a:t>
            </a:r>
            <a:r>
              <a:rPr lang="en-US" altLang="ru-RU" sz="1000" i="1">
                <a:latin typeface="+mn-lt"/>
              </a:rPr>
              <a:t>AO</a:t>
            </a:r>
            <a:r>
              <a:rPr lang="en-US" altLang="ru-RU" sz="1000">
                <a:latin typeface="+mn-lt"/>
              </a:rPr>
              <a:t> </a:t>
            </a:r>
            <a:r>
              <a:rPr lang="ru-RU" altLang="ru-RU" sz="1000">
                <a:latin typeface="+mn-lt"/>
              </a:rPr>
              <a:t>от исходной</a:t>
            </a:r>
            <a:r>
              <a:rPr lang="en-US" altLang="ru-RU" sz="1000">
                <a:latin typeface="+mn-lt"/>
              </a:rPr>
              <a:t> </a:t>
            </a:r>
            <a:r>
              <a:rPr lang="ru-RU" altLang="ru-RU" sz="1000">
                <a:latin typeface="+mn-lt"/>
              </a:rPr>
              <a:t>точки до конечной </a:t>
            </a:r>
            <a:r>
              <a:rPr lang="en-US" altLang="ru-RU" sz="1000" i="1">
                <a:latin typeface="+mn-lt"/>
              </a:rPr>
              <a:t>d</a:t>
            </a:r>
            <a:r>
              <a:rPr lang="en-US" altLang="ru-RU" sz="1000">
                <a:latin typeface="+mn-lt"/>
              </a:rPr>
              <a:t> </a:t>
            </a:r>
            <a:r>
              <a:rPr lang="en-US" altLang="ru-RU" sz="1000">
                <a:latin typeface="+mn-lt"/>
                <a:cs typeface="Arial" pitchFamily="34" charset="0"/>
              </a:rPr>
              <a:t>→</a:t>
            </a:r>
            <a:r>
              <a:rPr lang="en-US" altLang="ru-RU" sz="1000">
                <a:latin typeface="+mn-lt"/>
              </a:rPr>
              <a:t> 0 </a:t>
            </a:r>
            <a:r>
              <a:rPr lang="ru-RU" altLang="ru-RU" sz="1000">
                <a:latin typeface="+mn-lt"/>
              </a:rPr>
              <a:t>и главный момент </a:t>
            </a:r>
            <a:r>
              <a:rPr lang="en-US" altLang="ru-RU" sz="1000" b="1" i="1">
                <a:latin typeface="+mn-lt"/>
              </a:rPr>
              <a:t>M</a:t>
            </a:r>
            <a:r>
              <a:rPr lang="en-US" altLang="ru-RU" sz="1000" i="1" baseline="-25000">
                <a:latin typeface="+mn-lt"/>
              </a:rPr>
              <a:t>A</a:t>
            </a:r>
            <a:r>
              <a:rPr lang="en-US" altLang="ru-RU" sz="1000">
                <a:latin typeface="+mn-lt"/>
              </a:rPr>
              <a:t> </a:t>
            </a:r>
            <a:r>
              <a:rPr lang="en-US" altLang="ru-RU" sz="1000">
                <a:latin typeface="+mn-lt"/>
                <a:cs typeface="Arial" pitchFamily="34" charset="0"/>
              </a:rPr>
              <a:t>→ </a:t>
            </a:r>
            <a:r>
              <a:rPr lang="en-US" altLang="ru-RU" sz="1000" b="1" i="1">
                <a:latin typeface="+mn-lt"/>
                <a:cs typeface="Arial" pitchFamily="34" charset="0"/>
              </a:rPr>
              <a:t>M*</a:t>
            </a:r>
            <a:r>
              <a:rPr lang="en-US" altLang="ru-RU" sz="1000">
                <a:latin typeface="+mn-lt"/>
                <a:cs typeface="Arial" pitchFamily="34" charset="0"/>
              </a:rPr>
              <a:t> = min</a:t>
            </a:r>
            <a:r>
              <a:rPr lang="ru-RU" altLang="ru-RU" sz="1000">
                <a:latin typeface="+mn-lt"/>
                <a:cs typeface="Arial" pitchFamily="34" charset="0"/>
              </a:rPr>
              <a:t>, </a:t>
            </a:r>
            <a:r>
              <a:rPr lang="ru-RU" altLang="ru-RU" sz="1000" b="1">
                <a:solidFill>
                  <a:srgbClr val="FF0000"/>
                </a:solidFill>
                <a:latin typeface="+mn-lt"/>
                <a:cs typeface="Arial" pitchFamily="34" charset="0"/>
              </a:rPr>
              <a:t>минимальному главному моменту</a:t>
            </a:r>
            <a:r>
              <a:rPr lang="ru-RU" altLang="ru-RU" sz="1000">
                <a:latin typeface="+mn-lt"/>
                <a:cs typeface="Arial" pitchFamily="34" charset="0"/>
              </a:rPr>
              <a:t>. Геометрическое место точек центров приведения, для которых главный момент системы является минимальным называется </a:t>
            </a:r>
            <a:r>
              <a:rPr lang="ru-RU" altLang="ru-RU" sz="1000" b="1">
                <a:solidFill>
                  <a:srgbClr val="FF0000"/>
                </a:solidFill>
                <a:latin typeface="+mn-lt"/>
                <a:cs typeface="Arial" pitchFamily="34" charset="0"/>
              </a:rPr>
              <a:t>центральной осью системы</a:t>
            </a:r>
            <a:r>
              <a:rPr lang="ru-RU" altLang="ru-RU" sz="1000">
                <a:latin typeface="+mn-lt"/>
                <a:cs typeface="Arial" pitchFamily="34" charset="0"/>
              </a:rPr>
              <a:t>.</a:t>
            </a:r>
            <a:r>
              <a:rPr lang="en-US" altLang="ru-RU" sz="1000">
                <a:latin typeface="+mn-lt"/>
              </a:rPr>
              <a:t> </a:t>
            </a:r>
            <a:r>
              <a:rPr lang="ru-RU" altLang="ru-RU" sz="1000">
                <a:latin typeface="+mn-lt"/>
              </a:rPr>
              <a:t> </a:t>
            </a:r>
          </a:p>
        </p:txBody>
      </p:sp>
      <p:sp>
        <p:nvSpPr>
          <p:cNvPr id="320576" name="AutoShape 64"/>
          <p:cNvSpPr>
            <a:spLocks noChangeArrowheads="1"/>
          </p:cNvSpPr>
          <p:nvPr/>
        </p:nvSpPr>
        <p:spPr bwMode="auto">
          <a:xfrm rot="-5400000">
            <a:off x="585787" y="3386138"/>
            <a:ext cx="1216025" cy="152400"/>
          </a:xfrm>
          <a:prstGeom prst="rightArrow">
            <a:avLst>
              <a:gd name="adj1" fmla="val 50000"/>
              <a:gd name="adj2" fmla="val 199479"/>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0577" name="Object 65"/>
          <p:cNvGraphicFramePr>
            <a:graphicFrameLocks noChangeAspect="1"/>
          </p:cNvGraphicFramePr>
          <p:nvPr>
            <p:extLst>
              <p:ext uri="{D42A27DB-BD31-4B8C-83A1-F6EECF244321}">
                <p14:modId xmlns:p14="http://schemas.microsoft.com/office/powerpoint/2010/main" val="1706266139"/>
              </p:ext>
            </p:extLst>
          </p:nvPr>
        </p:nvGraphicFramePr>
        <p:xfrm>
          <a:off x="6389688" y="4686300"/>
          <a:ext cx="2346325" cy="250825"/>
        </p:xfrm>
        <a:graphic>
          <a:graphicData uri="http://schemas.openxmlformats.org/presentationml/2006/ole">
            <mc:AlternateContent xmlns:mc="http://schemas.openxmlformats.org/markup-compatibility/2006">
              <mc:Choice xmlns:v="urn:schemas-microsoft-com:vml" Requires="v">
                <p:oleObj spid="_x0000_s59201" name="Формула" r:id="rId45" imgW="2374900" imgH="279400" progId="Equation.3">
                  <p:embed/>
                </p:oleObj>
              </mc:Choice>
              <mc:Fallback>
                <p:oleObj name="Формула" r:id="rId45" imgW="2374900" imgH="27940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389688" y="4686300"/>
                        <a:ext cx="2346325" cy="250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81" name="Line 69"/>
          <p:cNvSpPr>
            <a:spLocks noChangeShapeType="1"/>
          </p:cNvSpPr>
          <p:nvPr/>
        </p:nvSpPr>
        <p:spPr bwMode="auto">
          <a:xfrm flipV="1">
            <a:off x="2486025" y="2819400"/>
            <a:ext cx="0" cy="1476375"/>
          </a:xfrm>
          <a:prstGeom prst="line">
            <a:avLst/>
          </a:prstGeom>
          <a:noFill/>
          <a:ln w="15875">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0582" name="Text Box 70"/>
          <p:cNvSpPr txBox="1">
            <a:spLocks noChangeArrowheads="1"/>
          </p:cNvSpPr>
          <p:nvPr/>
        </p:nvSpPr>
        <p:spPr bwMode="auto">
          <a:xfrm>
            <a:off x="307975" y="5373688"/>
            <a:ext cx="8156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cs typeface="Arial" pitchFamily="34" charset="0"/>
              </a:rPr>
              <a:t>Кинематическое</a:t>
            </a:r>
            <a:r>
              <a:rPr lang="ru-RU" altLang="ru-RU" sz="1000" b="1">
                <a:solidFill>
                  <a:srgbClr val="FF0000"/>
                </a:solidFill>
                <a:latin typeface="+mn-lt"/>
                <a:cs typeface="Arial" pitchFamily="34" charset="0"/>
              </a:rPr>
              <a:t> </a:t>
            </a:r>
            <a:r>
              <a:rPr lang="ru-RU" altLang="ru-RU" sz="1000">
                <a:latin typeface="+mn-lt"/>
                <a:cs typeface="Arial" pitchFamily="34" charset="0"/>
              </a:rPr>
              <a:t>состояние системы не меняется при переносе главного вектора и главного минимального момента вдоль центральной оси системы.</a:t>
            </a:r>
            <a:r>
              <a:rPr lang="en-US" altLang="ru-RU" sz="1000">
                <a:latin typeface="+mn-lt"/>
              </a:rPr>
              <a:t> </a:t>
            </a:r>
            <a:r>
              <a:rPr lang="ru-RU" altLang="ru-RU" sz="1000">
                <a:latin typeface="+mn-lt"/>
              </a:rPr>
              <a:t>Следовательно, полученный результат справедлив для любой точки приведения, лежащей на этой оси. Можно показать, что при выборе точек приведения на одном и том же расстоянии от центральной оси (цилиндрической поверхности) главные моменты системы равны по модулю и образуют одинаковый  угол </a:t>
            </a:r>
            <a:r>
              <a:rPr lang="el-GR" altLang="ru-RU" sz="1000">
                <a:latin typeface="+mn-lt"/>
                <a:cs typeface="Arial" pitchFamily="34" charset="0"/>
              </a:rPr>
              <a:t>α</a:t>
            </a:r>
            <a:r>
              <a:rPr lang="ru-RU" altLang="ru-RU" sz="1000">
                <a:latin typeface="+mn-lt"/>
                <a:cs typeface="Arial" pitchFamily="34" charset="0"/>
              </a:rPr>
              <a:t> с образующей цилиндра</a:t>
            </a:r>
            <a:r>
              <a:rPr lang="en-US" altLang="ru-RU" sz="1000">
                <a:latin typeface="+mn-lt"/>
                <a:cs typeface="Arial" pitchFamily="34" charset="0"/>
              </a:rPr>
              <a:t>: </a:t>
            </a:r>
            <a:endParaRPr lang="el-GR" altLang="ru-RU" sz="1000">
              <a:latin typeface="+mn-lt"/>
              <a:cs typeface="Arial" pitchFamily="34" charset="0"/>
            </a:endParaRPr>
          </a:p>
        </p:txBody>
      </p:sp>
      <p:graphicFrame>
        <p:nvGraphicFramePr>
          <p:cNvPr id="320583" name="Object 71"/>
          <p:cNvGraphicFramePr>
            <a:graphicFrameLocks noChangeAspect="1"/>
          </p:cNvGraphicFramePr>
          <p:nvPr>
            <p:extLst>
              <p:ext uri="{D42A27DB-BD31-4B8C-83A1-F6EECF244321}">
                <p14:modId xmlns:p14="http://schemas.microsoft.com/office/powerpoint/2010/main" val="3749106562"/>
              </p:ext>
            </p:extLst>
          </p:nvPr>
        </p:nvGraphicFramePr>
        <p:xfrm>
          <a:off x="6645275" y="5919788"/>
          <a:ext cx="1946275" cy="468312"/>
        </p:xfrm>
        <a:graphic>
          <a:graphicData uri="http://schemas.openxmlformats.org/presentationml/2006/ole">
            <mc:AlternateContent xmlns:mc="http://schemas.openxmlformats.org/markup-compatibility/2006">
              <mc:Choice xmlns:v="urn:schemas-microsoft-com:vml" Requires="v">
                <p:oleObj spid="_x0000_s59202" name="Формула" r:id="rId47" imgW="1968500" imgH="520700" progId="Equation.3">
                  <p:embed/>
                </p:oleObj>
              </mc:Choice>
              <mc:Fallback>
                <p:oleObj name="Формула" r:id="rId47" imgW="1968500" imgH="52070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645275" y="5919788"/>
                        <a:ext cx="1946275" cy="468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84" name="Text Box 72"/>
          <p:cNvSpPr txBox="1">
            <a:spLocks noChangeArrowheads="1"/>
          </p:cNvSpPr>
          <p:nvPr/>
        </p:nvSpPr>
        <p:spPr bwMode="auto">
          <a:xfrm>
            <a:off x="296863" y="6057900"/>
            <a:ext cx="6127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mn-lt"/>
                <a:cs typeface="Arial" pitchFamily="34" charset="0"/>
              </a:rPr>
              <a:t>Главный минимальный момент</a:t>
            </a:r>
            <a:r>
              <a:rPr lang="ru-RU" altLang="ru-RU" sz="1000">
                <a:latin typeface="+mn-lt"/>
                <a:cs typeface="Arial" pitchFamily="34" charset="0"/>
              </a:rPr>
              <a:t> может быть вычислен как </a:t>
            </a:r>
            <a:r>
              <a:rPr lang="ru-RU" altLang="ru-RU" sz="1000" b="1">
                <a:solidFill>
                  <a:schemeClr val="bg2"/>
                </a:solidFill>
                <a:latin typeface="+mn-lt"/>
                <a:cs typeface="Arial" pitchFamily="34" charset="0"/>
              </a:rPr>
              <a:t>проекция главного момента</a:t>
            </a:r>
            <a:r>
              <a:rPr lang="ru-RU" altLang="ru-RU" sz="1000">
                <a:latin typeface="+mn-lt"/>
                <a:cs typeface="Arial" pitchFamily="34" charset="0"/>
              </a:rPr>
              <a:t> в любой точке приведения на центральную ось</a:t>
            </a:r>
            <a:r>
              <a:rPr lang="en-US" altLang="ru-RU" sz="1000">
                <a:latin typeface="+mn-lt"/>
                <a:cs typeface="Arial" pitchFamily="34" charset="0"/>
              </a:rPr>
              <a:t>: </a:t>
            </a:r>
            <a:endParaRPr lang="el-GR" altLang="ru-RU" sz="1000">
              <a:latin typeface="+mn-lt"/>
              <a:cs typeface="Arial" pitchFamily="34" charset="0"/>
            </a:endParaRPr>
          </a:p>
        </p:txBody>
      </p:sp>
      <p:graphicFrame>
        <p:nvGraphicFramePr>
          <p:cNvPr id="320585" name="Object 73"/>
          <p:cNvGraphicFramePr>
            <a:graphicFrameLocks noChangeAspect="1"/>
          </p:cNvGraphicFramePr>
          <p:nvPr>
            <p:extLst>
              <p:ext uri="{D42A27DB-BD31-4B8C-83A1-F6EECF244321}">
                <p14:modId xmlns:p14="http://schemas.microsoft.com/office/powerpoint/2010/main" val="110032144"/>
              </p:ext>
            </p:extLst>
          </p:nvPr>
        </p:nvGraphicFramePr>
        <p:xfrm>
          <a:off x="2938463" y="6357938"/>
          <a:ext cx="2211387" cy="217487"/>
        </p:xfrm>
        <a:graphic>
          <a:graphicData uri="http://schemas.openxmlformats.org/presentationml/2006/ole">
            <mc:AlternateContent xmlns:mc="http://schemas.openxmlformats.org/markup-compatibility/2006">
              <mc:Choice xmlns:v="urn:schemas-microsoft-com:vml" Requires="v">
                <p:oleObj spid="_x0000_s59203" name="Формула" r:id="rId49" imgW="2235200" imgH="241300" progId="Equation.3">
                  <p:embed/>
                </p:oleObj>
              </mc:Choice>
              <mc:Fallback>
                <p:oleObj name="Формула" r:id="rId49" imgW="2235200" imgH="24130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938463" y="6357938"/>
                        <a:ext cx="2211387" cy="2174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86" name="AutoShape 74"/>
          <p:cNvSpPr>
            <a:spLocks noChangeArrowheads="1"/>
          </p:cNvSpPr>
          <p:nvPr/>
        </p:nvSpPr>
        <p:spPr bwMode="auto">
          <a:xfrm rot="-5400000">
            <a:off x="813594" y="3596481"/>
            <a:ext cx="769938" cy="155575"/>
          </a:xfrm>
          <a:prstGeom prst="rightArrow">
            <a:avLst>
              <a:gd name="adj1" fmla="val 50000"/>
              <a:gd name="adj2" fmla="val 123725"/>
            </a:avLst>
          </a:prstGeom>
          <a:solidFill>
            <a:srgbClr val="993366">
              <a:alpha val="0"/>
            </a:srgbClr>
          </a:solidFill>
          <a:ln w="9525" algn="ctr">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0587" name="Object 75"/>
          <p:cNvGraphicFramePr>
            <a:graphicFrameLocks noChangeAspect="1"/>
          </p:cNvGraphicFramePr>
          <p:nvPr>
            <p:extLst>
              <p:ext uri="{D42A27DB-BD31-4B8C-83A1-F6EECF244321}">
                <p14:modId xmlns:p14="http://schemas.microsoft.com/office/powerpoint/2010/main" val="3956378910"/>
              </p:ext>
            </p:extLst>
          </p:nvPr>
        </p:nvGraphicFramePr>
        <p:xfrm>
          <a:off x="1323975" y="3251200"/>
          <a:ext cx="284163" cy="244475"/>
        </p:xfrm>
        <a:graphic>
          <a:graphicData uri="http://schemas.openxmlformats.org/presentationml/2006/ole">
            <mc:AlternateContent xmlns:mc="http://schemas.openxmlformats.org/markup-compatibility/2006">
              <mc:Choice xmlns:v="urn:schemas-microsoft-com:vml" Requires="v">
                <p:oleObj spid="_x0000_s59204" name="Формула" r:id="rId51" imgW="253780" imgH="203024" progId="Equation.3">
                  <p:embed/>
                </p:oleObj>
              </mc:Choice>
              <mc:Fallback>
                <p:oleObj name="Формула" r:id="rId51" imgW="253780" imgH="20302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323975" y="3251200"/>
                        <a:ext cx="284163" cy="244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88" name="Text Box 76"/>
          <p:cNvSpPr txBox="1">
            <a:spLocks noChangeArrowheads="1"/>
          </p:cNvSpPr>
          <p:nvPr/>
        </p:nvSpPr>
        <p:spPr bwMode="auto">
          <a:xfrm>
            <a:off x="641350" y="4935538"/>
            <a:ext cx="7138988" cy="1168400"/>
          </a:xfrm>
          <a:prstGeom prst="rect">
            <a:avLst/>
          </a:prstGeom>
          <a:solidFill>
            <a:srgbClr val="CC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Умножая на модуль главного вектора левую и правую части выражения главного минимального момента в проекции</a:t>
            </a:r>
          </a:p>
          <a:p>
            <a:pPr eaLnBrk="1" hangingPunct="1"/>
            <a:r>
              <a:rPr lang="ru-RU" altLang="ru-RU" sz="1000">
                <a:latin typeface="+mn-lt"/>
              </a:rPr>
              <a:t>на центральную ось получаем</a:t>
            </a:r>
            <a:r>
              <a:rPr lang="en-US" altLang="ru-RU" sz="1000">
                <a:latin typeface="+mn-lt"/>
              </a:rPr>
              <a:t>:</a:t>
            </a:r>
          </a:p>
          <a:p>
            <a:pPr eaLnBrk="1" hangingPunct="1"/>
            <a:r>
              <a:rPr lang="en-US" altLang="ru-RU" sz="1000">
                <a:latin typeface="+mn-lt"/>
              </a:rPr>
              <a:t>					,</a:t>
            </a:r>
            <a:endParaRPr lang="ru-RU" altLang="ru-RU" sz="1000">
              <a:latin typeface="+mn-lt"/>
            </a:endParaRPr>
          </a:p>
          <a:p>
            <a:pPr eaLnBrk="1" hangingPunct="1"/>
            <a:endParaRPr lang="en-US" altLang="ru-RU" sz="1000">
              <a:latin typeface="+mn-lt"/>
            </a:endParaRPr>
          </a:p>
          <a:p>
            <a:pPr eaLnBrk="1" hangingPunct="1"/>
            <a:r>
              <a:rPr lang="ru-RU" altLang="ru-RU" sz="1000">
                <a:latin typeface="+mn-lt"/>
              </a:rPr>
              <a:t>откуда </a:t>
            </a:r>
            <a:r>
              <a:rPr lang="ru-RU" altLang="ru-RU" sz="1000" b="1">
                <a:solidFill>
                  <a:srgbClr val="FF0000"/>
                </a:solidFill>
                <a:latin typeface="+mn-lt"/>
              </a:rPr>
              <a:t>главный минимальный момент</a:t>
            </a:r>
            <a:r>
              <a:rPr lang="ru-RU" altLang="ru-RU" sz="1000">
                <a:latin typeface="+mn-lt"/>
              </a:rPr>
              <a:t> выражается через </a:t>
            </a:r>
            <a:r>
              <a:rPr lang="ru-RU" altLang="ru-RU" sz="1000" b="1">
                <a:solidFill>
                  <a:schemeClr val="bg2"/>
                </a:solidFill>
                <a:latin typeface="+mn-lt"/>
              </a:rPr>
              <a:t>скалярное произведение</a:t>
            </a:r>
            <a:r>
              <a:rPr lang="en-US" altLang="ru-RU" sz="1000">
                <a:latin typeface="+mn-lt"/>
              </a:rPr>
              <a:t>:</a:t>
            </a:r>
          </a:p>
          <a:p>
            <a:pPr eaLnBrk="1" hangingPunct="1"/>
            <a:endParaRPr lang="en-US" altLang="ru-RU" sz="1000">
              <a:latin typeface="+mn-lt"/>
            </a:endParaRPr>
          </a:p>
          <a:p>
            <a:pPr eaLnBrk="1" hangingPunct="1"/>
            <a:endParaRPr lang="ru-RU" altLang="ru-RU" sz="1000">
              <a:latin typeface="+mn-lt"/>
            </a:endParaRPr>
          </a:p>
        </p:txBody>
      </p:sp>
      <p:graphicFrame>
        <p:nvGraphicFramePr>
          <p:cNvPr id="320589" name="Object 77"/>
          <p:cNvGraphicFramePr>
            <a:graphicFrameLocks noChangeAspect="1"/>
          </p:cNvGraphicFramePr>
          <p:nvPr>
            <p:extLst>
              <p:ext uri="{D42A27DB-BD31-4B8C-83A1-F6EECF244321}">
                <p14:modId xmlns:p14="http://schemas.microsoft.com/office/powerpoint/2010/main" val="815400258"/>
              </p:ext>
            </p:extLst>
          </p:nvPr>
        </p:nvGraphicFramePr>
        <p:xfrm>
          <a:off x="2752725" y="5270500"/>
          <a:ext cx="2447925" cy="217488"/>
        </p:xfrm>
        <a:graphic>
          <a:graphicData uri="http://schemas.openxmlformats.org/presentationml/2006/ole">
            <mc:AlternateContent xmlns:mc="http://schemas.openxmlformats.org/markup-compatibility/2006">
              <mc:Choice xmlns:v="urn:schemas-microsoft-com:vml" Requires="v">
                <p:oleObj spid="_x0000_s59205" name="Формула" r:id="rId52" imgW="2476500" imgH="241300" progId="Equation.3">
                  <p:embed/>
                </p:oleObj>
              </mc:Choice>
              <mc:Fallback>
                <p:oleObj name="Формула" r:id="rId52" imgW="2476500" imgH="241300"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752725" y="5270500"/>
                        <a:ext cx="2447925" cy="217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590" name="Object 78"/>
          <p:cNvGraphicFramePr>
            <a:graphicFrameLocks noChangeAspect="1"/>
          </p:cNvGraphicFramePr>
          <p:nvPr>
            <p:extLst>
              <p:ext uri="{D42A27DB-BD31-4B8C-83A1-F6EECF244321}">
                <p14:modId xmlns:p14="http://schemas.microsoft.com/office/powerpoint/2010/main" val="2532740627"/>
              </p:ext>
            </p:extLst>
          </p:nvPr>
        </p:nvGraphicFramePr>
        <p:xfrm>
          <a:off x="6054725" y="5616575"/>
          <a:ext cx="965200" cy="400050"/>
        </p:xfrm>
        <a:graphic>
          <a:graphicData uri="http://schemas.openxmlformats.org/presentationml/2006/ole">
            <mc:AlternateContent xmlns:mc="http://schemas.openxmlformats.org/markup-compatibility/2006">
              <mc:Choice xmlns:v="urn:schemas-microsoft-com:vml" Requires="v">
                <p:oleObj spid="_x0000_s59206" name="Формула" r:id="rId54" imgW="977476" imgH="444307" progId="Equation.3">
                  <p:embed/>
                </p:oleObj>
              </mc:Choice>
              <mc:Fallback>
                <p:oleObj name="Формула" r:id="rId54" imgW="977476" imgH="444307" progId="Equation.3">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6054725" y="5616575"/>
                        <a:ext cx="965200" cy="4000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74" name="Oval 83"/>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37</a:t>
            </a:r>
            <a:endParaRPr lang="ru-RU" altLang="ru-RU" sz="1000" b="1" dirty="0">
              <a:solidFill>
                <a:schemeClr val="bg2"/>
              </a:solidFill>
              <a:latin typeface="+mn-lt"/>
            </a:endParaRPr>
          </a:p>
        </p:txBody>
      </p:sp>
    </p:spTree>
    <p:extLst>
      <p:ext uri="{BB962C8B-B14F-4D97-AF65-F5344CB8AC3E}">
        <p14:creationId xmlns:p14="http://schemas.microsoft.com/office/powerpoint/2010/main" val="202699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05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05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053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05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05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05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05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05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05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20545"/>
                                        </p:tgtEl>
                                        <p:attrNameLst>
                                          <p:attrName>style.visibility</p:attrName>
                                        </p:attrNameLst>
                                      </p:cBhvr>
                                      <p:to>
                                        <p:strVal val="visible"/>
                                      </p:to>
                                    </p:set>
                                    <p:anim calcmode="lin" valueType="num">
                                      <p:cBhvr additive="base">
                                        <p:cTn id="35" dur="500" fill="hold"/>
                                        <p:tgtEl>
                                          <p:spTgt spid="320545"/>
                                        </p:tgtEl>
                                        <p:attrNameLst>
                                          <p:attrName>ppt_x</p:attrName>
                                        </p:attrNameLst>
                                      </p:cBhvr>
                                      <p:tavLst>
                                        <p:tav tm="0">
                                          <p:val>
                                            <p:strVal val="#ppt_x"/>
                                          </p:val>
                                        </p:tav>
                                        <p:tav tm="100000">
                                          <p:val>
                                            <p:strVal val="#ppt_x"/>
                                          </p:val>
                                        </p:tav>
                                      </p:tavLst>
                                    </p:anim>
                                    <p:anim calcmode="lin" valueType="num">
                                      <p:cBhvr additive="base">
                                        <p:cTn id="36" dur="500" fill="hold"/>
                                        <p:tgtEl>
                                          <p:spTgt spid="320545"/>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2055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054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2054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205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2054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055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2055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2055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20569"/>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20553"/>
                                        </p:tgtEl>
                                        <p:attrNameLst>
                                          <p:attrName>style.visibility</p:attrName>
                                        </p:attrNameLst>
                                      </p:cBhvr>
                                      <p:to>
                                        <p:strVal val="visible"/>
                                      </p:to>
                                    </p:set>
                                    <p:anim calcmode="lin" valueType="num">
                                      <p:cBhvr additive="base">
                                        <p:cTn id="60" dur="500" fill="hold"/>
                                        <p:tgtEl>
                                          <p:spTgt spid="320553"/>
                                        </p:tgtEl>
                                        <p:attrNameLst>
                                          <p:attrName>ppt_x</p:attrName>
                                        </p:attrNameLst>
                                      </p:cBhvr>
                                      <p:tavLst>
                                        <p:tav tm="0">
                                          <p:val>
                                            <p:strVal val="#ppt_x"/>
                                          </p:val>
                                        </p:tav>
                                        <p:tav tm="100000">
                                          <p:val>
                                            <p:strVal val="#ppt_x"/>
                                          </p:val>
                                        </p:tav>
                                      </p:tavLst>
                                    </p:anim>
                                    <p:anim calcmode="lin" valueType="num">
                                      <p:cBhvr additive="base">
                                        <p:cTn id="61" dur="500" fill="hold"/>
                                        <p:tgtEl>
                                          <p:spTgt spid="320553"/>
                                        </p:tgtEl>
                                        <p:attrNameLst>
                                          <p:attrName>ppt_y</p:attrName>
                                        </p:attrNameLst>
                                      </p:cBhvr>
                                      <p:tavLst>
                                        <p:tav tm="0">
                                          <p:val>
                                            <p:strVal val="1+#ppt_h/2"/>
                                          </p:val>
                                        </p:tav>
                                        <p:tav tm="100000">
                                          <p:val>
                                            <p:strVal val="#ppt_y"/>
                                          </p:val>
                                        </p:tav>
                                      </p:tavLst>
                                    </p:anim>
                                  </p:child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20554"/>
                                        </p:tgtEl>
                                        <p:attrNameLst>
                                          <p:attrName>style.visibility</p:attrName>
                                        </p:attrNameLst>
                                      </p:cBhvr>
                                      <p:to>
                                        <p:strVal val="visible"/>
                                      </p:to>
                                    </p:set>
                                  </p:childTnLst>
                                </p:cTn>
                              </p:par>
                              <p:par>
                                <p:cTn id="65" presetID="9" presetClass="exit" presetSubtype="0" fill="hold" grpId="1" nodeType="withEffect">
                                  <p:stCondLst>
                                    <p:cond delay="0"/>
                                  </p:stCondLst>
                                  <p:childTnLst>
                                    <p:animEffect transition="out" filter="dissolve">
                                      <p:cBhvr>
                                        <p:cTn id="66" dur="500"/>
                                        <p:tgtEl>
                                          <p:spTgt spid="320550"/>
                                        </p:tgtEl>
                                      </p:cBhvr>
                                    </p:animEffect>
                                    <p:set>
                                      <p:cBhvr>
                                        <p:cTn id="67" dur="1" fill="hold">
                                          <p:stCondLst>
                                            <p:cond delay="499"/>
                                          </p:stCondLst>
                                        </p:cTn>
                                        <p:tgtEl>
                                          <p:spTgt spid="320550"/>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32055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2055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2055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20559"/>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20570"/>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2057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20560"/>
                                        </p:tgtEl>
                                        <p:attrNameLst>
                                          <p:attrName>style.visibility</p:attrName>
                                        </p:attrNameLst>
                                      </p:cBhvr>
                                      <p:to>
                                        <p:strVal val="visible"/>
                                      </p:to>
                                    </p:set>
                                    <p:anim calcmode="lin" valueType="num">
                                      <p:cBhvr additive="base">
                                        <p:cTn id="84" dur="500" fill="hold"/>
                                        <p:tgtEl>
                                          <p:spTgt spid="320560"/>
                                        </p:tgtEl>
                                        <p:attrNameLst>
                                          <p:attrName>ppt_x</p:attrName>
                                        </p:attrNameLst>
                                      </p:cBhvr>
                                      <p:tavLst>
                                        <p:tav tm="0">
                                          <p:val>
                                            <p:strVal val="#ppt_x"/>
                                          </p:val>
                                        </p:tav>
                                        <p:tav tm="100000">
                                          <p:val>
                                            <p:strVal val="#ppt_x"/>
                                          </p:val>
                                        </p:tav>
                                      </p:tavLst>
                                    </p:anim>
                                    <p:anim calcmode="lin" valueType="num">
                                      <p:cBhvr additive="base">
                                        <p:cTn id="85" dur="500" fill="hold"/>
                                        <p:tgtEl>
                                          <p:spTgt spid="320560"/>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0"/>
                                          </p:stCondLst>
                                        </p:cTn>
                                        <p:tgtEl>
                                          <p:spTgt spid="320561"/>
                                        </p:tgtEl>
                                        <p:attrNameLst>
                                          <p:attrName>style.visibility</p:attrName>
                                        </p:attrNameLst>
                                      </p:cBhvr>
                                      <p:to>
                                        <p:strVal val="visible"/>
                                      </p:to>
                                    </p:set>
                                  </p:childTnLst>
                                </p:cTn>
                              </p:par>
                              <p:par>
                                <p:cTn id="89" presetID="9" presetClass="exit" presetSubtype="0" fill="hold" grpId="1" nodeType="withEffect">
                                  <p:stCondLst>
                                    <p:cond delay="0"/>
                                  </p:stCondLst>
                                  <p:childTnLst>
                                    <p:animEffect transition="out" filter="dissolve">
                                      <p:cBhvr>
                                        <p:cTn id="90" dur="500"/>
                                        <p:tgtEl>
                                          <p:spTgt spid="320555"/>
                                        </p:tgtEl>
                                      </p:cBhvr>
                                    </p:animEffect>
                                    <p:set>
                                      <p:cBhvr>
                                        <p:cTn id="91" dur="1" fill="hold">
                                          <p:stCondLst>
                                            <p:cond delay="499"/>
                                          </p:stCondLst>
                                        </p:cTn>
                                        <p:tgtEl>
                                          <p:spTgt spid="320555"/>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32056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2056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2056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20565"/>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2056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320566"/>
                                        </p:tgtEl>
                                        <p:attrNameLst>
                                          <p:attrName>style.visibility</p:attrName>
                                        </p:attrNameLst>
                                      </p:cBhvr>
                                      <p:to>
                                        <p:strVal val="visible"/>
                                      </p:to>
                                    </p:set>
                                  </p:childTnLst>
                                </p:cTn>
                              </p:par>
                              <p:par>
                                <p:cTn id="104" presetID="9" presetClass="exit" presetSubtype="0" fill="hold" nodeType="withEffect">
                                  <p:stCondLst>
                                    <p:cond delay="0"/>
                                  </p:stCondLst>
                                  <p:childTnLst>
                                    <p:animEffect transition="out" filter="dissolve">
                                      <p:cBhvr>
                                        <p:cTn id="105" dur="500"/>
                                        <p:tgtEl>
                                          <p:spTgt spid="320571"/>
                                        </p:tgtEl>
                                      </p:cBhvr>
                                    </p:animEffect>
                                    <p:set>
                                      <p:cBhvr>
                                        <p:cTn id="106" dur="1" fill="hold">
                                          <p:stCondLst>
                                            <p:cond delay="499"/>
                                          </p:stCondLst>
                                        </p:cTn>
                                        <p:tgtEl>
                                          <p:spTgt spid="320571"/>
                                        </p:tgtEl>
                                        <p:attrNameLst>
                                          <p:attrName>style.visibility</p:attrName>
                                        </p:attrNameLst>
                                      </p:cBhvr>
                                      <p:to>
                                        <p:strVal val="hidden"/>
                                      </p:to>
                                    </p:set>
                                  </p:childTnLst>
                                </p:cTn>
                              </p:par>
                              <p:par>
                                <p:cTn id="107" presetID="9" presetClass="exit" presetSubtype="0" fill="hold" grpId="1" nodeType="withEffect">
                                  <p:stCondLst>
                                    <p:cond delay="0"/>
                                  </p:stCondLst>
                                  <p:childTnLst>
                                    <p:animEffect transition="out" filter="dissolve">
                                      <p:cBhvr>
                                        <p:cTn id="108" dur="500"/>
                                        <p:tgtEl>
                                          <p:spTgt spid="320557"/>
                                        </p:tgtEl>
                                      </p:cBhvr>
                                    </p:animEffect>
                                    <p:set>
                                      <p:cBhvr>
                                        <p:cTn id="109" dur="1" fill="hold">
                                          <p:stCondLst>
                                            <p:cond delay="499"/>
                                          </p:stCondLst>
                                        </p:cTn>
                                        <p:tgtEl>
                                          <p:spTgt spid="320557"/>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20568"/>
                                        </p:tgtEl>
                                        <p:attrNameLst>
                                          <p:attrName>style.visibility</p:attrName>
                                        </p:attrNameLst>
                                      </p:cBhvr>
                                      <p:to>
                                        <p:strVal val="visible"/>
                                      </p:to>
                                    </p:set>
                                    <p:anim calcmode="lin" valueType="num">
                                      <p:cBhvr additive="base">
                                        <p:cTn id="114" dur="500" fill="hold"/>
                                        <p:tgtEl>
                                          <p:spTgt spid="320568"/>
                                        </p:tgtEl>
                                        <p:attrNameLst>
                                          <p:attrName>ppt_x</p:attrName>
                                        </p:attrNameLst>
                                      </p:cBhvr>
                                      <p:tavLst>
                                        <p:tav tm="0">
                                          <p:val>
                                            <p:strVal val="#ppt_x"/>
                                          </p:val>
                                        </p:tav>
                                        <p:tav tm="100000">
                                          <p:val>
                                            <p:strVal val="#ppt_x"/>
                                          </p:val>
                                        </p:tav>
                                      </p:tavLst>
                                    </p:anim>
                                    <p:anim calcmode="lin" valueType="num">
                                      <p:cBhvr additive="base">
                                        <p:cTn id="115" dur="500" fill="hold"/>
                                        <p:tgtEl>
                                          <p:spTgt spid="320568"/>
                                        </p:tgtEl>
                                        <p:attrNameLst>
                                          <p:attrName>ppt_y</p:attrName>
                                        </p:attrNameLst>
                                      </p:cBhvr>
                                      <p:tavLst>
                                        <p:tav tm="0">
                                          <p:val>
                                            <p:strVal val="1+#ppt_h/2"/>
                                          </p:val>
                                        </p:tav>
                                        <p:tav tm="100000">
                                          <p:val>
                                            <p:strVal val="#ppt_y"/>
                                          </p:val>
                                        </p:tav>
                                      </p:tavLst>
                                    </p:anim>
                                  </p:childTnLst>
                                </p:cTn>
                              </p:par>
                            </p:childTnLst>
                          </p:cTn>
                        </p:par>
                        <p:par>
                          <p:cTn id="116" fill="hold" nodeType="afterGroup">
                            <p:stCondLst>
                              <p:cond delay="500"/>
                            </p:stCondLst>
                            <p:childTnLst>
                              <p:par>
                                <p:cTn id="117" presetID="9" presetClass="exit" presetSubtype="0" fill="hold" grpId="1" nodeType="afterEffect">
                                  <p:stCondLst>
                                    <p:cond delay="0"/>
                                  </p:stCondLst>
                                  <p:childTnLst>
                                    <p:animEffect transition="out" filter="dissolve">
                                      <p:cBhvr>
                                        <p:cTn id="118" dur="500"/>
                                        <p:tgtEl>
                                          <p:spTgt spid="320563"/>
                                        </p:tgtEl>
                                      </p:cBhvr>
                                    </p:animEffect>
                                    <p:set>
                                      <p:cBhvr>
                                        <p:cTn id="119" dur="1" fill="hold">
                                          <p:stCondLst>
                                            <p:cond delay="499"/>
                                          </p:stCondLst>
                                        </p:cTn>
                                        <p:tgtEl>
                                          <p:spTgt spid="320563"/>
                                        </p:tgtEl>
                                        <p:attrNameLst>
                                          <p:attrName>style.visibility</p:attrName>
                                        </p:attrNameLst>
                                      </p:cBhvr>
                                      <p:to>
                                        <p:strVal val="hidden"/>
                                      </p:to>
                                    </p:set>
                                  </p:childTnLst>
                                </p:cTn>
                              </p:par>
                              <p:par>
                                <p:cTn id="120" presetID="9" presetClass="exit" presetSubtype="0" fill="hold" grpId="1" nodeType="withEffect">
                                  <p:stCondLst>
                                    <p:cond delay="0"/>
                                  </p:stCondLst>
                                  <p:childTnLst>
                                    <p:animEffect transition="out" filter="dissolve">
                                      <p:cBhvr>
                                        <p:cTn id="121" dur="500"/>
                                        <p:tgtEl>
                                          <p:spTgt spid="320546"/>
                                        </p:tgtEl>
                                      </p:cBhvr>
                                    </p:animEffect>
                                    <p:set>
                                      <p:cBhvr>
                                        <p:cTn id="122" dur="1" fill="hold">
                                          <p:stCondLst>
                                            <p:cond delay="499"/>
                                          </p:stCondLst>
                                        </p:cTn>
                                        <p:tgtEl>
                                          <p:spTgt spid="320546"/>
                                        </p:tgtEl>
                                        <p:attrNameLst>
                                          <p:attrName>style.visibility</p:attrName>
                                        </p:attrNameLst>
                                      </p:cBhvr>
                                      <p:to>
                                        <p:strVal val="hidden"/>
                                      </p:to>
                                    </p:set>
                                  </p:childTnLst>
                                </p:cTn>
                              </p:par>
                              <p:par>
                                <p:cTn id="123" presetID="9" presetClass="exit" presetSubtype="0" fill="hold" nodeType="withEffect">
                                  <p:stCondLst>
                                    <p:cond delay="0"/>
                                  </p:stCondLst>
                                  <p:childTnLst>
                                    <p:animEffect transition="out" filter="dissolve">
                                      <p:cBhvr>
                                        <p:cTn id="124" dur="500"/>
                                        <p:tgtEl>
                                          <p:spTgt spid="320564"/>
                                        </p:tgtEl>
                                      </p:cBhvr>
                                    </p:animEffect>
                                    <p:set>
                                      <p:cBhvr>
                                        <p:cTn id="125" dur="1" fill="hold">
                                          <p:stCondLst>
                                            <p:cond delay="499"/>
                                          </p:stCondLst>
                                        </p:cTn>
                                        <p:tgtEl>
                                          <p:spTgt spid="320564"/>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320576"/>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320572"/>
                                        </p:tgtEl>
                                        <p:attrNameLst>
                                          <p:attrName>style.visibility</p:attrName>
                                        </p:attrNameLst>
                                      </p:cBhvr>
                                      <p:to>
                                        <p:strVal val="visible"/>
                                      </p:to>
                                    </p:set>
                                    <p:anim calcmode="lin" valueType="num">
                                      <p:cBhvr additive="base">
                                        <p:cTn id="132" dur="500" fill="hold"/>
                                        <p:tgtEl>
                                          <p:spTgt spid="320572"/>
                                        </p:tgtEl>
                                        <p:attrNameLst>
                                          <p:attrName>ppt_x</p:attrName>
                                        </p:attrNameLst>
                                      </p:cBhvr>
                                      <p:tavLst>
                                        <p:tav tm="0">
                                          <p:val>
                                            <p:strVal val="#ppt_x"/>
                                          </p:val>
                                        </p:tav>
                                        <p:tav tm="100000">
                                          <p:val>
                                            <p:strVal val="#ppt_x"/>
                                          </p:val>
                                        </p:tav>
                                      </p:tavLst>
                                    </p:anim>
                                    <p:anim calcmode="lin" valueType="num">
                                      <p:cBhvr additive="base">
                                        <p:cTn id="133" dur="500" fill="hold"/>
                                        <p:tgtEl>
                                          <p:spTgt spid="320572"/>
                                        </p:tgtEl>
                                        <p:attrNameLst>
                                          <p:attrName>ppt_y</p:attrName>
                                        </p:attrNameLst>
                                      </p:cBhvr>
                                      <p:tavLst>
                                        <p:tav tm="0">
                                          <p:val>
                                            <p:strVal val="1+#ppt_h/2"/>
                                          </p:val>
                                        </p:tav>
                                        <p:tav tm="100000">
                                          <p:val>
                                            <p:strVal val="#ppt_y"/>
                                          </p:val>
                                        </p:tav>
                                      </p:tavLst>
                                    </p:anim>
                                  </p:childTnLst>
                                </p:cTn>
                              </p:par>
                              <p:par>
                                <p:cTn id="134" presetID="1" presetClass="entr" presetSubtype="0" fill="hold" nodeType="withEffect">
                                  <p:stCondLst>
                                    <p:cond delay="0"/>
                                  </p:stCondLst>
                                  <p:childTnLst>
                                    <p:set>
                                      <p:cBhvr>
                                        <p:cTn id="135" dur="1" fill="hold">
                                          <p:stCondLst>
                                            <p:cond delay="0"/>
                                          </p:stCondLst>
                                        </p:cTn>
                                        <p:tgtEl>
                                          <p:spTgt spid="320587"/>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320573"/>
                                        </p:tgtEl>
                                        <p:attrNameLst>
                                          <p:attrName>style.visibility</p:attrName>
                                        </p:attrNameLst>
                                      </p:cBhvr>
                                      <p:to>
                                        <p:strVal val="visible"/>
                                      </p:to>
                                    </p:set>
                                  </p:childTnLst>
                                </p:cTn>
                              </p:par>
                            </p:childTnLst>
                          </p:cTn>
                        </p:par>
                        <p:par>
                          <p:cTn id="138" fill="hold" nodeType="afterGroup">
                            <p:stCondLst>
                              <p:cond delay="500"/>
                            </p:stCondLst>
                            <p:childTnLst>
                              <p:par>
                                <p:cTn id="139" presetID="63" presetClass="path" presetSubtype="0" accel="50000" decel="50000" fill="hold" grpId="1" nodeType="afterEffect">
                                  <p:stCondLst>
                                    <p:cond delay="0"/>
                                  </p:stCondLst>
                                  <p:childTnLst>
                                    <p:animMotion origin="layout" path="M -2.77778E-6 2.22222E-6 L 0.14167 2.22222E-6 " pathEditMode="relative" rAng="0" ptsTypes="AA">
                                      <p:cBhvr>
                                        <p:cTn id="140" dur="2000" fill="hold"/>
                                        <p:tgtEl>
                                          <p:spTgt spid="320559"/>
                                        </p:tgtEl>
                                        <p:attrNameLst>
                                          <p:attrName>ppt_x</p:attrName>
                                          <p:attrName>ppt_y</p:attrName>
                                        </p:attrNameLst>
                                      </p:cBhvr>
                                      <p:rCtr x="7083" y="0"/>
                                    </p:animMotion>
                                  </p:childTnLst>
                                </p:cTn>
                              </p:par>
                              <p:par>
                                <p:cTn id="141" presetID="63" presetClass="path" presetSubtype="0" accel="50000" decel="50000" fill="hold" nodeType="withEffect">
                                  <p:stCondLst>
                                    <p:cond delay="0"/>
                                  </p:stCondLst>
                                  <p:childTnLst>
                                    <p:animMotion origin="layout" path="M 3.33333E-6 3.7037E-7 L 0.14062 3.7037E-7 " pathEditMode="relative" rAng="0" ptsTypes="AA">
                                      <p:cBhvr>
                                        <p:cTn id="142" dur="2000" fill="hold"/>
                                        <p:tgtEl>
                                          <p:spTgt spid="320570"/>
                                        </p:tgtEl>
                                        <p:attrNameLst>
                                          <p:attrName>ppt_x</p:attrName>
                                          <p:attrName>ppt_y</p:attrName>
                                        </p:attrNameLst>
                                      </p:cBhvr>
                                      <p:rCtr x="7031" y="0"/>
                                    </p:animMotion>
                                  </p:childTnLst>
                                </p:cTn>
                              </p:par>
                              <p:par>
                                <p:cTn id="143" presetID="1" presetClass="entr" presetSubtype="0" fill="hold" grpId="0" nodeType="withEffect">
                                  <p:stCondLst>
                                    <p:cond delay="0"/>
                                  </p:stCondLst>
                                  <p:childTnLst>
                                    <p:set>
                                      <p:cBhvr>
                                        <p:cTn id="144" dur="1" fill="hold">
                                          <p:stCondLst>
                                            <p:cond delay="0"/>
                                          </p:stCondLst>
                                        </p:cTn>
                                        <p:tgtEl>
                                          <p:spTgt spid="3205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20586"/>
                                        </p:tgtEl>
                                        <p:attrNameLst>
                                          <p:attrName>style.visibility</p:attrName>
                                        </p:attrNameLst>
                                      </p:cBhvr>
                                      <p:to>
                                        <p:strVal val="visible"/>
                                      </p:to>
                                    </p:set>
                                  </p:childTnLst>
                                </p:cTn>
                              </p:par>
                            </p:childTnLst>
                          </p:cTn>
                        </p:par>
                        <p:par>
                          <p:cTn id="147" fill="hold" nodeType="afterGroup">
                            <p:stCondLst>
                              <p:cond delay="2500"/>
                            </p:stCondLst>
                            <p:childTnLst>
                              <p:par>
                                <p:cTn id="148" presetID="1" presetClass="entr" presetSubtype="0" fill="hold" grpId="1" nodeType="afterEffect">
                                  <p:stCondLst>
                                    <p:cond delay="0"/>
                                  </p:stCondLst>
                                  <p:childTnLst>
                                    <p:set>
                                      <p:cBhvr>
                                        <p:cTn id="149" dur="1" fill="hold">
                                          <p:stCondLst>
                                            <p:cond delay="0"/>
                                          </p:stCondLst>
                                        </p:cTn>
                                        <p:tgtEl>
                                          <p:spTgt spid="320586"/>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320587"/>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320575"/>
                                        </p:tgtEl>
                                        <p:attrNameLst>
                                          <p:attrName>style.visibility</p:attrName>
                                        </p:attrNameLst>
                                      </p:cBhvr>
                                      <p:to>
                                        <p:strVal val="visible"/>
                                      </p:to>
                                    </p:set>
                                    <p:anim calcmode="lin" valueType="num">
                                      <p:cBhvr additive="base">
                                        <p:cTn id="156" dur="500" fill="hold"/>
                                        <p:tgtEl>
                                          <p:spTgt spid="320575"/>
                                        </p:tgtEl>
                                        <p:attrNameLst>
                                          <p:attrName>ppt_x</p:attrName>
                                        </p:attrNameLst>
                                      </p:cBhvr>
                                      <p:tavLst>
                                        <p:tav tm="0">
                                          <p:val>
                                            <p:strVal val="#ppt_x"/>
                                          </p:val>
                                        </p:tav>
                                        <p:tav tm="100000">
                                          <p:val>
                                            <p:strVal val="#ppt_x"/>
                                          </p:val>
                                        </p:tav>
                                      </p:tavLst>
                                    </p:anim>
                                    <p:anim calcmode="lin" valueType="num">
                                      <p:cBhvr additive="base">
                                        <p:cTn id="157" dur="500" fill="hold"/>
                                        <p:tgtEl>
                                          <p:spTgt spid="320575"/>
                                        </p:tgtEl>
                                        <p:attrNameLst>
                                          <p:attrName>ppt_y</p:attrName>
                                        </p:attrNameLst>
                                      </p:cBhvr>
                                      <p:tavLst>
                                        <p:tav tm="0">
                                          <p:val>
                                            <p:strVal val="1+#ppt_h/2"/>
                                          </p:val>
                                        </p:tav>
                                        <p:tav tm="100000">
                                          <p:val>
                                            <p:strVal val="#ppt_y"/>
                                          </p:val>
                                        </p:tav>
                                      </p:tavLst>
                                    </p:anim>
                                  </p:childTnLst>
                                </p:cTn>
                              </p:par>
                            </p:childTnLst>
                          </p:cTn>
                        </p:par>
                        <p:par>
                          <p:cTn id="158" fill="hold" nodeType="afterGroup">
                            <p:stCondLst>
                              <p:cond delay="500"/>
                            </p:stCondLst>
                            <p:childTnLst>
                              <p:par>
                                <p:cTn id="159" presetID="1" presetClass="entr" presetSubtype="0" fill="hold" nodeType="afterEffect">
                                  <p:stCondLst>
                                    <p:cond delay="0"/>
                                  </p:stCondLst>
                                  <p:childTnLst>
                                    <p:set>
                                      <p:cBhvr>
                                        <p:cTn id="160" dur="1" fill="hold">
                                          <p:stCondLst>
                                            <p:cond delay="0"/>
                                          </p:stCondLst>
                                        </p:cTn>
                                        <p:tgtEl>
                                          <p:spTgt spid="320577"/>
                                        </p:tgtEl>
                                        <p:attrNameLst>
                                          <p:attrName>style.visibility</p:attrName>
                                        </p:attrNameLst>
                                      </p:cBhvr>
                                      <p:to>
                                        <p:strVal val="visible"/>
                                      </p:to>
                                    </p:set>
                                  </p:childTnLst>
                                </p:cTn>
                              </p:par>
                            </p:childTnLst>
                          </p:cTn>
                        </p:par>
                        <p:par>
                          <p:cTn id="161" fill="hold" nodeType="afterGroup">
                            <p:stCondLst>
                              <p:cond delay="500"/>
                            </p:stCondLst>
                            <p:childTnLst>
                              <p:par>
                                <p:cTn id="162" presetID="1" presetClass="entr" presetSubtype="0" fill="hold" grpId="0" nodeType="afterEffect">
                                  <p:stCondLst>
                                    <p:cond delay="0"/>
                                  </p:stCondLst>
                                  <p:childTnLst>
                                    <p:set>
                                      <p:cBhvr>
                                        <p:cTn id="163" dur="1" fill="hold">
                                          <p:stCondLst>
                                            <p:cond delay="0"/>
                                          </p:stCondLst>
                                        </p:cTn>
                                        <p:tgtEl>
                                          <p:spTgt spid="320581"/>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320582"/>
                                        </p:tgtEl>
                                        <p:attrNameLst>
                                          <p:attrName>style.visibility</p:attrName>
                                        </p:attrNameLst>
                                      </p:cBhvr>
                                      <p:to>
                                        <p:strVal val="visible"/>
                                      </p:to>
                                    </p:set>
                                    <p:anim calcmode="lin" valueType="num">
                                      <p:cBhvr additive="base">
                                        <p:cTn id="168" dur="500" fill="hold"/>
                                        <p:tgtEl>
                                          <p:spTgt spid="320582"/>
                                        </p:tgtEl>
                                        <p:attrNameLst>
                                          <p:attrName>ppt_x</p:attrName>
                                        </p:attrNameLst>
                                      </p:cBhvr>
                                      <p:tavLst>
                                        <p:tav tm="0">
                                          <p:val>
                                            <p:strVal val="#ppt_x"/>
                                          </p:val>
                                        </p:tav>
                                        <p:tav tm="100000">
                                          <p:val>
                                            <p:strVal val="#ppt_x"/>
                                          </p:val>
                                        </p:tav>
                                      </p:tavLst>
                                    </p:anim>
                                    <p:anim calcmode="lin" valueType="num">
                                      <p:cBhvr additive="base">
                                        <p:cTn id="169" dur="500" fill="hold"/>
                                        <p:tgtEl>
                                          <p:spTgt spid="320582"/>
                                        </p:tgtEl>
                                        <p:attrNameLst>
                                          <p:attrName>ppt_y</p:attrName>
                                        </p:attrNameLst>
                                      </p:cBhvr>
                                      <p:tavLst>
                                        <p:tav tm="0">
                                          <p:val>
                                            <p:strVal val="1+#ppt_h/2"/>
                                          </p:val>
                                        </p:tav>
                                        <p:tav tm="100000">
                                          <p:val>
                                            <p:strVal val="#ppt_y"/>
                                          </p:val>
                                        </p:tav>
                                      </p:tavLst>
                                    </p:anim>
                                  </p:childTnLst>
                                </p:cTn>
                              </p:par>
                            </p:childTnLst>
                          </p:cTn>
                        </p:par>
                        <p:par>
                          <p:cTn id="170" fill="hold" nodeType="afterGroup">
                            <p:stCondLst>
                              <p:cond delay="500"/>
                            </p:stCondLst>
                            <p:childTnLst>
                              <p:par>
                                <p:cTn id="171" presetID="1" presetClass="entr" presetSubtype="0" fill="hold" nodeType="afterEffect">
                                  <p:stCondLst>
                                    <p:cond delay="0"/>
                                  </p:stCondLst>
                                  <p:childTnLst>
                                    <p:set>
                                      <p:cBhvr>
                                        <p:cTn id="172" dur="1" fill="hold">
                                          <p:stCondLst>
                                            <p:cond delay="0"/>
                                          </p:stCondLst>
                                        </p:cTn>
                                        <p:tgtEl>
                                          <p:spTgt spid="320583"/>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320584"/>
                                        </p:tgtEl>
                                        <p:attrNameLst>
                                          <p:attrName>style.visibility</p:attrName>
                                        </p:attrNameLst>
                                      </p:cBhvr>
                                      <p:to>
                                        <p:strVal val="visible"/>
                                      </p:to>
                                    </p:set>
                                    <p:anim calcmode="lin" valueType="num">
                                      <p:cBhvr additive="base">
                                        <p:cTn id="177" dur="500" fill="hold"/>
                                        <p:tgtEl>
                                          <p:spTgt spid="320584"/>
                                        </p:tgtEl>
                                        <p:attrNameLst>
                                          <p:attrName>ppt_x</p:attrName>
                                        </p:attrNameLst>
                                      </p:cBhvr>
                                      <p:tavLst>
                                        <p:tav tm="0">
                                          <p:val>
                                            <p:strVal val="#ppt_x"/>
                                          </p:val>
                                        </p:tav>
                                        <p:tav tm="100000">
                                          <p:val>
                                            <p:strVal val="#ppt_x"/>
                                          </p:val>
                                        </p:tav>
                                      </p:tavLst>
                                    </p:anim>
                                    <p:anim calcmode="lin" valueType="num">
                                      <p:cBhvr additive="base">
                                        <p:cTn id="178" dur="500" fill="hold"/>
                                        <p:tgtEl>
                                          <p:spTgt spid="320584"/>
                                        </p:tgtEl>
                                        <p:attrNameLst>
                                          <p:attrName>ppt_y</p:attrName>
                                        </p:attrNameLst>
                                      </p:cBhvr>
                                      <p:tavLst>
                                        <p:tav tm="0">
                                          <p:val>
                                            <p:strVal val="1+#ppt_h/2"/>
                                          </p:val>
                                        </p:tav>
                                        <p:tav tm="100000">
                                          <p:val>
                                            <p:strVal val="#ppt_y"/>
                                          </p:val>
                                        </p:tav>
                                      </p:tavLst>
                                    </p:anim>
                                  </p:childTnLst>
                                </p:cTn>
                              </p:par>
                            </p:childTnLst>
                          </p:cTn>
                        </p:par>
                        <p:par>
                          <p:cTn id="179" fill="hold" nodeType="afterGroup">
                            <p:stCondLst>
                              <p:cond delay="500"/>
                            </p:stCondLst>
                            <p:childTnLst>
                              <p:par>
                                <p:cTn id="180" presetID="1" presetClass="entr" presetSubtype="0" fill="hold" nodeType="afterEffect">
                                  <p:stCondLst>
                                    <p:cond delay="0"/>
                                  </p:stCondLst>
                                  <p:childTnLst>
                                    <p:set>
                                      <p:cBhvr>
                                        <p:cTn id="181" dur="1" fill="hold">
                                          <p:stCondLst>
                                            <p:cond delay="0"/>
                                          </p:stCondLst>
                                        </p:cTn>
                                        <p:tgtEl>
                                          <p:spTgt spid="320585"/>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 presetClass="entr" presetSubtype="4" fill="hold" grpId="0" nodeType="clickEffect">
                                  <p:stCondLst>
                                    <p:cond delay="0"/>
                                  </p:stCondLst>
                                  <p:childTnLst>
                                    <p:set>
                                      <p:cBhvr>
                                        <p:cTn id="185" dur="1" fill="hold">
                                          <p:stCondLst>
                                            <p:cond delay="0"/>
                                          </p:stCondLst>
                                        </p:cTn>
                                        <p:tgtEl>
                                          <p:spTgt spid="320588"/>
                                        </p:tgtEl>
                                        <p:attrNameLst>
                                          <p:attrName>style.visibility</p:attrName>
                                        </p:attrNameLst>
                                      </p:cBhvr>
                                      <p:to>
                                        <p:strVal val="visible"/>
                                      </p:to>
                                    </p:set>
                                    <p:anim calcmode="lin" valueType="num">
                                      <p:cBhvr additive="base">
                                        <p:cTn id="186" dur="500" fill="hold"/>
                                        <p:tgtEl>
                                          <p:spTgt spid="320588"/>
                                        </p:tgtEl>
                                        <p:attrNameLst>
                                          <p:attrName>ppt_x</p:attrName>
                                        </p:attrNameLst>
                                      </p:cBhvr>
                                      <p:tavLst>
                                        <p:tav tm="0">
                                          <p:val>
                                            <p:strVal val="#ppt_x"/>
                                          </p:val>
                                        </p:tav>
                                        <p:tav tm="100000">
                                          <p:val>
                                            <p:strVal val="#ppt_x"/>
                                          </p:val>
                                        </p:tav>
                                      </p:tavLst>
                                    </p:anim>
                                    <p:anim calcmode="lin" valueType="num">
                                      <p:cBhvr additive="base">
                                        <p:cTn id="187" dur="500" fill="hold"/>
                                        <p:tgtEl>
                                          <p:spTgt spid="320588"/>
                                        </p:tgtEl>
                                        <p:attrNameLst>
                                          <p:attrName>ppt_y</p:attrName>
                                        </p:attrNameLst>
                                      </p:cBhvr>
                                      <p:tavLst>
                                        <p:tav tm="0">
                                          <p:val>
                                            <p:strVal val="1+#ppt_h/2"/>
                                          </p:val>
                                        </p:tav>
                                        <p:tav tm="100000">
                                          <p:val>
                                            <p:strVal val="#ppt_y"/>
                                          </p:val>
                                        </p:tav>
                                      </p:tavLst>
                                    </p:anim>
                                  </p:childTnLst>
                                </p:cTn>
                              </p:par>
                              <p:par>
                                <p:cTn id="188" presetID="2" presetClass="entr" presetSubtype="4" fill="hold" nodeType="withEffect">
                                  <p:stCondLst>
                                    <p:cond delay="0"/>
                                  </p:stCondLst>
                                  <p:childTnLst>
                                    <p:set>
                                      <p:cBhvr>
                                        <p:cTn id="189" dur="1" fill="hold">
                                          <p:stCondLst>
                                            <p:cond delay="0"/>
                                          </p:stCondLst>
                                        </p:cTn>
                                        <p:tgtEl>
                                          <p:spTgt spid="320589"/>
                                        </p:tgtEl>
                                        <p:attrNameLst>
                                          <p:attrName>style.visibility</p:attrName>
                                        </p:attrNameLst>
                                      </p:cBhvr>
                                      <p:to>
                                        <p:strVal val="visible"/>
                                      </p:to>
                                    </p:set>
                                    <p:anim calcmode="lin" valueType="num">
                                      <p:cBhvr additive="base">
                                        <p:cTn id="190" dur="500" fill="hold"/>
                                        <p:tgtEl>
                                          <p:spTgt spid="320589"/>
                                        </p:tgtEl>
                                        <p:attrNameLst>
                                          <p:attrName>ppt_x</p:attrName>
                                        </p:attrNameLst>
                                      </p:cBhvr>
                                      <p:tavLst>
                                        <p:tav tm="0">
                                          <p:val>
                                            <p:strVal val="#ppt_x"/>
                                          </p:val>
                                        </p:tav>
                                        <p:tav tm="100000">
                                          <p:val>
                                            <p:strVal val="#ppt_x"/>
                                          </p:val>
                                        </p:tav>
                                      </p:tavLst>
                                    </p:anim>
                                    <p:anim calcmode="lin" valueType="num">
                                      <p:cBhvr additive="base">
                                        <p:cTn id="191" dur="500" fill="hold"/>
                                        <p:tgtEl>
                                          <p:spTgt spid="320589"/>
                                        </p:tgtEl>
                                        <p:attrNameLst>
                                          <p:attrName>ppt_y</p:attrName>
                                        </p:attrNameLst>
                                      </p:cBhvr>
                                      <p:tavLst>
                                        <p:tav tm="0">
                                          <p:val>
                                            <p:strVal val="1+#ppt_h/2"/>
                                          </p:val>
                                        </p:tav>
                                        <p:tav tm="100000">
                                          <p:val>
                                            <p:strVal val="#ppt_y"/>
                                          </p:val>
                                        </p:tav>
                                      </p:tavLst>
                                    </p:anim>
                                  </p:childTnLst>
                                </p:cTn>
                              </p:par>
                              <p:par>
                                <p:cTn id="192" presetID="2" presetClass="entr" presetSubtype="4" fill="hold" nodeType="withEffect">
                                  <p:stCondLst>
                                    <p:cond delay="0"/>
                                  </p:stCondLst>
                                  <p:childTnLst>
                                    <p:set>
                                      <p:cBhvr>
                                        <p:cTn id="193" dur="1" fill="hold">
                                          <p:stCondLst>
                                            <p:cond delay="0"/>
                                          </p:stCondLst>
                                        </p:cTn>
                                        <p:tgtEl>
                                          <p:spTgt spid="320590"/>
                                        </p:tgtEl>
                                        <p:attrNameLst>
                                          <p:attrName>style.visibility</p:attrName>
                                        </p:attrNameLst>
                                      </p:cBhvr>
                                      <p:to>
                                        <p:strVal val="visible"/>
                                      </p:to>
                                    </p:set>
                                    <p:anim calcmode="lin" valueType="num">
                                      <p:cBhvr additive="base">
                                        <p:cTn id="194" dur="500" fill="hold"/>
                                        <p:tgtEl>
                                          <p:spTgt spid="320590"/>
                                        </p:tgtEl>
                                        <p:attrNameLst>
                                          <p:attrName>ppt_x</p:attrName>
                                        </p:attrNameLst>
                                      </p:cBhvr>
                                      <p:tavLst>
                                        <p:tav tm="0">
                                          <p:val>
                                            <p:strVal val="#ppt_x"/>
                                          </p:val>
                                        </p:tav>
                                        <p:tav tm="100000">
                                          <p:val>
                                            <p:strVal val="#ppt_x"/>
                                          </p:val>
                                        </p:tav>
                                      </p:tavLst>
                                    </p:anim>
                                    <p:anim calcmode="lin" valueType="num">
                                      <p:cBhvr additive="base">
                                        <p:cTn id="195" dur="500" fill="hold"/>
                                        <p:tgtEl>
                                          <p:spTgt spid="320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62" grpId="0" animBg="1"/>
      <p:bldP spid="320533" grpId="0"/>
      <p:bldP spid="320534" grpId="0" animBg="1"/>
      <p:bldP spid="320537" grpId="0"/>
      <p:bldP spid="320539" grpId="0"/>
      <p:bldP spid="320541" grpId="0"/>
      <p:bldP spid="320545" grpId="0"/>
      <p:bldP spid="320546" grpId="0" animBg="1"/>
      <p:bldP spid="320546" grpId="1" animBg="1"/>
      <p:bldP spid="320547" grpId="0"/>
      <p:bldP spid="320548" grpId="0" animBg="1"/>
      <p:bldP spid="320550" grpId="0" animBg="1"/>
      <p:bldP spid="320550" grpId="1" animBg="1"/>
      <p:bldP spid="320552" grpId="0" animBg="1"/>
      <p:bldP spid="320553" grpId="0"/>
      <p:bldP spid="320554" grpId="0" animBg="1"/>
      <p:bldP spid="320555" grpId="0" animBg="1"/>
      <p:bldP spid="320555" grpId="1" animBg="1"/>
      <p:bldP spid="320557" grpId="0" animBg="1"/>
      <p:bldP spid="320557" grpId="1" animBg="1"/>
      <p:bldP spid="320558" grpId="0" animBg="1"/>
      <p:bldP spid="320559" grpId="0" animBg="1"/>
      <p:bldP spid="320559" grpId="1" animBg="1"/>
      <p:bldP spid="320560" grpId="0"/>
      <p:bldP spid="320563" grpId="0" animBg="1"/>
      <p:bldP spid="320563" grpId="1" animBg="1"/>
      <p:bldP spid="320566" grpId="0" animBg="1"/>
      <p:bldP spid="320568" grpId="0"/>
      <p:bldP spid="320572" grpId="0"/>
      <p:bldP spid="320573" grpId="0" animBg="1"/>
      <p:bldP spid="320574" grpId="0"/>
      <p:bldP spid="320575" grpId="0"/>
      <p:bldP spid="320576" grpId="0" animBg="1"/>
      <p:bldP spid="320581" grpId="0" animBg="1"/>
      <p:bldP spid="320582" grpId="0"/>
      <p:bldP spid="320584" grpId="0"/>
      <p:bldP spid="320586" grpId="0" animBg="1"/>
      <p:bldP spid="320586" grpId="1" animBg="1"/>
      <p:bldP spid="32058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6"/>
          <p:cNvSpPr>
            <a:spLocks noChangeArrowheads="1"/>
          </p:cNvSpPr>
          <p:nvPr/>
        </p:nvSpPr>
        <p:spPr bwMode="auto">
          <a:xfrm>
            <a:off x="7938" y="622300"/>
            <a:ext cx="8821737"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solidFill>
                <a:srgbClr val="FF0000"/>
              </a:solidFill>
              <a:latin typeface="+mn-lt"/>
            </a:endParaRPr>
          </a:p>
          <a:p>
            <a:pPr eaLnBrk="1" hangingPunct="1">
              <a:lnSpc>
                <a:spcPct val="80000"/>
              </a:lnSpc>
            </a:pPr>
            <a:r>
              <a:rPr lang="ru-RU" altLang="ru-RU" sz="1000" b="1" dirty="0">
                <a:solidFill>
                  <a:srgbClr val="FF0000"/>
                </a:solidFill>
                <a:latin typeface="+mn-lt"/>
              </a:rPr>
              <a:t>Инварианты системы сил – </a:t>
            </a:r>
            <a:r>
              <a:rPr lang="ru-RU" altLang="ru-RU" sz="1000" dirty="0">
                <a:solidFill>
                  <a:srgbClr val="FF0000"/>
                </a:solidFill>
                <a:latin typeface="+mn-lt"/>
              </a:rPr>
              <a:t>величины, не зависящие от выбора центра приведения</a:t>
            </a:r>
            <a:r>
              <a:rPr lang="en-US" altLang="ru-RU" sz="1000" dirty="0">
                <a:solidFill>
                  <a:srgbClr val="FF0000"/>
                </a:solidFill>
                <a:latin typeface="+mn-lt"/>
              </a:rPr>
              <a:t>:</a:t>
            </a:r>
            <a:r>
              <a:rPr lang="ru-RU" altLang="ru-RU" sz="1000" dirty="0">
                <a:solidFill>
                  <a:srgbClr val="FF0000"/>
                </a:solidFill>
                <a:latin typeface="+mn-lt"/>
              </a:rPr>
              <a:t> </a:t>
            </a:r>
          </a:p>
          <a:p>
            <a:pPr eaLnBrk="1" hangingPunct="1">
              <a:lnSpc>
                <a:spcPct val="80000"/>
              </a:lnSpc>
            </a:pPr>
            <a:r>
              <a:rPr lang="ru-RU" altLang="ru-RU" sz="1000" b="1" dirty="0">
                <a:solidFill>
                  <a:srgbClr val="FF0000"/>
                </a:solidFill>
                <a:latin typeface="+mn-lt"/>
              </a:rPr>
              <a:t>Первый (векторный) инвариант</a:t>
            </a:r>
            <a:r>
              <a:rPr lang="ru-RU" altLang="ru-RU" sz="1000" dirty="0">
                <a:solidFill>
                  <a:srgbClr val="FF0000"/>
                </a:solidFill>
                <a:latin typeface="+mn-lt"/>
              </a:rPr>
              <a:t> – </a:t>
            </a:r>
            <a:r>
              <a:rPr lang="ru-RU" altLang="ru-RU" sz="1000" b="1" dirty="0">
                <a:solidFill>
                  <a:srgbClr val="FF0000"/>
                </a:solidFill>
                <a:latin typeface="+mn-lt"/>
              </a:rPr>
              <a:t>главный вектор системы сил </a:t>
            </a:r>
            <a:r>
              <a:rPr lang="en-US" altLang="ru-RU" sz="1000" b="1" i="1" dirty="0">
                <a:solidFill>
                  <a:srgbClr val="FF0000"/>
                </a:solidFill>
                <a:latin typeface="+mn-lt"/>
              </a:rPr>
              <a:t>R</a:t>
            </a:r>
            <a:r>
              <a:rPr lang="en-US" altLang="ru-RU" sz="1000" dirty="0">
                <a:solidFill>
                  <a:srgbClr val="FF0000"/>
                </a:solidFill>
                <a:latin typeface="+mn-lt"/>
              </a:rPr>
              <a:t>*:</a:t>
            </a:r>
            <a:endParaRPr lang="ru-RU" altLang="ru-RU" sz="1000" dirty="0">
              <a:solidFill>
                <a:srgbClr val="FF0000"/>
              </a:solidFill>
              <a:latin typeface="+mn-lt"/>
            </a:endParaRPr>
          </a:p>
          <a:p>
            <a:pPr eaLnBrk="1" hangingPunct="1">
              <a:lnSpc>
                <a:spcPct val="80000"/>
              </a:lnSpc>
              <a:buFont typeface="Wingdings" pitchFamily="2" charset="2"/>
              <a:buNone/>
            </a:pPr>
            <a:endParaRPr lang="ru-RU" altLang="ru-RU" sz="900" dirty="0">
              <a:solidFill>
                <a:srgbClr val="FF0000"/>
              </a:solidFill>
              <a:latin typeface="+mn-lt"/>
            </a:endParaRPr>
          </a:p>
        </p:txBody>
      </p:sp>
      <p:graphicFrame>
        <p:nvGraphicFramePr>
          <p:cNvPr id="26629" name="Object 7"/>
          <p:cNvGraphicFramePr>
            <a:graphicFrameLocks noChangeAspect="1"/>
          </p:cNvGraphicFramePr>
          <p:nvPr>
            <p:extLst>
              <p:ext uri="{D42A27DB-BD31-4B8C-83A1-F6EECF244321}">
                <p14:modId xmlns:p14="http://schemas.microsoft.com/office/powerpoint/2010/main" val="3803544242"/>
              </p:ext>
            </p:extLst>
          </p:nvPr>
        </p:nvGraphicFramePr>
        <p:xfrm>
          <a:off x="5372100" y="968375"/>
          <a:ext cx="685800" cy="254000"/>
        </p:xfrm>
        <a:graphic>
          <a:graphicData uri="http://schemas.openxmlformats.org/presentationml/2006/ole">
            <mc:AlternateContent xmlns:mc="http://schemas.openxmlformats.org/markup-compatibility/2006">
              <mc:Choice xmlns:v="urn:schemas-microsoft-com:vml" Requires="v">
                <p:oleObj spid="_x0000_s59874" name="Формула" r:id="rId3" imgW="685800" imgH="253800" progId="Equation.3">
                  <p:embed/>
                </p:oleObj>
              </mc:Choice>
              <mc:Fallback>
                <p:oleObj name="Формула" r:id="rId3" imgW="6858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968375"/>
                        <a:ext cx="685800" cy="254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44" name="Object 8"/>
          <p:cNvGraphicFramePr>
            <a:graphicFrameLocks noChangeAspect="1"/>
          </p:cNvGraphicFramePr>
          <p:nvPr>
            <p:extLst>
              <p:ext uri="{D42A27DB-BD31-4B8C-83A1-F6EECF244321}">
                <p14:modId xmlns:p14="http://schemas.microsoft.com/office/powerpoint/2010/main" val="982644541"/>
              </p:ext>
            </p:extLst>
          </p:nvPr>
        </p:nvGraphicFramePr>
        <p:xfrm>
          <a:off x="6548438" y="1487488"/>
          <a:ext cx="1217612" cy="217487"/>
        </p:xfrm>
        <a:graphic>
          <a:graphicData uri="http://schemas.openxmlformats.org/presentationml/2006/ole">
            <mc:AlternateContent xmlns:mc="http://schemas.openxmlformats.org/markup-compatibility/2006">
              <mc:Choice xmlns:v="urn:schemas-microsoft-com:vml" Requires="v">
                <p:oleObj spid="_x0000_s59875" name="Формула" r:id="rId5" imgW="1231366" imgH="241195" progId="Equation.3">
                  <p:embed/>
                </p:oleObj>
              </mc:Choice>
              <mc:Fallback>
                <p:oleObj name="Формула" r:id="rId5" imgW="1231366"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438" y="1487488"/>
                        <a:ext cx="1217612" cy="2174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45" name="Text Box 9"/>
          <p:cNvSpPr txBox="1">
            <a:spLocks noChangeArrowheads="1"/>
          </p:cNvSpPr>
          <p:nvPr/>
        </p:nvSpPr>
        <p:spPr bwMode="auto">
          <a:xfrm>
            <a:off x="146050" y="1201738"/>
            <a:ext cx="72739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Главный момент не является инвариантом, поскольку он зависит от выбора центра приведения.</a:t>
            </a:r>
            <a:r>
              <a:rPr lang="en-US" altLang="ru-RU" sz="1000">
                <a:latin typeface="+mn-lt"/>
              </a:rPr>
              <a:t> </a:t>
            </a:r>
            <a:r>
              <a:rPr lang="ru-RU" altLang="ru-RU" sz="1000">
                <a:latin typeface="+mn-lt"/>
              </a:rPr>
              <a:t>Однако существует величина, связанная с главным вектором, не зависящая от выбора центра приведения</a:t>
            </a:r>
            <a:r>
              <a:rPr lang="en-US" altLang="ru-RU" sz="1000">
                <a:latin typeface="+mn-lt"/>
              </a:rPr>
              <a:t>:</a:t>
            </a:r>
          </a:p>
          <a:p>
            <a:pPr eaLnBrk="1" hangingPunct="1"/>
            <a:r>
              <a:rPr lang="en-US" altLang="ru-RU" sz="1000">
                <a:latin typeface="+mn-lt"/>
              </a:rPr>
              <a:t>	1. </a:t>
            </a:r>
            <a:r>
              <a:rPr lang="ru-RU" altLang="ru-RU" sz="1000">
                <a:latin typeface="+mn-lt"/>
              </a:rPr>
              <a:t>Запишем зависимость для главного момента системы от выбора точки приведения</a:t>
            </a:r>
            <a:r>
              <a:rPr lang="en-US" altLang="ru-RU" sz="1000">
                <a:latin typeface="+mn-lt"/>
              </a:rPr>
              <a:t>:</a:t>
            </a:r>
            <a:endParaRPr lang="ru-RU" altLang="ru-RU">
              <a:latin typeface="+mn-lt"/>
            </a:endParaRPr>
          </a:p>
        </p:txBody>
      </p:sp>
      <p:sp>
        <p:nvSpPr>
          <p:cNvPr id="321546" name="Text Box 10"/>
          <p:cNvSpPr txBox="1">
            <a:spLocks noChangeArrowheads="1"/>
          </p:cNvSpPr>
          <p:nvPr/>
        </p:nvSpPr>
        <p:spPr bwMode="auto">
          <a:xfrm>
            <a:off x="1060450" y="1677988"/>
            <a:ext cx="57759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2.</a:t>
            </a:r>
            <a:r>
              <a:rPr lang="ru-RU" altLang="ru-RU" sz="1000">
                <a:latin typeface="+mn-lt"/>
              </a:rPr>
              <a:t> Умножим левую и правую части этого выражения скалярно на главный вектор и раскроем скобки</a:t>
            </a:r>
            <a:r>
              <a:rPr lang="en-US" altLang="ru-RU" sz="1000">
                <a:latin typeface="+mn-lt"/>
              </a:rPr>
              <a:t>:</a:t>
            </a:r>
            <a:endParaRPr lang="ru-RU" altLang="ru-RU" sz="1000">
              <a:latin typeface="+mn-lt"/>
            </a:endParaRPr>
          </a:p>
        </p:txBody>
      </p:sp>
      <p:graphicFrame>
        <p:nvGraphicFramePr>
          <p:cNvPr id="321547" name="Object 11"/>
          <p:cNvGraphicFramePr>
            <a:graphicFrameLocks noChangeAspect="1"/>
          </p:cNvGraphicFramePr>
          <p:nvPr>
            <p:extLst>
              <p:ext uri="{D42A27DB-BD31-4B8C-83A1-F6EECF244321}">
                <p14:modId xmlns:p14="http://schemas.microsoft.com/office/powerpoint/2010/main" val="449092530"/>
              </p:ext>
            </p:extLst>
          </p:nvPr>
        </p:nvGraphicFramePr>
        <p:xfrm>
          <a:off x="3805238" y="1914525"/>
          <a:ext cx="3125787" cy="233363"/>
        </p:xfrm>
        <a:graphic>
          <a:graphicData uri="http://schemas.openxmlformats.org/presentationml/2006/ole">
            <mc:AlternateContent xmlns:mc="http://schemas.openxmlformats.org/markup-compatibility/2006">
              <mc:Choice xmlns:v="urn:schemas-microsoft-com:vml" Requires="v">
                <p:oleObj spid="_x0000_s59876" name="Формула" r:id="rId7" imgW="3505200" imgH="241300" progId="Equation.3">
                  <p:embed/>
                </p:oleObj>
              </mc:Choice>
              <mc:Fallback>
                <p:oleObj name="Формула" r:id="rId7" imgW="35052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5238" y="1914525"/>
                        <a:ext cx="3125787" cy="2333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48" name="Text Box 12"/>
          <p:cNvSpPr txBox="1">
            <a:spLocks noChangeArrowheads="1"/>
          </p:cNvSpPr>
          <p:nvPr/>
        </p:nvSpPr>
        <p:spPr bwMode="auto">
          <a:xfrm>
            <a:off x="1049338" y="2124075"/>
            <a:ext cx="7529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3.</a:t>
            </a:r>
            <a:r>
              <a:rPr lang="ru-RU" altLang="ru-RU" sz="1000">
                <a:latin typeface="+mn-lt"/>
              </a:rPr>
              <a:t> Второе слагаемое в правой части обращается в ноль, т.к. главный вектор </a:t>
            </a:r>
            <a:r>
              <a:rPr lang="en-US" altLang="ru-RU" sz="1000" b="1" i="1">
                <a:latin typeface="+mn-lt"/>
              </a:rPr>
              <a:t>R*</a:t>
            </a:r>
            <a:r>
              <a:rPr lang="ru-RU" altLang="ru-RU" sz="1000">
                <a:latin typeface="+mn-lt"/>
              </a:rPr>
              <a:t> перпендикулярен вектору векторного произведения</a:t>
            </a:r>
          </a:p>
          <a:p>
            <a:pPr eaLnBrk="1" hangingPunct="1"/>
            <a:r>
              <a:rPr lang="ru-RU" altLang="ru-RU" sz="1000">
                <a:latin typeface="+mn-lt"/>
              </a:rPr>
              <a:t> в скобках. Отсюда получаем тождество</a:t>
            </a:r>
            <a:r>
              <a:rPr lang="en-US" altLang="ru-RU" sz="1000">
                <a:latin typeface="+mn-lt"/>
              </a:rPr>
              <a:t>:</a:t>
            </a:r>
            <a:endParaRPr lang="ru-RU" altLang="ru-RU" sz="1000">
              <a:latin typeface="+mn-lt"/>
            </a:endParaRPr>
          </a:p>
        </p:txBody>
      </p:sp>
      <p:graphicFrame>
        <p:nvGraphicFramePr>
          <p:cNvPr id="321549" name="Object 13"/>
          <p:cNvGraphicFramePr>
            <a:graphicFrameLocks noChangeAspect="1"/>
          </p:cNvGraphicFramePr>
          <p:nvPr>
            <p:extLst>
              <p:ext uri="{D42A27DB-BD31-4B8C-83A1-F6EECF244321}">
                <p14:modId xmlns:p14="http://schemas.microsoft.com/office/powerpoint/2010/main" val="841840039"/>
              </p:ext>
            </p:extLst>
          </p:nvPr>
        </p:nvGraphicFramePr>
        <p:xfrm>
          <a:off x="3794125" y="2370138"/>
          <a:ext cx="1087438" cy="233362"/>
        </p:xfrm>
        <a:graphic>
          <a:graphicData uri="http://schemas.openxmlformats.org/presentationml/2006/ole">
            <mc:AlternateContent xmlns:mc="http://schemas.openxmlformats.org/markup-compatibility/2006">
              <mc:Choice xmlns:v="urn:schemas-microsoft-com:vml" Requires="v">
                <p:oleObj spid="_x0000_s59877" name="Формула" r:id="rId9" imgW="1218671" imgH="241195" progId="Equation.3">
                  <p:embed/>
                </p:oleObj>
              </mc:Choice>
              <mc:Fallback>
                <p:oleObj name="Формула" r:id="rId9" imgW="1218671"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4125" y="2370138"/>
                        <a:ext cx="1087438" cy="2333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50" name="Text Box 14"/>
          <p:cNvSpPr txBox="1">
            <a:spLocks noChangeArrowheads="1"/>
          </p:cNvSpPr>
          <p:nvPr/>
        </p:nvSpPr>
        <p:spPr bwMode="auto">
          <a:xfrm>
            <a:off x="247650" y="2589213"/>
            <a:ext cx="4071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Таким образом, </a:t>
            </a:r>
            <a:r>
              <a:rPr lang="ru-RU" altLang="ru-RU" sz="1000" b="1">
                <a:latin typeface="+mn-lt"/>
              </a:rPr>
              <a:t>скалярное произведение главного вектора</a:t>
            </a:r>
            <a:r>
              <a:rPr lang="ru-RU" altLang="ru-RU" sz="1000">
                <a:latin typeface="+mn-lt"/>
              </a:rPr>
              <a:t> </a:t>
            </a:r>
            <a:r>
              <a:rPr lang="en-US" altLang="ru-RU" sz="1000" b="1" i="1">
                <a:latin typeface="+mn-lt"/>
              </a:rPr>
              <a:t>R*</a:t>
            </a:r>
            <a:r>
              <a:rPr lang="ru-RU" altLang="ru-RU" sz="1000">
                <a:latin typeface="+mn-lt"/>
              </a:rPr>
              <a:t> </a:t>
            </a:r>
          </a:p>
          <a:p>
            <a:pPr eaLnBrk="1" hangingPunct="1"/>
            <a:r>
              <a:rPr lang="ru-RU" altLang="ru-RU" sz="1000" b="1">
                <a:latin typeface="+mn-lt"/>
              </a:rPr>
              <a:t>на вектор главного момента</a:t>
            </a:r>
            <a:r>
              <a:rPr lang="ru-RU" altLang="ru-RU" sz="1000">
                <a:latin typeface="+mn-lt"/>
              </a:rPr>
              <a:t> </a:t>
            </a:r>
            <a:r>
              <a:rPr lang="en-US" altLang="ru-RU" sz="1000" b="1" i="1">
                <a:latin typeface="+mn-lt"/>
              </a:rPr>
              <a:t>M</a:t>
            </a:r>
            <a:r>
              <a:rPr lang="en-US" altLang="ru-RU" sz="1000" b="1" i="1" baseline="-25000">
                <a:latin typeface="+mn-lt"/>
              </a:rPr>
              <a:t>A</a:t>
            </a:r>
            <a:r>
              <a:rPr lang="en-US" altLang="ru-RU" sz="1000">
                <a:latin typeface="+mn-lt"/>
              </a:rPr>
              <a:t> </a:t>
            </a:r>
            <a:r>
              <a:rPr lang="ru-RU" altLang="ru-RU" sz="1000">
                <a:latin typeface="+mn-lt"/>
              </a:rPr>
              <a:t>есть </a:t>
            </a:r>
            <a:r>
              <a:rPr lang="ru-RU" altLang="ru-RU" sz="1000" b="1">
                <a:solidFill>
                  <a:srgbClr val="FF0000"/>
                </a:solidFill>
                <a:latin typeface="+mn-lt"/>
              </a:rPr>
              <a:t>второй (скалярный) инвариант</a:t>
            </a:r>
            <a:r>
              <a:rPr lang="en-US" altLang="ru-RU" sz="1000">
                <a:latin typeface="+mn-lt"/>
              </a:rPr>
              <a:t>:</a:t>
            </a:r>
            <a:endParaRPr lang="ru-RU" altLang="ru-RU" sz="1000">
              <a:latin typeface="+mn-lt"/>
            </a:endParaRPr>
          </a:p>
        </p:txBody>
      </p:sp>
      <p:graphicFrame>
        <p:nvGraphicFramePr>
          <p:cNvPr id="321551" name="Object 15"/>
          <p:cNvGraphicFramePr>
            <a:graphicFrameLocks noChangeAspect="1"/>
          </p:cNvGraphicFramePr>
          <p:nvPr>
            <p:extLst>
              <p:ext uri="{D42A27DB-BD31-4B8C-83A1-F6EECF244321}">
                <p14:modId xmlns:p14="http://schemas.microsoft.com/office/powerpoint/2010/main" val="604712886"/>
              </p:ext>
            </p:extLst>
          </p:nvPr>
        </p:nvGraphicFramePr>
        <p:xfrm>
          <a:off x="4875213" y="2730500"/>
          <a:ext cx="939800" cy="233363"/>
        </p:xfrm>
        <a:graphic>
          <a:graphicData uri="http://schemas.openxmlformats.org/presentationml/2006/ole">
            <mc:AlternateContent xmlns:mc="http://schemas.openxmlformats.org/markup-compatibility/2006">
              <mc:Choice xmlns:v="urn:schemas-microsoft-com:vml" Requires="v">
                <p:oleObj spid="_x0000_s59878" name="Формула" r:id="rId11" imgW="1054100" imgH="241300" progId="Equation.3">
                  <p:embed/>
                </p:oleObj>
              </mc:Choice>
              <mc:Fallback>
                <p:oleObj name="Формула" r:id="rId11" imgW="10541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5213" y="2730500"/>
                        <a:ext cx="939800" cy="2333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52" name="Text Box 16"/>
          <p:cNvSpPr txBox="1">
            <a:spLocks noChangeArrowheads="1"/>
          </p:cNvSpPr>
          <p:nvPr/>
        </p:nvSpPr>
        <p:spPr bwMode="auto">
          <a:xfrm>
            <a:off x="655638" y="2987675"/>
            <a:ext cx="49632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Отсюда, </a:t>
            </a:r>
            <a:r>
              <a:rPr lang="ru-RU" altLang="ru-RU" sz="1000" b="1">
                <a:latin typeface="+mn-lt"/>
              </a:rPr>
              <a:t>главный минимальный момент</a:t>
            </a:r>
            <a:r>
              <a:rPr lang="ru-RU" altLang="ru-RU" sz="1000">
                <a:latin typeface="+mn-lt"/>
              </a:rPr>
              <a:t> </a:t>
            </a:r>
            <a:r>
              <a:rPr lang="en-US" altLang="ru-RU" sz="1000" b="1" i="1">
                <a:latin typeface="+mn-lt"/>
              </a:rPr>
              <a:t>M*</a:t>
            </a:r>
            <a:r>
              <a:rPr lang="ru-RU" altLang="ru-RU" sz="1000">
                <a:latin typeface="+mn-lt"/>
              </a:rPr>
              <a:t> также является инвариантной величиной</a:t>
            </a:r>
            <a:r>
              <a:rPr lang="en-US" altLang="ru-RU" sz="1000">
                <a:latin typeface="+mn-lt"/>
              </a:rPr>
              <a:t>:</a:t>
            </a:r>
            <a:endParaRPr lang="ru-RU" altLang="ru-RU" sz="1000">
              <a:latin typeface="+mn-lt"/>
            </a:endParaRPr>
          </a:p>
        </p:txBody>
      </p:sp>
      <p:graphicFrame>
        <p:nvGraphicFramePr>
          <p:cNvPr id="321553" name="Object 17"/>
          <p:cNvGraphicFramePr>
            <a:graphicFrameLocks noChangeAspect="1"/>
          </p:cNvGraphicFramePr>
          <p:nvPr>
            <p:extLst>
              <p:ext uri="{D42A27DB-BD31-4B8C-83A1-F6EECF244321}">
                <p14:modId xmlns:p14="http://schemas.microsoft.com/office/powerpoint/2010/main" val="3335536727"/>
              </p:ext>
            </p:extLst>
          </p:nvPr>
        </p:nvGraphicFramePr>
        <p:xfrm>
          <a:off x="6102350" y="2878138"/>
          <a:ext cx="1778000" cy="430212"/>
        </p:xfrm>
        <a:graphic>
          <a:graphicData uri="http://schemas.openxmlformats.org/presentationml/2006/ole">
            <mc:AlternateContent xmlns:mc="http://schemas.openxmlformats.org/markup-compatibility/2006">
              <mc:Choice xmlns:v="urn:schemas-microsoft-com:vml" Requires="v">
                <p:oleObj spid="_x0000_s59879" name="Формула" r:id="rId13" imgW="1993900" imgH="444500" progId="Equation.3">
                  <p:embed/>
                </p:oleObj>
              </mc:Choice>
              <mc:Fallback>
                <p:oleObj name="Формула" r:id="rId13" imgW="1993900" imgH="444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02350" y="2878138"/>
                        <a:ext cx="1778000" cy="4302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55" name="Rectangle 19"/>
          <p:cNvSpPr>
            <a:spLocks noChangeArrowheads="1"/>
          </p:cNvSpPr>
          <p:nvPr/>
        </p:nvSpPr>
        <p:spPr bwMode="auto">
          <a:xfrm>
            <a:off x="0" y="3146425"/>
            <a:ext cx="886301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solidFill>
                <a:srgbClr val="FF0000"/>
              </a:solidFill>
              <a:latin typeface="+mn-lt"/>
            </a:endParaRPr>
          </a:p>
          <a:p>
            <a:pPr eaLnBrk="1" hangingPunct="1"/>
            <a:r>
              <a:rPr lang="ru-RU" altLang="ru-RU" sz="1000" b="1" dirty="0">
                <a:solidFill>
                  <a:srgbClr val="FF0000"/>
                </a:solidFill>
                <a:latin typeface="+mn-lt"/>
              </a:rPr>
              <a:t>Теоремы</a:t>
            </a:r>
            <a:r>
              <a:rPr lang="en-US" altLang="ru-RU" sz="1000" b="1" dirty="0">
                <a:solidFill>
                  <a:srgbClr val="FF0000"/>
                </a:solidFill>
                <a:latin typeface="+mn-lt"/>
              </a:rPr>
              <a:t> </a:t>
            </a:r>
            <a:r>
              <a:rPr lang="ru-RU" altLang="ru-RU" sz="1000" b="1" dirty="0">
                <a:solidFill>
                  <a:srgbClr val="FF0000"/>
                </a:solidFill>
                <a:latin typeface="+mn-lt"/>
              </a:rPr>
              <a:t>Вариньона о моментах равнодействующей для пространственной системы сил</a:t>
            </a:r>
            <a:r>
              <a:rPr lang="en-US" altLang="ru-RU" sz="1000" b="1" dirty="0">
                <a:solidFill>
                  <a:srgbClr val="FF0000"/>
                </a:solidFill>
                <a:latin typeface="+mn-lt"/>
              </a:rPr>
              <a:t>:</a:t>
            </a:r>
          </a:p>
          <a:p>
            <a:pPr eaLnBrk="1" hangingPunct="1">
              <a:buFont typeface="Wingdings" pitchFamily="2" charset="2"/>
              <a:buNone/>
            </a:pPr>
            <a:r>
              <a:rPr lang="en-US" altLang="ru-RU" sz="1000" dirty="0">
                <a:solidFill>
                  <a:srgbClr val="FF0000"/>
                </a:solidFill>
                <a:latin typeface="+mn-lt"/>
              </a:rPr>
              <a:t>	</a:t>
            </a:r>
            <a:r>
              <a:rPr lang="ru-RU" altLang="ru-RU" sz="1000" dirty="0">
                <a:solidFill>
                  <a:srgbClr val="FF0000"/>
                </a:solidFill>
                <a:latin typeface="+mn-lt"/>
              </a:rPr>
              <a:t>Если система сил имеет равнодействующую, то</a:t>
            </a:r>
          </a:p>
          <a:p>
            <a:pPr eaLnBrk="1" hangingPunct="1"/>
            <a:r>
              <a:rPr lang="ru-RU" altLang="ru-RU" sz="1000" dirty="0">
                <a:solidFill>
                  <a:srgbClr val="FF0000"/>
                </a:solidFill>
                <a:latin typeface="+mn-lt"/>
              </a:rPr>
              <a:t>момент равнодействующей относительно любого центра равен </a:t>
            </a:r>
            <a:r>
              <a:rPr lang="ru-RU" altLang="ru-RU" sz="1000" b="1" dirty="0">
                <a:solidFill>
                  <a:srgbClr val="FF0000"/>
                </a:solidFill>
                <a:latin typeface="+mn-lt"/>
              </a:rPr>
              <a:t>геометрической</a:t>
            </a:r>
            <a:r>
              <a:rPr lang="ru-RU" altLang="ru-RU" sz="1000" dirty="0">
                <a:solidFill>
                  <a:srgbClr val="FF0000"/>
                </a:solidFill>
                <a:latin typeface="+mn-lt"/>
              </a:rPr>
              <a:t> сумме моментов сил системы относительно того же центра.</a:t>
            </a:r>
          </a:p>
          <a:p>
            <a:pPr eaLnBrk="1" hangingPunct="1"/>
            <a:r>
              <a:rPr lang="ru-RU" altLang="ru-RU" sz="1000" dirty="0">
                <a:solidFill>
                  <a:srgbClr val="FF0000"/>
                </a:solidFill>
                <a:latin typeface="+mn-lt"/>
              </a:rPr>
              <a:t>момент равнодействующей относительно любой оси равен </a:t>
            </a:r>
            <a:r>
              <a:rPr lang="ru-RU" altLang="ru-RU" sz="1000" b="1" dirty="0">
                <a:solidFill>
                  <a:srgbClr val="FF0000"/>
                </a:solidFill>
                <a:latin typeface="+mn-lt"/>
              </a:rPr>
              <a:t>алгебраической</a:t>
            </a:r>
            <a:r>
              <a:rPr lang="ru-RU" altLang="ru-RU" sz="1000" dirty="0">
                <a:solidFill>
                  <a:srgbClr val="FF0000"/>
                </a:solidFill>
                <a:latin typeface="+mn-lt"/>
              </a:rPr>
              <a:t> сумме моментов сил системы относительно той же оси.</a:t>
            </a:r>
          </a:p>
        </p:txBody>
      </p:sp>
      <p:sp>
        <p:nvSpPr>
          <p:cNvPr id="321556" name="Freeform 20"/>
          <p:cNvSpPr>
            <a:spLocks/>
          </p:cNvSpPr>
          <p:nvPr/>
        </p:nvSpPr>
        <p:spPr bwMode="auto">
          <a:xfrm>
            <a:off x="542925" y="4733925"/>
            <a:ext cx="2286000" cy="1525588"/>
          </a:xfrm>
          <a:custGeom>
            <a:avLst/>
            <a:gdLst>
              <a:gd name="T0" fmla="*/ 0 w 1440"/>
              <a:gd name="T1" fmla="*/ 762000 h 961"/>
              <a:gd name="T2" fmla="*/ 123825 w 1440"/>
              <a:gd name="T3" fmla="*/ 352425 h 961"/>
              <a:gd name="T4" fmla="*/ 361950 w 1440"/>
              <a:gd name="T5" fmla="*/ 85725 h 961"/>
              <a:gd name="T6" fmla="*/ 457200 w 1440"/>
              <a:gd name="T7" fmla="*/ 38100 h 961"/>
              <a:gd name="T8" fmla="*/ 533400 w 1440"/>
              <a:gd name="T9" fmla="*/ 0 h 961"/>
              <a:gd name="T10" fmla="*/ 1466850 w 1440"/>
              <a:gd name="T11" fmla="*/ 9525 h 961"/>
              <a:gd name="T12" fmla="*/ 2076450 w 1440"/>
              <a:gd name="T13" fmla="*/ 266700 h 961"/>
              <a:gd name="T14" fmla="*/ 2171700 w 1440"/>
              <a:gd name="T15" fmla="*/ 495300 h 961"/>
              <a:gd name="T16" fmla="*/ 2286000 w 1440"/>
              <a:gd name="T17" fmla="*/ 1000125 h 961"/>
              <a:gd name="T18" fmla="*/ 2276475 w 1440"/>
              <a:gd name="T19" fmla="*/ 1295400 h 961"/>
              <a:gd name="T20" fmla="*/ 2171700 w 1440"/>
              <a:gd name="T21" fmla="*/ 1428750 h 961"/>
              <a:gd name="T22" fmla="*/ 1857375 w 1440"/>
              <a:gd name="T23" fmla="*/ 1524000 h 961"/>
              <a:gd name="T24" fmla="*/ 1285875 w 1440"/>
              <a:gd name="T25" fmla="*/ 1514475 h 961"/>
              <a:gd name="T26" fmla="*/ 1238250 w 1440"/>
              <a:gd name="T27" fmla="*/ 1485900 h 961"/>
              <a:gd name="T28" fmla="*/ 1076325 w 1440"/>
              <a:gd name="T29" fmla="*/ 1428750 h 961"/>
              <a:gd name="T30" fmla="*/ 657225 w 1440"/>
              <a:gd name="T31" fmla="*/ 1323975 h 961"/>
              <a:gd name="T32" fmla="*/ 504825 w 1440"/>
              <a:gd name="T33" fmla="*/ 1257300 h 961"/>
              <a:gd name="T34" fmla="*/ 400050 w 1440"/>
              <a:gd name="T35" fmla="*/ 1200150 h 961"/>
              <a:gd name="T36" fmla="*/ 276225 w 1440"/>
              <a:gd name="T37" fmla="*/ 1085850 h 961"/>
              <a:gd name="T38" fmla="*/ 180975 w 1440"/>
              <a:gd name="T39" fmla="*/ 1028700 h 961"/>
              <a:gd name="T40" fmla="*/ 133350 w 1440"/>
              <a:gd name="T41" fmla="*/ 981075 h 961"/>
              <a:gd name="T42" fmla="*/ 38100 w 1440"/>
              <a:gd name="T43" fmla="*/ 876300 h 961"/>
              <a:gd name="T44" fmla="*/ 0 w 1440"/>
              <a:gd name="T45" fmla="*/ 771525 h 9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40" h="961">
                <a:moveTo>
                  <a:pt x="0" y="480"/>
                </a:moveTo>
                <a:cubicBezTo>
                  <a:pt x="9" y="385"/>
                  <a:pt x="18" y="297"/>
                  <a:pt x="78" y="222"/>
                </a:cubicBezTo>
                <a:cubicBezTo>
                  <a:pt x="102" y="150"/>
                  <a:pt x="171" y="99"/>
                  <a:pt x="228" y="54"/>
                </a:cubicBezTo>
                <a:cubicBezTo>
                  <a:pt x="276" y="15"/>
                  <a:pt x="224" y="56"/>
                  <a:pt x="288" y="24"/>
                </a:cubicBezTo>
                <a:cubicBezTo>
                  <a:pt x="304" y="16"/>
                  <a:pt x="336" y="0"/>
                  <a:pt x="336" y="0"/>
                </a:cubicBezTo>
                <a:cubicBezTo>
                  <a:pt x="532" y="2"/>
                  <a:pt x="728" y="2"/>
                  <a:pt x="924" y="6"/>
                </a:cubicBezTo>
                <a:cubicBezTo>
                  <a:pt x="1061" y="9"/>
                  <a:pt x="1184" y="127"/>
                  <a:pt x="1308" y="168"/>
                </a:cubicBezTo>
                <a:cubicBezTo>
                  <a:pt x="1347" y="207"/>
                  <a:pt x="1351" y="262"/>
                  <a:pt x="1368" y="312"/>
                </a:cubicBezTo>
                <a:cubicBezTo>
                  <a:pt x="1402" y="415"/>
                  <a:pt x="1414" y="524"/>
                  <a:pt x="1440" y="630"/>
                </a:cubicBezTo>
                <a:cubicBezTo>
                  <a:pt x="1438" y="692"/>
                  <a:pt x="1438" y="754"/>
                  <a:pt x="1434" y="816"/>
                </a:cubicBezTo>
                <a:cubicBezTo>
                  <a:pt x="1432" y="858"/>
                  <a:pt x="1400" y="882"/>
                  <a:pt x="1368" y="900"/>
                </a:cubicBezTo>
                <a:cubicBezTo>
                  <a:pt x="1296" y="941"/>
                  <a:pt x="1255" y="952"/>
                  <a:pt x="1170" y="960"/>
                </a:cubicBezTo>
                <a:cubicBezTo>
                  <a:pt x="1050" y="958"/>
                  <a:pt x="930" y="961"/>
                  <a:pt x="810" y="954"/>
                </a:cubicBezTo>
                <a:cubicBezTo>
                  <a:pt x="798" y="953"/>
                  <a:pt x="790" y="941"/>
                  <a:pt x="780" y="936"/>
                </a:cubicBezTo>
                <a:cubicBezTo>
                  <a:pt x="748" y="920"/>
                  <a:pt x="712" y="910"/>
                  <a:pt x="678" y="900"/>
                </a:cubicBezTo>
                <a:cubicBezTo>
                  <a:pt x="590" y="875"/>
                  <a:pt x="502" y="856"/>
                  <a:pt x="414" y="834"/>
                </a:cubicBezTo>
                <a:cubicBezTo>
                  <a:pt x="373" y="824"/>
                  <a:pt x="354" y="804"/>
                  <a:pt x="318" y="792"/>
                </a:cubicBezTo>
                <a:cubicBezTo>
                  <a:pt x="294" y="774"/>
                  <a:pt x="281" y="763"/>
                  <a:pt x="252" y="756"/>
                </a:cubicBezTo>
                <a:cubicBezTo>
                  <a:pt x="228" y="732"/>
                  <a:pt x="200" y="705"/>
                  <a:pt x="174" y="684"/>
                </a:cubicBezTo>
                <a:cubicBezTo>
                  <a:pt x="156" y="670"/>
                  <a:pt x="114" y="648"/>
                  <a:pt x="114" y="648"/>
                </a:cubicBezTo>
                <a:cubicBezTo>
                  <a:pt x="82" y="600"/>
                  <a:pt x="124" y="658"/>
                  <a:pt x="84" y="618"/>
                </a:cubicBezTo>
                <a:cubicBezTo>
                  <a:pt x="62" y="596"/>
                  <a:pt x="50" y="569"/>
                  <a:pt x="24" y="552"/>
                </a:cubicBezTo>
                <a:cubicBezTo>
                  <a:pt x="18" y="540"/>
                  <a:pt x="6" y="498"/>
                  <a:pt x="0" y="486"/>
                </a:cubicBezTo>
              </a:path>
            </a:pathLst>
          </a:custGeom>
          <a:solidFill>
            <a:srgbClr val="FF99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1557" name="AutoShape 21"/>
          <p:cNvSpPr>
            <a:spLocks noChangeArrowheads="1"/>
          </p:cNvSpPr>
          <p:nvPr/>
        </p:nvSpPr>
        <p:spPr bwMode="auto">
          <a:xfrm rot="-6964164">
            <a:off x="1502570" y="4720431"/>
            <a:ext cx="500062" cy="136525"/>
          </a:xfrm>
          <a:prstGeom prst="rightArrow">
            <a:avLst>
              <a:gd name="adj1" fmla="val 50000"/>
              <a:gd name="adj2" fmla="val 9157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58" name="AutoShape 22"/>
          <p:cNvSpPr>
            <a:spLocks noChangeArrowheads="1"/>
          </p:cNvSpPr>
          <p:nvPr/>
        </p:nvSpPr>
        <p:spPr bwMode="auto">
          <a:xfrm rot="-8794761">
            <a:off x="879475" y="4849813"/>
            <a:ext cx="588963" cy="152400"/>
          </a:xfrm>
          <a:prstGeom prst="rightArrow">
            <a:avLst>
              <a:gd name="adj1" fmla="val 50000"/>
              <a:gd name="adj2" fmla="val 96615"/>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59" name="AutoShape 23"/>
          <p:cNvSpPr>
            <a:spLocks noChangeArrowheads="1"/>
          </p:cNvSpPr>
          <p:nvPr/>
        </p:nvSpPr>
        <p:spPr bwMode="auto">
          <a:xfrm rot="9628763">
            <a:off x="960438" y="5948363"/>
            <a:ext cx="658812" cy="133350"/>
          </a:xfrm>
          <a:prstGeom prst="rightArrow">
            <a:avLst>
              <a:gd name="adj1" fmla="val 50000"/>
              <a:gd name="adj2" fmla="val 123512"/>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60" name="AutoShape 24"/>
          <p:cNvSpPr>
            <a:spLocks noChangeArrowheads="1"/>
          </p:cNvSpPr>
          <p:nvPr/>
        </p:nvSpPr>
        <p:spPr bwMode="auto">
          <a:xfrm rot="-10269939">
            <a:off x="690563" y="5281613"/>
            <a:ext cx="1152525" cy="171450"/>
          </a:xfrm>
          <a:prstGeom prst="rightArrow">
            <a:avLst>
              <a:gd name="adj1" fmla="val 50000"/>
              <a:gd name="adj2" fmla="val 16805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61" name="Text Box 25"/>
          <p:cNvSpPr txBox="1">
            <a:spLocks noChangeArrowheads="1"/>
          </p:cNvSpPr>
          <p:nvPr/>
        </p:nvSpPr>
        <p:spPr bwMode="auto">
          <a:xfrm>
            <a:off x="3308350" y="4249738"/>
            <a:ext cx="46746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Доказательство</a:t>
            </a:r>
            <a:r>
              <a:rPr lang="en-US" altLang="ru-RU" sz="1000">
                <a:latin typeface="+mn-lt"/>
              </a:rPr>
              <a:t>: </a:t>
            </a:r>
            <a:r>
              <a:rPr lang="ru-RU" altLang="ru-RU" sz="1000">
                <a:latin typeface="+mn-lt"/>
              </a:rPr>
              <a:t>Пусть система сил </a:t>
            </a:r>
            <a:r>
              <a:rPr lang="en-US" altLang="ru-RU" sz="1000" b="1" i="1">
                <a:latin typeface="+mn-lt"/>
              </a:rPr>
              <a:t>F</a:t>
            </a:r>
            <a:r>
              <a:rPr lang="en-US" altLang="ru-RU" sz="1000" baseline="-25000">
                <a:latin typeface="+mn-lt"/>
              </a:rPr>
              <a:t>1</a:t>
            </a:r>
            <a:r>
              <a:rPr lang="ru-RU" altLang="ru-RU" sz="1000">
                <a:latin typeface="+mn-lt"/>
              </a:rPr>
              <a:t>, </a:t>
            </a:r>
            <a:r>
              <a:rPr lang="en-US" altLang="ru-RU" sz="1000" b="1" i="1">
                <a:latin typeface="+mn-lt"/>
              </a:rPr>
              <a:t>F</a:t>
            </a:r>
            <a:r>
              <a:rPr lang="en-US" altLang="ru-RU" sz="1000" baseline="-25000">
                <a:latin typeface="+mn-lt"/>
              </a:rPr>
              <a:t>2</a:t>
            </a:r>
            <a:r>
              <a:rPr lang="ru-RU" altLang="ru-RU" sz="1000">
                <a:latin typeface="+mn-lt"/>
              </a:rPr>
              <a:t>, </a:t>
            </a:r>
            <a:r>
              <a:rPr lang="en-US" altLang="ru-RU" sz="1000" b="1" i="1">
                <a:latin typeface="+mn-lt"/>
              </a:rPr>
              <a:t>F</a:t>
            </a:r>
            <a:r>
              <a:rPr lang="ru-RU" altLang="ru-RU" sz="1000" baseline="-25000">
                <a:latin typeface="+mn-lt"/>
              </a:rPr>
              <a:t>3</a:t>
            </a:r>
            <a:r>
              <a:rPr lang="en-US" altLang="ru-RU" sz="1000">
                <a:latin typeface="+mn-lt"/>
              </a:rPr>
              <a:t> … </a:t>
            </a:r>
            <a:r>
              <a:rPr lang="ru-RU" altLang="ru-RU" sz="1000">
                <a:latin typeface="+mn-lt"/>
              </a:rPr>
              <a:t>приводится к равнодействующей,</a:t>
            </a:r>
          </a:p>
          <a:p>
            <a:pPr eaLnBrk="1" hangingPunct="1"/>
            <a:r>
              <a:rPr lang="ru-RU" altLang="ru-RU" sz="1000">
                <a:latin typeface="+mn-lt"/>
              </a:rPr>
              <a:t>приложенной в точке </a:t>
            </a:r>
            <a:r>
              <a:rPr lang="en-US" altLang="ru-RU" sz="1000" i="1">
                <a:latin typeface="+mn-lt"/>
              </a:rPr>
              <a:t>O</a:t>
            </a:r>
            <a:r>
              <a:rPr lang="ru-RU" altLang="ru-RU" sz="1000">
                <a:latin typeface="+mn-lt"/>
              </a:rPr>
              <a:t>. Такая система не находится в равновесии (</a:t>
            </a:r>
            <a:r>
              <a:rPr lang="en-US" altLang="ru-RU" sz="1000" b="1" i="1">
                <a:latin typeface="+mn-lt"/>
              </a:rPr>
              <a:t>R</a:t>
            </a:r>
            <a:r>
              <a:rPr lang="en-US" altLang="ru-RU" sz="1000">
                <a:latin typeface="+mn-lt"/>
              </a:rPr>
              <a:t> ≠ 0).</a:t>
            </a:r>
            <a:endParaRPr lang="ru-RU" altLang="ru-RU">
              <a:latin typeface="+mn-lt"/>
            </a:endParaRPr>
          </a:p>
        </p:txBody>
      </p:sp>
      <p:graphicFrame>
        <p:nvGraphicFramePr>
          <p:cNvPr id="321562" name="Object 26"/>
          <p:cNvGraphicFramePr>
            <a:graphicFrameLocks noChangeAspect="1"/>
          </p:cNvGraphicFramePr>
          <p:nvPr>
            <p:extLst>
              <p:ext uri="{D42A27DB-BD31-4B8C-83A1-F6EECF244321}">
                <p14:modId xmlns:p14="http://schemas.microsoft.com/office/powerpoint/2010/main" val="1529431721"/>
              </p:ext>
            </p:extLst>
          </p:nvPr>
        </p:nvGraphicFramePr>
        <p:xfrm>
          <a:off x="768350" y="6019800"/>
          <a:ext cx="163513" cy="209550"/>
        </p:xfrm>
        <a:graphic>
          <a:graphicData uri="http://schemas.openxmlformats.org/presentationml/2006/ole">
            <mc:AlternateContent xmlns:mc="http://schemas.openxmlformats.org/markup-compatibility/2006">
              <mc:Choice xmlns:v="urn:schemas-microsoft-com:vml" Requires="v">
                <p:oleObj spid="_x0000_s59880" name="Формула" r:id="rId15" imgW="177646" imgH="228402" progId="Equation.3">
                  <p:embed/>
                </p:oleObj>
              </mc:Choice>
              <mc:Fallback>
                <p:oleObj name="Формула" r:id="rId15" imgW="177646" imgH="22840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8350" y="6019800"/>
                        <a:ext cx="163513"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63" name="Object 27"/>
          <p:cNvGraphicFramePr>
            <a:graphicFrameLocks noChangeAspect="1"/>
          </p:cNvGraphicFramePr>
          <p:nvPr>
            <p:extLst>
              <p:ext uri="{D42A27DB-BD31-4B8C-83A1-F6EECF244321}">
                <p14:modId xmlns:p14="http://schemas.microsoft.com/office/powerpoint/2010/main" val="2835219767"/>
              </p:ext>
            </p:extLst>
          </p:nvPr>
        </p:nvGraphicFramePr>
        <p:xfrm>
          <a:off x="790575" y="4418013"/>
          <a:ext cx="174625" cy="209550"/>
        </p:xfrm>
        <a:graphic>
          <a:graphicData uri="http://schemas.openxmlformats.org/presentationml/2006/ole">
            <mc:AlternateContent xmlns:mc="http://schemas.openxmlformats.org/markup-compatibility/2006">
              <mc:Choice xmlns:v="urn:schemas-microsoft-com:vml" Requires="v">
                <p:oleObj spid="_x0000_s59881" name="Формула" r:id="rId17" imgW="190500" imgH="228600" progId="Equation.3">
                  <p:embed/>
                </p:oleObj>
              </mc:Choice>
              <mc:Fallback>
                <p:oleObj name="Формула" r:id="rId17" imgW="1905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575" y="4418013"/>
                        <a:ext cx="174625"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64" name="Object 28"/>
          <p:cNvGraphicFramePr>
            <a:graphicFrameLocks noChangeAspect="1"/>
          </p:cNvGraphicFramePr>
          <p:nvPr>
            <p:extLst>
              <p:ext uri="{D42A27DB-BD31-4B8C-83A1-F6EECF244321}">
                <p14:modId xmlns:p14="http://schemas.microsoft.com/office/powerpoint/2010/main" val="1859798008"/>
              </p:ext>
            </p:extLst>
          </p:nvPr>
        </p:nvGraphicFramePr>
        <p:xfrm>
          <a:off x="1665288" y="4383088"/>
          <a:ext cx="174625" cy="220662"/>
        </p:xfrm>
        <a:graphic>
          <a:graphicData uri="http://schemas.openxmlformats.org/presentationml/2006/ole">
            <mc:AlternateContent xmlns:mc="http://schemas.openxmlformats.org/markup-compatibility/2006">
              <mc:Choice xmlns:v="urn:schemas-microsoft-com:vml" Requires="v">
                <p:oleObj spid="_x0000_s59882" name="Формула" r:id="rId19" imgW="190417" imgH="241195" progId="Equation.3">
                  <p:embed/>
                </p:oleObj>
              </mc:Choice>
              <mc:Fallback>
                <p:oleObj name="Формула" r:id="rId19" imgW="190417" imgH="24119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65288" y="4383088"/>
                        <a:ext cx="174625" cy="22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65" name="Oval 29"/>
          <p:cNvSpPr>
            <a:spLocks noChangeArrowheads="1"/>
          </p:cNvSpPr>
          <p:nvPr/>
        </p:nvSpPr>
        <p:spPr bwMode="auto">
          <a:xfrm>
            <a:off x="2057400" y="6053138"/>
            <a:ext cx="42863" cy="42862"/>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66" name="Text Box 30"/>
          <p:cNvSpPr txBox="1">
            <a:spLocks noChangeArrowheads="1"/>
          </p:cNvSpPr>
          <p:nvPr/>
        </p:nvSpPr>
        <p:spPr bwMode="auto">
          <a:xfrm>
            <a:off x="1863725" y="5819775"/>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sp>
        <p:nvSpPr>
          <p:cNvPr id="321567" name="AutoShape 31"/>
          <p:cNvSpPr>
            <a:spLocks noChangeArrowheads="1"/>
          </p:cNvSpPr>
          <p:nvPr/>
        </p:nvSpPr>
        <p:spPr bwMode="auto">
          <a:xfrm rot="9628763">
            <a:off x="958850" y="5946775"/>
            <a:ext cx="658813" cy="133350"/>
          </a:xfrm>
          <a:prstGeom prst="rightArrow">
            <a:avLst>
              <a:gd name="adj1" fmla="val 50000"/>
              <a:gd name="adj2" fmla="val 123512"/>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68" name="AutoShape 32"/>
          <p:cNvSpPr>
            <a:spLocks noChangeArrowheads="1"/>
          </p:cNvSpPr>
          <p:nvPr/>
        </p:nvSpPr>
        <p:spPr bwMode="auto">
          <a:xfrm rot="-8798361">
            <a:off x="858838" y="4838700"/>
            <a:ext cx="588962" cy="152400"/>
          </a:xfrm>
          <a:prstGeom prst="rightArrow">
            <a:avLst>
              <a:gd name="adj1" fmla="val 50000"/>
              <a:gd name="adj2" fmla="val 96615"/>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69" name="AutoShape 33"/>
          <p:cNvSpPr>
            <a:spLocks noChangeArrowheads="1"/>
          </p:cNvSpPr>
          <p:nvPr/>
        </p:nvSpPr>
        <p:spPr bwMode="auto">
          <a:xfrm rot="-6964164">
            <a:off x="1500981" y="4718844"/>
            <a:ext cx="500063" cy="136525"/>
          </a:xfrm>
          <a:prstGeom prst="rightArrow">
            <a:avLst>
              <a:gd name="adj1" fmla="val 50000"/>
              <a:gd name="adj2" fmla="val 91570"/>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1570" name="Object 34"/>
          <p:cNvGraphicFramePr>
            <a:graphicFrameLocks noChangeAspect="1"/>
          </p:cNvGraphicFramePr>
          <p:nvPr>
            <p:extLst>
              <p:ext uri="{D42A27DB-BD31-4B8C-83A1-F6EECF244321}">
                <p14:modId xmlns:p14="http://schemas.microsoft.com/office/powerpoint/2010/main" val="1180279488"/>
              </p:ext>
            </p:extLst>
          </p:nvPr>
        </p:nvGraphicFramePr>
        <p:xfrm>
          <a:off x="1112838" y="5060950"/>
          <a:ext cx="150812" cy="174625"/>
        </p:xfrm>
        <a:graphic>
          <a:graphicData uri="http://schemas.openxmlformats.org/presentationml/2006/ole">
            <mc:AlternateContent xmlns:mc="http://schemas.openxmlformats.org/markup-compatibility/2006">
              <mc:Choice xmlns:v="urn:schemas-microsoft-com:vml" Requires="v">
                <p:oleObj spid="_x0000_s59883" name="Формула" r:id="rId21" imgW="164957" imgH="190335" progId="Equation.3">
                  <p:embed/>
                </p:oleObj>
              </mc:Choice>
              <mc:Fallback>
                <p:oleObj name="Формула" r:id="rId21" imgW="164957" imgH="19033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2838" y="5060950"/>
                        <a:ext cx="150812"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71" name="Oval 35"/>
          <p:cNvSpPr>
            <a:spLocks noChangeArrowheads="1"/>
          </p:cNvSpPr>
          <p:nvPr/>
        </p:nvSpPr>
        <p:spPr bwMode="auto">
          <a:xfrm>
            <a:off x="1846263" y="5451475"/>
            <a:ext cx="42862" cy="42863"/>
          </a:xfrm>
          <a:prstGeom prst="ellipse">
            <a:avLst/>
          </a:prstGeom>
          <a:solidFill>
            <a:srgbClr val="0000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72" name="Text Box 36"/>
          <p:cNvSpPr txBox="1">
            <a:spLocks noChangeArrowheads="1"/>
          </p:cNvSpPr>
          <p:nvPr/>
        </p:nvSpPr>
        <p:spPr bwMode="auto">
          <a:xfrm>
            <a:off x="1785938" y="5151438"/>
            <a:ext cx="282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O</a:t>
            </a:r>
            <a:endParaRPr lang="ru-RU" altLang="ru-RU" sz="1000" b="1" i="1">
              <a:latin typeface="+mn-lt"/>
            </a:endParaRPr>
          </a:p>
        </p:txBody>
      </p:sp>
      <p:sp>
        <p:nvSpPr>
          <p:cNvPr id="321573" name="Text Box 37"/>
          <p:cNvSpPr txBox="1">
            <a:spLocks noChangeArrowheads="1"/>
          </p:cNvSpPr>
          <p:nvPr/>
        </p:nvSpPr>
        <p:spPr bwMode="auto">
          <a:xfrm>
            <a:off x="3278188" y="4600575"/>
            <a:ext cx="5389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Уравновесим эту систему силой </a:t>
            </a:r>
            <a:r>
              <a:rPr lang="en-US" altLang="ru-RU" sz="1000" b="1" i="1">
                <a:latin typeface="+mn-lt"/>
              </a:rPr>
              <a:t>R</a:t>
            </a:r>
            <a:r>
              <a:rPr lang="en-US" altLang="ru-RU" sz="1000" b="1">
                <a:latin typeface="+mn-lt"/>
              </a:rPr>
              <a:t>’</a:t>
            </a:r>
            <a:r>
              <a:rPr lang="ru-RU" altLang="ru-RU" sz="1000">
                <a:latin typeface="+mn-lt"/>
              </a:rPr>
              <a:t>, равной равнодействующей </a:t>
            </a:r>
            <a:r>
              <a:rPr lang="en-US" altLang="ru-RU" sz="1000" b="1" i="1">
                <a:latin typeface="+mn-lt"/>
              </a:rPr>
              <a:t>R</a:t>
            </a:r>
            <a:r>
              <a:rPr lang="ru-RU" altLang="ru-RU" sz="1000">
                <a:latin typeface="+mn-lt"/>
              </a:rPr>
              <a:t>, направленной по линии ее</a:t>
            </a:r>
          </a:p>
          <a:p>
            <a:pPr eaLnBrk="1" hangingPunct="1"/>
            <a:r>
              <a:rPr lang="ru-RU" altLang="ru-RU" sz="1000">
                <a:latin typeface="+mn-lt"/>
              </a:rPr>
              <a:t> действия в противоположную сторону (аксиома о двух силах).</a:t>
            </a:r>
          </a:p>
        </p:txBody>
      </p:sp>
      <p:sp>
        <p:nvSpPr>
          <p:cNvPr id="321574" name="AutoShape 38"/>
          <p:cNvSpPr>
            <a:spLocks noChangeArrowheads="1"/>
          </p:cNvSpPr>
          <p:nvPr/>
        </p:nvSpPr>
        <p:spPr bwMode="auto">
          <a:xfrm rot="530061">
            <a:off x="1898650" y="5470525"/>
            <a:ext cx="1152525" cy="171450"/>
          </a:xfrm>
          <a:prstGeom prst="rightArrow">
            <a:avLst>
              <a:gd name="adj1" fmla="val 50000"/>
              <a:gd name="adj2" fmla="val 168056"/>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321575" name="Object 39"/>
          <p:cNvGraphicFramePr>
            <a:graphicFrameLocks noChangeAspect="1"/>
          </p:cNvGraphicFramePr>
          <p:nvPr>
            <p:extLst>
              <p:ext uri="{D42A27DB-BD31-4B8C-83A1-F6EECF244321}">
                <p14:modId xmlns:p14="http://schemas.microsoft.com/office/powerpoint/2010/main" val="3033108361"/>
              </p:ext>
            </p:extLst>
          </p:nvPr>
        </p:nvGraphicFramePr>
        <p:xfrm>
          <a:off x="2351088" y="5278438"/>
          <a:ext cx="185737" cy="174625"/>
        </p:xfrm>
        <a:graphic>
          <a:graphicData uri="http://schemas.openxmlformats.org/presentationml/2006/ole">
            <mc:AlternateContent xmlns:mc="http://schemas.openxmlformats.org/markup-compatibility/2006">
              <mc:Choice xmlns:v="urn:schemas-microsoft-com:vml" Requires="v">
                <p:oleObj spid="_x0000_s59884" name="Формула" r:id="rId23" imgW="203112" imgH="190417" progId="Equation.3">
                  <p:embed/>
                </p:oleObj>
              </mc:Choice>
              <mc:Fallback>
                <p:oleObj name="Формула" r:id="rId23" imgW="203112" imgH="1904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51088" y="5278438"/>
                        <a:ext cx="185737"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76" name="Object 40"/>
          <p:cNvGraphicFramePr>
            <a:graphicFrameLocks noChangeAspect="1"/>
          </p:cNvGraphicFramePr>
          <p:nvPr>
            <p:extLst>
              <p:ext uri="{D42A27DB-BD31-4B8C-83A1-F6EECF244321}">
                <p14:modId xmlns:p14="http://schemas.microsoft.com/office/powerpoint/2010/main" val="536036033"/>
              </p:ext>
            </p:extLst>
          </p:nvPr>
        </p:nvGraphicFramePr>
        <p:xfrm>
          <a:off x="2228850" y="5724525"/>
          <a:ext cx="522288" cy="174625"/>
        </p:xfrm>
        <a:graphic>
          <a:graphicData uri="http://schemas.openxmlformats.org/presentationml/2006/ole">
            <mc:AlternateContent xmlns:mc="http://schemas.openxmlformats.org/markup-compatibility/2006">
              <mc:Choice xmlns:v="urn:schemas-microsoft-com:vml" Requires="v">
                <p:oleObj spid="_x0000_s59885" name="Формула" r:id="rId25" imgW="571252" imgH="190417" progId="Equation.3">
                  <p:embed/>
                </p:oleObj>
              </mc:Choice>
              <mc:Fallback>
                <p:oleObj name="Формула" r:id="rId25" imgW="571252"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28850" y="5724525"/>
                        <a:ext cx="522288" cy="1746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77" name="Text Box 41"/>
          <p:cNvSpPr txBox="1">
            <a:spLocks noChangeArrowheads="1"/>
          </p:cNvSpPr>
          <p:nvPr/>
        </p:nvSpPr>
        <p:spPr bwMode="auto">
          <a:xfrm>
            <a:off x="2886075" y="5051425"/>
            <a:ext cx="433804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lnSpc>
                <a:spcPct val="50000"/>
              </a:lnSpc>
            </a:pPr>
            <a:r>
              <a:rPr lang="ru-RU" altLang="ru-RU" sz="1000">
                <a:latin typeface="+mn-lt"/>
              </a:rPr>
              <a:t>Система исходных сил </a:t>
            </a:r>
            <a:r>
              <a:rPr lang="en-US" altLang="ru-RU" sz="1000" b="1" i="1">
                <a:latin typeface="+mn-lt"/>
              </a:rPr>
              <a:t>F</a:t>
            </a:r>
            <a:r>
              <a:rPr lang="en-US" altLang="ru-RU" sz="1000" baseline="-25000">
                <a:latin typeface="+mn-lt"/>
              </a:rPr>
              <a:t>1</a:t>
            </a:r>
            <a:r>
              <a:rPr lang="ru-RU" altLang="ru-RU" sz="1000">
                <a:latin typeface="+mn-lt"/>
              </a:rPr>
              <a:t>, </a:t>
            </a:r>
            <a:r>
              <a:rPr lang="en-US" altLang="ru-RU" sz="1000" b="1" i="1">
                <a:latin typeface="+mn-lt"/>
              </a:rPr>
              <a:t>F</a:t>
            </a:r>
            <a:r>
              <a:rPr lang="en-US" altLang="ru-RU" sz="1000" baseline="-25000">
                <a:latin typeface="+mn-lt"/>
              </a:rPr>
              <a:t>2</a:t>
            </a:r>
            <a:r>
              <a:rPr lang="ru-RU" altLang="ru-RU" sz="1000">
                <a:latin typeface="+mn-lt"/>
              </a:rPr>
              <a:t>, </a:t>
            </a:r>
            <a:r>
              <a:rPr lang="en-US" altLang="ru-RU" sz="1000" b="1" i="1">
                <a:latin typeface="+mn-lt"/>
              </a:rPr>
              <a:t>F</a:t>
            </a:r>
            <a:r>
              <a:rPr lang="ru-RU" altLang="ru-RU" sz="1000" baseline="-25000">
                <a:latin typeface="+mn-lt"/>
              </a:rPr>
              <a:t>3</a:t>
            </a:r>
            <a:r>
              <a:rPr lang="en-US" altLang="ru-RU" sz="1000">
                <a:latin typeface="+mn-lt"/>
              </a:rPr>
              <a:t> …</a:t>
            </a:r>
            <a:r>
              <a:rPr lang="ru-RU" altLang="ru-RU" sz="1000">
                <a:latin typeface="+mn-lt"/>
              </a:rPr>
              <a:t> и уравновешивающей силы </a:t>
            </a:r>
            <a:r>
              <a:rPr lang="en-US" altLang="ru-RU" sz="1000" b="1" i="1">
                <a:latin typeface="+mn-lt"/>
              </a:rPr>
              <a:t>R’</a:t>
            </a:r>
            <a:r>
              <a:rPr lang="en-US" altLang="ru-RU" sz="1000">
                <a:latin typeface="+mn-lt"/>
              </a:rPr>
              <a:t> </a:t>
            </a:r>
            <a:r>
              <a:rPr lang="ru-RU" altLang="ru-RU" sz="1000">
                <a:latin typeface="+mn-lt"/>
              </a:rPr>
              <a:t>находится</a:t>
            </a:r>
          </a:p>
          <a:p>
            <a:pPr eaLnBrk="1" hangingPunct="1">
              <a:lnSpc>
                <a:spcPct val="50000"/>
              </a:lnSpc>
            </a:pPr>
            <a:r>
              <a:rPr lang="ru-RU" altLang="ru-RU" sz="1000">
                <a:latin typeface="+mn-lt"/>
              </a:rPr>
              <a:t>в равновесии и должна удовлетворять условиям равновесия, например</a:t>
            </a:r>
            <a:r>
              <a:rPr lang="en-US" altLang="ru-RU" sz="1000">
                <a:latin typeface="+mn-lt"/>
              </a:rPr>
              <a:t>:</a:t>
            </a:r>
            <a:r>
              <a:rPr lang="en-US" altLang="ru-RU" b="1">
                <a:latin typeface="+mn-lt"/>
              </a:rPr>
              <a:t> </a:t>
            </a:r>
            <a:endParaRPr lang="ru-RU" altLang="ru-RU" b="1">
              <a:latin typeface="+mn-lt"/>
            </a:endParaRPr>
          </a:p>
        </p:txBody>
      </p:sp>
      <p:graphicFrame>
        <p:nvGraphicFramePr>
          <p:cNvPr id="321578" name="Object 42"/>
          <p:cNvGraphicFramePr>
            <a:graphicFrameLocks noChangeAspect="1"/>
          </p:cNvGraphicFramePr>
          <p:nvPr>
            <p:extLst>
              <p:ext uri="{D42A27DB-BD31-4B8C-83A1-F6EECF244321}">
                <p14:modId xmlns:p14="http://schemas.microsoft.com/office/powerpoint/2010/main" val="3292711928"/>
              </p:ext>
            </p:extLst>
          </p:nvPr>
        </p:nvGraphicFramePr>
        <p:xfrm>
          <a:off x="7440613" y="5219700"/>
          <a:ext cx="1497012" cy="296863"/>
        </p:xfrm>
        <a:graphic>
          <a:graphicData uri="http://schemas.openxmlformats.org/presentationml/2006/ole">
            <mc:AlternateContent xmlns:mc="http://schemas.openxmlformats.org/markup-compatibility/2006">
              <mc:Choice xmlns:v="urn:schemas-microsoft-com:vml" Requires="v">
                <p:oleObj spid="_x0000_s59886" name="Формула" r:id="rId27" imgW="1333500" imgH="241300" progId="Equation.3">
                  <p:embed/>
                </p:oleObj>
              </mc:Choice>
              <mc:Fallback>
                <p:oleObj name="Формула" r:id="rId27" imgW="1333500" imgH="2413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40613" y="5219700"/>
                        <a:ext cx="1497012" cy="2968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79" name="Line 43"/>
          <p:cNvSpPr>
            <a:spLocks noChangeShapeType="1"/>
          </p:cNvSpPr>
          <p:nvPr/>
        </p:nvSpPr>
        <p:spPr bwMode="auto">
          <a:xfrm>
            <a:off x="161925" y="5191125"/>
            <a:ext cx="3067050" cy="48577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1580" name="Line 44"/>
          <p:cNvSpPr>
            <a:spLocks noChangeShapeType="1"/>
          </p:cNvSpPr>
          <p:nvPr/>
        </p:nvSpPr>
        <p:spPr bwMode="auto">
          <a:xfrm rot="5400000">
            <a:off x="1851025" y="5737225"/>
            <a:ext cx="571500" cy="9525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1581" name="AutoShape 45"/>
          <p:cNvSpPr>
            <a:spLocks noChangeArrowheads="1"/>
          </p:cNvSpPr>
          <p:nvPr/>
        </p:nvSpPr>
        <p:spPr bwMode="auto">
          <a:xfrm rot="-8798361">
            <a:off x="876300" y="4846638"/>
            <a:ext cx="588963" cy="152400"/>
          </a:xfrm>
          <a:prstGeom prst="rightArrow">
            <a:avLst>
              <a:gd name="adj1" fmla="val 50000"/>
              <a:gd name="adj2" fmla="val 96615"/>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82" name="AutoShape 46"/>
          <p:cNvSpPr>
            <a:spLocks noChangeArrowheads="1"/>
          </p:cNvSpPr>
          <p:nvPr/>
        </p:nvSpPr>
        <p:spPr bwMode="auto">
          <a:xfrm rot="-6964164">
            <a:off x="1508920" y="4726781"/>
            <a:ext cx="500062" cy="136525"/>
          </a:xfrm>
          <a:prstGeom prst="rightArrow">
            <a:avLst>
              <a:gd name="adj1" fmla="val 50000"/>
              <a:gd name="adj2" fmla="val 9157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83" name="AutoShape 47"/>
          <p:cNvSpPr>
            <a:spLocks noChangeArrowheads="1"/>
          </p:cNvSpPr>
          <p:nvPr/>
        </p:nvSpPr>
        <p:spPr bwMode="auto">
          <a:xfrm rot="9628763">
            <a:off x="966788" y="5945188"/>
            <a:ext cx="658812" cy="133350"/>
          </a:xfrm>
          <a:prstGeom prst="rightArrow">
            <a:avLst>
              <a:gd name="adj1" fmla="val 50000"/>
              <a:gd name="adj2" fmla="val 123512"/>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84" name="AutoShape 48"/>
          <p:cNvSpPr>
            <a:spLocks noChangeArrowheads="1"/>
          </p:cNvSpPr>
          <p:nvPr/>
        </p:nvSpPr>
        <p:spPr bwMode="auto">
          <a:xfrm rot="-10269939">
            <a:off x="708025" y="5289550"/>
            <a:ext cx="1152525" cy="171450"/>
          </a:xfrm>
          <a:prstGeom prst="rightArrow">
            <a:avLst>
              <a:gd name="adj1" fmla="val 50000"/>
              <a:gd name="adj2" fmla="val 168056"/>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1585" name="Text Box 49"/>
          <p:cNvSpPr txBox="1">
            <a:spLocks noChangeArrowheads="1"/>
          </p:cNvSpPr>
          <p:nvPr/>
        </p:nvSpPr>
        <p:spPr bwMode="auto">
          <a:xfrm>
            <a:off x="3324225" y="5473700"/>
            <a:ext cx="53270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Поскольку сила </a:t>
            </a:r>
            <a:r>
              <a:rPr lang="en-US" altLang="ru-RU" sz="1000" b="1" i="1">
                <a:latin typeface="+mn-lt"/>
              </a:rPr>
              <a:t>R’</a:t>
            </a:r>
            <a:r>
              <a:rPr lang="ru-RU" altLang="ru-RU" sz="1000">
                <a:latin typeface="+mn-lt"/>
              </a:rPr>
              <a:t>, равна равнодействующей </a:t>
            </a:r>
            <a:r>
              <a:rPr lang="en-US" altLang="ru-RU" sz="1000" b="1" i="1">
                <a:latin typeface="+mn-lt"/>
              </a:rPr>
              <a:t>R</a:t>
            </a:r>
            <a:r>
              <a:rPr lang="ru-RU" altLang="ru-RU" sz="1000">
                <a:latin typeface="+mn-lt"/>
              </a:rPr>
              <a:t> и  направлена по линии ее действия</a:t>
            </a:r>
          </a:p>
          <a:p>
            <a:pPr eaLnBrk="1" hangingPunct="1"/>
            <a:r>
              <a:rPr lang="ru-RU" altLang="ru-RU" sz="1000">
                <a:latin typeface="+mn-lt"/>
              </a:rPr>
              <a:t>в противоположную сторону, то </a:t>
            </a:r>
            <a:r>
              <a:rPr lang="en-US" altLang="ru-RU" sz="1000" b="1" i="1">
                <a:latin typeface="+mn-lt"/>
              </a:rPr>
              <a:t>M</a:t>
            </a:r>
            <a:r>
              <a:rPr lang="en-US" altLang="ru-RU" sz="1000" i="1" baseline="-25000">
                <a:latin typeface="+mn-lt"/>
              </a:rPr>
              <a:t>A</a:t>
            </a:r>
            <a:r>
              <a:rPr lang="en-US" altLang="ru-RU" sz="1000">
                <a:latin typeface="+mn-lt"/>
              </a:rPr>
              <a:t>(</a:t>
            </a:r>
            <a:r>
              <a:rPr lang="en-US" altLang="ru-RU" sz="1000" b="1" i="1">
                <a:latin typeface="+mn-lt"/>
              </a:rPr>
              <a:t>R</a:t>
            </a:r>
            <a:r>
              <a:rPr lang="en-US" altLang="ru-RU" sz="1000" b="1">
                <a:latin typeface="+mn-lt"/>
              </a:rPr>
              <a:t>’</a:t>
            </a:r>
            <a:r>
              <a:rPr lang="en-US" altLang="ru-RU" sz="1000">
                <a:latin typeface="+mn-lt"/>
              </a:rPr>
              <a:t>) = - </a:t>
            </a:r>
            <a:r>
              <a:rPr lang="en-US" altLang="ru-RU" sz="1000" b="1" i="1">
                <a:latin typeface="+mn-lt"/>
              </a:rPr>
              <a:t>M</a:t>
            </a:r>
            <a:r>
              <a:rPr lang="en-US" altLang="ru-RU" sz="1000" i="1" baseline="-25000">
                <a:latin typeface="+mn-lt"/>
              </a:rPr>
              <a:t>A</a:t>
            </a:r>
            <a:r>
              <a:rPr lang="en-US" altLang="ru-RU" sz="1000">
                <a:latin typeface="+mn-lt"/>
              </a:rPr>
              <a:t>(</a:t>
            </a:r>
            <a:r>
              <a:rPr lang="en-US" altLang="ru-RU" sz="1000" b="1" i="1">
                <a:latin typeface="+mn-lt"/>
              </a:rPr>
              <a:t>R</a:t>
            </a:r>
            <a:r>
              <a:rPr lang="en-US" altLang="ru-RU" sz="1000">
                <a:latin typeface="+mn-lt"/>
              </a:rPr>
              <a:t>). </a:t>
            </a:r>
            <a:r>
              <a:rPr lang="ru-RU" altLang="ru-RU" sz="1000">
                <a:latin typeface="+mn-lt"/>
              </a:rPr>
              <a:t>Подстановка этого равенства в уравнение</a:t>
            </a:r>
          </a:p>
          <a:p>
            <a:pPr eaLnBrk="1" hangingPunct="1"/>
            <a:r>
              <a:rPr lang="ru-RU" altLang="ru-RU" sz="1000">
                <a:latin typeface="+mn-lt"/>
              </a:rPr>
              <a:t>равновесия дает</a:t>
            </a:r>
            <a:r>
              <a:rPr lang="en-US" altLang="ru-RU" sz="1000">
                <a:latin typeface="+mn-lt"/>
              </a:rPr>
              <a:t>:                                                  </a:t>
            </a:r>
          </a:p>
          <a:p>
            <a:pPr eaLnBrk="1" hangingPunct="1"/>
            <a:r>
              <a:rPr lang="en-US" altLang="ru-RU" sz="1000">
                <a:latin typeface="+mn-lt"/>
              </a:rPr>
              <a:t>			  </a:t>
            </a:r>
            <a:r>
              <a:rPr lang="ru-RU" altLang="ru-RU" sz="1000">
                <a:latin typeface="+mn-lt"/>
              </a:rPr>
              <a:t>или  </a:t>
            </a:r>
            <a:r>
              <a:rPr lang="en-US" altLang="ru-RU" sz="1000" b="1">
                <a:latin typeface="+mn-lt"/>
              </a:rPr>
              <a:t> </a:t>
            </a:r>
            <a:endParaRPr lang="ru-RU" altLang="ru-RU" sz="1000" b="1">
              <a:latin typeface="+mn-lt"/>
            </a:endParaRPr>
          </a:p>
        </p:txBody>
      </p:sp>
      <p:graphicFrame>
        <p:nvGraphicFramePr>
          <p:cNvPr id="321586" name="Object 50"/>
          <p:cNvGraphicFramePr>
            <a:graphicFrameLocks noChangeAspect="1"/>
          </p:cNvGraphicFramePr>
          <p:nvPr>
            <p:extLst>
              <p:ext uri="{D42A27DB-BD31-4B8C-83A1-F6EECF244321}">
                <p14:modId xmlns:p14="http://schemas.microsoft.com/office/powerpoint/2010/main" val="3512052780"/>
              </p:ext>
            </p:extLst>
          </p:nvPr>
        </p:nvGraphicFramePr>
        <p:xfrm>
          <a:off x="4687888" y="5930900"/>
          <a:ext cx="1454150" cy="298450"/>
        </p:xfrm>
        <a:graphic>
          <a:graphicData uri="http://schemas.openxmlformats.org/presentationml/2006/ole">
            <mc:AlternateContent xmlns:mc="http://schemas.openxmlformats.org/markup-compatibility/2006">
              <mc:Choice xmlns:v="urn:schemas-microsoft-com:vml" Requires="v">
                <p:oleObj spid="_x0000_s59887" name="Формула" r:id="rId29" imgW="1295400" imgH="241300" progId="Equation.3">
                  <p:embed/>
                </p:oleObj>
              </mc:Choice>
              <mc:Fallback>
                <p:oleObj name="Формула" r:id="rId29" imgW="1295400" imgH="2413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87888" y="5930900"/>
                        <a:ext cx="1454150" cy="298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87" name="Object 51"/>
          <p:cNvGraphicFramePr>
            <a:graphicFrameLocks noChangeAspect="1"/>
          </p:cNvGraphicFramePr>
          <p:nvPr>
            <p:extLst>
              <p:ext uri="{D42A27DB-BD31-4B8C-83A1-F6EECF244321}">
                <p14:modId xmlns:p14="http://schemas.microsoft.com/office/powerpoint/2010/main" val="548622406"/>
              </p:ext>
            </p:extLst>
          </p:nvPr>
        </p:nvGraphicFramePr>
        <p:xfrm>
          <a:off x="6769100" y="5910263"/>
          <a:ext cx="1211263" cy="298450"/>
        </p:xfrm>
        <a:graphic>
          <a:graphicData uri="http://schemas.openxmlformats.org/presentationml/2006/ole">
            <mc:AlternateContent xmlns:mc="http://schemas.openxmlformats.org/markup-compatibility/2006">
              <mc:Choice xmlns:v="urn:schemas-microsoft-com:vml" Requires="v">
                <p:oleObj spid="_x0000_s59888" name="Формула" r:id="rId31" imgW="1079032" imgH="241195" progId="Equation.3">
                  <p:embed/>
                </p:oleObj>
              </mc:Choice>
              <mc:Fallback>
                <p:oleObj name="Формула" r:id="rId31" imgW="1079032" imgH="24119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69100" y="5910263"/>
                        <a:ext cx="1211263" cy="2984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88" name="Text Box 52"/>
          <p:cNvSpPr txBox="1">
            <a:spLocks noChangeArrowheads="1"/>
          </p:cNvSpPr>
          <p:nvPr/>
        </p:nvSpPr>
        <p:spPr bwMode="auto">
          <a:xfrm>
            <a:off x="2589213" y="6300788"/>
            <a:ext cx="398057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a:latin typeface="+mn-lt"/>
              </a:rPr>
              <a:t>C</a:t>
            </a:r>
            <a:r>
              <a:rPr lang="ru-RU" altLang="ru-RU" sz="1000">
                <a:latin typeface="+mn-lt"/>
              </a:rPr>
              <a:t>проектируем это векторное равенство на любую ось, например, </a:t>
            </a:r>
            <a:r>
              <a:rPr lang="en-US" altLang="ru-RU" sz="1000">
                <a:latin typeface="+mn-lt"/>
              </a:rPr>
              <a:t>x:</a:t>
            </a:r>
            <a:endParaRPr lang="ru-RU" altLang="ru-RU" sz="1000">
              <a:latin typeface="+mn-lt"/>
            </a:endParaRPr>
          </a:p>
        </p:txBody>
      </p:sp>
      <p:graphicFrame>
        <p:nvGraphicFramePr>
          <p:cNvPr id="321589" name="Object 53"/>
          <p:cNvGraphicFramePr>
            <a:graphicFrameLocks noChangeAspect="1"/>
          </p:cNvGraphicFramePr>
          <p:nvPr>
            <p:extLst>
              <p:ext uri="{D42A27DB-BD31-4B8C-83A1-F6EECF244321}">
                <p14:modId xmlns:p14="http://schemas.microsoft.com/office/powerpoint/2010/main" val="3412731891"/>
              </p:ext>
            </p:extLst>
          </p:nvPr>
        </p:nvGraphicFramePr>
        <p:xfrm>
          <a:off x="6781800" y="6299200"/>
          <a:ext cx="1182688" cy="298450"/>
        </p:xfrm>
        <a:graphic>
          <a:graphicData uri="http://schemas.openxmlformats.org/presentationml/2006/ole">
            <mc:AlternateContent xmlns:mc="http://schemas.openxmlformats.org/markup-compatibility/2006">
              <mc:Choice xmlns:v="urn:schemas-microsoft-com:vml" Requires="v">
                <p:oleObj spid="_x0000_s59889" name="Формула" r:id="rId33" imgW="1054100" imgH="241300" progId="Equation.3">
                  <p:embed/>
                </p:oleObj>
              </mc:Choice>
              <mc:Fallback>
                <p:oleObj name="Формула" r:id="rId33" imgW="1054100" imgH="2413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81800" y="6299200"/>
                        <a:ext cx="1182688" cy="2984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8" name="Oval 58"/>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38</a:t>
            </a:r>
            <a:endParaRPr lang="ru-RU" altLang="ru-RU" sz="1000" b="1" dirty="0">
              <a:solidFill>
                <a:schemeClr val="bg2"/>
              </a:solidFill>
              <a:latin typeface="+mn-lt"/>
            </a:endParaRPr>
          </a:p>
        </p:txBody>
      </p:sp>
    </p:spTree>
    <p:extLst>
      <p:ext uri="{BB962C8B-B14F-4D97-AF65-F5344CB8AC3E}">
        <p14:creationId xmlns:p14="http://schemas.microsoft.com/office/powerpoint/2010/main" val="1590442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1545"/>
                                        </p:tgtEl>
                                        <p:attrNameLst>
                                          <p:attrName>style.visibility</p:attrName>
                                        </p:attrNameLst>
                                      </p:cBhvr>
                                      <p:to>
                                        <p:strVal val="visible"/>
                                      </p:to>
                                    </p:set>
                                    <p:anim calcmode="lin" valueType="num">
                                      <p:cBhvr additive="base">
                                        <p:cTn id="7" dur="500" fill="hold"/>
                                        <p:tgtEl>
                                          <p:spTgt spid="321545"/>
                                        </p:tgtEl>
                                        <p:attrNameLst>
                                          <p:attrName>ppt_x</p:attrName>
                                        </p:attrNameLst>
                                      </p:cBhvr>
                                      <p:tavLst>
                                        <p:tav tm="0">
                                          <p:val>
                                            <p:strVal val="#ppt_x"/>
                                          </p:val>
                                        </p:tav>
                                        <p:tav tm="100000">
                                          <p:val>
                                            <p:strVal val="#ppt_x"/>
                                          </p:val>
                                        </p:tav>
                                      </p:tavLst>
                                    </p:anim>
                                    <p:anim calcmode="lin" valueType="num">
                                      <p:cBhvr additive="base">
                                        <p:cTn id="8" dur="500" fill="hold"/>
                                        <p:tgtEl>
                                          <p:spTgt spid="32154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32154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21546"/>
                                        </p:tgtEl>
                                        <p:attrNameLst>
                                          <p:attrName>style.visibility</p:attrName>
                                        </p:attrNameLst>
                                      </p:cBhvr>
                                      <p:to>
                                        <p:strVal val="visible"/>
                                      </p:to>
                                    </p:set>
                                    <p:anim calcmode="lin" valueType="num">
                                      <p:cBhvr additive="base">
                                        <p:cTn id="16" dur="500" fill="hold"/>
                                        <p:tgtEl>
                                          <p:spTgt spid="321546"/>
                                        </p:tgtEl>
                                        <p:attrNameLst>
                                          <p:attrName>ppt_x</p:attrName>
                                        </p:attrNameLst>
                                      </p:cBhvr>
                                      <p:tavLst>
                                        <p:tav tm="0">
                                          <p:val>
                                            <p:strVal val="#ppt_x"/>
                                          </p:val>
                                        </p:tav>
                                        <p:tav tm="100000">
                                          <p:val>
                                            <p:strVal val="#ppt_x"/>
                                          </p:val>
                                        </p:tav>
                                      </p:tavLst>
                                    </p:anim>
                                    <p:anim calcmode="lin" valueType="num">
                                      <p:cBhvr additive="base">
                                        <p:cTn id="17" dur="500" fill="hold"/>
                                        <p:tgtEl>
                                          <p:spTgt spid="32154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32154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1548"/>
                                        </p:tgtEl>
                                        <p:attrNameLst>
                                          <p:attrName>style.visibility</p:attrName>
                                        </p:attrNameLst>
                                      </p:cBhvr>
                                      <p:to>
                                        <p:strVal val="visible"/>
                                      </p:to>
                                    </p:set>
                                    <p:anim calcmode="lin" valueType="num">
                                      <p:cBhvr additive="base">
                                        <p:cTn id="25" dur="500" fill="hold"/>
                                        <p:tgtEl>
                                          <p:spTgt spid="321548"/>
                                        </p:tgtEl>
                                        <p:attrNameLst>
                                          <p:attrName>ppt_x</p:attrName>
                                        </p:attrNameLst>
                                      </p:cBhvr>
                                      <p:tavLst>
                                        <p:tav tm="0">
                                          <p:val>
                                            <p:strVal val="#ppt_x"/>
                                          </p:val>
                                        </p:tav>
                                        <p:tav tm="100000">
                                          <p:val>
                                            <p:strVal val="#ppt_x"/>
                                          </p:val>
                                        </p:tav>
                                      </p:tavLst>
                                    </p:anim>
                                    <p:anim calcmode="lin" valueType="num">
                                      <p:cBhvr additive="base">
                                        <p:cTn id="26" dur="500" fill="hold"/>
                                        <p:tgtEl>
                                          <p:spTgt spid="321548"/>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32154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1550"/>
                                        </p:tgtEl>
                                        <p:attrNameLst>
                                          <p:attrName>style.visibility</p:attrName>
                                        </p:attrNameLst>
                                      </p:cBhvr>
                                      <p:to>
                                        <p:strVal val="visible"/>
                                      </p:to>
                                    </p:set>
                                    <p:anim calcmode="lin" valueType="num">
                                      <p:cBhvr additive="base">
                                        <p:cTn id="34" dur="500" fill="hold"/>
                                        <p:tgtEl>
                                          <p:spTgt spid="321550"/>
                                        </p:tgtEl>
                                        <p:attrNameLst>
                                          <p:attrName>ppt_x</p:attrName>
                                        </p:attrNameLst>
                                      </p:cBhvr>
                                      <p:tavLst>
                                        <p:tav tm="0">
                                          <p:val>
                                            <p:strVal val="#ppt_x"/>
                                          </p:val>
                                        </p:tav>
                                        <p:tav tm="100000">
                                          <p:val>
                                            <p:strVal val="#ppt_x"/>
                                          </p:val>
                                        </p:tav>
                                      </p:tavLst>
                                    </p:anim>
                                    <p:anim calcmode="lin" valueType="num">
                                      <p:cBhvr additive="base">
                                        <p:cTn id="35" dur="500" fill="hold"/>
                                        <p:tgtEl>
                                          <p:spTgt spid="321550"/>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32155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1552"/>
                                        </p:tgtEl>
                                        <p:attrNameLst>
                                          <p:attrName>style.visibility</p:attrName>
                                        </p:attrNameLst>
                                      </p:cBhvr>
                                      <p:to>
                                        <p:strVal val="visible"/>
                                      </p:to>
                                    </p:set>
                                    <p:anim calcmode="lin" valueType="num">
                                      <p:cBhvr additive="base">
                                        <p:cTn id="43" dur="500" fill="hold"/>
                                        <p:tgtEl>
                                          <p:spTgt spid="321552"/>
                                        </p:tgtEl>
                                        <p:attrNameLst>
                                          <p:attrName>ppt_x</p:attrName>
                                        </p:attrNameLst>
                                      </p:cBhvr>
                                      <p:tavLst>
                                        <p:tav tm="0">
                                          <p:val>
                                            <p:strVal val="#ppt_x"/>
                                          </p:val>
                                        </p:tav>
                                        <p:tav tm="100000">
                                          <p:val>
                                            <p:strVal val="#ppt_x"/>
                                          </p:val>
                                        </p:tav>
                                      </p:tavLst>
                                    </p:anim>
                                    <p:anim calcmode="lin" valueType="num">
                                      <p:cBhvr additive="base">
                                        <p:cTn id="44" dur="500" fill="hold"/>
                                        <p:tgtEl>
                                          <p:spTgt spid="321552"/>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1" presetClass="entr" presetSubtype="0" fill="hold" nodeType="afterEffect">
                                  <p:stCondLst>
                                    <p:cond delay="0"/>
                                  </p:stCondLst>
                                  <p:childTnLst>
                                    <p:set>
                                      <p:cBhvr>
                                        <p:cTn id="47" dur="1" fill="hold">
                                          <p:stCondLst>
                                            <p:cond delay="499"/>
                                          </p:stCondLst>
                                        </p:cTn>
                                        <p:tgtEl>
                                          <p:spTgt spid="32155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2155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2155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2155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2155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155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2156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2156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2156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2156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2156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2156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21561"/>
                                        </p:tgtEl>
                                        <p:attrNameLst>
                                          <p:attrName>style.visibility</p:attrName>
                                        </p:attrNameLst>
                                      </p:cBhvr>
                                      <p:to>
                                        <p:strVal val="visible"/>
                                      </p:to>
                                    </p:set>
                                  </p:childTnLst>
                                </p:cTn>
                              </p:par>
                              <p:par>
                                <p:cTn id="76" presetID="9" presetClass="exit" presetSubtype="0" fill="hold" grpId="1" nodeType="withEffect">
                                  <p:stCondLst>
                                    <p:cond delay="0"/>
                                  </p:stCondLst>
                                  <p:childTnLst>
                                    <p:animEffect transition="out" filter="dissolve">
                                      <p:cBhvr>
                                        <p:cTn id="77" dur="500"/>
                                        <p:tgtEl>
                                          <p:spTgt spid="321557"/>
                                        </p:tgtEl>
                                      </p:cBhvr>
                                    </p:animEffect>
                                    <p:set>
                                      <p:cBhvr>
                                        <p:cTn id="78" dur="1" fill="hold">
                                          <p:stCondLst>
                                            <p:cond delay="499"/>
                                          </p:stCondLst>
                                        </p:cTn>
                                        <p:tgtEl>
                                          <p:spTgt spid="321557"/>
                                        </p:tgtEl>
                                        <p:attrNameLst>
                                          <p:attrName>style.visibility</p:attrName>
                                        </p:attrNameLst>
                                      </p:cBhvr>
                                      <p:to>
                                        <p:strVal val="hidden"/>
                                      </p:to>
                                    </p:set>
                                  </p:childTnLst>
                                </p:cTn>
                              </p:par>
                              <p:par>
                                <p:cTn id="79" presetID="9" presetClass="exit" presetSubtype="0" fill="hold" grpId="1" nodeType="withEffect">
                                  <p:stCondLst>
                                    <p:cond delay="0"/>
                                  </p:stCondLst>
                                  <p:childTnLst>
                                    <p:animEffect transition="out" filter="dissolve">
                                      <p:cBhvr>
                                        <p:cTn id="80" dur="500"/>
                                        <p:tgtEl>
                                          <p:spTgt spid="321558"/>
                                        </p:tgtEl>
                                      </p:cBhvr>
                                    </p:animEffect>
                                    <p:set>
                                      <p:cBhvr>
                                        <p:cTn id="81" dur="1" fill="hold">
                                          <p:stCondLst>
                                            <p:cond delay="499"/>
                                          </p:stCondLst>
                                        </p:cTn>
                                        <p:tgtEl>
                                          <p:spTgt spid="321558"/>
                                        </p:tgtEl>
                                        <p:attrNameLst>
                                          <p:attrName>style.visibility</p:attrName>
                                        </p:attrNameLst>
                                      </p:cBhvr>
                                      <p:to>
                                        <p:strVal val="hidden"/>
                                      </p:to>
                                    </p:set>
                                  </p:childTnLst>
                                </p:cTn>
                              </p:par>
                              <p:par>
                                <p:cTn id="82" presetID="9" presetClass="exit" presetSubtype="0" fill="hold" grpId="1" nodeType="withEffect">
                                  <p:stCondLst>
                                    <p:cond delay="0"/>
                                  </p:stCondLst>
                                  <p:childTnLst>
                                    <p:animEffect transition="out" filter="dissolve">
                                      <p:cBhvr>
                                        <p:cTn id="83" dur="500"/>
                                        <p:tgtEl>
                                          <p:spTgt spid="321559"/>
                                        </p:tgtEl>
                                      </p:cBhvr>
                                    </p:animEffect>
                                    <p:set>
                                      <p:cBhvr>
                                        <p:cTn id="84" dur="1" fill="hold">
                                          <p:stCondLst>
                                            <p:cond delay="499"/>
                                          </p:stCondLst>
                                        </p:cTn>
                                        <p:tgtEl>
                                          <p:spTgt spid="32155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3215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21567"/>
                                        </p:tgtEl>
                                        <p:attrNameLst>
                                          <p:attrName>style.visibility</p:attrName>
                                        </p:attrNameLst>
                                      </p:cBhvr>
                                      <p:to>
                                        <p:strVal val="visible"/>
                                      </p:to>
                                    </p:set>
                                  </p:childTnLst>
                                </p:cTn>
                              </p:par>
                            </p:childTnLst>
                          </p:cTn>
                        </p:par>
                        <p:par>
                          <p:cTn id="89" fill="hold" nodeType="afterGroup">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32156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215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2157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21572"/>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21573"/>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1574"/>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21575"/>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32157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21579"/>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21577"/>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32157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321580"/>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321581"/>
                                        </p:tgtEl>
                                        <p:attrNameLst>
                                          <p:attrName>style.visibility</p:attrName>
                                        </p:attrNameLst>
                                      </p:cBhvr>
                                      <p:to>
                                        <p:strVal val="visible"/>
                                      </p:to>
                                    </p:set>
                                  </p:childTnLst>
                                </p:cTn>
                              </p:par>
                              <p:par>
                                <p:cTn id="122" presetID="1" presetClass="entr" presetSubtype="0" fill="hold" grpId="1" nodeType="withEffect">
                                  <p:stCondLst>
                                    <p:cond delay="0"/>
                                  </p:stCondLst>
                                  <p:childTnLst>
                                    <p:set>
                                      <p:cBhvr>
                                        <p:cTn id="123" dur="1" fill="hold">
                                          <p:stCondLst>
                                            <p:cond delay="0"/>
                                          </p:stCondLst>
                                        </p:cTn>
                                        <p:tgtEl>
                                          <p:spTgt spid="32158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321582"/>
                                        </p:tgtEl>
                                        <p:attrNameLst>
                                          <p:attrName>style.visibility</p:attrName>
                                        </p:attrNameLst>
                                      </p:cBhvr>
                                      <p:to>
                                        <p:strVal val="visible"/>
                                      </p:to>
                                    </p:set>
                                  </p:childTnLst>
                                </p:cTn>
                              </p:par>
                              <p:par>
                                <p:cTn id="126" presetID="1" presetClass="entr" presetSubtype="0" fill="hold" grpId="1" nodeType="withEffect">
                                  <p:stCondLst>
                                    <p:cond delay="0"/>
                                  </p:stCondLst>
                                  <p:childTnLst>
                                    <p:set>
                                      <p:cBhvr>
                                        <p:cTn id="127" dur="1" fill="hold">
                                          <p:stCondLst>
                                            <p:cond delay="0"/>
                                          </p:stCondLst>
                                        </p:cTn>
                                        <p:tgtEl>
                                          <p:spTgt spid="321582"/>
                                        </p:tgtEl>
                                        <p:attrNameLst>
                                          <p:attrName>style.visibility</p:attrName>
                                        </p:attrNameLst>
                                      </p:cBhvr>
                                      <p:to>
                                        <p:strVal val="visible"/>
                                      </p:to>
                                    </p:set>
                                  </p:childTnLst>
                                </p:cTn>
                              </p:par>
                              <p:par>
                                <p:cTn id="128" presetID="9" presetClass="exit" presetSubtype="0" fill="hold" grpId="1" nodeType="withEffect">
                                  <p:stCondLst>
                                    <p:cond delay="0"/>
                                  </p:stCondLst>
                                  <p:childTnLst>
                                    <p:animEffect transition="out" filter="dissolve">
                                      <p:cBhvr>
                                        <p:cTn id="129" dur="500"/>
                                        <p:tgtEl>
                                          <p:spTgt spid="321560"/>
                                        </p:tgtEl>
                                      </p:cBhvr>
                                    </p:animEffect>
                                    <p:set>
                                      <p:cBhvr>
                                        <p:cTn id="130" dur="1" fill="hold">
                                          <p:stCondLst>
                                            <p:cond delay="499"/>
                                          </p:stCondLst>
                                        </p:cTn>
                                        <p:tgtEl>
                                          <p:spTgt spid="321560"/>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321583"/>
                                        </p:tgtEl>
                                        <p:attrNameLst>
                                          <p:attrName>style.visibility</p:attrName>
                                        </p:attrNameLst>
                                      </p:cBhvr>
                                      <p:to>
                                        <p:strVal val="visible"/>
                                      </p:to>
                                    </p:set>
                                  </p:childTnLst>
                                </p:cTn>
                              </p:par>
                            </p:childTnLst>
                          </p:cTn>
                        </p:par>
                        <p:par>
                          <p:cTn id="133" fill="hold" nodeType="afterGroup">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321584"/>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321585"/>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321586"/>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321587"/>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321588"/>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321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5" grpId="0"/>
      <p:bldP spid="321546" grpId="0"/>
      <p:bldP spid="321548" grpId="0"/>
      <p:bldP spid="321550" grpId="0"/>
      <p:bldP spid="321552" grpId="0"/>
      <p:bldP spid="321555" grpId="0"/>
      <p:bldP spid="321556" grpId="0" animBg="1"/>
      <p:bldP spid="321557" grpId="0" animBg="1"/>
      <p:bldP spid="321557" grpId="1" animBg="1"/>
      <p:bldP spid="321558" grpId="0" animBg="1"/>
      <p:bldP spid="321558" grpId="1" animBg="1"/>
      <p:bldP spid="321559" grpId="0" animBg="1"/>
      <p:bldP spid="321559" grpId="1" animBg="1"/>
      <p:bldP spid="321560" grpId="0" animBg="1"/>
      <p:bldP spid="321560" grpId="1" animBg="1"/>
      <p:bldP spid="321561" grpId="0"/>
      <p:bldP spid="321565" grpId="0" animBg="1"/>
      <p:bldP spid="321566" grpId="0"/>
      <p:bldP spid="321567" grpId="0" animBg="1"/>
      <p:bldP spid="321568" grpId="0" animBg="1"/>
      <p:bldP spid="321569" grpId="0" animBg="1"/>
      <p:bldP spid="321571" grpId="0" animBg="1"/>
      <p:bldP spid="321572" grpId="0"/>
      <p:bldP spid="321573" grpId="0"/>
      <p:bldP spid="321574" grpId="0" animBg="1"/>
      <p:bldP spid="321577" grpId="0"/>
      <p:bldP spid="321579" grpId="0" animBg="1"/>
      <p:bldP spid="321580" grpId="0" animBg="1"/>
      <p:bldP spid="321581" grpId="0" animBg="1"/>
      <p:bldP spid="321581" grpId="1" animBg="1"/>
      <p:bldP spid="321582" grpId="0" animBg="1"/>
      <p:bldP spid="321582" grpId="1" animBg="1"/>
      <p:bldP spid="321583" grpId="0" animBg="1"/>
      <p:bldP spid="321584" grpId="0" animBg="1"/>
      <p:bldP spid="321585" grpId="0"/>
      <p:bldP spid="3215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6"/>
          <p:cNvSpPr>
            <a:spLocks noChangeArrowheads="1"/>
          </p:cNvSpPr>
          <p:nvPr/>
        </p:nvSpPr>
        <p:spPr bwMode="auto">
          <a:xfrm>
            <a:off x="7938" y="622300"/>
            <a:ext cx="8936037"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latin typeface="+mn-lt"/>
            </a:endParaRPr>
          </a:p>
          <a:p>
            <a:pPr eaLnBrk="1" hangingPunct="1">
              <a:lnSpc>
                <a:spcPct val="95000"/>
              </a:lnSpc>
            </a:pPr>
            <a:r>
              <a:rPr lang="ru-RU" altLang="ru-RU" sz="1000" b="1" dirty="0">
                <a:solidFill>
                  <a:srgbClr val="FF0000"/>
                </a:solidFill>
                <a:latin typeface="+mn-lt"/>
              </a:rPr>
              <a:t>Сложение параллельных сил</a:t>
            </a:r>
            <a:r>
              <a:rPr lang="ru-RU" altLang="ru-RU" sz="1000" b="1" dirty="0">
                <a:latin typeface="+mn-lt"/>
              </a:rPr>
              <a:t> </a:t>
            </a:r>
            <a:r>
              <a:rPr lang="ru-RU" altLang="ru-RU" sz="1000" b="1" dirty="0" smtClean="0">
                <a:solidFill>
                  <a:srgbClr val="FF0000"/>
                </a:solidFill>
                <a:latin typeface="+mn-lt"/>
              </a:rPr>
              <a:t>–</a:t>
            </a:r>
            <a:r>
              <a:rPr lang="ru-RU" altLang="ru-RU" sz="1000" dirty="0" smtClean="0">
                <a:solidFill>
                  <a:srgbClr val="FF0000"/>
                </a:solidFill>
                <a:latin typeface="+mn-lt"/>
              </a:rPr>
              <a:t> </a:t>
            </a:r>
            <a:r>
              <a:rPr lang="ru-RU" altLang="ru-RU" sz="1000" dirty="0">
                <a:solidFill>
                  <a:srgbClr val="FF0000"/>
                </a:solidFill>
                <a:latin typeface="+mn-lt"/>
              </a:rPr>
              <a:t>две параллельные и направленные в одну сторону силы приводятся к одной силе – равнодействующей, приложенной в точке, делящей прямую на расстояния, обратно пропорциональные величинам сил.</a:t>
            </a:r>
          </a:p>
          <a:p>
            <a:pPr eaLnBrk="1" hangingPunct="1">
              <a:lnSpc>
                <a:spcPct val="95000"/>
              </a:lnSpc>
              <a:buFont typeface="Wingdings" pitchFamily="2" charset="2"/>
              <a:buNone/>
            </a:pPr>
            <a:r>
              <a:rPr lang="ru-RU" altLang="ru-RU" sz="1000" dirty="0">
                <a:solidFill>
                  <a:schemeClr val="bg2"/>
                </a:solidFill>
                <a:latin typeface="+mn-lt"/>
              </a:rPr>
              <a:t>	</a:t>
            </a:r>
            <a:r>
              <a:rPr lang="ru-RU" altLang="ru-RU" sz="1000" dirty="0">
                <a:latin typeface="+mn-lt"/>
              </a:rPr>
              <a:t>Последовательно складывая попарно параллельные силы приходим также к одной силе – равнодействующей </a:t>
            </a:r>
            <a:r>
              <a:rPr lang="en-US" altLang="ru-RU" sz="1000" b="1" i="1" dirty="0">
                <a:latin typeface="+mn-lt"/>
              </a:rPr>
              <a:t>R</a:t>
            </a:r>
            <a:r>
              <a:rPr lang="en-US" altLang="ru-RU" sz="1000" dirty="0">
                <a:latin typeface="+mn-lt"/>
              </a:rPr>
              <a:t>:</a:t>
            </a:r>
            <a:r>
              <a:rPr lang="ru-RU" altLang="ru-RU" sz="1000" dirty="0">
                <a:latin typeface="+mn-lt"/>
              </a:rPr>
              <a:t> </a:t>
            </a:r>
            <a:endParaRPr lang="en-US" altLang="ru-RU" sz="1000" dirty="0">
              <a:latin typeface="+mn-lt"/>
            </a:endParaRPr>
          </a:p>
          <a:p>
            <a:pPr eaLnBrk="1" hangingPunct="1">
              <a:lnSpc>
                <a:spcPct val="95000"/>
              </a:lnSpc>
              <a:buFont typeface="Wingdings" pitchFamily="2" charset="2"/>
              <a:buNone/>
            </a:pPr>
            <a:r>
              <a:rPr lang="en-US" altLang="ru-RU" sz="1000" dirty="0">
                <a:latin typeface="+mn-lt"/>
              </a:rPr>
              <a:t>	</a:t>
            </a:r>
            <a:r>
              <a:rPr lang="ru-RU" altLang="ru-RU" sz="1000" dirty="0">
                <a:latin typeface="+mn-lt"/>
              </a:rPr>
              <a:t>Поскольку силу можно переносить по линии ее действия, то точка приложения силы (равнодействующей) по существу не определена. Если все силы повернуть на один и тот же угол и вновь провести сложение сил, то получаем другое направление линии действия равнодействующей. Точка пересечения этих двух линий действия равнодействующих</a:t>
            </a:r>
            <a:r>
              <a:rPr lang="en-US" altLang="ru-RU" sz="1000" dirty="0">
                <a:latin typeface="+mn-lt"/>
              </a:rPr>
              <a:t> </a:t>
            </a:r>
            <a:r>
              <a:rPr lang="ru-RU" altLang="ru-RU" sz="1000" dirty="0">
                <a:latin typeface="+mn-lt"/>
              </a:rPr>
              <a:t>может рассматриваться, как точка приложения равнодействующей, не изменяющей своего положения при одновременном повороте всех сил на один и тот же угол. Такая точка называется </a:t>
            </a:r>
            <a:r>
              <a:rPr lang="ru-RU" altLang="ru-RU" sz="1000" b="1" dirty="0">
                <a:solidFill>
                  <a:schemeClr val="bg2"/>
                </a:solidFill>
                <a:latin typeface="+mn-lt"/>
              </a:rPr>
              <a:t>центром параллельных сил</a:t>
            </a:r>
            <a:endParaRPr lang="ru-RU" altLang="ru-RU" sz="900" dirty="0">
              <a:latin typeface="+mn-lt"/>
            </a:endParaRPr>
          </a:p>
        </p:txBody>
      </p:sp>
      <p:graphicFrame>
        <p:nvGraphicFramePr>
          <p:cNvPr id="27653" name="Object 7"/>
          <p:cNvGraphicFramePr>
            <a:graphicFrameLocks noChangeAspect="1"/>
          </p:cNvGraphicFramePr>
          <p:nvPr>
            <p:extLst>
              <p:ext uri="{D42A27DB-BD31-4B8C-83A1-F6EECF244321}">
                <p14:modId xmlns:p14="http://schemas.microsoft.com/office/powerpoint/2010/main" val="1224595276"/>
              </p:ext>
            </p:extLst>
          </p:nvPr>
        </p:nvGraphicFramePr>
        <p:xfrm>
          <a:off x="7524750" y="1346200"/>
          <a:ext cx="609600" cy="241300"/>
        </p:xfrm>
        <a:graphic>
          <a:graphicData uri="http://schemas.openxmlformats.org/presentationml/2006/ole">
            <mc:AlternateContent xmlns:mc="http://schemas.openxmlformats.org/markup-compatibility/2006">
              <mc:Choice xmlns:v="urn:schemas-microsoft-com:vml" Requires="v">
                <p:oleObj spid="_x0000_s61108" name="Формула" r:id="rId3" imgW="609336" imgH="241195" progId="Equation.3">
                  <p:embed/>
                </p:oleObj>
              </mc:Choice>
              <mc:Fallback>
                <p:oleObj name="Формула" r:id="rId3" imgW="609336"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1346200"/>
                        <a:ext cx="6096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568" name="Text Box 8"/>
          <p:cNvSpPr txBox="1">
            <a:spLocks noChangeArrowheads="1"/>
          </p:cNvSpPr>
          <p:nvPr/>
        </p:nvSpPr>
        <p:spPr bwMode="auto">
          <a:xfrm>
            <a:off x="2803525" y="2354263"/>
            <a:ext cx="63404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dirty="0">
                <a:solidFill>
                  <a:srgbClr val="FF0000"/>
                </a:solidFill>
                <a:latin typeface="+mn-lt"/>
              </a:rPr>
              <a:t>Центр параллельных сил</a:t>
            </a:r>
            <a:r>
              <a:rPr lang="ru-RU" altLang="ru-RU" sz="1000" dirty="0">
                <a:solidFill>
                  <a:srgbClr val="FF0000"/>
                </a:solidFill>
                <a:latin typeface="+mn-lt"/>
              </a:rPr>
              <a:t> –точка приложения равнодействующей, не изменяющей своего положения</a:t>
            </a:r>
          </a:p>
          <a:p>
            <a:pPr eaLnBrk="1" hangingPunct="1"/>
            <a:r>
              <a:rPr lang="ru-RU" altLang="ru-RU" sz="1000" dirty="0">
                <a:solidFill>
                  <a:srgbClr val="FF0000"/>
                </a:solidFill>
                <a:latin typeface="+mn-lt"/>
              </a:rPr>
              <a:t>при одновременном повороте всех сил на один и тот же угол.</a:t>
            </a:r>
          </a:p>
          <a:p>
            <a:pPr eaLnBrk="1" hangingPunct="1"/>
            <a:endParaRPr lang="ru-RU" altLang="ru-RU" sz="1000" dirty="0">
              <a:solidFill>
                <a:srgbClr val="FF0000"/>
              </a:solidFill>
              <a:latin typeface="+mn-lt"/>
            </a:endParaRPr>
          </a:p>
        </p:txBody>
      </p:sp>
      <p:sp>
        <p:nvSpPr>
          <p:cNvPr id="27655" name="Freeform 9"/>
          <p:cNvSpPr>
            <a:spLocks/>
          </p:cNvSpPr>
          <p:nvPr/>
        </p:nvSpPr>
        <p:spPr bwMode="auto">
          <a:xfrm>
            <a:off x="333375" y="2486025"/>
            <a:ext cx="2286000" cy="1525588"/>
          </a:xfrm>
          <a:custGeom>
            <a:avLst/>
            <a:gdLst>
              <a:gd name="T0" fmla="*/ 0 w 1440"/>
              <a:gd name="T1" fmla="*/ 762000 h 961"/>
              <a:gd name="T2" fmla="*/ 123825 w 1440"/>
              <a:gd name="T3" fmla="*/ 352425 h 961"/>
              <a:gd name="T4" fmla="*/ 361950 w 1440"/>
              <a:gd name="T5" fmla="*/ 85725 h 961"/>
              <a:gd name="T6" fmla="*/ 457200 w 1440"/>
              <a:gd name="T7" fmla="*/ 38100 h 961"/>
              <a:gd name="T8" fmla="*/ 533400 w 1440"/>
              <a:gd name="T9" fmla="*/ 0 h 961"/>
              <a:gd name="T10" fmla="*/ 1466850 w 1440"/>
              <a:gd name="T11" fmla="*/ 9525 h 961"/>
              <a:gd name="T12" fmla="*/ 2076450 w 1440"/>
              <a:gd name="T13" fmla="*/ 266700 h 961"/>
              <a:gd name="T14" fmla="*/ 2171700 w 1440"/>
              <a:gd name="T15" fmla="*/ 495300 h 961"/>
              <a:gd name="T16" fmla="*/ 2286000 w 1440"/>
              <a:gd name="T17" fmla="*/ 1000125 h 961"/>
              <a:gd name="T18" fmla="*/ 2276475 w 1440"/>
              <a:gd name="T19" fmla="*/ 1295400 h 961"/>
              <a:gd name="T20" fmla="*/ 2171700 w 1440"/>
              <a:gd name="T21" fmla="*/ 1428750 h 961"/>
              <a:gd name="T22" fmla="*/ 1857375 w 1440"/>
              <a:gd name="T23" fmla="*/ 1524000 h 961"/>
              <a:gd name="T24" fmla="*/ 1285875 w 1440"/>
              <a:gd name="T25" fmla="*/ 1514475 h 961"/>
              <a:gd name="T26" fmla="*/ 1238250 w 1440"/>
              <a:gd name="T27" fmla="*/ 1485900 h 961"/>
              <a:gd name="T28" fmla="*/ 1076325 w 1440"/>
              <a:gd name="T29" fmla="*/ 1428750 h 961"/>
              <a:gd name="T30" fmla="*/ 657225 w 1440"/>
              <a:gd name="T31" fmla="*/ 1323975 h 961"/>
              <a:gd name="T32" fmla="*/ 504825 w 1440"/>
              <a:gd name="T33" fmla="*/ 1257300 h 961"/>
              <a:gd name="T34" fmla="*/ 400050 w 1440"/>
              <a:gd name="T35" fmla="*/ 1200150 h 961"/>
              <a:gd name="T36" fmla="*/ 276225 w 1440"/>
              <a:gd name="T37" fmla="*/ 1085850 h 961"/>
              <a:gd name="T38" fmla="*/ 180975 w 1440"/>
              <a:gd name="T39" fmla="*/ 1028700 h 961"/>
              <a:gd name="T40" fmla="*/ 133350 w 1440"/>
              <a:gd name="T41" fmla="*/ 981075 h 961"/>
              <a:gd name="T42" fmla="*/ 38100 w 1440"/>
              <a:gd name="T43" fmla="*/ 876300 h 961"/>
              <a:gd name="T44" fmla="*/ 0 w 1440"/>
              <a:gd name="T45" fmla="*/ 771525 h 96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40" h="961">
                <a:moveTo>
                  <a:pt x="0" y="480"/>
                </a:moveTo>
                <a:cubicBezTo>
                  <a:pt x="9" y="385"/>
                  <a:pt x="18" y="297"/>
                  <a:pt x="78" y="222"/>
                </a:cubicBezTo>
                <a:cubicBezTo>
                  <a:pt x="102" y="150"/>
                  <a:pt x="171" y="99"/>
                  <a:pt x="228" y="54"/>
                </a:cubicBezTo>
                <a:cubicBezTo>
                  <a:pt x="276" y="15"/>
                  <a:pt x="224" y="56"/>
                  <a:pt x="288" y="24"/>
                </a:cubicBezTo>
                <a:cubicBezTo>
                  <a:pt x="304" y="16"/>
                  <a:pt x="336" y="0"/>
                  <a:pt x="336" y="0"/>
                </a:cubicBezTo>
                <a:cubicBezTo>
                  <a:pt x="532" y="2"/>
                  <a:pt x="728" y="2"/>
                  <a:pt x="924" y="6"/>
                </a:cubicBezTo>
                <a:cubicBezTo>
                  <a:pt x="1061" y="9"/>
                  <a:pt x="1184" y="127"/>
                  <a:pt x="1308" y="168"/>
                </a:cubicBezTo>
                <a:cubicBezTo>
                  <a:pt x="1347" y="207"/>
                  <a:pt x="1351" y="262"/>
                  <a:pt x="1368" y="312"/>
                </a:cubicBezTo>
                <a:cubicBezTo>
                  <a:pt x="1402" y="415"/>
                  <a:pt x="1414" y="524"/>
                  <a:pt x="1440" y="630"/>
                </a:cubicBezTo>
                <a:cubicBezTo>
                  <a:pt x="1438" y="692"/>
                  <a:pt x="1438" y="754"/>
                  <a:pt x="1434" y="816"/>
                </a:cubicBezTo>
                <a:cubicBezTo>
                  <a:pt x="1432" y="858"/>
                  <a:pt x="1400" y="882"/>
                  <a:pt x="1368" y="900"/>
                </a:cubicBezTo>
                <a:cubicBezTo>
                  <a:pt x="1296" y="941"/>
                  <a:pt x="1255" y="952"/>
                  <a:pt x="1170" y="960"/>
                </a:cubicBezTo>
                <a:cubicBezTo>
                  <a:pt x="1050" y="958"/>
                  <a:pt x="930" y="961"/>
                  <a:pt x="810" y="954"/>
                </a:cubicBezTo>
                <a:cubicBezTo>
                  <a:pt x="798" y="953"/>
                  <a:pt x="790" y="941"/>
                  <a:pt x="780" y="936"/>
                </a:cubicBezTo>
                <a:cubicBezTo>
                  <a:pt x="748" y="920"/>
                  <a:pt x="712" y="910"/>
                  <a:pt x="678" y="900"/>
                </a:cubicBezTo>
                <a:cubicBezTo>
                  <a:pt x="590" y="875"/>
                  <a:pt x="502" y="856"/>
                  <a:pt x="414" y="834"/>
                </a:cubicBezTo>
                <a:cubicBezTo>
                  <a:pt x="373" y="824"/>
                  <a:pt x="354" y="804"/>
                  <a:pt x="318" y="792"/>
                </a:cubicBezTo>
                <a:cubicBezTo>
                  <a:pt x="294" y="774"/>
                  <a:pt x="281" y="763"/>
                  <a:pt x="252" y="756"/>
                </a:cubicBezTo>
                <a:cubicBezTo>
                  <a:pt x="228" y="732"/>
                  <a:pt x="200" y="705"/>
                  <a:pt x="174" y="684"/>
                </a:cubicBezTo>
                <a:cubicBezTo>
                  <a:pt x="156" y="670"/>
                  <a:pt x="114" y="648"/>
                  <a:pt x="114" y="648"/>
                </a:cubicBezTo>
                <a:cubicBezTo>
                  <a:pt x="82" y="600"/>
                  <a:pt x="124" y="658"/>
                  <a:pt x="84" y="618"/>
                </a:cubicBezTo>
                <a:cubicBezTo>
                  <a:pt x="62" y="596"/>
                  <a:pt x="50" y="569"/>
                  <a:pt x="24" y="552"/>
                </a:cubicBezTo>
                <a:cubicBezTo>
                  <a:pt x="18" y="540"/>
                  <a:pt x="6" y="498"/>
                  <a:pt x="0" y="486"/>
                </a:cubicBezTo>
              </a:path>
            </a:pathLst>
          </a:custGeom>
          <a:solidFill>
            <a:srgbClr val="FF99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7656" name="Object 10"/>
          <p:cNvGraphicFramePr>
            <a:graphicFrameLocks noChangeAspect="1"/>
          </p:cNvGraphicFramePr>
          <p:nvPr>
            <p:extLst>
              <p:ext uri="{D42A27DB-BD31-4B8C-83A1-F6EECF244321}">
                <p14:modId xmlns:p14="http://schemas.microsoft.com/office/powerpoint/2010/main" val="2992217935"/>
              </p:ext>
            </p:extLst>
          </p:nvPr>
        </p:nvGraphicFramePr>
        <p:xfrm>
          <a:off x="806450" y="3067050"/>
          <a:ext cx="163513" cy="209550"/>
        </p:xfrm>
        <a:graphic>
          <a:graphicData uri="http://schemas.openxmlformats.org/presentationml/2006/ole">
            <mc:AlternateContent xmlns:mc="http://schemas.openxmlformats.org/markup-compatibility/2006">
              <mc:Choice xmlns:v="urn:schemas-microsoft-com:vml" Requires="v">
                <p:oleObj spid="_x0000_s61109" name="Формула" r:id="rId5" imgW="177646" imgH="228402" progId="Equation.3">
                  <p:embed/>
                </p:oleObj>
              </mc:Choice>
              <mc:Fallback>
                <p:oleObj name="Формула" r:id="rId5" imgW="177646" imgH="2284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450" y="3067050"/>
                        <a:ext cx="163513"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571" name="AutoShape 11"/>
          <p:cNvSpPr>
            <a:spLocks noChangeArrowheads="1"/>
          </p:cNvSpPr>
          <p:nvPr/>
        </p:nvSpPr>
        <p:spPr bwMode="auto">
          <a:xfrm rot="5400000">
            <a:off x="519907" y="2810669"/>
            <a:ext cx="515937" cy="123825"/>
          </a:xfrm>
          <a:prstGeom prst="rightArrow">
            <a:avLst>
              <a:gd name="adj1" fmla="val 50000"/>
              <a:gd name="adj2" fmla="val 10416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7658" name="Object 12"/>
          <p:cNvGraphicFramePr>
            <a:graphicFrameLocks noChangeAspect="1"/>
          </p:cNvGraphicFramePr>
          <p:nvPr>
            <p:extLst>
              <p:ext uri="{D42A27DB-BD31-4B8C-83A1-F6EECF244321}">
                <p14:modId xmlns:p14="http://schemas.microsoft.com/office/powerpoint/2010/main" val="2548280197"/>
              </p:ext>
            </p:extLst>
          </p:nvPr>
        </p:nvGraphicFramePr>
        <p:xfrm>
          <a:off x="1743075" y="3055938"/>
          <a:ext cx="174625" cy="209550"/>
        </p:xfrm>
        <a:graphic>
          <a:graphicData uri="http://schemas.openxmlformats.org/presentationml/2006/ole">
            <mc:AlternateContent xmlns:mc="http://schemas.openxmlformats.org/markup-compatibility/2006">
              <mc:Choice xmlns:v="urn:schemas-microsoft-com:vml" Requires="v">
                <p:oleObj spid="_x0000_s61110" name="Формула" r:id="rId7" imgW="190500" imgH="228600" progId="Equation.3">
                  <p:embed/>
                </p:oleObj>
              </mc:Choice>
              <mc:Fallback>
                <p:oleObj name="Формула" r:id="rId7" imgW="1905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3075" y="3055938"/>
                        <a:ext cx="174625"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573" name="AutoShape 13"/>
          <p:cNvSpPr>
            <a:spLocks noChangeArrowheads="1"/>
          </p:cNvSpPr>
          <p:nvPr/>
        </p:nvSpPr>
        <p:spPr bwMode="auto">
          <a:xfrm rot="5400000">
            <a:off x="1456531" y="2823369"/>
            <a:ext cx="496888" cy="114300"/>
          </a:xfrm>
          <a:prstGeom prst="rightArrow">
            <a:avLst>
              <a:gd name="adj1" fmla="val 50000"/>
              <a:gd name="adj2" fmla="val 10868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7660" name="Object 14"/>
          <p:cNvGraphicFramePr>
            <a:graphicFrameLocks noChangeAspect="1"/>
          </p:cNvGraphicFramePr>
          <p:nvPr>
            <p:extLst>
              <p:ext uri="{D42A27DB-BD31-4B8C-83A1-F6EECF244321}">
                <p14:modId xmlns:p14="http://schemas.microsoft.com/office/powerpoint/2010/main" val="417326224"/>
              </p:ext>
            </p:extLst>
          </p:nvPr>
        </p:nvGraphicFramePr>
        <p:xfrm>
          <a:off x="1485900" y="3811588"/>
          <a:ext cx="174625" cy="222250"/>
        </p:xfrm>
        <a:graphic>
          <a:graphicData uri="http://schemas.openxmlformats.org/presentationml/2006/ole">
            <mc:AlternateContent xmlns:mc="http://schemas.openxmlformats.org/markup-compatibility/2006">
              <mc:Choice xmlns:v="urn:schemas-microsoft-com:vml" Requires="v">
                <p:oleObj spid="_x0000_s61111" name="Формула" r:id="rId9" imgW="190417" imgH="241195" progId="Equation.3">
                  <p:embed/>
                </p:oleObj>
              </mc:Choice>
              <mc:Fallback>
                <p:oleObj name="Формула" r:id="rId9" imgW="19041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5900" y="3811588"/>
                        <a:ext cx="174625"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575" name="AutoShape 15"/>
          <p:cNvSpPr>
            <a:spLocks noChangeArrowheads="1"/>
          </p:cNvSpPr>
          <p:nvPr/>
        </p:nvSpPr>
        <p:spPr bwMode="auto">
          <a:xfrm rot="5400000">
            <a:off x="1186656" y="3563144"/>
            <a:ext cx="506413" cy="123825"/>
          </a:xfrm>
          <a:prstGeom prst="rightArrow">
            <a:avLst>
              <a:gd name="adj1" fmla="val 50000"/>
              <a:gd name="adj2" fmla="val 102244"/>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aphicFrame>
        <p:nvGraphicFramePr>
          <p:cNvPr id="27662" name="Object 18"/>
          <p:cNvGraphicFramePr>
            <a:graphicFrameLocks noChangeAspect="1"/>
          </p:cNvGraphicFramePr>
          <p:nvPr>
            <p:extLst>
              <p:ext uri="{D42A27DB-BD31-4B8C-83A1-F6EECF244321}">
                <p14:modId xmlns:p14="http://schemas.microsoft.com/office/powerpoint/2010/main" val="3742517812"/>
              </p:ext>
            </p:extLst>
          </p:nvPr>
        </p:nvGraphicFramePr>
        <p:xfrm>
          <a:off x="1017588" y="3441700"/>
          <a:ext cx="150812" cy="174625"/>
        </p:xfrm>
        <a:graphic>
          <a:graphicData uri="http://schemas.openxmlformats.org/presentationml/2006/ole">
            <mc:AlternateContent xmlns:mc="http://schemas.openxmlformats.org/markup-compatibility/2006">
              <mc:Choice xmlns:v="urn:schemas-microsoft-com:vml" Requires="v">
                <p:oleObj spid="_x0000_s61112" name="Формула" r:id="rId11" imgW="164957" imgH="190335" progId="Equation.3">
                  <p:embed/>
                </p:oleObj>
              </mc:Choice>
              <mc:Fallback>
                <p:oleObj name="Формула"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7588" y="3441700"/>
                        <a:ext cx="150812"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579" name="AutoShape 19"/>
          <p:cNvSpPr>
            <a:spLocks noChangeArrowheads="1"/>
          </p:cNvSpPr>
          <p:nvPr/>
        </p:nvSpPr>
        <p:spPr bwMode="auto">
          <a:xfrm rot="5400000">
            <a:off x="708025" y="3451226"/>
            <a:ext cx="1152525" cy="171450"/>
          </a:xfrm>
          <a:prstGeom prst="rightArrow">
            <a:avLst>
              <a:gd name="adj1" fmla="val 50000"/>
              <a:gd name="adj2" fmla="val 16805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7664" name="Line 20"/>
          <p:cNvSpPr>
            <a:spLocks noChangeShapeType="1"/>
          </p:cNvSpPr>
          <p:nvPr/>
        </p:nvSpPr>
        <p:spPr bwMode="auto">
          <a:xfrm>
            <a:off x="1276350" y="2476500"/>
            <a:ext cx="0" cy="17716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2583" name="AutoShape 23"/>
          <p:cNvSpPr>
            <a:spLocks noChangeArrowheads="1"/>
          </p:cNvSpPr>
          <p:nvPr/>
        </p:nvSpPr>
        <p:spPr bwMode="auto">
          <a:xfrm rot="2721694">
            <a:off x="1348582" y="3496469"/>
            <a:ext cx="515937" cy="123825"/>
          </a:xfrm>
          <a:prstGeom prst="rightArrow">
            <a:avLst>
              <a:gd name="adj1" fmla="val 50000"/>
              <a:gd name="adj2" fmla="val 10416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584" name="AutoShape 24"/>
          <p:cNvSpPr>
            <a:spLocks noChangeArrowheads="1"/>
          </p:cNvSpPr>
          <p:nvPr/>
        </p:nvSpPr>
        <p:spPr bwMode="auto">
          <a:xfrm rot="2739294">
            <a:off x="1116012" y="3306763"/>
            <a:ext cx="1152525" cy="171450"/>
          </a:xfrm>
          <a:prstGeom prst="rightArrow">
            <a:avLst>
              <a:gd name="adj1" fmla="val 50000"/>
              <a:gd name="adj2" fmla="val 168056"/>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585" name="AutoShape 25"/>
          <p:cNvSpPr>
            <a:spLocks noChangeArrowheads="1"/>
          </p:cNvSpPr>
          <p:nvPr/>
        </p:nvSpPr>
        <p:spPr bwMode="auto">
          <a:xfrm rot="2721694">
            <a:off x="1632744" y="2751931"/>
            <a:ext cx="515938" cy="123825"/>
          </a:xfrm>
          <a:prstGeom prst="rightArrow">
            <a:avLst>
              <a:gd name="adj1" fmla="val 50000"/>
              <a:gd name="adj2" fmla="val 10416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586" name="AutoShape 26"/>
          <p:cNvSpPr>
            <a:spLocks noChangeArrowheads="1"/>
          </p:cNvSpPr>
          <p:nvPr/>
        </p:nvSpPr>
        <p:spPr bwMode="auto">
          <a:xfrm rot="2721694">
            <a:off x="713582" y="2724944"/>
            <a:ext cx="515937" cy="123825"/>
          </a:xfrm>
          <a:prstGeom prst="rightArrow">
            <a:avLst>
              <a:gd name="adj1" fmla="val 50000"/>
              <a:gd name="adj2" fmla="val 104167"/>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587" name="Line 27"/>
          <p:cNvSpPr>
            <a:spLocks noChangeShapeType="1"/>
          </p:cNvSpPr>
          <p:nvPr/>
        </p:nvSpPr>
        <p:spPr bwMode="auto">
          <a:xfrm>
            <a:off x="814388" y="2506663"/>
            <a:ext cx="1441450" cy="14509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22590" name="Object 30"/>
          <p:cNvGraphicFramePr>
            <a:graphicFrameLocks noChangeAspect="1"/>
          </p:cNvGraphicFramePr>
          <p:nvPr>
            <p:extLst>
              <p:ext uri="{D42A27DB-BD31-4B8C-83A1-F6EECF244321}">
                <p14:modId xmlns:p14="http://schemas.microsoft.com/office/powerpoint/2010/main" val="752556325"/>
              </p:ext>
            </p:extLst>
          </p:nvPr>
        </p:nvGraphicFramePr>
        <p:xfrm>
          <a:off x="1027113" y="2982913"/>
          <a:ext cx="163512" cy="209550"/>
        </p:xfrm>
        <a:graphic>
          <a:graphicData uri="http://schemas.openxmlformats.org/presentationml/2006/ole">
            <mc:AlternateContent xmlns:mc="http://schemas.openxmlformats.org/markup-compatibility/2006">
              <mc:Choice xmlns:v="urn:schemas-microsoft-com:vml" Requires="v">
                <p:oleObj spid="_x0000_s61113" name="Формула" r:id="rId13" imgW="177646" imgH="228402" progId="Equation.3">
                  <p:embed/>
                </p:oleObj>
              </mc:Choice>
              <mc:Fallback>
                <p:oleObj name="Формула" r:id="rId13" imgW="177646" imgH="2284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113" y="2982913"/>
                        <a:ext cx="163512"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91" name="Object 31"/>
          <p:cNvGraphicFramePr>
            <a:graphicFrameLocks noChangeAspect="1"/>
          </p:cNvGraphicFramePr>
          <p:nvPr>
            <p:extLst>
              <p:ext uri="{D42A27DB-BD31-4B8C-83A1-F6EECF244321}">
                <p14:modId xmlns:p14="http://schemas.microsoft.com/office/powerpoint/2010/main" val="185956353"/>
              </p:ext>
            </p:extLst>
          </p:nvPr>
        </p:nvGraphicFramePr>
        <p:xfrm>
          <a:off x="2103438" y="2965450"/>
          <a:ext cx="174625" cy="209550"/>
        </p:xfrm>
        <a:graphic>
          <a:graphicData uri="http://schemas.openxmlformats.org/presentationml/2006/ole">
            <mc:AlternateContent xmlns:mc="http://schemas.openxmlformats.org/markup-compatibility/2006">
              <mc:Choice xmlns:v="urn:schemas-microsoft-com:vml" Requires="v">
                <p:oleObj spid="_x0000_s61114" name="Формула" r:id="rId14" imgW="190500" imgH="228600" progId="Equation.3">
                  <p:embed/>
                </p:oleObj>
              </mc:Choice>
              <mc:Fallback>
                <p:oleObj name="Формула" r:id="rId14" imgW="1905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3438" y="2965450"/>
                        <a:ext cx="174625"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92" name="Object 32"/>
          <p:cNvGraphicFramePr>
            <a:graphicFrameLocks noChangeAspect="1"/>
          </p:cNvGraphicFramePr>
          <p:nvPr>
            <p:extLst>
              <p:ext uri="{D42A27DB-BD31-4B8C-83A1-F6EECF244321}">
                <p14:modId xmlns:p14="http://schemas.microsoft.com/office/powerpoint/2010/main" val="519539716"/>
              </p:ext>
            </p:extLst>
          </p:nvPr>
        </p:nvGraphicFramePr>
        <p:xfrm>
          <a:off x="1811338" y="3733800"/>
          <a:ext cx="174625" cy="222250"/>
        </p:xfrm>
        <a:graphic>
          <a:graphicData uri="http://schemas.openxmlformats.org/presentationml/2006/ole">
            <mc:AlternateContent xmlns:mc="http://schemas.openxmlformats.org/markup-compatibility/2006">
              <mc:Choice xmlns:v="urn:schemas-microsoft-com:vml" Requires="v">
                <p:oleObj spid="_x0000_s61115" name="Формула" r:id="rId15" imgW="190417" imgH="241195" progId="Equation.3">
                  <p:embed/>
                </p:oleObj>
              </mc:Choice>
              <mc:Fallback>
                <p:oleObj name="Формула" r:id="rId15" imgW="19041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1338" y="3733800"/>
                        <a:ext cx="174625"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93" name="Object 33"/>
          <p:cNvGraphicFramePr>
            <a:graphicFrameLocks noChangeAspect="1"/>
          </p:cNvGraphicFramePr>
          <p:nvPr>
            <p:extLst>
              <p:ext uri="{D42A27DB-BD31-4B8C-83A1-F6EECF244321}">
                <p14:modId xmlns:p14="http://schemas.microsoft.com/office/powerpoint/2010/main" val="1689756809"/>
              </p:ext>
            </p:extLst>
          </p:nvPr>
        </p:nvGraphicFramePr>
        <p:xfrm>
          <a:off x="1993900" y="3357563"/>
          <a:ext cx="150813" cy="174625"/>
        </p:xfrm>
        <a:graphic>
          <a:graphicData uri="http://schemas.openxmlformats.org/presentationml/2006/ole">
            <mc:AlternateContent xmlns:mc="http://schemas.openxmlformats.org/markup-compatibility/2006">
              <mc:Choice xmlns:v="urn:schemas-microsoft-com:vml" Requires="v">
                <p:oleObj spid="_x0000_s61116" name="Формула" r:id="rId16" imgW="164957" imgH="190335" progId="Equation.3">
                  <p:embed/>
                </p:oleObj>
              </mc:Choice>
              <mc:Fallback>
                <p:oleObj name="Формула" r:id="rId16"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3900" y="3357563"/>
                        <a:ext cx="150813" cy="17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594" name="AutoShape 34"/>
          <p:cNvSpPr>
            <a:spLocks noChangeArrowheads="1"/>
          </p:cNvSpPr>
          <p:nvPr/>
        </p:nvSpPr>
        <p:spPr bwMode="auto">
          <a:xfrm rot="5400000">
            <a:off x="518319" y="2809081"/>
            <a:ext cx="515938" cy="123825"/>
          </a:xfrm>
          <a:prstGeom prst="rightArrow">
            <a:avLst>
              <a:gd name="adj1" fmla="val 50000"/>
              <a:gd name="adj2" fmla="val 104167"/>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595" name="AutoShape 35"/>
          <p:cNvSpPr>
            <a:spLocks noChangeArrowheads="1"/>
          </p:cNvSpPr>
          <p:nvPr/>
        </p:nvSpPr>
        <p:spPr bwMode="auto">
          <a:xfrm rot="5400000">
            <a:off x="1454944" y="2821782"/>
            <a:ext cx="496887" cy="114300"/>
          </a:xfrm>
          <a:prstGeom prst="rightArrow">
            <a:avLst>
              <a:gd name="adj1" fmla="val 50000"/>
              <a:gd name="adj2" fmla="val 108680"/>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596" name="AutoShape 36"/>
          <p:cNvSpPr>
            <a:spLocks noChangeArrowheads="1"/>
          </p:cNvSpPr>
          <p:nvPr/>
        </p:nvSpPr>
        <p:spPr bwMode="auto">
          <a:xfrm rot="5400000">
            <a:off x="1185070" y="3561556"/>
            <a:ext cx="506412" cy="123825"/>
          </a:xfrm>
          <a:prstGeom prst="rightArrow">
            <a:avLst>
              <a:gd name="adj1" fmla="val 50000"/>
              <a:gd name="adj2" fmla="val 102243"/>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597" name="AutoShape 37"/>
          <p:cNvSpPr>
            <a:spLocks noChangeArrowheads="1"/>
          </p:cNvSpPr>
          <p:nvPr/>
        </p:nvSpPr>
        <p:spPr bwMode="auto">
          <a:xfrm rot="5400000">
            <a:off x="706437" y="3452813"/>
            <a:ext cx="1152525" cy="171450"/>
          </a:xfrm>
          <a:prstGeom prst="rightArrow">
            <a:avLst>
              <a:gd name="adj1" fmla="val 50000"/>
              <a:gd name="adj2" fmla="val 168056"/>
            </a:avLst>
          </a:prstGeom>
          <a:solidFill>
            <a:srgbClr val="FF0000">
              <a:alpha val="0"/>
            </a:srgbClr>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7678" name="Oval 38"/>
          <p:cNvSpPr>
            <a:spLocks noChangeArrowheads="1"/>
          </p:cNvSpPr>
          <p:nvPr/>
        </p:nvSpPr>
        <p:spPr bwMode="auto">
          <a:xfrm>
            <a:off x="1250950" y="2951163"/>
            <a:ext cx="65088" cy="65087"/>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599" name="Text Box 39"/>
          <p:cNvSpPr txBox="1">
            <a:spLocks noChangeArrowheads="1"/>
          </p:cNvSpPr>
          <p:nvPr/>
        </p:nvSpPr>
        <p:spPr bwMode="auto">
          <a:xfrm>
            <a:off x="1281113" y="2789238"/>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i="1">
                <a:latin typeface="+mn-lt"/>
              </a:rPr>
              <a:t>С</a:t>
            </a:r>
          </a:p>
        </p:txBody>
      </p:sp>
      <p:sp>
        <p:nvSpPr>
          <p:cNvPr id="322600" name="Text Box 40"/>
          <p:cNvSpPr txBox="1">
            <a:spLocks noChangeArrowheads="1"/>
          </p:cNvSpPr>
          <p:nvPr/>
        </p:nvSpPr>
        <p:spPr bwMode="auto">
          <a:xfrm>
            <a:off x="2794000" y="2716213"/>
            <a:ext cx="595708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Для аналитического определения положения центра параллельных сил применим теорему Вариньона</a:t>
            </a:r>
            <a:r>
              <a:rPr lang="en-US" altLang="ru-RU" sz="1000">
                <a:latin typeface="+mn-lt"/>
              </a:rPr>
              <a:t>:</a:t>
            </a:r>
          </a:p>
          <a:p>
            <a:pPr eaLnBrk="1" hangingPunct="1"/>
            <a:endParaRPr lang="en-US" altLang="ru-RU" sz="1000">
              <a:latin typeface="+mn-lt"/>
            </a:endParaRPr>
          </a:p>
          <a:p>
            <a:pPr eaLnBrk="1" hangingPunct="1"/>
            <a:r>
              <a:rPr lang="en-US" altLang="ru-RU" sz="1000">
                <a:latin typeface="+mn-lt"/>
              </a:rPr>
              <a:t>		</a:t>
            </a:r>
            <a:r>
              <a:rPr lang="ru-RU" altLang="ru-RU" sz="1000">
                <a:latin typeface="+mn-lt"/>
              </a:rPr>
              <a:t>или	                  .</a:t>
            </a:r>
          </a:p>
        </p:txBody>
      </p:sp>
      <p:graphicFrame>
        <p:nvGraphicFramePr>
          <p:cNvPr id="322601" name="Object 41"/>
          <p:cNvGraphicFramePr>
            <a:graphicFrameLocks noChangeAspect="1"/>
          </p:cNvGraphicFramePr>
          <p:nvPr>
            <p:extLst>
              <p:ext uri="{D42A27DB-BD31-4B8C-83A1-F6EECF244321}">
                <p14:modId xmlns:p14="http://schemas.microsoft.com/office/powerpoint/2010/main" val="2543783496"/>
              </p:ext>
            </p:extLst>
          </p:nvPr>
        </p:nvGraphicFramePr>
        <p:xfrm>
          <a:off x="3397250" y="2976563"/>
          <a:ext cx="1211263" cy="298450"/>
        </p:xfrm>
        <a:graphic>
          <a:graphicData uri="http://schemas.openxmlformats.org/presentationml/2006/ole">
            <mc:AlternateContent xmlns:mc="http://schemas.openxmlformats.org/markup-compatibility/2006">
              <mc:Choice xmlns:v="urn:schemas-microsoft-com:vml" Requires="v">
                <p:oleObj spid="_x0000_s61117" name="Формула" r:id="rId17" imgW="1079032" imgH="241195" progId="Equation.3">
                  <p:embed/>
                </p:oleObj>
              </mc:Choice>
              <mc:Fallback>
                <p:oleObj name="Формула" r:id="rId17" imgW="1079032" imgH="24119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97250" y="2976563"/>
                        <a:ext cx="1211263" cy="2984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602" name="Oval 42"/>
          <p:cNvSpPr>
            <a:spLocks noChangeArrowheads="1"/>
          </p:cNvSpPr>
          <p:nvPr/>
        </p:nvSpPr>
        <p:spPr bwMode="auto">
          <a:xfrm>
            <a:off x="496888" y="4044950"/>
            <a:ext cx="65087" cy="6508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2603" name="Text Box 43"/>
          <p:cNvSpPr txBox="1">
            <a:spLocks noChangeArrowheads="1"/>
          </p:cNvSpPr>
          <p:nvPr/>
        </p:nvSpPr>
        <p:spPr bwMode="auto">
          <a:xfrm>
            <a:off x="231775" y="3902075"/>
            <a:ext cx="2648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en-US" altLang="ru-RU" sz="1000" b="1" i="1">
                <a:latin typeface="+mn-lt"/>
              </a:rPr>
              <a:t>A</a:t>
            </a:r>
            <a:endParaRPr lang="ru-RU" altLang="ru-RU" sz="1000" b="1" i="1">
              <a:latin typeface="+mn-lt"/>
            </a:endParaRPr>
          </a:p>
        </p:txBody>
      </p:sp>
      <p:graphicFrame>
        <p:nvGraphicFramePr>
          <p:cNvPr id="322604" name="Object 44"/>
          <p:cNvGraphicFramePr>
            <a:graphicFrameLocks noChangeAspect="1"/>
          </p:cNvGraphicFramePr>
          <p:nvPr>
            <p:extLst>
              <p:ext uri="{D42A27DB-BD31-4B8C-83A1-F6EECF244321}">
                <p14:modId xmlns:p14="http://schemas.microsoft.com/office/powerpoint/2010/main" val="900783496"/>
              </p:ext>
            </p:extLst>
          </p:nvPr>
        </p:nvGraphicFramePr>
        <p:xfrm>
          <a:off x="5070475" y="3022600"/>
          <a:ext cx="1117600" cy="241300"/>
        </p:xfrm>
        <a:graphic>
          <a:graphicData uri="http://schemas.openxmlformats.org/presentationml/2006/ole">
            <mc:AlternateContent xmlns:mc="http://schemas.openxmlformats.org/markup-compatibility/2006">
              <mc:Choice xmlns:v="urn:schemas-microsoft-com:vml" Requires="v">
                <p:oleObj spid="_x0000_s61118" name="Формула" r:id="rId19" imgW="1117600" imgH="241300" progId="Equation.3">
                  <p:embed/>
                </p:oleObj>
              </mc:Choice>
              <mc:Fallback>
                <p:oleObj name="Формула" r:id="rId19" imgW="1117600" imgH="2413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70475" y="3022600"/>
                        <a:ext cx="11176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605" name="Line 45"/>
          <p:cNvSpPr>
            <a:spLocks noChangeShapeType="1"/>
          </p:cNvSpPr>
          <p:nvPr/>
        </p:nvSpPr>
        <p:spPr bwMode="auto">
          <a:xfrm flipV="1">
            <a:off x="542925" y="2619375"/>
            <a:ext cx="247650" cy="1428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2606" name="Line 46"/>
          <p:cNvSpPr>
            <a:spLocks noChangeShapeType="1"/>
          </p:cNvSpPr>
          <p:nvPr/>
        </p:nvSpPr>
        <p:spPr bwMode="auto">
          <a:xfrm flipV="1">
            <a:off x="554038" y="2657475"/>
            <a:ext cx="1150937" cy="1408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2607" name="Line 47"/>
          <p:cNvSpPr>
            <a:spLocks noChangeShapeType="1"/>
          </p:cNvSpPr>
          <p:nvPr/>
        </p:nvSpPr>
        <p:spPr bwMode="auto">
          <a:xfrm flipV="1">
            <a:off x="561975" y="3395663"/>
            <a:ext cx="876300" cy="676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2608" name="Line 48"/>
          <p:cNvSpPr>
            <a:spLocks noChangeShapeType="1"/>
          </p:cNvSpPr>
          <p:nvPr/>
        </p:nvSpPr>
        <p:spPr bwMode="auto">
          <a:xfrm flipV="1">
            <a:off x="547688" y="3000375"/>
            <a:ext cx="723900" cy="1052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322609" name="Object 49"/>
          <p:cNvGraphicFramePr>
            <a:graphicFrameLocks noChangeAspect="1"/>
          </p:cNvGraphicFramePr>
          <p:nvPr>
            <p:extLst>
              <p:ext uri="{D42A27DB-BD31-4B8C-83A1-F6EECF244321}">
                <p14:modId xmlns:p14="http://schemas.microsoft.com/office/powerpoint/2010/main" val="1458164863"/>
              </p:ext>
            </p:extLst>
          </p:nvPr>
        </p:nvGraphicFramePr>
        <p:xfrm>
          <a:off x="538163" y="3162300"/>
          <a:ext cx="115887" cy="198438"/>
        </p:xfrm>
        <a:graphic>
          <a:graphicData uri="http://schemas.openxmlformats.org/presentationml/2006/ole">
            <mc:AlternateContent xmlns:mc="http://schemas.openxmlformats.org/markup-compatibility/2006">
              <mc:Choice xmlns:v="urn:schemas-microsoft-com:vml" Requires="v">
                <p:oleObj spid="_x0000_s61119" name="Формула" r:id="rId21" imgW="126780" imgH="215526" progId="Equation.3">
                  <p:embed/>
                </p:oleObj>
              </mc:Choice>
              <mc:Fallback>
                <p:oleObj name="Формула" r:id="rId21" imgW="126780" imgH="21552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8163" y="3162300"/>
                        <a:ext cx="115887"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610" name="Object 50"/>
          <p:cNvGraphicFramePr>
            <a:graphicFrameLocks noChangeAspect="1"/>
          </p:cNvGraphicFramePr>
          <p:nvPr>
            <p:extLst>
              <p:ext uri="{D42A27DB-BD31-4B8C-83A1-F6EECF244321}">
                <p14:modId xmlns:p14="http://schemas.microsoft.com/office/powerpoint/2010/main" val="1741104061"/>
              </p:ext>
            </p:extLst>
          </p:nvPr>
        </p:nvGraphicFramePr>
        <p:xfrm>
          <a:off x="1487488" y="2894013"/>
          <a:ext cx="139700" cy="198437"/>
        </p:xfrm>
        <a:graphic>
          <a:graphicData uri="http://schemas.openxmlformats.org/presentationml/2006/ole">
            <mc:AlternateContent xmlns:mc="http://schemas.openxmlformats.org/markup-compatibility/2006">
              <mc:Choice xmlns:v="urn:schemas-microsoft-com:vml" Requires="v">
                <p:oleObj spid="_x0000_s61120" name="Формула" r:id="rId23" imgW="152268" imgH="215713" progId="Equation.3">
                  <p:embed/>
                </p:oleObj>
              </mc:Choice>
              <mc:Fallback>
                <p:oleObj name="Формула" r:id="rId23" imgW="152268" imgH="21571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87488" y="2894013"/>
                        <a:ext cx="139700" cy="19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611" name="Object 51"/>
          <p:cNvGraphicFramePr>
            <a:graphicFrameLocks noChangeAspect="1"/>
          </p:cNvGraphicFramePr>
          <p:nvPr>
            <p:extLst>
              <p:ext uri="{D42A27DB-BD31-4B8C-83A1-F6EECF244321}">
                <p14:modId xmlns:p14="http://schemas.microsoft.com/office/powerpoint/2010/main" val="4137751713"/>
              </p:ext>
            </p:extLst>
          </p:nvPr>
        </p:nvGraphicFramePr>
        <p:xfrm>
          <a:off x="1038225" y="3638550"/>
          <a:ext cx="128588" cy="211138"/>
        </p:xfrm>
        <a:graphic>
          <a:graphicData uri="http://schemas.openxmlformats.org/presentationml/2006/ole">
            <mc:AlternateContent xmlns:mc="http://schemas.openxmlformats.org/markup-compatibility/2006">
              <mc:Choice xmlns:v="urn:schemas-microsoft-com:vml" Requires="v">
                <p:oleObj spid="_x0000_s61121" name="Формула" r:id="rId25" imgW="139700" imgH="228600" progId="Equation.3">
                  <p:embed/>
                </p:oleObj>
              </mc:Choice>
              <mc:Fallback>
                <p:oleObj name="Формула" r:id="rId25" imgW="139700"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38225" y="3638550"/>
                        <a:ext cx="128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612" name="Object 52"/>
          <p:cNvGraphicFramePr>
            <a:graphicFrameLocks noChangeAspect="1"/>
          </p:cNvGraphicFramePr>
          <p:nvPr>
            <p:extLst>
              <p:ext uri="{D42A27DB-BD31-4B8C-83A1-F6EECF244321}">
                <p14:modId xmlns:p14="http://schemas.microsoft.com/office/powerpoint/2010/main" val="3291610811"/>
              </p:ext>
            </p:extLst>
          </p:nvPr>
        </p:nvGraphicFramePr>
        <p:xfrm>
          <a:off x="747713" y="3308350"/>
          <a:ext cx="163512" cy="211138"/>
        </p:xfrm>
        <a:graphic>
          <a:graphicData uri="http://schemas.openxmlformats.org/presentationml/2006/ole">
            <mc:AlternateContent xmlns:mc="http://schemas.openxmlformats.org/markup-compatibility/2006">
              <mc:Choice xmlns:v="urn:schemas-microsoft-com:vml" Requires="v">
                <p:oleObj spid="_x0000_s61122" name="Формула" r:id="rId27" imgW="177646" imgH="228402" progId="Equation.3">
                  <p:embed/>
                </p:oleObj>
              </mc:Choice>
              <mc:Fallback>
                <p:oleObj name="Формула" r:id="rId27" imgW="177646" imgH="228402"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7713" y="3308350"/>
                        <a:ext cx="163512"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613" name="Text Box 53"/>
          <p:cNvSpPr txBox="1">
            <a:spLocks noChangeArrowheads="1"/>
          </p:cNvSpPr>
          <p:nvPr/>
        </p:nvSpPr>
        <p:spPr bwMode="auto">
          <a:xfrm>
            <a:off x="2792413" y="3248025"/>
            <a:ext cx="578876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dirty="0">
                <a:solidFill>
                  <a:srgbClr val="FF0000"/>
                </a:solidFill>
                <a:latin typeface="+mn-lt"/>
              </a:rPr>
              <a:t>Каждую из сил представим с помощью единичного вектора </a:t>
            </a:r>
            <a:r>
              <a:rPr lang="en-US" altLang="ru-RU" sz="1000" b="1" i="1" dirty="0">
                <a:solidFill>
                  <a:srgbClr val="FF0000"/>
                </a:solidFill>
                <a:latin typeface="+mn-lt"/>
              </a:rPr>
              <a:t>e</a:t>
            </a:r>
            <a:r>
              <a:rPr lang="en-US" altLang="ru-RU" sz="1000" dirty="0">
                <a:solidFill>
                  <a:srgbClr val="FF0000"/>
                </a:solidFill>
                <a:latin typeface="+mn-lt"/>
              </a:rPr>
              <a:t> </a:t>
            </a:r>
            <a:r>
              <a:rPr lang="ru-RU" altLang="ru-RU" sz="1000" dirty="0">
                <a:solidFill>
                  <a:srgbClr val="FF0000"/>
                </a:solidFill>
                <a:latin typeface="+mn-lt"/>
              </a:rPr>
              <a:t>, параллельному линиям действия сил</a:t>
            </a:r>
            <a:r>
              <a:rPr lang="en-US" altLang="ru-RU" sz="1000" dirty="0">
                <a:solidFill>
                  <a:srgbClr val="FF0000"/>
                </a:solidFill>
                <a:latin typeface="+mn-lt"/>
              </a:rPr>
              <a:t>:</a:t>
            </a:r>
            <a:endParaRPr lang="ru-RU" altLang="ru-RU" sz="1000" dirty="0">
              <a:solidFill>
                <a:srgbClr val="FF0000"/>
              </a:solidFill>
              <a:latin typeface="+mn-lt"/>
            </a:endParaRPr>
          </a:p>
          <a:p>
            <a:pPr eaLnBrk="1" hangingPunct="1"/>
            <a:endParaRPr lang="ru-RU" altLang="ru-RU" sz="1000" dirty="0">
              <a:solidFill>
                <a:srgbClr val="FF0000"/>
              </a:solidFill>
              <a:latin typeface="+mn-lt"/>
            </a:endParaRPr>
          </a:p>
          <a:p>
            <a:pPr eaLnBrk="1" hangingPunct="1"/>
            <a:r>
              <a:rPr lang="ru-RU" altLang="ru-RU" sz="1000" dirty="0">
                <a:solidFill>
                  <a:srgbClr val="FF0000"/>
                </a:solidFill>
                <a:latin typeface="+mn-lt"/>
              </a:rPr>
              <a:t>		   и	                  .</a:t>
            </a:r>
          </a:p>
        </p:txBody>
      </p:sp>
      <p:graphicFrame>
        <p:nvGraphicFramePr>
          <p:cNvPr id="322614" name="Object 54"/>
          <p:cNvGraphicFramePr>
            <a:graphicFrameLocks noChangeAspect="1"/>
          </p:cNvGraphicFramePr>
          <p:nvPr>
            <p:extLst>
              <p:ext uri="{D42A27DB-BD31-4B8C-83A1-F6EECF244321}">
                <p14:modId xmlns:p14="http://schemas.microsoft.com/office/powerpoint/2010/main" val="362437540"/>
              </p:ext>
            </p:extLst>
          </p:nvPr>
        </p:nvGraphicFramePr>
        <p:xfrm>
          <a:off x="4205288" y="3497263"/>
          <a:ext cx="558800" cy="241300"/>
        </p:xfrm>
        <a:graphic>
          <a:graphicData uri="http://schemas.openxmlformats.org/presentationml/2006/ole">
            <mc:AlternateContent xmlns:mc="http://schemas.openxmlformats.org/markup-compatibility/2006">
              <mc:Choice xmlns:v="urn:schemas-microsoft-com:vml" Requires="v">
                <p:oleObj spid="_x0000_s61123" name="Формула" r:id="rId29" imgW="558558" imgH="241195" progId="Equation.3">
                  <p:embed/>
                </p:oleObj>
              </mc:Choice>
              <mc:Fallback>
                <p:oleObj name="Формула" r:id="rId29" imgW="558558" imgH="241195"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05288" y="3497263"/>
                        <a:ext cx="5588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615" name="Text Box 55"/>
          <p:cNvSpPr txBox="1">
            <a:spLocks noChangeArrowheads="1"/>
          </p:cNvSpPr>
          <p:nvPr/>
        </p:nvSpPr>
        <p:spPr bwMode="auto">
          <a:xfrm>
            <a:off x="2703513" y="3817938"/>
            <a:ext cx="6108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Тогда предыдущее равенство примет вид</a:t>
            </a:r>
            <a:r>
              <a:rPr lang="en-US" altLang="ru-RU" sz="1000">
                <a:latin typeface="+mn-lt"/>
              </a:rPr>
              <a:t>: </a:t>
            </a:r>
            <a:r>
              <a:rPr lang="ru-RU" altLang="ru-RU" sz="1000">
                <a:latin typeface="+mn-lt"/>
              </a:rPr>
              <a:t>		                 или после перестановки скалярных множителей в векторных произведениях</a:t>
            </a:r>
          </a:p>
        </p:txBody>
      </p:sp>
      <p:graphicFrame>
        <p:nvGraphicFramePr>
          <p:cNvPr id="322616" name="Object 56"/>
          <p:cNvGraphicFramePr>
            <a:graphicFrameLocks noChangeAspect="1"/>
          </p:cNvGraphicFramePr>
          <p:nvPr>
            <p:extLst>
              <p:ext uri="{D42A27DB-BD31-4B8C-83A1-F6EECF244321}">
                <p14:modId xmlns:p14="http://schemas.microsoft.com/office/powerpoint/2010/main" val="2627000297"/>
              </p:ext>
            </p:extLst>
          </p:nvPr>
        </p:nvGraphicFramePr>
        <p:xfrm>
          <a:off x="5459413" y="3789363"/>
          <a:ext cx="1536700" cy="228600"/>
        </p:xfrm>
        <a:graphic>
          <a:graphicData uri="http://schemas.openxmlformats.org/presentationml/2006/ole">
            <mc:AlternateContent xmlns:mc="http://schemas.openxmlformats.org/markup-compatibility/2006">
              <mc:Choice xmlns:v="urn:schemas-microsoft-com:vml" Requires="v">
                <p:oleObj spid="_x0000_s61124" name="Формула" r:id="rId31" imgW="1536700" imgH="228600" progId="Equation.3">
                  <p:embed/>
                </p:oleObj>
              </mc:Choice>
              <mc:Fallback>
                <p:oleObj name="Формула" r:id="rId31" imgW="1536700" imgH="2286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459413" y="3789363"/>
                        <a:ext cx="15367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617" name="Object 57"/>
          <p:cNvGraphicFramePr>
            <a:graphicFrameLocks noChangeAspect="1"/>
          </p:cNvGraphicFramePr>
          <p:nvPr>
            <p:extLst>
              <p:ext uri="{D42A27DB-BD31-4B8C-83A1-F6EECF244321}">
                <p14:modId xmlns:p14="http://schemas.microsoft.com/office/powerpoint/2010/main" val="1849547470"/>
              </p:ext>
            </p:extLst>
          </p:nvPr>
        </p:nvGraphicFramePr>
        <p:xfrm>
          <a:off x="5037138" y="3487738"/>
          <a:ext cx="1143000" cy="241300"/>
        </p:xfrm>
        <a:graphic>
          <a:graphicData uri="http://schemas.openxmlformats.org/presentationml/2006/ole">
            <mc:AlternateContent xmlns:mc="http://schemas.openxmlformats.org/markup-compatibility/2006">
              <mc:Choice xmlns:v="urn:schemas-microsoft-com:vml" Requires="v">
                <p:oleObj spid="_x0000_s61125" name="Формула" r:id="rId33" imgW="1143000" imgH="241300" progId="Equation.3">
                  <p:embed/>
                </p:oleObj>
              </mc:Choice>
              <mc:Fallback>
                <p:oleObj name="Формула" r:id="rId33" imgW="1143000" imgH="2413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037138" y="3487738"/>
                        <a:ext cx="1143000" cy="2413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618" name="Object 58"/>
          <p:cNvGraphicFramePr>
            <a:graphicFrameLocks noChangeAspect="1"/>
          </p:cNvGraphicFramePr>
          <p:nvPr>
            <p:extLst>
              <p:ext uri="{D42A27DB-BD31-4B8C-83A1-F6EECF244321}">
                <p14:modId xmlns:p14="http://schemas.microsoft.com/office/powerpoint/2010/main" val="1771794136"/>
              </p:ext>
            </p:extLst>
          </p:nvPr>
        </p:nvGraphicFramePr>
        <p:xfrm>
          <a:off x="6153150" y="4073525"/>
          <a:ext cx="1651000" cy="228600"/>
        </p:xfrm>
        <a:graphic>
          <a:graphicData uri="http://schemas.openxmlformats.org/presentationml/2006/ole">
            <mc:AlternateContent xmlns:mc="http://schemas.openxmlformats.org/markup-compatibility/2006">
              <mc:Choice xmlns:v="urn:schemas-microsoft-com:vml" Requires="v">
                <p:oleObj spid="_x0000_s61126" name="Формула" r:id="rId35" imgW="1651000" imgH="228600" progId="Equation.3">
                  <p:embed/>
                </p:oleObj>
              </mc:Choice>
              <mc:Fallback>
                <p:oleObj name="Формула" r:id="rId35" imgW="1651000" imgH="22860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153150" y="4073525"/>
                        <a:ext cx="16510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619" name="Text Box 59"/>
          <p:cNvSpPr txBox="1">
            <a:spLocks noChangeArrowheads="1"/>
          </p:cNvSpPr>
          <p:nvPr/>
        </p:nvSpPr>
        <p:spPr bwMode="auto">
          <a:xfrm>
            <a:off x="263525" y="4330700"/>
            <a:ext cx="8528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Из равенства векторных произведений и идентичности второго сомножителя следует</a:t>
            </a:r>
            <a:r>
              <a:rPr lang="en-US" altLang="ru-RU" sz="1000">
                <a:latin typeface="+mn-lt"/>
              </a:rPr>
              <a:t>:		</a:t>
            </a:r>
            <a:r>
              <a:rPr lang="ru-RU" altLang="ru-RU" sz="1000">
                <a:latin typeface="+mn-lt"/>
              </a:rPr>
              <a:t>, откуда 	</a:t>
            </a:r>
          </a:p>
        </p:txBody>
      </p:sp>
      <p:graphicFrame>
        <p:nvGraphicFramePr>
          <p:cNvPr id="322620" name="Object 60"/>
          <p:cNvGraphicFramePr>
            <a:graphicFrameLocks noChangeAspect="1"/>
          </p:cNvGraphicFramePr>
          <p:nvPr>
            <p:extLst>
              <p:ext uri="{D42A27DB-BD31-4B8C-83A1-F6EECF244321}">
                <p14:modId xmlns:p14="http://schemas.microsoft.com/office/powerpoint/2010/main" val="1504439305"/>
              </p:ext>
            </p:extLst>
          </p:nvPr>
        </p:nvGraphicFramePr>
        <p:xfrm>
          <a:off x="5586413" y="4405313"/>
          <a:ext cx="1028700" cy="228600"/>
        </p:xfrm>
        <a:graphic>
          <a:graphicData uri="http://schemas.openxmlformats.org/presentationml/2006/ole">
            <mc:AlternateContent xmlns:mc="http://schemas.openxmlformats.org/markup-compatibility/2006">
              <mc:Choice xmlns:v="urn:schemas-microsoft-com:vml" Requires="v">
                <p:oleObj spid="_x0000_s61127" name="Формула" r:id="rId37" imgW="1028700" imgH="228600" progId="Equation.3">
                  <p:embed/>
                </p:oleObj>
              </mc:Choice>
              <mc:Fallback>
                <p:oleObj name="Формула" r:id="rId37" imgW="1028700" imgH="2286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86413" y="4405313"/>
                        <a:ext cx="10287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621" name="Object 61"/>
          <p:cNvGraphicFramePr>
            <a:graphicFrameLocks noChangeAspect="1"/>
          </p:cNvGraphicFramePr>
          <p:nvPr>
            <p:extLst>
              <p:ext uri="{D42A27DB-BD31-4B8C-83A1-F6EECF244321}">
                <p14:modId xmlns:p14="http://schemas.microsoft.com/office/powerpoint/2010/main" val="2442819688"/>
              </p:ext>
            </p:extLst>
          </p:nvPr>
        </p:nvGraphicFramePr>
        <p:xfrm>
          <a:off x="7432675" y="4400550"/>
          <a:ext cx="762000" cy="444500"/>
        </p:xfrm>
        <a:graphic>
          <a:graphicData uri="http://schemas.openxmlformats.org/presentationml/2006/ole">
            <mc:AlternateContent xmlns:mc="http://schemas.openxmlformats.org/markup-compatibility/2006">
              <mc:Choice xmlns:v="urn:schemas-microsoft-com:vml" Requires="v">
                <p:oleObj spid="_x0000_s61128" name="Формула" r:id="rId39" imgW="761669" imgH="444307" progId="Equation.3">
                  <p:embed/>
                </p:oleObj>
              </mc:Choice>
              <mc:Fallback>
                <p:oleObj name="Формула" r:id="rId39" imgW="761669" imgH="444307"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432675" y="4400550"/>
                        <a:ext cx="762000" cy="4445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622" name="Text Box 62"/>
          <p:cNvSpPr txBox="1">
            <a:spLocks noChangeArrowheads="1"/>
          </p:cNvSpPr>
          <p:nvPr/>
        </p:nvSpPr>
        <p:spPr bwMode="auto">
          <a:xfrm>
            <a:off x="242888" y="4833938"/>
            <a:ext cx="8528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solidFill>
                  <a:srgbClr val="FF0000"/>
                </a:solidFill>
                <a:latin typeface="+mn-lt"/>
              </a:rPr>
              <a:t>Проекции полученного соотношения для радиуса-вектора центра параллельных сил на координатные оси дают аналитические формулы для определения координат центра параллельных сил</a:t>
            </a:r>
            <a:r>
              <a:rPr lang="en-US" altLang="ru-RU" sz="1000">
                <a:solidFill>
                  <a:srgbClr val="FF0000"/>
                </a:solidFill>
                <a:latin typeface="+mn-lt"/>
              </a:rPr>
              <a:t>:</a:t>
            </a:r>
            <a:r>
              <a:rPr lang="ru-RU" altLang="ru-RU" sz="1000">
                <a:solidFill>
                  <a:srgbClr val="FF0000"/>
                </a:solidFill>
                <a:latin typeface="+mn-lt"/>
              </a:rPr>
              <a:t>	</a:t>
            </a:r>
          </a:p>
        </p:txBody>
      </p:sp>
      <p:graphicFrame>
        <p:nvGraphicFramePr>
          <p:cNvPr id="322623" name="Object 63"/>
          <p:cNvGraphicFramePr>
            <a:graphicFrameLocks noChangeAspect="1"/>
          </p:cNvGraphicFramePr>
          <p:nvPr>
            <p:extLst>
              <p:ext uri="{D42A27DB-BD31-4B8C-83A1-F6EECF244321}">
                <p14:modId xmlns:p14="http://schemas.microsoft.com/office/powerpoint/2010/main" val="3098923356"/>
              </p:ext>
            </p:extLst>
          </p:nvPr>
        </p:nvGraphicFramePr>
        <p:xfrm>
          <a:off x="3789363" y="5103813"/>
          <a:ext cx="2768600" cy="444500"/>
        </p:xfrm>
        <a:graphic>
          <a:graphicData uri="http://schemas.openxmlformats.org/presentationml/2006/ole">
            <mc:AlternateContent xmlns:mc="http://schemas.openxmlformats.org/markup-compatibility/2006">
              <mc:Choice xmlns:v="urn:schemas-microsoft-com:vml" Requires="v">
                <p:oleObj spid="_x0000_s61129" name="Формула" r:id="rId41" imgW="2768600" imgH="444500" progId="Equation.3">
                  <p:embed/>
                </p:oleObj>
              </mc:Choice>
              <mc:Fallback>
                <p:oleObj name="Формула" r:id="rId41" imgW="2768600" imgH="4445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789363" y="5103813"/>
                        <a:ext cx="2768600" cy="4445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624" name="Rectangle 64"/>
          <p:cNvSpPr>
            <a:spLocks noChangeArrowheads="1"/>
          </p:cNvSpPr>
          <p:nvPr/>
        </p:nvSpPr>
        <p:spPr bwMode="auto">
          <a:xfrm>
            <a:off x="84138" y="5392738"/>
            <a:ext cx="8936037"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solidFill>
                <a:srgbClr val="FF0000"/>
              </a:solidFill>
              <a:latin typeface="+mn-lt"/>
            </a:endParaRPr>
          </a:p>
          <a:p>
            <a:pPr eaLnBrk="1" hangingPunct="1">
              <a:lnSpc>
                <a:spcPct val="95000"/>
              </a:lnSpc>
            </a:pPr>
            <a:r>
              <a:rPr lang="ru-RU" altLang="ru-RU" sz="1000" b="1" dirty="0">
                <a:solidFill>
                  <a:srgbClr val="FF0000"/>
                </a:solidFill>
                <a:latin typeface="+mn-lt"/>
              </a:rPr>
              <a:t>Центр тяжести – </a:t>
            </a:r>
            <a:r>
              <a:rPr lang="ru-RU" altLang="ru-RU" sz="1000" dirty="0">
                <a:solidFill>
                  <a:srgbClr val="FF0000"/>
                </a:solidFill>
                <a:latin typeface="+mn-lt"/>
              </a:rPr>
              <a:t>центр приложения равнодействующей сил тяготения (веса) материального тела.</a:t>
            </a:r>
          </a:p>
          <a:p>
            <a:pPr eaLnBrk="1" hangingPunct="1">
              <a:lnSpc>
                <a:spcPct val="95000"/>
              </a:lnSpc>
              <a:buFont typeface="Wingdings" pitchFamily="2" charset="2"/>
              <a:buNone/>
            </a:pPr>
            <a:r>
              <a:rPr lang="ru-RU" altLang="ru-RU" sz="1000" dirty="0">
                <a:solidFill>
                  <a:srgbClr val="FF0000"/>
                </a:solidFill>
                <a:latin typeface="+mn-lt"/>
              </a:rPr>
              <a:t>	При определении положения центра тяжести тела используются гипотезы</a:t>
            </a:r>
            <a:r>
              <a:rPr lang="en-US" altLang="ru-RU" sz="1000" dirty="0">
                <a:solidFill>
                  <a:srgbClr val="FF0000"/>
                </a:solidFill>
                <a:latin typeface="+mn-lt"/>
              </a:rPr>
              <a:t>:</a:t>
            </a:r>
          </a:p>
          <a:p>
            <a:pPr eaLnBrk="1" hangingPunct="1">
              <a:lnSpc>
                <a:spcPct val="95000"/>
              </a:lnSpc>
              <a:buFont typeface="Wingdings" pitchFamily="2" charset="2"/>
              <a:buNone/>
            </a:pPr>
            <a:r>
              <a:rPr lang="en-US" altLang="ru-RU" sz="1000" dirty="0">
                <a:solidFill>
                  <a:srgbClr val="FF0000"/>
                </a:solidFill>
                <a:latin typeface="+mn-lt"/>
              </a:rPr>
              <a:t>	1. </a:t>
            </a:r>
            <a:r>
              <a:rPr lang="ru-RU" altLang="ru-RU" sz="1000" dirty="0">
                <a:solidFill>
                  <a:srgbClr val="FF0000"/>
                </a:solidFill>
                <a:latin typeface="+mn-lt"/>
              </a:rPr>
              <a:t>Линии действия сил тяготения, приложенные к отдельным частицам тела, параллельны (рассматриваемые тела имеют размеры много меньшие радиуса Земли и углом между линиями действия сил тяготения частиц тел можно пренебречь)</a:t>
            </a:r>
            <a:r>
              <a:rPr lang="en-US" altLang="ru-RU" sz="1000" dirty="0">
                <a:solidFill>
                  <a:srgbClr val="FF0000"/>
                </a:solidFill>
                <a:latin typeface="+mn-lt"/>
              </a:rPr>
              <a:t>;</a:t>
            </a:r>
          </a:p>
          <a:p>
            <a:pPr eaLnBrk="1" hangingPunct="1">
              <a:lnSpc>
                <a:spcPct val="95000"/>
              </a:lnSpc>
              <a:buFont typeface="Wingdings" pitchFamily="2" charset="2"/>
              <a:buNone/>
            </a:pPr>
            <a:r>
              <a:rPr lang="en-US" altLang="ru-RU" sz="1000" dirty="0">
                <a:solidFill>
                  <a:srgbClr val="FF0000"/>
                </a:solidFill>
                <a:latin typeface="+mn-lt"/>
              </a:rPr>
              <a:t>	2. </a:t>
            </a:r>
            <a:r>
              <a:rPr lang="ru-RU" altLang="ru-RU" sz="1000" dirty="0">
                <a:solidFill>
                  <a:srgbClr val="FF0000"/>
                </a:solidFill>
                <a:latin typeface="+mn-lt"/>
              </a:rPr>
              <a:t>Ускорение свободного падения </a:t>
            </a:r>
            <a:r>
              <a:rPr lang="en-US" altLang="ru-RU" sz="1000" dirty="0">
                <a:solidFill>
                  <a:srgbClr val="FF0000"/>
                </a:solidFill>
                <a:latin typeface="+mn-lt"/>
              </a:rPr>
              <a:t>g = </a:t>
            </a:r>
            <a:r>
              <a:rPr lang="en-US" altLang="ru-RU" sz="1000" dirty="0" err="1">
                <a:solidFill>
                  <a:srgbClr val="FF0000"/>
                </a:solidFill>
                <a:latin typeface="+mn-lt"/>
              </a:rPr>
              <a:t>const</a:t>
            </a:r>
            <a:r>
              <a:rPr lang="en-US" altLang="ru-RU" sz="1000" dirty="0">
                <a:solidFill>
                  <a:srgbClr val="FF0000"/>
                </a:solidFill>
                <a:latin typeface="+mn-lt"/>
              </a:rPr>
              <a:t> (</a:t>
            </a:r>
            <a:r>
              <a:rPr lang="ru-RU" altLang="ru-RU" sz="1000" dirty="0">
                <a:solidFill>
                  <a:srgbClr val="FF0000"/>
                </a:solidFill>
                <a:latin typeface="+mn-lt"/>
              </a:rPr>
              <a:t>высота рассматриваемых тел много меньше радиуса Земли и изменением величины ускорения свободного падения по высоте тела можно пренебречь)</a:t>
            </a:r>
          </a:p>
          <a:p>
            <a:pPr eaLnBrk="1" hangingPunct="1">
              <a:lnSpc>
                <a:spcPct val="95000"/>
              </a:lnSpc>
              <a:buFont typeface="Wingdings" pitchFamily="2" charset="2"/>
              <a:buNone/>
            </a:pPr>
            <a:r>
              <a:rPr lang="ru-RU" altLang="ru-RU" sz="1000" dirty="0">
                <a:solidFill>
                  <a:srgbClr val="FF0000"/>
                </a:solidFill>
                <a:latin typeface="+mn-lt"/>
              </a:rPr>
              <a:t>	3. Рассматриваемые тела – однородные (нет включений материалов с другой плотностью) и сплошные (нет пустот).  </a:t>
            </a:r>
          </a:p>
        </p:txBody>
      </p:sp>
      <p:sp>
        <p:nvSpPr>
          <p:cNvPr id="322625" name="Text Box 65"/>
          <p:cNvSpPr txBox="1">
            <a:spLocks noChangeArrowheads="1"/>
          </p:cNvSpPr>
          <p:nvPr/>
        </p:nvSpPr>
        <p:spPr bwMode="auto">
          <a:xfrm>
            <a:off x="641350" y="4002088"/>
            <a:ext cx="6710363" cy="1016000"/>
          </a:xfrm>
          <a:prstGeom prst="rect">
            <a:avLst/>
          </a:prstGeom>
          <a:solidFill>
            <a:srgbClr val="CC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С учетом принятых гипотез при определении положения центра тяжести можно использовать формулы для определения положения центра параллельных сил</a:t>
            </a:r>
            <a:r>
              <a:rPr lang="en-US" altLang="ru-RU" sz="1000">
                <a:latin typeface="+mn-lt"/>
              </a:rPr>
              <a:t>:</a:t>
            </a:r>
          </a:p>
          <a:p>
            <a:pPr eaLnBrk="1" hangingPunct="1"/>
            <a:r>
              <a:rPr lang="en-US" altLang="ru-RU" sz="1000">
                <a:latin typeface="+mn-lt"/>
              </a:rPr>
              <a:t>					</a:t>
            </a:r>
            <a:endParaRPr lang="ru-RU" altLang="ru-RU" sz="1000">
              <a:latin typeface="+mn-lt"/>
            </a:endParaRPr>
          </a:p>
          <a:p>
            <a:pPr eaLnBrk="1" hangingPunct="1"/>
            <a:endParaRPr lang="en-US" altLang="ru-RU" sz="1000">
              <a:latin typeface="+mn-lt"/>
            </a:endParaRPr>
          </a:p>
          <a:p>
            <a:pPr eaLnBrk="1" hangingPunct="1"/>
            <a:r>
              <a:rPr lang="ru-RU" altLang="ru-RU" sz="1000">
                <a:latin typeface="+mn-lt"/>
              </a:rPr>
              <a:t>				где </a:t>
            </a:r>
            <a:r>
              <a:rPr lang="ru-RU" altLang="ru-RU" sz="1000">
                <a:latin typeface="+mn-lt"/>
                <a:sym typeface="Symbol" pitchFamily="18" charset="2"/>
              </a:rPr>
              <a:t></a:t>
            </a:r>
            <a:r>
              <a:rPr lang="en-US" altLang="ru-RU" sz="1000">
                <a:latin typeface="+mn-lt"/>
                <a:sym typeface="Symbol" pitchFamily="18" charset="2"/>
              </a:rPr>
              <a:t>G – </a:t>
            </a:r>
            <a:r>
              <a:rPr lang="ru-RU" altLang="ru-RU" sz="1000">
                <a:latin typeface="+mn-lt"/>
                <a:sym typeface="Symbol" pitchFamily="18" charset="2"/>
              </a:rPr>
              <a:t>силы тяжести элементарных объемов.</a:t>
            </a:r>
          </a:p>
          <a:p>
            <a:pPr eaLnBrk="1" hangingPunct="1"/>
            <a:endParaRPr lang="ru-RU" altLang="ru-RU" sz="1000">
              <a:latin typeface="+mn-lt"/>
            </a:endParaRPr>
          </a:p>
        </p:txBody>
      </p:sp>
      <p:graphicFrame>
        <p:nvGraphicFramePr>
          <p:cNvPr id="322626" name="Object 66"/>
          <p:cNvGraphicFramePr>
            <a:graphicFrameLocks noChangeAspect="1"/>
          </p:cNvGraphicFramePr>
          <p:nvPr>
            <p:extLst>
              <p:ext uri="{D42A27DB-BD31-4B8C-83A1-F6EECF244321}">
                <p14:modId xmlns:p14="http://schemas.microsoft.com/office/powerpoint/2010/main" val="2995773163"/>
              </p:ext>
            </p:extLst>
          </p:nvPr>
        </p:nvGraphicFramePr>
        <p:xfrm>
          <a:off x="1216025" y="4445000"/>
          <a:ext cx="3111500" cy="444500"/>
        </p:xfrm>
        <a:graphic>
          <a:graphicData uri="http://schemas.openxmlformats.org/presentationml/2006/ole">
            <mc:AlternateContent xmlns:mc="http://schemas.openxmlformats.org/markup-compatibility/2006">
              <mc:Choice xmlns:v="urn:schemas-microsoft-com:vml" Requires="v">
                <p:oleObj spid="_x0000_s61130" name="Формула" r:id="rId43" imgW="3111500" imgH="444500" progId="Equation.3">
                  <p:embed/>
                </p:oleObj>
              </mc:Choice>
              <mc:Fallback>
                <p:oleObj name="Формула" r:id="rId43" imgW="3111500" imgH="44450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216025" y="4445000"/>
                        <a:ext cx="3111500" cy="444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10" name="Oval 72"/>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39</a:t>
            </a:r>
            <a:endParaRPr lang="ru-RU" altLang="ru-RU" sz="1000" b="1" dirty="0">
              <a:solidFill>
                <a:schemeClr val="bg2"/>
              </a:solidFill>
              <a:latin typeface="+mn-lt"/>
            </a:endParaRPr>
          </a:p>
        </p:txBody>
      </p:sp>
    </p:spTree>
    <p:extLst>
      <p:ext uri="{BB962C8B-B14F-4D97-AF65-F5344CB8AC3E}">
        <p14:creationId xmlns:p14="http://schemas.microsoft.com/office/powerpoint/2010/main" val="459228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2568"/>
                                        </p:tgtEl>
                                        <p:attrNameLst>
                                          <p:attrName>style.visibility</p:attrName>
                                        </p:attrNameLst>
                                      </p:cBhvr>
                                      <p:to>
                                        <p:strVal val="visible"/>
                                      </p:to>
                                    </p:set>
                                    <p:anim calcmode="lin" valueType="num">
                                      <p:cBhvr additive="base">
                                        <p:cTn id="7" dur="500" fill="hold"/>
                                        <p:tgtEl>
                                          <p:spTgt spid="322568"/>
                                        </p:tgtEl>
                                        <p:attrNameLst>
                                          <p:attrName>ppt_x</p:attrName>
                                        </p:attrNameLst>
                                      </p:cBhvr>
                                      <p:tavLst>
                                        <p:tav tm="0">
                                          <p:val>
                                            <p:strVal val="#ppt_x"/>
                                          </p:val>
                                        </p:tav>
                                        <p:tav tm="100000">
                                          <p:val>
                                            <p:strVal val="#ppt_x"/>
                                          </p:val>
                                        </p:tav>
                                      </p:tavLst>
                                    </p:anim>
                                    <p:anim calcmode="lin" valueType="num">
                                      <p:cBhvr additive="base">
                                        <p:cTn id="8" dur="500" fill="hold"/>
                                        <p:tgtEl>
                                          <p:spTgt spid="3225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2258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32258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3225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322586"/>
                                        </p:tgtEl>
                                        <p:attrNameLst>
                                          <p:attrName>style.visibility</p:attrName>
                                        </p:attrNameLst>
                                      </p:cBhvr>
                                      <p:to>
                                        <p:strVal val="visible"/>
                                      </p:to>
                                    </p:set>
                                  </p:childTnLst>
                                </p:cTn>
                              </p:par>
                              <p:par>
                                <p:cTn id="18" presetID="9" presetClass="exit" presetSubtype="0" fill="hold" grpId="0" nodeType="withEffect">
                                  <p:stCondLst>
                                    <p:cond delay="0"/>
                                  </p:stCondLst>
                                  <p:childTnLst>
                                    <p:animEffect transition="out" filter="dissolve">
                                      <p:cBhvr>
                                        <p:cTn id="19" dur="500"/>
                                        <p:tgtEl>
                                          <p:spTgt spid="322571"/>
                                        </p:tgtEl>
                                      </p:cBhvr>
                                    </p:animEffect>
                                    <p:set>
                                      <p:cBhvr>
                                        <p:cTn id="20" dur="1" fill="hold">
                                          <p:stCondLst>
                                            <p:cond delay="499"/>
                                          </p:stCondLst>
                                        </p:cTn>
                                        <p:tgtEl>
                                          <p:spTgt spid="322571"/>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322573"/>
                                        </p:tgtEl>
                                      </p:cBhvr>
                                    </p:animEffect>
                                    <p:set>
                                      <p:cBhvr>
                                        <p:cTn id="23" dur="1" fill="hold">
                                          <p:stCondLst>
                                            <p:cond delay="499"/>
                                          </p:stCondLst>
                                        </p:cTn>
                                        <p:tgtEl>
                                          <p:spTgt spid="322573"/>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322575"/>
                                        </p:tgtEl>
                                      </p:cBhvr>
                                    </p:animEffect>
                                    <p:set>
                                      <p:cBhvr>
                                        <p:cTn id="26" dur="1" fill="hold">
                                          <p:stCondLst>
                                            <p:cond delay="499"/>
                                          </p:stCondLst>
                                        </p:cTn>
                                        <p:tgtEl>
                                          <p:spTgt spid="322575"/>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322579"/>
                                        </p:tgtEl>
                                      </p:cBhvr>
                                    </p:animEffect>
                                    <p:set>
                                      <p:cBhvr>
                                        <p:cTn id="29" dur="1" fill="hold">
                                          <p:stCondLst>
                                            <p:cond delay="499"/>
                                          </p:stCondLst>
                                        </p:cTn>
                                        <p:tgtEl>
                                          <p:spTgt spid="322579"/>
                                        </p:tgtEl>
                                        <p:attrNameLst>
                                          <p:attrName>style.visibility</p:attrName>
                                        </p:attrNameLst>
                                      </p:cBhvr>
                                      <p:to>
                                        <p:strVal val="hidden"/>
                                      </p:to>
                                    </p:set>
                                  </p:childTnLst>
                                </p:cTn>
                              </p:par>
                            </p:childTnLst>
                          </p:cTn>
                        </p:par>
                        <p:par>
                          <p:cTn id="30" fill="hold" nodeType="afterGroup">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32258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25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259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25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25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25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259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25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259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259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22600"/>
                                        </p:tgtEl>
                                        <p:attrNameLst>
                                          <p:attrName>style.visibility</p:attrName>
                                        </p:attrNameLst>
                                      </p:cBhvr>
                                      <p:to>
                                        <p:strVal val="visible"/>
                                      </p:to>
                                    </p:set>
                                    <p:anim calcmode="lin" valueType="num">
                                      <p:cBhvr additive="base">
                                        <p:cTn id="55" dur="500" fill="hold"/>
                                        <p:tgtEl>
                                          <p:spTgt spid="322600"/>
                                        </p:tgtEl>
                                        <p:attrNameLst>
                                          <p:attrName>ppt_x</p:attrName>
                                        </p:attrNameLst>
                                      </p:cBhvr>
                                      <p:tavLst>
                                        <p:tav tm="0">
                                          <p:val>
                                            <p:strVal val="#ppt_x"/>
                                          </p:val>
                                        </p:tav>
                                        <p:tav tm="100000">
                                          <p:val>
                                            <p:strVal val="#ppt_x"/>
                                          </p:val>
                                        </p:tav>
                                      </p:tavLst>
                                    </p:anim>
                                    <p:anim calcmode="lin" valueType="num">
                                      <p:cBhvr additive="base">
                                        <p:cTn id="56" dur="500" fill="hold"/>
                                        <p:tgtEl>
                                          <p:spTgt spid="32260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22601"/>
                                        </p:tgtEl>
                                        <p:attrNameLst>
                                          <p:attrName>style.visibility</p:attrName>
                                        </p:attrNameLst>
                                      </p:cBhvr>
                                      <p:to>
                                        <p:strVal val="visible"/>
                                      </p:to>
                                    </p:set>
                                    <p:anim calcmode="lin" valueType="num">
                                      <p:cBhvr additive="base">
                                        <p:cTn id="59" dur="500" fill="hold"/>
                                        <p:tgtEl>
                                          <p:spTgt spid="322601"/>
                                        </p:tgtEl>
                                        <p:attrNameLst>
                                          <p:attrName>ppt_x</p:attrName>
                                        </p:attrNameLst>
                                      </p:cBhvr>
                                      <p:tavLst>
                                        <p:tav tm="0">
                                          <p:val>
                                            <p:strVal val="#ppt_x"/>
                                          </p:val>
                                        </p:tav>
                                        <p:tav tm="100000">
                                          <p:val>
                                            <p:strVal val="#ppt_x"/>
                                          </p:val>
                                        </p:tav>
                                      </p:tavLst>
                                    </p:anim>
                                    <p:anim calcmode="lin" valueType="num">
                                      <p:cBhvr additive="base">
                                        <p:cTn id="60" dur="500" fill="hold"/>
                                        <p:tgtEl>
                                          <p:spTgt spid="322601"/>
                                        </p:tgtEl>
                                        <p:attrNameLst>
                                          <p:attrName>ppt_y</p:attrName>
                                        </p:attrNameLst>
                                      </p:cBhvr>
                                      <p:tavLst>
                                        <p:tav tm="0">
                                          <p:val>
                                            <p:strVal val="1+#ppt_h/2"/>
                                          </p:val>
                                        </p:tav>
                                        <p:tav tm="100000">
                                          <p:val>
                                            <p:strVal val="#ppt_y"/>
                                          </p:val>
                                        </p:tav>
                                      </p:tavLst>
                                    </p:anim>
                                  </p:childTnLst>
                                </p:cTn>
                              </p:par>
                              <p:par>
                                <p:cTn id="61" presetID="1" presetClass="entr" presetSubtype="0" fill="hold" grpId="0" nodeType="withEffect">
                                  <p:stCondLst>
                                    <p:cond delay="0"/>
                                  </p:stCondLst>
                                  <p:childTnLst>
                                    <p:set>
                                      <p:cBhvr>
                                        <p:cTn id="62" dur="1" fill="hold">
                                          <p:stCondLst>
                                            <p:cond delay="0"/>
                                          </p:stCondLst>
                                        </p:cTn>
                                        <p:tgtEl>
                                          <p:spTgt spid="32260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2602"/>
                                        </p:tgtEl>
                                        <p:attrNameLst>
                                          <p:attrName>style.visibility</p:attrName>
                                        </p:attrNameLst>
                                      </p:cBhvr>
                                      <p:to>
                                        <p:strVal val="visible"/>
                                      </p:to>
                                    </p:set>
                                  </p:childTnLst>
                                </p:cTn>
                              </p:par>
                              <p:par>
                                <p:cTn id="65" presetID="2" presetClass="entr" presetSubtype="4" fill="hold" nodeType="withEffect">
                                  <p:stCondLst>
                                    <p:cond delay="0"/>
                                  </p:stCondLst>
                                  <p:childTnLst>
                                    <p:set>
                                      <p:cBhvr>
                                        <p:cTn id="66" dur="1" fill="hold">
                                          <p:stCondLst>
                                            <p:cond delay="0"/>
                                          </p:stCondLst>
                                        </p:cTn>
                                        <p:tgtEl>
                                          <p:spTgt spid="322604"/>
                                        </p:tgtEl>
                                        <p:attrNameLst>
                                          <p:attrName>style.visibility</p:attrName>
                                        </p:attrNameLst>
                                      </p:cBhvr>
                                      <p:to>
                                        <p:strVal val="visible"/>
                                      </p:to>
                                    </p:set>
                                    <p:anim calcmode="lin" valueType="num">
                                      <p:cBhvr additive="base">
                                        <p:cTn id="67" dur="500" fill="hold"/>
                                        <p:tgtEl>
                                          <p:spTgt spid="322604"/>
                                        </p:tgtEl>
                                        <p:attrNameLst>
                                          <p:attrName>ppt_x</p:attrName>
                                        </p:attrNameLst>
                                      </p:cBhvr>
                                      <p:tavLst>
                                        <p:tav tm="0">
                                          <p:val>
                                            <p:strVal val="#ppt_x"/>
                                          </p:val>
                                        </p:tav>
                                        <p:tav tm="100000">
                                          <p:val>
                                            <p:strVal val="#ppt_x"/>
                                          </p:val>
                                        </p:tav>
                                      </p:tavLst>
                                    </p:anim>
                                    <p:anim calcmode="lin" valueType="num">
                                      <p:cBhvr additive="base">
                                        <p:cTn id="68" dur="500" fill="hold"/>
                                        <p:tgtEl>
                                          <p:spTgt spid="322604"/>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0"/>
                                  </p:stCondLst>
                                  <p:childTnLst>
                                    <p:set>
                                      <p:cBhvr>
                                        <p:cTn id="70" dur="1" fill="hold">
                                          <p:stCondLst>
                                            <p:cond delay="0"/>
                                          </p:stCondLst>
                                        </p:cTn>
                                        <p:tgtEl>
                                          <p:spTgt spid="3226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26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26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260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226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261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26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261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22613"/>
                                        </p:tgtEl>
                                        <p:attrNameLst>
                                          <p:attrName>style.visibility</p:attrName>
                                        </p:attrNameLst>
                                      </p:cBhvr>
                                      <p:to>
                                        <p:strVal val="visible"/>
                                      </p:to>
                                    </p:set>
                                    <p:anim calcmode="lin" valueType="num">
                                      <p:cBhvr additive="base">
                                        <p:cTn id="89" dur="500" fill="hold"/>
                                        <p:tgtEl>
                                          <p:spTgt spid="322613"/>
                                        </p:tgtEl>
                                        <p:attrNameLst>
                                          <p:attrName>ppt_x</p:attrName>
                                        </p:attrNameLst>
                                      </p:cBhvr>
                                      <p:tavLst>
                                        <p:tav tm="0">
                                          <p:val>
                                            <p:strVal val="#ppt_x"/>
                                          </p:val>
                                        </p:tav>
                                        <p:tav tm="100000">
                                          <p:val>
                                            <p:strVal val="#ppt_x"/>
                                          </p:val>
                                        </p:tav>
                                      </p:tavLst>
                                    </p:anim>
                                    <p:anim calcmode="lin" valueType="num">
                                      <p:cBhvr additive="base">
                                        <p:cTn id="90" dur="500" fill="hold"/>
                                        <p:tgtEl>
                                          <p:spTgt spid="322613"/>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22614"/>
                                        </p:tgtEl>
                                        <p:attrNameLst>
                                          <p:attrName>style.visibility</p:attrName>
                                        </p:attrNameLst>
                                      </p:cBhvr>
                                      <p:to>
                                        <p:strVal val="visible"/>
                                      </p:to>
                                    </p:set>
                                    <p:anim calcmode="lin" valueType="num">
                                      <p:cBhvr additive="base">
                                        <p:cTn id="93" dur="500" fill="hold"/>
                                        <p:tgtEl>
                                          <p:spTgt spid="322614"/>
                                        </p:tgtEl>
                                        <p:attrNameLst>
                                          <p:attrName>ppt_x</p:attrName>
                                        </p:attrNameLst>
                                      </p:cBhvr>
                                      <p:tavLst>
                                        <p:tav tm="0">
                                          <p:val>
                                            <p:strVal val="#ppt_x"/>
                                          </p:val>
                                        </p:tav>
                                        <p:tav tm="100000">
                                          <p:val>
                                            <p:strVal val="#ppt_x"/>
                                          </p:val>
                                        </p:tav>
                                      </p:tavLst>
                                    </p:anim>
                                    <p:anim calcmode="lin" valueType="num">
                                      <p:cBhvr additive="base">
                                        <p:cTn id="94" dur="500" fill="hold"/>
                                        <p:tgtEl>
                                          <p:spTgt spid="322614"/>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22617"/>
                                        </p:tgtEl>
                                        <p:attrNameLst>
                                          <p:attrName>style.visibility</p:attrName>
                                        </p:attrNameLst>
                                      </p:cBhvr>
                                      <p:to>
                                        <p:strVal val="visible"/>
                                      </p:to>
                                    </p:set>
                                    <p:anim calcmode="lin" valueType="num">
                                      <p:cBhvr additive="base">
                                        <p:cTn id="97" dur="500" fill="hold"/>
                                        <p:tgtEl>
                                          <p:spTgt spid="322617"/>
                                        </p:tgtEl>
                                        <p:attrNameLst>
                                          <p:attrName>ppt_x</p:attrName>
                                        </p:attrNameLst>
                                      </p:cBhvr>
                                      <p:tavLst>
                                        <p:tav tm="0">
                                          <p:val>
                                            <p:strVal val="#ppt_x"/>
                                          </p:val>
                                        </p:tav>
                                        <p:tav tm="100000">
                                          <p:val>
                                            <p:strVal val="#ppt_x"/>
                                          </p:val>
                                        </p:tav>
                                      </p:tavLst>
                                    </p:anim>
                                    <p:anim calcmode="lin" valueType="num">
                                      <p:cBhvr additive="base">
                                        <p:cTn id="98" dur="500" fill="hold"/>
                                        <p:tgtEl>
                                          <p:spTgt spid="322617"/>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22615"/>
                                        </p:tgtEl>
                                        <p:attrNameLst>
                                          <p:attrName>style.visibility</p:attrName>
                                        </p:attrNameLst>
                                      </p:cBhvr>
                                      <p:to>
                                        <p:strVal val="visible"/>
                                      </p:to>
                                    </p:set>
                                    <p:anim calcmode="lin" valueType="num">
                                      <p:cBhvr additive="base">
                                        <p:cTn id="103" dur="500" fill="hold"/>
                                        <p:tgtEl>
                                          <p:spTgt spid="322615"/>
                                        </p:tgtEl>
                                        <p:attrNameLst>
                                          <p:attrName>ppt_x</p:attrName>
                                        </p:attrNameLst>
                                      </p:cBhvr>
                                      <p:tavLst>
                                        <p:tav tm="0">
                                          <p:val>
                                            <p:strVal val="#ppt_x"/>
                                          </p:val>
                                        </p:tav>
                                        <p:tav tm="100000">
                                          <p:val>
                                            <p:strVal val="#ppt_x"/>
                                          </p:val>
                                        </p:tav>
                                      </p:tavLst>
                                    </p:anim>
                                    <p:anim calcmode="lin" valueType="num">
                                      <p:cBhvr additive="base">
                                        <p:cTn id="104" dur="500" fill="hold"/>
                                        <p:tgtEl>
                                          <p:spTgt spid="32261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22616"/>
                                        </p:tgtEl>
                                        <p:attrNameLst>
                                          <p:attrName>style.visibility</p:attrName>
                                        </p:attrNameLst>
                                      </p:cBhvr>
                                      <p:to>
                                        <p:strVal val="visible"/>
                                      </p:to>
                                    </p:set>
                                    <p:anim calcmode="lin" valueType="num">
                                      <p:cBhvr additive="base">
                                        <p:cTn id="107" dur="500" fill="hold"/>
                                        <p:tgtEl>
                                          <p:spTgt spid="322616"/>
                                        </p:tgtEl>
                                        <p:attrNameLst>
                                          <p:attrName>ppt_x</p:attrName>
                                        </p:attrNameLst>
                                      </p:cBhvr>
                                      <p:tavLst>
                                        <p:tav tm="0">
                                          <p:val>
                                            <p:strVal val="#ppt_x"/>
                                          </p:val>
                                        </p:tav>
                                        <p:tav tm="100000">
                                          <p:val>
                                            <p:strVal val="#ppt_x"/>
                                          </p:val>
                                        </p:tav>
                                      </p:tavLst>
                                    </p:anim>
                                    <p:anim calcmode="lin" valueType="num">
                                      <p:cBhvr additive="base">
                                        <p:cTn id="108" dur="500" fill="hold"/>
                                        <p:tgtEl>
                                          <p:spTgt spid="32261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22618"/>
                                        </p:tgtEl>
                                        <p:attrNameLst>
                                          <p:attrName>style.visibility</p:attrName>
                                        </p:attrNameLst>
                                      </p:cBhvr>
                                      <p:to>
                                        <p:strVal val="visible"/>
                                      </p:to>
                                    </p:set>
                                    <p:anim calcmode="lin" valueType="num">
                                      <p:cBhvr additive="base">
                                        <p:cTn id="111" dur="500" fill="hold"/>
                                        <p:tgtEl>
                                          <p:spTgt spid="322618"/>
                                        </p:tgtEl>
                                        <p:attrNameLst>
                                          <p:attrName>ppt_x</p:attrName>
                                        </p:attrNameLst>
                                      </p:cBhvr>
                                      <p:tavLst>
                                        <p:tav tm="0">
                                          <p:val>
                                            <p:strVal val="#ppt_x"/>
                                          </p:val>
                                        </p:tav>
                                        <p:tav tm="100000">
                                          <p:val>
                                            <p:strVal val="#ppt_x"/>
                                          </p:val>
                                        </p:tav>
                                      </p:tavLst>
                                    </p:anim>
                                    <p:anim calcmode="lin" valueType="num">
                                      <p:cBhvr additive="base">
                                        <p:cTn id="112" dur="500" fill="hold"/>
                                        <p:tgtEl>
                                          <p:spTgt spid="322618"/>
                                        </p:tgtEl>
                                        <p:attrNameLst>
                                          <p:attrName>ppt_y</p:attrName>
                                        </p:attrNameLst>
                                      </p:cBhvr>
                                      <p:tavLst>
                                        <p:tav tm="0">
                                          <p:val>
                                            <p:strVal val="1+#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322619"/>
                                        </p:tgtEl>
                                        <p:attrNameLst>
                                          <p:attrName>style.visibility</p:attrName>
                                        </p:attrNameLst>
                                      </p:cBhvr>
                                      <p:to>
                                        <p:strVal val="visible"/>
                                      </p:to>
                                    </p:set>
                                    <p:anim calcmode="lin" valueType="num">
                                      <p:cBhvr additive="base">
                                        <p:cTn id="117" dur="500" fill="hold"/>
                                        <p:tgtEl>
                                          <p:spTgt spid="322619"/>
                                        </p:tgtEl>
                                        <p:attrNameLst>
                                          <p:attrName>ppt_x</p:attrName>
                                        </p:attrNameLst>
                                      </p:cBhvr>
                                      <p:tavLst>
                                        <p:tav tm="0">
                                          <p:val>
                                            <p:strVal val="#ppt_x"/>
                                          </p:val>
                                        </p:tav>
                                        <p:tav tm="100000">
                                          <p:val>
                                            <p:strVal val="#ppt_x"/>
                                          </p:val>
                                        </p:tav>
                                      </p:tavLst>
                                    </p:anim>
                                    <p:anim calcmode="lin" valueType="num">
                                      <p:cBhvr additive="base">
                                        <p:cTn id="118" dur="500" fill="hold"/>
                                        <p:tgtEl>
                                          <p:spTgt spid="322619"/>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322620"/>
                                        </p:tgtEl>
                                        <p:attrNameLst>
                                          <p:attrName>style.visibility</p:attrName>
                                        </p:attrNameLst>
                                      </p:cBhvr>
                                      <p:to>
                                        <p:strVal val="visible"/>
                                      </p:to>
                                    </p:set>
                                    <p:anim calcmode="lin" valueType="num">
                                      <p:cBhvr additive="base">
                                        <p:cTn id="121" dur="500" fill="hold"/>
                                        <p:tgtEl>
                                          <p:spTgt spid="322620"/>
                                        </p:tgtEl>
                                        <p:attrNameLst>
                                          <p:attrName>ppt_x</p:attrName>
                                        </p:attrNameLst>
                                      </p:cBhvr>
                                      <p:tavLst>
                                        <p:tav tm="0">
                                          <p:val>
                                            <p:strVal val="#ppt_x"/>
                                          </p:val>
                                        </p:tav>
                                        <p:tav tm="100000">
                                          <p:val>
                                            <p:strVal val="#ppt_x"/>
                                          </p:val>
                                        </p:tav>
                                      </p:tavLst>
                                    </p:anim>
                                    <p:anim calcmode="lin" valueType="num">
                                      <p:cBhvr additive="base">
                                        <p:cTn id="122" dur="500" fill="hold"/>
                                        <p:tgtEl>
                                          <p:spTgt spid="32262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322621"/>
                                        </p:tgtEl>
                                        <p:attrNameLst>
                                          <p:attrName>style.visibility</p:attrName>
                                        </p:attrNameLst>
                                      </p:cBhvr>
                                      <p:to>
                                        <p:strVal val="visible"/>
                                      </p:to>
                                    </p:set>
                                    <p:anim calcmode="lin" valueType="num">
                                      <p:cBhvr additive="base">
                                        <p:cTn id="125" dur="500" fill="hold"/>
                                        <p:tgtEl>
                                          <p:spTgt spid="322621"/>
                                        </p:tgtEl>
                                        <p:attrNameLst>
                                          <p:attrName>ppt_x</p:attrName>
                                        </p:attrNameLst>
                                      </p:cBhvr>
                                      <p:tavLst>
                                        <p:tav tm="0">
                                          <p:val>
                                            <p:strVal val="#ppt_x"/>
                                          </p:val>
                                        </p:tav>
                                        <p:tav tm="100000">
                                          <p:val>
                                            <p:strVal val="#ppt_x"/>
                                          </p:val>
                                        </p:tav>
                                      </p:tavLst>
                                    </p:anim>
                                    <p:anim calcmode="lin" valueType="num">
                                      <p:cBhvr additive="base">
                                        <p:cTn id="126" dur="500" fill="hold"/>
                                        <p:tgtEl>
                                          <p:spTgt spid="322621"/>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322622"/>
                                        </p:tgtEl>
                                        <p:attrNameLst>
                                          <p:attrName>style.visibility</p:attrName>
                                        </p:attrNameLst>
                                      </p:cBhvr>
                                      <p:to>
                                        <p:strVal val="visible"/>
                                      </p:to>
                                    </p:set>
                                    <p:anim calcmode="lin" valueType="num">
                                      <p:cBhvr additive="base">
                                        <p:cTn id="131" dur="500" fill="hold"/>
                                        <p:tgtEl>
                                          <p:spTgt spid="322622"/>
                                        </p:tgtEl>
                                        <p:attrNameLst>
                                          <p:attrName>ppt_x</p:attrName>
                                        </p:attrNameLst>
                                      </p:cBhvr>
                                      <p:tavLst>
                                        <p:tav tm="0">
                                          <p:val>
                                            <p:strVal val="#ppt_x"/>
                                          </p:val>
                                        </p:tav>
                                        <p:tav tm="100000">
                                          <p:val>
                                            <p:strVal val="#ppt_x"/>
                                          </p:val>
                                        </p:tav>
                                      </p:tavLst>
                                    </p:anim>
                                    <p:anim calcmode="lin" valueType="num">
                                      <p:cBhvr additive="base">
                                        <p:cTn id="132" dur="500" fill="hold"/>
                                        <p:tgtEl>
                                          <p:spTgt spid="32262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322623"/>
                                        </p:tgtEl>
                                        <p:attrNameLst>
                                          <p:attrName>style.visibility</p:attrName>
                                        </p:attrNameLst>
                                      </p:cBhvr>
                                      <p:to>
                                        <p:strVal val="visible"/>
                                      </p:to>
                                    </p:set>
                                    <p:anim calcmode="lin" valueType="num">
                                      <p:cBhvr additive="base">
                                        <p:cTn id="135" dur="500" fill="hold"/>
                                        <p:tgtEl>
                                          <p:spTgt spid="322623"/>
                                        </p:tgtEl>
                                        <p:attrNameLst>
                                          <p:attrName>ppt_x</p:attrName>
                                        </p:attrNameLst>
                                      </p:cBhvr>
                                      <p:tavLst>
                                        <p:tav tm="0">
                                          <p:val>
                                            <p:strVal val="#ppt_x"/>
                                          </p:val>
                                        </p:tav>
                                        <p:tav tm="100000">
                                          <p:val>
                                            <p:strVal val="#ppt_x"/>
                                          </p:val>
                                        </p:tav>
                                      </p:tavLst>
                                    </p:anim>
                                    <p:anim calcmode="lin" valueType="num">
                                      <p:cBhvr additive="base">
                                        <p:cTn id="136" dur="500" fill="hold"/>
                                        <p:tgtEl>
                                          <p:spTgt spid="322623"/>
                                        </p:tgtEl>
                                        <p:attrNameLst>
                                          <p:attrName>ppt_y</p:attrName>
                                        </p:attrNameLst>
                                      </p:cBhvr>
                                      <p:tavLst>
                                        <p:tav tm="0">
                                          <p:val>
                                            <p:strVal val="1+#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322624"/>
                                        </p:tgtEl>
                                        <p:attrNameLst>
                                          <p:attrName>style.visibility</p:attrName>
                                        </p:attrNameLst>
                                      </p:cBhvr>
                                      <p:to>
                                        <p:strVal val="visible"/>
                                      </p:to>
                                    </p:set>
                                    <p:anim calcmode="lin" valueType="num">
                                      <p:cBhvr additive="base">
                                        <p:cTn id="141" dur="500" fill="hold"/>
                                        <p:tgtEl>
                                          <p:spTgt spid="322624"/>
                                        </p:tgtEl>
                                        <p:attrNameLst>
                                          <p:attrName>ppt_x</p:attrName>
                                        </p:attrNameLst>
                                      </p:cBhvr>
                                      <p:tavLst>
                                        <p:tav tm="0">
                                          <p:val>
                                            <p:strVal val="#ppt_x"/>
                                          </p:val>
                                        </p:tav>
                                        <p:tav tm="100000">
                                          <p:val>
                                            <p:strVal val="#ppt_x"/>
                                          </p:val>
                                        </p:tav>
                                      </p:tavLst>
                                    </p:anim>
                                    <p:anim calcmode="lin" valueType="num">
                                      <p:cBhvr additive="base">
                                        <p:cTn id="142" dur="500" fill="hold"/>
                                        <p:tgtEl>
                                          <p:spTgt spid="322624"/>
                                        </p:tgtEl>
                                        <p:attrNameLst>
                                          <p:attrName>ppt_y</p:attrName>
                                        </p:attrNameLst>
                                      </p:cBhvr>
                                      <p:tavLst>
                                        <p:tav tm="0">
                                          <p:val>
                                            <p:strVal val="1+#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322625"/>
                                        </p:tgtEl>
                                        <p:attrNameLst>
                                          <p:attrName>style.visibility</p:attrName>
                                        </p:attrNameLst>
                                      </p:cBhvr>
                                      <p:to>
                                        <p:strVal val="visible"/>
                                      </p:to>
                                    </p:set>
                                    <p:anim calcmode="lin" valueType="num">
                                      <p:cBhvr additive="base">
                                        <p:cTn id="147" dur="500" fill="hold"/>
                                        <p:tgtEl>
                                          <p:spTgt spid="322625"/>
                                        </p:tgtEl>
                                        <p:attrNameLst>
                                          <p:attrName>ppt_x</p:attrName>
                                        </p:attrNameLst>
                                      </p:cBhvr>
                                      <p:tavLst>
                                        <p:tav tm="0">
                                          <p:val>
                                            <p:strVal val="#ppt_x"/>
                                          </p:val>
                                        </p:tav>
                                        <p:tav tm="100000">
                                          <p:val>
                                            <p:strVal val="#ppt_x"/>
                                          </p:val>
                                        </p:tav>
                                      </p:tavLst>
                                    </p:anim>
                                    <p:anim calcmode="lin" valueType="num">
                                      <p:cBhvr additive="base">
                                        <p:cTn id="148" dur="500" fill="hold"/>
                                        <p:tgtEl>
                                          <p:spTgt spid="322625"/>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322626"/>
                                        </p:tgtEl>
                                        <p:attrNameLst>
                                          <p:attrName>style.visibility</p:attrName>
                                        </p:attrNameLst>
                                      </p:cBhvr>
                                      <p:to>
                                        <p:strVal val="visible"/>
                                      </p:to>
                                    </p:set>
                                    <p:anim calcmode="lin" valueType="num">
                                      <p:cBhvr additive="base">
                                        <p:cTn id="151" dur="500" fill="hold"/>
                                        <p:tgtEl>
                                          <p:spTgt spid="322626"/>
                                        </p:tgtEl>
                                        <p:attrNameLst>
                                          <p:attrName>ppt_x</p:attrName>
                                        </p:attrNameLst>
                                      </p:cBhvr>
                                      <p:tavLst>
                                        <p:tav tm="0">
                                          <p:val>
                                            <p:strVal val="#ppt_x"/>
                                          </p:val>
                                        </p:tav>
                                        <p:tav tm="100000">
                                          <p:val>
                                            <p:strVal val="#ppt_x"/>
                                          </p:val>
                                        </p:tav>
                                      </p:tavLst>
                                    </p:anim>
                                    <p:anim calcmode="lin" valueType="num">
                                      <p:cBhvr additive="base">
                                        <p:cTn id="152" dur="500" fill="hold"/>
                                        <p:tgtEl>
                                          <p:spTgt spid="322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8" grpId="0"/>
      <p:bldP spid="322571" grpId="0" animBg="1"/>
      <p:bldP spid="322573" grpId="0" animBg="1"/>
      <p:bldP spid="322575" grpId="0" animBg="1"/>
      <p:bldP spid="322579" grpId="0" animBg="1"/>
      <p:bldP spid="322583" grpId="0" animBg="1"/>
      <p:bldP spid="322584" grpId="0" animBg="1"/>
      <p:bldP spid="322585" grpId="0" animBg="1"/>
      <p:bldP spid="322586" grpId="0" animBg="1"/>
      <p:bldP spid="322587" grpId="0" animBg="1"/>
      <p:bldP spid="322594" grpId="0" animBg="1"/>
      <p:bldP spid="322595" grpId="0" animBg="1"/>
      <p:bldP spid="322596" grpId="0" animBg="1"/>
      <p:bldP spid="322597" grpId="0" animBg="1"/>
      <p:bldP spid="322599" grpId="0"/>
      <p:bldP spid="322600" grpId="0"/>
      <p:bldP spid="322602" grpId="0" animBg="1"/>
      <p:bldP spid="322603" grpId="0"/>
      <p:bldP spid="322605" grpId="0" animBg="1"/>
      <p:bldP spid="322606" grpId="0" animBg="1"/>
      <p:bldP spid="322607" grpId="0" animBg="1"/>
      <p:bldP spid="322608" grpId="0" animBg="1"/>
      <p:bldP spid="322613" grpId="0"/>
      <p:bldP spid="322615" grpId="0"/>
      <p:bldP spid="322619" grpId="0"/>
      <p:bldP spid="322622" grpId="0"/>
      <p:bldP spid="322624" grpId="0"/>
      <p:bldP spid="3226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ChangeArrowheads="1"/>
          </p:cNvSpPr>
          <p:nvPr/>
        </p:nvSpPr>
        <p:spPr bwMode="auto">
          <a:xfrm>
            <a:off x="161925" y="764704"/>
            <a:ext cx="89820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692150" indent="-347663"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987425" indent="-293688"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281113" indent="-2921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600" b="1" dirty="0">
              <a:latin typeface="+mn-lt"/>
            </a:endParaRPr>
          </a:p>
          <a:p>
            <a:pPr eaLnBrk="1" hangingPunct="1">
              <a:lnSpc>
                <a:spcPct val="80000"/>
              </a:lnSpc>
            </a:pPr>
            <a:r>
              <a:rPr lang="ru-RU" altLang="ru-RU" sz="1600" b="1" dirty="0">
                <a:latin typeface="+mn-lt"/>
              </a:rPr>
              <a:t>Аксиомы статики </a:t>
            </a:r>
          </a:p>
          <a:p>
            <a:pPr eaLnBrk="1" hangingPunct="1">
              <a:lnSpc>
                <a:spcPct val="80000"/>
              </a:lnSpc>
              <a:buFont typeface="Wingdings" pitchFamily="2" charset="2"/>
              <a:buNone/>
            </a:pPr>
            <a:r>
              <a:rPr lang="ru-RU" altLang="ru-RU" sz="1600" dirty="0">
                <a:solidFill>
                  <a:srgbClr val="FF0000"/>
                </a:solidFill>
                <a:latin typeface="+mn-lt"/>
              </a:rPr>
              <a:t>Следствие из аксиомы присоединения</a:t>
            </a:r>
            <a:r>
              <a:rPr lang="ru-RU" altLang="ru-RU" sz="1600" dirty="0">
                <a:latin typeface="+mn-lt"/>
              </a:rPr>
              <a:t> – Кинематическое состояние тела не изменится, если силу перенести по линии ее действия.</a:t>
            </a:r>
          </a:p>
          <a:p>
            <a:pPr eaLnBrk="1" hangingPunct="1">
              <a:lnSpc>
                <a:spcPct val="80000"/>
              </a:lnSpc>
              <a:buFont typeface="Wingdings" pitchFamily="2" charset="2"/>
              <a:buNone/>
            </a:pPr>
            <a:endParaRPr lang="ru-RU" altLang="ru-RU" sz="1600" dirty="0">
              <a:latin typeface="+mn-lt"/>
            </a:endParaRPr>
          </a:p>
          <a:p>
            <a:pPr eaLnBrk="1" hangingPunct="1">
              <a:lnSpc>
                <a:spcPct val="80000"/>
              </a:lnSpc>
              <a:buFont typeface="Wingdings" pitchFamily="2" charset="2"/>
              <a:buNone/>
            </a:pPr>
            <a:endParaRPr lang="ru-RU" altLang="ru-RU" sz="1600" dirty="0">
              <a:latin typeface="+mn-lt"/>
            </a:endParaRPr>
          </a:p>
          <a:p>
            <a:pPr eaLnBrk="1" hangingPunct="1">
              <a:lnSpc>
                <a:spcPct val="80000"/>
              </a:lnSpc>
              <a:buFont typeface="Wingdings" pitchFamily="2" charset="2"/>
              <a:buNone/>
            </a:pPr>
            <a:endParaRPr lang="ru-RU" altLang="ru-RU" sz="1600" dirty="0">
              <a:latin typeface="+mn-lt"/>
            </a:endParaRPr>
          </a:p>
        </p:txBody>
      </p:sp>
      <p:grpSp>
        <p:nvGrpSpPr>
          <p:cNvPr id="7173" name="Group 91"/>
          <p:cNvGrpSpPr>
            <a:grpSpLocks/>
          </p:cNvGrpSpPr>
          <p:nvPr/>
        </p:nvGrpSpPr>
        <p:grpSpPr bwMode="auto">
          <a:xfrm>
            <a:off x="539552" y="2363986"/>
            <a:ext cx="1246187" cy="848990"/>
            <a:chOff x="723" y="1055"/>
            <a:chExt cx="851" cy="368"/>
          </a:xfrm>
        </p:grpSpPr>
        <p:grpSp>
          <p:nvGrpSpPr>
            <p:cNvPr id="7246" name="Group 24"/>
            <p:cNvGrpSpPr>
              <a:grpSpLocks/>
            </p:cNvGrpSpPr>
            <p:nvPr/>
          </p:nvGrpSpPr>
          <p:grpSpPr bwMode="auto">
            <a:xfrm>
              <a:off x="723" y="1168"/>
              <a:ext cx="796" cy="255"/>
              <a:chOff x="723" y="1111"/>
              <a:chExt cx="796" cy="255"/>
            </a:xfrm>
          </p:grpSpPr>
          <p:sp>
            <p:nvSpPr>
              <p:cNvPr id="7249" name="Oval 8"/>
              <p:cNvSpPr>
                <a:spLocks noChangeArrowheads="1"/>
              </p:cNvSpPr>
              <p:nvPr/>
            </p:nvSpPr>
            <p:spPr bwMode="auto">
              <a:xfrm>
                <a:off x="1037" y="1111"/>
                <a:ext cx="482" cy="255"/>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250" name="AutoShape 10"/>
              <p:cNvSpPr>
                <a:spLocks noChangeArrowheads="1"/>
              </p:cNvSpPr>
              <p:nvPr/>
            </p:nvSpPr>
            <p:spPr bwMode="auto">
              <a:xfrm>
                <a:off x="723" y="1196"/>
                <a:ext cx="340" cy="113"/>
              </a:xfrm>
              <a:prstGeom prst="leftArrow">
                <a:avLst>
                  <a:gd name="adj1" fmla="val 50000"/>
                  <a:gd name="adj2" fmla="val 752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aphicFrame>
          <p:nvGraphicFramePr>
            <p:cNvPr id="7247" name="Object 11"/>
            <p:cNvGraphicFramePr>
              <a:graphicFrameLocks noChangeAspect="1"/>
            </p:cNvGraphicFramePr>
            <p:nvPr/>
          </p:nvGraphicFramePr>
          <p:xfrm>
            <a:off x="839" y="1055"/>
            <a:ext cx="155" cy="198"/>
          </p:xfrm>
          <a:graphic>
            <a:graphicData uri="http://schemas.openxmlformats.org/presentationml/2006/ole">
              <mc:AlternateContent xmlns:mc="http://schemas.openxmlformats.org/markup-compatibility/2006">
                <mc:Choice xmlns:v="urn:schemas-microsoft-com:vml" Requires="v">
                  <p:oleObj spid="_x0000_s40415" name="Формула" r:id="rId3" imgW="177646" imgH="228402" progId="Equation.3">
                    <p:embed/>
                  </p:oleObj>
                </mc:Choice>
                <mc:Fallback>
                  <p:oleObj name="Формула" r:id="rId3"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055"/>
                          <a:ext cx="15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48" name="Line 22"/>
            <p:cNvSpPr>
              <a:spLocks noChangeShapeType="1"/>
            </p:cNvSpPr>
            <p:nvPr/>
          </p:nvSpPr>
          <p:spPr bwMode="auto">
            <a:xfrm>
              <a:off x="1007" y="1310"/>
              <a:ext cx="567"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7174" name="Rectangle 28"/>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245875" name="Group 115"/>
          <p:cNvGrpSpPr>
            <a:grpSpLocks/>
          </p:cNvGrpSpPr>
          <p:nvPr/>
        </p:nvGrpSpPr>
        <p:grpSpPr bwMode="auto">
          <a:xfrm>
            <a:off x="2051720" y="2138561"/>
            <a:ext cx="2184400" cy="1146423"/>
            <a:chOff x="1495" y="913"/>
            <a:chExt cx="1376" cy="434"/>
          </a:xfrm>
        </p:grpSpPr>
        <p:graphicFrame>
          <p:nvGraphicFramePr>
            <p:cNvPr id="7234" name="Object 7"/>
            <p:cNvGraphicFramePr>
              <a:graphicFrameLocks noChangeAspect="1"/>
            </p:cNvGraphicFramePr>
            <p:nvPr/>
          </p:nvGraphicFramePr>
          <p:xfrm>
            <a:off x="2351" y="964"/>
            <a:ext cx="125" cy="144"/>
          </p:xfrm>
          <a:graphic>
            <a:graphicData uri="http://schemas.openxmlformats.org/presentationml/2006/ole">
              <mc:AlternateContent xmlns:mc="http://schemas.openxmlformats.org/markup-compatibility/2006">
                <mc:Choice xmlns:v="urn:schemas-microsoft-com:vml" Requires="v">
                  <p:oleObj spid="_x0000_s40416" name="Формула" r:id="rId5" imgW="190500" imgH="228600" progId="Equation.3">
                    <p:embed/>
                  </p:oleObj>
                </mc:Choice>
                <mc:Fallback>
                  <p:oleObj name="Формула" r:id="rId5"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 y="964"/>
                          <a:ext cx="12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35" name="AutoShape 12"/>
            <p:cNvSpPr>
              <a:spLocks noChangeArrowheads="1"/>
            </p:cNvSpPr>
            <p:nvPr/>
          </p:nvSpPr>
          <p:spPr bwMode="auto">
            <a:xfrm>
              <a:off x="1593" y="1194"/>
              <a:ext cx="183" cy="103"/>
            </a:xfrm>
            <a:prstGeom prst="leftRightArrow">
              <a:avLst>
                <a:gd name="adj1" fmla="val 50000"/>
                <a:gd name="adj2" fmla="val 355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7236" name="Group 26"/>
            <p:cNvGrpSpPr>
              <a:grpSpLocks/>
            </p:cNvGrpSpPr>
            <p:nvPr/>
          </p:nvGrpSpPr>
          <p:grpSpPr bwMode="auto">
            <a:xfrm>
              <a:off x="1855" y="1117"/>
              <a:ext cx="1016" cy="230"/>
              <a:chOff x="1886" y="1083"/>
              <a:chExt cx="1105" cy="255"/>
            </a:xfrm>
          </p:grpSpPr>
          <p:sp>
            <p:nvSpPr>
              <p:cNvPr id="7240" name="AutoShape 9"/>
              <p:cNvSpPr>
                <a:spLocks noChangeArrowheads="1"/>
              </p:cNvSpPr>
              <p:nvPr/>
            </p:nvSpPr>
            <p:spPr bwMode="auto">
              <a:xfrm>
                <a:off x="2679" y="1167"/>
                <a:ext cx="312" cy="114"/>
              </a:xfrm>
              <a:prstGeom prst="rightArrow">
                <a:avLst>
                  <a:gd name="adj1" fmla="val 50000"/>
                  <a:gd name="adj2" fmla="val 684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7241" name="Group 25"/>
              <p:cNvGrpSpPr>
                <a:grpSpLocks/>
              </p:cNvGrpSpPr>
              <p:nvPr/>
            </p:nvGrpSpPr>
            <p:grpSpPr bwMode="auto">
              <a:xfrm>
                <a:off x="1886" y="1083"/>
                <a:ext cx="907" cy="255"/>
                <a:chOff x="1886" y="1083"/>
                <a:chExt cx="907" cy="255"/>
              </a:xfrm>
            </p:grpSpPr>
            <p:sp>
              <p:nvSpPr>
                <p:cNvPr id="7242" name="Oval 13"/>
                <p:cNvSpPr>
                  <a:spLocks noChangeArrowheads="1"/>
                </p:cNvSpPr>
                <p:nvPr/>
              </p:nvSpPr>
              <p:spPr bwMode="auto">
                <a:xfrm>
                  <a:off x="2200" y="1083"/>
                  <a:ext cx="482" cy="255"/>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243" name="AutoShape 14"/>
                <p:cNvSpPr>
                  <a:spLocks noChangeArrowheads="1"/>
                </p:cNvSpPr>
                <p:nvPr/>
              </p:nvSpPr>
              <p:spPr bwMode="auto">
                <a:xfrm>
                  <a:off x="1886" y="1168"/>
                  <a:ext cx="340" cy="113"/>
                </a:xfrm>
                <a:prstGeom prst="leftArrow">
                  <a:avLst>
                    <a:gd name="adj1" fmla="val 50000"/>
                    <a:gd name="adj2" fmla="val 752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244" name="Line 17"/>
                <p:cNvSpPr>
                  <a:spLocks noChangeShapeType="1"/>
                </p:cNvSpPr>
                <p:nvPr/>
              </p:nvSpPr>
              <p:spPr bwMode="auto">
                <a:xfrm>
                  <a:off x="2226" y="1224"/>
                  <a:ext cx="567"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245" name="AutoShape 18"/>
                <p:cNvSpPr>
                  <a:spLocks noChangeArrowheads="1"/>
                </p:cNvSpPr>
                <p:nvPr/>
              </p:nvSpPr>
              <p:spPr bwMode="auto">
                <a:xfrm>
                  <a:off x="2339" y="1168"/>
                  <a:ext cx="340" cy="113"/>
                </a:xfrm>
                <a:prstGeom prst="leftArrow">
                  <a:avLst>
                    <a:gd name="adj1" fmla="val 50000"/>
                    <a:gd name="adj2" fmla="val 752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grpSp>
        <p:graphicFrame>
          <p:nvGraphicFramePr>
            <p:cNvPr id="7237" name="Object 45"/>
            <p:cNvGraphicFramePr>
              <a:graphicFrameLocks noChangeAspect="1"/>
            </p:cNvGraphicFramePr>
            <p:nvPr/>
          </p:nvGraphicFramePr>
          <p:xfrm>
            <a:off x="2638" y="990"/>
            <a:ext cx="147" cy="181"/>
          </p:xfrm>
          <a:graphic>
            <a:graphicData uri="http://schemas.openxmlformats.org/presentationml/2006/ole">
              <mc:AlternateContent xmlns:mc="http://schemas.openxmlformats.org/markup-compatibility/2006">
                <mc:Choice xmlns:v="urn:schemas-microsoft-com:vml" Requires="v">
                  <p:oleObj spid="_x0000_s40417" name="Формула" r:id="rId7" imgW="190417" imgH="241195" progId="Equation.3">
                    <p:embed/>
                  </p:oleObj>
                </mc:Choice>
                <mc:Fallback>
                  <p:oleObj name="Формула" r:id="rId7" imgW="190417"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8" y="990"/>
                          <a:ext cx="147"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38" name="Object 41"/>
            <p:cNvGraphicFramePr>
              <a:graphicFrameLocks noChangeAspect="1"/>
            </p:cNvGraphicFramePr>
            <p:nvPr/>
          </p:nvGraphicFramePr>
          <p:xfrm>
            <a:off x="1973" y="990"/>
            <a:ext cx="134" cy="169"/>
          </p:xfrm>
          <a:graphic>
            <a:graphicData uri="http://schemas.openxmlformats.org/presentationml/2006/ole">
              <mc:AlternateContent xmlns:mc="http://schemas.openxmlformats.org/markup-compatibility/2006">
                <mc:Choice xmlns:v="urn:schemas-microsoft-com:vml" Requires="v">
                  <p:oleObj spid="_x0000_s40418" name="Формула" r:id="rId9" imgW="177646" imgH="228402" progId="Equation.3">
                    <p:embed/>
                  </p:oleObj>
                </mc:Choice>
                <mc:Fallback>
                  <p:oleObj name="Формула" r:id="rId9"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990"/>
                          <a:ext cx="134"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39" name="Object 48"/>
            <p:cNvGraphicFramePr>
              <a:graphicFrameLocks noChangeAspect="1"/>
            </p:cNvGraphicFramePr>
            <p:nvPr/>
          </p:nvGraphicFramePr>
          <p:xfrm>
            <a:off x="1495" y="913"/>
            <a:ext cx="413" cy="163"/>
          </p:xfrm>
          <a:graphic>
            <a:graphicData uri="http://schemas.openxmlformats.org/presentationml/2006/ole">
              <mc:AlternateContent xmlns:mc="http://schemas.openxmlformats.org/markup-compatibility/2006">
                <mc:Choice xmlns:v="urn:schemas-microsoft-com:vml" Requires="v">
                  <p:oleObj spid="_x0000_s40419" name="Формула" r:id="rId10" imgW="596900" imgH="241300" progId="Equation.3">
                    <p:embed/>
                  </p:oleObj>
                </mc:Choice>
                <mc:Fallback>
                  <p:oleObj name="Формула" r:id="rId10" imgW="5969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5" y="913"/>
                          <a:ext cx="413" cy="1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853" name="Group 93"/>
          <p:cNvGrpSpPr>
            <a:grpSpLocks/>
          </p:cNvGrpSpPr>
          <p:nvPr/>
        </p:nvGrpSpPr>
        <p:grpSpPr bwMode="auto">
          <a:xfrm>
            <a:off x="4716463" y="2173486"/>
            <a:ext cx="4146549" cy="1111498"/>
            <a:chOff x="2971" y="924"/>
            <a:chExt cx="2426" cy="471"/>
          </a:xfrm>
        </p:grpSpPr>
        <p:sp>
          <p:nvSpPr>
            <p:cNvPr id="7227" name="AutoShape 19"/>
            <p:cNvSpPr>
              <a:spLocks noChangeArrowheads="1"/>
            </p:cNvSpPr>
            <p:nvPr/>
          </p:nvSpPr>
          <p:spPr bwMode="auto">
            <a:xfrm>
              <a:off x="3105" y="1225"/>
              <a:ext cx="198" cy="114"/>
            </a:xfrm>
            <a:prstGeom prst="leftRightArrow">
              <a:avLst>
                <a:gd name="adj1" fmla="val 50000"/>
                <a:gd name="adj2" fmla="val 3473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228" name="Oval 21"/>
            <p:cNvSpPr>
              <a:spLocks noChangeArrowheads="1"/>
            </p:cNvSpPr>
            <p:nvPr/>
          </p:nvSpPr>
          <p:spPr bwMode="auto">
            <a:xfrm>
              <a:off x="3473" y="1140"/>
              <a:ext cx="482" cy="255"/>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229" name="Line 23"/>
            <p:cNvSpPr>
              <a:spLocks noChangeShapeType="1"/>
            </p:cNvSpPr>
            <p:nvPr/>
          </p:nvSpPr>
          <p:spPr bwMode="auto">
            <a:xfrm>
              <a:off x="3473" y="1281"/>
              <a:ext cx="567"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230" name="AutoShape 20"/>
            <p:cNvSpPr>
              <a:spLocks noChangeArrowheads="1"/>
            </p:cNvSpPr>
            <p:nvPr/>
          </p:nvSpPr>
          <p:spPr bwMode="auto">
            <a:xfrm flipH="1">
              <a:off x="3645" y="1224"/>
              <a:ext cx="312" cy="114"/>
            </a:xfrm>
            <a:prstGeom prst="rightArrow">
              <a:avLst>
                <a:gd name="adj1" fmla="val 50000"/>
                <a:gd name="adj2" fmla="val 684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aphicFrame>
          <p:nvGraphicFramePr>
            <p:cNvPr id="7231" name="Object 27"/>
            <p:cNvGraphicFramePr>
              <a:graphicFrameLocks noChangeAspect="1"/>
            </p:cNvGraphicFramePr>
            <p:nvPr/>
          </p:nvGraphicFramePr>
          <p:xfrm>
            <a:off x="4179" y="1168"/>
            <a:ext cx="1218" cy="188"/>
          </p:xfrm>
          <a:graphic>
            <a:graphicData uri="http://schemas.openxmlformats.org/presentationml/2006/ole">
              <mc:AlternateContent xmlns:mc="http://schemas.openxmlformats.org/markup-compatibility/2006">
                <mc:Choice xmlns:v="urn:schemas-microsoft-com:vml" Requires="v">
                  <p:oleObj spid="_x0000_s40420" name="Формула" r:id="rId12" imgW="1574800" imgH="241300" progId="Equation.3">
                    <p:embed/>
                  </p:oleObj>
                </mc:Choice>
                <mc:Fallback>
                  <p:oleObj name="Формула" r:id="rId12" imgW="1574800" imgH="241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9" y="1168"/>
                          <a:ext cx="1218" cy="188"/>
                        </a:xfrm>
                        <a:prstGeom prst="rect">
                          <a:avLst/>
                        </a:prstGeom>
                        <a:solidFill>
                          <a:srgbClr val="FFFF00"/>
                        </a:solidFill>
                        <a:ln w="9525">
                          <a:solidFill>
                            <a:schemeClr val="tx1"/>
                          </a:solidFill>
                          <a:miter lim="800000"/>
                          <a:headEnd/>
                          <a:tailEnd/>
                        </a:ln>
                      </p:spPr>
                    </p:pic>
                  </p:oleObj>
                </mc:Fallback>
              </mc:AlternateContent>
            </a:graphicData>
          </a:graphic>
        </p:graphicFrame>
        <p:graphicFrame>
          <p:nvGraphicFramePr>
            <p:cNvPr id="7232" name="Object 38"/>
            <p:cNvGraphicFramePr>
              <a:graphicFrameLocks noChangeAspect="1"/>
            </p:cNvGraphicFramePr>
            <p:nvPr/>
          </p:nvGraphicFramePr>
          <p:xfrm>
            <a:off x="3764" y="998"/>
            <a:ext cx="165" cy="198"/>
          </p:xfrm>
          <a:graphic>
            <a:graphicData uri="http://schemas.openxmlformats.org/presentationml/2006/ole">
              <mc:AlternateContent xmlns:mc="http://schemas.openxmlformats.org/markup-compatibility/2006">
                <mc:Choice xmlns:v="urn:schemas-microsoft-com:vml" Requires="v">
                  <p:oleObj spid="_x0000_s40421" name="Формула" r:id="rId14" imgW="190500" imgH="228600" progId="Equation.3">
                    <p:embed/>
                  </p:oleObj>
                </mc:Choice>
                <mc:Fallback>
                  <p:oleObj name="Формула" r:id="rId14" imgW="1905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64" y="998"/>
                          <a:ext cx="16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33" name="Object 51"/>
            <p:cNvGraphicFramePr>
              <a:graphicFrameLocks noChangeAspect="1"/>
            </p:cNvGraphicFramePr>
            <p:nvPr/>
          </p:nvGraphicFramePr>
          <p:xfrm>
            <a:off x="2971" y="924"/>
            <a:ext cx="448" cy="187"/>
          </p:xfrm>
          <a:graphic>
            <a:graphicData uri="http://schemas.openxmlformats.org/presentationml/2006/ole">
              <mc:AlternateContent xmlns:mc="http://schemas.openxmlformats.org/markup-compatibility/2006">
                <mc:Choice xmlns:v="urn:schemas-microsoft-com:vml" Requires="v">
                  <p:oleObj spid="_x0000_s40422" name="Формула" r:id="rId16" imgW="583947" imgH="241195" progId="Equation.3">
                    <p:embed/>
                  </p:oleObj>
                </mc:Choice>
                <mc:Fallback>
                  <p:oleObj name="Формула" r:id="rId16" imgW="583947" imgH="24119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1" y="924"/>
                          <a:ext cx="448" cy="187"/>
                        </a:xfrm>
                        <a:prstGeom prst="rect">
                          <a:avLst/>
                        </a:prstGeom>
                        <a:solidFill>
                          <a:srgbClr val="FFFF00"/>
                        </a:solidFill>
                        <a:ln w="9525">
                          <a:solidFill>
                            <a:schemeClr val="tx1"/>
                          </a:solidFill>
                          <a:miter lim="800000"/>
                          <a:headEnd/>
                          <a:tailEnd/>
                        </a:ln>
                      </p:spPr>
                    </p:pic>
                  </p:oleObj>
                </mc:Fallback>
              </mc:AlternateContent>
            </a:graphicData>
          </a:graphic>
        </p:graphicFrame>
      </p:grpSp>
      <p:grpSp>
        <p:nvGrpSpPr>
          <p:cNvPr id="245856" name="Group 96"/>
          <p:cNvGrpSpPr>
            <a:grpSpLocks/>
          </p:cNvGrpSpPr>
          <p:nvPr/>
        </p:nvGrpSpPr>
        <p:grpSpPr bwMode="auto">
          <a:xfrm>
            <a:off x="179512" y="4986238"/>
            <a:ext cx="1938338" cy="1405037"/>
            <a:chOff x="266" y="1695"/>
            <a:chExt cx="1389" cy="737"/>
          </a:xfrm>
        </p:grpSpPr>
        <p:grpSp>
          <p:nvGrpSpPr>
            <p:cNvPr id="7219" name="Group 63"/>
            <p:cNvGrpSpPr>
              <a:grpSpLocks/>
            </p:cNvGrpSpPr>
            <p:nvPr/>
          </p:nvGrpSpPr>
          <p:grpSpPr bwMode="auto">
            <a:xfrm>
              <a:off x="266" y="1695"/>
              <a:ext cx="1389" cy="737"/>
              <a:chOff x="1179" y="2217"/>
              <a:chExt cx="1389" cy="737"/>
            </a:xfrm>
          </p:grpSpPr>
          <p:sp>
            <p:nvSpPr>
              <p:cNvPr id="7222" name="Oval 52"/>
              <p:cNvSpPr>
                <a:spLocks noChangeArrowheads="1"/>
              </p:cNvSpPr>
              <p:nvPr/>
            </p:nvSpPr>
            <p:spPr bwMode="auto">
              <a:xfrm>
                <a:off x="1321" y="2302"/>
                <a:ext cx="1134" cy="65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223" name="AutoShape 53"/>
              <p:cNvSpPr>
                <a:spLocks noChangeArrowheads="1"/>
              </p:cNvSpPr>
              <p:nvPr/>
            </p:nvSpPr>
            <p:spPr bwMode="auto">
              <a:xfrm>
                <a:off x="2030" y="2699"/>
                <a:ext cx="538" cy="113"/>
              </a:xfrm>
              <a:prstGeom prst="rightArrow">
                <a:avLst>
                  <a:gd name="adj1" fmla="val 50000"/>
                  <a:gd name="adj2" fmla="val 11902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7224" name="AutoShape 54"/>
              <p:cNvSpPr>
                <a:spLocks noChangeArrowheads="1"/>
              </p:cNvSpPr>
              <p:nvPr/>
            </p:nvSpPr>
            <p:spPr bwMode="auto">
              <a:xfrm rot="8522422" flipH="1">
                <a:off x="1774" y="2217"/>
                <a:ext cx="312" cy="114"/>
              </a:xfrm>
              <a:prstGeom prst="rightArrow">
                <a:avLst>
                  <a:gd name="adj1" fmla="val 50000"/>
                  <a:gd name="adj2" fmla="val 684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7225" name="Line 56"/>
              <p:cNvSpPr>
                <a:spLocks noChangeShapeType="1"/>
              </p:cNvSpPr>
              <p:nvPr/>
            </p:nvSpPr>
            <p:spPr bwMode="auto">
              <a:xfrm flipV="1">
                <a:off x="1236" y="2359"/>
                <a:ext cx="595" cy="51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226" name="Line 57"/>
              <p:cNvSpPr>
                <a:spLocks noChangeShapeType="1"/>
              </p:cNvSpPr>
              <p:nvPr/>
            </p:nvSpPr>
            <p:spPr bwMode="auto">
              <a:xfrm flipV="1">
                <a:off x="1179" y="2755"/>
                <a:ext cx="851"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aphicFrame>
          <p:nvGraphicFramePr>
            <p:cNvPr id="7220" name="Object 75"/>
            <p:cNvGraphicFramePr>
              <a:graphicFrameLocks noChangeAspect="1"/>
            </p:cNvGraphicFramePr>
            <p:nvPr/>
          </p:nvGraphicFramePr>
          <p:xfrm>
            <a:off x="998" y="1797"/>
            <a:ext cx="155" cy="198"/>
          </p:xfrm>
          <a:graphic>
            <a:graphicData uri="http://schemas.openxmlformats.org/presentationml/2006/ole">
              <mc:AlternateContent xmlns:mc="http://schemas.openxmlformats.org/markup-compatibility/2006">
                <mc:Choice xmlns:v="urn:schemas-microsoft-com:vml" Requires="v">
                  <p:oleObj spid="_x0000_s40423" name="Формула" r:id="rId18" imgW="177646" imgH="228402" progId="Equation.3">
                    <p:embed/>
                  </p:oleObj>
                </mc:Choice>
                <mc:Fallback>
                  <p:oleObj name="Формула" r:id="rId18"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1797"/>
                          <a:ext cx="15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21" name="Object 76"/>
            <p:cNvGraphicFramePr>
              <a:graphicFrameLocks noChangeAspect="1"/>
            </p:cNvGraphicFramePr>
            <p:nvPr/>
          </p:nvGraphicFramePr>
          <p:xfrm>
            <a:off x="1261" y="2007"/>
            <a:ext cx="168" cy="198"/>
          </p:xfrm>
          <a:graphic>
            <a:graphicData uri="http://schemas.openxmlformats.org/presentationml/2006/ole">
              <mc:AlternateContent xmlns:mc="http://schemas.openxmlformats.org/markup-compatibility/2006">
                <mc:Choice xmlns:v="urn:schemas-microsoft-com:vml" Requires="v">
                  <p:oleObj spid="_x0000_s40424" name="Формула" r:id="rId19" imgW="190500" imgH="228600" progId="Equation.3">
                    <p:embed/>
                  </p:oleObj>
                </mc:Choice>
                <mc:Fallback>
                  <p:oleObj name="Формула" r:id="rId19"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1" y="2007"/>
                          <a:ext cx="1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45842" name="Group 82"/>
          <p:cNvGrpSpPr>
            <a:grpSpLocks/>
          </p:cNvGrpSpPr>
          <p:nvPr/>
        </p:nvGrpSpPr>
        <p:grpSpPr bwMode="auto">
          <a:xfrm>
            <a:off x="2147399" y="5094904"/>
            <a:ext cx="2280015" cy="1358432"/>
            <a:chOff x="1746" y="2358"/>
            <a:chExt cx="1474" cy="687"/>
          </a:xfrm>
        </p:grpSpPr>
        <p:sp>
          <p:nvSpPr>
            <p:cNvPr id="7209" name="Oval 58"/>
            <p:cNvSpPr>
              <a:spLocks noChangeArrowheads="1"/>
            </p:cNvSpPr>
            <p:nvPr/>
          </p:nvSpPr>
          <p:spPr bwMode="auto">
            <a:xfrm>
              <a:off x="1888" y="2358"/>
              <a:ext cx="1134" cy="65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210" name="AutoShape 59"/>
            <p:cNvSpPr>
              <a:spLocks noChangeArrowheads="1"/>
            </p:cNvSpPr>
            <p:nvPr/>
          </p:nvSpPr>
          <p:spPr bwMode="auto">
            <a:xfrm>
              <a:off x="1944" y="2755"/>
              <a:ext cx="538" cy="113"/>
            </a:xfrm>
            <a:prstGeom prst="rightArrow">
              <a:avLst>
                <a:gd name="adj1" fmla="val 50000"/>
                <a:gd name="adj2" fmla="val 11902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7211" name="AutoShape 60"/>
            <p:cNvSpPr>
              <a:spLocks noChangeArrowheads="1"/>
            </p:cNvSpPr>
            <p:nvPr/>
          </p:nvSpPr>
          <p:spPr bwMode="auto">
            <a:xfrm rot="8522422" flipH="1">
              <a:off x="1887" y="2669"/>
              <a:ext cx="312" cy="114"/>
            </a:xfrm>
            <a:prstGeom prst="rightArrow">
              <a:avLst>
                <a:gd name="adj1" fmla="val 50000"/>
                <a:gd name="adj2" fmla="val 684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7212" name="Line 61"/>
            <p:cNvSpPr>
              <a:spLocks noChangeShapeType="1"/>
            </p:cNvSpPr>
            <p:nvPr/>
          </p:nvSpPr>
          <p:spPr bwMode="auto">
            <a:xfrm flipV="1">
              <a:off x="1803" y="2415"/>
              <a:ext cx="595" cy="51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213" name="Line 62"/>
            <p:cNvSpPr>
              <a:spLocks noChangeShapeType="1"/>
            </p:cNvSpPr>
            <p:nvPr/>
          </p:nvSpPr>
          <p:spPr bwMode="auto">
            <a:xfrm flipV="1">
              <a:off x="1746" y="2811"/>
              <a:ext cx="1304"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214" name="Line 69"/>
            <p:cNvSpPr>
              <a:spLocks noChangeShapeType="1"/>
            </p:cNvSpPr>
            <p:nvPr/>
          </p:nvSpPr>
          <p:spPr bwMode="auto">
            <a:xfrm flipV="1">
              <a:off x="1916" y="2614"/>
              <a:ext cx="1304"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215" name="Line 70"/>
            <p:cNvSpPr>
              <a:spLocks noChangeShapeType="1"/>
            </p:cNvSpPr>
            <p:nvPr/>
          </p:nvSpPr>
          <p:spPr bwMode="auto">
            <a:xfrm flipV="1">
              <a:off x="2285" y="2472"/>
              <a:ext cx="595" cy="51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216" name="Line 73"/>
            <p:cNvSpPr>
              <a:spLocks noChangeShapeType="1"/>
            </p:cNvSpPr>
            <p:nvPr/>
          </p:nvSpPr>
          <p:spPr bwMode="auto">
            <a:xfrm flipV="1">
              <a:off x="1927" y="2500"/>
              <a:ext cx="1202" cy="31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7217" name="Object 77"/>
            <p:cNvGraphicFramePr>
              <a:graphicFrameLocks noChangeAspect="1"/>
            </p:cNvGraphicFramePr>
            <p:nvPr/>
          </p:nvGraphicFramePr>
          <p:xfrm>
            <a:off x="2109" y="2847"/>
            <a:ext cx="168" cy="198"/>
          </p:xfrm>
          <a:graphic>
            <a:graphicData uri="http://schemas.openxmlformats.org/presentationml/2006/ole">
              <mc:AlternateContent xmlns:mc="http://schemas.openxmlformats.org/markup-compatibility/2006">
                <mc:Choice xmlns:v="urn:schemas-microsoft-com:vml" Requires="v">
                  <p:oleObj spid="_x0000_s40425" name="Формула" r:id="rId20" imgW="190500" imgH="228600" progId="Equation.3">
                    <p:embed/>
                  </p:oleObj>
                </mc:Choice>
                <mc:Fallback>
                  <p:oleObj name="Формула" r:id="rId20" imgW="190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2847"/>
                          <a:ext cx="1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18" name="Object 78"/>
            <p:cNvGraphicFramePr>
              <a:graphicFrameLocks noChangeAspect="1"/>
            </p:cNvGraphicFramePr>
            <p:nvPr/>
          </p:nvGraphicFramePr>
          <p:xfrm>
            <a:off x="1886" y="2523"/>
            <a:ext cx="155" cy="198"/>
          </p:xfrm>
          <a:graphic>
            <a:graphicData uri="http://schemas.openxmlformats.org/presentationml/2006/ole">
              <mc:AlternateContent xmlns:mc="http://schemas.openxmlformats.org/markup-compatibility/2006">
                <mc:Choice xmlns:v="urn:schemas-microsoft-com:vml" Requires="v">
                  <p:oleObj spid="_x0000_s40426" name="Формула" r:id="rId21" imgW="177646" imgH="228402" progId="Equation.3">
                    <p:embed/>
                  </p:oleObj>
                </mc:Choice>
                <mc:Fallback>
                  <p:oleObj name="Формула" r:id="rId21"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 y="2523"/>
                          <a:ext cx="15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5854" name="Text Box 94"/>
          <p:cNvSpPr txBox="1">
            <a:spLocks noChangeArrowheads="1"/>
          </p:cNvSpPr>
          <p:nvPr/>
        </p:nvSpPr>
        <p:spPr bwMode="auto">
          <a:xfrm>
            <a:off x="215900" y="3645024"/>
            <a:ext cx="8712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a:latin typeface="+mn-lt"/>
              </a:rPr>
              <a:t>4. </a:t>
            </a:r>
            <a:r>
              <a:rPr lang="ru-RU" altLang="ru-RU" sz="1600">
                <a:solidFill>
                  <a:srgbClr val="FF0000"/>
                </a:solidFill>
                <a:latin typeface="+mn-lt"/>
              </a:rPr>
              <a:t>Аксиома параллелограмма</a:t>
            </a:r>
            <a:r>
              <a:rPr lang="ru-RU" altLang="ru-RU" sz="1600">
                <a:latin typeface="+mn-lt"/>
              </a:rPr>
              <a:t> – Равнодействующая двух пересекающихся сил равна диагонали параллелограмма, построенного на этих силах как на сторонах. </a:t>
            </a:r>
          </a:p>
          <a:p>
            <a:pPr eaLnBrk="1" hangingPunct="1"/>
            <a:endParaRPr lang="ru-RU" altLang="ru-RU" sz="1600">
              <a:latin typeface="+mn-lt"/>
            </a:endParaRPr>
          </a:p>
        </p:txBody>
      </p:sp>
      <p:grpSp>
        <p:nvGrpSpPr>
          <p:cNvPr id="245870" name="Group 110"/>
          <p:cNvGrpSpPr>
            <a:grpSpLocks/>
          </p:cNvGrpSpPr>
          <p:nvPr/>
        </p:nvGrpSpPr>
        <p:grpSpPr bwMode="auto">
          <a:xfrm>
            <a:off x="4236120" y="5059263"/>
            <a:ext cx="4793580" cy="1332012"/>
            <a:chOff x="2903" y="1752"/>
            <a:chExt cx="2721" cy="698"/>
          </a:xfrm>
        </p:grpSpPr>
        <p:grpSp>
          <p:nvGrpSpPr>
            <p:cNvPr id="7189" name="Group 97"/>
            <p:cNvGrpSpPr>
              <a:grpSpLocks/>
            </p:cNvGrpSpPr>
            <p:nvPr/>
          </p:nvGrpSpPr>
          <p:grpSpPr bwMode="auto">
            <a:xfrm>
              <a:off x="2903" y="1798"/>
              <a:ext cx="1446" cy="652"/>
              <a:chOff x="3192" y="2358"/>
              <a:chExt cx="1446" cy="652"/>
            </a:xfrm>
          </p:grpSpPr>
          <p:sp>
            <p:nvSpPr>
              <p:cNvPr id="7192" name="Oval 98"/>
              <p:cNvSpPr>
                <a:spLocks noChangeArrowheads="1"/>
              </p:cNvSpPr>
              <p:nvPr/>
            </p:nvSpPr>
            <p:spPr bwMode="auto">
              <a:xfrm>
                <a:off x="3334" y="2358"/>
                <a:ext cx="1134" cy="65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193" name="AutoShape 99"/>
              <p:cNvSpPr>
                <a:spLocks noChangeArrowheads="1"/>
              </p:cNvSpPr>
              <p:nvPr/>
            </p:nvSpPr>
            <p:spPr bwMode="auto">
              <a:xfrm>
                <a:off x="3390" y="2755"/>
                <a:ext cx="538" cy="113"/>
              </a:xfrm>
              <a:prstGeom prst="rightArrow">
                <a:avLst>
                  <a:gd name="adj1" fmla="val 50000"/>
                  <a:gd name="adj2" fmla="val 11902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7194" name="AutoShape 100"/>
              <p:cNvSpPr>
                <a:spLocks noChangeArrowheads="1"/>
              </p:cNvSpPr>
              <p:nvPr/>
            </p:nvSpPr>
            <p:spPr bwMode="auto">
              <a:xfrm rot="8522422" flipH="1">
                <a:off x="3333" y="2669"/>
                <a:ext cx="312" cy="114"/>
              </a:xfrm>
              <a:prstGeom prst="rightArrow">
                <a:avLst>
                  <a:gd name="adj1" fmla="val 50000"/>
                  <a:gd name="adj2" fmla="val 68421"/>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7195" name="Line 101"/>
              <p:cNvSpPr>
                <a:spLocks noChangeShapeType="1"/>
              </p:cNvSpPr>
              <p:nvPr/>
            </p:nvSpPr>
            <p:spPr bwMode="auto">
              <a:xfrm flipV="1">
                <a:off x="3249" y="2415"/>
                <a:ext cx="595" cy="51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196" name="Line 102"/>
              <p:cNvSpPr>
                <a:spLocks noChangeShapeType="1"/>
              </p:cNvSpPr>
              <p:nvPr/>
            </p:nvSpPr>
            <p:spPr bwMode="auto">
              <a:xfrm flipV="1">
                <a:off x="3192" y="2811"/>
                <a:ext cx="1304"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197" name="Line 103"/>
              <p:cNvSpPr>
                <a:spLocks noChangeShapeType="1"/>
              </p:cNvSpPr>
              <p:nvPr/>
            </p:nvSpPr>
            <p:spPr bwMode="auto">
              <a:xfrm flipV="1">
                <a:off x="3730" y="2472"/>
                <a:ext cx="595" cy="51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198" name="Line 104"/>
              <p:cNvSpPr>
                <a:spLocks noChangeShapeType="1"/>
              </p:cNvSpPr>
              <p:nvPr/>
            </p:nvSpPr>
            <p:spPr bwMode="auto">
              <a:xfrm flipV="1">
                <a:off x="3334" y="2614"/>
                <a:ext cx="1304"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199" name="AutoShape 105"/>
              <p:cNvSpPr>
                <a:spLocks noChangeArrowheads="1"/>
              </p:cNvSpPr>
              <p:nvPr/>
            </p:nvSpPr>
            <p:spPr bwMode="auto">
              <a:xfrm rot="-931276">
                <a:off x="3385" y="2659"/>
                <a:ext cx="765" cy="113"/>
              </a:xfrm>
              <a:prstGeom prst="rightArrow">
                <a:avLst>
                  <a:gd name="adj1" fmla="val 50000"/>
                  <a:gd name="adj2" fmla="val 16924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7200" name="Line 106"/>
              <p:cNvSpPr>
                <a:spLocks noChangeShapeType="1"/>
              </p:cNvSpPr>
              <p:nvPr/>
            </p:nvSpPr>
            <p:spPr bwMode="auto">
              <a:xfrm flipV="1">
                <a:off x="3379" y="2500"/>
                <a:ext cx="1202" cy="31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aphicFrame>
            <p:nvGraphicFramePr>
              <p:cNvPr id="7201" name="Object 107"/>
              <p:cNvGraphicFramePr>
                <a:graphicFrameLocks noChangeAspect="1"/>
              </p:cNvGraphicFramePr>
              <p:nvPr/>
            </p:nvGraphicFramePr>
            <p:xfrm>
              <a:off x="4002" y="2425"/>
              <a:ext cx="145" cy="165"/>
            </p:xfrm>
            <a:graphic>
              <a:graphicData uri="http://schemas.openxmlformats.org/presentationml/2006/ole">
                <mc:AlternateContent xmlns:mc="http://schemas.openxmlformats.org/markup-compatibility/2006">
                  <mc:Choice xmlns:v="urn:schemas-microsoft-com:vml" Requires="v">
                    <p:oleObj spid="_x0000_s40427" name="Формула" r:id="rId22" imgW="164957" imgH="190335" progId="Equation.3">
                      <p:embed/>
                    </p:oleObj>
                  </mc:Choice>
                  <mc:Fallback>
                    <p:oleObj name="Формула" r:id="rId22" imgW="164957" imgH="190335"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02" y="2425"/>
                            <a:ext cx="1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190" name="Object 108"/>
            <p:cNvGraphicFramePr>
              <a:graphicFrameLocks noChangeAspect="1"/>
            </p:cNvGraphicFramePr>
            <p:nvPr/>
          </p:nvGraphicFramePr>
          <p:xfrm>
            <a:off x="4513" y="1752"/>
            <a:ext cx="480" cy="144"/>
          </p:xfrm>
          <a:graphic>
            <a:graphicData uri="http://schemas.openxmlformats.org/presentationml/2006/ole">
              <mc:AlternateContent xmlns:mc="http://schemas.openxmlformats.org/markup-compatibility/2006">
                <mc:Choice xmlns:v="urn:schemas-microsoft-com:vml" Requires="v">
                  <p:oleObj spid="_x0000_s40428" name="Формула" r:id="rId24" imgW="761669" imgH="228501" progId="Equation.3">
                    <p:embed/>
                  </p:oleObj>
                </mc:Choice>
                <mc:Fallback>
                  <p:oleObj name="Формула" r:id="rId24" imgW="761669" imgH="228501"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13" y="1752"/>
                          <a:ext cx="480"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1" name="Object 109"/>
            <p:cNvGraphicFramePr>
              <a:graphicFrameLocks noChangeAspect="1"/>
            </p:cNvGraphicFramePr>
            <p:nvPr/>
          </p:nvGraphicFramePr>
          <p:xfrm>
            <a:off x="4248" y="1996"/>
            <a:ext cx="1376" cy="176"/>
          </p:xfrm>
          <a:graphic>
            <a:graphicData uri="http://schemas.openxmlformats.org/presentationml/2006/ole">
              <mc:AlternateContent xmlns:mc="http://schemas.openxmlformats.org/markup-compatibility/2006">
                <mc:Choice xmlns:v="urn:schemas-microsoft-com:vml" Requires="v">
                  <p:oleObj spid="_x0000_s40429" name="Формула" r:id="rId26" imgW="2184400" imgH="279400" progId="Equation.3">
                    <p:embed/>
                  </p:oleObj>
                </mc:Choice>
                <mc:Fallback>
                  <p:oleObj name="Формула" r:id="rId26" imgW="2184400" imgH="2794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48" y="1996"/>
                          <a:ext cx="1376" cy="1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8" name="Oval 12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1000" b="1" dirty="0">
                <a:solidFill>
                  <a:schemeClr val="bg2"/>
                </a:solidFill>
                <a:latin typeface="+mn-lt"/>
              </a:rPr>
              <a:t>4</a:t>
            </a:r>
            <a:endParaRPr lang="ru-RU" altLang="ru-RU" sz="1000" b="1" dirty="0">
              <a:solidFill>
                <a:schemeClr val="bg2"/>
              </a:solidFill>
              <a:latin typeface="+mn-lt"/>
            </a:endParaRPr>
          </a:p>
        </p:txBody>
      </p:sp>
    </p:spTree>
    <p:extLst>
      <p:ext uri="{BB962C8B-B14F-4D97-AF65-F5344CB8AC3E}">
        <p14:creationId xmlns:p14="http://schemas.microsoft.com/office/powerpoint/2010/main" val="3412613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45875"/>
                                        </p:tgtEl>
                                        <p:attrNameLst>
                                          <p:attrName>style.visibility</p:attrName>
                                        </p:attrNameLst>
                                      </p:cBhvr>
                                      <p:to>
                                        <p:strVal val="visible"/>
                                      </p:to>
                                    </p:set>
                                    <p:anim calcmode="lin" valueType="num">
                                      <p:cBhvr additive="base">
                                        <p:cTn id="7" dur="500" fill="hold"/>
                                        <p:tgtEl>
                                          <p:spTgt spid="245875"/>
                                        </p:tgtEl>
                                        <p:attrNameLst>
                                          <p:attrName>ppt_x</p:attrName>
                                        </p:attrNameLst>
                                      </p:cBhvr>
                                      <p:tavLst>
                                        <p:tav tm="0">
                                          <p:val>
                                            <p:strVal val="1+#ppt_w/2"/>
                                          </p:val>
                                        </p:tav>
                                        <p:tav tm="100000">
                                          <p:val>
                                            <p:strVal val="#ppt_x"/>
                                          </p:val>
                                        </p:tav>
                                      </p:tavLst>
                                    </p:anim>
                                    <p:anim calcmode="lin" valueType="num">
                                      <p:cBhvr additive="base">
                                        <p:cTn id="8" dur="500" fill="hold"/>
                                        <p:tgtEl>
                                          <p:spTgt spid="245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45853"/>
                                        </p:tgtEl>
                                        <p:attrNameLst>
                                          <p:attrName>style.visibility</p:attrName>
                                        </p:attrNameLst>
                                      </p:cBhvr>
                                      <p:to>
                                        <p:strVal val="visible"/>
                                      </p:to>
                                    </p:set>
                                    <p:anim calcmode="lin" valueType="num">
                                      <p:cBhvr additive="base">
                                        <p:cTn id="13" dur="500" fill="hold"/>
                                        <p:tgtEl>
                                          <p:spTgt spid="245853"/>
                                        </p:tgtEl>
                                        <p:attrNameLst>
                                          <p:attrName>ppt_x</p:attrName>
                                        </p:attrNameLst>
                                      </p:cBhvr>
                                      <p:tavLst>
                                        <p:tav tm="0">
                                          <p:val>
                                            <p:strVal val="1+#ppt_w/2"/>
                                          </p:val>
                                        </p:tav>
                                        <p:tav tm="100000">
                                          <p:val>
                                            <p:strVal val="#ppt_x"/>
                                          </p:val>
                                        </p:tav>
                                      </p:tavLst>
                                    </p:anim>
                                    <p:anim calcmode="lin" valueType="num">
                                      <p:cBhvr additive="base">
                                        <p:cTn id="14" dur="500" fill="hold"/>
                                        <p:tgtEl>
                                          <p:spTgt spid="2458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85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584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685" name="Group 101"/>
          <p:cNvGrpSpPr>
            <a:grpSpLocks/>
          </p:cNvGrpSpPr>
          <p:nvPr/>
        </p:nvGrpSpPr>
        <p:grpSpPr bwMode="auto">
          <a:xfrm>
            <a:off x="4600575" y="3709988"/>
            <a:ext cx="1757363" cy="1395412"/>
            <a:chOff x="2898" y="2337"/>
            <a:chExt cx="1107" cy="879"/>
          </a:xfrm>
        </p:grpSpPr>
        <p:sp>
          <p:nvSpPr>
            <p:cNvPr id="28746" name="Oval 70"/>
            <p:cNvSpPr>
              <a:spLocks noChangeArrowheads="1"/>
            </p:cNvSpPr>
            <p:nvPr/>
          </p:nvSpPr>
          <p:spPr bwMode="auto">
            <a:xfrm>
              <a:off x="2901" y="2361"/>
              <a:ext cx="900" cy="840"/>
            </a:xfrm>
            <a:prstGeom prst="ellipse">
              <a:avLst/>
            </a:prstGeom>
            <a:solidFill>
              <a:srgbClr val="FFCC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747" name="AutoShape 72"/>
            <p:cNvSpPr>
              <a:spLocks noChangeArrowheads="1"/>
            </p:cNvSpPr>
            <p:nvPr/>
          </p:nvSpPr>
          <p:spPr bwMode="auto">
            <a:xfrm>
              <a:off x="3348" y="2790"/>
              <a:ext cx="510" cy="426"/>
            </a:xfrm>
            <a:prstGeom prst="rtTriangle">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748" name="AutoShape 73"/>
            <p:cNvSpPr>
              <a:spLocks noChangeArrowheads="1"/>
            </p:cNvSpPr>
            <p:nvPr/>
          </p:nvSpPr>
          <p:spPr bwMode="auto">
            <a:xfrm flipV="1">
              <a:off x="3341" y="2363"/>
              <a:ext cx="510" cy="426"/>
            </a:xfrm>
            <a:prstGeom prst="rtTriangle">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749" name="Line 74"/>
            <p:cNvSpPr>
              <a:spLocks noChangeShapeType="1"/>
            </p:cNvSpPr>
            <p:nvPr/>
          </p:nvSpPr>
          <p:spPr bwMode="auto">
            <a:xfrm>
              <a:off x="3354" y="2784"/>
              <a:ext cx="648"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50" name="Line 75"/>
            <p:cNvSpPr>
              <a:spLocks noChangeShapeType="1"/>
            </p:cNvSpPr>
            <p:nvPr/>
          </p:nvSpPr>
          <p:spPr bwMode="auto">
            <a:xfrm flipV="1">
              <a:off x="3348" y="2496"/>
              <a:ext cx="336"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51" name="Line 76"/>
            <p:cNvSpPr>
              <a:spLocks noChangeShapeType="1"/>
            </p:cNvSpPr>
            <p:nvPr/>
          </p:nvSpPr>
          <p:spPr bwMode="auto">
            <a:xfrm>
              <a:off x="3353" y="2783"/>
              <a:ext cx="327"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52" name="AutoShape 77"/>
            <p:cNvSpPr>
              <a:spLocks noChangeArrowheads="1"/>
            </p:cNvSpPr>
            <p:nvPr/>
          </p:nvSpPr>
          <p:spPr bwMode="auto">
            <a:xfrm rot="-7128783">
              <a:off x="3507" y="2462"/>
              <a:ext cx="75" cy="438"/>
            </a:xfrm>
            <a:prstGeom prst="triangle">
              <a:avLst>
                <a:gd name="adj" fmla="val 50000"/>
              </a:avLst>
            </a:prstGeom>
            <a:solidFill>
              <a:srgbClr val="FF99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753" name="Freeform 79"/>
            <p:cNvSpPr>
              <a:spLocks/>
            </p:cNvSpPr>
            <p:nvPr/>
          </p:nvSpPr>
          <p:spPr bwMode="auto">
            <a:xfrm>
              <a:off x="3526" y="2712"/>
              <a:ext cx="12" cy="69"/>
            </a:xfrm>
            <a:custGeom>
              <a:avLst/>
              <a:gdLst>
                <a:gd name="T0" fmla="*/ 0 w 12"/>
                <a:gd name="T1" fmla="*/ 0 h 69"/>
                <a:gd name="T2" fmla="*/ 12 w 12"/>
                <a:gd name="T3" fmla="*/ 69 h 69"/>
                <a:gd name="T4" fmla="*/ 0 60000 65536"/>
                <a:gd name="T5" fmla="*/ 0 60000 65536"/>
              </a:gdLst>
              <a:ahLst/>
              <a:cxnLst>
                <a:cxn ang="T4">
                  <a:pos x="T0" y="T1"/>
                </a:cxn>
                <a:cxn ang="T5">
                  <a:pos x="T2" y="T3"/>
                </a:cxn>
              </a:cxnLst>
              <a:rect l="0" t="0" r="r" b="b"/>
              <a:pathLst>
                <a:path w="12" h="69">
                  <a:moveTo>
                    <a:pt x="0" y="0"/>
                  </a:moveTo>
                  <a:cubicBezTo>
                    <a:pt x="9" y="27"/>
                    <a:pt x="12" y="36"/>
                    <a:pt x="12" y="69"/>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54" name="Freeform 80"/>
            <p:cNvSpPr>
              <a:spLocks/>
            </p:cNvSpPr>
            <p:nvPr/>
          </p:nvSpPr>
          <p:spPr bwMode="auto">
            <a:xfrm>
              <a:off x="3538" y="2661"/>
              <a:ext cx="27" cy="32"/>
            </a:xfrm>
            <a:custGeom>
              <a:avLst/>
              <a:gdLst>
                <a:gd name="T0" fmla="*/ 0 w 12"/>
                <a:gd name="T1" fmla="*/ 0 h 69"/>
                <a:gd name="T2" fmla="*/ 27 w 12"/>
                <a:gd name="T3" fmla="*/ 32 h 69"/>
                <a:gd name="T4" fmla="*/ 0 60000 65536"/>
                <a:gd name="T5" fmla="*/ 0 60000 65536"/>
              </a:gdLst>
              <a:ahLst/>
              <a:cxnLst>
                <a:cxn ang="T4">
                  <a:pos x="T0" y="T1"/>
                </a:cxn>
                <a:cxn ang="T5">
                  <a:pos x="T2" y="T3"/>
                </a:cxn>
              </a:cxnLst>
              <a:rect l="0" t="0" r="r" b="b"/>
              <a:pathLst>
                <a:path w="12" h="69">
                  <a:moveTo>
                    <a:pt x="0" y="0"/>
                  </a:moveTo>
                  <a:cubicBezTo>
                    <a:pt x="9" y="27"/>
                    <a:pt x="12" y="36"/>
                    <a:pt x="12" y="69"/>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55" name="Object 81"/>
            <p:cNvGraphicFramePr>
              <a:graphicFrameLocks noChangeAspect="1"/>
            </p:cNvGraphicFramePr>
            <p:nvPr/>
          </p:nvGraphicFramePr>
          <p:xfrm>
            <a:off x="3542" y="2698"/>
            <a:ext cx="74" cy="87"/>
          </p:xfrm>
          <a:graphic>
            <a:graphicData uri="http://schemas.openxmlformats.org/presentationml/2006/ole">
              <mc:AlternateContent xmlns:mc="http://schemas.openxmlformats.org/markup-compatibility/2006">
                <mc:Choice xmlns:v="urn:schemas-microsoft-com:vml" Requires="v">
                  <p:oleObj spid="_x0000_s62402" name="Формула" r:id="rId3" imgW="139579" imgH="164957" progId="Equation.3">
                    <p:embed/>
                  </p:oleObj>
                </mc:Choice>
                <mc:Fallback>
                  <p:oleObj name="Формула" r:id="rId3" imgW="139579"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2" y="2698"/>
                          <a:ext cx="74" cy="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56" name="Object 82"/>
            <p:cNvGraphicFramePr>
              <a:graphicFrameLocks noChangeAspect="1"/>
            </p:cNvGraphicFramePr>
            <p:nvPr/>
          </p:nvGraphicFramePr>
          <p:xfrm>
            <a:off x="3479" y="2449"/>
            <a:ext cx="144" cy="128"/>
          </p:xfrm>
          <a:graphic>
            <a:graphicData uri="http://schemas.openxmlformats.org/presentationml/2006/ole">
              <mc:AlternateContent xmlns:mc="http://schemas.openxmlformats.org/markup-compatibility/2006">
                <mc:Choice xmlns:v="urn:schemas-microsoft-com:vml" Requires="v">
                  <p:oleObj spid="_x0000_s62403" name="Формула" r:id="rId5" imgW="228501" imgH="203112" progId="Equation.3">
                    <p:embed/>
                  </p:oleObj>
                </mc:Choice>
                <mc:Fallback>
                  <p:oleObj name="Формула" r:id="rId5" imgW="22850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9" y="2449"/>
                          <a:ext cx="144"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57" name="Object 83"/>
            <p:cNvGraphicFramePr>
              <a:graphicFrameLocks noChangeAspect="1"/>
            </p:cNvGraphicFramePr>
            <p:nvPr/>
          </p:nvGraphicFramePr>
          <p:xfrm>
            <a:off x="3925" y="2673"/>
            <a:ext cx="80" cy="88"/>
          </p:xfrm>
          <a:graphic>
            <a:graphicData uri="http://schemas.openxmlformats.org/presentationml/2006/ole">
              <mc:AlternateContent xmlns:mc="http://schemas.openxmlformats.org/markup-compatibility/2006">
                <mc:Choice xmlns:v="urn:schemas-microsoft-com:vml" Requires="v">
                  <p:oleObj spid="_x0000_s62404" name="Формула" r:id="rId7" imgW="126835" imgH="139518" progId="Equation.3">
                    <p:embed/>
                  </p:oleObj>
                </mc:Choice>
                <mc:Fallback>
                  <p:oleObj name="Формула" r:id="rId7" imgW="126835" imgH="1395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5" y="2673"/>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58" name="Object 86"/>
            <p:cNvGraphicFramePr>
              <a:graphicFrameLocks noChangeAspect="1"/>
            </p:cNvGraphicFramePr>
            <p:nvPr/>
          </p:nvGraphicFramePr>
          <p:xfrm>
            <a:off x="3382" y="2532"/>
            <a:ext cx="96" cy="104"/>
          </p:xfrm>
          <a:graphic>
            <a:graphicData uri="http://schemas.openxmlformats.org/presentationml/2006/ole">
              <mc:AlternateContent xmlns:mc="http://schemas.openxmlformats.org/markup-compatibility/2006">
                <mc:Choice xmlns:v="urn:schemas-microsoft-com:vml" Requires="v">
                  <p:oleObj spid="_x0000_s62405" name="Формула" r:id="rId9" imgW="152268" imgH="164957" progId="Equation.3">
                    <p:embed/>
                  </p:oleObj>
                </mc:Choice>
                <mc:Fallback>
                  <p:oleObj name="Формула" r:id="rId9" imgW="152268" imgH="1649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2" y="2532"/>
                          <a:ext cx="96"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59" name="Line 87"/>
            <p:cNvSpPr>
              <a:spLocks noChangeShapeType="1"/>
            </p:cNvSpPr>
            <p:nvPr/>
          </p:nvSpPr>
          <p:spPr bwMode="auto">
            <a:xfrm flipH="1">
              <a:off x="3522" y="2556"/>
              <a:ext cx="18"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60" name="Line 88"/>
            <p:cNvSpPr>
              <a:spLocks noChangeShapeType="1"/>
            </p:cNvSpPr>
            <p:nvPr/>
          </p:nvSpPr>
          <p:spPr bwMode="auto">
            <a:xfrm>
              <a:off x="3648" y="2622"/>
              <a:ext cx="0" cy="2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61" name="Line 89"/>
            <p:cNvSpPr>
              <a:spLocks noChangeShapeType="1"/>
            </p:cNvSpPr>
            <p:nvPr/>
          </p:nvSpPr>
          <p:spPr bwMode="auto">
            <a:xfrm>
              <a:off x="3359" y="2639"/>
              <a:ext cx="0" cy="2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62" name="Line 90"/>
            <p:cNvSpPr>
              <a:spLocks noChangeShapeType="1"/>
            </p:cNvSpPr>
            <p:nvPr/>
          </p:nvSpPr>
          <p:spPr bwMode="auto">
            <a:xfrm>
              <a:off x="3360" y="2874"/>
              <a:ext cx="29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63" name="Object 91"/>
            <p:cNvGraphicFramePr>
              <a:graphicFrameLocks noChangeAspect="1"/>
            </p:cNvGraphicFramePr>
            <p:nvPr/>
          </p:nvGraphicFramePr>
          <p:xfrm>
            <a:off x="3516" y="2866"/>
            <a:ext cx="80" cy="88"/>
          </p:xfrm>
          <a:graphic>
            <a:graphicData uri="http://schemas.openxmlformats.org/presentationml/2006/ole">
              <mc:AlternateContent xmlns:mc="http://schemas.openxmlformats.org/markup-compatibility/2006">
                <mc:Choice xmlns:v="urn:schemas-microsoft-com:vml" Requires="v">
                  <p:oleObj spid="_x0000_s62406" name="Формула" r:id="rId11" imgW="126835" imgH="139518" progId="Equation.3">
                    <p:embed/>
                  </p:oleObj>
                </mc:Choice>
                <mc:Fallback>
                  <p:oleObj name="Формула" r:id="rId11" imgW="126835" imgH="1395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 y="2866"/>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64" name="Freeform 94"/>
            <p:cNvSpPr>
              <a:spLocks/>
            </p:cNvSpPr>
            <p:nvPr/>
          </p:nvSpPr>
          <p:spPr bwMode="auto">
            <a:xfrm flipV="1">
              <a:off x="3441" y="2789"/>
              <a:ext cx="12" cy="69"/>
            </a:xfrm>
            <a:custGeom>
              <a:avLst/>
              <a:gdLst>
                <a:gd name="T0" fmla="*/ 0 w 12"/>
                <a:gd name="T1" fmla="*/ 0 h 69"/>
                <a:gd name="T2" fmla="*/ 12 w 12"/>
                <a:gd name="T3" fmla="*/ 69 h 69"/>
                <a:gd name="T4" fmla="*/ 0 60000 65536"/>
                <a:gd name="T5" fmla="*/ 0 60000 65536"/>
              </a:gdLst>
              <a:ahLst/>
              <a:cxnLst>
                <a:cxn ang="T4">
                  <a:pos x="T0" y="T1"/>
                </a:cxn>
                <a:cxn ang="T5">
                  <a:pos x="T2" y="T3"/>
                </a:cxn>
              </a:cxnLst>
              <a:rect l="0" t="0" r="r" b="b"/>
              <a:pathLst>
                <a:path w="12" h="69">
                  <a:moveTo>
                    <a:pt x="0" y="0"/>
                  </a:moveTo>
                  <a:cubicBezTo>
                    <a:pt x="9" y="27"/>
                    <a:pt x="12" y="36"/>
                    <a:pt x="12" y="69"/>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65" name="Freeform 95"/>
            <p:cNvSpPr>
              <a:spLocks/>
            </p:cNvSpPr>
            <p:nvPr/>
          </p:nvSpPr>
          <p:spPr bwMode="auto">
            <a:xfrm>
              <a:off x="3442" y="2708"/>
              <a:ext cx="12" cy="69"/>
            </a:xfrm>
            <a:custGeom>
              <a:avLst/>
              <a:gdLst>
                <a:gd name="T0" fmla="*/ 0 w 12"/>
                <a:gd name="T1" fmla="*/ 0 h 69"/>
                <a:gd name="T2" fmla="*/ 12 w 12"/>
                <a:gd name="T3" fmla="*/ 69 h 69"/>
                <a:gd name="T4" fmla="*/ 0 60000 65536"/>
                <a:gd name="T5" fmla="*/ 0 60000 65536"/>
              </a:gdLst>
              <a:ahLst/>
              <a:cxnLst>
                <a:cxn ang="T4">
                  <a:pos x="T0" y="T1"/>
                </a:cxn>
                <a:cxn ang="T5">
                  <a:pos x="T2" y="T3"/>
                </a:cxn>
              </a:cxnLst>
              <a:rect l="0" t="0" r="r" b="b"/>
              <a:pathLst>
                <a:path w="12" h="69">
                  <a:moveTo>
                    <a:pt x="0" y="0"/>
                  </a:moveTo>
                  <a:cubicBezTo>
                    <a:pt x="9" y="27"/>
                    <a:pt x="12" y="36"/>
                    <a:pt x="12" y="69"/>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66" name="Object 96"/>
            <p:cNvGraphicFramePr>
              <a:graphicFrameLocks noChangeAspect="1"/>
            </p:cNvGraphicFramePr>
            <p:nvPr/>
          </p:nvGraphicFramePr>
          <p:xfrm>
            <a:off x="3453" y="2785"/>
            <a:ext cx="77" cy="71"/>
          </p:xfrm>
          <a:graphic>
            <a:graphicData uri="http://schemas.openxmlformats.org/presentationml/2006/ole">
              <mc:AlternateContent xmlns:mc="http://schemas.openxmlformats.org/markup-compatibility/2006">
                <mc:Choice xmlns:v="urn:schemas-microsoft-com:vml" Requires="v">
                  <p:oleObj spid="_x0000_s62407" name="Формула" r:id="rId12" imgW="152334" imgH="139639" progId="Equation.3">
                    <p:embed/>
                  </p:oleObj>
                </mc:Choice>
                <mc:Fallback>
                  <p:oleObj name="Формула" r:id="rId12" imgW="152334" imgH="13963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3" y="2785"/>
                          <a:ext cx="77" cy="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67" name="Object 97"/>
            <p:cNvGraphicFramePr>
              <a:graphicFrameLocks noChangeAspect="1"/>
            </p:cNvGraphicFramePr>
            <p:nvPr/>
          </p:nvGraphicFramePr>
          <p:xfrm>
            <a:off x="3456" y="2720"/>
            <a:ext cx="77" cy="71"/>
          </p:xfrm>
          <a:graphic>
            <a:graphicData uri="http://schemas.openxmlformats.org/presentationml/2006/ole">
              <mc:AlternateContent xmlns:mc="http://schemas.openxmlformats.org/markup-compatibility/2006">
                <mc:Choice xmlns:v="urn:schemas-microsoft-com:vml" Requires="v">
                  <p:oleObj spid="_x0000_s62408" name="Формула" r:id="rId14" imgW="152334" imgH="139639" progId="Equation.3">
                    <p:embed/>
                  </p:oleObj>
                </mc:Choice>
                <mc:Fallback>
                  <p:oleObj name="Формула" r:id="rId14" imgW="152334" imgH="13963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6" y="2720"/>
                          <a:ext cx="77" cy="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68" name="Rectangle 71"/>
            <p:cNvSpPr>
              <a:spLocks noChangeArrowheads="1"/>
            </p:cNvSpPr>
            <p:nvPr/>
          </p:nvSpPr>
          <p:spPr bwMode="auto">
            <a:xfrm>
              <a:off x="2898" y="2337"/>
              <a:ext cx="456" cy="87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8677" name="Rectangle 7"/>
          <p:cNvSpPr>
            <a:spLocks noChangeArrowheads="1"/>
          </p:cNvSpPr>
          <p:nvPr/>
        </p:nvSpPr>
        <p:spPr bwMode="auto">
          <a:xfrm>
            <a:off x="0" y="576263"/>
            <a:ext cx="893603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r>
              <a:rPr lang="ru-RU" altLang="ru-RU" sz="1000" b="1">
                <a:latin typeface="+mn-lt"/>
              </a:rPr>
              <a:t>Определение положения центра тяжести однородных тел – </a:t>
            </a:r>
            <a:r>
              <a:rPr lang="ru-RU" altLang="ru-RU" sz="1000">
                <a:latin typeface="+mn-lt"/>
              </a:rPr>
              <a:t>Выделим </a:t>
            </a:r>
            <a:r>
              <a:rPr lang="ru-RU" altLang="ru-RU" sz="1000" i="1">
                <a:latin typeface="+mn-lt"/>
              </a:rPr>
              <a:t>элементарный объем</a:t>
            </a:r>
            <a:r>
              <a:rPr lang="ru-RU" altLang="ru-RU" sz="1000">
                <a:latin typeface="+mn-lt"/>
              </a:rPr>
              <a:t> </a:t>
            </a:r>
            <a:r>
              <a:rPr lang="en-US" altLang="ru-RU" sz="1000" i="1">
                <a:latin typeface="+mn-lt"/>
              </a:rPr>
              <a:t>dV = dxdydz</a:t>
            </a:r>
            <a:r>
              <a:rPr lang="en-US" altLang="ru-RU" sz="1000">
                <a:latin typeface="+mn-lt"/>
              </a:rPr>
              <a:t>. </a:t>
            </a:r>
            <a:r>
              <a:rPr lang="ru-RU" altLang="ru-RU" sz="1000">
                <a:latin typeface="+mn-lt"/>
              </a:rPr>
              <a:t>Сила тяжести такого объема  равна </a:t>
            </a:r>
            <a:r>
              <a:rPr lang="en-US" altLang="ru-RU" sz="1000" i="1">
                <a:latin typeface="+mn-lt"/>
              </a:rPr>
              <a:t>dG</a:t>
            </a:r>
            <a:r>
              <a:rPr lang="en-US" altLang="ru-RU" sz="1000">
                <a:latin typeface="+mn-lt"/>
              </a:rPr>
              <a:t> =</a:t>
            </a:r>
            <a:r>
              <a:rPr lang="en-US" altLang="ru-RU" sz="1000" i="1">
                <a:latin typeface="+mn-lt"/>
                <a:sym typeface="Symbol" pitchFamily="18" charset="2"/>
              </a:rPr>
              <a:t>dV</a:t>
            </a:r>
            <a:r>
              <a:rPr lang="ru-RU" altLang="ru-RU" sz="1000">
                <a:latin typeface="+mn-lt"/>
                <a:sym typeface="Symbol" pitchFamily="18" charset="2"/>
              </a:rPr>
              <a:t>, где </a:t>
            </a:r>
            <a:r>
              <a:rPr lang="en-US" altLang="ru-RU" sz="1000" i="1">
                <a:latin typeface="+mn-lt"/>
                <a:sym typeface="Symbol" pitchFamily="18" charset="2"/>
              </a:rPr>
              <a:t></a:t>
            </a:r>
            <a:r>
              <a:rPr lang="ru-RU" altLang="ru-RU" sz="1000" i="1">
                <a:latin typeface="+mn-lt"/>
                <a:sym typeface="Symbol" pitchFamily="18" charset="2"/>
              </a:rPr>
              <a:t> =</a:t>
            </a:r>
            <a:r>
              <a:rPr lang="en-US" altLang="ru-RU" sz="1000" i="1">
                <a:latin typeface="+mn-lt"/>
                <a:sym typeface="Symbol" pitchFamily="18" charset="2"/>
              </a:rPr>
              <a:t>const </a:t>
            </a:r>
            <a:r>
              <a:rPr lang="ru-RU" altLang="ru-RU" sz="1000" i="1">
                <a:latin typeface="+mn-lt"/>
                <a:sym typeface="Symbol" pitchFamily="18" charset="2"/>
              </a:rPr>
              <a:t>- </a:t>
            </a:r>
            <a:r>
              <a:rPr lang="ru-RU" altLang="ru-RU" sz="1000">
                <a:latin typeface="+mn-lt"/>
                <a:sym typeface="Symbol" pitchFamily="18" charset="2"/>
              </a:rPr>
              <a:t>объемный вес</a:t>
            </a:r>
            <a:r>
              <a:rPr lang="ru-RU" altLang="ru-RU" sz="1000" i="1">
                <a:latin typeface="+mn-lt"/>
                <a:sym typeface="Symbol" pitchFamily="18" charset="2"/>
              </a:rPr>
              <a:t>.</a:t>
            </a:r>
            <a:r>
              <a:rPr lang="en-US" altLang="ru-RU" sz="1000">
                <a:latin typeface="+mn-lt"/>
                <a:sym typeface="Symbol" pitchFamily="18" charset="2"/>
              </a:rPr>
              <a:t> </a:t>
            </a:r>
            <a:r>
              <a:rPr lang="ru-RU" altLang="ru-RU" sz="1000">
                <a:latin typeface="+mn-lt"/>
                <a:sym typeface="Symbol" pitchFamily="18" charset="2"/>
              </a:rPr>
              <a:t>Замена суммирования дискретных сил тяжести </a:t>
            </a:r>
            <a:r>
              <a:rPr lang="ru-RU" altLang="ru-RU" sz="1000" i="1">
                <a:latin typeface="+mn-lt"/>
                <a:sym typeface="Symbol" pitchFamily="18" charset="2"/>
              </a:rPr>
              <a:t></a:t>
            </a:r>
            <a:r>
              <a:rPr lang="en-US" altLang="ru-RU" sz="1000" i="1">
                <a:latin typeface="+mn-lt"/>
                <a:sym typeface="Symbol" pitchFamily="18" charset="2"/>
              </a:rPr>
              <a:t>G</a:t>
            </a:r>
            <a:r>
              <a:rPr lang="en-US" altLang="ru-RU" sz="1000" i="1" baseline="-25000">
                <a:latin typeface="+mn-lt"/>
                <a:sym typeface="Symbol" pitchFamily="18" charset="2"/>
              </a:rPr>
              <a:t>i</a:t>
            </a:r>
            <a:r>
              <a:rPr lang="en-US" altLang="ru-RU" sz="1000">
                <a:latin typeface="+mn-lt"/>
                <a:sym typeface="Symbol" pitchFamily="18" charset="2"/>
              </a:rPr>
              <a:t> </a:t>
            </a:r>
            <a:r>
              <a:rPr lang="ru-RU" altLang="ru-RU" sz="1000">
                <a:latin typeface="+mn-lt"/>
                <a:sym typeface="Symbol" pitchFamily="18" charset="2"/>
              </a:rPr>
              <a:t>непрерывным распределением приводит к интегральным </a:t>
            </a:r>
            <a:r>
              <a:rPr lang="ru-RU" altLang="ru-RU" sz="1000">
                <a:latin typeface="+mn-lt"/>
              </a:rPr>
              <a:t>выражениям по объему тела для определения  координат центров тяжести, например, координаты </a:t>
            </a:r>
            <a:r>
              <a:rPr lang="en-US" altLang="ru-RU" sz="1000" i="1">
                <a:latin typeface="+mn-lt"/>
              </a:rPr>
              <a:t>x</a:t>
            </a:r>
            <a:r>
              <a:rPr lang="en-US" altLang="ru-RU" sz="1000" i="1" baseline="-25000">
                <a:latin typeface="+mn-lt"/>
              </a:rPr>
              <a:t>C</a:t>
            </a:r>
            <a:r>
              <a:rPr lang="en-US" altLang="ru-RU" sz="1000">
                <a:latin typeface="+mn-lt"/>
              </a:rPr>
              <a:t>:</a:t>
            </a:r>
            <a:r>
              <a:rPr lang="ru-RU" altLang="ru-RU" sz="1000">
                <a:latin typeface="+mn-lt"/>
              </a:rPr>
              <a:t> </a:t>
            </a:r>
            <a:endParaRPr lang="en-US" altLang="ru-RU" sz="1000">
              <a:latin typeface="+mn-lt"/>
            </a:endParaRPr>
          </a:p>
          <a:p>
            <a:pPr eaLnBrk="1" hangingPunct="1">
              <a:lnSpc>
                <a:spcPct val="80000"/>
              </a:lnSpc>
              <a:buFont typeface="Wingdings" pitchFamily="2" charset="2"/>
              <a:buNone/>
            </a:pPr>
            <a:endParaRPr lang="ru-RU" altLang="ru-RU" sz="900">
              <a:latin typeface="+mn-lt"/>
            </a:endParaRPr>
          </a:p>
        </p:txBody>
      </p:sp>
      <p:graphicFrame>
        <p:nvGraphicFramePr>
          <p:cNvPr id="28678" name="Object 8"/>
          <p:cNvGraphicFramePr>
            <a:graphicFrameLocks noChangeAspect="1"/>
          </p:cNvGraphicFramePr>
          <p:nvPr>
            <p:extLst>
              <p:ext uri="{D42A27DB-BD31-4B8C-83A1-F6EECF244321}">
                <p14:modId xmlns:p14="http://schemas.microsoft.com/office/powerpoint/2010/main" val="2832843481"/>
              </p:ext>
            </p:extLst>
          </p:nvPr>
        </p:nvGraphicFramePr>
        <p:xfrm>
          <a:off x="473075" y="1279525"/>
          <a:ext cx="2197100" cy="736600"/>
        </p:xfrm>
        <a:graphic>
          <a:graphicData uri="http://schemas.openxmlformats.org/presentationml/2006/ole">
            <mc:AlternateContent xmlns:mc="http://schemas.openxmlformats.org/markup-compatibility/2006">
              <mc:Choice xmlns:v="urn:schemas-microsoft-com:vml" Requires="v">
                <p:oleObj spid="_x0000_s62409" name="Формула" r:id="rId16" imgW="2197100" imgH="736600" progId="Equation.3">
                  <p:embed/>
                </p:oleObj>
              </mc:Choice>
              <mc:Fallback>
                <p:oleObj name="Формула" r:id="rId16" imgW="2197100" imgH="736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075" y="1279525"/>
                        <a:ext cx="2197100" cy="73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3" name="Object 9"/>
          <p:cNvGraphicFramePr>
            <a:graphicFrameLocks noChangeAspect="1"/>
          </p:cNvGraphicFramePr>
          <p:nvPr>
            <p:extLst>
              <p:ext uri="{D42A27DB-BD31-4B8C-83A1-F6EECF244321}">
                <p14:modId xmlns:p14="http://schemas.microsoft.com/office/powerpoint/2010/main" val="3784272045"/>
              </p:ext>
            </p:extLst>
          </p:nvPr>
        </p:nvGraphicFramePr>
        <p:xfrm>
          <a:off x="7307263" y="1296988"/>
          <a:ext cx="736600" cy="736600"/>
        </p:xfrm>
        <a:graphic>
          <a:graphicData uri="http://schemas.openxmlformats.org/presentationml/2006/ole">
            <mc:AlternateContent xmlns:mc="http://schemas.openxmlformats.org/markup-compatibility/2006">
              <mc:Choice xmlns:v="urn:schemas-microsoft-com:vml" Requires="v">
                <p:oleObj spid="_x0000_s62410" name="Формула" r:id="rId18" imgW="736600" imgH="736600" progId="Equation.3">
                  <p:embed/>
                </p:oleObj>
              </mc:Choice>
              <mc:Fallback>
                <p:oleObj name="Формула" r:id="rId18" imgW="736600" imgH="736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07263" y="1296988"/>
                        <a:ext cx="736600" cy="736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4" name="Object 10"/>
          <p:cNvGraphicFramePr>
            <a:graphicFrameLocks noChangeAspect="1"/>
          </p:cNvGraphicFramePr>
          <p:nvPr>
            <p:extLst>
              <p:ext uri="{D42A27DB-BD31-4B8C-83A1-F6EECF244321}">
                <p14:modId xmlns:p14="http://schemas.microsoft.com/office/powerpoint/2010/main" val="1769967829"/>
              </p:ext>
            </p:extLst>
          </p:nvPr>
        </p:nvGraphicFramePr>
        <p:xfrm>
          <a:off x="8220075" y="1295400"/>
          <a:ext cx="698500" cy="736600"/>
        </p:xfrm>
        <a:graphic>
          <a:graphicData uri="http://schemas.openxmlformats.org/presentationml/2006/ole">
            <mc:AlternateContent xmlns:mc="http://schemas.openxmlformats.org/markup-compatibility/2006">
              <mc:Choice xmlns:v="urn:schemas-microsoft-com:vml" Requires="v">
                <p:oleObj spid="_x0000_s62411" name="Формула" r:id="rId20" imgW="698500" imgH="736600" progId="Equation.3">
                  <p:embed/>
                </p:oleObj>
              </mc:Choice>
              <mc:Fallback>
                <p:oleObj name="Формула" r:id="rId20" imgW="698500" imgH="736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20075" y="1295400"/>
                        <a:ext cx="698500" cy="736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5" name="Text Box 11"/>
          <p:cNvSpPr txBox="1">
            <a:spLocks noChangeArrowheads="1"/>
          </p:cNvSpPr>
          <p:nvPr/>
        </p:nvSpPr>
        <p:spPr bwMode="auto">
          <a:xfrm>
            <a:off x="355600" y="2011363"/>
            <a:ext cx="52276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В частном случае плоского тела</a:t>
            </a:r>
            <a:r>
              <a:rPr lang="en-US" altLang="ru-RU" sz="1000">
                <a:latin typeface="+mn-lt"/>
              </a:rPr>
              <a:t> (</a:t>
            </a:r>
            <a:r>
              <a:rPr lang="ru-RU" altLang="ru-RU" sz="1000">
                <a:latin typeface="+mn-lt"/>
              </a:rPr>
              <a:t>постоянной толщины </a:t>
            </a:r>
            <a:r>
              <a:rPr lang="en-US" altLang="ru-RU" sz="1000" i="1">
                <a:latin typeface="+mn-lt"/>
              </a:rPr>
              <a:t>H</a:t>
            </a:r>
            <a:r>
              <a:rPr lang="en-US" altLang="ru-RU" sz="1000">
                <a:latin typeface="+mn-lt"/>
              </a:rPr>
              <a:t> =</a:t>
            </a:r>
            <a:r>
              <a:rPr lang="en-US" altLang="ru-RU" sz="1000" i="1">
                <a:latin typeface="+mn-lt"/>
              </a:rPr>
              <a:t>const</a:t>
            </a:r>
            <a:r>
              <a:rPr lang="en-US" altLang="ru-RU" sz="1000">
                <a:latin typeface="+mn-lt"/>
              </a:rPr>
              <a:t> ), </a:t>
            </a:r>
            <a:r>
              <a:rPr lang="en-US" altLang="ru-RU" sz="1000" i="1">
                <a:latin typeface="+mn-lt"/>
              </a:rPr>
              <a:t>dV = Hdxdy</a:t>
            </a:r>
            <a:r>
              <a:rPr lang="ru-RU" altLang="ru-RU" sz="1000" i="1">
                <a:latin typeface="+mn-lt"/>
              </a:rPr>
              <a:t> = </a:t>
            </a:r>
            <a:r>
              <a:rPr lang="en-US" altLang="ru-RU" sz="1000" i="1">
                <a:latin typeface="+mn-lt"/>
              </a:rPr>
              <a:t>HdS</a:t>
            </a:r>
            <a:r>
              <a:rPr lang="en-US" altLang="ru-RU" sz="1000">
                <a:latin typeface="+mn-lt"/>
              </a:rPr>
              <a:t>: </a:t>
            </a:r>
            <a:endParaRPr lang="ru-RU" altLang="ru-RU" sz="1000">
              <a:latin typeface="+mn-lt"/>
            </a:endParaRPr>
          </a:p>
        </p:txBody>
      </p:sp>
      <p:graphicFrame>
        <p:nvGraphicFramePr>
          <p:cNvPr id="323596" name="Object 12"/>
          <p:cNvGraphicFramePr>
            <a:graphicFrameLocks noChangeAspect="1"/>
          </p:cNvGraphicFramePr>
          <p:nvPr>
            <p:extLst>
              <p:ext uri="{D42A27DB-BD31-4B8C-83A1-F6EECF244321}">
                <p14:modId xmlns:p14="http://schemas.microsoft.com/office/powerpoint/2010/main" val="2814975761"/>
              </p:ext>
            </p:extLst>
          </p:nvPr>
        </p:nvGraphicFramePr>
        <p:xfrm>
          <a:off x="7351713" y="2097088"/>
          <a:ext cx="685800" cy="736600"/>
        </p:xfrm>
        <a:graphic>
          <a:graphicData uri="http://schemas.openxmlformats.org/presentationml/2006/ole">
            <mc:AlternateContent xmlns:mc="http://schemas.openxmlformats.org/markup-compatibility/2006">
              <mc:Choice xmlns:v="urn:schemas-microsoft-com:vml" Requires="v">
                <p:oleObj spid="_x0000_s62412" name="Формула" r:id="rId22" imgW="685800" imgH="736560" progId="Equation.3">
                  <p:embed/>
                </p:oleObj>
              </mc:Choice>
              <mc:Fallback>
                <p:oleObj name="Формула" r:id="rId22" imgW="685800" imgH="73656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351713" y="2097088"/>
                        <a:ext cx="685800" cy="736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7" name="Object 13"/>
          <p:cNvGraphicFramePr>
            <a:graphicFrameLocks noChangeAspect="1"/>
          </p:cNvGraphicFramePr>
          <p:nvPr>
            <p:extLst>
              <p:ext uri="{D42A27DB-BD31-4B8C-83A1-F6EECF244321}">
                <p14:modId xmlns:p14="http://schemas.microsoft.com/office/powerpoint/2010/main" val="2286374108"/>
              </p:ext>
            </p:extLst>
          </p:nvPr>
        </p:nvGraphicFramePr>
        <p:xfrm>
          <a:off x="8229600" y="2105025"/>
          <a:ext cx="698500" cy="736600"/>
        </p:xfrm>
        <a:graphic>
          <a:graphicData uri="http://schemas.openxmlformats.org/presentationml/2006/ole">
            <mc:AlternateContent xmlns:mc="http://schemas.openxmlformats.org/markup-compatibility/2006">
              <mc:Choice xmlns:v="urn:schemas-microsoft-com:vml" Requires="v">
                <p:oleObj spid="_x0000_s62413" name="Формула" r:id="rId24" imgW="698500" imgH="736600" progId="Equation.3">
                  <p:embed/>
                </p:oleObj>
              </mc:Choice>
              <mc:Fallback>
                <p:oleObj name="Формула" r:id="rId24" imgW="698500" imgH="736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229600" y="2105025"/>
                        <a:ext cx="698500" cy="736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8" name="Object 14"/>
          <p:cNvGraphicFramePr>
            <a:graphicFrameLocks noChangeAspect="1"/>
          </p:cNvGraphicFramePr>
          <p:nvPr>
            <p:extLst>
              <p:ext uri="{D42A27DB-BD31-4B8C-83A1-F6EECF244321}">
                <p14:modId xmlns:p14="http://schemas.microsoft.com/office/powerpoint/2010/main" val="3468034070"/>
              </p:ext>
            </p:extLst>
          </p:nvPr>
        </p:nvGraphicFramePr>
        <p:xfrm>
          <a:off x="6424613" y="1296988"/>
          <a:ext cx="711200" cy="736600"/>
        </p:xfrm>
        <a:graphic>
          <a:graphicData uri="http://schemas.openxmlformats.org/presentationml/2006/ole">
            <mc:AlternateContent xmlns:mc="http://schemas.openxmlformats.org/markup-compatibility/2006">
              <mc:Choice xmlns:v="urn:schemas-microsoft-com:vml" Requires="v">
                <p:oleObj spid="_x0000_s62414" name="Формула" r:id="rId26" imgW="711200" imgH="736600" progId="Equation.3">
                  <p:embed/>
                </p:oleObj>
              </mc:Choice>
              <mc:Fallback>
                <p:oleObj name="Формула" r:id="rId26" imgW="711200" imgH="736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24613" y="1296988"/>
                        <a:ext cx="711200" cy="736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9" name="Text Box 15"/>
          <p:cNvSpPr txBox="1">
            <a:spLocks noChangeArrowheads="1"/>
          </p:cNvSpPr>
          <p:nvPr/>
        </p:nvSpPr>
        <p:spPr bwMode="auto">
          <a:xfrm>
            <a:off x="2697163" y="1524000"/>
            <a:ext cx="3892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Для всех трех координат получаются подобные выражения</a:t>
            </a:r>
            <a:r>
              <a:rPr lang="en-US" altLang="ru-RU" sz="1000">
                <a:latin typeface="+mn-lt"/>
              </a:rPr>
              <a:t>: </a:t>
            </a:r>
            <a:endParaRPr lang="ru-RU" altLang="ru-RU" sz="1000">
              <a:latin typeface="+mn-lt"/>
            </a:endParaRPr>
          </a:p>
        </p:txBody>
      </p:sp>
      <p:sp>
        <p:nvSpPr>
          <p:cNvPr id="323600" name="Text Box 16"/>
          <p:cNvSpPr txBox="1">
            <a:spLocks noChangeArrowheads="1"/>
          </p:cNvSpPr>
          <p:nvPr/>
        </p:nvSpPr>
        <p:spPr bwMode="auto">
          <a:xfrm>
            <a:off x="1373188" y="2886075"/>
            <a:ext cx="4252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Для линейного тела</a:t>
            </a:r>
            <a:r>
              <a:rPr lang="en-US" altLang="ru-RU" sz="1000">
                <a:latin typeface="+mn-lt"/>
              </a:rPr>
              <a:t> (</a:t>
            </a:r>
            <a:r>
              <a:rPr lang="ru-RU" altLang="ru-RU" sz="1000">
                <a:latin typeface="+mn-lt"/>
              </a:rPr>
              <a:t>постоянного поперечного сечения </a:t>
            </a:r>
            <a:r>
              <a:rPr lang="en-US" altLang="ru-RU" sz="1000" i="1">
                <a:latin typeface="+mn-lt"/>
              </a:rPr>
              <a:t>S</a:t>
            </a:r>
            <a:r>
              <a:rPr lang="en-US" altLang="ru-RU" sz="1000">
                <a:latin typeface="+mn-lt"/>
              </a:rPr>
              <a:t> = const</a:t>
            </a:r>
            <a:r>
              <a:rPr lang="ru-RU" altLang="ru-RU" sz="1000">
                <a:latin typeface="+mn-lt"/>
              </a:rPr>
              <a:t>, </a:t>
            </a:r>
          </a:p>
          <a:p>
            <a:pPr eaLnBrk="1" hangingPunct="1"/>
            <a:r>
              <a:rPr lang="ru-RU" altLang="ru-RU" sz="1000">
                <a:latin typeface="+mn-lt"/>
              </a:rPr>
              <a:t>ось – плоская кривая</a:t>
            </a:r>
            <a:r>
              <a:rPr lang="en-US" altLang="ru-RU" sz="1000">
                <a:latin typeface="+mn-lt"/>
              </a:rPr>
              <a:t>),  </a:t>
            </a:r>
            <a:r>
              <a:rPr lang="en-US" altLang="ru-RU" sz="1000" i="1">
                <a:latin typeface="+mn-lt"/>
              </a:rPr>
              <a:t>dV = SdL</a:t>
            </a:r>
            <a:r>
              <a:rPr lang="en-US" altLang="ru-RU" sz="1000">
                <a:latin typeface="+mn-lt"/>
              </a:rPr>
              <a:t>: </a:t>
            </a:r>
            <a:endParaRPr lang="ru-RU" altLang="ru-RU" sz="1000">
              <a:latin typeface="+mn-lt"/>
            </a:endParaRPr>
          </a:p>
        </p:txBody>
      </p:sp>
      <p:graphicFrame>
        <p:nvGraphicFramePr>
          <p:cNvPr id="323601" name="Object 17"/>
          <p:cNvGraphicFramePr>
            <a:graphicFrameLocks noChangeAspect="1"/>
          </p:cNvGraphicFramePr>
          <p:nvPr>
            <p:extLst>
              <p:ext uri="{D42A27DB-BD31-4B8C-83A1-F6EECF244321}">
                <p14:modId xmlns:p14="http://schemas.microsoft.com/office/powerpoint/2010/main" val="3548683546"/>
              </p:ext>
            </p:extLst>
          </p:nvPr>
        </p:nvGraphicFramePr>
        <p:xfrm>
          <a:off x="5683250" y="2114550"/>
          <a:ext cx="1485900" cy="736600"/>
        </p:xfrm>
        <a:graphic>
          <a:graphicData uri="http://schemas.openxmlformats.org/presentationml/2006/ole">
            <mc:AlternateContent xmlns:mc="http://schemas.openxmlformats.org/markup-compatibility/2006">
              <mc:Choice xmlns:v="urn:schemas-microsoft-com:vml" Requires="v">
                <p:oleObj spid="_x0000_s62415" name="Формула" r:id="rId28" imgW="1485900" imgH="736600" progId="Equation.3">
                  <p:embed/>
                </p:oleObj>
              </mc:Choice>
              <mc:Fallback>
                <p:oleObj name="Формула" r:id="rId28" imgW="1485900" imgH="736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683250" y="2114550"/>
                        <a:ext cx="1485900" cy="73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02" name="Object 18"/>
          <p:cNvGraphicFramePr>
            <a:graphicFrameLocks noChangeAspect="1"/>
          </p:cNvGraphicFramePr>
          <p:nvPr>
            <p:extLst>
              <p:ext uri="{D42A27DB-BD31-4B8C-83A1-F6EECF244321}">
                <p14:modId xmlns:p14="http://schemas.microsoft.com/office/powerpoint/2010/main" val="3886311759"/>
              </p:ext>
            </p:extLst>
          </p:nvPr>
        </p:nvGraphicFramePr>
        <p:xfrm>
          <a:off x="5703888" y="2903538"/>
          <a:ext cx="1270000" cy="736600"/>
        </p:xfrm>
        <a:graphic>
          <a:graphicData uri="http://schemas.openxmlformats.org/presentationml/2006/ole">
            <mc:AlternateContent xmlns:mc="http://schemas.openxmlformats.org/markup-compatibility/2006">
              <mc:Choice xmlns:v="urn:schemas-microsoft-com:vml" Requires="v">
                <p:oleObj spid="_x0000_s62416" name="Формула" r:id="rId30" imgW="1270000" imgH="736600" progId="Equation.3">
                  <p:embed/>
                </p:oleObj>
              </mc:Choice>
              <mc:Fallback>
                <p:oleObj name="Формула" r:id="rId30" imgW="1270000" imgH="736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03888" y="2903538"/>
                        <a:ext cx="1270000" cy="73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03" name="Object 19"/>
          <p:cNvGraphicFramePr>
            <a:graphicFrameLocks noChangeAspect="1"/>
          </p:cNvGraphicFramePr>
          <p:nvPr>
            <p:extLst>
              <p:ext uri="{D42A27DB-BD31-4B8C-83A1-F6EECF244321}">
                <p14:modId xmlns:p14="http://schemas.microsoft.com/office/powerpoint/2010/main" val="2130075038"/>
              </p:ext>
            </p:extLst>
          </p:nvPr>
        </p:nvGraphicFramePr>
        <p:xfrm>
          <a:off x="7356475" y="2882900"/>
          <a:ext cx="685800" cy="736600"/>
        </p:xfrm>
        <a:graphic>
          <a:graphicData uri="http://schemas.openxmlformats.org/presentationml/2006/ole">
            <mc:AlternateContent xmlns:mc="http://schemas.openxmlformats.org/markup-compatibility/2006">
              <mc:Choice xmlns:v="urn:schemas-microsoft-com:vml" Requires="v">
                <p:oleObj spid="_x0000_s62417" name="Формула" r:id="rId32" imgW="685800" imgH="736560" progId="Equation.3">
                  <p:embed/>
                </p:oleObj>
              </mc:Choice>
              <mc:Fallback>
                <p:oleObj name="Формула" r:id="rId32" imgW="685800" imgH="73656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356475" y="2882900"/>
                        <a:ext cx="685800" cy="736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04" name="Object 20"/>
          <p:cNvGraphicFramePr>
            <a:graphicFrameLocks noChangeAspect="1"/>
          </p:cNvGraphicFramePr>
          <p:nvPr>
            <p:extLst>
              <p:ext uri="{D42A27DB-BD31-4B8C-83A1-F6EECF244321}">
                <p14:modId xmlns:p14="http://schemas.microsoft.com/office/powerpoint/2010/main" val="1495585083"/>
              </p:ext>
            </p:extLst>
          </p:nvPr>
        </p:nvGraphicFramePr>
        <p:xfrm>
          <a:off x="8224838" y="2890838"/>
          <a:ext cx="698500" cy="736600"/>
        </p:xfrm>
        <a:graphic>
          <a:graphicData uri="http://schemas.openxmlformats.org/presentationml/2006/ole">
            <mc:AlternateContent xmlns:mc="http://schemas.openxmlformats.org/markup-compatibility/2006">
              <mc:Choice xmlns:v="urn:schemas-microsoft-com:vml" Requires="v">
                <p:oleObj spid="_x0000_s62418" name="Формула" r:id="rId34" imgW="698500" imgH="736600" progId="Equation.3">
                  <p:embed/>
                </p:oleObj>
              </mc:Choice>
              <mc:Fallback>
                <p:oleObj name="Формула" r:id="rId34" imgW="698500" imgH="7366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224838" y="2890838"/>
                        <a:ext cx="698500" cy="736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605" name="Rectangle 21"/>
          <p:cNvSpPr>
            <a:spLocks noChangeArrowheads="1"/>
          </p:cNvSpPr>
          <p:nvPr/>
        </p:nvSpPr>
        <p:spPr bwMode="auto">
          <a:xfrm>
            <a:off x="160338" y="3213100"/>
            <a:ext cx="5278437"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lnSpc>
                <a:spcPct val="80000"/>
              </a:lnSpc>
            </a:pPr>
            <a:r>
              <a:rPr lang="ru-RU" altLang="ru-RU" sz="1000" b="1">
                <a:latin typeface="+mn-lt"/>
              </a:rPr>
              <a:t>Определение положения центра тяжести простейших плоских тел</a:t>
            </a:r>
            <a:r>
              <a:rPr lang="en-US" altLang="ru-RU" sz="1000" b="1">
                <a:latin typeface="+mn-lt"/>
              </a:rPr>
              <a:t>:</a:t>
            </a:r>
          </a:p>
          <a:p>
            <a:pPr eaLnBrk="1" hangingPunct="1">
              <a:lnSpc>
                <a:spcPct val="80000"/>
              </a:lnSpc>
            </a:pPr>
            <a:r>
              <a:rPr lang="ru-RU" altLang="ru-RU" sz="1000" b="1">
                <a:latin typeface="+mn-lt"/>
              </a:rPr>
              <a:t>Прямоугольник</a:t>
            </a:r>
            <a:r>
              <a:rPr lang="en-US" altLang="ru-RU" sz="1000" b="1">
                <a:latin typeface="+mn-lt"/>
              </a:rPr>
              <a:t>:  </a:t>
            </a:r>
            <a:r>
              <a:rPr lang="en-US" altLang="ru-RU" sz="1000" i="1">
                <a:latin typeface="+mn-lt"/>
              </a:rPr>
              <a:t>dS=bdy</a:t>
            </a:r>
            <a:endParaRPr lang="ru-RU" altLang="ru-RU" sz="1000" b="1">
              <a:latin typeface="+mn-lt"/>
            </a:endParaRPr>
          </a:p>
          <a:p>
            <a:pPr eaLnBrk="1" hangingPunct="1">
              <a:lnSpc>
                <a:spcPct val="80000"/>
              </a:lnSpc>
            </a:pPr>
            <a:endParaRPr lang="ru-RU" altLang="ru-RU" sz="1000" b="1">
              <a:latin typeface="+mn-lt"/>
            </a:endParaRPr>
          </a:p>
          <a:p>
            <a:pPr eaLnBrk="1" hangingPunct="1">
              <a:lnSpc>
                <a:spcPct val="80000"/>
              </a:lnSpc>
            </a:pPr>
            <a:endParaRPr lang="ru-RU" altLang="ru-RU" sz="1000" b="1">
              <a:latin typeface="+mn-lt"/>
            </a:endParaRPr>
          </a:p>
          <a:p>
            <a:pPr eaLnBrk="1" hangingPunct="1">
              <a:lnSpc>
                <a:spcPct val="80000"/>
              </a:lnSpc>
            </a:pPr>
            <a:endParaRPr lang="ru-RU" altLang="ru-RU" sz="1000" b="1">
              <a:latin typeface="+mn-lt"/>
            </a:endParaRPr>
          </a:p>
          <a:p>
            <a:pPr eaLnBrk="1" hangingPunct="1">
              <a:lnSpc>
                <a:spcPct val="80000"/>
              </a:lnSpc>
            </a:pPr>
            <a:endParaRPr lang="en-US" altLang="ru-RU" sz="1000">
              <a:latin typeface="+mn-lt"/>
            </a:endParaRPr>
          </a:p>
          <a:p>
            <a:pPr eaLnBrk="1" hangingPunct="1">
              <a:lnSpc>
                <a:spcPct val="80000"/>
              </a:lnSpc>
              <a:buFont typeface="Wingdings" pitchFamily="2" charset="2"/>
              <a:buNone/>
            </a:pPr>
            <a:endParaRPr lang="ru-RU" altLang="ru-RU" sz="900">
              <a:latin typeface="+mn-lt"/>
            </a:endParaRPr>
          </a:p>
        </p:txBody>
      </p:sp>
      <p:graphicFrame>
        <p:nvGraphicFramePr>
          <p:cNvPr id="323606" name="Object 22"/>
          <p:cNvGraphicFramePr>
            <a:graphicFrameLocks noChangeAspect="1"/>
          </p:cNvGraphicFramePr>
          <p:nvPr>
            <p:extLst>
              <p:ext uri="{D42A27DB-BD31-4B8C-83A1-F6EECF244321}">
                <p14:modId xmlns:p14="http://schemas.microsoft.com/office/powerpoint/2010/main" val="1782757861"/>
              </p:ext>
            </p:extLst>
          </p:nvPr>
        </p:nvGraphicFramePr>
        <p:xfrm>
          <a:off x="1751013" y="3840163"/>
          <a:ext cx="2755900" cy="863600"/>
        </p:xfrm>
        <a:graphic>
          <a:graphicData uri="http://schemas.openxmlformats.org/presentationml/2006/ole">
            <mc:AlternateContent xmlns:mc="http://schemas.openxmlformats.org/markup-compatibility/2006">
              <mc:Choice xmlns:v="urn:schemas-microsoft-com:vml" Requires="v">
                <p:oleObj spid="_x0000_s62419" name="Формула" r:id="rId36" imgW="2755900" imgH="863600" progId="Equation.3">
                  <p:embed/>
                </p:oleObj>
              </mc:Choice>
              <mc:Fallback>
                <p:oleObj name="Формула" r:id="rId36" imgW="2755900" imgH="8636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751013" y="3840163"/>
                        <a:ext cx="2755900"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3607" name="Group 23"/>
          <p:cNvGrpSpPr>
            <a:grpSpLocks/>
          </p:cNvGrpSpPr>
          <p:nvPr/>
        </p:nvGrpSpPr>
        <p:grpSpPr bwMode="auto">
          <a:xfrm>
            <a:off x="419100" y="3571875"/>
            <a:ext cx="1281113" cy="1571625"/>
            <a:chOff x="264" y="2250"/>
            <a:chExt cx="807" cy="990"/>
          </a:xfrm>
        </p:grpSpPr>
        <p:sp>
          <p:nvSpPr>
            <p:cNvPr id="28725" name="Line 24"/>
            <p:cNvSpPr>
              <a:spLocks noChangeShapeType="1"/>
            </p:cNvSpPr>
            <p:nvPr/>
          </p:nvSpPr>
          <p:spPr bwMode="auto">
            <a:xfrm>
              <a:off x="270" y="3048"/>
              <a:ext cx="744"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26" name="Line 25"/>
            <p:cNvSpPr>
              <a:spLocks noChangeShapeType="1"/>
            </p:cNvSpPr>
            <p:nvPr/>
          </p:nvSpPr>
          <p:spPr bwMode="auto">
            <a:xfrm rot="-5400000">
              <a:off x="-97" y="2675"/>
              <a:ext cx="744"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27" name="Line 26"/>
            <p:cNvSpPr>
              <a:spLocks noChangeShapeType="1"/>
            </p:cNvSpPr>
            <p:nvPr/>
          </p:nvSpPr>
          <p:spPr bwMode="auto">
            <a:xfrm>
              <a:off x="270" y="2394"/>
              <a:ext cx="6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28" name="Line 27"/>
            <p:cNvSpPr>
              <a:spLocks noChangeShapeType="1"/>
            </p:cNvSpPr>
            <p:nvPr/>
          </p:nvSpPr>
          <p:spPr bwMode="auto">
            <a:xfrm>
              <a:off x="888" y="2394"/>
              <a:ext cx="0" cy="65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29" name="Object 28"/>
            <p:cNvGraphicFramePr>
              <a:graphicFrameLocks noChangeAspect="1"/>
            </p:cNvGraphicFramePr>
            <p:nvPr/>
          </p:nvGraphicFramePr>
          <p:xfrm>
            <a:off x="950" y="2662"/>
            <a:ext cx="80" cy="112"/>
          </p:xfrm>
          <a:graphic>
            <a:graphicData uri="http://schemas.openxmlformats.org/presentationml/2006/ole">
              <mc:AlternateContent xmlns:mc="http://schemas.openxmlformats.org/markup-compatibility/2006">
                <mc:Choice xmlns:v="urn:schemas-microsoft-com:vml" Requires="v">
                  <p:oleObj spid="_x0000_s62420" name="Формула" r:id="rId38" imgW="126725" imgH="177415" progId="Equation.3">
                    <p:embed/>
                  </p:oleObj>
                </mc:Choice>
                <mc:Fallback>
                  <p:oleObj name="Формула" r:id="rId38" imgW="126725" imgH="177415"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50" y="2662"/>
                          <a:ext cx="8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730" name="Group 29"/>
            <p:cNvGrpSpPr>
              <a:grpSpLocks/>
            </p:cNvGrpSpPr>
            <p:nvPr/>
          </p:nvGrpSpPr>
          <p:grpSpPr bwMode="auto">
            <a:xfrm>
              <a:off x="270" y="2394"/>
              <a:ext cx="372" cy="654"/>
              <a:chOff x="1512" y="2460"/>
              <a:chExt cx="372" cy="654"/>
            </a:xfrm>
          </p:grpSpPr>
          <p:sp>
            <p:nvSpPr>
              <p:cNvPr id="28744" name="Rectangle 30"/>
              <p:cNvSpPr>
                <a:spLocks noChangeArrowheads="1"/>
              </p:cNvSpPr>
              <p:nvPr/>
            </p:nvSpPr>
            <p:spPr bwMode="auto">
              <a:xfrm>
                <a:off x="1512" y="2460"/>
                <a:ext cx="372" cy="654"/>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745" name="Rectangle 31"/>
              <p:cNvSpPr>
                <a:spLocks noChangeArrowheads="1"/>
              </p:cNvSpPr>
              <p:nvPr/>
            </p:nvSpPr>
            <p:spPr bwMode="auto">
              <a:xfrm>
                <a:off x="1512" y="2622"/>
                <a:ext cx="372" cy="56"/>
              </a:xfrm>
              <a:prstGeom prst="rect">
                <a:avLst/>
              </a:prstGeom>
              <a:solidFill>
                <a:srgbClr val="FF99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8731" name="Line 32"/>
            <p:cNvSpPr>
              <a:spLocks noChangeShapeType="1"/>
            </p:cNvSpPr>
            <p:nvPr/>
          </p:nvSpPr>
          <p:spPr bwMode="auto">
            <a:xfrm flipV="1">
              <a:off x="269" y="2556"/>
              <a:ext cx="49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32" name="Line 33"/>
            <p:cNvSpPr>
              <a:spLocks noChangeShapeType="1"/>
            </p:cNvSpPr>
            <p:nvPr/>
          </p:nvSpPr>
          <p:spPr bwMode="auto">
            <a:xfrm flipV="1">
              <a:off x="268" y="2612"/>
              <a:ext cx="5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33" name="Line 34"/>
            <p:cNvSpPr>
              <a:spLocks noChangeShapeType="1"/>
            </p:cNvSpPr>
            <p:nvPr/>
          </p:nvSpPr>
          <p:spPr bwMode="auto">
            <a:xfrm>
              <a:off x="731" y="2615"/>
              <a:ext cx="0" cy="43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34" name="Object 35"/>
            <p:cNvGraphicFramePr>
              <a:graphicFrameLocks noChangeAspect="1"/>
            </p:cNvGraphicFramePr>
            <p:nvPr/>
          </p:nvGraphicFramePr>
          <p:xfrm>
            <a:off x="767" y="2779"/>
            <a:ext cx="88" cy="104"/>
          </p:xfrm>
          <a:graphic>
            <a:graphicData uri="http://schemas.openxmlformats.org/presentationml/2006/ole">
              <mc:AlternateContent xmlns:mc="http://schemas.openxmlformats.org/markup-compatibility/2006">
                <mc:Choice xmlns:v="urn:schemas-microsoft-com:vml" Requires="v">
                  <p:oleObj spid="_x0000_s62421" name="Формула" r:id="rId40" imgW="139579" imgH="164957" progId="Equation.3">
                    <p:embed/>
                  </p:oleObj>
                </mc:Choice>
                <mc:Fallback>
                  <p:oleObj name="Формула" r:id="rId40" imgW="139579" imgH="164957"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67" y="2779"/>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35" name="Line 36"/>
            <p:cNvSpPr>
              <a:spLocks noChangeShapeType="1"/>
            </p:cNvSpPr>
            <p:nvPr/>
          </p:nvSpPr>
          <p:spPr bwMode="auto">
            <a:xfrm>
              <a:off x="729" y="2456"/>
              <a:ext cx="1"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36" name="Object 37"/>
            <p:cNvGraphicFramePr>
              <a:graphicFrameLocks noChangeAspect="1"/>
            </p:cNvGraphicFramePr>
            <p:nvPr/>
          </p:nvGraphicFramePr>
          <p:xfrm>
            <a:off x="762" y="2518"/>
            <a:ext cx="128" cy="128"/>
          </p:xfrm>
          <a:graphic>
            <a:graphicData uri="http://schemas.openxmlformats.org/presentationml/2006/ole">
              <mc:AlternateContent xmlns:mc="http://schemas.openxmlformats.org/markup-compatibility/2006">
                <mc:Choice xmlns:v="urn:schemas-microsoft-com:vml" Requires="v">
                  <p:oleObj spid="_x0000_s62422" name="Формула" r:id="rId42" imgW="203024" imgH="203024" progId="Equation.3">
                    <p:embed/>
                  </p:oleObj>
                </mc:Choice>
                <mc:Fallback>
                  <p:oleObj name="Формула" r:id="rId42" imgW="203024" imgH="203024"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62" y="2518"/>
                          <a:ext cx="12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37" name="Object 38"/>
            <p:cNvGraphicFramePr>
              <a:graphicFrameLocks noChangeAspect="1"/>
            </p:cNvGraphicFramePr>
            <p:nvPr/>
          </p:nvGraphicFramePr>
          <p:xfrm>
            <a:off x="320" y="2250"/>
            <a:ext cx="88" cy="104"/>
          </p:xfrm>
          <a:graphic>
            <a:graphicData uri="http://schemas.openxmlformats.org/presentationml/2006/ole">
              <mc:AlternateContent xmlns:mc="http://schemas.openxmlformats.org/markup-compatibility/2006">
                <mc:Choice xmlns:v="urn:schemas-microsoft-com:vml" Requires="v">
                  <p:oleObj spid="_x0000_s62423" name="Формула" r:id="rId44" imgW="139579" imgH="164957" progId="Equation.3">
                    <p:embed/>
                  </p:oleObj>
                </mc:Choice>
                <mc:Fallback>
                  <p:oleObj name="Формула" r:id="rId44" imgW="139579" imgH="164957"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20" y="2250"/>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38" name="AutoShape 39"/>
            <p:cNvSpPr>
              <a:spLocks noChangeAspect="1" noChangeArrowheads="1" noTextEdit="1"/>
            </p:cNvSpPr>
            <p:nvPr/>
          </p:nvSpPr>
          <p:spPr bwMode="auto">
            <a:xfrm>
              <a:off x="991" y="2949"/>
              <a:ext cx="8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28739" name="Rectangle 40"/>
            <p:cNvSpPr>
              <a:spLocks noChangeArrowheads="1"/>
            </p:cNvSpPr>
            <p:nvPr/>
          </p:nvSpPr>
          <p:spPr bwMode="auto">
            <a:xfrm>
              <a:off x="1010" y="2927"/>
              <a:ext cx="4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200" i="1">
                  <a:solidFill>
                    <a:srgbClr val="000000"/>
                  </a:solidFill>
                  <a:latin typeface="+mn-lt"/>
                </a:rPr>
                <a:t>x</a:t>
              </a:r>
              <a:endParaRPr lang="ru-RU" altLang="ru-RU">
                <a:latin typeface="+mn-lt"/>
              </a:endParaRPr>
            </a:p>
          </p:txBody>
        </p:sp>
        <p:sp>
          <p:nvSpPr>
            <p:cNvPr id="28740" name="Line 41"/>
            <p:cNvSpPr>
              <a:spLocks noChangeShapeType="1"/>
            </p:cNvSpPr>
            <p:nvPr/>
          </p:nvSpPr>
          <p:spPr bwMode="auto">
            <a:xfrm>
              <a:off x="264" y="3180"/>
              <a:ext cx="37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41" name="Line 42"/>
            <p:cNvSpPr>
              <a:spLocks noChangeShapeType="1"/>
            </p:cNvSpPr>
            <p:nvPr/>
          </p:nvSpPr>
          <p:spPr bwMode="auto">
            <a:xfrm>
              <a:off x="270" y="2946"/>
              <a:ext cx="0"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42" name="Line 43"/>
            <p:cNvSpPr>
              <a:spLocks noChangeShapeType="1"/>
            </p:cNvSpPr>
            <p:nvPr/>
          </p:nvSpPr>
          <p:spPr bwMode="auto">
            <a:xfrm>
              <a:off x="641" y="2933"/>
              <a:ext cx="0"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43" name="Object 44"/>
            <p:cNvGraphicFramePr>
              <a:graphicFrameLocks noChangeAspect="1"/>
            </p:cNvGraphicFramePr>
            <p:nvPr/>
          </p:nvGraphicFramePr>
          <p:xfrm>
            <a:off x="427" y="3075"/>
            <a:ext cx="80" cy="112"/>
          </p:xfrm>
          <a:graphic>
            <a:graphicData uri="http://schemas.openxmlformats.org/presentationml/2006/ole">
              <mc:AlternateContent xmlns:mc="http://schemas.openxmlformats.org/markup-compatibility/2006">
                <mc:Choice xmlns:v="urn:schemas-microsoft-com:vml" Requires="v">
                  <p:oleObj spid="_x0000_s62424" name="Формула" r:id="rId46" imgW="126725" imgH="177415" progId="Equation.3">
                    <p:embed/>
                  </p:oleObj>
                </mc:Choice>
                <mc:Fallback>
                  <p:oleObj name="Формула" r:id="rId46" imgW="126725" imgH="177415"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27" y="3075"/>
                          <a:ext cx="8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3629" name="Group 45"/>
          <p:cNvGrpSpPr>
            <a:grpSpLocks/>
          </p:cNvGrpSpPr>
          <p:nvPr/>
        </p:nvGrpSpPr>
        <p:grpSpPr bwMode="auto">
          <a:xfrm>
            <a:off x="417513" y="5237163"/>
            <a:ext cx="1281112" cy="1571625"/>
            <a:chOff x="263" y="3299"/>
            <a:chExt cx="807" cy="990"/>
          </a:xfrm>
        </p:grpSpPr>
        <p:sp>
          <p:nvSpPr>
            <p:cNvPr id="28705" name="Line 46"/>
            <p:cNvSpPr>
              <a:spLocks noChangeShapeType="1"/>
            </p:cNvSpPr>
            <p:nvPr/>
          </p:nvSpPr>
          <p:spPr bwMode="auto">
            <a:xfrm>
              <a:off x="275" y="3995"/>
              <a:ext cx="0"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06" name="AutoShape 47"/>
            <p:cNvSpPr>
              <a:spLocks noChangeArrowheads="1"/>
            </p:cNvSpPr>
            <p:nvPr/>
          </p:nvSpPr>
          <p:spPr bwMode="auto">
            <a:xfrm>
              <a:off x="276" y="3438"/>
              <a:ext cx="360" cy="654"/>
            </a:xfrm>
            <a:prstGeom prst="triangle">
              <a:avLst>
                <a:gd name="adj" fmla="val 50000"/>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8707" name="Line 48"/>
            <p:cNvSpPr>
              <a:spLocks noChangeShapeType="1"/>
            </p:cNvSpPr>
            <p:nvPr/>
          </p:nvSpPr>
          <p:spPr bwMode="auto">
            <a:xfrm>
              <a:off x="269" y="4097"/>
              <a:ext cx="744"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08" name="Line 49"/>
            <p:cNvSpPr>
              <a:spLocks noChangeShapeType="1"/>
            </p:cNvSpPr>
            <p:nvPr/>
          </p:nvSpPr>
          <p:spPr bwMode="auto">
            <a:xfrm rot="-5400000">
              <a:off x="-98" y="3724"/>
              <a:ext cx="744"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09" name="Line 50"/>
            <p:cNvSpPr>
              <a:spLocks noChangeShapeType="1"/>
            </p:cNvSpPr>
            <p:nvPr/>
          </p:nvSpPr>
          <p:spPr bwMode="auto">
            <a:xfrm>
              <a:off x="269" y="3443"/>
              <a:ext cx="6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10" name="Line 51"/>
            <p:cNvSpPr>
              <a:spLocks noChangeShapeType="1"/>
            </p:cNvSpPr>
            <p:nvPr/>
          </p:nvSpPr>
          <p:spPr bwMode="auto">
            <a:xfrm>
              <a:off x="887" y="3443"/>
              <a:ext cx="0" cy="65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11" name="Object 52"/>
            <p:cNvGraphicFramePr>
              <a:graphicFrameLocks noChangeAspect="1"/>
            </p:cNvGraphicFramePr>
            <p:nvPr/>
          </p:nvGraphicFramePr>
          <p:xfrm>
            <a:off x="949" y="3711"/>
            <a:ext cx="80" cy="112"/>
          </p:xfrm>
          <a:graphic>
            <a:graphicData uri="http://schemas.openxmlformats.org/presentationml/2006/ole">
              <mc:AlternateContent xmlns:mc="http://schemas.openxmlformats.org/markup-compatibility/2006">
                <mc:Choice xmlns:v="urn:schemas-microsoft-com:vml" Requires="v">
                  <p:oleObj spid="_x0000_s62425" name="Формула" r:id="rId48" imgW="126725" imgH="177415" progId="Equation.3">
                    <p:embed/>
                  </p:oleObj>
                </mc:Choice>
                <mc:Fallback>
                  <p:oleObj name="Формула" r:id="rId48" imgW="126725" imgH="177415"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49" y="3711"/>
                          <a:ext cx="8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12" name="Line 53"/>
            <p:cNvSpPr>
              <a:spLocks noChangeShapeType="1"/>
            </p:cNvSpPr>
            <p:nvPr/>
          </p:nvSpPr>
          <p:spPr bwMode="auto">
            <a:xfrm flipV="1">
              <a:off x="271" y="3599"/>
              <a:ext cx="499"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13" name="Line 54"/>
            <p:cNvSpPr>
              <a:spLocks noChangeShapeType="1"/>
            </p:cNvSpPr>
            <p:nvPr/>
          </p:nvSpPr>
          <p:spPr bwMode="auto">
            <a:xfrm flipV="1">
              <a:off x="267" y="3661"/>
              <a:ext cx="5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14" name="Line 55"/>
            <p:cNvSpPr>
              <a:spLocks noChangeShapeType="1"/>
            </p:cNvSpPr>
            <p:nvPr/>
          </p:nvSpPr>
          <p:spPr bwMode="auto">
            <a:xfrm>
              <a:off x="730" y="3664"/>
              <a:ext cx="0" cy="43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15" name="Object 56"/>
            <p:cNvGraphicFramePr>
              <a:graphicFrameLocks noChangeAspect="1"/>
            </p:cNvGraphicFramePr>
            <p:nvPr/>
          </p:nvGraphicFramePr>
          <p:xfrm>
            <a:off x="766" y="3828"/>
            <a:ext cx="88" cy="104"/>
          </p:xfrm>
          <a:graphic>
            <a:graphicData uri="http://schemas.openxmlformats.org/presentationml/2006/ole">
              <mc:AlternateContent xmlns:mc="http://schemas.openxmlformats.org/markup-compatibility/2006">
                <mc:Choice xmlns:v="urn:schemas-microsoft-com:vml" Requires="v">
                  <p:oleObj spid="_x0000_s62426" name="Формула" r:id="rId49" imgW="139579" imgH="164957" progId="Equation.3">
                    <p:embed/>
                  </p:oleObj>
                </mc:Choice>
                <mc:Fallback>
                  <p:oleObj name="Формула" r:id="rId49" imgW="139579" imgH="164957"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66" y="3828"/>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16" name="Line 57"/>
            <p:cNvSpPr>
              <a:spLocks noChangeShapeType="1"/>
            </p:cNvSpPr>
            <p:nvPr/>
          </p:nvSpPr>
          <p:spPr bwMode="auto">
            <a:xfrm>
              <a:off x="728" y="3505"/>
              <a:ext cx="1"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17" name="Object 58"/>
            <p:cNvGraphicFramePr>
              <a:graphicFrameLocks noChangeAspect="1"/>
            </p:cNvGraphicFramePr>
            <p:nvPr/>
          </p:nvGraphicFramePr>
          <p:xfrm>
            <a:off x="761" y="3567"/>
            <a:ext cx="128" cy="128"/>
          </p:xfrm>
          <a:graphic>
            <a:graphicData uri="http://schemas.openxmlformats.org/presentationml/2006/ole">
              <mc:AlternateContent xmlns:mc="http://schemas.openxmlformats.org/markup-compatibility/2006">
                <mc:Choice xmlns:v="urn:schemas-microsoft-com:vml" Requires="v">
                  <p:oleObj spid="_x0000_s62427" name="Формула" r:id="rId50" imgW="203024" imgH="203024" progId="Equation.3">
                    <p:embed/>
                  </p:oleObj>
                </mc:Choice>
                <mc:Fallback>
                  <p:oleObj name="Формула" r:id="rId50" imgW="203024" imgH="203024"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61" y="3567"/>
                          <a:ext cx="12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8" name="Object 59"/>
            <p:cNvGraphicFramePr>
              <a:graphicFrameLocks noChangeAspect="1"/>
            </p:cNvGraphicFramePr>
            <p:nvPr/>
          </p:nvGraphicFramePr>
          <p:xfrm>
            <a:off x="319" y="3299"/>
            <a:ext cx="88" cy="104"/>
          </p:xfrm>
          <a:graphic>
            <a:graphicData uri="http://schemas.openxmlformats.org/presentationml/2006/ole">
              <mc:AlternateContent xmlns:mc="http://schemas.openxmlformats.org/markup-compatibility/2006">
                <mc:Choice xmlns:v="urn:schemas-microsoft-com:vml" Requires="v">
                  <p:oleObj spid="_x0000_s62428" name="Формула" r:id="rId51" imgW="139579" imgH="164957" progId="Equation.3">
                    <p:embed/>
                  </p:oleObj>
                </mc:Choice>
                <mc:Fallback>
                  <p:oleObj name="Формула" r:id="rId51" imgW="139579" imgH="164957"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19" y="3299"/>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19" name="AutoShape 60"/>
            <p:cNvSpPr>
              <a:spLocks noChangeAspect="1" noChangeArrowheads="1" noTextEdit="1"/>
            </p:cNvSpPr>
            <p:nvPr/>
          </p:nvSpPr>
          <p:spPr bwMode="auto">
            <a:xfrm>
              <a:off x="990" y="3998"/>
              <a:ext cx="8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28720" name="Rectangle 61"/>
            <p:cNvSpPr>
              <a:spLocks noChangeArrowheads="1"/>
            </p:cNvSpPr>
            <p:nvPr/>
          </p:nvSpPr>
          <p:spPr bwMode="auto">
            <a:xfrm>
              <a:off x="1009" y="3976"/>
              <a:ext cx="4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200" i="1">
                  <a:solidFill>
                    <a:srgbClr val="000000"/>
                  </a:solidFill>
                  <a:latin typeface="+mn-lt"/>
                </a:rPr>
                <a:t>x</a:t>
              </a:r>
              <a:endParaRPr lang="ru-RU" altLang="ru-RU">
                <a:latin typeface="+mn-lt"/>
              </a:endParaRPr>
            </a:p>
          </p:txBody>
        </p:sp>
        <p:sp>
          <p:nvSpPr>
            <p:cNvPr id="28721" name="Line 62"/>
            <p:cNvSpPr>
              <a:spLocks noChangeShapeType="1"/>
            </p:cNvSpPr>
            <p:nvPr/>
          </p:nvSpPr>
          <p:spPr bwMode="auto">
            <a:xfrm>
              <a:off x="263" y="4229"/>
              <a:ext cx="37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8722" name="Line 63"/>
            <p:cNvSpPr>
              <a:spLocks noChangeShapeType="1"/>
            </p:cNvSpPr>
            <p:nvPr/>
          </p:nvSpPr>
          <p:spPr bwMode="auto">
            <a:xfrm>
              <a:off x="646" y="3982"/>
              <a:ext cx="0" cy="2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8723" name="Object 64"/>
            <p:cNvGraphicFramePr>
              <a:graphicFrameLocks noChangeAspect="1"/>
            </p:cNvGraphicFramePr>
            <p:nvPr/>
          </p:nvGraphicFramePr>
          <p:xfrm>
            <a:off x="426" y="4124"/>
            <a:ext cx="80" cy="112"/>
          </p:xfrm>
          <a:graphic>
            <a:graphicData uri="http://schemas.openxmlformats.org/presentationml/2006/ole">
              <mc:AlternateContent xmlns:mc="http://schemas.openxmlformats.org/markup-compatibility/2006">
                <mc:Choice xmlns:v="urn:schemas-microsoft-com:vml" Requires="v">
                  <p:oleObj spid="_x0000_s62429" name="Формула" r:id="rId52" imgW="126725" imgH="177415" progId="Equation.3">
                    <p:embed/>
                  </p:oleObj>
                </mc:Choice>
                <mc:Fallback>
                  <p:oleObj name="Формула" r:id="rId52" imgW="126725" imgH="177415"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26" y="4124"/>
                          <a:ext cx="8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24" name="Rectangle 65"/>
            <p:cNvSpPr>
              <a:spLocks noChangeArrowheads="1"/>
            </p:cNvSpPr>
            <p:nvPr/>
          </p:nvSpPr>
          <p:spPr bwMode="auto">
            <a:xfrm>
              <a:off x="402" y="3603"/>
              <a:ext cx="108" cy="57"/>
            </a:xfrm>
            <a:prstGeom prst="rect">
              <a:avLst/>
            </a:prstGeom>
            <a:solidFill>
              <a:srgbClr val="FF99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323650" name="Rectangle 66"/>
          <p:cNvSpPr>
            <a:spLocks noChangeArrowheads="1"/>
          </p:cNvSpPr>
          <p:nvPr/>
        </p:nvSpPr>
        <p:spPr bwMode="auto">
          <a:xfrm>
            <a:off x="1139825" y="4906963"/>
            <a:ext cx="2363788"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a:latin typeface="+mn-lt"/>
            </a:endParaRPr>
          </a:p>
          <a:p>
            <a:pPr eaLnBrk="1" hangingPunct="1">
              <a:lnSpc>
                <a:spcPct val="80000"/>
              </a:lnSpc>
            </a:pPr>
            <a:r>
              <a:rPr lang="ru-RU" altLang="ru-RU" sz="1000" b="1">
                <a:latin typeface="+mn-lt"/>
              </a:rPr>
              <a:t>Треугольник</a:t>
            </a:r>
            <a:r>
              <a:rPr lang="en-US" altLang="ru-RU" sz="1000" b="1">
                <a:latin typeface="+mn-lt"/>
              </a:rPr>
              <a:t>: </a:t>
            </a:r>
            <a:endParaRPr lang="en-US" altLang="ru-RU" sz="1000">
              <a:latin typeface="+mn-lt"/>
            </a:endParaRPr>
          </a:p>
          <a:p>
            <a:pPr eaLnBrk="1" hangingPunct="1">
              <a:lnSpc>
                <a:spcPct val="80000"/>
              </a:lnSpc>
              <a:buFont typeface="Wingdings" pitchFamily="2" charset="2"/>
              <a:buNone/>
            </a:pPr>
            <a:endParaRPr lang="ru-RU" altLang="ru-RU" sz="900">
              <a:latin typeface="+mn-lt"/>
            </a:endParaRPr>
          </a:p>
        </p:txBody>
      </p:sp>
      <p:graphicFrame>
        <p:nvGraphicFramePr>
          <p:cNvPr id="323651" name="Object 67"/>
          <p:cNvGraphicFramePr>
            <a:graphicFrameLocks noChangeAspect="1"/>
          </p:cNvGraphicFramePr>
          <p:nvPr>
            <p:extLst>
              <p:ext uri="{D42A27DB-BD31-4B8C-83A1-F6EECF244321}">
                <p14:modId xmlns:p14="http://schemas.microsoft.com/office/powerpoint/2010/main" val="2213908370"/>
              </p:ext>
            </p:extLst>
          </p:nvPr>
        </p:nvGraphicFramePr>
        <p:xfrm>
          <a:off x="1739900" y="5340350"/>
          <a:ext cx="4660900" cy="1041400"/>
        </p:xfrm>
        <a:graphic>
          <a:graphicData uri="http://schemas.openxmlformats.org/presentationml/2006/ole">
            <mc:AlternateContent xmlns:mc="http://schemas.openxmlformats.org/markup-compatibility/2006">
              <mc:Choice xmlns:v="urn:schemas-microsoft-com:vml" Requires="v">
                <p:oleObj spid="_x0000_s62430" name="Формула" r:id="rId53" imgW="4660900" imgH="1041400" progId="Equation.3">
                  <p:embed/>
                </p:oleObj>
              </mc:Choice>
              <mc:Fallback>
                <p:oleObj name="Формула" r:id="rId53" imgW="4660900" imgH="104140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739900" y="5340350"/>
                        <a:ext cx="4660900" cy="104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52" name="Object 68"/>
          <p:cNvGraphicFramePr>
            <a:graphicFrameLocks noChangeAspect="1"/>
          </p:cNvGraphicFramePr>
          <p:nvPr>
            <p:extLst>
              <p:ext uri="{D42A27DB-BD31-4B8C-83A1-F6EECF244321}">
                <p14:modId xmlns:p14="http://schemas.microsoft.com/office/powerpoint/2010/main" val="4087644583"/>
              </p:ext>
            </p:extLst>
          </p:nvPr>
        </p:nvGraphicFramePr>
        <p:xfrm>
          <a:off x="2693988" y="4897438"/>
          <a:ext cx="3302000" cy="419100"/>
        </p:xfrm>
        <a:graphic>
          <a:graphicData uri="http://schemas.openxmlformats.org/presentationml/2006/ole">
            <mc:AlternateContent xmlns:mc="http://schemas.openxmlformats.org/markup-compatibility/2006">
              <mc:Choice xmlns:v="urn:schemas-microsoft-com:vml" Requires="v">
                <p:oleObj spid="_x0000_s62431" name="Формула" r:id="rId55" imgW="3302000" imgH="419100" progId="Equation.3">
                  <p:embed/>
                </p:oleObj>
              </mc:Choice>
              <mc:Fallback>
                <p:oleObj name="Формула" r:id="rId55" imgW="3302000" imgH="419100"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693988" y="4897438"/>
                        <a:ext cx="3302000" cy="4191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653" name="Rectangle 69"/>
          <p:cNvSpPr>
            <a:spLocks noChangeArrowheads="1"/>
          </p:cNvSpPr>
          <p:nvPr/>
        </p:nvSpPr>
        <p:spPr bwMode="auto">
          <a:xfrm>
            <a:off x="4700588" y="3505200"/>
            <a:ext cx="2363787"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smtClean="0">
              <a:latin typeface="+mn-lt"/>
            </a:endParaRPr>
          </a:p>
          <a:p>
            <a:pPr eaLnBrk="1" hangingPunct="1">
              <a:lnSpc>
                <a:spcPct val="80000"/>
              </a:lnSpc>
            </a:pPr>
            <a:r>
              <a:rPr lang="ru-RU" altLang="ru-RU" sz="1000" b="1" dirty="0" smtClean="0">
                <a:latin typeface="+mn-lt"/>
              </a:rPr>
              <a:t>Круговой сектор</a:t>
            </a:r>
            <a:r>
              <a:rPr lang="en-US" altLang="ru-RU" sz="1000" b="1" dirty="0" smtClean="0">
                <a:latin typeface="+mn-lt"/>
              </a:rPr>
              <a:t>: </a:t>
            </a:r>
            <a:endParaRPr lang="en-US" altLang="ru-RU" sz="1000" dirty="0" smtClean="0">
              <a:latin typeface="+mn-lt"/>
            </a:endParaRPr>
          </a:p>
          <a:p>
            <a:pPr eaLnBrk="1" hangingPunct="1">
              <a:lnSpc>
                <a:spcPct val="80000"/>
              </a:lnSpc>
              <a:buFont typeface="Wingdings" pitchFamily="2" charset="2"/>
              <a:buNone/>
            </a:pPr>
            <a:endParaRPr lang="ru-RU" altLang="ru-RU" sz="900" dirty="0">
              <a:latin typeface="+mn-lt"/>
            </a:endParaRPr>
          </a:p>
        </p:txBody>
      </p:sp>
      <p:graphicFrame>
        <p:nvGraphicFramePr>
          <p:cNvPr id="323668" name="Object 84"/>
          <p:cNvGraphicFramePr>
            <a:graphicFrameLocks noChangeAspect="1"/>
          </p:cNvGraphicFramePr>
          <p:nvPr>
            <p:extLst>
              <p:ext uri="{D42A27DB-BD31-4B8C-83A1-F6EECF244321}">
                <p14:modId xmlns:p14="http://schemas.microsoft.com/office/powerpoint/2010/main" val="2666575611"/>
              </p:ext>
            </p:extLst>
          </p:nvPr>
        </p:nvGraphicFramePr>
        <p:xfrm>
          <a:off x="6642100" y="3695700"/>
          <a:ext cx="1625600" cy="393700"/>
        </p:xfrm>
        <a:graphic>
          <a:graphicData uri="http://schemas.openxmlformats.org/presentationml/2006/ole">
            <mc:AlternateContent xmlns:mc="http://schemas.openxmlformats.org/markup-compatibility/2006">
              <mc:Choice xmlns:v="urn:schemas-microsoft-com:vml" Requires="v">
                <p:oleObj spid="_x0000_s62432" name="Формула" r:id="rId57" imgW="1625600" imgH="393700" progId="Equation.3">
                  <p:embed/>
                </p:oleObj>
              </mc:Choice>
              <mc:Fallback>
                <p:oleObj name="Формула" r:id="rId57" imgW="1625600" imgH="393700"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642100" y="3695700"/>
                        <a:ext cx="1625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77" name="Object 93"/>
          <p:cNvGraphicFramePr>
            <a:graphicFrameLocks noChangeAspect="1"/>
          </p:cNvGraphicFramePr>
          <p:nvPr>
            <p:extLst>
              <p:ext uri="{D42A27DB-BD31-4B8C-83A1-F6EECF244321}">
                <p14:modId xmlns:p14="http://schemas.microsoft.com/office/powerpoint/2010/main" val="721729989"/>
              </p:ext>
            </p:extLst>
          </p:nvPr>
        </p:nvGraphicFramePr>
        <p:xfrm>
          <a:off x="6546850" y="4200525"/>
          <a:ext cx="2416175" cy="1724025"/>
        </p:xfrm>
        <a:graphic>
          <a:graphicData uri="http://schemas.openxmlformats.org/presentationml/2006/ole">
            <mc:AlternateContent xmlns:mc="http://schemas.openxmlformats.org/markup-compatibility/2006">
              <mc:Choice xmlns:v="urn:schemas-microsoft-com:vml" Requires="v">
                <p:oleObj spid="_x0000_s62433" name="Формула" r:id="rId59" imgW="2311400" imgH="1676400" progId="Equation.3">
                  <p:embed/>
                </p:oleObj>
              </mc:Choice>
              <mc:Fallback>
                <p:oleObj name="Формула" r:id="rId59" imgW="2311400" imgH="1676400"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6546850" y="4200525"/>
                        <a:ext cx="2416175" cy="1724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4" name="Oval 106"/>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40</a:t>
            </a:r>
            <a:endParaRPr lang="ru-RU" altLang="ru-RU" sz="1000" b="1" dirty="0">
              <a:solidFill>
                <a:schemeClr val="bg2"/>
              </a:solidFill>
              <a:latin typeface="+mn-lt"/>
            </a:endParaRPr>
          </a:p>
        </p:txBody>
      </p:sp>
    </p:spTree>
    <p:extLst>
      <p:ext uri="{BB962C8B-B14F-4D97-AF65-F5344CB8AC3E}">
        <p14:creationId xmlns:p14="http://schemas.microsoft.com/office/powerpoint/2010/main" val="3619248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3599"/>
                                        </p:tgtEl>
                                        <p:attrNameLst>
                                          <p:attrName>style.visibility</p:attrName>
                                        </p:attrNameLst>
                                      </p:cBhvr>
                                      <p:to>
                                        <p:strVal val="visible"/>
                                      </p:to>
                                    </p:set>
                                    <p:anim calcmode="lin" valueType="num">
                                      <p:cBhvr additive="base">
                                        <p:cTn id="7" dur="500" fill="hold"/>
                                        <p:tgtEl>
                                          <p:spTgt spid="323599"/>
                                        </p:tgtEl>
                                        <p:attrNameLst>
                                          <p:attrName>ppt_x</p:attrName>
                                        </p:attrNameLst>
                                      </p:cBhvr>
                                      <p:tavLst>
                                        <p:tav tm="0">
                                          <p:val>
                                            <p:strVal val="#ppt_x"/>
                                          </p:val>
                                        </p:tav>
                                        <p:tav tm="100000">
                                          <p:val>
                                            <p:strVal val="#ppt_x"/>
                                          </p:val>
                                        </p:tav>
                                      </p:tavLst>
                                    </p:anim>
                                    <p:anim calcmode="lin" valueType="num">
                                      <p:cBhvr additive="base">
                                        <p:cTn id="8" dur="500" fill="hold"/>
                                        <p:tgtEl>
                                          <p:spTgt spid="32359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3598"/>
                                        </p:tgtEl>
                                        <p:attrNameLst>
                                          <p:attrName>style.visibility</p:attrName>
                                        </p:attrNameLst>
                                      </p:cBhvr>
                                      <p:to>
                                        <p:strVal val="visible"/>
                                      </p:to>
                                    </p:set>
                                    <p:anim calcmode="lin" valueType="num">
                                      <p:cBhvr additive="base">
                                        <p:cTn id="11" dur="500" fill="hold"/>
                                        <p:tgtEl>
                                          <p:spTgt spid="323598"/>
                                        </p:tgtEl>
                                        <p:attrNameLst>
                                          <p:attrName>ppt_x</p:attrName>
                                        </p:attrNameLst>
                                      </p:cBhvr>
                                      <p:tavLst>
                                        <p:tav tm="0">
                                          <p:val>
                                            <p:strVal val="#ppt_x"/>
                                          </p:val>
                                        </p:tav>
                                        <p:tav tm="100000">
                                          <p:val>
                                            <p:strVal val="#ppt_x"/>
                                          </p:val>
                                        </p:tav>
                                      </p:tavLst>
                                    </p:anim>
                                    <p:anim calcmode="lin" valueType="num">
                                      <p:cBhvr additive="base">
                                        <p:cTn id="12" dur="500" fill="hold"/>
                                        <p:tgtEl>
                                          <p:spTgt spid="32359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3593"/>
                                        </p:tgtEl>
                                        <p:attrNameLst>
                                          <p:attrName>style.visibility</p:attrName>
                                        </p:attrNameLst>
                                      </p:cBhvr>
                                      <p:to>
                                        <p:strVal val="visible"/>
                                      </p:to>
                                    </p:set>
                                    <p:anim calcmode="lin" valueType="num">
                                      <p:cBhvr additive="base">
                                        <p:cTn id="15" dur="500" fill="hold"/>
                                        <p:tgtEl>
                                          <p:spTgt spid="323593"/>
                                        </p:tgtEl>
                                        <p:attrNameLst>
                                          <p:attrName>ppt_x</p:attrName>
                                        </p:attrNameLst>
                                      </p:cBhvr>
                                      <p:tavLst>
                                        <p:tav tm="0">
                                          <p:val>
                                            <p:strVal val="#ppt_x"/>
                                          </p:val>
                                        </p:tav>
                                        <p:tav tm="100000">
                                          <p:val>
                                            <p:strVal val="#ppt_x"/>
                                          </p:val>
                                        </p:tav>
                                      </p:tavLst>
                                    </p:anim>
                                    <p:anim calcmode="lin" valueType="num">
                                      <p:cBhvr additive="base">
                                        <p:cTn id="16" dur="500" fill="hold"/>
                                        <p:tgtEl>
                                          <p:spTgt spid="32359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3594"/>
                                        </p:tgtEl>
                                        <p:attrNameLst>
                                          <p:attrName>style.visibility</p:attrName>
                                        </p:attrNameLst>
                                      </p:cBhvr>
                                      <p:to>
                                        <p:strVal val="visible"/>
                                      </p:to>
                                    </p:set>
                                    <p:anim calcmode="lin" valueType="num">
                                      <p:cBhvr additive="base">
                                        <p:cTn id="19" dur="500" fill="hold"/>
                                        <p:tgtEl>
                                          <p:spTgt spid="323594"/>
                                        </p:tgtEl>
                                        <p:attrNameLst>
                                          <p:attrName>ppt_x</p:attrName>
                                        </p:attrNameLst>
                                      </p:cBhvr>
                                      <p:tavLst>
                                        <p:tav tm="0">
                                          <p:val>
                                            <p:strVal val="#ppt_x"/>
                                          </p:val>
                                        </p:tav>
                                        <p:tav tm="100000">
                                          <p:val>
                                            <p:strVal val="#ppt_x"/>
                                          </p:val>
                                        </p:tav>
                                      </p:tavLst>
                                    </p:anim>
                                    <p:anim calcmode="lin" valueType="num">
                                      <p:cBhvr additive="base">
                                        <p:cTn id="20" dur="500" fill="hold"/>
                                        <p:tgtEl>
                                          <p:spTgt spid="3235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3595"/>
                                        </p:tgtEl>
                                        <p:attrNameLst>
                                          <p:attrName>style.visibility</p:attrName>
                                        </p:attrNameLst>
                                      </p:cBhvr>
                                      <p:to>
                                        <p:strVal val="visible"/>
                                      </p:to>
                                    </p:set>
                                    <p:anim calcmode="lin" valueType="num">
                                      <p:cBhvr additive="base">
                                        <p:cTn id="25" dur="500" fill="hold"/>
                                        <p:tgtEl>
                                          <p:spTgt spid="323595"/>
                                        </p:tgtEl>
                                        <p:attrNameLst>
                                          <p:attrName>ppt_x</p:attrName>
                                        </p:attrNameLst>
                                      </p:cBhvr>
                                      <p:tavLst>
                                        <p:tav tm="0">
                                          <p:val>
                                            <p:strVal val="#ppt_x"/>
                                          </p:val>
                                        </p:tav>
                                        <p:tav tm="100000">
                                          <p:val>
                                            <p:strVal val="#ppt_x"/>
                                          </p:val>
                                        </p:tav>
                                      </p:tavLst>
                                    </p:anim>
                                    <p:anim calcmode="lin" valueType="num">
                                      <p:cBhvr additive="base">
                                        <p:cTn id="26" dur="500" fill="hold"/>
                                        <p:tgtEl>
                                          <p:spTgt spid="32359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23601"/>
                                        </p:tgtEl>
                                        <p:attrNameLst>
                                          <p:attrName>style.visibility</p:attrName>
                                        </p:attrNameLst>
                                      </p:cBhvr>
                                      <p:to>
                                        <p:strVal val="visible"/>
                                      </p:to>
                                    </p:set>
                                    <p:anim calcmode="lin" valueType="num">
                                      <p:cBhvr additive="base">
                                        <p:cTn id="29" dur="500" fill="hold"/>
                                        <p:tgtEl>
                                          <p:spTgt spid="323601"/>
                                        </p:tgtEl>
                                        <p:attrNameLst>
                                          <p:attrName>ppt_x</p:attrName>
                                        </p:attrNameLst>
                                      </p:cBhvr>
                                      <p:tavLst>
                                        <p:tav tm="0">
                                          <p:val>
                                            <p:strVal val="#ppt_x"/>
                                          </p:val>
                                        </p:tav>
                                        <p:tav tm="100000">
                                          <p:val>
                                            <p:strVal val="#ppt_x"/>
                                          </p:val>
                                        </p:tav>
                                      </p:tavLst>
                                    </p:anim>
                                    <p:anim calcmode="lin" valueType="num">
                                      <p:cBhvr additive="base">
                                        <p:cTn id="30" dur="500" fill="hold"/>
                                        <p:tgtEl>
                                          <p:spTgt spid="32360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23596"/>
                                        </p:tgtEl>
                                        <p:attrNameLst>
                                          <p:attrName>style.visibility</p:attrName>
                                        </p:attrNameLst>
                                      </p:cBhvr>
                                      <p:to>
                                        <p:strVal val="visible"/>
                                      </p:to>
                                    </p:set>
                                    <p:anim calcmode="lin" valueType="num">
                                      <p:cBhvr additive="base">
                                        <p:cTn id="33" dur="500" fill="hold"/>
                                        <p:tgtEl>
                                          <p:spTgt spid="323596"/>
                                        </p:tgtEl>
                                        <p:attrNameLst>
                                          <p:attrName>ppt_x</p:attrName>
                                        </p:attrNameLst>
                                      </p:cBhvr>
                                      <p:tavLst>
                                        <p:tav tm="0">
                                          <p:val>
                                            <p:strVal val="#ppt_x"/>
                                          </p:val>
                                        </p:tav>
                                        <p:tav tm="100000">
                                          <p:val>
                                            <p:strVal val="#ppt_x"/>
                                          </p:val>
                                        </p:tav>
                                      </p:tavLst>
                                    </p:anim>
                                    <p:anim calcmode="lin" valueType="num">
                                      <p:cBhvr additive="base">
                                        <p:cTn id="34" dur="500" fill="hold"/>
                                        <p:tgtEl>
                                          <p:spTgt spid="32359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23597"/>
                                        </p:tgtEl>
                                        <p:attrNameLst>
                                          <p:attrName>style.visibility</p:attrName>
                                        </p:attrNameLst>
                                      </p:cBhvr>
                                      <p:to>
                                        <p:strVal val="visible"/>
                                      </p:to>
                                    </p:set>
                                    <p:anim calcmode="lin" valueType="num">
                                      <p:cBhvr additive="base">
                                        <p:cTn id="37" dur="500" fill="hold"/>
                                        <p:tgtEl>
                                          <p:spTgt spid="323597"/>
                                        </p:tgtEl>
                                        <p:attrNameLst>
                                          <p:attrName>ppt_x</p:attrName>
                                        </p:attrNameLst>
                                      </p:cBhvr>
                                      <p:tavLst>
                                        <p:tav tm="0">
                                          <p:val>
                                            <p:strVal val="#ppt_x"/>
                                          </p:val>
                                        </p:tav>
                                        <p:tav tm="100000">
                                          <p:val>
                                            <p:strVal val="#ppt_x"/>
                                          </p:val>
                                        </p:tav>
                                      </p:tavLst>
                                    </p:anim>
                                    <p:anim calcmode="lin" valueType="num">
                                      <p:cBhvr additive="base">
                                        <p:cTn id="38" dur="500" fill="hold"/>
                                        <p:tgtEl>
                                          <p:spTgt spid="32359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3600"/>
                                        </p:tgtEl>
                                        <p:attrNameLst>
                                          <p:attrName>style.visibility</p:attrName>
                                        </p:attrNameLst>
                                      </p:cBhvr>
                                      <p:to>
                                        <p:strVal val="visible"/>
                                      </p:to>
                                    </p:set>
                                    <p:anim calcmode="lin" valueType="num">
                                      <p:cBhvr additive="base">
                                        <p:cTn id="43" dur="500" fill="hold"/>
                                        <p:tgtEl>
                                          <p:spTgt spid="323600"/>
                                        </p:tgtEl>
                                        <p:attrNameLst>
                                          <p:attrName>ppt_x</p:attrName>
                                        </p:attrNameLst>
                                      </p:cBhvr>
                                      <p:tavLst>
                                        <p:tav tm="0">
                                          <p:val>
                                            <p:strVal val="#ppt_x"/>
                                          </p:val>
                                        </p:tav>
                                        <p:tav tm="100000">
                                          <p:val>
                                            <p:strVal val="#ppt_x"/>
                                          </p:val>
                                        </p:tav>
                                      </p:tavLst>
                                    </p:anim>
                                    <p:anim calcmode="lin" valueType="num">
                                      <p:cBhvr additive="base">
                                        <p:cTn id="44" dur="500" fill="hold"/>
                                        <p:tgtEl>
                                          <p:spTgt spid="32360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23602"/>
                                        </p:tgtEl>
                                        <p:attrNameLst>
                                          <p:attrName>style.visibility</p:attrName>
                                        </p:attrNameLst>
                                      </p:cBhvr>
                                      <p:to>
                                        <p:strVal val="visible"/>
                                      </p:to>
                                    </p:set>
                                    <p:anim calcmode="lin" valueType="num">
                                      <p:cBhvr additive="base">
                                        <p:cTn id="47" dur="500" fill="hold"/>
                                        <p:tgtEl>
                                          <p:spTgt spid="323602"/>
                                        </p:tgtEl>
                                        <p:attrNameLst>
                                          <p:attrName>ppt_x</p:attrName>
                                        </p:attrNameLst>
                                      </p:cBhvr>
                                      <p:tavLst>
                                        <p:tav tm="0">
                                          <p:val>
                                            <p:strVal val="#ppt_x"/>
                                          </p:val>
                                        </p:tav>
                                        <p:tav tm="100000">
                                          <p:val>
                                            <p:strVal val="#ppt_x"/>
                                          </p:val>
                                        </p:tav>
                                      </p:tavLst>
                                    </p:anim>
                                    <p:anim calcmode="lin" valueType="num">
                                      <p:cBhvr additive="base">
                                        <p:cTn id="48" dur="500" fill="hold"/>
                                        <p:tgtEl>
                                          <p:spTgt spid="32360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23603"/>
                                        </p:tgtEl>
                                        <p:attrNameLst>
                                          <p:attrName>style.visibility</p:attrName>
                                        </p:attrNameLst>
                                      </p:cBhvr>
                                      <p:to>
                                        <p:strVal val="visible"/>
                                      </p:to>
                                    </p:set>
                                    <p:anim calcmode="lin" valueType="num">
                                      <p:cBhvr additive="base">
                                        <p:cTn id="51" dur="500" fill="hold"/>
                                        <p:tgtEl>
                                          <p:spTgt spid="323603"/>
                                        </p:tgtEl>
                                        <p:attrNameLst>
                                          <p:attrName>ppt_x</p:attrName>
                                        </p:attrNameLst>
                                      </p:cBhvr>
                                      <p:tavLst>
                                        <p:tav tm="0">
                                          <p:val>
                                            <p:strVal val="#ppt_x"/>
                                          </p:val>
                                        </p:tav>
                                        <p:tav tm="100000">
                                          <p:val>
                                            <p:strVal val="#ppt_x"/>
                                          </p:val>
                                        </p:tav>
                                      </p:tavLst>
                                    </p:anim>
                                    <p:anim calcmode="lin" valueType="num">
                                      <p:cBhvr additive="base">
                                        <p:cTn id="52" dur="500" fill="hold"/>
                                        <p:tgtEl>
                                          <p:spTgt spid="32360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23604"/>
                                        </p:tgtEl>
                                        <p:attrNameLst>
                                          <p:attrName>style.visibility</p:attrName>
                                        </p:attrNameLst>
                                      </p:cBhvr>
                                      <p:to>
                                        <p:strVal val="visible"/>
                                      </p:to>
                                    </p:set>
                                    <p:anim calcmode="lin" valueType="num">
                                      <p:cBhvr additive="base">
                                        <p:cTn id="55" dur="500" fill="hold"/>
                                        <p:tgtEl>
                                          <p:spTgt spid="323604"/>
                                        </p:tgtEl>
                                        <p:attrNameLst>
                                          <p:attrName>ppt_x</p:attrName>
                                        </p:attrNameLst>
                                      </p:cBhvr>
                                      <p:tavLst>
                                        <p:tav tm="0">
                                          <p:val>
                                            <p:strVal val="#ppt_x"/>
                                          </p:val>
                                        </p:tav>
                                        <p:tav tm="100000">
                                          <p:val>
                                            <p:strVal val="#ppt_x"/>
                                          </p:val>
                                        </p:tav>
                                      </p:tavLst>
                                    </p:anim>
                                    <p:anim calcmode="lin" valueType="num">
                                      <p:cBhvr additive="base">
                                        <p:cTn id="56" dur="500" fill="hold"/>
                                        <p:tgtEl>
                                          <p:spTgt spid="32360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23605"/>
                                        </p:tgtEl>
                                        <p:attrNameLst>
                                          <p:attrName>style.visibility</p:attrName>
                                        </p:attrNameLst>
                                      </p:cBhvr>
                                      <p:to>
                                        <p:strVal val="visible"/>
                                      </p:to>
                                    </p:set>
                                    <p:anim calcmode="lin" valueType="num">
                                      <p:cBhvr additive="base">
                                        <p:cTn id="61" dur="500" fill="hold"/>
                                        <p:tgtEl>
                                          <p:spTgt spid="323605"/>
                                        </p:tgtEl>
                                        <p:attrNameLst>
                                          <p:attrName>ppt_x</p:attrName>
                                        </p:attrNameLst>
                                      </p:cBhvr>
                                      <p:tavLst>
                                        <p:tav tm="0">
                                          <p:val>
                                            <p:strVal val="#ppt_x"/>
                                          </p:val>
                                        </p:tav>
                                        <p:tav tm="100000">
                                          <p:val>
                                            <p:strVal val="#ppt_x"/>
                                          </p:val>
                                        </p:tav>
                                      </p:tavLst>
                                    </p:anim>
                                    <p:anim calcmode="lin" valueType="num">
                                      <p:cBhvr additive="base">
                                        <p:cTn id="62" dur="500" fill="hold"/>
                                        <p:tgtEl>
                                          <p:spTgt spid="323605"/>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0"/>
                                          </p:stCondLst>
                                        </p:cTn>
                                        <p:tgtEl>
                                          <p:spTgt spid="323607"/>
                                        </p:tgtEl>
                                        <p:attrNameLst>
                                          <p:attrName>style.visibility</p:attrName>
                                        </p:attrNameLst>
                                      </p:cBhvr>
                                      <p:to>
                                        <p:strVal val="visible"/>
                                      </p:to>
                                    </p:set>
                                  </p:childTnLst>
                                </p:cTn>
                              </p:par>
                              <p:par>
                                <p:cTn id="66" presetID="2" presetClass="entr" presetSubtype="4" fill="hold" nodeType="withEffect">
                                  <p:stCondLst>
                                    <p:cond delay="0"/>
                                  </p:stCondLst>
                                  <p:childTnLst>
                                    <p:set>
                                      <p:cBhvr>
                                        <p:cTn id="67" dur="1" fill="hold">
                                          <p:stCondLst>
                                            <p:cond delay="0"/>
                                          </p:stCondLst>
                                        </p:cTn>
                                        <p:tgtEl>
                                          <p:spTgt spid="323606"/>
                                        </p:tgtEl>
                                        <p:attrNameLst>
                                          <p:attrName>style.visibility</p:attrName>
                                        </p:attrNameLst>
                                      </p:cBhvr>
                                      <p:to>
                                        <p:strVal val="visible"/>
                                      </p:to>
                                    </p:set>
                                    <p:anim calcmode="lin" valueType="num">
                                      <p:cBhvr additive="base">
                                        <p:cTn id="68" dur="500" fill="hold"/>
                                        <p:tgtEl>
                                          <p:spTgt spid="323606"/>
                                        </p:tgtEl>
                                        <p:attrNameLst>
                                          <p:attrName>ppt_x</p:attrName>
                                        </p:attrNameLst>
                                      </p:cBhvr>
                                      <p:tavLst>
                                        <p:tav tm="0">
                                          <p:val>
                                            <p:strVal val="#ppt_x"/>
                                          </p:val>
                                        </p:tav>
                                        <p:tav tm="100000">
                                          <p:val>
                                            <p:strVal val="#ppt_x"/>
                                          </p:val>
                                        </p:tav>
                                      </p:tavLst>
                                    </p:anim>
                                    <p:anim calcmode="lin" valueType="num">
                                      <p:cBhvr additive="base">
                                        <p:cTn id="69" dur="500" fill="hold"/>
                                        <p:tgtEl>
                                          <p:spTgt spid="323606"/>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23650"/>
                                        </p:tgtEl>
                                        <p:attrNameLst>
                                          <p:attrName>style.visibility</p:attrName>
                                        </p:attrNameLst>
                                      </p:cBhvr>
                                      <p:to>
                                        <p:strVal val="visible"/>
                                      </p:to>
                                    </p:set>
                                    <p:anim calcmode="lin" valueType="num">
                                      <p:cBhvr additive="base">
                                        <p:cTn id="74" dur="500" fill="hold"/>
                                        <p:tgtEl>
                                          <p:spTgt spid="323650"/>
                                        </p:tgtEl>
                                        <p:attrNameLst>
                                          <p:attrName>ppt_x</p:attrName>
                                        </p:attrNameLst>
                                      </p:cBhvr>
                                      <p:tavLst>
                                        <p:tav tm="0">
                                          <p:val>
                                            <p:strVal val="#ppt_x"/>
                                          </p:val>
                                        </p:tav>
                                        <p:tav tm="100000">
                                          <p:val>
                                            <p:strVal val="#ppt_x"/>
                                          </p:val>
                                        </p:tav>
                                      </p:tavLst>
                                    </p:anim>
                                    <p:anim calcmode="lin" valueType="num">
                                      <p:cBhvr additive="base">
                                        <p:cTn id="75" dur="500" fill="hold"/>
                                        <p:tgtEl>
                                          <p:spTgt spid="323650"/>
                                        </p:tgtEl>
                                        <p:attrNameLst>
                                          <p:attrName>ppt_y</p:attrName>
                                        </p:attrNameLst>
                                      </p:cBhvr>
                                      <p:tavLst>
                                        <p:tav tm="0">
                                          <p:val>
                                            <p:strVal val="1+#ppt_h/2"/>
                                          </p:val>
                                        </p:tav>
                                        <p:tav tm="100000">
                                          <p:val>
                                            <p:strVal val="#ppt_y"/>
                                          </p:val>
                                        </p:tav>
                                      </p:tavLst>
                                    </p:anim>
                                  </p:childTnLst>
                                </p:cTn>
                              </p:par>
                            </p:childTnLst>
                          </p:cTn>
                        </p:par>
                        <p:par>
                          <p:cTn id="76" fill="hold" nodeType="afterGroup">
                            <p:stCondLst>
                              <p:cond delay="500"/>
                            </p:stCondLst>
                            <p:childTnLst>
                              <p:par>
                                <p:cTn id="77" presetID="1" presetClass="entr" presetSubtype="0" fill="hold" nodeType="afterEffect">
                                  <p:stCondLst>
                                    <p:cond delay="0"/>
                                  </p:stCondLst>
                                  <p:childTnLst>
                                    <p:set>
                                      <p:cBhvr>
                                        <p:cTn id="78" dur="1" fill="hold">
                                          <p:stCondLst>
                                            <p:cond delay="0"/>
                                          </p:stCondLst>
                                        </p:cTn>
                                        <p:tgtEl>
                                          <p:spTgt spid="323629"/>
                                        </p:tgtEl>
                                        <p:attrNameLst>
                                          <p:attrName>style.visibility</p:attrName>
                                        </p:attrNameLst>
                                      </p:cBhvr>
                                      <p:to>
                                        <p:strVal val="visible"/>
                                      </p:to>
                                    </p:set>
                                  </p:childTnLst>
                                </p:cTn>
                              </p:par>
                              <p:par>
                                <p:cTn id="79" presetID="2" presetClass="entr" presetSubtype="4" fill="hold" nodeType="withEffect">
                                  <p:stCondLst>
                                    <p:cond delay="0"/>
                                  </p:stCondLst>
                                  <p:childTnLst>
                                    <p:set>
                                      <p:cBhvr>
                                        <p:cTn id="80" dur="1" fill="hold">
                                          <p:stCondLst>
                                            <p:cond delay="0"/>
                                          </p:stCondLst>
                                        </p:cTn>
                                        <p:tgtEl>
                                          <p:spTgt spid="323651"/>
                                        </p:tgtEl>
                                        <p:attrNameLst>
                                          <p:attrName>style.visibility</p:attrName>
                                        </p:attrNameLst>
                                      </p:cBhvr>
                                      <p:to>
                                        <p:strVal val="visible"/>
                                      </p:to>
                                    </p:set>
                                    <p:anim calcmode="lin" valueType="num">
                                      <p:cBhvr additive="base">
                                        <p:cTn id="81" dur="500" fill="hold"/>
                                        <p:tgtEl>
                                          <p:spTgt spid="323651"/>
                                        </p:tgtEl>
                                        <p:attrNameLst>
                                          <p:attrName>ppt_x</p:attrName>
                                        </p:attrNameLst>
                                      </p:cBhvr>
                                      <p:tavLst>
                                        <p:tav tm="0">
                                          <p:val>
                                            <p:strVal val="#ppt_x"/>
                                          </p:val>
                                        </p:tav>
                                        <p:tav tm="100000">
                                          <p:val>
                                            <p:strVal val="#ppt_x"/>
                                          </p:val>
                                        </p:tav>
                                      </p:tavLst>
                                    </p:anim>
                                    <p:anim calcmode="lin" valueType="num">
                                      <p:cBhvr additive="base">
                                        <p:cTn id="82" dur="500" fill="hold"/>
                                        <p:tgtEl>
                                          <p:spTgt spid="323651"/>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3652"/>
                                        </p:tgtEl>
                                        <p:attrNameLst>
                                          <p:attrName>style.visibility</p:attrName>
                                        </p:attrNameLst>
                                      </p:cBhvr>
                                      <p:to>
                                        <p:strVal val="visible"/>
                                      </p:to>
                                    </p:set>
                                    <p:anim calcmode="lin" valueType="num">
                                      <p:cBhvr additive="base">
                                        <p:cTn id="85" dur="500" fill="hold"/>
                                        <p:tgtEl>
                                          <p:spTgt spid="323652"/>
                                        </p:tgtEl>
                                        <p:attrNameLst>
                                          <p:attrName>ppt_x</p:attrName>
                                        </p:attrNameLst>
                                      </p:cBhvr>
                                      <p:tavLst>
                                        <p:tav tm="0">
                                          <p:val>
                                            <p:strVal val="#ppt_x"/>
                                          </p:val>
                                        </p:tav>
                                        <p:tav tm="100000">
                                          <p:val>
                                            <p:strVal val="#ppt_x"/>
                                          </p:val>
                                        </p:tav>
                                      </p:tavLst>
                                    </p:anim>
                                    <p:anim calcmode="lin" valueType="num">
                                      <p:cBhvr additive="base">
                                        <p:cTn id="86" dur="500" fill="hold"/>
                                        <p:tgtEl>
                                          <p:spTgt spid="323652"/>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23653"/>
                                        </p:tgtEl>
                                        <p:attrNameLst>
                                          <p:attrName>style.visibility</p:attrName>
                                        </p:attrNameLst>
                                      </p:cBhvr>
                                      <p:to>
                                        <p:strVal val="visible"/>
                                      </p:to>
                                    </p:set>
                                    <p:anim calcmode="lin" valueType="num">
                                      <p:cBhvr additive="base">
                                        <p:cTn id="91" dur="500" fill="hold"/>
                                        <p:tgtEl>
                                          <p:spTgt spid="323653"/>
                                        </p:tgtEl>
                                        <p:attrNameLst>
                                          <p:attrName>ppt_x</p:attrName>
                                        </p:attrNameLst>
                                      </p:cBhvr>
                                      <p:tavLst>
                                        <p:tav tm="0">
                                          <p:val>
                                            <p:strVal val="#ppt_x"/>
                                          </p:val>
                                        </p:tav>
                                        <p:tav tm="100000">
                                          <p:val>
                                            <p:strVal val="#ppt_x"/>
                                          </p:val>
                                        </p:tav>
                                      </p:tavLst>
                                    </p:anim>
                                    <p:anim calcmode="lin" valueType="num">
                                      <p:cBhvr additive="base">
                                        <p:cTn id="92" dur="500" fill="hold"/>
                                        <p:tgtEl>
                                          <p:spTgt spid="323653"/>
                                        </p:tgtEl>
                                        <p:attrNameLst>
                                          <p:attrName>ppt_y</p:attrName>
                                        </p:attrNameLst>
                                      </p:cBhvr>
                                      <p:tavLst>
                                        <p:tav tm="0">
                                          <p:val>
                                            <p:strVal val="1+#ppt_h/2"/>
                                          </p:val>
                                        </p:tav>
                                        <p:tav tm="100000">
                                          <p:val>
                                            <p:strVal val="#ppt_y"/>
                                          </p:val>
                                        </p:tav>
                                      </p:tavLst>
                                    </p:anim>
                                  </p:childTnLst>
                                </p:cTn>
                              </p:par>
                              <p:par>
                                <p:cTn id="93" presetID="1" presetClass="entr" presetSubtype="0" fill="hold" nodeType="withEffect">
                                  <p:stCondLst>
                                    <p:cond delay="0"/>
                                  </p:stCondLst>
                                  <p:childTnLst>
                                    <p:set>
                                      <p:cBhvr>
                                        <p:cTn id="94" dur="1" fill="hold">
                                          <p:stCondLst>
                                            <p:cond delay="0"/>
                                          </p:stCondLst>
                                        </p:cTn>
                                        <p:tgtEl>
                                          <p:spTgt spid="323668"/>
                                        </p:tgtEl>
                                        <p:attrNameLst>
                                          <p:attrName>style.visibility</p:attrName>
                                        </p:attrNameLst>
                                      </p:cBhvr>
                                      <p:to>
                                        <p:strVal val="visible"/>
                                      </p:to>
                                    </p:set>
                                  </p:childTnLst>
                                </p:cTn>
                              </p:par>
                              <p:par>
                                <p:cTn id="95" presetID="2" presetClass="entr" presetSubtype="4" fill="hold" nodeType="withEffect">
                                  <p:stCondLst>
                                    <p:cond delay="0"/>
                                  </p:stCondLst>
                                  <p:childTnLst>
                                    <p:set>
                                      <p:cBhvr>
                                        <p:cTn id="96" dur="1" fill="hold">
                                          <p:stCondLst>
                                            <p:cond delay="0"/>
                                          </p:stCondLst>
                                        </p:cTn>
                                        <p:tgtEl>
                                          <p:spTgt spid="323677"/>
                                        </p:tgtEl>
                                        <p:attrNameLst>
                                          <p:attrName>style.visibility</p:attrName>
                                        </p:attrNameLst>
                                      </p:cBhvr>
                                      <p:to>
                                        <p:strVal val="visible"/>
                                      </p:to>
                                    </p:set>
                                    <p:anim calcmode="lin" valueType="num">
                                      <p:cBhvr additive="base">
                                        <p:cTn id="97" dur="500" fill="hold"/>
                                        <p:tgtEl>
                                          <p:spTgt spid="323677"/>
                                        </p:tgtEl>
                                        <p:attrNameLst>
                                          <p:attrName>ppt_x</p:attrName>
                                        </p:attrNameLst>
                                      </p:cBhvr>
                                      <p:tavLst>
                                        <p:tav tm="0">
                                          <p:val>
                                            <p:strVal val="#ppt_x"/>
                                          </p:val>
                                        </p:tav>
                                        <p:tav tm="100000">
                                          <p:val>
                                            <p:strVal val="#ppt_x"/>
                                          </p:val>
                                        </p:tav>
                                      </p:tavLst>
                                    </p:anim>
                                    <p:anim calcmode="lin" valueType="num">
                                      <p:cBhvr additive="base">
                                        <p:cTn id="98" dur="500" fill="hold"/>
                                        <p:tgtEl>
                                          <p:spTgt spid="323677"/>
                                        </p:tgtEl>
                                        <p:attrNameLst>
                                          <p:attrName>ppt_y</p:attrName>
                                        </p:attrNameLst>
                                      </p:cBhvr>
                                      <p:tavLst>
                                        <p:tav tm="0">
                                          <p:val>
                                            <p:strVal val="1+#ppt_h/2"/>
                                          </p:val>
                                        </p:tav>
                                        <p:tav tm="100000">
                                          <p:val>
                                            <p:strVal val="#ppt_y"/>
                                          </p:val>
                                        </p:tav>
                                      </p:tavLst>
                                    </p:anim>
                                  </p:childTnLst>
                                </p:cTn>
                              </p:par>
                              <p:par>
                                <p:cTn id="99" presetID="1" presetClass="entr" presetSubtype="0" fill="hold" nodeType="withEffect">
                                  <p:stCondLst>
                                    <p:cond delay="0"/>
                                  </p:stCondLst>
                                  <p:childTnLst>
                                    <p:set>
                                      <p:cBhvr>
                                        <p:cTn id="100" dur="1" fill="hold">
                                          <p:stCondLst>
                                            <p:cond delay="0"/>
                                          </p:stCondLst>
                                        </p:cTn>
                                        <p:tgtEl>
                                          <p:spTgt spid="323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5" grpId="0"/>
      <p:bldP spid="323599" grpId="0"/>
      <p:bldP spid="323600" grpId="0"/>
      <p:bldP spid="323605" grpId="0"/>
      <p:bldP spid="323650" grpId="0"/>
      <p:bldP spid="32365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7"/>
          <p:cNvSpPr>
            <a:spLocks noChangeArrowheads="1"/>
          </p:cNvSpPr>
          <p:nvPr/>
        </p:nvSpPr>
        <p:spPr bwMode="auto">
          <a:xfrm>
            <a:off x="0" y="585788"/>
            <a:ext cx="893603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801688" indent="-457200"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074738" indent="-381000"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331913" indent="-3429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625600" indent="-342900"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828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400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972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54400" indent="-3429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000" b="1" dirty="0">
              <a:latin typeface="+mn-lt"/>
            </a:endParaRPr>
          </a:p>
          <a:p>
            <a:pPr eaLnBrk="1" hangingPunct="1"/>
            <a:r>
              <a:rPr lang="ru-RU" altLang="ru-RU" sz="1000" b="1" dirty="0">
                <a:latin typeface="+mn-lt"/>
              </a:rPr>
              <a:t>Методы определения положения центра тяжести сложных фигур  – </a:t>
            </a:r>
          </a:p>
          <a:p>
            <a:pPr eaLnBrk="1" hangingPunct="1">
              <a:buFont typeface="Wingdings" pitchFamily="2" charset="2"/>
              <a:buNone/>
            </a:pPr>
            <a:r>
              <a:rPr lang="ru-RU" altLang="ru-RU" sz="900" dirty="0">
                <a:latin typeface="+mn-lt"/>
              </a:rPr>
              <a:t>	</a:t>
            </a:r>
            <a:r>
              <a:rPr lang="ru-RU" altLang="ru-RU" sz="1000" dirty="0">
                <a:latin typeface="+mn-lt"/>
              </a:rPr>
              <a:t>1.  </a:t>
            </a:r>
            <a:r>
              <a:rPr lang="ru-RU" altLang="ru-RU" sz="1000" b="1" dirty="0">
                <a:solidFill>
                  <a:srgbClr val="FF0000"/>
                </a:solidFill>
                <a:latin typeface="+mn-lt"/>
              </a:rPr>
              <a:t>Метод разбиения</a:t>
            </a:r>
            <a:r>
              <a:rPr lang="ru-RU" altLang="ru-RU" sz="1000" dirty="0">
                <a:latin typeface="+mn-lt"/>
              </a:rPr>
              <a:t> – сложная фигура разбивается на совокупность простых фигур, для которых известны положения центра тяжести или легко определяются</a:t>
            </a:r>
            <a:r>
              <a:rPr lang="en-US" altLang="ru-RU" sz="1000" dirty="0">
                <a:latin typeface="+mn-lt"/>
              </a:rPr>
              <a:t>:</a:t>
            </a:r>
            <a:r>
              <a:rPr lang="ru-RU" altLang="ru-RU" sz="900" dirty="0">
                <a:latin typeface="+mn-lt"/>
              </a:rPr>
              <a:t> </a:t>
            </a:r>
          </a:p>
        </p:txBody>
      </p:sp>
      <p:sp>
        <p:nvSpPr>
          <p:cNvPr id="29701" name="Rectangle 8"/>
          <p:cNvSpPr>
            <a:spLocks noChangeArrowheads="1"/>
          </p:cNvSpPr>
          <p:nvPr/>
        </p:nvSpPr>
        <p:spPr bwMode="auto">
          <a:xfrm>
            <a:off x="533400" y="1533525"/>
            <a:ext cx="295275" cy="779463"/>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702" name="Rectangle 9"/>
          <p:cNvSpPr>
            <a:spLocks noChangeArrowheads="1"/>
          </p:cNvSpPr>
          <p:nvPr/>
        </p:nvSpPr>
        <p:spPr bwMode="auto">
          <a:xfrm rot="5400000">
            <a:off x="1072357" y="1775619"/>
            <a:ext cx="300037" cy="771525"/>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4618" name="Rectangle 10"/>
          <p:cNvSpPr>
            <a:spLocks noChangeArrowheads="1"/>
          </p:cNvSpPr>
          <p:nvPr/>
        </p:nvSpPr>
        <p:spPr bwMode="auto">
          <a:xfrm>
            <a:off x="752475" y="2019300"/>
            <a:ext cx="142875" cy="288925"/>
          </a:xfrm>
          <a:prstGeom prst="rect">
            <a:avLst/>
          </a:prstGeom>
          <a:solidFill>
            <a:srgbClr val="FF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704" name="Line 11"/>
          <p:cNvSpPr>
            <a:spLocks noChangeShapeType="1"/>
          </p:cNvSpPr>
          <p:nvPr/>
        </p:nvSpPr>
        <p:spPr bwMode="auto">
          <a:xfrm>
            <a:off x="533400" y="2312988"/>
            <a:ext cx="1508125"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05" name="Line 12"/>
          <p:cNvSpPr>
            <a:spLocks noChangeShapeType="1"/>
          </p:cNvSpPr>
          <p:nvPr/>
        </p:nvSpPr>
        <p:spPr bwMode="auto">
          <a:xfrm rot="-5400000">
            <a:off x="63500" y="1831976"/>
            <a:ext cx="955675" cy="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9706" name="Object 13"/>
          <p:cNvGraphicFramePr>
            <a:graphicFrameLocks noChangeAspect="1"/>
          </p:cNvGraphicFramePr>
          <p:nvPr>
            <p:extLst>
              <p:ext uri="{D42A27DB-BD31-4B8C-83A1-F6EECF244321}">
                <p14:modId xmlns:p14="http://schemas.microsoft.com/office/powerpoint/2010/main" val="4180182552"/>
              </p:ext>
            </p:extLst>
          </p:nvPr>
        </p:nvGraphicFramePr>
        <p:xfrm>
          <a:off x="1908175" y="2120900"/>
          <a:ext cx="127000" cy="139700"/>
        </p:xfrm>
        <a:graphic>
          <a:graphicData uri="http://schemas.openxmlformats.org/presentationml/2006/ole">
            <mc:AlternateContent xmlns:mc="http://schemas.openxmlformats.org/markup-compatibility/2006">
              <mc:Choice xmlns:v="urn:schemas-microsoft-com:vml" Requires="v">
                <p:oleObj spid="_x0000_s78872" name="Формула" r:id="rId3" imgW="126835" imgH="139518" progId="Equation.3">
                  <p:embed/>
                </p:oleObj>
              </mc:Choice>
              <mc:Fallback>
                <p:oleObj name="Формула" r:id="rId3"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120900"/>
                        <a:ext cx="1270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4"/>
          <p:cNvGraphicFramePr>
            <a:graphicFrameLocks noChangeAspect="1"/>
          </p:cNvGraphicFramePr>
          <p:nvPr>
            <p:extLst>
              <p:ext uri="{D42A27DB-BD31-4B8C-83A1-F6EECF244321}">
                <p14:modId xmlns:p14="http://schemas.microsoft.com/office/powerpoint/2010/main" val="1812283017"/>
              </p:ext>
            </p:extLst>
          </p:nvPr>
        </p:nvGraphicFramePr>
        <p:xfrm>
          <a:off x="623888" y="1296988"/>
          <a:ext cx="139700" cy="165100"/>
        </p:xfrm>
        <a:graphic>
          <a:graphicData uri="http://schemas.openxmlformats.org/presentationml/2006/ole">
            <mc:AlternateContent xmlns:mc="http://schemas.openxmlformats.org/markup-compatibility/2006">
              <mc:Choice xmlns:v="urn:schemas-microsoft-com:vml" Requires="v">
                <p:oleObj spid="_x0000_s78873" name="Формула" r:id="rId5" imgW="139579" imgH="164957" progId="Equation.3">
                  <p:embed/>
                </p:oleObj>
              </mc:Choice>
              <mc:Fallback>
                <p:oleObj name="Формула" r:id="rId5" imgW="139579"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8" y="1296988"/>
                        <a:ext cx="1397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23" name="Line 15"/>
          <p:cNvSpPr>
            <a:spLocks noChangeShapeType="1"/>
          </p:cNvSpPr>
          <p:nvPr/>
        </p:nvSpPr>
        <p:spPr bwMode="auto">
          <a:xfrm>
            <a:off x="533400" y="1533525"/>
            <a:ext cx="285750" cy="771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24" name="Line 16"/>
          <p:cNvSpPr>
            <a:spLocks noChangeShapeType="1"/>
          </p:cNvSpPr>
          <p:nvPr/>
        </p:nvSpPr>
        <p:spPr bwMode="auto">
          <a:xfrm flipH="1">
            <a:off x="541338" y="1531938"/>
            <a:ext cx="285750" cy="771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25" name="Line 17"/>
          <p:cNvSpPr>
            <a:spLocks noChangeShapeType="1"/>
          </p:cNvSpPr>
          <p:nvPr/>
        </p:nvSpPr>
        <p:spPr bwMode="auto">
          <a:xfrm>
            <a:off x="828675" y="2009775"/>
            <a:ext cx="771525" cy="2952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26" name="Line 18"/>
          <p:cNvSpPr>
            <a:spLocks noChangeShapeType="1"/>
          </p:cNvSpPr>
          <p:nvPr/>
        </p:nvSpPr>
        <p:spPr bwMode="auto">
          <a:xfrm flipV="1">
            <a:off x="846138" y="2017713"/>
            <a:ext cx="771525" cy="2952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27" name="Oval 19"/>
          <p:cNvSpPr>
            <a:spLocks noChangeArrowheads="1"/>
          </p:cNvSpPr>
          <p:nvPr/>
        </p:nvSpPr>
        <p:spPr bwMode="auto">
          <a:xfrm>
            <a:off x="904875" y="1485900"/>
            <a:ext cx="219075" cy="219075"/>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800">
                <a:latin typeface="+mn-lt"/>
              </a:rPr>
              <a:t>1</a:t>
            </a:r>
            <a:endParaRPr lang="ru-RU" altLang="ru-RU" sz="800">
              <a:latin typeface="+mn-lt"/>
            </a:endParaRPr>
          </a:p>
        </p:txBody>
      </p:sp>
      <p:sp>
        <p:nvSpPr>
          <p:cNvPr id="324628" name="Oval 20"/>
          <p:cNvSpPr>
            <a:spLocks noChangeArrowheads="1"/>
          </p:cNvSpPr>
          <p:nvPr/>
        </p:nvSpPr>
        <p:spPr bwMode="auto">
          <a:xfrm>
            <a:off x="1455738" y="1712913"/>
            <a:ext cx="219075" cy="219075"/>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800">
                <a:latin typeface="+mn-lt"/>
              </a:rPr>
              <a:t>2</a:t>
            </a:r>
            <a:endParaRPr lang="ru-RU" altLang="ru-RU" sz="800">
              <a:latin typeface="+mn-lt"/>
            </a:endParaRPr>
          </a:p>
        </p:txBody>
      </p:sp>
      <p:sp>
        <p:nvSpPr>
          <p:cNvPr id="324636" name="Oval 28"/>
          <p:cNvSpPr>
            <a:spLocks noChangeArrowheads="1"/>
          </p:cNvSpPr>
          <p:nvPr/>
        </p:nvSpPr>
        <p:spPr bwMode="auto">
          <a:xfrm>
            <a:off x="660400" y="1908175"/>
            <a:ext cx="42863" cy="4286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4637" name="Oval 29"/>
          <p:cNvSpPr>
            <a:spLocks noChangeArrowheads="1"/>
          </p:cNvSpPr>
          <p:nvPr/>
        </p:nvSpPr>
        <p:spPr bwMode="auto">
          <a:xfrm>
            <a:off x="1204913" y="2141538"/>
            <a:ext cx="42862" cy="42862"/>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24640" name="Group 32"/>
          <p:cNvGrpSpPr>
            <a:grpSpLocks/>
          </p:cNvGrpSpPr>
          <p:nvPr/>
        </p:nvGrpSpPr>
        <p:grpSpPr bwMode="auto">
          <a:xfrm>
            <a:off x="314325" y="2330450"/>
            <a:ext cx="901700" cy="271463"/>
            <a:chOff x="810" y="1342"/>
            <a:chExt cx="568" cy="171"/>
          </a:xfrm>
        </p:grpSpPr>
        <p:sp>
          <p:nvSpPr>
            <p:cNvPr id="29766" name="Line 25"/>
            <p:cNvSpPr>
              <a:spLocks noChangeShapeType="1"/>
            </p:cNvSpPr>
            <p:nvPr/>
          </p:nvSpPr>
          <p:spPr bwMode="auto">
            <a:xfrm>
              <a:off x="948" y="1506"/>
              <a:ext cx="43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67" name="Line 26"/>
            <p:cNvSpPr>
              <a:spLocks noChangeShapeType="1"/>
            </p:cNvSpPr>
            <p:nvPr/>
          </p:nvSpPr>
          <p:spPr bwMode="auto">
            <a:xfrm>
              <a:off x="810" y="1408"/>
              <a:ext cx="13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68" name="Line 27"/>
            <p:cNvSpPr>
              <a:spLocks noChangeShapeType="1"/>
            </p:cNvSpPr>
            <p:nvPr/>
          </p:nvSpPr>
          <p:spPr bwMode="auto">
            <a:xfrm flipH="1">
              <a:off x="1047" y="1413"/>
              <a:ext cx="13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9769" name="Object 30"/>
            <p:cNvGraphicFramePr>
              <a:graphicFrameLocks noChangeAspect="1"/>
            </p:cNvGraphicFramePr>
            <p:nvPr/>
          </p:nvGraphicFramePr>
          <p:xfrm>
            <a:off x="946" y="1342"/>
            <a:ext cx="86" cy="112"/>
          </p:xfrm>
          <a:graphic>
            <a:graphicData uri="http://schemas.openxmlformats.org/presentationml/2006/ole">
              <mc:AlternateContent xmlns:mc="http://schemas.openxmlformats.org/markup-compatibility/2006">
                <mc:Choice xmlns:v="urn:schemas-microsoft-com:vml" Requires="v">
                  <p:oleObj spid="_x0000_s78874" name="Формула" r:id="rId7" imgW="164885" imgH="215619" progId="Equation.3">
                    <p:embed/>
                  </p:oleObj>
                </mc:Choice>
                <mc:Fallback>
                  <p:oleObj name="Формула" r:id="rId7" imgW="164885"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 y="1342"/>
                          <a:ext cx="86"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70" name="Object 31"/>
            <p:cNvGraphicFramePr>
              <a:graphicFrameLocks noChangeAspect="1"/>
            </p:cNvGraphicFramePr>
            <p:nvPr/>
          </p:nvGraphicFramePr>
          <p:xfrm>
            <a:off x="1129" y="1393"/>
            <a:ext cx="99" cy="120"/>
          </p:xfrm>
          <a:graphic>
            <a:graphicData uri="http://schemas.openxmlformats.org/presentationml/2006/ole">
              <mc:AlternateContent xmlns:mc="http://schemas.openxmlformats.org/markup-compatibility/2006">
                <mc:Choice xmlns:v="urn:schemas-microsoft-com:vml" Requires="v">
                  <p:oleObj spid="_x0000_s78875" name="Формула" r:id="rId9" imgW="177569" imgH="215619" progId="Equation.3">
                    <p:embed/>
                  </p:oleObj>
                </mc:Choice>
                <mc:Fallback>
                  <p:oleObj name="Формула" r:id="rId9" imgW="17756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9" y="1393"/>
                          <a:ext cx="99"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4644" name="Group 36"/>
          <p:cNvGrpSpPr>
            <a:grpSpLocks/>
          </p:cNvGrpSpPr>
          <p:nvPr/>
        </p:nvGrpSpPr>
        <p:grpSpPr bwMode="auto">
          <a:xfrm>
            <a:off x="533400" y="1938338"/>
            <a:ext cx="693738" cy="709612"/>
            <a:chOff x="948" y="1095"/>
            <a:chExt cx="437" cy="447"/>
          </a:xfrm>
        </p:grpSpPr>
        <p:sp>
          <p:nvSpPr>
            <p:cNvPr id="29763" name="Line 21"/>
            <p:cNvSpPr>
              <a:spLocks noChangeShapeType="1"/>
            </p:cNvSpPr>
            <p:nvPr/>
          </p:nvSpPr>
          <p:spPr bwMode="auto">
            <a:xfrm>
              <a:off x="948" y="1326"/>
              <a:ext cx="0"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64" name="Line 22"/>
            <p:cNvSpPr>
              <a:spLocks noChangeShapeType="1"/>
            </p:cNvSpPr>
            <p:nvPr/>
          </p:nvSpPr>
          <p:spPr bwMode="auto">
            <a:xfrm>
              <a:off x="1043" y="1095"/>
              <a:ext cx="0" cy="3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65" name="Line 23"/>
            <p:cNvSpPr>
              <a:spLocks noChangeShapeType="1"/>
            </p:cNvSpPr>
            <p:nvPr/>
          </p:nvSpPr>
          <p:spPr bwMode="auto">
            <a:xfrm>
              <a:off x="1385" y="1233"/>
              <a:ext cx="0" cy="3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graphicFrame>
        <p:nvGraphicFramePr>
          <p:cNvPr id="324645" name="Object 37"/>
          <p:cNvGraphicFramePr>
            <a:graphicFrameLocks noChangeAspect="1"/>
          </p:cNvGraphicFramePr>
          <p:nvPr>
            <p:extLst>
              <p:ext uri="{D42A27DB-BD31-4B8C-83A1-F6EECF244321}">
                <p14:modId xmlns:p14="http://schemas.microsoft.com/office/powerpoint/2010/main" val="3475743193"/>
              </p:ext>
            </p:extLst>
          </p:nvPr>
        </p:nvGraphicFramePr>
        <p:xfrm>
          <a:off x="2168525" y="1212850"/>
          <a:ext cx="1739900" cy="469900"/>
        </p:xfrm>
        <a:graphic>
          <a:graphicData uri="http://schemas.openxmlformats.org/presentationml/2006/ole">
            <mc:AlternateContent xmlns:mc="http://schemas.openxmlformats.org/markup-compatibility/2006">
              <mc:Choice xmlns:v="urn:schemas-microsoft-com:vml" Requires="v">
                <p:oleObj spid="_x0000_s78876" name="Формула" r:id="rId11" imgW="1739900" imgH="469900" progId="Equation.3">
                  <p:embed/>
                </p:oleObj>
              </mc:Choice>
              <mc:Fallback>
                <p:oleObj name="Формула" r:id="rId11" imgW="1739900" imgH="469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8525" y="1212850"/>
                        <a:ext cx="1739900" cy="4699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46" name="Text Box 38"/>
          <p:cNvSpPr txBox="1">
            <a:spLocks noChangeArrowheads="1"/>
          </p:cNvSpPr>
          <p:nvPr/>
        </p:nvSpPr>
        <p:spPr bwMode="auto">
          <a:xfrm>
            <a:off x="3922713" y="1173163"/>
            <a:ext cx="492474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2.</a:t>
            </a:r>
            <a:r>
              <a:rPr lang="ru-RU" altLang="ru-RU" sz="1000" b="1">
                <a:solidFill>
                  <a:srgbClr val="FF0000"/>
                </a:solidFill>
                <a:latin typeface="+mn-lt"/>
              </a:rPr>
              <a:t> Метод отрицательных площадей</a:t>
            </a:r>
            <a:r>
              <a:rPr lang="ru-RU" altLang="ru-RU" sz="1000">
                <a:latin typeface="+mn-lt"/>
              </a:rPr>
              <a:t> – так же, как и в методе разбиения, </a:t>
            </a:r>
          </a:p>
          <a:p>
            <a:pPr eaLnBrk="1" hangingPunct="1"/>
            <a:r>
              <a:rPr lang="ru-RU" altLang="ru-RU" sz="1000">
                <a:latin typeface="+mn-lt"/>
              </a:rPr>
              <a:t>сложная фигура разбивается на совокупность простых фигур, для которых известны</a:t>
            </a:r>
          </a:p>
          <a:p>
            <a:pPr eaLnBrk="1" hangingPunct="1"/>
            <a:r>
              <a:rPr lang="ru-RU" altLang="ru-RU" sz="1000">
                <a:latin typeface="+mn-lt"/>
              </a:rPr>
              <a:t>положения центра тяжести или легко определяются, но при наличии отверстий или</a:t>
            </a:r>
          </a:p>
          <a:p>
            <a:pPr eaLnBrk="1" hangingPunct="1"/>
            <a:r>
              <a:rPr lang="ru-RU" altLang="ru-RU" sz="1000">
                <a:latin typeface="+mn-lt"/>
              </a:rPr>
              <a:t>пустот удобно их представление в виде </a:t>
            </a:r>
            <a:r>
              <a:rPr lang="en-US" altLang="ru-RU" sz="1000">
                <a:latin typeface="+mn-lt"/>
              </a:rPr>
              <a:t>“</a:t>
            </a:r>
            <a:r>
              <a:rPr lang="ru-RU" altLang="ru-RU" sz="1000">
                <a:latin typeface="+mn-lt"/>
              </a:rPr>
              <a:t>отрицательных</a:t>
            </a:r>
            <a:r>
              <a:rPr lang="en-US" altLang="ru-RU" sz="1000">
                <a:latin typeface="+mn-lt"/>
              </a:rPr>
              <a:t>” </a:t>
            </a:r>
            <a:r>
              <a:rPr lang="ru-RU" altLang="ru-RU" sz="1000">
                <a:latin typeface="+mn-lt"/>
              </a:rPr>
              <a:t>областей. Например,</a:t>
            </a:r>
          </a:p>
          <a:p>
            <a:pPr eaLnBrk="1" hangingPunct="1"/>
            <a:r>
              <a:rPr lang="ru-RU" altLang="ru-RU" sz="1000">
                <a:latin typeface="+mn-lt"/>
              </a:rPr>
              <a:t>следующая фигура вместо разбиения на 4 обычных прямоугольника, может быть</a:t>
            </a:r>
          </a:p>
          <a:p>
            <a:pPr eaLnBrk="1" hangingPunct="1"/>
            <a:r>
              <a:rPr lang="ru-RU" altLang="ru-RU" sz="1000">
                <a:latin typeface="+mn-lt"/>
              </a:rPr>
              <a:t>представлена как совокупность двух прямоугольников, один из которых имеет</a:t>
            </a:r>
          </a:p>
          <a:p>
            <a:pPr eaLnBrk="1" hangingPunct="1"/>
            <a:r>
              <a:rPr lang="ru-RU" altLang="ru-RU" sz="1000">
                <a:latin typeface="+mn-lt"/>
              </a:rPr>
              <a:t>отрицательную площадь</a:t>
            </a:r>
            <a:r>
              <a:rPr lang="en-US" altLang="ru-RU" sz="1000">
                <a:latin typeface="+mn-lt"/>
              </a:rPr>
              <a:t>:</a:t>
            </a:r>
            <a:r>
              <a:rPr lang="ru-RU" altLang="ru-RU" sz="1000">
                <a:latin typeface="+mn-lt"/>
              </a:rPr>
              <a:t> </a:t>
            </a:r>
          </a:p>
        </p:txBody>
      </p:sp>
      <p:grpSp>
        <p:nvGrpSpPr>
          <p:cNvPr id="324672" name="Group 64"/>
          <p:cNvGrpSpPr>
            <a:grpSpLocks/>
          </p:cNvGrpSpPr>
          <p:nvPr/>
        </p:nvGrpSpPr>
        <p:grpSpPr bwMode="auto">
          <a:xfrm>
            <a:off x="2370138" y="1781175"/>
            <a:ext cx="1539875" cy="1012825"/>
            <a:chOff x="1571" y="1152"/>
            <a:chExt cx="970" cy="638"/>
          </a:xfrm>
        </p:grpSpPr>
        <p:sp>
          <p:nvSpPr>
            <p:cNvPr id="29757" name="Rectangle 39"/>
            <p:cNvSpPr>
              <a:spLocks noChangeArrowheads="1"/>
            </p:cNvSpPr>
            <p:nvPr/>
          </p:nvSpPr>
          <p:spPr bwMode="auto">
            <a:xfrm>
              <a:off x="1577" y="1295"/>
              <a:ext cx="834" cy="491"/>
            </a:xfrm>
            <a:prstGeom prst="rect">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758" name="Rectangle 40"/>
            <p:cNvSpPr>
              <a:spLocks noChangeArrowheads="1"/>
            </p:cNvSpPr>
            <p:nvPr/>
          </p:nvSpPr>
          <p:spPr bwMode="auto">
            <a:xfrm rot="5400000">
              <a:off x="1982" y="1310"/>
              <a:ext cx="189" cy="25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759" name="Line 42"/>
            <p:cNvSpPr>
              <a:spLocks noChangeShapeType="1"/>
            </p:cNvSpPr>
            <p:nvPr/>
          </p:nvSpPr>
          <p:spPr bwMode="auto">
            <a:xfrm rot="-5400000">
              <a:off x="1275" y="1489"/>
              <a:ext cx="602" cy="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9760" name="Object 43"/>
            <p:cNvGraphicFramePr>
              <a:graphicFrameLocks noChangeAspect="1"/>
            </p:cNvGraphicFramePr>
            <p:nvPr/>
          </p:nvGraphicFramePr>
          <p:xfrm>
            <a:off x="1628" y="1152"/>
            <a:ext cx="88" cy="104"/>
          </p:xfrm>
          <a:graphic>
            <a:graphicData uri="http://schemas.openxmlformats.org/presentationml/2006/ole">
              <mc:AlternateContent xmlns:mc="http://schemas.openxmlformats.org/markup-compatibility/2006">
                <mc:Choice xmlns:v="urn:schemas-microsoft-com:vml" Requires="v">
                  <p:oleObj spid="_x0000_s78877" name="Формула" r:id="rId13" imgW="139579" imgH="164957" progId="Equation.3">
                    <p:embed/>
                  </p:oleObj>
                </mc:Choice>
                <mc:Fallback>
                  <p:oleObj name="Формула" r:id="rId13" imgW="139579"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 y="1152"/>
                          <a:ext cx="88"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61" name="Line 62"/>
            <p:cNvSpPr>
              <a:spLocks noChangeShapeType="1"/>
            </p:cNvSpPr>
            <p:nvPr/>
          </p:nvSpPr>
          <p:spPr bwMode="auto">
            <a:xfrm>
              <a:off x="1571" y="1786"/>
              <a:ext cx="95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9762" name="Object 63"/>
            <p:cNvGraphicFramePr>
              <a:graphicFrameLocks noChangeAspect="1"/>
            </p:cNvGraphicFramePr>
            <p:nvPr/>
          </p:nvGraphicFramePr>
          <p:xfrm>
            <a:off x="2461" y="1629"/>
            <a:ext cx="80" cy="88"/>
          </p:xfrm>
          <a:graphic>
            <a:graphicData uri="http://schemas.openxmlformats.org/presentationml/2006/ole">
              <mc:AlternateContent xmlns:mc="http://schemas.openxmlformats.org/markup-compatibility/2006">
                <mc:Choice xmlns:v="urn:schemas-microsoft-com:vml" Requires="v">
                  <p:oleObj spid="_x0000_s78878" name="Формула" r:id="rId14" imgW="126835" imgH="139518" progId="Equation.3">
                    <p:embed/>
                  </p:oleObj>
                </mc:Choice>
                <mc:Fallback>
                  <p:oleObj name="Формула" r:id="rId14"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 y="1629"/>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4656" name="Oval 48"/>
          <p:cNvSpPr>
            <a:spLocks noChangeArrowheads="1"/>
          </p:cNvSpPr>
          <p:nvPr/>
        </p:nvSpPr>
        <p:spPr bwMode="auto">
          <a:xfrm>
            <a:off x="2481263" y="2205038"/>
            <a:ext cx="219075" cy="219075"/>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800">
                <a:latin typeface="+mn-lt"/>
              </a:rPr>
              <a:t>1</a:t>
            </a:r>
            <a:endParaRPr lang="ru-RU" altLang="ru-RU" sz="800">
              <a:latin typeface="+mn-lt"/>
            </a:endParaRPr>
          </a:p>
        </p:txBody>
      </p:sp>
      <p:sp>
        <p:nvSpPr>
          <p:cNvPr id="324653" name="Line 45"/>
          <p:cNvSpPr>
            <a:spLocks noChangeShapeType="1"/>
          </p:cNvSpPr>
          <p:nvPr/>
        </p:nvSpPr>
        <p:spPr bwMode="auto">
          <a:xfrm flipH="1">
            <a:off x="2378075" y="2003425"/>
            <a:ext cx="1320800" cy="7858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73" name="Line 65"/>
          <p:cNvSpPr>
            <a:spLocks noChangeShapeType="1"/>
          </p:cNvSpPr>
          <p:nvPr/>
        </p:nvSpPr>
        <p:spPr bwMode="auto">
          <a:xfrm flipH="1" flipV="1">
            <a:off x="2386013" y="2005013"/>
            <a:ext cx="1314450" cy="7762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58" name="Oval 50"/>
          <p:cNvSpPr>
            <a:spLocks noChangeArrowheads="1"/>
          </p:cNvSpPr>
          <p:nvPr/>
        </p:nvSpPr>
        <p:spPr bwMode="auto">
          <a:xfrm>
            <a:off x="3011488" y="2363788"/>
            <a:ext cx="42862" cy="42862"/>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4654" name="Line 46"/>
          <p:cNvSpPr>
            <a:spLocks noChangeShapeType="1"/>
          </p:cNvSpPr>
          <p:nvPr/>
        </p:nvSpPr>
        <p:spPr bwMode="auto">
          <a:xfrm>
            <a:off x="2973388" y="2090738"/>
            <a:ext cx="403225" cy="2952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74" name="Line 66"/>
          <p:cNvSpPr>
            <a:spLocks noChangeShapeType="1"/>
          </p:cNvSpPr>
          <p:nvPr/>
        </p:nvSpPr>
        <p:spPr bwMode="auto">
          <a:xfrm flipV="1">
            <a:off x="2971800" y="2085975"/>
            <a:ext cx="403225" cy="2952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57" name="Oval 49"/>
          <p:cNvSpPr>
            <a:spLocks noChangeArrowheads="1"/>
          </p:cNvSpPr>
          <p:nvPr/>
        </p:nvSpPr>
        <p:spPr bwMode="auto">
          <a:xfrm>
            <a:off x="3124200" y="1978025"/>
            <a:ext cx="219075" cy="219075"/>
          </a:xfrm>
          <a:prstGeom prst="ellipse">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800">
                <a:latin typeface="+mn-lt"/>
              </a:rPr>
              <a:t>2</a:t>
            </a:r>
            <a:endParaRPr lang="ru-RU" altLang="ru-RU" sz="800">
              <a:latin typeface="+mn-lt"/>
            </a:endParaRPr>
          </a:p>
        </p:txBody>
      </p:sp>
      <p:sp>
        <p:nvSpPr>
          <p:cNvPr id="324675" name="Oval 67"/>
          <p:cNvSpPr>
            <a:spLocks noChangeArrowheads="1"/>
          </p:cNvSpPr>
          <p:nvPr/>
        </p:nvSpPr>
        <p:spPr bwMode="auto">
          <a:xfrm>
            <a:off x="3146425" y="2216150"/>
            <a:ext cx="42863" cy="4286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24681" name="Group 73"/>
          <p:cNvGrpSpPr>
            <a:grpSpLocks/>
          </p:cNvGrpSpPr>
          <p:nvPr/>
        </p:nvGrpSpPr>
        <p:grpSpPr bwMode="auto">
          <a:xfrm>
            <a:off x="2373313" y="2252663"/>
            <a:ext cx="800100" cy="885825"/>
            <a:chOff x="1495" y="1419"/>
            <a:chExt cx="504" cy="558"/>
          </a:xfrm>
        </p:grpSpPr>
        <p:sp>
          <p:nvSpPr>
            <p:cNvPr id="29750" name="Line 53"/>
            <p:cNvSpPr>
              <a:spLocks noChangeShapeType="1"/>
            </p:cNvSpPr>
            <p:nvPr/>
          </p:nvSpPr>
          <p:spPr bwMode="auto">
            <a:xfrm>
              <a:off x="1504" y="1950"/>
              <a:ext cx="49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aphicFrame>
          <p:nvGraphicFramePr>
            <p:cNvPr id="29751" name="Object 56"/>
            <p:cNvGraphicFramePr>
              <a:graphicFrameLocks noChangeAspect="1"/>
            </p:cNvGraphicFramePr>
            <p:nvPr/>
          </p:nvGraphicFramePr>
          <p:xfrm>
            <a:off x="1637" y="1735"/>
            <a:ext cx="86" cy="112"/>
          </p:xfrm>
          <a:graphic>
            <a:graphicData uri="http://schemas.openxmlformats.org/presentationml/2006/ole">
              <mc:AlternateContent xmlns:mc="http://schemas.openxmlformats.org/markup-compatibility/2006">
                <mc:Choice xmlns:v="urn:schemas-microsoft-com:vml" Requires="v">
                  <p:oleObj spid="_x0000_s78879" name="Формула" r:id="rId15" imgW="164885" imgH="215619" progId="Equation.3">
                    <p:embed/>
                  </p:oleObj>
                </mc:Choice>
                <mc:Fallback>
                  <p:oleObj name="Формула" r:id="rId15" imgW="164885"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7" y="1735"/>
                          <a:ext cx="86"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2" name="Object 57"/>
            <p:cNvGraphicFramePr>
              <a:graphicFrameLocks noChangeAspect="1"/>
            </p:cNvGraphicFramePr>
            <p:nvPr/>
          </p:nvGraphicFramePr>
          <p:xfrm>
            <a:off x="1664" y="1830"/>
            <a:ext cx="99" cy="120"/>
          </p:xfrm>
          <a:graphic>
            <a:graphicData uri="http://schemas.openxmlformats.org/presentationml/2006/ole">
              <mc:AlternateContent xmlns:mc="http://schemas.openxmlformats.org/markup-compatibility/2006">
                <mc:Choice xmlns:v="urn:schemas-microsoft-com:vml" Requires="v">
                  <p:oleObj spid="_x0000_s78880" name="Формула" r:id="rId16" imgW="177569" imgH="215619" progId="Equation.3">
                    <p:embed/>
                  </p:oleObj>
                </mc:Choice>
                <mc:Fallback>
                  <p:oleObj name="Формула" r:id="rId16" imgW="17756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4" y="1830"/>
                          <a:ext cx="99"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53" name="Line 59"/>
            <p:cNvSpPr>
              <a:spLocks noChangeShapeType="1"/>
            </p:cNvSpPr>
            <p:nvPr/>
          </p:nvSpPr>
          <p:spPr bwMode="auto">
            <a:xfrm>
              <a:off x="1499" y="1761"/>
              <a:ext cx="0"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54" name="Line 60"/>
            <p:cNvSpPr>
              <a:spLocks noChangeShapeType="1"/>
            </p:cNvSpPr>
            <p:nvPr/>
          </p:nvSpPr>
          <p:spPr bwMode="auto">
            <a:xfrm flipH="1">
              <a:off x="1997" y="1419"/>
              <a:ext cx="2" cy="5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55" name="Line 61"/>
            <p:cNvSpPr>
              <a:spLocks noChangeShapeType="1"/>
            </p:cNvSpPr>
            <p:nvPr/>
          </p:nvSpPr>
          <p:spPr bwMode="auto">
            <a:xfrm>
              <a:off x="1911" y="151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56" name="Line 68"/>
            <p:cNvSpPr>
              <a:spLocks noChangeShapeType="1"/>
            </p:cNvSpPr>
            <p:nvPr/>
          </p:nvSpPr>
          <p:spPr bwMode="auto">
            <a:xfrm>
              <a:off x="1495" y="1855"/>
              <a:ext cx="41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graphicFrame>
        <p:nvGraphicFramePr>
          <p:cNvPr id="324682" name="Object 74"/>
          <p:cNvGraphicFramePr>
            <a:graphicFrameLocks noChangeAspect="1"/>
          </p:cNvGraphicFramePr>
          <p:nvPr>
            <p:extLst>
              <p:ext uri="{D42A27DB-BD31-4B8C-83A1-F6EECF244321}">
                <p14:modId xmlns:p14="http://schemas.microsoft.com/office/powerpoint/2010/main" val="2454911236"/>
              </p:ext>
            </p:extLst>
          </p:nvPr>
        </p:nvGraphicFramePr>
        <p:xfrm>
          <a:off x="5741988" y="2230438"/>
          <a:ext cx="1943100" cy="469900"/>
        </p:xfrm>
        <a:graphic>
          <a:graphicData uri="http://schemas.openxmlformats.org/presentationml/2006/ole">
            <mc:AlternateContent xmlns:mc="http://schemas.openxmlformats.org/markup-compatibility/2006">
              <mc:Choice xmlns:v="urn:schemas-microsoft-com:vml" Requires="v">
                <p:oleObj spid="_x0000_s78881" name="Формула" r:id="rId17" imgW="1943100" imgH="469900" progId="Equation.3">
                  <p:embed/>
                </p:oleObj>
              </mc:Choice>
              <mc:Fallback>
                <p:oleObj name="Формула" r:id="rId17" imgW="1943100" imgH="4699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41988" y="2230438"/>
                        <a:ext cx="1943100" cy="4699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83" name="Text Box 75"/>
          <p:cNvSpPr txBox="1">
            <a:spLocks noChangeArrowheads="1"/>
          </p:cNvSpPr>
          <p:nvPr/>
        </p:nvSpPr>
        <p:spPr bwMode="auto">
          <a:xfrm>
            <a:off x="254000" y="3219450"/>
            <a:ext cx="8645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3.</a:t>
            </a:r>
            <a:r>
              <a:rPr lang="ru-RU" altLang="ru-RU" sz="1000" b="1">
                <a:solidFill>
                  <a:srgbClr val="FF0000"/>
                </a:solidFill>
                <a:latin typeface="+mn-lt"/>
              </a:rPr>
              <a:t> Метод симметрии</a:t>
            </a:r>
            <a:r>
              <a:rPr lang="ru-RU" altLang="ru-RU" sz="1000">
                <a:latin typeface="+mn-lt"/>
              </a:rPr>
              <a:t> – при наличии у фигуры оси или плоскости симметрии центр тяжести лежит на этой оси или в этой плоскости. С учетом этого свойства уменьшается количество координат центра тяжести, подлежащих определению. См., например, определение положения центра тяжести кругового сектора.   </a:t>
            </a:r>
          </a:p>
        </p:txBody>
      </p:sp>
      <p:sp>
        <p:nvSpPr>
          <p:cNvPr id="324684" name="Text Box 76"/>
          <p:cNvSpPr txBox="1">
            <a:spLocks noChangeArrowheads="1"/>
          </p:cNvSpPr>
          <p:nvPr/>
        </p:nvSpPr>
        <p:spPr bwMode="auto">
          <a:xfrm>
            <a:off x="4089400" y="2735263"/>
            <a:ext cx="44678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b="1">
                <a:solidFill>
                  <a:srgbClr val="FF0000"/>
                </a:solidFill>
                <a:latin typeface="+mn-lt"/>
              </a:rPr>
              <a:t>Замечание</a:t>
            </a:r>
            <a:r>
              <a:rPr lang="ru-RU" altLang="ru-RU" sz="1000">
                <a:latin typeface="+mn-lt"/>
              </a:rPr>
              <a:t>. Поскольку координата, например, </a:t>
            </a:r>
            <a:r>
              <a:rPr lang="en-US" altLang="ru-RU" sz="1000">
                <a:latin typeface="+mn-lt"/>
              </a:rPr>
              <a:t>x2</a:t>
            </a:r>
            <a:r>
              <a:rPr lang="ru-RU" altLang="ru-RU" sz="1000">
                <a:latin typeface="+mn-lt"/>
              </a:rPr>
              <a:t>, может быть отрицательна,</a:t>
            </a:r>
          </a:p>
          <a:p>
            <a:pPr eaLnBrk="1" hangingPunct="1"/>
            <a:r>
              <a:rPr lang="ru-RU" altLang="ru-RU" sz="1000">
                <a:latin typeface="+mn-lt"/>
              </a:rPr>
              <a:t>то не следует представлять это выражение с использованием  разностей</a:t>
            </a:r>
            <a:r>
              <a:rPr lang="en-US" altLang="ru-RU" sz="1000">
                <a:latin typeface="+mn-lt"/>
              </a:rPr>
              <a:t>:</a:t>
            </a:r>
            <a:r>
              <a:rPr lang="ru-RU" altLang="ru-RU" sz="1000">
                <a:latin typeface="+mn-lt"/>
              </a:rPr>
              <a:t> </a:t>
            </a:r>
          </a:p>
        </p:txBody>
      </p:sp>
      <p:graphicFrame>
        <p:nvGraphicFramePr>
          <p:cNvPr id="324685" name="Object 77"/>
          <p:cNvGraphicFramePr>
            <a:graphicFrameLocks noChangeAspect="1"/>
          </p:cNvGraphicFramePr>
          <p:nvPr>
            <p:extLst>
              <p:ext uri="{D42A27DB-BD31-4B8C-83A1-F6EECF244321}">
                <p14:modId xmlns:p14="http://schemas.microsoft.com/office/powerpoint/2010/main" val="933141760"/>
              </p:ext>
            </p:extLst>
          </p:nvPr>
        </p:nvGraphicFramePr>
        <p:xfrm>
          <a:off x="6838950" y="3136900"/>
          <a:ext cx="1117600" cy="444500"/>
        </p:xfrm>
        <a:graphic>
          <a:graphicData uri="http://schemas.openxmlformats.org/presentationml/2006/ole">
            <mc:AlternateContent xmlns:mc="http://schemas.openxmlformats.org/markup-compatibility/2006">
              <mc:Choice xmlns:v="urn:schemas-microsoft-com:vml" Requires="v">
                <p:oleObj spid="_x0000_s78882" name="Формула" r:id="rId19" imgW="1117115" imgH="444307" progId="Equation.3">
                  <p:embed/>
                </p:oleObj>
              </mc:Choice>
              <mc:Fallback>
                <p:oleObj name="Формула" r:id="rId19" imgW="1117115" imgH="44430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38950" y="3136900"/>
                        <a:ext cx="1117600" cy="4445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86" name="Text Box 78"/>
          <p:cNvSpPr txBox="1">
            <a:spLocks noChangeArrowheads="1"/>
          </p:cNvSpPr>
          <p:nvPr/>
        </p:nvSpPr>
        <p:spPr bwMode="auto">
          <a:xfrm>
            <a:off x="242888" y="3703638"/>
            <a:ext cx="86455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4.</a:t>
            </a:r>
            <a:r>
              <a:rPr lang="ru-RU" altLang="ru-RU" sz="1000" b="1">
                <a:solidFill>
                  <a:srgbClr val="FF0000"/>
                </a:solidFill>
                <a:latin typeface="+mn-lt"/>
              </a:rPr>
              <a:t> Метод интегрирования</a:t>
            </a:r>
            <a:r>
              <a:rPr lang="ru-RU" altLang="ru-RU" sz="1000">
                <a:latin typeface="+mn-lt"/>
              </a:rPr>
              <a:t> – при наличии у фигуры достаточно простого контура, описываемым известным уравнением (окружность, парабола и т.п.), выбирается элементарная площадка или полоска и выполняется аналитическое интегрирование. См. например, определение положения центра тяжести треугольника или кругового сектора. При более сложном контуре, который может быть разбит на более простые граничные отрезки используется предварительно метод разбиения. При сложностях с аналитическим интегрированием используются численные методы интегрирования.</a:t>
            </a:r>
          </a:p>
        </p:txBody>
      </p:sp>
      <p:sp>
        <p:nvSpPr>
          <p:cNvPr id="324687" name="Text Box 79"/>
          <p:cNvSpPr txBox="1">
            <a:spLocks noChangeArrowheads="1"/>
          </p:cNvSpPr>
          <p:nvPr/>
        </p:nvSpPr>
        <p:spPr bwMode="auto">
          <a:xfrm>
            <a:off x="212725" y="4454525"/>
            <a:ext cx="8645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itchFamily="34" charset="0"/>
              </a:defRPr>
            </a:lvl1pPr>
            <a:lvl2pPr marL="800100" indent="-342900" eaLnBrk="0" hangingPunct="0">
              <a:defRPr sz="2000">
                <a:solidFill>
                  <a:schemeClr val="tx1"/>
                </a:solidFill>
                <a:latin typeface="Arial" pitchFamily="34" charset="0"/>
              </a:defRPr>
            </a:lvl2pPr>
            <a:lvl3pPr marL="1257300" indent="-342900" eaLnBrk="0" hangingPunct="0">
              <a:defRPr sz="2000">
                <a:solidFill>
                  <a:schemeClr val="tx1"/>
                </a:solidFill>
                <a:latin typeface="Arial" pitchFamily="34" charset="0"/>
              </a:defRPr>
            </a:lvl3pPr>
            <a:lvl4pPr marL="1714500" indent="-342900" eaLnBrk="0" hangingPunct="0">
              <a:defRPr sz="2000">
                <a:solidFill>
                  <a:schemeClr val="tx1"/>
                </a:solidFill>
                <a:latin typeface="Arial" pitchFamily="34" charset="0"/>
              </a:defRPr>
            </a:lvl4pPr>
            <a:lvl5pPr marL="2171700" indent="-342900" eaLnBrk="0" hangingPunct="0">
              <a:defRPr sz="2000">
                <a:solidFill>
                  <a:schemeClr val="tx1"/>
                </a:solidFill>
                <a:latin typeface="Arial" pitchFamily="34" charset="0"/>
              </a:defRPr>
            </a:lvl5pPr>
            <a:lvl6pPr marL="2628900" indent="-342900" eaLnBrk="0" fontAlgn="base" hangingPunct="0">
              <a:spcBef>
                <a:spcPct val="0"/>
              </a:spcBef>
              <a:spcAft>
                <a:spcPct val="0"/>
              </a:spcAft>
              <a:defRPr sz="2000">
                <a:solidFill>
                  <a:schemeClr val="tx1"/>
                </a:solidFill>
                <a:latin typeface="Arial" pitchFamily="34" charset="0"/>
              </a:defRPr>
            </a:lvl6pPr>
            <a:lvl7pPr marL="3086100" indent="-342900" eaLnBrk="0" fontAlgn="base" hangingPunct="0">
              <a:spcBef>
                <a:spcPct val="0"/>
              </a:spcBef>
              <a:spcAft>
                <a:spcPct val="0"/>
              </a:spcAft>
              <a:defRPr sz="2000">
                <a:solidFill>
                  <a:schemeClr val="tx1"/>
                </a:solidFill>
                <a:latin typeface="Arial" pitchFamily="34" charset="0"/>
              </a:defRPr>
            </a:lvl7pPr>
            <a:lvl8pPr marL="3543300" indent="-342900" eaLnBrk="0" fontAlgn="base" hangingPunct="0">
              <a:spcBef>
                <a:spcPct val="0"/>
              </a:spcBef>
              <a:spcAft>
                <a:spcPct val="0"/>
              </a:spcAft>
              <a:defRPr sz="2000">
                <a:solidFill>
                  <a:schemeClr val="tx1"/>
                </a:solidFill>
                <a:latin typeface="Arial" pitchFamily="34" charset="0"/>
              </a:defRPr>
            </a:lvl8pPr>
            <a:lvl9pPr marL="4000500" indent="-3429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000">
                <a:latin typeface="+mn-lt"/>
              </a:rPr>
              <a:t>5.</a:t>
            </a:r>
            <a:r>
              <a:rPr lang="ru-RU" altLang="ru-RU" sz="1000" b="1">
                <a:solidFill>
                  <a:srgbClr val="FF0000"/>
                </a:solidFill>
                <a:latin typeface="+mn-lt"/>
              </a:rPr>
              <a:t> Метод подвешивания</a:t>
            </a:r>
            <a:r>
              <a:rPr lang="ru-RU" altLang="ru-RU" sz="1000">
                <a:latin typeface="+mn-lt"/>
              </a:rPr>
              <a:t> – экспериментальный метод, основанный на том, что при подвешивании тела или фигуры за какую-либо произвольную точку центр тяжести находится на одной вертикали с точкой подвеса. Для определения положения центра тяжести плоской фигуры достаточно ее подвесить поочередно за две любые точки и прочертить соответствующие вертикали, например, с помощью отвеса, и точка пересечений этих прямых соответствует положению центра тяжести фигуры.</a:t>
            </a:r>
          </a:p>
        </p:txBody>
      </p:sp>
      <p:grpSp>
        <p:nvGrpSpPr>
          <p:cNvPr id="324691" name="Group 83"/>
          <p:cNvGrpSpPr>
            <a:grpSpLocks/>
          </p:cNvGrpSpPr>
          <p:nvPr/>
        </p:nvGrpSpPr>
        <p:grpSpPr bwMode="auto">
          <a:xfrm>
            <a:off x="1279525" y="5143500"/>
            <a:ext cx="1060450" cy="1514475"/>
            <a:chOff x="806" y="3252"/>
            <a:chExt cx="668" cy="954"/>
          </a:xfrm>
        </p:grpSpPr>
        <p:sp>
          <p:nvSpPr>
            <p:cNvPr id="29748" name="Freeform 80"/>
            <p:cNvSpPr>
              <a:spLocks/>
            </p:cNvSpPr>
            <p:nvPr/>
          </p:nvSpPr>
          <p:spPr bwMode="auto">
            <a:xfrm rot="-2808983">
              <a:off x="750" y="3358"/>
              <a:ext cx="780" cy="668"/>
            </a:xfrm>
            <a:custGeom>
              <a:avLst/>
              <a:gdLst>
                <a:gd name="T0" fmla="*/ 18 w 780"/>
                <a:gd name="T1" fmla="*/ 590 h 668"/>
                <a:gd name="T2" fmla="*/ 0 w 780"/>
                <a:gd name="T3" fmla="*/ 524 h 668"/>
                <a:gd name="T4" fmla="*/ 48 w 780"/>
                <a:gd name="T5" fmla="*/ 344 h 668"/>
                <a:gd name="T6" fmla="*/ 210 w 780"/>
                <a:gd name="T7" fmla="*/ 176 h 668"/>
                <a:gd name="T8" fmla="*/ 252 w 780"/>
                <a:gd name="T9" fmla="*/ 140 h 668"/>
                <a:gd name="T10" fmla="*/ 372 w 780"/>
                <a:gd name="T11" fmla="*/ 80 h 668"/>
                <a:gd name="T12" fmla="*/ 414 w 780"/>
                <a:gd name="T13" fmla="*/ 50 h 668"/>
                <a:gd name="T14" fmla="*/ 600 w 780"/>
                <a:gd name="T15" fmla="*/ 2 h 668"/>
                <a:gd name="T16" fmla="*/ 654 w 780"/>
                <a:gd name="T17" fmla="*/ 8 h 668"/>
                <a:gd name="T18" fmla="*/ 702 w 780"/>
                <a:gd name="T19" fmla="*/ 56 h 668"/>
                <a:gd name="T20" fmla="*/ 780 w 780"/>
                <a:gd name="T21" fmla="*/ 146 h 668"/>
                <a:gd name="T22" fmla="*/ 768 w 780"/>
                <a:gd name="T23" fmla="*/ 200 h 668"/>
                <a:gd name="T24" fmla="*/ 750 w 780"/>
                <a:gd name="T25" fmla="*/ 212 h 668"/>
                <a:gd name="T26" fmla="*/ 726 w 780"/>
                <a:gd name="T27" fmla="*/ 248 h 668"/>
                <a:gd name="T28" fmla="*/ 672 w 780"/>
                <a:gd name="T29" fmla="*/ 278 h 668"/>
                <a:gd name="T30" fmla="*/ 528 w 780"/>
                <a:gd name="T31" fmla="*/ 320 h 668"/>
                <a:gd name="T32" fmla="*/ 414 w 780"/>
                <a:gd name="T33" fmla="*/ 566 h 668"/>
                <a:gd name="T34" fmla="*/ 216 w 780"/>
                <a:gd name="T35" fmla="*/ 668 h 668"/>
                <a:gd name="T36" fmla="*/ 102 w 780"/>
                <a:gd name="T37" fmla="*/ 662 h 668"/>
                <a:gd name="T38" fmla="*/ 18 w 780"/>
                <a:gd name="T39" fmla="*/ 626 h 668"/>
                <a:gd name="T40" fmla="*/ 18 w 780"/>
                <a:gd name="T41" fmla="*/ 590 h 6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80" h="668">
                  <a:moveTo>
                    <a:pt x="18" y="590"/>
                  </a:moveTo>
                  <a:cubicBezTo>
                    <a:pt x="3" y="544"/>
                    <a:pt x="8" y="566"/>
                    <a:pt x="0" y="524"/>
                  </a:cubicBezTo>
                  <a:cubicBezTo>
                    <a:pt x="5" y="442"/>
                    <a:pt x="3" y="404"/>
                    <a:pt x="48" y="344"/>
                  </a:cubicBezTo>
                  <a:cubicBezTo>
                    <a:pt x="67" y="286"/>
                    <a:pt x="150" y="196"/>
                    <a:pt x="210" y="176"/>
                  </a:cubicBezTo>
                  <a:cubicBezTo>
                    <a:pt x="225" y="165"/>
                    <a:pt x="237" y="151"/>
                    <a:pt x="252" y="140"/>
                  </a:cubicBezTo>
                  <a:cubicBezTo>
                    <a:pt x="289" y="114"/>
                    <a:pt x="333" y="102"/>
                    <a:pt x="372" y="80"/>
                  </a:cubicBezTo>
                  <a:cubicBezTo>
                    <a:pt x="378" y="77"/>
                    <a:pt x="412" y="51"/>
                    <a:pt x="414" y="50"/>
                  </a:cubicBezTo>
                  <a:cubicBezTo>
                    <a:pt x="470" y="18"/>
                    <a:pt x="537" y="8"/>
                    <a:pt x="600" y="2"/>
                  </a:cubicBezTo>
                  <a:cubicBezTo>
                    <a:pt x="618" y="4"/>
                    <a:pt x="638" y="0"/>
                    <a:pt x="654" y="8"/>
                  </a:cubicBezTo>
                  <a:cubicBezTo>
                    <a:pt x="674" y="19"/>
                    <a:pt x="686" y="40"/>
                    <a:pt x="702" y="56"/>
                  </a:cubicBezTo>
                  <a:cubicBezTo>
                    <a:pt x="732" y="86"/>
                    <a:pt x="761" y="107"/>
                    <a:pt x="780" y="146"/>
                  </a:cubicBezTo>
                  <a:cubicBezTo>
                    <a:pt x="776" y="164"/>
                    <a:pt x="776" y="183"/>
                    <a:pt x="768" y="200"/>
                  </a:cubicBezTo>
                  <a:cubicBezTo>
                    <a:pt x="765" y="207"/>
                    <a:pt x="755" y="207"/>
                    <a:pt x="750" y="212"/>
                  </a:cubicBezTo>
                  <a:cubicBezTo>
                    <a:pt x="741" y="223"/>
                    <a:pt x="734" y="236"/>
                    <a:pt x="726" y="248"/>
                  </a:cubicBezTo>
                  <a:cubicBezTo>
                    <a:pt x="707" y="276"/>
                    <a:pt x="694" y="267"/>
                    <a:pt x="672" y="278"/>
                  </a:cubicBezTo>
                  <a:cubicBezTo>
                    <a:pt x="629" y="300"/>
                    <a:pt x="576" y="310"/>
                    <a:pt x="528" y="320"/>
                  </a:cubicBezTo>
                  <a:cubicBezTo>
                    <a:pt x="429" y="386"/>
                    <a:pt x="469" y="483"/>
                    <a:pt x="414" y="566"/>
                  </a:cubicBezTo>
                  <a:cubicBezTo>
                    <a:pt x="381" y="615"/>
                    <a:pt x="270" y="654"/>
                    <a:pt x="216" y="668"/>
                  </a:cubicBezTo>
                  <a:cubicBezTo>
                    <a:pt x="178" y="666"/>
                    <a:pt x="140" y="665"/>
                    <a:pt x="102" y="662"/>
                  </a:cubicBezTo>
                  <a:cubicBezTo>
                    <a:pt x="72" y="659"/>
                    <a:pt x="46" y="635"/>
                    <a:pt x="18" y="626"/>
                  </a:cubicBezTo>
                  <a:cubicBezTo>
                    <a:pt x="10" y="602"/>
                    <a:pt x="10" y="614"/>
                    <a:pt x="18" y="590"/>
                  </a:cubicBezTo>
                  <a:close/>
                </a:path>
              </a:pathLst>
            </a:custGeom>
            <a:solidFill>
              <a:srgbClr val="FFCC99"/>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49" name="Line 82"/>
            <p:cNvSpPr>
              <a:spLocks noChangeShapeType="1"/>
            </p:cNvSpPr>
            <p:nvPr/>
          </p:nvSpPr>
          <p:spPr bwMode="auto">
            <a:xfrm>
              <a:off x="1122" y="3252"/>
              <a:ext cx="0" cy="95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sp>
        <p:nvSpPr>
          <p:cNvPr id="324689" name="Oval 81"/>
          <p:cNvSpPr>
            <a:spLocks noChangeArrowheads="1"/>
          </p:cNvSpPr>
          <p:nvPr/>
        </p:nvSpPr>
        <p:spPr bwMode="auto">
          <a:xfrm>
            <a:off x="1763713" y="5310188"/>
            <a:ext cx="42862" cy="42862"/>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324692" name="Group 84"/>
          <p:cNvGrpSpPr>
            <a:grpSpLocks/>
          </p:cNvGrpSpPr>
          <p:nvPr/>
        </p:nvGrpSpPr>
        <p:grpSpPr bwMode="auto">
          <a:xfrm rot="4094641">
            <a:off x="2297113" y="4846637"/>
            <a:ext cx="1060450" cy="1514475"/>
            <a:chOff x="806" y="3252"/>
            <a:chExt cx="668" cy="954"/>
          </a:xfrm>
        </p:grpSpPr>
        <p:sp>
          <p:nvSpPr>
            <p:cNvPr id="29746" name="Freeform 85"/>
            <p:cNvSpPr>
              <a:spLocks/>
            </p:cNvSpPr>
            <p:nvPr/>
          </p:nvSpPr>
          <p:spPr bwMode="auto">
            <a:xfrm rot="-2808983">
              <a:off x="750" y="3358"/>
              <a:ext cx="780" cy="668"/>
            </a:xfrm>
            <a:custGeom>
              <a:avLst/>
              <a:gdLst>
                <a:gd name="T0" fmla="*/ 18 w 780"/>
                <a:gd name="T1" fmla="*/ 590 h 668"/>
                <a:gd name="T2" fmla="*/ 0 w 780"/>
                <a:gd name="T3" fmla="*/ 524 h 668"/>
                <a:gd name="T4" fmla="*/ 48 w 780"/>
                <a:gd name="T5" fmla="*/ 344 h 668"/>
                <a:gd name="T6" fmla="*/ 210 w 780"/>
                <a:gd name="T7" fmla="*/ 176 h 668"/>
                <a:gd name="T8" fmla="*/ 252 w 780"/>
                <a:gd name="T9" fmla="*/ 140 h 668"/>
                <a:gd name="T10" fmla="*/ 372 w 780"/>
                <a:gd name="T11" fmla="*/ 80 h 668"/>
                <a:gd name="T12" fmla="*/ 414 w 780"/>
                <a:gd name="T13" fmla="*/ 50 h 668"/>
                <a:gd name="T14" fmla="*/ 600 w 780"/>
                <a:gd name="T15" fmla="*/ 2 h 668"/>
                <a:gd name="T16" fmla="*/ 654 w 780"/>
                <a:gd name="T17" fmla="*/ 8 h 668"/>
                <a:gd name="T18" fmla="*/ 702 w 780"/>
                <a:gd name="T19" fmla="*/ 56 h 668"/>
                <a:gd name="T20" fmla="*/ 780 w 780"/>
                <a:gd name="T21" fmla="*/ 146 h 668"/>
                <a:gd name="T22" fmla="*/ 768 w 780"/>
                <a:gd name="T23" fmla="*/ 200 h 668"/>
                <a:gd name="T24" fmla="*/ 750 w 780"/>
                <a:gd name="T25" fmla="*/ 212 h 668"/>
                <a:gd name="T26" fmla="*/ 726 w 780"/>
                <a:gd name="T27" fmla="*/ 248 h 668"/>
                <a:gd name="T28" fmla="*/ 672 w 780"/>
                <a:gd name="T29" fmla="*/ 278 h 668"/>
                <a:gd name="T30" fmla="*/ 528 w 780"/>
                <a:gd name="T31" fmla="*/ 320 h 668"/>
                <a:gd name="T32" fmla="*/ 414 w 780"/>
                <a:gd name="T33" fmla="*/ 566 h 668"/>
                <a:gd name="T34" fmla="*/ 216 w 780"/>
                <a:gd name="T35" fmla="*/ 668 h 668"/>
                <a:gd name="T36" fmla="*/ 102 w 780"/>
                <a:gd name="T37" fmla="*/ 662 h 668"/>
                <a:gd name="T38" fmla="*/ 18 w 780"/>
                <a:gd name="T39" fmla="*/ 626 h 668"/>
                <a:gd name="T40" fmla="*/ 18 w 780"/>
                <a:gd name="T41" fmla="*/ 590 h 6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80" h="668">
                  <a:moveTo>
                    <a:pt x="18" y="590"/>
                  </a:moveTo>
                  <a:cubicBezTo>
                    <a:pt x="3" y="544"/>
                    <a:pt x="8" y="566"/>
                    <a:pt x="0" y="524"/>
                  </a:cubicBezTo>
                  <a:cubicBezTo>
                    <a:pt x="5" y="442"/>
                    <a:pt x="3" y="404"/>
                    <a:pt x="48" y="344"/>
                  </a:cubicBezTo>
                  <a:cubicBezTo>
                    <a:pt x="67" y="286"/>
                    <a:pt x="150" y="196"/>
                    <a:pt x="210" y="176"/>
                  </a:cubicBezTo>
                  <a:cubicBezTo>
                    <a:pt x="225" y="165"/>
                    <a:pt x="237" y="151"/>
                    <a:pt x="252" y="140"/>
                  </a:cubicBezTo>
                  <a:cubicBezTo>
                    <a:pt x="289" y="114"/>
                    <a:pt x="333" y="102"/>
                    <a:pt x="372" y="80"/>
                  </a:cubicBezTo>
                  <a:cubicBezTo>
                    <a:pt x="378" y="77"/>
                    <a:pt x="412" y="51"/>
                    <a:pt x="414" y="50"/>
                  </a:cubicBezTo>
                  <a:cubicBezTo>
                    <a:pt x="470" y="18"/>
                    <a:pt x="537" y="8"/>
                    <a:pt x="600" y="2"/>
                  </a:cubicBezTo>
                  <a:cubicBezTo>
                    <a:pt x="618" y="4"/>
                    <a:pt x="638" y="0"/>
                    <a:pt x="654" y="8"/>
                  </a:cubicBezTo>
                  <a:cubicBezTo>
                    <a:pt x="674" y="19"/>
                    <a:pt x="686" y="40"/>
                    <a:pt x="702" y="56"/>
                  </a:cubicBezTo>
                  <a:cubicBezTo>
                    <a:pt x="732" y="86"/>
                    <a:pt x="761" y="107"/>
                    <a:pt x="780" y="146"/>
                  </a:cubicBezTo>
                  <a:cubicBezTo>
                    <a:pt x="776" y="164"/>
                    <a:pt x="776" y="183"/>
                    <a:pt x="768" y="200"/>
                  </a:cubicBezTo>
                  <a:cubicBezTo>
                    <a:pt x="765" y="207"/>
                    <a:pt x="755" y="207"/>
                    <a:pt x="750" y="212"/>
                  </a:cubicBezTo>
                  <a:cubicBezTo>
                    <a:pt x="741" y="223"/>
                    <a:pt x="734" y="236"/>
                    <a:pt x="726" y="248"/>
                  </a:cubicBezTo>
                  <a:cubicBezTo>
                    <a:pt x="707" y="276"/>
                    <a:pt x="694" y="267"/>
                    <a:pt x="672" y="278"/>
                  </a:cubicBezTo>
                  <a:cubicBezTo>
                    <a:pt x="629" y="300"/>
                    <a:pt x="576" y="310"/>
                    <a:pt x="528" y="320"/>
                  </a:cubicBezTo>
                  <a:cubicBezTo>
                    <a:pt x="429" y="386"/>
                    <a:pt x="469" y="483"/>
                    <a:pt x="414" y="566"/>
                  </a:cubicBezTo>
                  <a:cubicBezTo>
                    <a:pt x="381" y="615"/>
                    <a:pt x="270" y="654"/>
                    <a:pt x="216" y="668"/>
                  </a:cubicBezTo>
                  <a:cubicBezTo>
                    <a:pt x="178" y="666"/>
                    <a:pt x="140" y="665"/>
                    <a:pt x="102" y="662"/>
                  </a:cubicBezTo>
                  <a:cubicBezTo>
                    <a:pt x="72" y="659"/>
                    <a:pt x="46" y="635"/>
                    <a:pt x="18" y="626"/>
                  </a:cubicBezTo>
                  <a:cubicBezTo>
                    <a:pt x="10" y="602"/>
                    <a:pt x="10" y="614"/>
                    <a:pt x="18" y="590"/>
                  </a:cubicBezTo>
                  <a:close/>
                </a:path>
              </a:pathLst>
            </a:custGeom>
            <a:solidFill>
              <a:srgbClr val="FFCC99"/>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29747" name="Line 86"/>
            <p:cNvSpPr>
              <a:spLocks noChangeShapeType="1"/>
            </p:cNvSpPr>
            <p:nvPr/>
          </p:nvSpPr>
          <p:spPr bwMode="auto">
            <a:xfrm>
              <a:off x="1122" y="3252"/>
              <a:ext cx="0" cy="95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grpSp>
      <p:sp>
        <p:nvSpPr>
          <p:cNvPr id="324695" name="Oval 87"/>
          <p:cNvSpPr>
            <a:spLocks noChangeArrowheads="1"/>
          </p:cNvSpPr>
          <p:nvPr/>
        </p:nvSpPr>
        <p:spPr bwMode="auto">
          <a:xfrm>
            <a:off x="2724150" y="5280025"/>
            <a:ext cx="42863" cy="4286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24696" name="Line 88"/>
          <p:cNvSpPr>
            <a:spLocks noChangeShapeType="1"/>
          </p:cNvSpPr>
          <p:nvPr/>
        </p:nvSpPr>
        <p:spPr bwMode="auto">
          <a:xfrm>
            <a:off x="2743200" y="5143500"/>
            <a:ext cx="0" cy="9429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ru-RU"/>
          </a:p>
        </p:txBody>
      </p:sp>
      <p:sp>
        <p:nvSpPr>
          <p:cNvPr id="324697" name="Oval 89"/>
          <p:cNvSpPr>
            <a:spLocks noChangeArrowheads="1"/>
          </p:cNvSpPr>
          <p:nvPr/>
        </p:nvSpPr>
        <p:spPr bwMode="auto">
          <a:xfrm>
            <a:off x="2722563" y="5583238"/>
            <a:ext cx="42862" cy="42862"/>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29744" name="Oval 93"/>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41</a:t>
            </a:r>
            <a:endParaRPr lang="ru-RU" altLang="ru-RU" sz="1000" b="1" dirty="0">
              <a:solidFill>
                <a:schemeClr val="bg2"/>
              </a:solidFill>
              <a:latin typeface="+mn-lt"/>
            </a:endParaRPr>
          </a:p>
        </p:txBody>
      </p:sp>
    </p:spTree>
    <p:extLst>
      <p:ext uri="{BB962C8B-B14F-4D97-AF65-F5344CB8AC3E}">
        <p14:creationId xmlns:p14="http://schemas.microsoft.com/office/powerpoint/2010/main" val="3013941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324618"/>
                                        </p:tgtEl>
                                      </p:cBhvr>
                                    </p:animEffect>
                                    <p:set>
                                      <p:cBhvr>
                                        <p:cTn id="7" dur="1" fill="hold">
                                          <p:stCondLst>
                                            <p:cond delay="499"/>
                                          </p:stCondLst>
                                        </p:cTn>
                                        <p:tgtEl>
                                          <p:spTgt spid="324618"/>
                                        </p:tgtEl>
                                        <p:attrNameLst>
                                          <p:attrName>style.visibility</p:attrName>
                                        </p:attrNameLst>
                                      </p:cBhvr>
                                      <p:to>
                                        <p:strVal val="hidden"/>
                                      </p:to>
                                    </p:se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246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4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4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46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46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46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46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46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46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463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464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24646"/>
                                        </p:tgtEl>
                                        <p:attrNameLst>
                                          <p:attrName>style.visibility</p:attrName>
                                        </p:attrNameLst>
                                      </p:cBhvr>
                                      <p:to>
                                        <p:strVal val="visible"/>
                                      </p:to>
                                    </p:set>
                                    <p:anim calcmode="lin" valueType="num">
                                      <p:cBhvr additive="base">
                                        <p:cTn id="37" dur="500" fill="hold"/>
                                        <p:tgtEl>
                                          <p:spTgt spid="324646"/>
                                        </p:tgtEl>
                                        <p:attrNameLst>
                                          <p:attrName>ppt_x</p:attrName>
                                        </p:attrNameLst>
                                      </p:cBhvr>
                                      <p:tavLst>
                                        <p:tav tm="0">
                                          <p:val>
                                            <p:strVal val="#ppt_x"/>
                                          </p:val>
                                        </p:tav>
                                        <p:tav tm="100000">
                                          <p:val>
                                            <p:strVal val="#ppt_x"/>
                                          </p:val>
                                        </p:tav>
                                      </p:tavLst>
                                    </p:anim>
                                    <p:anim calcmode="lin" valueType="num">
                                      <p:cBhvr additive="base">
                                        <p:cTn id="38" dur="500" fill="hold"/>
                                        <p:tgtEl>
                                          <p:spTgt spid="32464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24672"/>
                                        </p:tgtEl>
                                        <p:attrNameLst>
                                          <p:attrName>style.visibility</p:attrName>
                                        </p:attrNameLst>
                                      </p:cBhvr>
                                      <p:to>
                                        <p:strVal val="visible"/>
                                      </p:to>
                                    </p:set>
                                    <p:anim calcmode="lin" valueType="num">
                                      <p:cBhvr additive="base">
                                        <p:cTn id="41" dur="500" fill="hold"/>
                                        <p:tgtEl>
                                          <p:spTgt spid="324672"/>
                                        </p:tgtEl>
                                        <p:attrNameLst>
                                          <p:attrName>ppt_x</p:attrName>
                                        </p:attrNameLst>
                                      </p:cBhvr>
                                      <p:tavLst>
                                        <p:tav tm="0">
                                          <p:val>
                                            <p:strVal val="#ppt_x"/>
                                          </p:val>
                                        </p:tav>
                                        <p:tav tm="100000">
                                          <p:val>
                                            <p:strVal val="#ppt_x"/>
                                          </p:val>
                                        </p:tav>
                                      </p:tavLst>
                                    </p:anim>
                                    <p:anim calcmode="lin" valueType="num">
                                      <p:cBhvr additive="base">
                                        <p:cTn id="42" dur="500" fill="hold"/>
                                        <p:tgtEl>
                                          <p:spTgt spid="32467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46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46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46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46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465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46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46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467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468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468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24684"/>
                                        </p:tgtEl>
                                        <p:attrNameLst>
                                          <p:attrName>style.visibility</p:attrName>
                                        </p:attrNameLst>
                                      </p:cBhvr>
                                      <p:to>
                                        <p:strVal val="visible"/>
                                      </p:to>
                                    </p:set>
                                    <p:anim calcmode="lin" valueType="num">
                                      <p:cBhvr additive="base">
                                        <p:cTn id="69" dur="500" fill="hold"/>
                                        <p:tgtEl>
                                          <p:spTgt spid="324684"/>
                                        </p:tgtEl>
                                        <p:attrNameLst>
                                          <p:attrName>ppt_x</p:attrName>
                                        </p:attrNameLst>
                                      </p:cBhvr>
                                      <p:tavLst>
                                        <p:tav tm="0">
                                          <p:val>
                                            <p:strVal val="#ppt_x"/>
                                          </p:val>
                                        </p:tav>
                                        <p:tav tm="100000">
                                          <p:val>
                                            <p:strVal val="#ppt_x"/>
                                          </p:val>
                                        </p:tav>
                                      </p:tavLst>
                                    </p:anim>
                                    <p:anim calcmode="lin" valueType="num">
                                      <p:cBhvr additive="base">
                                        <p:cTn id="70" dur="500" fill="hold"/>
                                        <p:tgtEl>
                                          <p:spTgt spid="324684"/>
                                        </p:tgtEl>
                                        <p:attrNameLst>
                                          <p:attrName>ppt_y</p:attrName>
                                        </p:attrNameLst>
                                      </p:cBhvr>
                                      <p:tavLst>
                                        <p:tav tm="0">
                                          <p:val>
                                            <p:strVal val="1+#ppt_h/2"/>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24685"/>
                                        </p:tgtEl>
                                        <p:attrNameLst>
                                          <p:attrName>style.visibility</p:attrName>
                                        </p:attrNameLst>
                                      </p:cBhvr>
                                      <p:to>
                                        <p:strVal val="visible"/>
                                      </p:to>
                                    </p:set>
                                  </p:childTnLst>
                                </p:cTn>
                              </p:par>
                            </p:childTnLst>
                          </p:cTn>
                        </p:par>
                        <p:par>
                          <p:cTn id="73" fill="hold" nodeType="afterGroup">
                            <p:stCondLst>
                              <p:cond delay="500"/>
                            </p:stCondLst>
                            <p:childTnLst>
                              <p:par>
                                <p:cTn id="74" presetID="49" presetClass="exit" presetSubtype="0" accel="100000" fill="hold" nodeType="afterEffect">
                                  <p:stCondLst>
                                    <p:cond delay="0"/>
                                  </p:stCondLst>
                                  <p:childTnLst>
                                    <p:anim calcmode="lin" valueType="num">
                                      <p:cBhvr>
                                        <p:cTn id="75" dur="3000"/>
                                        <p:tgtEl>
                                          <p:spTgt spid="324685"/>
                                        </p:tgtEl>
                                        <p:attrNameLst>
                                          <p:attrName>ppt_w</p:attrName>
                                        </p:attrNameLst>
                                      </p:cBhvr>
                                      <p:tavLst>
                                        <p:tav tm="0">
                                          <p:val>
                                            <p:strVal val="ppt_w"/>
                                          </p:val>
                                        </p:tav>
                                        <p:tav tm="100000">
                                          <p:val>
                                            <p:fltVal val="0"/>
                                          </p:val>
                                        </p:tav>
                                      </p:tavLst>
                                    </p:anim>
                                    <p:anim calcmode="lin" valueType="num">
                                      <p:cBhvr>
                                        <p:cTn id="76" dur="3000"/>
                                        <p:tgtEl>
                                          <p:spTgt spid="324685"/>
                                        </p:tgtEl>
                                        <p:attrNameLst>
                                          <p:attrName>ppt_h</p:attrName>
                                        </p:attrNameLst>
                                      </p:cBhvr>
                                      <p:tavLst>
                                        <p:tav tm="0">
                                          <p:val>
                                            <p:strVal val="ppt_h"/>
                                          </p:val>
                                        </p:tav>
                                        <p:tav tm="100000">
                                          <p:val>
                                            <p:fltVal val="0"/>
                                          </p:val>
                                        </p:tav>
                                      </p:tavLst>
                                    </p:anim>
                                    <p:anim calcmode="lin" valueType="num">
                                      <p:cBhvr>
                                        <p:cTn id="77" dur="3000"/>
                                        <p:tgtEl>
                                          <p:spTgt spid="324685"/>
                                        </p:tgtEl>
                                        <p:attrNameLst>
                                          <p:attrName>style.rotation</p:attrName>
                                        </p:attrNameLst>
                                      </p:cBhvr>
                                      <p:tavLst>
                                        <p:tav tm="0">
                                          <p:val>
                                            <p:fltVal val="0"/>
                                          </p:val>
                                        </p:tav>
                                        <p:tav tm="100000">
                                          <p:val>
                                            <p:fltVal val="360"/>
                                          </p:val>
                                        </p:tav>
                                      </p:tavLst>
                                    </p:anim>
                                    <p:animEffect transition="out" filter="fade">
                                      <p:cBhvr>
                                        <p:cTn id="78" dur="3000"/>
                                        <p:tgtEl>
                                          <p:spTgt spid="324685"/>
                                        </p:tgtEl>
                                      </p:cBhvr>
                                    </p:animEffect>
                                    <p:set>
                                      <p:cBhvr>
                                        <p:cTn id="79" dur="1" fill="hold">
                                          <p:stCondLst>
                                            <p:cond delay="2999"/>
                                          </p:stCondLst>
                                        </p:cTn>
                                        <p:tgtEl>
                                          <p:spTgt spid="324685"/>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24683"/>
                                        </p:tgtEl>
                                        <p:attrNameLst>
                                          <p:attrName>style.visibility</p:attrName>
                                        </p:attrNameLst>
                                      </p:cBhvr>
                                      <p:to>
                                        <p:strVal val="visible"/>
                                      </p:to>
                                    </p:set>
                                    <p:anim calcmode="lin" valueType="num">
                                      <p:cBhvr additive="base">
                                        <p:cTn id="84" dur="500" fill="hold"/>
                                        <p:tgtEl>
                                          <p:spTgt spid="324683"/>
                                        </p:tgtEl>
                                        <p:attrNameLst>
                                          <p:attrName>ppt_x</p:attrName>
                                        </p:attrNameLst>
                                      </p:cBhvr>
                                      <p:tavLst>
                                        <p:tav tm="0">
                                          <p:val>
                                            <p:strVal val="#ppt_x"/>
                                          </p:val>
                                        </p:tav>
                                        <p:tav tm="100000">
                                          <p:val>
                                            <p:strVal val="#ppt_x"/>
                                          </p:val>
                                        </p:tav>
                                      </p:tavLst>
                                    </p:anim>
                                    <p:anim calcmode="lin" valueType="num">
                                      <p:cBhvr additive="base">
                                        <p:cTn id="85" dur="500" fill="hold"/>
                                        <p:tgtEl>
                                          <p:spTgt spid="324683"/>
                                        </p:tgtEl>
                                        <p:attrNameLst>
                                          <p:attrName>ppt_y</p:attrName>
                                        </p:attrNameLst>
                                      </p:cBhvr>
                                      <p:tavLst>
                                        <p:tav tm="0">
                                          <p:val>
                                            <p:strVal val="1+#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324686"/>
                                        </p:tgtEl>
                                        <p:attrNameLst>
                                          <p:attrName>style.visibility</p:attrName>
                                        </p:attrNameLst>
                                      </p:cBhvr>
                                      <p:to>
                                        <p:strVal val="visible"/>
                                      </p:to>
                                    </p:set>
                                    <p:anim calcmode="lin" valueType="num">
                                      <p:cBhvr additive="base">
                                        <p:cTn id="90" dur="500" fill="hold"/>
                                        <p:tgtEl>
                                          <p:spTgt spid="324686"/>
                                        </p:tgtEl>
                                        <p:attrNameLst>
                                          <p:attrName>ppt_x</p:attrName>
                                        </p:attrNameLst>
                                      </p:cBhvr>
                                      <p:tavLst>
                                        <p:tav tm="0">
                                          <p:val>
                                            <p:strVal val="#ppt_x"/>
                                          </p:val>
                                        </p:tav>
                                        <p:tav tm="100000">
                                          <p:val>
                                            <p:strVal val="#ppt_x"/>
                                          </p:val>
                                        </p:tav>
                                      </p:tavLst>
                                    </p:anim>
                                    <p:anim calcmode="lin" valueType="num">
                                      <p:cBhvr additive="base">
                                        <p:cTn id="91" dur="500" fill="hold"/>
                                        <p:tgtEl>
                                          <p:spTgt spid="324686"/>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324687"/>
                                        </p:tgtEl>
                                        <p:attrNameLst>
                                          <p:attrName>style.visibility</p:attrName>
                                        </p:attrNameLst>
                                      </p:cBhvr>
                                      <p:to>
                                        <p:strVal val="visible"/>
                                      </p:to>
                                    </p:set>
                                    <p:anim calcmode="lin" valueType="num">
                                      <p:cBhvr additive="base">
                                        <p:cTn id="96" dur="500" fill="hold"/>
                                        <p:tgtEl>
                                          <p:spTgt spid="324687"/>
                                        </p:tgtEl>
                                        <p:attrNameLst>
                                          <p:attrName>ppt_x</p:attrName>
                                        </p:attrNameLst>
                                      </p:cBhvr>
                                      <p:tavLst>
                                        <p:tav tm="0">
                                          <p:val>
                                            <p:strVal val="#ppt_x"/>
                                          </p:val>
                                        </p:tav>
                                        <p:tav tm="100000">
                                          <p:val>
                                            <p:strVal val="#ppt_x"/>
                                          </p:val>
                                        </p:tav>
                                      </p:tavLst>
                                    </p:anim>
                                    <p:anim calcmode="lin" valueType="num">
                                      <p:cBhvr additive="base">
                                        <p:cTn id="97" dur="500" fill="hold"/>
                                        <p:tgtEl>
                                          <p:spTgt spid="324687"/>
                                        </p:tgtEl>
                                        <p:attrNameLst>
                                          <p:attrName>ppt_y</p:attrName>
                                        </p:attrNameLst>
                                      </p:cBhvr>
                                      <p:tavLst>
                                        <p:tav tm="0">
                                          <p:val>
                                            <p:strVal val="1+#ppt_h/2"/>
                                          </p:val>
                                        </p:tav>
                                        <p:tav tm="100000">
                                          <p:val>
                                            <p:strVal val="#ppt_y"/>
                                          </p:val>
                                        </p:tav>
                                      </p:tavLst>
                                    </p:anim>
                                  </p:childTnLst>
                                </p:cTn>
                              </p:par>
                              <p:par>
                                <p:cTn id="98" presetID="1" presetClass="entr" presetSubtype="0" fill="hold" grpId="0" nodeType="withEffect">
                                  <p:stCondLst>
                                    <p:cond delay="0"/>
                                  </p:stCondLst>
                                  <p:childTnLst>
                                    <p:set>
                                      <p:cBhvr>
                                        <p:cTn id="99" dur="1" fill="hold">
                                          <p:stCondLst>
                                            <p:cond delay="0"/>
                                          </p:stCondLst>
                                        </p:cTn>
                                        <p:tgtEl>
                                          <p:spTgt spid="324689"/>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nodeType="clickEffect">
                                  <p:stCondLst>
                                    <p:cond delay="0"/>
                                  </p:stCondLst>
                                  <p:childTnLst>
                                    <p:set>
                                      <p:cBhvr>
                                        <p:cTn id="103" dur="1" fill="hold">
                                          <p:stCondLst>
                                            <p:cond delay="0"/>
                                          </p:stCondLst>
                                        </p:cTn>
                                        <p:tgtEl>
                                          <p:spTgt spid="324691"/>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0"/>
                                          </p:stCondLst>
                                        </p:cTn>
                                        <p:tgtEl>
                                          <p:spTgt spid="324692"/>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2469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2469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24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8" grpId="0" animBg="1"/>
      <p:bldP spid="324623" grpId="0" animBg="1"/>
      <p:bldP spid="324624" grpId="0" animBg="1"/>
      <p:bldP spid="324625" grpId="0" animBg="1"/>
      <p:bldP spid="324626" grpId="0" animBg="1"/>
      <p:bldP spid="324627" grpId="0" animBg="1"/>
      <p:bldP spid="324628" grpId="0" animBg="1"/>
      <p:bldP spid="324636" grpId="0" animBg="1"/>
      <p:bldP spid="324637" grpId="0" animBg="1"/>
      <p:bldP spid="324646" grpId="0"/>
      <p:bldP spid="324656" grpId="0" animBg="1"/>
      <p:bldP spid="324653" grpId="0" animBg="1"/>
      <p:bldP spid="324673" grpId="0" animBg="1"/>
      <p:bldP spid="324658" grpId="0" animBg="1"/>
      <p:bldP spid="324654" grpId="0" animBg="1"/>
      <p:bldP spid="324674" grpId="0" animBg="1"/>
      <p:bldP spid="324657" grpId="0" animBg="1"/>
      <p:bldP spid="324675" grpId="0" animBg="1"/>
      <p:bldP spid="324683" grpId="0"/>
      <p:bldP spid="324684" grpId="0"/>
      <p:bldP spid="324686" grpId="0"/>
      <p:bldP spid="324687" grpId="0"/>
      <p:bldP spid="324689" grpId="0" animBg="1"/>
      <p:bldP spid="324695" grpId="0" animBg="1"/>
      <p:bldP spid="324696" grpId="0" animBg="1"/>
      <p:bldP spid="3246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12"/>
          <p:cNvGrpSpPr>
            <a:grpSpLocks/>
          </p:cNvGrpSpPr>
          <p:nvPr/>
        </p:nvGrpSpPr>
        <p:grpSpPr bwMode="auto">
          <a:xfrm>
            <a:off x="2519242" y="1595612"/>
            <a:ext cx="3962640" cy="1008112"/>
            <a:chOff x="1950" y="2710"/>
            <a:chExt cx="1769" cy="363"/>
          </a:xfrm>
        </p:grpSpPr>
        <p:sp>
          <p:nvSpPr>
            <p:cNvPr id="9" name="Oval 84"/>
            <p:cNvSpPr>
              <a:spLocks noChangeArrowheads="1"/>
            </p:cNvSpPr>
            <p:nvPr/>
          </p:nvSpPr>
          <p:spPr bwMode="auto">
            <a:xfrm>
              <a:off x="1950" y="2812"/>
              <a:ext cx="482" cy="255"/>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0" name="AutoShape 85"/>
            <p:cNvSpPr>
              <a:spLocks noChangeArrowheads="1"/>
            </p:cNvSpPr>
            <p:nvPr/>
          </p:nvSpPr>
          <p:spPr bwMode="auto">
            <a:xfrm flipH="1">
              <a:off x="2122" y="2886"/>
              <a:ext cx="312" cy="114"/>
            </a:xfrm>
            <a:prstGeom prst="rightArrow">
              <a:avLst>
                <a:gd name="adj1" fmla="val 50000"/>
                <a:gd name="adj2" fmla="val 684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11" name="Oval 88"/>
            <p:cNvSpPr>
              <a:spLocks noChangeArrowheads="1"/>
            </p:cNvSpPr>
            <p:nvPr/>
          </p:nvSpPr>
          <p:spPr bwMode="auto">
            <a:xfrm>
              <a:off x="2443" y="2818"/>
              <a:ext cx="482" cy="255"/>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2" name="AutoShape 87"/>
            <p:cNvSpPr>
              <a:spLocks noChangeArrowheads="1"/>
            </p:cNvSpPr>
            <p:nvPr/>
          </p:nvSpPr>
          <p:spPr bwMode="auto">
            <a:xfrm>
              <a:off x="2449" y="2886"/>
              <a:ext cx="312" cy="114"/>
            </a:xfrm>
            <a:prstGeom prst="rightArrow">
              <a:avLst>
                <a:gd name="adj1" fmla="val 50000"/>
                <a:gd name="adj2" fmla="val 6842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aphicFrame>
          <p:nvGraphicFramePr>
            <p:cNvPr id="13" name="Object 86"/>
            <p:cNvGraphicFramePr>
              <a:graphicFrameLocks noChangeAspect="1"/>
            </p:cNvGraphicFramePr>
            <p:nvPr/>
          </p:nvGraphicFramePr>
          <p:xfrm>
            <a:off x="2489" y="2710"/>
            <a:ext cx="209" cy="198"/>
          </p:xfrm>
          <a:graphic>
            <a:graphicData uri="http://schemas.openxmlformats.org/presentationml/2006/ole">
              <mc:AlternateContent xmlns:mc="http://schemas.openxmlformats.org/markup-compatibility/2006">
                <mc:Choice xmlns:v="urn:schemas-microsoft-com:vml" Requires="v">
                  <p:oleObj spid="_x0000_s64580" name="Формула" r:id="rId3" imgW="241300" imgH="228600" progId="Equation.3">
                    <p:embed/>
                  </p:oleObj>
                </mc:Choice>
                <mc:Fallback>
                  <p:oleObj name="Формула" r:id="rId3" imgW="241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 y="2710"/>
                          <a:ext cx="20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9"/>
            <p:cNvGraphicFramePr>
              <a:graphicFrameLocks noChangeAspect="1"/>
            </p:cNvGraphicFramePr>
            <p:nvPr/>
          </p:nvGraphicFramePr>
          <p:xfrm>
            <a:off x="2132" y="2710"/>
            <a:ext cx="198" cy="198"/>
          </p:xfrm>
          <a:graphic>
            <a:graphicData uri="http://schemas.openxmlformats.org/presentationml/2006/ole">
              <mc:AlternateContent xmlns:mc="http://schemas.openxmlformats.org/markup-compatibility/2006">
                <mc:Choice xmlns:v="urn:schemas-microsoft-com:vml" Requires="v">
                  <p:oleObj spid="_x0000_s64581" name="Формула" r:id="rId5" imgW="228600" imgH="228600" progId="Equation.3">
                    <p:embed/>
                  </p:oleObj>
                </mc:Choice>
                <mc:Fallback>
                  <p:oleObj name="Формула" r:id="rId5" imgW="228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2" y="2710"/>
                          <a:ext cx="19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90"/>
            <p:cNvGraphicFramePr>
              <a:graphicFrameLocks noChangeAspect="1"/>
            </p:cNvGraphicFramePr>
            <p:nvPr/>
          </p:nvGraphicFramePr>
          <p:xfrm>
            <a:off x="3128" y="2818"/>
            <a:ext cx="591" cy="198"/>
          </p:xfrm>
          <a:graphic>
            <a:graphicData uri="http://schemas.openxmlformats.org/presentationml/2006/ole">
              <mc:AlternateContent xmlns:mc="http://schemas.openxmlformats.org/markup-compatibility/2006">
                <mc:Choice xmlns:v="urn:schemas-microsoft-com:vml" Requires="v">
                  <p:oleObj spid="_x0000_s64582" name="Формула" r:id="rId7" imgW="685800" imgH="228600" progId="Equation.3">
                    <p:embed/>
                  </p:oleObj>
                </mc:Choice>
                <mc:Fallback>
                  <p:oleObj name="Формула" r:id="rId7" imgW="685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 y="2818"/>
                          <a:ext cx="591" cy="198"/>
                        </a:xfrm>
                        <a:prstGeom prst="rect">
                          <a:avLst/>
                        </a:prstGeom>
                        <a:solidFill>
                          <a:srgbClr val="FFFF00"/>
                        </a:solidFill>
                        <a:ln w="9525">
                          <a:solidFill>
                            <a:schemeClr val="tx1"/>
                          </a:solidFill>
                          <a:miter lim="800000"/>
                          <a:headEnd/>
                          <a:tailEnd/>
                        </a:ln>
                      </p:spPr>
                    </p:pic>
                  </p:oleObj>
                </mc:Fallback>
              </mc:AlternateContent>
            </a:graphicData>
          </a:graphic>
        </p:graphicFrame>
      </p:grpSp>
      <p:sp>
        <p:nvSpPr>
          <p:cNvPr id="16" name="Text Box 95"/>
          <p:cNvSpPr txBox="1">
            <a:spLocks noChangeArrowheads="1"/>
          </p:cNvSpPr>
          <p:nvPr/>
        </p:nvSpPr>
        <p:spPr bwMode="auto">
          <a:xfrm>
            <a:off x="107155" y="908720"/>
            <a:ext cx="87868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dirty="0">
                <a:latin typeface="+mn-lt"/>
              </a:rPr>
              <a:t>5. </a:t>
            </a:r>
            <a:r>
              <a:rPr lang="ru-RU" altLang="ru-RU" sz="1600" dirty="0">
                <a:solidFill>
                  <a:srgbClr val="FF0000"/>
                </a:solidFill>
                <a:latin typeface="+mn-lt"/>
              </a:rPr>
              <a:t>Аксиома действия и противодействия</a:t>
            </a:r>
            <a:r>
              <a:rPr lang="ru-RU" altLang="ru-RU" sz="1600" dirty="0">
                <a:latin typeface="+mn-lt"/>
              </a:rPr>
              <a:t> – Всякому действию соответствует равное и противоположное противодействие (</a:t>
            </a:r>
            <a:r>
              <a:rPr lang="en-US" altLang="ru-RU" sz="1600" dirty="0">
                <a:latin typeface="+mn-lt"/>
              </a:rPr>
              <a:t>III </a:t>
            </a:r>
            <a:r>
              <a:rPr lang="ru-RU" altLang="ru-RU" sz="1600" dirty="0">
                <a:latin typeface="+mn-lt"/>
              </a:rPr>
              <a:t>закон Ньютона).</a:t>
            </a:r>
          </a:p>
        </p:txBody>
      </p:sp>
      <p:sp>
        <p:nvSpPr>
          <p:cNvPr id="17" name="Text Box 111"/>
          <p:cNvSpPr txBox="1">
            <a:spLocks noChangeArrowheads="1"/>
          </p:cNvSpPr>
          <p:nvPr/>
        </p:nvSpPr>
        <p:spPr bwMode="auto">
          <a:xfrm>
            <a:off x="107504" y="2780928"/>
            <a:ext cx="85693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en-US" altLang="ru-RU" sz="1600" dirty="0">
                <a:latin typeface="+mn-lt"/>
              </a:rPr>
              <a:t>6. </a:t>
            </a:r>
            <a:r>
              <a:rPr lang="ru-RU" altLang="ru-RU" sz="1600" dirty="0">
                <a:solidFill>
                  <a:srgbClr val="FF0000"/>
                </a:solidFill>
                <a:latin typeface="+mn-lt"/>
              </a:rPr>
              <a:t>Аксиома отвердевания</a:t>
            </a:r>
            <a:r>
              <a:rPr lang="ru-RU" altLang="ru-RU" sz="1600" dirty="0">
                <a:latin typeface="+mn-lt"/>
              </a:rPr>
              <a:t> – Равновесие деформируемого тела сохраняется при его затвердевании (обратное справедливо не всегда).</a:t>
            </a:r>
            <a:endParaRPr lang="ru-RU" altLang="ru-RU" sz="1600" b="1" dirty="0">
              <a:latin typeface="+mn-lt"/>
            </a:endParaRPr>
          </a:p>
        </p:txBody>
      </p:sp>
      <p:sp>
        <p:nvSpPr>
          <p:cNvPr id="18" name="Rectangle 114"/>
          <p:cNvSpPr>
            <a:spLocks noChangeArrowheads="1"/>
          </p:cNvSpPr>
          <p:nvPr/>
        </p:nvSpPr>
        <p:spPr bwMode="auto">
          <a:xfrm>
            <a:off x="107156" y="3501008"/>
            <a:ext cx="858917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692150" indent="-347663"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987425" indent="-293688"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281113" indent="-2921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lgn="just" eaLnBrk="1" hangingPunct="1">
              <a:lnSpc>
                <a:spcPct val="80000"/>
              </a:lnSpc>
            </a:pPr>
            <a:r>
              <a:rPr lang="ru-RU" altLang="ru-RU" sz="1600" b="1" dirty="0">
                <a:latin typeface="+mn-lt"/>
              </a:rPr>
              <a:t>Связи и реакции связей</a:t>
            </a:r>
          </a:p>
          <a:p>
            <a:pPr algn="just" eaLnBrk="1" hangingPunct="1">
              <a:buFont typeface="Wingdings" pitchFamily="2" charset="2"/>
              <a:buNone/>
            </a:pPr>
            <a:r>
              <a:rPr lang="ru-RU" altLang="ru-RU" sz="1600" dirty="0">
                <a:solidFill>
                  <a:srgbClr val="FF0000"/>
                </a:solidFill>
                <a:latin typeface="+mn-lt"/>
              </a:rPr>
              <a:t>	Свободное тело</a:t>
            </a:r>
            <a:r>
              <a:rPr lang="ru-RU" altLang="ru-RU" sz="1600" dirty="0">
                <a:latin typeface="+mn-lt"/>
              </a:rPr>
              <a:t> – свобода перемещений тела не ограничивается никакими другими телами.</a:t>
            </a:r>
          </a:p>
          <a:p>
            <a:pPr algn="just" eaLnBrk="1" hangingPunct="1">
              <a:buFont typeface="Wingdings" pitchFamily="2" charset="2"/>
              <a:buNone/>
            </a:pPr>
            <a:r>
              <a:rPr lang="ru-RU" altLang="ru-RU" sz="1600" dirty="0">
                <a:solidFill>
                  <a:srgbClr val="FF0000"/>
                </a:solidFill>
                <a:latin typeface="+mn-lt"/>
              </a:rPr>
              <a:t>	Несвободное тело</a:t>
            </a:r>
            <a:r>
              <a:rPr lang="ru-RU" altLang="ru-RU" sz="1600" dirty="0">
                <a:latin typeface="+mn-lt"/>
              </a:rPr>
              <a:t> – его движение ограничено другими телами.</a:t>
            </a:r>
            <a:endParaRPr lang="ru-RU" altLang="ru-RU" sz="1600" dirty="0">
              <a:solidFill>
                <a:srgbClr val="FF0000"/>
              </a:solidFill>
              <a:latin typeface="+mn-lt"/>
            </a:endParaRPr>
          </a:p>
          <a:p>
            <a:pPr algn="just" eaLnBrk="1" hangingPunct="1">
              <a:buFont typeface="Wingdings" pitchFamily="2" charset="2"/>
              <a:buNone/>
            </a:pPr>
            <a:r>
              <a:rPr lang="ru-RU" altLang="ru-RU" sz="1600" dirty="0">
                <a:solidFill>
                  <a:srgbClr val="FF0000"/>
                </a:solidFill>
                <a:latin typeface="+mn-lt"/>
              </a:rPr>
              <a:t>	Связь</a:t>
            </a:r>
            <a:r>
              <a:rPr lang="ru-RU" altLang="ru-RU" sz="1600" dirty="0">
                <a:latin typeface="+mn-lt"/>
              </a:rPr>
              <a:t> – тело, ограничивающее свободу перемещений объекта.</a:t>
            </a:r>
          </a:p>
          <a:p>
            <a:pPr algn="just" eaLnBrk="1" hangingPunct="1">
              <a:buFont typeface="Wingdings" pitchFamily="2" charset="2"/>
              <a:buNone/>
            </a:pPr>
            <a:r>
              <a:rPr lang="ru-RU" altLang="ru-RU" sz="1600" dirty="0">
                <a:solidFill>
                  <a:srgbClr val="FF0000"/>
                </a:solidFill>
                <a:latin typeface="+mn-lt"/>
              </a:rPr>
              <a:t>	Реакция связи</a:t>
            </a:r>
            <a:r>
              <a:rPr lang="ru-RU" altLang="ru-RU" sz="1600" dirty="0">
                <a:latin typeface="+mn-lt"/>
              </a:rPr>
              <a:t> – сила, действующая на объект со стороны связи.</a:t>
            </a:r>
          </a:p>
          <a:p>
            <a:pPr algn="just" eaLnBrk="1" hangingPunct="1">
              <a:buFont typeface="Wingdings" pitchFamily="2" charset="2"/>
              <a:buNone/>
            </a:pPr>
            <a:r>
              <a:rPr lang="ru-RU" altLang="ru-RU" sz="1600" dirty="0">
                <a:solidFill>
                  <a:srgbClr val="FF0000"/>
                </a:solidFill>
                <a:latin typeface="+mn-lt"/>
              </a:rPr>
              <a:t>	Принцип </a:t>
            </a:r>
            <a:r>
              <a:rPr lang="ru-RU" altLang="ru-RU" sz="1600" dirty="0" err="1">
                <a:solidFill>
                  <a:srgbClr val="FF0000"/>
                </a:solidFill>
                <a:latin typeface="+mn-lt"/>
              </a:rPr>
              <a:t>освобождаемости</a:t>
            </a:r>
            <a:r>
              <a:rPr lang="ru-RU" altLang="ru-RU" sz="1600" dirty="0">
                <a:solidFill>
                  <a:srgbClr val="FF0000"/>
                </a:solidFill>
                <a:latin typeface="+mn-lt"/>
              </a:rPr>
              <a:t> от связи</a:t>
            </a:r>
            <a:r>
              <a:rPr lang="ru-RU" altLang="ru-RU" sz="1600" dirty="0">
                <a:latin typeface="+mn-lt"/>
              </a:rPr>
              <a:t> – несвободное тело можно рассматривать как свободное, если отбросить связи и заменить их действие</a:t>
            </a:r>
            <a:r>
              <a:rPr lang="en-US" altLang="ru-RU" sz="1600" dirty="0">
                <a:latin typeface="+mn-lt"/>
              </a:rPr>
              <a:t> </a:t>
            </a:r>
            <a:r>
              <a:rPr lang="ru-RU" altLang="ru-RU" sz="1600" dirty="0">
                <a:latin typeface="+mn-lt"/>
              </a:rPr>
              <a:t> соответствующими реакциями</a:t>
            </a:r>
            <a:r>
              <a:rPr lang="ru-RU" altLang="ru-RU" sz="1600" dirty="0" smtClean="0">
                <a:latin typeface="+mn-lt"/>
              </a:rPr>
              <a:t>.</a:t>
            </a:r>
            <a:endParaRPr lang="ru-RU" altLang="ru-RU" sz="1600" dirty="0">
              <a:solidFill>
                <a:schemeClr val="accent1"/>
              </a:solidFill>
              <a:latin typeface="+mn-lt"/>
            </a:endParaRPr>
          </a:p>
          <a:p>
            <a:pPr algn="just" eaLnBrk="1" hangingPunct="1">
              <a:lnSpc>
                <a:spcPct val="80000"/>
              </a:lnSpc>
              <a:buFont typeface="Wingdings" pitchFamily="2" charset="2"/>
              <a:buNone/>
            </a:pPr>
            <a:endParaRPr lang="ru-RU" altLang="ru-RU" sz="1600" dirty="0">
              <a:solidFill>
                <a:schemeClr val="accent1"/>
              </a:solidFill>
              <a:latin typeface="+mn-lt"/>
            </a:endParaRPr>
          </a:p>
        </p:txBody>
      </p:sp>
      <p:sp>
        <p:nvSpPr>
          <p:cNvPr id="19" name="Oval 12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en-US" altLang="ru-RU" sz="1000" b="1" dirty="0" smtClean="0">
                <a:solidFill>
                  <a:schemeClr val="bg2"/>
                </a:solidFill>
                <a:latin typeface="+mn-lt"/>
              </a:rPr>
              <a:t>5</a:t>
            </a:r>
            <a:endParaRPr lang="ru-RU" altLang="ru-RU" sz="1000" b="1" dirty="0">
              <a:solidFill>
                <a:schemeClr val="bg2"/>
              </a:solidFill>
              <a:latin typeface="+mn-lt"/>
            </a:endParaRPr>
          </a:p>
        </p:txBody>
      </p:sp>
    </p:spTree>
    <p:extLst>
      <p:ext uri="{BB962C8B-B14F-4D97-AF65-F5344CB8AC3E}">
        <p14:creationId xmlns:p14="http://schemas.microsoft.com/office/powerpoint/2010/main" val="261701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a:solidFill>
                  <a:schemeClr val="bg2"/>
                </a:solidFill>
                <a:latin typeface="+mn-lt"/>
              </a:rPr>
              <a:t>6</a:t>
            </a:r>
          </a:p>
        </p:txBody>
      </p:sp>
      <p:sp>
        <p:nvSpPr>
          <p:cNvPr id="9" name="Rectangle 4"/>
          <p:cNvSpPr>
            <a:spLocks noChangeArrowheads="1"/>
          </p:cNvSpPr>
          <p:nvPr/>
        </p:nvSpPr>
        <p:spPr bwMode="auto">
          <a:xfrm>
            <a:off x="107504" y="908720"/>
            <a:ext cx="708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ru-RU" b="1" dirty="0">
                <a:solidFill>
                  <a:schemeClr val="tx2"/>
                </a:solidFill>
              </a:rPr>
              <a:t>ОСНОВНЫЕ ПОНЯТИЯ СТАТИКИ.   АБСОЛЮТНО ТВЁРДОГЕ ТЕЛО</a:t>
            </a:r>
          </a:p>
        </p:txBody>
      </p:sp>
      <p:sp>
        <p:nvSpPr>
          <p:cNvPr id="10" name="Rectangle 5"/>
          <p:cNvSpPr>
            <a:spLocks noChangeArrowheads="1"/>
          </p:cNvSpPr>
          <p:nvPr/>
        </p:nvSpPr>
        <p:spPr bwMode="auto">
          <a:xfrm>
            <a:off x="304800" y="1555051"/>
            <a:ext cx="85566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u-RU" altLang="ru-RU" i="1" u="sng" dirty="0">
                <a:solidFill>
                  <a:srgbClr val="FF0066"/>
                </a:solidFill>
              </a:rPr>
              <a:t>Материальная точка</a:t>
            </a:r>
            <a:r>
              <a:rPr lang="ru-RU" altLang="ru-RU" dirty="0">
                <a:solidFill>
                  <a:schemeClr val="accent2"/>
                </a:solidFill>
              </a:rPr>
              <a:t> – всякая материальная частица или тело, размерами которого по условию задачи можно пренебречь. Вся масса частицы или тела сосредоточена в этой точке. Всякое </a:t>
            </a:r>
            <a:r>
              <a:rPr lang="ru-RU" altLang="ru-RU" i="1" dirty="0">
                <a:solidFill>
                  <a:srgbClr val="FF0066"/>
                </a:solidFill>
              </a:rPr>
              <a:t>физическое тело</a:t>
            </a:r>
            <a:r>
              <a:rPr lang="ru-RU" altLang="ru-RU" dirty="0">
                <a:solidFill>
                  <a:schemeClr val="accent2"/>
                </a:solidFill>
              </a:rPr>
              <a:t> – система материальных точек.</a:t>
            </a:r>
          </a:p>
        </p:txBody>
      </p:sp>
      <p:sp>
        <p:nvSpPr>
          <p:cNvPr id="11" name="Rectangle 6"/>
          <p:cNvSpPr>
            <a:spLocks noChangeArrowheads="1"/>
          </p:cNvSpPr>
          <p:nvPr/>
        </p:nvSpPr>
        <p:spPr bwMode="auto">
          <a:xfrm>
            <a:off x="323528" y="2494363"/>
            <a:ext cx="845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u-RU" altLang="ru-RU" i="1" u="sng" dirty="0" smtClean="0">
                <a:solidFill>
                  <a:srgbClr val="FF0066"/>
                </a:solidFill>
              </a:rPr>
              <a:t>Абсолютно </a:t>
            </a:r>
            <a:r>
              <a:rPr lang="ru-RU" altLang="ru-RU" i="1" u="sng" dirty="0">
                <a:solidFill>
                  <a:srgbClr val="FF0066"/>
                </a:solidFill>
              </a:rPr>
              <a:t>твердое тело (жесткое)</a:t>
            </a:r>
            <a:r>
              <a:rPr lang="ru-RU" altLang="ru-RU" dirty="0">
                <a:solidFill>
                  <a:schemeClr val="accent2"/>
                </a:solidFill>
              </a:rPr>
              <a:t> – это тело, расстояние между двумя любыми точками которого всегда и при всех условиях остается </a:t>
            </a:r>
            <a:r>
              <a:rPr lang="ru-RU" altLang="ru-RU" dirty="0" smtClean="0">
                <a:solidFill>
                  <a:schemeClr val="accent2"/>
                </a:solidFill>
              </a:rPr>
              <a:t>постоянным</a:t>
            </a:r>
            <a:r>
              <a:rPr lang="ru-RU" altLang="ru-RU" dirty="0">
                <a:solidFill>
                  <a:schemeClr val="accent2"/>
                </a:solidFill>
              </a:rPr>
              <a:t>. </a:t>
            </a:r>
          </a:p>
        </p:txBody>
      </p:sp>
      <p:sp>
        <p:nvSpPr>
          <p:cNvPr id="18" name="Rectangle 5"/>
          <p:cNvSpPr>
            <a:spLocks noChangeArrowheads="1"/>
          </p:cNvSpPr>
          <p:nvPr/>
        </p:nvSpPr>
        <p:spPr bwMode="auto">
          <a:xfrm>
            <a:off x="323528" y="3070701"/>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ru-RU" altLang="ru-RU" i="1" u="sng" dirty="0">
                <a:solidFill>
                  <a:srgbClr val="FF0066"/>
                </a:solidFill>
              </a:rPr>
              <a:t>Сила</a:t>
            </a:r>
            <a:r>
              <a:rPr lang="ru-RU" altLang="ru-RU" dirty="0">
                <a:solidFill>
                  <a:schemeClr val="accent2"/>
                </a:solidFill>
              </a:rPr>
              <a:t> </a:t>
            </a:r>
            <a:r>
              <a:rPr lang="ru-RU" altLang="ru-RU" dirty="0">
                <a:solidFill>
                  <a:srgbClr val="000066"/>
                </a:solidFill>
              </a:rPr>
              <a:t>– векторная величина, являющаяся количественной мерой механического взаимодействия материальных тел. </a:t>
            </a:r>
          </a:p>
        </p:txBody>
      </p:sp>
      <p:sp>
        <p:nvSpPr>
          <p:cNvPr id="19" name="Rectangle 6"/>
          <p:cNvSpPr>
            <a:spLocks noChangeArrowheads="1"/>
          </p:cNvSpPr>
          <p:nvPr/>
        </p:nvSpPr>
        <p:spPr bwMode="auto">
          <a:xfrm>
            <a:off x="323528" y="3688553"/>
            <a:ext cx="8001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algn="ctr"/>
            <a:r>
              <a:rPr lang="ru-RU" altLang="ru-RU" dirty="0">
                <a:solidFill>
                  <a:srgbClr val="000099"/>
                </a:solidFill>
                <a:latin typeface="+mn-lt"/>
              </a:rPr>
              <a:t>Действие силы на тело определяется: </a:t>
            </a:r>
          </a:p>
          <a:p>
            <a:pPr>
              <a:buFontTx/>
              <a:buAutoNum type="arabicParenR"/>
            </a:pPr>
            <a:r>
              <a:rPr lang="ru-RU" altLang="ru-RU" dirty="0">
                <a:solidFill>
                  <a:srgbClr val="000099"/>
                </a:solidFill>
                <a:latin typeface="+mn-lt"/>
              </a:rPr>
              <a:t>численной величиной или модулем силы, </a:t>
            </a:r>
          </a:p>
          <a:p>
            <a:pPr>
              <a:buFontTx/>
              <a:buAutoNum type="arabicParenR"/>
            </a:pPr>
            <a:r>
              <a:rPr lang="ru-RU" altLang="ru-RU" dirty="0">
                <a:solidFill>
                  <a:srgbClr val="000099"/>
                </a:solidFill>
                <a:latin typeface="+mn-lt"/>
              </a:rPr>
              <a:t>направлением силы, </a:t>
            </a:r>
          </a:p>
          <a:p>
            <a:pPr>
              <a:buFontTx/>
              <a:buAutoNum type="arabicParenR"/>
            </a:pPr>
            <a:r>
              <a:rPr lang="ru-RU" altLang="ru-RU" dirty="0">
                <a:solidFill>
                  <a:srgbClr val="000099"/>
                </a:solidFill>
                <a:latin typeface="+mn-lt"/>
              </a:rPr>
              <a:t>точкой приложения силы, </a:t>
            </a:r>
          </a:p>
          <a:p>
            <a:pPr>
              <a:buFontTx/>
              <a:buAutoNum type="arabicParenR"/>
            </a:pPr>
            <a:r>
              <a:rPr lang="ru-RU" altLang="ru-RU" dirty="0">
                <a:solidFill>
                  <a:srgbClr val="000099"/>
                </a:solidFill>
                <a:latin typeface="+mn-lt"/>
              </a:rPr>
              <a:t>линией действия силы. </a:t>
            </a:r>
          </a:p>
        </p:txBody>
      </p:sp>
      <p:sp>
        <p:nvSpPr>
          <p:cNvPr id="20" name="Rectangle 7"/>
          <p:cNvSpPr>
            <a:spLocks noChangeArrowheads="1"/>
          </p:cNvSpPr>
          <p:nvPr/>
        </p:nvSpPr>
        <p:spPr bwMode="auto">
          <a:xfrm>
            <a:off x="304800" y="5214915"/>
            <a:ext cx="8077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ru-RU" altLang="ru-RU" dirty="0"/>
              <a:t>Основные единицы измерения силы: </a:t>
            </a:r>
          </a:p>
          <a:p>
            <a:pPr algn="ctr"/>
            <a:endParaRPr lang="ru-RU" altLang="ru-RU" dirty="0"/>
          </a:p>
          <a:p>
            <a:r>
              <a:rPr lang="ru-RU" altLang="ru-RU" dirty="0"/>
              <a:t>1 ньютон (</a:t>
            </a:r>
            <a:r>
              <a:rPr lang="ru-RU" altLang="ru-RU" b="1" dirty="0"/>
              <a:t>1 Н</a:t>
            </a:r>
            <a:r>
              <a:rPr lang="ru-RU" altLang="ru-RU" dirty="0"/>
              <a:t>)   или   1 килограмм (</a:t>
            </a:r>
            <a:r>
              <a:rPr lang="ru-RU" altLang="ru-RU" b="1" dirty="0"/>
              <a:t>1 </a:t>
            </a:r>
            <a:r>
              <a:rPr lang="ru-RU" altLang="ru-RU" b="1" dirty="0" err="1"/>
              <a:t>кГ</a:t>
            </a:r>
            <a:r>
              <a:rPr lang="ru-RU" altLang="ru-RU" dirty="0"/>
              <a:t>).  1кГ  = 9,81Н;    1 Н = 0.102 </a:t>
            </a:r>
            <a:r>
              <a:rPr lang="ru-RU" altLang="ru-RU" dirty="0" err="1"/>
              <a:t>кГ</a:t>
            </a:r>
            <a:r>
              <a:rPr lang="ru-RU" altLang="ru-RU" dirty="0"/>
              <a:t>.</a:t>
            </a:r>
          </a:p>
        </p:txBody>
      </p:sp>
      <p:sp>
        <p:nvSpPr>
          <p:cNvPr id="21" name="Rectangle 8"/>
          <p:cNvSpPr>
            <a:spLocks noChangeArrowheads="1"/>
          </p:cNvSpPr>
          <p:nvPr/>
        </p:nvSpPr>
        <p:spPr bwMode="auto">
          <a:xfrm>
            <a:off x="323528" y="6237312"/>
            <a:ext cx="60420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ru-RU" altLang="ru-RU" sz="1600" i="1" u="sng" dirty="0">
                <a:solidFill>
                  <a:srgbClr val="FF0066"/>
                </a:solidFill>
              </a:rPr>
              <a:t>Система сил</a:t>
            </a:r>
            <a:r>
              <a:rPr lang="ru-RU" altLang="ru-RU" sz="1600" dirty="0">
                <a:solidFill>
                  <a:schemeClr val="accent2"/>
                </a:solidFill>
              </a:rPr>
              <a:t> – совокупность сил, </a:t>
            </a:r>
            <a:r>
              <a:rPr lang="ru-RU" altLang="ru-RU" dirty="0">
                <a:solidFill>
                  <a:schemeClr val="accent2"/>
                </a:solidFill>
              </a:rPr>
              <a:t>приложенных</a:t>
            </a:r>
            <a:r>
              <a:rPr lang="ru-RU" altLang="ru-RU" sz="1600" dirty="0">
                <a:solidFill>
                  <a:schemeClr val="accent2"/>
                </a:solidFill>
              </a:rPr>
              <a:t> к данному телу. </a:t>
            </a:r>
          </a:p>
        </p:txBody>
      </p:sp>
    </p:spTree>
    <p:extLst>
      <p:ext uri="{BB962C8B-B14F-4D97-AF65-F5344CB8AC3E}">
        <p14:creationId xmlns:p14="http://schemas.microsoft.com/office/powerpoint/2010/main" val="972021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
          <p:cNvSpPr>
            <a:spLocks noChangeArrowheads="1"/>
          </p:cNvSpPr>
          <p:nvPr/>
        </p:nvSpPr>
        <p:spPr bwMode="auto">
          <a:xfrm>
            <a:off x="107504" y="764704"/>
            <a:ext cx="87555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ru-RU" altLang="ru-RU" dirty="0"/>
              <a:t>Система сил, под действием которой свободное твердое тело может находиться в  равновесии, называется </a:t>
            </a:r>
            <a:r>
              <a:rPr lang="ru-RU" altLang="ru-RU" i="1" dirty="0">
                <a:solidFill>
                  <a:srgbClr val="FF0066"/>
                </a:solidFill>
              </a:rPr>
              <a:t>уравновешенной</a:t>
            </a:r>
            <a:r>
              <a:rPr lang="ru-RU" altLang="ru-RU" i="1" dirty="0"/>
              <a:t>.</a:t>
            </a:r>
            <a:r>
              <a:rPr lang="ru-RU" altLang="ru-RU" dirty="0"/>
              <a:t> </a:t>
            </a:r>
          </a:p>
        </p:txBody>
      </p:sp>
      <p:sp>
        <p:nvSpPr>
          <p:cNvPr id="13" name="Rectangle 11"/>
          <p:cNvSpPr>
            <a:spLocks noChangeArrowheads="1"/>
          </p:cNvSpPr>
          <p:nvPr/>
        </p:nvSpPr>
        <p:spPr bwMode="auto">
          <a:xfrm>
            <a:off x="107504" y="1412776"/>
            <a:ext cx="87555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ru-RU" altLang="ru-RU" i="1" u="sng" dirty="0">
                <a:solidFill>
                  <a:srgbClr val="FF0066"/>
                </a:solidFill>
              </a:rPr>
              <a:t>Равнодействующая</a:t>
            </a:r>
            <a:r>
              <a:rPr lang="ru-RU" altLang="ru-RU" dirty="0">
                <a:solidFill>
                  <a:schemeClr val="accent2"/>
                </a:solidFill>
              </a:rPr>
              <a:t> – это сила, которая одна заменяет действие данной системы сил на твердое тело. </a:t>
            </a:r>
          </a:p>
        </p:txBody>
      </p:sp>
      <p:sp>
        <p:nvSpPr>
          <p:cNvPr id="14"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7</a:t>
            </a:r>
            <a:endParaRPr lang="ru-RU" altLang="ru-RU" sz="1000" b="1" dirty="0">
              <a:solidFill>
                <a:schemeClr val="bg2"/>
              </a:solidFill>
              <a:latin typeface="+mn-lt"/>
            </a:endParaRPr>
          </a:p>
        </p:txBody>
      </p:sp>
      <p:sp>
        <p:nvSpPr>
          <p:cNvPr id="15" name="Rectangle 8"/>
          <p:cNvSpPr>
            <a:spLocks noChangeArrowheads="1"/>
          </p:cNvSpPr>
          <p:nvPr/>
        </p:nvSpPr>
        <p:spPr bwMode="auto">
          <a:xfrm>
            <a:off x="107504" y="2152453"/>
            <a:ext cx="87555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ru-RU" altLang="ru-RU" i="1" u="sng" dirty="0">
                <a:solidFill>
                  <a:srgbClr val="FF0066"/>
                </a:solidFill>
              </a:rPr>
              <a:t>Уравновешивающая сила</a:t>
            </a:r>
            <a:r>
              <a:rPr lang="ru-RU" altLang="ru-RU" dirty="0">
                <a:solidFill>
                  <a:srgbClr val="FF0066"/>
                </a:solidFill>
              </a:rPr>
              <a:t> </a:t>
            </a:r>
            <a:r>
              <a:rPr lang="ru-RU" altLang="ru-RU" dirty="0">
                <a:solidFill>
                  <a:schemeClr val="accent2"/>
                </a:solidFill>
              </a:rPr>
              <a:t>– это сила, равная по модулю равнодействующей силе, противоположная ей по направлению и действующая по той же линии действия.</a:t>
            </a:r>
          </a:p>
        </p:txBody>
      </p:sp>
      <p:graphicFrame>
        <p:nvGraphicFramePr>
          <p:cNvPr id="16" name="Object 10"/>
          <p:cNvGraphicFramePr>
            <a:graphicFrameLocks noChangeAspect="1"/>
          </p:cNvGraphicFramePr>
          <p:nvPr>
            <p:extLst>
              <p:ext uri="{D42A27DB-BD31-4B8C-83A1-F6EECF244321}">
                <p14:modId xmlns:p14="http://schemas.microsoft.com/office/powerpoint/2010/main" val="1766519789"/>
              </p:ext>
            </p:extLst>
          </p:nvPr>
        </p:nvGraphicFramePr>
        <p:xfrm>
          <a:off x="3131840" y="2870792"/>
          <a:ext cx="1966651" cy="486200"/>
        </p:xfrm>
        <a:graphic>
          <a:graphicData uri="http://schemas.openxmlformats.org/presentationml/2006/ole">
            <mc:AlternateContent xmlns:mc="http://schemas.openxmlformats.org/markup-compatibility/2006">
              <mc:Choice xmlns:v="urn:schemas-microsoft-com:vml" Requires="v">
                <p:oleObj spid="_x0000_s70670" name="Формула" r:id="rId3" imgW="1040948" imgH="253890" progId="Equation.3">
                  <p:embed/>
                </p:oleObj>
              </mc:Choice>
              <mc:Fallback>
                <p:oleObj name="Формула" r:id="rId3" imgW="1040948"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870792"/>
                        <a:ext cx="1966651" cy="486200"/>
                      </a:xfrm>
                      <a:prstGeom prst="rect">
                        <a:avLst/>
                      </a:prstGeom>
                      <a:noFill/>
                    </p:spPr>
                  </p:pic>
                </p:oleObj>
              </mc:Fallback>
            </mc:AlternateContent>
          </a:graphicData>
        </a:graphic>
      </p:graphicFrame>
      <p:sp>
        <p:nvSpPr>
          <p:cNvPr id="17" name="Rectangle 4"/>
          <p:cNvSpPr>
            <a:spLocks noChangeArrowheads="1"/>
          </p:cNvSpPr>
          <p:nvPr/>
        </p:nvSpPr>
        <p:spPr bwMode="auto">
          <a:xfrm>
            <a:off x="129480" y="4862984"/>
            <a:ext cx="876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u-RU" altLang="ru-RU" dirty="0">
                <a:solidFill>
                  <a:srgbClr val="000066"/>
                </a:solidFill>
              </a:rPr>
              <a:t>Внутренние силы, действующие в данном абсолютно твердом теле, образуют уравновешенную систему сил и на условия равновесия тела не влияют. </a:t>
            </a:r>
          </a:p>
        </p:txBody>
      </p:sp>
      <p:sp>
        <p:nvSpPr>
          <p:cNvPr id="18" name="Rectangle 6"/>
          <p:cNvSpPr>
            <a:spLocks noChangeArrowheads="1"/>
          </p:cNvSpPr>
          <p:nvPr/>
        </p:nvSpPr>
        <p:spPr bwMode="auto">
          <a:xfrm>
            <a:off x="107504" y="5521995"/>
            <a:ext cx="88153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u-RU" altLang="ru-RU" b="1" i="1" u="sng" dirty="0">
                <a:solidFill>
                  <a:srgbClr val="FF0066"/>
                </a:solidFill>
              </a:rPr>
              <a:t>Сосредоточенной силой</a:t>
            </a:r>
            <a:r>
              <a:rPr lang="ru-RU" altLang="ru-RU" dirty="0">
                <a:solidFill>
                  <a:schemeClr val="accent2"/>
                </a:solidFill>
              </a:rPr>
              <a:t> называется сила, приложенная к телу в какой-нибудь одной его точке.</a:t>
            </a:r>
          </a:p>
        </p:txBody>
      </p:sp>
      <p:sp>
        <p:nvSpPr>
          <p:cNvPr id="19" name="Rectangle 7"/>
          <p:cNvSpPr>
            <a:spLocks noChangeArrowheads="1"/>
          </p:cNvSpPr>
          <p:nvPr/>
        </p:nvSpPr>
        <p:spPr bwMode="auto">
          <a:xfrm>
            <a:off x="141858" y="6095037"/>
            <a:ext cx="868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u-RU" altLang="ru-RU" b="1" i="1" u="sng" dirty="0">
                <a:solidFill>
                  <a:srgbClr val="FF0066"/>
                </a:solidFill>
              </a:rPr>
              <a:t>Распределенными</a:t>
            </a:r>
            <a:r>
              <a:rPr lang="ru-RU" altLang="ru-RU" b="1" dirty="0"/>
              <a:t> </a:t>
            </a:r>
            <a:r>
              <a:rPr lang="ru-RU" altLang="ru-RU" dirty="0">
                <a:solidFill>
                  <a:schemeClr val="accent2"/>
                </a:solidFill>
              </a:rPr>
              <a:t>называются силы, действующие на все точки данного объема или данной части поверхности. </a:t>
            </a:r>
          </a:p>
        </p:txBody>
      </p:sp>
      <p:sp>
        <p:nvSpPr>
          <p:cNvPr id="23" name="Rectangle 15"/>
          <p:cNvSpPr>
            <a:spLocks noChangeArrowheads="1"/>
          </p:cNvSpPr>
          <p:nvPr/>
        </p:nvSpPr>
        <p:spPr bwMode="auto">
          <a:xfrm>
            <a:off x="484204" y="3501008"/>
            <a:ext cx="7616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ru-RU" altLang="ru-RU" dirty="0"/>
              <a:t>Силы, действующие на тело можно разделить на </a:t>
            </a:r>
            <a:r>
              <a:rPr lang="ru-RU" altLang="ru-RU" b="1" dirty="0"/>
              <a:t>внешние</a:t>
            </a:r>
            <a:r>
              <a:rPr lang="ru-RU" altLang="ru-RU" dirty="0"/>
              <a:t> и </a:t>
            </a:r>
            <a:r>
              <a:rPr lang="ru-RU" altLang="ru-RU" b="1" dirty="0"/>
              <a:t>внутренние</a:t>
            </a:r>
            <a:r>
              <a:rPr lang="ru-RU" altLang="ru-RU" dirty="0"/>
              <a:t>. </a:t>
            </a:r>
          </a:p>
        </p:txBody>
      </p:sp>
      <p:sp>
        <p:nvSpPr>
          <p:cNvPr id="24" name="Rectangle 16"/>
          <p:cNvSpPr>
            <a:spLocks noChangeArrowheads="1"/>
          </p:cNvSpPr>
          <p:nvPr/>
        </p:nvSpPr>
        <p:spPr bwMode="auto">
          <a:xfrm>
            <a:off x="142056" y="3933056"/>
            <a:ext cx="8534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pPr algn="just"/>
            <a:r>
              <a:rPr lang="ru-RU" altLang="ru-RU" b="1" i="1" u="sng" dirty="0">
                <a:solidFill>
                  <a:srgbClr val="FF0066"/>
                </a:solidFill>
                <a:latin typeface="+mn-lt"/>
              </a:rPr>
              <a:t>Внешние силы</a:t>
            </a:r>
            <a:r>
              <a:rPr lang="ru-RU" altLang="ru-RU" dirty="0">
                <a:solidFill>
                  <a:schemeClr val="accent2"/>
                </a:solidFill>
                <a:latin typeface="+mn-lt"/>
              </a:rPr>
              <a:t> – приложены к точкам твердого тела  со стороны других тел.</a:t>
            </a:r>
          </a:p>
          <a:p>
            <a:pPr algn="just"/>
            <a:r>
              <a:rPr lang="ru-RU" altLang="ru-RU" b="1" i="1" u="sng" dirty="0">
                <a:solidFill>
                  <a:srgbClr val="FF0066"/>
                </a:solidFill>
                <a:latin typeface="+mn-lt"/>
              </a:rPr>
              <a:t>Внутренние силы</a:t>
            </a:r>
            <a:r>
              <a:rPr lang="ru-RU" altLang="ru-RU" dirty="0">
                <a:solidFill>
                  <a:schemeClr val="accent2"/>
                </a:solidFill>
                <a:latin typeface="+mn-lt"/>
              </a:rPr>
              <a:t> – это силы взаимодействия между материальными точками </a:t>
            </a:r>
            <a:r>
              <a:rPr lang="ru-RU" altLang="ru-RU" dirty="0" smtClean="0">
                <a:solidFill>
                  <a:schemeClr val="accent2"/>
                </a:solidFill>
                <a:latin typeface="+mn-lt"/>
              </a:rPr>
              <a:t>данного </a:t>
            </a:r>
            <a:r>
              <a:rPr lang="ru-RU" altLang="ru-RU" dirty="0">
                <a:solidFill>
                  <a:schemeClr val="accent2"/>
                </a:solidFill>
                <a:latin typeface="+mn-lt"/>
              </a:rPr>
              <a:t>тела.</a:t>
            </a:r>
          </a:p>
        </p:txBody>
      </p:sp>
    </p:spTree>
    <p:extLst>
      <p:ext uri="{BB962C8B-B14F-4D97-AF65-F5344CB8AC3E}">
        <p14:creationId xmlns:p14="http://schemas.microsoft.com/office/powerpoint/2010/main" val="360334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500573"/>
            <a:ext cx="8229600" cy="914400"/>
          </a:xfrm>
        </p:spPr>
        <p:txBody>
          <a:bodyPr/>
          <a:lstStyle/>
          <a:p>
            <a:r>
              <a:rPr lang="ru-RU" altLang="ru-RU" sz="1800" b="1" dirty="0">
                <a:latin typeface="+mn-lt"/>
              </a:rPr>
              <a:t>Момент силы относительно центра (или точки)</a:t>
            </a:r>
            <a:endParaRPr lang="ru-RU" altLang="ru-RU" sz="1800" dirty="0">
              <a:latin typeface="+mn-lt"/>
            </a:endParaRPr>
          </a:p>
        </p:txBody>
      </p:sp>
      <p:graphicFrame>
        <p:nvGraphicFramePr>
          <p:cNvPr id="9" name="Object 4"/>
          <p:cNvGraphicFramePr>
            <a:graphicFrameLocks noGrp="1" noChangeAspect="1"/>
          </p:cNvGraphicFramePr>
          <p:nvPr>
            <p:ph sz="half" idx="1"/>
            <p:extLst>
              <p:ext uri="{D42A27DB-BD31-4B8C-83A1-F6EECF244321}">
                <p14:modId xmlns:p14="http://schemas.microsoft.com/office/powerpoint/2010/main" val="501634509"/>
              </p:ext>
            </p:extLst>
          </p:nvPr>
        </p:nvGraphicFramePr>
        <p:xfrm>
          <a:off x="0" y="1414973"/>
          <a:ext cx="3048000" cy="3124200"/>
        </p:xfrm>
        <a:graphic>
          <a:graphicData uri="http://schemas.openxmlformats.org/presentationml/2006/ole">
            <mc:AlternateContent xmlns:mc="http://schemas.openxmlformats.org/markup-compatibility/2006">
              <mc:Choice xmlns:v="urn:schemas-microsoft-com:vml" Requires="v">
                <p:oleObj spid="_x0000_s71715" name="AutoCAD Drawing" r:id="rId3" imgW="8543880" imgH="5000760" progId="AutoCAD.Drawing.16">
                  <p:embed/>
                </p:oleObj>
              </mc:Choice>
              <mc:Fallback>
                <p:oleObj name="AutoCAD Drawing" r:id="rId3" imgW="8543880" imgH="5000760" progId="AutoCAD.Drawing.1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260" r="29826"/>
                      <a:stretch>
                        <a:fillRect/>
                      </a:stretch>
                    </p:blipFill>
                    <p:spPr bwMode="auto">
                      <a:xfrm>
                        <a:off x="0" y="1414973"/>
                        <a:ext cx="30480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3"/>
          <p:cNvSpPr>
            <a:spLocks noChangeArrowheads="1"/>
          </p:cNvSpPr>
          <p:nvPr/>
        </p:nvSpPr>
        <p:spPr bwMode="auto">
          <a:xfrm>
            <a:off x="2286000" y="1532745"/>
            <a:ext cx="6629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u-RU" altLang="ru-RU" i="1">
                <a:solidFill>
                  <a:srgbClr val="FF0066"/>
                </a:solidFill>
              </a:rPr>
              <a:t>Моментом</a:t>
            </a:r>
            <a:r>
              <a:rPr lang="ru-RU" altLang="ru-RU">
                <a:solidFill>
                  <a:srgbClr val="FF0066"/>
                </a:solidFill>
              </a:rPr>
              <a:t> силы</a:t>
            </a:r>
            <a:r>
              <a:rPr lang="ru-RU" altLang="ru-RU">
                <a:solidFill>
                  <a:schemeClr val="accent2"/>
                </a:solidFill>
              </a:rPr>
              <a:t> </a:t>
            </a:r>
            <a:r>
              <a:rPr lang="en-US" altLang="ru-RU" i="1">
                <a:solidFill>
                  <a:schemeClr val="accent2"/>
                </a:solidFill>
              </a:rPr>
              <a:t>F</a:t>
            </a:r>
            <a:r>
              <a:rPr lang="ru-RU" altLang="ru-RU">
                <a:solidFill>
                  <a:schemeClr val="accent2"/>
                </a:solidFill>
              </a:rPr>
              <a:t> относительно центра </a:t>
            </a:r>
            <a:r>
              <a:rPr lang="ru-RU" altLang="ru-RU" i="1">
                <a:solidFill>
                  <a:schemeClr val="accent2"/>
                </a:solidFill>
              </a:rPr>
              <a:t>О</a:t>
            </a:r>
            <a:r>
              <a:rPr lang="ru-RU" altLang="ru-RU">
                <a:solidFill>
                  <a:schemeClr val="accent2"/>
                </a:solidFill>
              </a:rPr>
              <a:t> называется величина, равная взятому с соответствующим знаком произведения модуля силы </a:t>
            </a:r>
            <a:r>
              <a:rPr lang="en-US" altLang="ru-RU" i="1">
                <a:solidFill>
                  <a:schemeClr val="accent2"/>
                </a:solidFill>
              </a:rPr>
              <a:t>F</a:t>
            </a:r>
            <a:r>
              <a:rPr lang="ru-RU" altLang="ru-RU">
                <a:solidFill>
                  <a:schemeClr val="accent2"/>
                </a:solidFill>
              </a:rPr>
              <a:t> на длину плеча </a:t>
            </a:r>
            <a:r>
              <a:rPr lang="en-US" altLang="ru-RU" i="1">
                <a:solidFill>
                  <a:schemeClr val="accent2"/>
                </a:solidFill>
              </a:rPr>
              <a:t>h</a:t>
            </a:r>
            <a:r>
              <a:rPr lang="ru-RU" altLang="ru-RU">
                <a:solidFill>
                  <a:schemeClr val="accent2"/>
                </a:solidFill>
              </a:rPr>
              <a:t>: </a:t>
            </a:r>
          </a:p>
        </p:txBody>
      </p:sp>
      <p:graphicFrame>
        <p:nvGraphicFramePr>
          <p:cNvPr id="12" name="Object 24"/>
          <p:cNvGraphicFramePr>
            <a:graphicFrameLocks noChangeAspect="1"/>
          </p:cNvGraphicFramePr>
          <p:nvPr>
            <p:extLst>
              <p:ext uri="{D42A27DB-BD31-4B8C-83A1-F6EECF244321}">
                <p14:modId xmlns:p14="http://schemas.microsoft.com/office/powerpoint/2010/main" val="601606083"/>
              </p:ext>
            </p:extLst>
          </p:nvPr>
        </p:nvGraphicFramePr>
        <p:xfrm>
          <a:off x="4724400" y="2434148"/>
          <a:ext cx="2367880" cy="620159"/>
        </p:xfrm>
        <a:graphic>
          <a:graphicData uri="http://schemas.openxmlformats.org/presentationml/2006/ole">
            <mc:AlternateContent xmlns:mc="http://schemas.openxmlformats.org/markup-compatibility/2006">
              <mc:Choice xmlns:v="urn:schemas-microsoft-com:vml" Requires="v">
                <p:oleObj spid="_x0000_s71716" name="Формула" r:id="rId5" imgW="977476" imgH="253890" progId="Equation.3">
                  <p:embed/>
                </p:oleObj>
              </mc:Choice>
              <mc:Fallback>
                <p:oleObj name="Формула" r:id="rId5" imgW="977476"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434148"/>
                        <a:ext cx="2367880" cy="620159"/>
                      </a:xfrm>
                      <a:prstGeom prst="rect">
                        <a:avLst/>
                      </a:prstGeom>
                      <a:noFill/>
                    </p:spPr>
                  </p:pic>
                </p:oleObj>
              </mc:Fallback>
            </mc:AlternateContent>
          </a:graphicData>
        </a:graphic>
      </p:graphicFrame>
      <p:sp>
        <p:nvSpPr>
          <p:cNvPr id="13" name="Rectangle 26"/>
          <p:cNvSpPr>
            <a:spLocks noChangeArrowheads="1"/>
          </p:cNvSpPr>
          <p:nvPr/>
        </p:nvSpPr>
        <p:spPr bwMode="auto">
          <a:xfrm>
            <a:off x="3124200" y="3105145"/>
            <a:ext cx="41232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ru-RU" altLang="ru-RU"/>
              <a:t>Размерность момента: [Н м] или [кГ м]. </a:t>
            </a:r>
          </a:p>
        </p:txBody>
      </p:sp>
      <p:sp>
        <p:nvSpPr>
          <p:cNvPr id="14" name="Rectangle 32"/>
          <p:cNvSpPr>
            <a:spLocks noChangeArrowheads="1"/>
          </p:cNvSpPr>
          <p:nvPr/>
        </p:nvSpPr>
        <p:spPr bwMode="auto">
          <a:xfrm>
            <a:off x="2514600" y="3543721"/>
            <a:ext cx="6400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ru-RU" altLang="ru-RU" i="1" dirty="0">
                <a:solidFill>
                  <a:srgbClr val="FF0066"/>
                </a:solidFill>
              </a:rPr>
              <a:t>Плечо силы </a:t>
            </a:r>
            <a:r>
              <a:rPr lang="en-US" altLang="ru-RU" i="1" dirty="0">
                <a:solidFill>
                  <a:srgbClr val="FF0066"/>
                </a:solidFill>
              </a:rPr>
              <a:t>F</a:t>
            </a:r>
            <a:r>
              <a:rPr lang="ru-RU" altLang="ru-RU" i="1" dirty="0">
                <a:solidFill>
                  <a:srgbClr val="FF0066"/>
                </a:solidFill>
              </a:rPr>
              <a:t> </a:t>
            </a:r>
            <a:r>
              <a:rPr lang="ru-RU" altLang="ru-RU" i="1" dirty="0">
                <a:solidFill>
                  <a:schemeClr val="accent2"/>
                </a:solidFill>
              </a:rPr>
              <a:t>относительно центра О</a:t>
            </a:r>
            <a:r>
              <a:rPr lang="ru-RU" altLang="ru-RU" dirty="0">
                <a:solidFill>
                  <a:schemeClr val="accent2"/>
                </a:solidFill>
              </a:rPr>
              <a:t>  – это кратчайшее расстояние от центра </a:t>
            </a:r>
            <a:r>
              <a:rPr lang="ru-RU" altLang="ru-RU" i="1" dirty="0">
                <a:solidFill>
                  <a:schemeClr val="accent2"/>
                </a:solidFill>
              </a:rPr>
              <a:t>О</a:t>
            </a:r>
            <a:r>
              <a:rPr lang="ru-RU" altLang="ru-RU" dirty="0">
                <a:solidFill>
                  <a:schemeClr val="accent2"/>
                </a:solidFill>
              </a:rPr>
              <a:t> до линии действия силы (перпендикуляр </a:t>
            </a:r>
            <a:r>
              <a:rPr lang="en-US" altLang="ru-RU" i="1" dirty="0">
                <a:solidFill>
                  <a:schemeClr val="accent2"/>
                </a:solidFill>
              </a:rPr>
              <a:t>h</a:t>
            </a:r>
            <a:r>
              <a:rPr lang="ru-RU" altLang="ru-RU" dirty="0">
                <a:solidFill>
                  <a:schemeClr val="accent2"/>
                </a:solidFill>
              </a:rPr>
              <a:t>, опущенный из центра </a:t>
            </a:r>
            <a:r>
              <a:rPr lang="ru-RU" altLang="ru-RU" i="1" dirty="0">
                <a:solidFill>
                  <a:schemeClr val="accent2"/>
                </a:solidFill>
              </a:rPr>
              <a:t>О</a:t>
            </a:r>
            <a:r>
              <a:rPr lang="ru-RU" altLang="ru-RU" dirty="0">
                <a:solidFill>
                  <a:schemeClr val="accent2"/>
                </a:solidFill>
              </a:rPr>
              <a:t> на линию действия силы). </a:t>
            </a:r>
          </a:p>
        </p:txBody>
      </p:sp>
      <p:graphicFrame>
        <p:nvGraphicFramePr>
          <p:cNvPr id="16" name="Object 37"/>
          <p:cNvGraphicFramePr>
            <a:graphicFrameLocks noGrp="1" noChangeAspect="1"/>
          </p:cNvGraphicFramePr>
          <p:nvPr>
            <p:ph sz="half" idx="2"/>
            <p:extLst>
              <p:ext uri="{D42A27DB-BD31-4B8C-83A1-F6EECF244321}">
                <p14:modId xmlns:p14="http://schemas.microsoft.com/office/powerpoint/2010/main" val="2501208676"/>
              </p:ext>
            </p:extLst>
          </p:nvPr>
        </p:nvGraphicFramePr>
        <p:xfrm>
          <a:off x="7391400" y="4996373"/>
          <a:ext cx="1600200" cy="936625"/>
        </p:xfrm>
        <a:graphic>
          <a:graphicData uri="http://schemas.openxmlformats.org/presentationml/2006/ole">
            <mc:AlternateContent xmlns:mc="http://schemas.openxmlformats.org/markup-compatibility/2006">
              <mc:Choice xmlns:v="urn:schemas-microsoft-com:vml" Requires="v">
                <p:oleObj spid="_x0000_s71717" name="AutoCAD Drawing" r:id="rId7" imgW="8543880" imgH="5000760" progId="AutoCAD.Drawing.16">
                  <p:embed/>
                </p:oleObj>
              </mc:Choice>
              <mc:Fallback>
                <p:oleObj name="AutoCAD Drawing" r:id="rId7" imgW="8543880" imgH="5000760" progId="AutoCAD.Drawing.1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t="5087" b="7268"/>
                      <a:stretch>
                        <a:fillRect/>
                      </a:stretch>
                    </p:blipFill>
                    <p:spPr bwMode="auto">
                      <a:xfrm>
                        <a:off x="7391400" y="4996373"/>
                        <a:ext cx="1600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39"/>
          <p:cNvSpPr>
            <a:spLocks noChangeArrowheads="1"/>
          </p:cNvSpPr>
          <p:nvPr/>
        </p:nvSpPr>
        <p:spPr bwMode="auto">
          <a:xfrm>
            <a:off x="152400" y="4843973"/>
            <a:ext cx="7162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ru-RU" altLang="ru-RU" dirty="0"/>
              <a:t>В дальнейшем будем считать, что момент имеет знак «+», если сила стремится повернуть тело против часовой стрелки, и знак «-», если по ходу часовой стрелки </a:t>
            </a:r>
          </a:p>
        </p:txBody>
      </p:sp>
      <p:sp>
        <p:nvSpPr>
          <p:cNvPr id="18" name="Rectangle 40"/>
          <p:cNvSpPr>
            <a:spLocks noChangeArrowheads="1"/>
          </p:cNvSpPr>
          <p:nvPr/>
        </p:nvSpPr>
        <p:spPr bwMode="auto">
          <a:xfrm>
            <a:off x="2286000" y="5848345"/>
            <a:ext cx="27093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ru-RU" altLang="ru-RU" i="1">
                <a:solidFill>
                  <a:srgbClr val="FF0066"/>
                </a:solidFill>
              </a:rPr>
              <a:t>Свойства момента силы</a:t>
            </a:r>
            <a:r>
              <a:rPr lang="ru-RU" altLang="ru-RU">
                <a:solidFill>
                  <a:srgbClr val="FF0066"/>
                </a:solidFill>
              </a:rPr>
              <a:t>:</a:t>
            </a:r>
            <a:r>
              <a:rPr lang="ru-RU" altLang="ru-RU"/>
              <a:t> </a:t>
            </a:r>
          </a:p>
        </p:txBody>
      </p:sp>
      <p:sp>
        <p:nvSpPr>
          <p:cNvPr id="19" name="Rectangle 46"/>
          <p:cNvSpPr>
            <a:spLocks noChangeArrowheads="1"/>
          </p:cNvSpPr>
          <p:nvPr/>
        </p:nvSpPr>
        <p:spPr bwMode="auto">
          <a:xfrm>
            <a:off x="381000" y="6167045"/>
            <a:ext cx="70904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a:buFontTx/>
              <a:buAutoNum type="arabicParenR"/>
            </a:pPr>
            <a:r>
              <a:rPr lang="ru-RU" altLang="ru-RU">
                <a:solidFill>
                  <a:srgbClr val="000066"/>
                </a:solidFill>
                <a:latin typeface="+mn-lt"/>
              </a:rPr>
              <a:t>момент не меняется при переносе силы </a:t>
            </a:r>
            <a:r>
              <a:rPr lang="en-US" altLang="ru-RU" i="1">
                <a:solidFill>
                  <a:srgbClr val="000066"/>
                </a:solidFill>
                <a:latin typeface="+mn-lt"/>
              </a:rPr>
              <a:t>F</a:t>
            </a:r>
            <a:r>
              <a:rPr lang="ru-RU" altLang="ru-RU">
                <a:solidFill>
                  <a:srgbClr val="000066"/>
                </a:solidFill>
                <a:latin typeface="+mn-lt"/>
              </a:rPr>
              <a:t> вдоль линии действия; </a:t>
            </a:r>
          </a:p>
          <a:p>
            <a:pPr>
              <a:buFontTx/>
              <a:buAutoNum type="arabicParenR"/>
            </a:pPr>
            <a:r>
              <a:rPr lang="ru-RU" altLang="ru-RU">
                <a:solidFill>
                  <a:srgbClr val="000066"/>
                </a:solidFill>
                <a:latin typeface="+mn-lt"/>
              </a:rPr>
              <a:t>момент равен нулю только если </a:t>
            </a:r>
            <a:r>
              <a:rPr lang="en-US" altLang="ru-RU" i="1">
                <a:solidFill>
                  <a:srgbClr val="000066"/>
                </a:solidFill>
                <a:latin typeface="+mn-lt"/>
              </a:rPr>
              <a:t>F</a:t>
            </a:r>
            <a:r>
              <a:rPr lang="ru-RU" altLang="ru-RU">
                <a:solidFill>
                  <a:srgbClr val="000066"/>
                </a:solidFill>
                <a:latin typeface="+mn-lt"/>
              </a:rPr>
              <a:t> = 0 или </a:t>
            </a:r>
            <a:r>
              <a:rPr lang="en-US" altLang="ru-RU" i="1">
                <a:solidFill>
                  <a:srgbClr val="000066"/>
                </a:solidFill>
                <a:latin typeface="+mn-lt"/>
              </a:rPr>
              <a:t>h</a:t>
            </a:r>
            <a:r>
              <a:rPr lang="ru-RU" altLang="ru-RU">
                <a:solidFill>
                  <a:srgbClr val="000066"/>
                </a:solidFill>
                <a:latin typeface="+mn-lt"/>
              </a:rPr>
              <a:t> = 0.</a:t>
            </a:r>
          </a:p>
        </p:txBody>
      </p:sp>
      <p:sp>
        <p:nvSpPr>
          <p:cNvPr id="20" name="Oval 90"/>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8</a:t>
            </a:r>
            <a:endParaRPr lang="ru-RU" altLang="ru-RU" sz="1000" b="1" dirty="0">
              <a:solidFill>
                <a:schemeClr val="bg2"/>
              </a:solidFill>
              <a:latin typeface="+mn-lt"/>
            </a:endParaRPr>
          </a:p>
        </p:txBody>
      </p:sp>
    </p:spTree>
    <p:extLst>
      <p:ext uri="{BB962C8B-B14F-4D97-AF65-F5344CB8AC3E}">
        <p14:creationId xmlns:p14="http://schemas.microsoft.com/office/powerpoint/2010/main" val="1048994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346"/>
          <p:cNvSpPr>
            <a:spLocks noChangeArrowheads="1"/>
          </p:cNvSpPr>
          <p:nvPr/>
        </p:nvSpPr>
        <p:spPr bwMode="auto">
          <a:xfrm>
            <a:off x="8696325" y="6391275"/>
            <a:ext cx="333375" cy="333375"/>
          </a:xfrm>
          <a:prstGeom prst="ellipse">
            <a:avLst/>
          </a:prstGeom>
          <a:solidFill>
            <a:schemeClr val="accent1"/>
          </a:solidFill>
          <a:ln w="9525" algn="ctr">
            <a:solidFill>
              <a:srgbClr val="0000FF"/>
            </a:solidFill>
            <a:round/>
            <a:headEnd/>
            <a:tailEnd/>
          </a:ln>
          <a:effectLs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r>
              <a:rPr lang="ru-RU" altLang="ru-RU" sz="1000" b="1" dirty="0" smtClean="0">
                <a:solidFill>
                  <a:schemeClr val="bg2"/>
                </a:solidFill>
                <a:latin typeface="+mn-lt"/>
              </a:rPr>
              <a:t>9</a:t>
            </a:r>
            <a:endParaRPr lang="ru-RU" altLang="ru-RU" sz="1000" b="1" dirty="0">
              <a:solidFill>
                <a:schemeClr val="bg2"/>
              </a:solidFill>
              <a:latin typeface="+mn-lt"/>
            </a:endParaRPr>
          </a:p>
        </p:txBody>
      </p:sp>
      <p:grpSp>
        <p:nvGrpSpPr>
          <p:cNvPr id="9" name="Group 203"/>
          <p:cNvGrpSpPr>
            <a:grpSpLocks/>
          </p:cNvGrpSpPr>
          <p:nvPr/>
        </p:nvGrpSpPr>
        <p:grpSpPr bwMode="auto">
          <a:xfrm>
            <a:off x="1923257" y="5075982"/>
            <a:ext cx="1512887" cy="576262"/>
            <a:chOff x="2245" y="1910"/>
            <a:chExt cx="953" cy="363"/>
          </a:xfrm>
        </p:grpSpPr>
        <p:sp>
          <p:nvSpPr>
            <p:cNvPr id="10" name="Rectangle 196"/>
            <p:cNvSpPr>
              <a:spLocks noChangeArrowheads="1"/>
            </p:cNvSpPr>
            <p:nvPr/>
          </p:nvSpPr>
          <p:spPr bwMode="auto">
            <a:xfrm>
              <a:off x="2245" y="2181"/>
              <a:ext cx="953" cy="92"/>
            </a:xfrm>
            <a:prstGeom prst="rect">
              <a:avLst/>
            </a:prstGeom>
            <a:solidFill>
              <a:srgbClr val="C0C0C0">
                <a:alpha val="20000"/>
              </a:srgb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1" name="Rectangle 197"/>
            <p:cNvSpPr>
              <a:spLocks noChangeArrowheads="1"/>
            </p:cNvSpPr>
            <p:nvPr/>
          </p:nvSpPr>
          <p:spPr bwMode="auto">
            <a:xfrm rot="16200000" flipH="1">
              <a:off x="2165" y="2012"/>
              <a:ext cx="251" cy="91"/>
            </a:xfrm>
            <a:prstGeom prst="rect">
              <a:avLst/>
            </a:prstGeom>
            <a:solidFill>
              <a:srgbClr val="C0C0C0">
                <a:alpha val="20000"/>
              </a:srgb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2" name="Rectangle 198"/>
            <p:cNvSpPr>
              <a:spLocks noChangeArrowheads="1"/>
            </p:cNvSpPr>
            <p:nvPr/>
          </p:nvSpPr>
          <p:spPr bwMode="auto">
            <a:xfrm rot="16200000" flipH="1">
              <a:off x="3016" y="2001"/>
              <a:ext cx="272" cy="90"/>
            </a:xfrm>
            <a:prstGeom prst="rect">
              <a:avLst/>
            </a:prstGeom>
            <a:solidFill>
              <a:srgbClr val="C0C0C0">
                <a:alpha val="20000"/>
              </a:srgb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3" name="Line 199"/>
            <p:cNvSpPr>
              <a:spLocks noChangeShapeType="1"/>
            </p:cNvSpPr>
            <p:nvPr/>
          </p:nvSpPr>
          <p:spPr bwMode="auto">
            <a:xfrm>
              <a:off x="2336" y="2182"/>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4" name="Line 200"/>
            <p:cNvSpPr>
              <a:spLocks noChangeShapeType="1"/>
            </p:cNvSpPr>
            <p:nvPr/>
          </p:nvSpPr>
          <p:spPr bwMode="auto">
            <a:xfrm>
              <a:off x="2336" y="1932"/>
              <a:ext cx="0" cy="2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 name="Line 201"/>
            <p:cNvSpPr>
              <a:spLocks noChangeShapeType="1"/>
            </p:cNvSpPr>
            <p:nvPr/>
          </p:nvSpPr>
          <p:spPr bwMode="auto">
            <a:xfrm flipV="1">
              <a:off x="3107" y="1910"/>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 name="Line 202"/>
            <p:cNvSpPr>
              <a:spLocks noChangeShapeType="1"/>
            </p:cNvSpPr>
            <p:nvPr/>
          </p:nvSpPr>
          <p:spPr bwMode="auto">
            <a:xfrm flipH="1">
              <a:off x="2245" y="1931"/>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17" name="AutoShape 88"/>
          <p:cNvSpPr>
            <a:spLocks noChangeArrowheads="1"/>
          </p:cNvSpPr>
          <p:nvPr/>
        </p:nvSpPr>
        <p:spPr bwMode="auto">
          <a:xfrm>
            <a:off x="1403003" y="2816919"/>
            <a:ext cx="720725" cy="900113"/>
          </a:xfrm>
          <a:prstGeom prst="roundRect">
            <a:avLst>
              <a:gd name="adj" fmla="val 16667"/>
            </a:avLst>
          </a:prstGeom>
          <a:solidFill>
            <a:srgbClr val="CCFFFF"/>
          </a:solidFill>
          <a:ln w="9525">
            <a:solidFill>
              <a:srgbClr val="00FF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8" name="AutoShape 87"/>
          <p:cNvSpPr>
            <a:spLocks noChangeArrowheads="1"/>
          </p:cNvSpPr>
          <p:nvPr/>
        </p:nvSpPr>
        <p:spPr bwMode="auto">
          <a:xfrm>
            <a:off x="575916" y="2816919"/>
            <a:ext cx="720725" cy="900113"/>
          </a:xfrm>
          <a:prstGeom prst="roundRect">
            <a:avLst>
              <a:gd name="adj" fmla="val 16667"/>
            </a:avLst>
          </a:prstGeom>
          <a:solidFill>
            <a:srgbClr val="CCFFFF"/>
          </a:solidFill>
          <a:ln w="9525">
            <a:solidFill>
              <a:srgbClr val="00FF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19" name="Rectangle 3"/>
          <p:cNvSpPr>
            <a:spLocks noChangeArrowheads="1"/>
          </p:cNvSpPr>
          <p:nvPr/>
        </p:nvSpPr>
        <p:spPr bwMode="auto">
          <a:xfrm>
            <a:off x="179388" y="836613"/>
            <a:ext cx="3240087"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itchFamily="2" charset="2"/>
              <a:buChar char="n"/>
              <a:defRPr sz="3200">
                <a:solidFill>
                  <a:schemeClr val="tx1"/>
                </a:solidFill>
                <a:latin typeface="Arial" pitchFamily="34" charset="0"/>
              </a:defRPr>
            </a:lvl1pPr>
            <a:lvl2pPr marL="692150" indent="-347663" eaLnBrk="0" hangingPunct="0">
              <a:spcBef>
                <a:spcPct val="20000"/>
              </a:spcBef>
              <a:buClr>
                <a:schemeClr val="accent2"/>
              </a:buClr>
              <a:buSzPct val="80000"/>
              <a:buFont typeface="Wingdings" pitchFamily="2" charset="2"/>
              <a:buChar char="¨"/>
              <a:defRPr sz="2800">
                <a:solidFill>
                  <a:schemeClr val="tx1"/>
                </a:solidFill>
                <a:latin typeface="Arial" pitchFamily="34" charset="0"/>
              </a:defRPr>
            </a:lvl2pPr>
            <a:lvl3pPr marL="987425" indent="-293688" eaLnBrk="0" hangingPunct="0">
              <a:spcBef>
                <a:spcPct val="20000"/>
              </a:spcBef>
              <a:buClr>
                <a:schemeClr val="bg2"/>
              </a:buClr>
              <a:buSzPct val="65000"/>
              <a:buFont typeface="Wingdings" pitchFamily="2" charset="2"/>
              <a:buChar char="n"/>
              <a:defRPr sz="2400">
                <a:solidFill>
                  <a:schemeClr val="tx1"/>
                </a:solidFill>
                <a:latin typeface="Arial" pitchFamily="34" charset="0"/>
              </a:defRPr>
            </a:lvl3pPr>
            <a:lvl4pPr marL="1281113" indent="-292100" eaLnBrk="0" hangingPunct="0">
              <a:spcBef>
                <a:spcPct val="20000"/>
              </a:spcBef>
              <a:buClr>
                <a:schemeClr val="accent2"/>
              </a:buClr>
              <a:buSzPct val="70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bg2"/>
              </a:buClr>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endParaRPr lang="ru-RU" altLang="ru-RU" sz="1600" b="1" dirty="0">
              <a:latin typeface="+mn-lt"/>
            </a:endParaRPr>
          </a:p>
          <a:p>
            <a:pPr eaLnBrk="1" hangingPunct="1">
              <a:lnSpc>
                <a:spcPct val="80000"/>
              </a:lnSpc>
            </a:pPr>
            <a:r>
              <a:rPr lang="ru-RU" altLang="ru-RU" sz="1600" b="1" dirty="0">
                <a:latin typeface="+mn-lt"/>
              </a:rPr>
              <a:t>Связи и реакции связей </a:t>
            </a:r>
          </a:p>
          <a:p>
            <a:pPr eaLnBrk="1" hangingPunct="1">
              <a:lnSpc>
                <a:spcPct val="80000"/>
              </a:lnSpc>
              <a:buFont typeface="Wingdings" pitchFamily="2" charset="2"/>
              <a:buNone/>
            </a:pPr>
            <a:r>
              <a:rPr lang="ru-RU" altLang="ru-RU" sz="1600" i="1" dirty="0">
                <a:latin typeface="+mn-lt"/>
              </a:rPr>
              <a:t>Виды связей и их реакции</a:t>
            </a:r>
            <a:r>
              <a:rPr lang="en-US" altLang="ru-RU" sz="1600" i="1" dirty="0">
                <a:latin typeface="+mn-lt"/>
              </a:rPr>
              <a:t>:</a:t>
            </a:r>
            <a:endParaRPr lang="ru-RU" altLang="ru-RU" sz="1600" i="1" dirty="0">
              <a:latin typeface="+mn-lt"/>
            </a:endParaRPr>
          </a:p>
          <a:p>
            <a:pPr eaLnBrk="1" hangingPunct="1">
              <a:lnSpc>
                <a:spcPct val="80000"/>
              </a:lnSpc>
              <a:buFont typeface="Wingdings" pitchFamily="2" charset="2"/>
              <a:buNone/>
            </a:pPr>
            <a:r>
              <a:rPr lang="en-US" altLang="ru-RU" sz="1600" dirty="0">
                <a:latin typeface="+mn-lt"/>
              </a:rPr>
              <a:t>1. </a:t>
            </a:r>
            <a:r>
              <a:rPr lang="ru-RU" altLang="ru-RU" sz="1600" dirty="0">
                <a:solidFill>
                  <a:srgbClr val="FF0000"/>
                </a:solidFill>
                <a:latin typeface="+mn-lt"/>
              </a:rPr>
              <a:t>Нить, шарнирный стержень</a:t>
            </a:r>
            <a:r>
              <a:rPr lang="en-US" altLang="ru-RU" sz="1600" dirty="0">
                <a:solidFill>
                  <a:srgbClr val="FF0000"/>
                </a:solidFill>
                <a:latin typeface="+mn-lt"/>
              </a:rPr>
              <a:t>:</a:t>
            </a:r>
            <a:endParaRPr lang="ru-RU" altLang="ru-RU" sz="1600" dirty="0">
              <a:solidFill>
                <a:srgbClr val="FF0000"/>
              </a:solidFill>
              <a:latin typeface="+mn-lt"/>
            </a:endParaRPr>
          </a:p>
          <a:p>
            <a:pPr eaLnBrk="1" hangingPunct="1">
              <a:lnSpc>
                <a:spcPct val="80000"/>
              </a:lnSpc>
              <a:buFont typeface="Wingdings" pitchFamily="2" charset="2"/>
              <a:buNone/>
            </a:pPr>
            <a:endParaRPr lang="ru-RU" altLang="ru-RU" sz="1600" dirty="0">
              <a:latin typeface="+mn-lt"/>
            </a:endParaRPr>
          </a:p>
          <a:p>
            <a:pPr eaLnBrk="1" hangingPunct="1">
              <a:lnSpc>
                <a:spcPct val="80000"/>
              </a:lnSpc>
              <a:buFont typeface="Wingdings" pitchFamily="2" charset="2"/>
              <a:buNone/>
            </a:pPr>
            <a:endParaRPr lang="ru-RU" altLang="ru-RU" sz="1600" dirty="0">
              <a:latin typeface="+mn-lt"/>
            </a:endParaRPr>
          </a:p>
        </p:txBody>
      </p:sp>
      <p:sp>
        <p:nvSpPr>
          <p:cNvPr id="20" name="Oval 64"/>
          <p:cNvSpPr>
            <a:spLocks noChangeArrowheads="1"/>
          </p:cNvSpPr>
          <p:nvPr/>
        </p:nvSpPr>
        <p:spPr bwMode="auto">
          <a:xfrm>
            <a:off x="791816" y="2996307"/>
            <a:ext cx="360362" cy="32385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21" name="Group 161"/>
          <p:cNvGrpSpPr>
            <a:grpSpLocks/>
          </p:cNvGrpSpPr>
          <p:nvPr/>
        </p:nvGrpSpPr>
        <p:grpSpPr bwMode="auto">
          <a:xfrm>
            <a:off x="683866" y="2240657"/>
            <a:ext cx="576262" cy="755650"/>
            <a:chOff x="181" y="981"/>
            <a:chExt cx="363" cy="476"/>
          </a:xfrm>
        </p:grpSpPr>
        <p:grpSp>
          <p:nvGrpSpPr>
            <p:cNvPr id="22" name="Group 159"/>
            <p:cNvGrpSpPr>
              <a:grpSpLocks/>
            </p:cNvGrpSpPr>
            <p:nvPr/>
          </p:nvGrpSpPr>
          <p:grpSpPr bwMode="auto">
            <a:xfrm>
              <a:off x="181" y="981"/>
              <a:ext cx="363" cy="476"/>
              <a:chOff x="181" y="981"/>
              <a:chExt cx="363" cy="476"/>
            </a:xfrm>
          </p:grpSpPr>
          <p:sp>
            <p:nvSpPr>
              <p:cNvPr id="24" name="Line 74"/>
              <p:cNvSpPr>
                <a:spLocks noChangeShapeType="1"/>
              </p:cNvSpPr>
              <p:nvPr/>
            </p:nvSpPr>
            <p:spPr bwMode="auto">
              <a:xfrm>
                <a:off x="363" y="104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5" name="Rectangle 76"/>
              <p:cNvSpPr>
                <a:spLocks noChangeArrowheads="1"/>
              </p:cNvSpPr>
              <p:nvPr/>
            </p:nvSpPr>
            <p:spPr bwMode="auto">
              <a:xfrm>
                <a:off x="181" y="981"/>
                <a:ext cx="363" cy="68"/>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3" name="Line 77"/>
            <p:cNvSpPr>
              <a:spLocks noChangeShapeType="1"/>
            </p:cNvSpPr>
            <p:nvPr/>
          </p:nvSpPr>
          <p:spPr bwMode="auto">
            <a:xfrm>
              <a:off x="181" y="104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26" name="Oval 78"/>
          <p:cNvSpPr>
            <a:spLocks noChangeArrowheads="1"/>
          </p:cNvSpPr>
          <p:nvPr/>
        </p:nvSpPr>
        <p:spPr bwMode="auto">
          <a:xfrm>
            <a:off x="1510953" y="2996307"/>
            <a:ext cx="360363" cy="32385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27" name="Group 162"/>
          <p:cNvGrpSpPr>
            <a:grpSpLocks/>
          </p:cNvGrpSpPr>
          <p:nvPr/>
        </p:nvGrpSpPr>
        <p:grpSpPr bwMode="auto">
          <a:xfrm>
            <a:off x="1403003" y="2240657"/>
            <a:ext cx="576263" cy="755650"/>
            <a:chOff x="634" y="981"/>
            <a:chExt cx="363" cy="476"/>
          </a:xfrm>
        </p:grpSpPr>
        <p:grpSp>
          <p:nvGrpSpPr>
            <p:cNvPr id="28" name="Group 160"/>
            <p:cNvGrpSpPr>
              <a:grpSpLocks/>
            </p:cNvGrpSpPr>
            <p:nvPr/>
          </p:nvGrpSpPr>
          <p:grpSpPr bwMode="auto">
            <a:xfrm>
              <a:off x="634" y="981"/>
              <a:ext cx="363" cy="476"/>
              <a:chOff x="634" y="981"/>
              <a:chExt cx="363" cy="476"/>
            </a:xfrm>
          </p:grpSpPr>
          <p:sp>
            <p:nvSpPr>
              <p:cNvPr id="30" name="Oval 79"/>
              <p:cNvSpPr>
                <a:spLocks noChangeArrowheads="1"/>
              </p:cNvSpPr>
              <p:nvPr/>
            </p:nvSpPr>
            <p:spPr bwMode="auto">
              <a:xfrm>
                <a:off x="793" y="1049"/>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1" name="Line 80"/>
              <p:cNvSpPr>
                <a:spLocks noChangeShapeType="1"/>
              </p:cNvSpPr>
              <p:nvPr/>
            </p:nvSpPr>
            <p:spPr bwMode="auto">
              <a:xfrm>
                <a:off x="815" y="1094"/>
                <a:ext cx="1"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 name="Oval 81"/>
              <p:cNvSpPr>
                <a:spLocks noChangeArrowheads="1"/>
              </p:cNvSpPr>
              <p:nvPr/>
            </p:nvSpPr>
            <p:spPr bwMode="auto">
              <a:xfrm>
                <a:off x="793" y="1412"/>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33" name="Rectangle 82"/>
              <p:cNvSpPr>
                <a:spLocks noChangeArrowheads="1"/>
              </p:cNvSpPr>
              <p:nvPr/>
            </p:nvSpPr>
            <p:spPr bwMode="auto">
              <a:xfrm>
                <a:off x="634" y="981"/>
                <a:ext cx="363" cy="68"/>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29" name="Line 83"/>
            <p:cNvSpPr>
              <a:spLocks noChangeShapeType="1"/>
            </p:cNvSpPr>
            <p:nvPr/>
          </p:nvSpPr>
          <p:spPr bwMode="auto">
            <a:xfrm>
              <a:off x="634" y="104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4" name="AutoShape 84"/>
          <p:cNvSpPr>
            <a:spLocks noChangeArrowheads="1"/>
          </p:cNvSpPr>
          <p:nvPr/>
        </p:nvSpPr>
        <p:spPr bwMode="auto">
          <a:xfrm rot="16200000" flipH="1">
            <a:off x="724347" y="3316188"/>
            <a:ext cx="495300" cy="144462"/>
          </a:xfrm>
          <a:prstGeom prst="rightArrow">
            <a:avLst>
              <a:gd name="adj1" fmla="val 50000"/>
              <a:gd name="adj2" fmla="val 8571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sp>
        <p:nvSpPr>
          <p:cNvPr id="35" name="AutoShape 85"/>
          <p:cNvSpPr>
            <a:spLocks noChangeArrowheads="1"/>
          </p:cNvSpPr>
          <p:nvPr/>
        </p:nvSpPr>
        <p:spPr bwMode="auto">
          <a:xfrm rot="16200000" flipH="1">
            <a:off x="1443485" y="3316187"/>
            <a:ext cx="495300" cy="144463"/>
          </a:xfrm>
          <a:prstGeom prst="rightArrow">
            <a:avLst>
              <a:gd name="adj1" fmla="val 50000"/>
              <a:gd name="adj2" fmla="val 8571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nvGrpSpPr>
          <p:cNvPr id="36" name="Group 163"/>
          <p:cNvGrpSpPr>
            <a:grpSpLocks/>
          </p:cNvGrpSpPr>
          <p:nvPr/>
        </p:nvGrpSpPr>
        <p:grpSpPr bwMode="auto">
          <a:xfrm>
            <a:off x="899766" y="2491482"/>
            <a:ext cx="369887" cy="495300"/>
            <a:chOff x="1292" y="1139"/>
            <a:chExt cx="233" cy="312"/>
          </a:xfrm>
        </p:grpSpPr>
        <p:graphicFrame>
          <p:nvGraphicFramePr>
            <p:cNvPr id="37" name="Object 9"/>
            <p:cNvGraphicFramePr>
              <a:graphicFrameLocks noChangeAspect="1"/>
            </p:cNvGraphicFramePr>
            <p:nvPr/>
          </p:nvGraphicFramePr>
          <p:xfrm>
            <a:off x="1406" y="1185"/>
            <a:ext cx="119" cy="136"/>
          </p:xfrm>
          <a:graphic>
            <a:graphicData uri="http://schemas.openxmlformats.org/presentationml/2006/ole">
              <mc:AlternateContent xmlns:mc="http://schemas.openxmlformats.org/markup-compatibility/2006">
                <mc:Choice xmlns:v="urn:schemas-microsoft-com:vml" Requires="v">
                  <p:oleObj spid="_x0000_s65648" name="Формула" r:id="rId3" imgW="164957" imgH="190335" progId="Equation.3">
                    <p:embed/>
                  </p:oleObj>
                </mc:Choice>
                <mc:Fallback>
                  <p:oleObj name="Формула" r:id="rId3"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 y="1185"/>
                          <a:ext cx="11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AutoShape 101"/>
            <p:cNvSpPr>
              <a:spLocks noChangeArrowheads="1"/>
            </p:cNvSpPr>
            <p:nvPr/>
          </p:nvSpPr>
          <p:spPr bwMode="auto">
            <a:xfrm rot="5400000" flipH="1" flipV="1">
              <a:off x="1182" y="1249"/>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grpSp>
        <p:nvGrpSpPr>
          <p:cNvPr id="39" name="Group 164"/>
          <p:cNvGrpSpPr>
            <a:grpSpLocks/>
          </p:cNvGrpSpPr>
          <p:nvPr/>
        </p:nvGrpSpPr>
        <p:grpSpPr bwMode="auto">
          <a:xfrm>
            <a:off x="1620491" y="2493069"/>
            <a:ext cx="346075" cy="495300"/>
            <a:chOff x="1745" y="1140"/>
            <a:chExt cx="218" cy="312"/>
          </a:xfrm>
        </p:grpSpPr>
        <p:sp>
          <p:nvSpPr>
            <p:cNvPr id="40" name="AutoShape 102"/>
            <p:cNvSpPr>
              <a:spLocks noChangeArrowheads="1"/>
            </p:cNvSpPr>
            <p:nvPr/>
          </p:nvSpPr>
          <p:spPr bwMode="auto">
            <a:xfrm rot="5400000" flipH="1" flipV="1">
              <a:off x="1635" y="1250"/>
              <a:ext cx="312" cy="91"/>
            </a:xfrm>
            <a:prstGeom prst="rightArrow">
              <a:avLst>
                <a:gd name="adj1" fmla="val 50000"/>
                <a:gd name="adj2" fmla="val 85714"/>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aphicFrame>
          <p:nvGraphicFramePr>
            <p:cNvPr id="41" name="Object 103"/>
            <p:cNvGraphicFramePr>
              <a:graphicFrameLocks noChangeAspect="1"/>
            </p:cNvGraphicFramePr>
            <p:nvPr/>
          </p:nvGraphicFramePr>
          <p:xfrm>
            <a:off x="1859" y="1207"/>
            <a:ext cx="104" cy="120"/>
          </p:xfrm>
          <a:graphic>
            <a:graphicData uri="http://schemas.openxmlformats.org/presentationml/2006/ole">
              <mc:AlternateContent xmlns:mc="http://schemas.openxmlformats.org/markup-compatibility/2006">
                <mc:Choice xmlns:v="urn:schemas-microsoft-com:vml" Requires="v">
                  <p:oleObj spid="_x0000_s65649" name="Формула" r:id="rId5" imgW="164957" imgH="190335" progId="Equation.3">
                    <p:embed/>
                  </p:oleObj>
                </mc:Choice>
                <mc:Fallback>
                  <p:oleObj name="Формула" r:id="rId5"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9" y="1207"/>
                          <a:ext cx="1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2" name="Text Box 105"/>
          <p:cNvSpPr txBox="1">
            <a:spLocks noChangeArrowheads="1"/>
          </p:cNvSpPr>
          <p:nvPr/>
        </p:nvSpPr>
        <p:spPr bwMode="auto">
          <a:xfrm>
            <a:off x="2482508" y="2130425"/>
            <a:ext cx="1441420" cy="132343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rgbClr val="FF0000"/>
                </a:solidFill>
                <a:latin typeface="+mn-lt"/>
              </a:rPr>
              <a:t>Реакция нити</a:t>
            </a:r>
          </a:p>
          <a:p>
            <a:pPr algn="just" eaLnBrk="1" hangingPunct="1"/>
            <a:r>
              <a:rPr lang="ru-RU" altLang="ru-RU" sz="1600" b="1" dirty="0">
                <a:solidFill>
                  <a:srgbClr val="FF0000"/>
                </a:solidFill>
                <a:latin typeface="+mn-lt"/>
              </a:rPr>
              <a:t>(стержня)</a:t>
            </a:r>
          </a:p>
          <a:p>
            <a:pPr algn="just" eaLnBrk="1" hangingPunct="1"/>
            <a:r>
              <a:rPr lang="ru-RU" altLang="ru-RU" sz="1600" b="1" dirty="0">
                <a:solidFill>
                  <a:srgbClr val="FF0000"/>
                </a:solidFill>
                <a:latin typeface="+mn-lt"/>
              </a:rPr>
              <a:t>направлена</a:t>
            </a:r>
          </a:p>
          <a:p>
            <a:pPr algn="just" eaLnBrk="1" hangingPunct="1"/>
            <a:r>
              <a:rPr lang="ru-RU" altLang="ru-RU" sz="1600" b="1" dirty="0">
                <a:solidFill>
                  <a:srgbClr val="FF0000"/>
                </a:solidFill>
                <a:latin typeface="+mn-lt"/>
              </a:rPr>
              <a:t>по нити</a:t>
            </a:r>
          </a:p>
          <a:p>
            <a:pPr algn="just" eaLnBrk="1" hangingPunct="1"/>
            <a:r>
              <a:rPr lang="ru-RU" altLang="ru-RU" sz="1600" b="1" dirty="0">
                <a:solidFill>
                  <a:srgbClr val="FF0000"/>
                </a:solidFill>
                <a:latin typeface="+mn-lt"/>
              </a:rPr>
              <a:t>(по стержню).</a:t>
            </a:r>
          </a:p>
        </p:txBody>
      </p:sp>
      <p:sp>
        <p:nvSpPr>
          <p:cNvPr id="43" name="Text Box 106"/>
          <p:cNvSpPr txBox="1">
            <a:spLocks noChangeArrowheads="1"/>
          </p:cNvSpPr>
          <p:nvPr/>
        </p:nvSpPr>
        <p:spPr bwMode="auto">
          <a:xfrm>
            <a:off x="1599407" y="4283819"/>
            <a:ext cx="336181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r>
              <a:rPr lang="ru-RU" altLang="ru-RU" sz="1600" dirty="0">
                <a:latin typeface="+mn-lt"/>
              </a:rPr>
              <a:t>2. </a:t>
            </a:r>
            <a:r>
              <a:rPr lang="ru-RU" altLang="ru-RU" sz="1600" dirty="0">
                <a:solidFill>
                  <a:srgbClr val="FF0000"/>
                </a:solidFill>
                <a:latin typeface="+mn-lt"/>
              </a:rPr>
              <a:t>Абсолютно гладкая поверхность</a:t>
            </a:r>
            <a:r>
              <a:rPr lang="en-US" altLang="ru-RU" sz="1600" dirty="0">
                <a:solidFill>
                  <a:srgbClr val="FF0000"/>
                </a:solidFill>
                <a:latin typeface="+mn-lt"/>
              </a:rPr>
              <a:t>:</a:t>
            </a:r>
            <a:endParaRPr lang="ru-RU" altLang="ru-RU" sz="1600" dirty="0">
              <a:solidFill>
                <a:srgbClr val="FF0000"/>
              </a:solidFill>
              <a:latin typeface="+mn-lt"/>
            </a:endParaRPr>
          </a:p>
        </p:txBody>
      </p:sp>
      <p:sp>
        <p:nvSpPr>
          <p:cNvPr id="44" name="Rectangle 107"/>
          <p:cNvSpPr>
            <a:spLocks noChangeArrowheads="1"/>
          </p:cNvSpPr>
          <p:nvPr/>
        </p:nvSpPr>
        <p:spPr bwMode="auto">
          <a:xfrm rot="1167554">
            <a:off x="1821657" y="5004544"/>
            <a:ext cx="1479550" cy="252413"/>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45" name="Group 167"/>
          <p:cNvGrpSpPr>
            <a:grpSpLocks/>
          </p:cNvGrpSpPr>
          <p:nvPr/>
        </p:nvGrpSpPr>
        <p:grpSpPr bwMode="auto">
          <a:xfrm>
            <a:off x="1929607" y="5075982"/>
            <a:ext cx="1512887" cy="576262"/>
            <a:chOff x="3129" y="1253"/>
            <a:chExt cx="953" cy="363"/>
          </a:xfrm>
        </p:grpSpPr>
        <p:grpSp>
          <p:nvGrpSpPr>
            <p:cNvPr id="46" name="Group 165"/>
            <p:cNvGrpSpPr>
              <a:grpSpLocks/>
            </p:cNvGrpSpPr>
            <p:nvPr/>
          </p:nvGrpSpPr>
          <p:grpSpPr bwMode="auto">
            <a:xfrm>
              <a:off x="3129" y="1253"/>
              <a:ext cx="953" cy="363"/>
              <a:chOff x="3129" y="1252"/>
              <a:chExt cx="953" cy="363"/>
            </a:xfrm>
          </p:grpSpPr>
          <p:sp>
            <p:nvSpPr>
              <p:cNvPr id="48" name="Rectangle 109"/>
              <p:cNvSpPr>
                <a:spLocks noChangeArrowheads="1"/>
              </p:cNvSpPr>
              <p:nvPr/>
            </p:nvSpPr>
            <p:spPr bwMode="auto">
              <a:xfrm>
                <a:off x="3129" y="1523"/>
                <a:ext cx="953" cy="92"/>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49" name="Rectangle 110"/>
              <p:cNvSpPr>
                <a:spLocks noChangeArrowheads="1"/>
              </p:cNvSpPr>
              <p:nvPr/>
            </p:nvSpPr>
            <p:spPr bwMode="auto">
              <a:xfrm rot="16200000" flipH="1">
                <a:off x="3038" y="1365"/>
                <a:ext cx="272" cy="90"/>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50" name="Rectangle 112"/>
              <p:cNvSpPr>
                <a:spLocks noChangeArrowheads="1"/>
              </p:cNvSpPr>
              <p:nvPr/>
            </p:nvSpPr>
            <p:spPr bwMode="auto">
              <a:xfrm rot="16200000" flipH="1">
                <a:off x="3900" y="1343"/>
                <a:ext cx="272" cy="90"/>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51" name="Line 113"/>
              <p:cNvSpPr>
                <a:spLocks noChangeShapeType="1"/>
              </p:cNvSpPr>
              <p:nvPr/>
            </p:nvSpPr>
            <p:spPr bwMode="auto">
              <a:xfrm>
                <a:off x="3220" y="1524"/>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 name="Line 114"/>
              <p:cNvSpPr>
                <a:spLocks noChangeShapeType="1"/>
              </p:cNvSpPr>
              <p:nvPr/>
            </p:nvSpPr>
            <p:spPr bwMode="auto">
              <a:xfrm>
                <a:off x="3220" y="1274"/>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3" name="Line 117"/>
              <p:cNvSpPr>
                <a:spLocks noChangeShapeType="1"/>
              </p:cNvSpPr>
              <p:nvPr/>
            </p:nvSpPr>
            <p:spPr bwMode="auto">
              <a:xfrm flipV="1">
                <a:off x="3991" y="125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47" name="Line 118"/>
            <p:cNvSpPr>
              <a:spLocks noChangeShapeType="1"/>
            </p:cNvSpPr>
            <p:nvPr/>
          </p:nvSpPr>
          <p:spPr bwMode="auto">
            <a:xfrm flipH="1">
              <a:off x="3129" y="1274"/>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54" name="AutoShape 127"/>
          <p:cNvSpPr>
            <a:spLocks noChangeArrowheads="1"/>
          </p:cNvSpPr>
          <p:nvPr/>
        </p:nvSpPr>
        <p:spPr bwMode="auto">
          <a:xfrm rot="16200000" flipH="1">
            <a:off x="2330451" y="5287912"/>
            <a:ext cx="495300" cy="144463"/>
          </a:xfrm>
          <a:prstGeom prst="rightArrow">
            <a:avLst>
              <a:gd name="adj1" fmla="val 50000"/>
              <a:gd name="adj2" fmla="val 8571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nvGrpSpPr>
          <p:cNvPr id="55" name="Group 172"/>
          <p:cNvGrpSpPr>
            <a:grpSpLocks/>
          </p:cNvGrpSpPr>
          <p:nvPr/>
        </p:nvGrpSpPr>
        <p:grpSpPr bwMode="auto">
          <a:xfrm>
            <a:off x="2074069" y="4596557"/>
            <a:ext cx="387350" cy="515937"/>
            <a:chOff x="2340" y="1019"/>
            <a:chExt cx="244" cy="325"/>
          </a:xfrm>
        </p:grpSpPr>
        <p:graphicFrame>
          <p:nvGraphicFramePr>
            <p:cNvPr id="56" name="Object 139"/>
            <p:cNvGraphicFramePr>
              <a:graphicFrameLocks noChangeAspect="1"/>
            </p:cNvGraphicFramePr>
            <p:nvPr/>
          </p:nvGraphicFramePr>
          <p:xfrm>
            <a:off x="2472" y="1019"/>
            <a:ext cx="112" cy="144"/>
          </p:xfrm>
          <a:graphic>
            <a:graphicData uri="http://schemas.openxmlformats.org/presentationml/2006/ole">
              <mc:AlternateContent xmlns:mc="http://schemas.openxmlformats.org/markup-compatibility/2006">
                <mc:Choice xmlns:v="urn:schemas-microsoft-com:vml" Requires="v">
                  <p:oleObj spid="_x0000_s65650" name="Формула" r:id="rId7" imgW="177646" imgH="228402" progId="Equation.3">
                    <p:embed/>
                  </p:oleObj>
                </mc:Choice>
                <mc:Fallback>
                  <p:oleObj name="Формула" r:id="rId7" imgW="177646" imgH="228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2" y="1019"/>
                          <a:ext cx="11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AutoShape 129"/>
            <p:cNvSpPr>
              <a:spLocks noChangeArrowheads="1"/>
            </p:cNvSpPr>
            <p:nvPr/>
          </p:nvSpPr>
          <p:spPr bwMode="auto">
            <a:xfrm rot="-4123715">
              <a:off x="2230" y="1142"/>
              <a:ext cx="312" cy="92"/>
            </a:xfrm>
            <a:prstGeom prst="rightArrow">
              <a:avLst>
                <a:gd name="adj1" fmla="val 50000"/>
                <a:gd name="adj2" fmla="val 8478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sp>
        <p:nvSpPr>
          <p:cNvPr id="58" name="Text Box 153"/>
          <p:cNvSpPr txBox="1">
            <a:spLocks noChangeArrowheads="1"/>
          </p:cNvSpPr>
          <p:nvPr/>
        </p:nvSpPr>
        <p:spPr bwMode="auto">
          <a:xfrm>
            <a:off x="4012406" y="4725144"/>
            <a:ext cx="4087985" cy="132343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rgbClr val="FF0000"/>
                </a:solidFill>
                <a:latin typeface="+mn-lt"/>
              </a:rPr>
              <a:t>Реакция гладкой поверхности направлена перпендикулярно общей касательной плоскости, проведенной к соприкасающимся поверхностям тела и связи.</a:t>
            </a:r>
          </a:p>
        </p:txBody>
      </p:sp>
      <p:sp>
        <p:nvSpPr>
          <p:cNvPr id="59" name="Rectangle 170"/>
          <p:cNvSpPr>
            <a:spLocks noChangeArrowheads="1"/>
          </p:cNvSpPr>
          <p:nvPr/>
        </p:nvSpPr>
        <p:spPr bwMode="auto">
          <a:xfrm rot="1167554">
            <a:off x="1815307" y="4968032"/>
            <a:ext cx="1511300" cy="323850"/>
          </a:xfrm>
          <a:prstGeom prst="rect">
            <a:avLst/>
          </a:prstGeom>
          <a:solidFill>
            <a:srgbClr val="00FFFF">
              <a:alpha val="27843"/>
            </a:srgbClr>
          </a:solidFill>
          <a:ln w="9525">
            <a:solidFill>
              <a:srgbClr val="33CC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nvGrpSpPr>
          <p:cNvPr id="60" name="Group 174"/>
          <p:cNvGrpSpPr>
            <a:grpSpLocks/>
          </p:cNvGrpSpPr>
          <p:nvPr/>
        </p:nvGrpSpPr>
        <p:grpSpPr bwMode="auto">
          <a:xfrm>
            <a:off x="3298032" y="4969619"/>
            <a:ext cx="495300" cy="360363"/>
            <a:chOff x="3111" y="1254"/>
            <a:chExt cx="312" cy="227"/>
          </a:xfrm>
        </p:grpSpPr>
        <p:graphicFrame>
          <p:nvGraphicFramePr>
            <p:cNvPr id="61" name="Object 148"/>
            <p:cNvGraphicFramePr>
              <a:graphicFrameLocks noChangeAspect="1"/>
            </p:cNvGraphicFramePr>
            <p:nvPr/>
          </p:nvGraphicFramePr>
          <p:xfrm>
            <a:off x="3220" y="1254"/>
            <a:ext cx="114" cy="144"/>
          </p:xfrm>
          <a:graphic>
            <a:graphicData uri="http://schemas.openxmlformats.org/presentationml/2006/ole">
              <mc:AlternateContent xmlns:mc="http://schemas.openxmlformats.org/markup-compatibility/2006">
                <mc:Choice xmlns:v="urn:schemas-microsoft-com:vml" Requires="v">
                  <p:oleObj spid="_x0000_s65651" name="Формула" r:id="rId9" imgW="190417" imgH="241195" progId="Equation.3">
                    <p:embed/>
                  </p:oleObj>
                </mc:Choice>
                <mc:Fallback>
                  <p:oleObj name="Формула" r:id="rId9" imgW="19041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0" y="1254"/>
                          <a:ext cx="11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 name="AutoShape 22"/>
            <p:cNvSpPr>
              <a:spLocks noChangeArrowheads="1"/>
            </p:cNvSpPr>
            <p:nvPr/>
          </p:nvSpPr>
          <p:spPr bwMode="auto">
            <a:xfrm flipH="1">
              <a:off x="3111" y="1389"/>
              <a:ext cx="312" cy="92"/>
            </a:xfrm>
            <a:prstGeom prst="rightArrow">
              <a:avLst>
                <a:gd name="adj1" fmla="val 50000"/>
                <a:gd name="adj2" fmla="val 8478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grpSp>
        <p:nvGrpSpPr>
          <p:cNvPr id="63" name="Group 173"/>
          <p:cNvGrpSpPr>
            <a:grpSpLocks/>
          </p:cNvGrpSpPr>
          <p:nvPr/>
        </p:nvGrpSpPr>
        <p:grpSpPr bwMode="auto">
          <a:xfrm>
            <a:off x="3137694" y="5493494"/>
            <a:ext cx="392113" cy="495300"/>
            <a:chOff x="3010" y="1584"/>
            <a:chExt cx="247" cy="312"/>
          </a:xfrm>
        </p:grpSpPr>
        <p:graphicFrame>
          <p:nvGraphicFramePr>
            <p:cNvPr id="64" name="Object 145"/>
            <p:cNvGraphicFramePr>
              <a:graphicFrameLocks noChangeAspect="1"/>
            </p:cNvGraphicFramePr>
            <p:nvPr/>
          </p:nvGraphicFramePr>
          <p:xfrm>
            <a:off x="3129" y="1729"/>
            <a:ext cx="128" cy="144"/>
          </p:xfrm>
          <a:graphic>
            <a:graphicData uri="http://schemas.openxmlformats.org/presentationml/2006/ole">
              <mc:AlternateContent xmlns:mc="http://schemas.openxmlformats.org/markup-compatibility/2006">
                <mc:Choice xmlns:v="urn:schemas-microsoft-com:vml" Requires="v">
                  <p:oleObj spid="_x0000_s65652" name="Формула" r:id="rId11" imgW="203112" imgH="228501" progId="Equation.3">
                    <p:embed/>
                  </p:oleObj>
                </mc:Choice>
                <mc:Fallback>
                  <p:oleObj name="Формула" r:id="rId11" imgW="203112"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9" y="1729"/>
                          <a:ext cx="128"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AutoShape 65"/>
            <p:cNvSpPr>
              <a:spLocks noChangeArrowheads="1"/>
            </p:cNvSpPr>
            <p:nvPr/>
          </p:nvSpPr>
          <p:spPr bwMode="auto">
            <a:xfrm rot="-5400000">
              <a:off x="2900" y="1694"/>
              <a:ext cx="312" cy="92"/>
            </a:xfrm>
            <a:prstGeom prst="rightArrow">
              <a:avLst>
                <a:gd name="adj1" fmla="val 50000"/>
                <a:gd name="adj2" fmla="val 8478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ctr" eaLnBrk="1" hangingPunct="1"/>
              <a:endParaRPr lang="ru-RU" altLang="ru-RU" sz="1800">
                <a:latin typeface="+mn-lt"/>
              </a:endParaRPr>
            </a:p>
          </p:txBody>
        </p:sp>
      </p:grpSp>
      <p:grpSp>
        <p:nvGrpSpPr>
          <p:cNvPr id="66" name="Group 175"/>
          <p:cNvGrpSpPr>
            <a:grpSpLocks/>
          </p:cNvGrpSpPr>
          <p:nvPr/>
        </p:nvGrpSpPr>
        <p:grpSpPr bwMode="auto">
          <a:xfrm>
            <a:off x="683866" y="2240657"/>
            <a:ext cx="576262" cy="755650"/>
            <a:chOff x="181" y="981"/>
            <a:chExt cx="363" cy="476"/>
          </a:xfrm>
        </p:grpSpPr>
        <p:grpSp>
          <p:nvGrpSpPr>
            <p:cNvPr id="67" name="Group 176"/>
            <p:cNvGrpSpPr>
              <a:grpSpLocks/>
            </p:cNvGrpSpPr>
            <p:nvPr/>
          </p:nvGrpSpPr>
          <p:grpSpPr bwMode="auto">
            <a:xfrm>
              <a:off x="181" y="981"/>
              <a:ext cx="363" cy="476"/>
              <a:chOff x="181" y="981"/>
              <a:chExt cx="363" cy="476"/>
            </a:xfrm>
          </p:grpSpPr>
          <p:sp>
            <p:nvSpPr>
              <p:cNvPr id="69" name="Line 177"/>
              <p:cNvSpPr>
                <a:spLocks noChangeShapeType="1"/>
              </p:cNvSpPr>
              <p:nvPr/>
            </p:nvSpPr>
            <p:spPr bwMode="auto">
              <a:xfrm>
                <a:off x="363" y="104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0" name="Rectangle 178"/>
              <p:cNvSpPr>
                <a:spLocks noChangeArrowheads="1"/>
              </p:cNvSpPr>
              <p:nvPr/>
            </p:nvSpPr>
            <p:spPr bwMode="auto">
              <a:xfrm>
                <a:off x="181" y="981"/>
                <a:ext cx="363" cy="68"/>
              </a:xfrm>
              <a:prstGeom prst="rect">
                <a:avLst/>
              </a:prstGeom>
              <a:solidFill>
                <a:srgbClr val="C0C0C0">
                  <a:alpha val="20000"/>
                </a:srgb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68" name="Line 179"/>
            <p:cNvSpPr>
              <a:spLocks noChangeShapeType="1"/>
            </p:cNvSpPr>
            <p:nvPr/>
          </p:nvSpPr>
          <p:spPr bwMode="auto">
            <a:xfrm>
              <a:off x="181" y="104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1" name="Group 187"/>
          <p:cNvGrpSpPr>
            <a:grpSpLocks/>
          </p:cNvGrpSpPr>
          <p:nvPr/>
        </p:nvGrpSpPr>
        <p:grpSpPr bwMode="auto">
          <a:xfrm>
            <a:off x="1404591" y="2240657"/>
            <a:ext cx="576262" cy="755650"/>
            <a:chOff x="634" y="981"/>
            <a:chExt cx="363" cy="476"/>
          </a:xfrm>
        </p:grpSpPr>
        <p:grpSp>
          <p:nvGrpSpPr>
            <p:cNvPr id="72" name="Group 188"/>
            <p:cNvGrpSpPr>
              <a:grpSpLocks/>
            </p:cNvGrpSpPr>
            <p:nvPr/>
          </p:nvGrpSpPr>
          <p:grpSpPr bwMode="auto">
            <a:xfrm>
              <a:off x="634" y="981"/>
              <a:ext cx="363" cy="476"/>
              <a:chOff x="634" y="981"/>
              <a:chExt cx="363" cy="476"/>
            </a:xfrm>
          </p:grpSpPr>
          <p:sp>
            <p:nvSpPr>
              <p:cNvPr id="74" name="Oval 189"/>
              <p:cNvSpPr>
                <a:spLocks noChangeArrowheads="1"/>
              </p:cNvSpPr>
              <p:nvPr/>
            </p:nvSpPr>
            <p:spPr bwMode="auto">
              <a:xfrm>
                <a:off x="793" y="1049"/>
                <a:ext cx="45" cy="45"/>
              </a:xfrm>
              <a:prstGeom prst="ellipse">
                <a:avLst/>
              </a:prstGeom>
              <a:solidFill>
                <a:schemeClr val="accent1">
                  <a:alpha val="2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5" name="Line 190"/>
              <p:cNvSpPr>
                <a:spLocks noChangeShapeType="1"/>
              </p:cNvSpPr>
              <p:nvPr/>
            </p:nvSpPr>
            <p:spPr bwMode="auto">
              <a:xfrm>
                <a:off x="815" y="1094"/>
                <a:ext cx="1"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76" name="Oval 191"/>
              <p:cNvSpPr>
                <a:spLocks noChangeArrowheads="1"/>
              </p:cNvSpPr>
              <p:nvPr/>
            </p:nvSpPr>
            <p:spPr bwMode="auto">
              <a:xfrm>
                <a:off x="793" y="1412"/>
                <a:ext cx="45" cy="45"/>
              </a:xfrm>
              <a:prstGeom prst="ellipse">
                <a:avLst/>
              </a:prstGeom>
              <a:solidFill>
                <a:schemeClr val="accent1">
                  <a:alpha val="2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sp>
            <p:nvSpPr>
              <p:cNvPr id="77" name="Rectangle 192"/>
              <p:cNvSpPr>
                <a:spLocks noChangeArrowheads="1"/>
              </p:cNvSpPr>
              <p:nvPr/>
            </p:nvSpPr>
            <p:spPr bwMode="auto">
              <a:xfrm>
                <a:off x="634" y="981"/>
                <a:ext cx="363" cy="68"/>
              </a:xfrm>
              <a:prstGeom prst="rect">
                <a:avLst/>
              </a:prstGeom>
              <a:solidFill>
                <a:srgbClr val="C0C0C0">
                  <a:alpha val="20000"/>
                </a:srgbClr>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eaLnBrk="1" hangingPunct="1"/>
                <a:endParaRPr lang="ru-RU" altLang="ru-RU">
                  <a:latin typeface="+mn-lt"/>
                </a:endParaRPr>
              </a:p>
            </p:txBody>
          </p:sp>
        </p:grpSp>
        <p:sp>
          <p:nvSpPr>
            <p:cNvPr id="73" name="Line 193"/>
            <p:cNvSpPr>
              <a:spLocks noChangeShapeType="1"/>
            </p:cNvSpPr>
            <p:nvPr/>
          </p:nvSpPr>
          <p:spPr bwMode="auto">
            <a:xfrm>
              <a:off x="634" y="1049"/>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78" name="Text Box 341"/>
          <p:cNvSpPr txBox="1">
            <a:spLocks noChangeArrowheads="1"/>
          </p:cNvSpPr>
          <p:nvPr/>
        </p:nvSpPr>
        <p:spPr bwMode="auto">
          <a:xfrm>
            <a:off x="3995613" y="998757"/>
            <a:ext cx="4968875" cy="1815882"/>
          </a:xfrm>
          <a:prstGeom prst="rect">
            <a:avLst/>
          </a:prstGeom>
          <a:solidFill>
            <a:schemeClr val="accent6">
              <a:lumMod val="20000"/>
              <a:lumOff val="80000"/>
            </a:schemeClr>
          </a:solidFill>
          <a:ln w="22225">
            <a:solidFill>
              <a:srgbClr val="FF0000"/>
            </a:solidFill>
            <a:miter lim="800000"/>
            <a:headEnd/>
            <a:tailEnd/>
          </a:ln>
          <a:effectLst/>
          <a:extLst/>
        </p:spPr>
        <p:txBody>
          <a:bodyPr>
            <a:spAutoFit/>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defRPr>
            </a:lvl9pPr>
          </a:lstStyle>
          <a:p>
            <a:pPr algn="just" eaLnBrk="1" hangingPunct="1"/>
            <a:r>
              <a:rPr lang="ru-RU" altLang="ru-RU" sz="1600" b="1" dirty="0">
                <a:solidFill>
                  <a:srgbClr val="FF0000"/>
                </a:solidFill>
                <a:latin typeface="+mn-lt"/>
              </a:rPr>
              <a:t>Общее правило</a:t>
            </a:r>
            <a:r>
              <a:rPr lang="en-US" altLang="ru-RU" sz="1600" b="1" dirty="0">
                <a:solidFill>
                  <a:srgbClr val="FF0000"/>
                </a:solidFill>
                <a:latin typeface="+mn-lt"/>
              </a:rPr>
              <a:t> </a:t>
            </a:r>
            <a:r>
              <a:rPr lang="ru-RU" altLang="ru-RU" sz="1600" b="1" dirty="0">
                <a:solidFill>
                  <a:srgbClr val="FF0000"/>
                </a:solidFill>
                <a:latin typeface="+mn-lt"/>
              </a:rPr>
              <a:t>для связей любого вида</a:t>
            </a:r>
            <a:r>
              <a:rPr lang="en-US" altLang="ru-RU" sz="1600" b="1" dirty="0">
                <a:solidFill>
                  <a:srgbClr val="FF0000"/>
                </a:solidFill>
                <a:latin typeface="+mn-lt"/>
              </a:rPr>
              <a:t>:</a:t>
            </a:r>
          </a:p>
          <a:p>
            <a:pPr algn="just" eaLnBrk="1" hangingPunct="1"/>
            <a:r>
              <a:rPr lang="ru-RU" altLang="ru-RU" sz="1600" b="1" dirty="0">
                <a:solidFill>
                  <a:srgbClr val="FF0000"/>
                </a:solidFill>
                <a:latin typeface="+mn-lt"/>
              </a:rPr>
              <a:t>Если связь препятствует одному или нескольким перемещениям (максимальное число перемещений – три поступательных и три вращательных), то по направлению именно этих  и только этих перемещений возникают соответствующие реакции (силы и моменты).</a:t>
            </a:r>
            <a:r>
              <a:rPr lang="ru-RU" altLang="ru-RU" sz="1600" b="1" dirty="0">
                <a:latin typeface="+mn-lt"/>
              </a:rPr>
              <a:t> </a:t>
            </a:r>
          </a:p>
        </p:txBody>
      </p:sp>
    </p:spTree>
    <p:extLst>
      <p:ext uri="{BB962C8B-B14F-4D97-AF65-F5344CB8AC3E}">
        <p14:creationId xmlns:p14="http://schemas.microsoft.com/office/powerpoint/2010/main" val="7351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27"/>
                                        </p:tgtEl>
                                      </p:cBhvr>
                                    </p:animEffect>
                                    <p:set>
                                      <p:cBhvr>
                                        <p:cTn id="16" dur="1" fill="hold">
                                          <p:stCondLst>
                                            <p:cond delay="499"/>
                                          </p:stCondLst>
                                        </p:cTn>
                                        <p:tgtEl>
                                          <p:spTgt spid="2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45"/>
                                        </p:tgtEl>
                                      </p:cBhvr>
                                    </p:animEffect>
                                    <p:set>
                                      <p:cBhvr>
                                        <p:cTn id="49" dur="1" fill="hold">
                                          <p:stCondLst>
                                            <p:cond delay="499"/>
                                          </p:stCondLst>
                                        </p:cTn>
                                        <p:tgtEl>
                                          <p:spTgt spid="4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par>
                                <p:cTn id="58" presetID="9" presetClass="exit" presetSubtype="0" fill="hold" grpId="1" nodeType="withEffect">
                                  <p:stCondLst>
                                    <p:cond delay="0"/>
                                  </p:stCondLst>
                                  <p:childTnLst>
                                    <p:animEffect transition="out" filter="dissolve">
                                      <p:cBhvr>
                                        <p:cTn id="59" dur="500"/>
                                        <p:tgtEl>
                                          <p:spTgt spid="59"/>
                                        </p:tgtEl>
                                      </p:cBhvr>
                                    </p:animEffect>
                                    <p:set>
                                      <p:cBhvr>
                                        <p:cTn id="60" dur="1" fill="hold">
                                          <p:stCondLst>
                                            <p:cond delay="499"/>
                                          </p:stCondLst>
                                        </p:cTn>
                                        <p:tgtEl>
                                          <p:spTgt spid="5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44" grpId="0" animBg="1"/>
      <p:bldP spid="54" grpId="0" animBg="1"/>
      <p:bldP spid="59" grpId="0" animBg="1"/>
      <p:bldP spid="59" grpId="1" animBg="1"/>
    </p:bldLst>
  </p:timing>
</p:sld>
</file>

<file path=ppt/theme/theme1.xml><?xml version="1.0" encoding="utf-8"?>
<a:theme xmlns:a="http://schemas.openxmlformats.org/drawingml/2006/main" name="1_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Другая 1">
      <a:majorFont>
        <a:latin typeface="ALS Schlange sans"/>
        <a:ea typeface=""/>
        <a:cs typeface=""/>
      </a:majorFont>
      <a:minorFont>
        <a:latin typeface="ALS Schlang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Другая 1">
      <a:majorFont>
        <a:latin typeface="ALS Schlange sans"/>
        <a:ea typeface=""/>
        <a:cs typeface=""/>
      </a:majorFont>
      <a:minorFont>
        <a:latin typeface="ALS Schlang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8297</Words>
  <Application>Microsoft Office PowerPoint</Application>
  <PresentationFormat>Экран (4:3)</PresentationFormat>
  <Paragraphs>907</Paragraphs>
  <Slides>41</Slides>
  <Notes>0</Notes>
  <HiddenSlides>0</HiddenSlides>
  <MMClips>0</MMClips>
  <ScaleCrop>false</ScaleCrop>
  <HeadingPairs>
    <vt:vector size="6" baseType="variant">
      <vt:variant>
        <vt:lpstr>Тема</vt:lpstr>
      </vt:variant>
      <vt:variant>
        <vt:i4>2</vt:i4>
      </vt:variant>
      <vt:variant>
        <vt:lpstr>Внедренные серверы OLE</vt:lpstr>
      </vt:variant>
      <vt:variant>
        <vt:i4>2</vt:i4>
      </vt:variant>
      <vt:variant>
        <vt:lpstr>Заголовки слайдов</vt:lpstr>
      </vt:variant>
      <vt:variant>
        <vt:i4>41</vt:i4>
      </vt:variant>
    </vt:vector>
  </HeadingPairs>
  <TitlesOfParts>
    <vt:vector size="45" baseType="lpstr">
      <vt:lpstr>1_Cover</vt:lpstr>
      <vt:lpstr>Cover</vt:lpstr>
      <vt:lpstr>Формула</vt:lpstr>
      <vt:lpstr>AutoCAD Drawing</vt:lpstr>
      <vt:lpstr>Статика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Момент силы относительно центра (или точки)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Оптика</dc:title>
  <dc:creator>Quester</dc:creator>
  <cp:lastModifiedBy>Quester</cp:lastModifiedBy>
  <cp:revision>41</cp:revision>
  <dcterms:created xsi:type="dcterms:W3CDTF">2019-09-13T06:15:26Z</dcterms:created>
  <dcterms:modified xsi:type="dcterms:W3CDTF">2020-11-09T05:44:04Z</dcterms:modified>
</cp:coreProperties>
</file>