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79" r:id="rId3"/>
    <p:sldId id="309" r:id="rId4"/>
    <p:sldId id="340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5" Type="http://schemas.openxmlformats.org/officeDocument/2006/relationships/image" Target="../media/image4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8FEC3-1F46-44CF-8555-E6144160D41A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08B3-1F01-4ED0-BE4D-EFA79882A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04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5076826"/>
            <a:ext cx="2413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5" y="24765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9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559A5E4-696D-43AC-B6DD-1F6204380005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7539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F828C-284C-4D03-B5EE-16254174AE3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2966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87BED-5F57-4F64-A664-2A8F0C8E4B4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878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5099051" y="65405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>
              <a:defRPr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 smtClean="0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910265" y="56991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>
              <a:defRPr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 smtClean="0">
              <a:solidFill>
                <a:srgbClr val="0230AC"/>
              </a:solidFill>
              <a:cs typeface="Arial" charset="0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5" y="1885950"/>
            <a:ext cx="4791075" cy="198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9"/>
            <a:ext cx="6400800" cy="304799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48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1" y="65405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>
              <a:defRPr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 smtClean="0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5910265" y="56991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>
              <a:defRPr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 smtClean="0">
              <a:solidFill>
                <a:srgbClr val="0230AC"/>
              </a:solidFill>
              <a:cs typeface="Arial" charset="0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1277939"/>
            <a:ext cx="4089400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9"/>
            <a:ext cx="6400800" cy="304799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70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9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96564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1"/>
            <a:ext cx="3600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700" y="3429001"/>
            <a:ext cx="5965825" cy="2203451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25287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3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763590"/>
            <a:ext cx="297180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4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40"/>
            <a:ext cx="8229600" cy="7921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9455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4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4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5" y="24765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1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4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7"/>
            <a:ext cx="3027362" cy="1885951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7"/>
            <a:ext cx="3027362" cy="1885951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6"/>
            <a:ext cx="8229600" cy="8270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5" y="24765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srgbClr val="FFFFFF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217124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4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52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4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52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4" y="3865564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22" y="3865564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9" y="3865564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4" y="5963686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22" y="5963686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9" y="5963686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5" y="24765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srgbClr val="FFFFFF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88433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4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52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4" y="3865564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22" y="3865564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9" y="3865564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5" y="24765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87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4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5" y="24765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57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5" y="24765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1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8F2240C6-E89A-4D2A-BAF2-EB75A9240924}" type="datetimeFigureOut">
              <a:rPr lang="ru-RU">
                <a:solidFill>
                  <a:srgbClr val="0230AC"/>
                </a:solidFill>
              </a:rPr>
              <a:pPr defTabSz="457200">
                <a:defRPr/>
              </a:pPr>
              <a:t>07.11.2020</a:t>
            </a:fld>
            <a:endParaRPr lang="ru-RU">
              <a:solidFill>
                <a:srgbClr val="0230AC"/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ru-RU">
              <a:solidFill>
                <a:srgbClr val="0230AC"/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92ADD408-F466-4A70-B05B-BFDB91C4A575}" type="slidenum">
              <a:rPr lang="ru-RU">
                <a:solidFill>
                  <a:srgbClr val="0230AC"/>
                </a:solidFill>
              </a:rPr>
              <a:pPr defTabSz="457200">
                <a:defRPr/>
              </a:pPr>
              <a:t>‹#›</a:t>
            </a:fld>
            <a:endParaRPr lang="ru-RU">
              <a:solidFill>
                <a:srgbClr val="0230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16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ru-RU" altLang="ru-RU">
              <a:solidFill>
                <a:srgbClr val="0230AC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ru-RU" altLang="ru-RU">
              <a:solidFill>
                <a:srgbClr val="0230AC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28397556-29C6-4DE4-9AFA-F686B8EF1424}" type="slidenum">
              <a:rPr lang="ru-RU" altLang="ru-RU">
                <a:solidFill>
                  <a:srgbClr val="0230AC"/>
                </a:solidFill>
              </a:rPr>
              <a:pPr defTabSz="457200">
                <a:defRPr/>
              </a:pPr>
              <a:t>‹#›</a:t>
            </a:fld>
            <a:endParaRPr lang="ru-RU" altLang="ru-RU">
              <a:solidFill>
                <a:srgbClr val="0230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17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 userDrawn="1"/>
        </p:nvSpPr>
        <p:spPr bwMode="auto">
          <a:xfrm>
            <a:off x="0" y="1"/>
            <a:ext cx="9144000" cy="792163"/>
          </a:xfrm>
          <a:prstGeom prst="rect">
            <a:avLst/>
          </a:prstGeom>
          <a:solidFill>
            <a:srgbClr val="0230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>
              <a:defRPr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 altLang="ru-RU" sz="1400" smtClean="0">
              <a:solidFill>
                <a:srgbClr val="FFFFFF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5"/>
            <a:ext cx="82296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1"/>
            <a:ext cx="8229600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2053" name="TextBox 3"/>
          <p:cNvSpPr txBox="1">
            <a:spLocks noChangeArrowheads="1"/>
          </p:cNvSpPr>
          <p:nvPr userDrawn="1"/>
        </p:nvSpPr>
        <p:spPr bwMode="auto">
          <a:xfrm>
            <a:off x="-865187" y="5511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>
              <a:defRPr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 smtClean="0">
              <a:solidFill>
                <a:srgbClr val="0230AC"/>
              </a:solidFill>
              <a:cs typeface="Arial" charset="0"/>
            </a:endParaRPr>
          </a:p>
        </p:txBody>
      </p:sp>
      <p:pic>
        <p:nvPicPr>
          <p:cNvPr id="2054" name="Picture 6" descr="ITMO_logo3_RU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36306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1" r:id="rId9"/>
    <p:sldLayoutId id="2147483680" r:id="rId10"/>
    <p:sldLayoutId id="2147483682" r:id="rId11"/>
    <p:sldLayoutId id="2147483683" r:id="rId12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5"/>
            <a:ext cx="82296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1"/>
            <a:ext cx="8229600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665" y="439739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srgbClr val="FFFFFF"/>
                </a:solidFill>
              </a:rPr>
              <a:t>International Students and Scholars Rock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6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7.wmf"/><Relationship Id="rId26" Type="http://schemas.openxmlformats.org/officeDocument/2006/relationships/image" Target="../media/image41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40.wmf"/><Relationship Id="rId32" Type="http://schemas.openxmlformats.org/officeDocument/2006/relationships/image" Target="../media/image44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42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8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4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28" Type="http://schemas.openxmlformats.org/officeDocument/2006/relationships/image" Target="../media/image57.wmf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5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2.wmf"/><Relationship Id="rId17" Type="http://schemas.openxmlformats.org/officeDocument/2006/relationships/image" Target="../media/image66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5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image" Target="../media/image64.png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4"/>
          <p:cNvSpPr>
            <a:spLocks noGrp="1"/>
          </p:cNvSpPr>
          <p:nvPr>
            <p:ph type="title"/>
          </p:nvPr>
        </p:nvSpPr>
        <p:spPr>
          <a:xfrm>
            <a:off x="1371600" y="3421064"/>
            <a:ext cx="6400800" cy="941387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b="1" dirty="0" smtClean="0"/>
              <a:t>Динамика</a:t>
            </a:r>
            <a:endParaRPr lang="en-US" alt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2722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0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ru-RU" altLang="ru-RU" sz="1000" b="1" dirty="0" smtClean="0">
                <a:solidFill>
                  <a:schemeClr val="bg2"/>
                </a:solidFill>
                <a:latin typeface="+mn-lt"/>
              </a:rPr>
              <a:t>10</a:t>
            </a:r>
            <a:endParaRPr lang="ru-RU" altLang="ru-RU" sz="10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4" name="Rectangle 202"/>
          <p:cNvSpPr>
            <a:spLocks noChangeArrowheads="1"/>
          </p:cNvSpPr>
          <p:nvPr/>
        </p:nvSpPr>
        <p:spPr bwMode="auto">
          <a:xfrm>
            <a:off x="2627784" y="764704"/>
            <a:ext cx="6401916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801688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074738" indent="-3810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331913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25600" indent="-3429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082800" indent="-3429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540000" indent="-3429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2997200" indent="-3429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454400" indent="-3429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just">
              <a:lnSpc>
                <a:spcPct val="90000"/>
              </a:lnSpc>
              <a:buNone/>
            </a:pPr>
            <a:r>
              <a:rPr lang="ru-RU" altLang="ru-RU" sz="1800" b="1" dirty="0">
                <a:solidFill>
                  <a:srgbClr val="FF0000"/>
                </a:solidFill>
                <a:latin typeface="+mn-lt"/>
              </a:rPr>
              <a:t>Работа силы, приложенной к материальной точке</a:t>
            </a:r>
            <a:r>
              <a:rPr lang="ru-RU" altLang="ru-RU" sz="1800" dirty="0">
                <a:latin typeface="+mn-lt"/>
              </a:rPr>
              <a:t> – Пусть точка приложения переменной по величине и направлению силы перемещается по </a:t>
            </a:r>
            <a:r>
              <a:rPr lang="ru-RU" altLang="ru-RU" sz="1800" dirty="0" smtClean="0">
                <a:latin typeface="+mn-lt"/>
              </a:rPr>
              <a:t>некоторой произвольной </a:t>
            </a:r>
            <a:r>
              <a:rPr lang="ru-RU" altLang="ru-RU" sz="1800" dirty="0">
                <a:latin typeface="+mn-lt"/>
              </a:rPr>
              <a:t>траектории. На малом (элементарном) перемещении силу можно </a:t>
            </a:r>
            <a:r>
              <a:rPr lang="ru-RU" altLang="ru-RU" sz="1800" dirty="0" smtClean="0">
                <a:latin typeface="+mn-lt"/>
              </a:rPr>
              <a:t>считать </a:t>
            </a:r>
            <a:r>
              <a:rPr lang="ru-RU" altLang="ru-RU" sz="1800" dirty="0">
                <a:latin typeface="+mn-lt"/>
              </a:rPr>
              <a:t>постоянной и </a:t>
            </a:r>
            <a:r>
              <a:rPr lang="ru-RU" altLang="ru-RU" sz="1800" b="1" dirty="0">
                <a:latin typeface="+mn-lt"/>
              </a:rPr>
              <a:t>элементарная работа силы</a:t>
            </a:r>
            <a:r>
              <a:rPr lang="ru-RU" altLang="ru-RU" sz="1800" dirty="0">
                <a:latin typeface="+mn-lt"/>
              </a:rPr>
              <a:t> </a:t>
            </a:r>
            <a:r>
              <a:rPr lang="ru-RU" altLang="ru-RU" sz="1800" b="1" dirty="0">
                <a:latin typeface="+mn-lt"/>
              </a:rPr>
              <a:t>равна проекции силы на направление перемещения</a:t>
            </a:r>
            <a:r>
              <a:rPr lang="ru-RU" altLang="ru-RU" sz="1800" dirty="0">
                <a:latin typeface="+mn-lt"/>
              </a:rPr>
              <a:t> (касательную к траектории движения), </a:t>
            </a:r>
            <a:r>
              <a:rPr lang="ru-RU" altLang="ru-RU" sz="1800" b="1" dirty="0">
                <a:latin typeface="+mn-lt"/>
              </a:rPr>
              <a:t>умноженной на элементарное перемещение</a:t>
            </a:r>
            <a:r>
              <a:rPr lang="ru-RU" altLang="ru-RU" sz="1800" dirty="0">
                <a:latin typeface="+mn-lt"/>
              </a:rPr>
              <a:t> </a:t>
            </a:r>
            <a:r>
              <a:rPr lang="en-US" altLang="ru-RU" sz="1800" dirty="0">
                <a:latin typeface="+mn-lt"/>
              </a:rPr>
              <a:t>:</a:t>
            </a:r>
          </a:p>
        </p:txBody>
      </p:sp>
      <p:graphicFrame>
        <p:nvGraphicFramePr>
          <p:cNvPr id="35" name="Object 2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857711"/>
              </p:ext>
            </p:extLst>
          </p:nvPr>
        </p:nvGraphicFramePr>
        <p:xfrm>
          <a:off x="107504" y="2996952"/>
          <a:ext cx="2463406" cy="37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0" name="Формула" r:id="rId3" imgW="1511280" imgH="228600" progId="Equation.3">
                  <p:embed/>
                </p:oleObj>
              </mc:Choice>
              <mc:Fallback>
                <p:oleObj name="Формула" r:id="rId3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996952"/>
                        <a:ext cx="2463406" cy="372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224"/>
          <p:cNvGrpSpPr>
            <a:grpSpLocks/>
          </p:cNvGrpSpPr>
          <p:nvPr/>
        </p:nvGrpSpPr>
        <p:grpSpPr bwMode="auto">
          <a:xfrm>
            <a:off x="323528" y="1213247"/>
            <a:ext cx="1827212" cy="1063625"/>
            <a:chOff x="383" y="2494"/>
            <a:chExt cx="1151" cy="670"/>
          </a:xfrm>
        </p:grpSpPr>
        <p:grpSp>
          <p:nvGrpSpPr>
            <p:cNvPr id="37" name="Group 221"/>
            <p:cNvGrpSpPr>
              <a:grpSpLocks/>
            </p:cNvGrpSpPr>
            <p:nvPr/>
          </p:nvGrpSpPr>
          <p:grpSpPr bwMode="auto">
            <a:xfrm>
              <a:off x="383" y="2494"/>
              <a:ext cx="1151" cy="670"/>
              <a:chOff x="383" y="2494"/>
              <a:chExt cx="1151" cy="670"/>
            </a:xfrm>
          </p:grpSpPr>
          <p:sp>
            <p:nvSpPr>
              <p:cNvPr id="40" name="AutoShape 213"/>
              <p:cNvSpPr>
                <a:spLocks noChangeArrowheads="1"/>
              </p:cNvSpPr>
              <p:nvPr/>
            </p:nvSpPr>
            <p:spPr bwMode="auto">
              <a:xfrm rot="1307195">
                <a:off x="677" y="2709"/>
                <a:ext cx="286" cy="66"/>
              </a:xfrm>
              <a:prstGeom prst="rightArrow">
                <a:avLst>
                  <a:gd name="adj1" fmla="val 50000"/>
                  <a:gd name="adj2" fmla="val 108333"/>
                </a:avLst>
              </a:prstGeom>
              <a:solidFill>
                <a:srgbClr val="00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ru-RU" sz="2000"/>
              </a:p>
              <a:p>
                <a:pPr algn="ctr"/>
                <a:endParaRPr lang="ru-RU" altLang="ru-RU" sz="2000"/>
              </a:p>
            </p:txBody>
          </p:sp>
          <p:sp>
            <p:nvSpPr>
              <p:cNvPr id="41" name="Text Box 197"/>
              <p:cNvSpPr txBox="1">
                <a:spLocks noChangeArrowheads="1"/>
              </p:cNvSpPr>
              <p:nvPr/>
            </p:nvSpPr>
            <p:spPr bwMode="auto">
              <a:xfrm>
                <a:off x="1346" y="2545"/>
                <a:ext cx="1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ru-RU" altLang="ru-RU"/>
              </a:p>
            </p:txBody>
          </p:sp>
          <p:sp>
            <p:nvSpPr>
              <p:cNvPr id="42" name="Arc 204"/>
              <p:cNvSpPr>
                <a:spLocks/>
              </p:cNvSpPr>
              <p:nvPr/>
            </p:nvSpPr>
            <p:spPr bwMode="auto">
              <a:xfrm>
                <a:off x="384" y="2628"/>
                <a:ext cx="594" cy="41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3" name="Line 205"/>
              <p:cNvSpPr>
                <a:spLocks noChangeShapeType="1"/>
              </p:cNvSpPr>
              <p:nvPr/>
            </p:nvSpPr>
            <p:spPr bwMode="auto">
              <a:xfrm>
                <a:off x="684" y="2688"/>
                <a:ext cx="834" cy="3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44" name="AutoShape 206"/>
              <p:cNvSpPr>
                <a:spLocks noChangeArrowheads="1"/>
              </p:cNvSpPr>
              <p:nvPr/>
            </p:nvSpPr>
            <p:spPr bwMode="auto">
              <a:xfrm rot="3994278">
                <a:off x="552" y="2886"/>
                <a:ext cx="474" cy="66"/>
              </a:xfrm>
              <a:prstGeom prst="rightArrow">
                <a:avLst>
                  <a:gd name="adj1" fmla="val 50000"/>
                  <a:gd name="adj2" fmla="val 179545"/>
                </a:avLst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5" name="Oval 207"/>
              <p:cNvSpPr>
                <a:spLocks noChangeArrowheads="1"/>
              </p:cNvSpPr>
              <p:nvPr/>
            </p:nvSpPr>
            <p:spPr bwMode="auto">
              <a:xfrm>
                <a:off x="666" y="2667"/>
                <a:ext cx="32" cy="32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" name="Line 208"/>
              <p:cNvSpPr>
                <a:spLocks noChangeShapeType="1"/>
              </p:cNvSpPr>
              <p:nvPr/>
            </p:nvSpPr>
            <p:spPr bwMode="auto">
              <a:xfrm>
                <a:off x="711" y="2697"/>
                <a:ext cx="111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47" name="Text Box 209"/>
              <p:cNvSpPr txBox="1">
                <a:spLocks noChangeArrowheads="1"/>
              </p:cNvSpPr>
              <p:nvPr/>
            </p:nvSpPr>
            <p:spPr bwMode="auto">
              <a:xfrm>
                <a:off x="497" y="2689"/>
                <a:ext cx="23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ru-RU" b="1" i="1"/>
                  <a:t>M</a:t>
                </a:r>
                <a:endParaRPr lang="ru-RU" altLang="ru-RU" b="1" i="1"/>
              </a:p>
            </p:txBody>
          </p:sp>
          <p:graphicFrame>
            <p:nvGraphicFramePr>
              <p:cNvPr id="48" name="Object 210"/>
              <p:cNvGraphicFramePr>
                <a:graphicFrameLocks noChangeAspect="1"/>
              </p:cNvGraphicFramePr>
              <p:nvPr/>
            </p:nvGraphicFramePr>
            <p:xfrm>
              <a:off x="682" y="3044"/>
              <a:ext cx="104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971" name="Формула" r:id="rId5" imgW="164880" imgH="190440" progId="Equation.3">
                      <p:embed/>
                    </p:oleObj>
                  </mc:Choice>
                  <mc:Fallback>
                    <p:oleObj name="Формула" r:id="rId5" imgW="16488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2" y="3044"/>
                            <a:ext cx="104" cy="1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Text Box 211"/>
              <p:cNvSpPr txBox="1">
                <a:spLocks noChangeArrowheads="1"/>
              </p:cNvSpPr>
              <p:nvPr/>
            </p:nvSpPr>
            <p:spPr bwMode="auto">
              <a:xfrm>
                <a:off x="1330" y="2832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ru-RU" b="1" i="1"/>
                  <a:t>T</a:t>
                </a:r>
                <a:endParaRPr lang="ru-RU" altLang="ru-RU" b="1" i="1"/>
              </a:p>
            </p:txBody>
          </p:sp>
          <p:graphicFrame>
            <p:nvGraphicFramePr>
              <p:cNvPr id="50" name="Object 212"/>
              <p:cNvGraphicFramePr>
                <a:graphicFrameLocks noChangeAspect="1"/>
              </p:cNvGraphicFramePr>
              <p:nvPr/>
            </p:nvGraphicFramePr>
            <p:xfrm>
              <a:off x="819" y="2640"/>
              <a:ext cx="80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972" name="Формула" r:id="rId7" imgW="126720" imgH="164880" progId="Equation.3">
                      <p:embed/>
                    </p:oleObj>
                  </mc:Choice>
                  <mc:Fallback>
                    <p:oleObj name="Формула" r:id="rId7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9" y="2640"/>
                            <a:ext cx="80" cy="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Line 214"/>
              <p:cNvSpPr>
                <a:spLocks noChangeShapeType="1"/>
              </p:cNvSpPr>
              <p:nvPr/>
            </p:nvSpPr>
            <p:spPr bwMode="auto">
              <a:xfrm flipH="1">
                <a:off x="744" y="2682"/>
                <a:ext cx="30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52" name="Line 215"/>
              <p:cNvSpPr>
                <a:spLocks noChangeShapeType="1"/>
              </p:cNvSpPr>
              <p:nvPr/>
            </p:nvSpPr>
            <p:spPr bwMode="auto">
              <a:xfrm flipH="1">
                <a:off x="668" y="2648"/>
                <a:ext cx="30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53" name="Line 216"/>
              <p:cNvSpPr>
                <a:spLocks noChangeShapeType="1"/>
              </p:cNvSpPr>
              <p:nvPr/>
            </p:nvSpPr>
            <p:spPr bwMode="auto">
              <a:xfrm flipH="1">
                <a:off x="484" y="2602"/>
                <a:ext cx="9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graphicFrame>
            <p:nvGraphicFramePr>
              <p:cNvPr id="54" name="Object 217"/>
              <p:cNvGraphicFramePr>
                <a:graphicFrameLocks noChangeAspect="1"/>
              </p:cNvGraphicFramePr>
              <p:nvPr/>
            </p:nvGraphicFramePr>
            <p:xfrm>
              <a:off x="580" y="2549"/>
              <a:ext cx="72" cy="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973" name="Формула" r:id="rId9" imgW="114120" imgH="139680" progId="Equation.3">
                      <p:embed/>
                    </p:oleObj>
                  </mc:Choice>
                  <mc:Fallback>
                    <p:oleObj name="Формула" r:id="rId9" imgW="1141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0" y="2549"/>
                            <a:ext cx="72" cy="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Object 218"/>
              <p:cNvGraphicFramePr>
                <a:graphicFrameLocks noChangeAspect="1"/>
              </p:cNvGraphicFramePr>
              <p:nvPr/>
            </p:nvGraphicFramePr>
            <p:xfrm>
              <a:off x="711" y="2566"/>
              <a:ext cx="120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974" name="Формула" r:id="rId11" imgW="190440" imgH="177480" progId="Equation.3">
                      <p:embed/>
                    </p:oleObj>
                  </mc:Choice>
                  <mc:Fallback>
                    <p:oleObj name="Формула" r:id="rId11" imgW="19044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1" y="2566"/>
                            <a:ext cx="120" cy="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Object 219"/>
              <p:cNvGraphicFramePr>
                <a:graphicFrameLocks noChangeAspect="1"/>
              </p:cNvGraphicFramePr>
              <p:nvPr/>
            </p:nvGraphicFramePr>
            <p:xfrm>
              <a:off x="383" y="2494"/>
              <a:ext cx="224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975" name="Формула" r:id="rId13" imgW="355320" imgH="177480" progId="Equation.3">
                      <p:embed/>
                    </p:oleObj>
                  </mc:Choice>
                  <mc:Fallback>
                    <p:oleObj name="Формула" r:id="rId13" imgW="3553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" y="2494"/>
                            <a:ext cx="224" cy="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" name="Object 220"/>
              <p:cNvGraphicFramePr>
                <a:graphicFrameLocks noChangeAspect="1"/>
              </p:cNvGraphicFramePr>
              <p:nvPr/>
            </p:nvGraphicFramePr>
            <p:xfrm>
              <a:off x="974" y="2681"/>
              <a:ext cx="80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976" name="Формула" r:id="rId15" imgW="126720" imgH="164880" progId="Equation.3">
                      <p:embed/>
                    </p:oleObj>
                  </mc:Choice>
                  <mc:Fallback>
                    <p:oleObj name="Формула" r:id="rId15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4" y="2681"/>
                            <a:ext cx="80" cy="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" name="Arc 222"/>
            <p:cNvSpPr>
              <a:spLocks/>
            </p:cNvSpPr>
            <p:nvPr/>
          </p:nvSpPr>
          <p:spPr bwMode="auto">
            <a:xfrm rot="6423418">
              <a:off x="811" y="2777"/>
              <a:ext cx="156" cy="18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9" name="Object 223"/>
            <p:cNvGraphicFramePr>
              <a:graphicFrameLocks noChangeAspect="1"/>
            </p:cNvGraphicFramePr>
            <p:nvPr/>
          </p:nvGraphicFramePr>
          <p:xfrm>
            <a:off x="798" y="2830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77" name="Формула" r:id="rId17" imgW="152280" imgH="139680" progId="Equation.3">
                    <p:embed/>
                  </p:oleObj>
                </mc:Choice>
                <mc:Fallback>
                  <p:oleObj name="Формула" r:id="rId17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" y="2830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" name="Text Box 226"/>
          <p:cNvSpPr txBox="1">
            <a:spLocks noChangeArrowheads="1"/>
          </p:cNvSpPr>
          <p:nvPr/>
        </p:nvSpPr>
        <p:spPr bwMode="auto">
          <a:xfrm>
            <a:off x="2627784" y="2780928"/>
            <a:ext cx="4394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dirty="0"/>
              <a:t>Знак элементарной работы определяется</a:t>
            </a:r>
          </a:p>
          <a:p>
            <a:r>
              <a:rPr lang="ru-RU" altLang="ru-RU" dirty="0"/>
              <a:t>величиной угла </a:t>
            </a:r>
            <a:r>
              <a:rPr lang="ru-RU" altLang="ru-RU" dirty="0">
                <a:sym typeface="Symbol" pitchFamily="18" charset="2"/>
              </a:rPr>
              <a:t> и знаком </a:t>
            </a:r>
            <a:r>
              <a:rPr lang="en-US" altLang="ru-RU" dirty="0">
                <a:sym typeface="Symbol" pitchFamily="18" charset="2"/>
              </a:rPr>
              <a:t>cos </a:t>
            </a:r>
            <a:r>
              <a:rPr lang="en-US" altLang="ru-RU" dirty="0"/>
              <a:t>:</a:t>
            </a:r>
            <a:endParaRPr lang="ru-RU" altLang="ru-RU" dirty="0"/>
          </a:p>
        </p:txBody>
      </p:sp>
      <p:graphicFrame>
        <p:nvGraphicFramePr>
          <p:cNvPr id="59" name="Object 2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041014"/>
              </p:ext>
            </p:extLst>
          </p:nvPr>
        </p:nvGraphicFramePr>
        <p:xfrm>
          <a:off x="7452320" y="2564904"/>
          <a:ext cx="1608956" cy="102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8" name="Формула" r:id="rId19" imgW="1193760" imgH="812520" progId="Equation.3">
                  <p:embed/>
                </p:oleObj>
              </mc:Choice>
              <mc:Fallback>
                <p:oleObj name="Формула" r:id="rId19" imgW="1193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2564904"/>
                        <a:ext cx="1608956" cy="102345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228"/>
          <p:cNvSpPr txBox="1">
            <a:spLocks noChangeArrowheads="1"/>
          </p:cNvSpPr>
          <p:nvPr/>
        </p:nvSpPr>
        <p:spPr bwMode="auto">
          <a:xfrm>
            <a:off x="85182" y="3501008"/>
            <a:ext cx="89445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u-RU" altLang="ru-RU" dirty="0"/>
              <a:t>Поскольку часто более удобно работать с острыми углами, то в этом случае</a:t>
            </a:r>
          </a:p>
          <a:p>
            <a:pPr algn="just"/>
            <a:r>
              <a:rPr lang="ru-RU" altLang="ru-RU" dirty="0"/>
              <a:t>используют острый угол и знак присваивают по следующему </a:t>
            </a:r>
            <a:r>
              <a:rPr lang="ru-RU" altLang="ru-RU" dirty="0" smtClean="0"/>
              <a:t>простому правилу</a:t>
            </a:r>
            <a:r>
              <a:rPr lang="en-US" altLang="ru-RU" dirty="0"/>
              <a:t>: </a:t>
            </a:r>
            <a:r>
              <a:rPr lang="ru-RU" altLang="ru-RU" b="1" dirty="0"/>
              <a:t>если сила и перемещение совпадают по </a:t>
            </a:r>
            <a:r>
              <a:rPr lang="ru-RU" altLang="ru-RU" b="1" dirty="0" smtClean="0"/>
              <a:t>направлению, то </a:t>
            </a:r>
            <a:r>
              <a:rPr lang="ru-RU" altLang="ru-RU" b="1" dirty="0"/>
              <a:t>присваивается знак +, если противоположны по направлению, то знак </a:t>
            </a:r>
            <a:r>
              <a:rPr lang="ru-RU" altLang="ru-RU" b="1" dirty="0">
                <a:sym typeface="Symbol" pitchFamily="18" charset="2"/>
              </a:rPr>
              <a:t></a:t>
            </a:r>
            <a:r>
              <a:rPr lang="ru-RU" altLang="ru-RU" dirty="0"/>
              <a:t>.</a:t>
            </a:r>
          </a:p>
        </p:txBody>
      </p:sp>
      <p:sp>
        <p:nvSpPr>
          <p:cNvPr id="61" name="Text Box 229"/>
          <p:cNvSpPr txBox="1">
            <a:spLocks noChangeArrowheads="1"/>
          </p:cNvSpPr>
          <p:nvPr/>
        </p:nvSpPr>
        <p:spPr bwMode="auto">
          <a:xfrm>
            <a:off x="160473" y="4639198"/>
            <a:ext cx="7880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dirty="0"/>
              <a:t>Элементарная работа может быть записана в виде </a:t>
            </a:r>
            <a:r>
              <a:rPr lang="ru-RU" altLang="ru-RU" b="1" dirty="0"/>
              <a:t>скалярного произведения</a:t>
            </a:r>
            <a:r>
              <a:rPr lang="en-US" altLang="ru-RU" dirty="0"/>
              <a:t>:	       </a:t>
            </a:r>
            <a:r>
              <a:rPr lang="ru-RU" altLang="ru-RU" dirty="0" smtClean="0"/>
              <a:t>		 </a:t>
            </a:r>
            <a:r>
              <a:rPr lang="ru-RU" altLang="ru-RU" dirty="0"/>
              <a:t>и </a:t>
            </a:r>
            <a:r>
              <a:rPr lang="ru-RU" altLang="ru-RU" b="1" dirty="0"/>
              <a:t>в проекциях</a:t>
            </a:r>
            <a:r>
              <a:rPr lang="en-US" altLang="ru-RU" dirty="0"/>
              <a:t>:</a:t>
            </a:r>
            <a:endParaRPr lang="ru-RU" altLang="ru-RU" dirty="0"/>
          </a:p>
        </p:txBody>
      </p:sp>
      <p:graphicFrame>
        <p:nvGraphicFramePr>
          <p:cNvPr id="62" name="Object 2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812938"/>
              </p:ext>
            </p:extLst>
          </p:nvPr>
        </p:nvGraphicFramePr>
        <p:xfrm>
          <a:off x="1924185" y="4960599"/>
          <a:ext cx="1279664" cy="353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9" name="Формула" r:id="rId21" imgW="736560" imgH="203040" progId="Equation.3">
                  <p:embed/>
                </p:oleObj>
              </mc:Choice>
              <mc:Fallback>
                <p:oleObj name="Формула" r:id="rId21" imgW="736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185" y="4960599"/>
                        <a:ext cx="1279664" cy="353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2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605871"/>
              </p:ext>
            </p:extLst>
          </p:nvPr>
        </p:nvGraphicFramePr>
        <p:xfrm>
          <a:off x="5580111" y="4960599"/>
          <a:ext cx="2736305" cy="41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0" name="Формула" r:id="rId23" imgW="1600200" imgH="241200" progId="Equation.3">
                  <p:embed/>
                </p:oleObj>
              </mc:Choice>
              <mc:Fallback>
                <p:oleObj name="Формула" r:id="rId23" imgW="1600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1" y="4960599"/>
                        <a:ext cx="2736305" cy="412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232"/>
          <p:cNvSpPr txBox="1">
            <a:spLocks noChangeArrowheads="1"/>
          </p:cNvSpPr>
          <p:nvPr/>
        </p:nvSpPr>
        <p:spPr bwMode="auto">
          <a:xfrm>
            <a:off x="85182" y="5445224"/>
            <a:ext cx="54949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b="1" dirty="0"/>
              <a:t>Работа на конечном перемещении </a:t>
            </a:r>
            <a:r>
              <a:rPr lang="en-US" altLang="ru-RU" b="1" i="1" dirty="0"/>
              <a:t>M M</a:t>
            </a:r>
            <a:r>
              <a:rPr lang="en-US" altLang="ru-RU" b="1" baseline="-25000" dirty="0"/>
              <a:t>1</a:t>
            </a:r>
            <a:r>
              <a:rPr lang="en-US" altLang="ru-RU" b="1" dirty="0"/>
              <a:t> </a:t>
            </a:r>
            <a:r>
              <a:rPr lang="ru-RU" altLang="ru-RU" dirty="0"/>
              <a:t>получается</a:t>
            </a:r>
            <a:endParaRPr lang="en-US" altLang="ru-RU" dirty="0"/>
          </a:p>
          <a:p>
            <a:r>
              <a:rPr lang="ru-RU" altLang="ru-RU" dirty="0"/>
              <a:t>суммированием</a:t>
            </a:r>
            <a:r>
              <a:rPr lang="en-US" altLang="ru-RU" dirty="0"/>
              <a:t> </a:t>
            </a:r>
            <a:r>
              <a:rPr lang="ru-RU" altLang="ru-RU" dirty="0"/>
              <a:t>или интегрированием</a:t>
            </a:r>
            <a:r>
              <a:rPr lang="en-US" altLang="ru-RU" dirty="0"/>
              <a:t>:</a:t>
            </a:r>
            <a:endParaRPr lang="ru-RU" altLang="ru-RU" dirty="0"/>
          </a:p>
        </p:txBody>
      </p:sp>
      <p:graphicFrame>
        <p:nvGraphicFramePr>
          <p:cNvPr id="65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945247"/>
              </p:ext>
            </p:extLst>
          </p:nvPr>
        </p:nvGraphicFramePr>
        <p:xfrm>
          <a:off x="238781" y="6309320"/>
          <a:ext cx="936104" cy="324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1" name="Формула" r:id="rId25" imgW="622080" imgH="215640" progId="Equation.3">
                  <p:embed/>
                </p:oleObj>
              </mc:Choice>
              <mc:Fallback>
                <p:oleObj name="Формула" r:id="rId25" imgW="622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81" y="6309320"/>
                        <a:ext cx="936104" cy="324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2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575810"/>
              </p:ext>
            </p:extLst>
          </p:nvPr>
        </p:nvGraphicFramePr>
        <p:xfrm>
          <a:off x="1757963" y="6091555"/>
          <a:ext cx="1179204" cy="724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2" name="Формула" r:id="rId27" imgW="723600" imgH="444240" progId="Equation.3">
                  <p:embed/>
                </p:oleObj>
              </mc:Choice>
              <mc:Fallback>
                <p:oleObj name="Формула" r:id="rId27" imgW="723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963" y="6091555"/>
                        <a:ext cx="1179204" cy="72407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2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777097"/>
              </p:ext>
            </p:extLst>
          </p:nvPr>
        </p:nvGraphicFramePr>
        <p:xfrm>
          <a:off x="3281075" y="6093296"/>
          <a:ext cx="1290925" cy="728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3" name="Формула" r:id="rId29" imgW="787320" imgH="444240" progId="Equation.3">
                  <p:embed/>
                </p:oleObj>
              </mc:Choice>
              <mc:Fallback>
                <p:oleObj name="Формула" r:id="rId29" imgW="787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075" y="6093296"/>
                        <a:ext cx="1290925" cy="72874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2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046109"/>
              </p:ext>
            </p:extLst>
          </p:nvPr>
        </p:nvGraphicFramePr>
        <p:xfrm>
          <a:off x="4860031" y="6056918"/>
          <a:ext cx="2809697" cy="756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4" name="Формула" r:id="rId31" imgW="1650960" imgH="444240" progId="Equation.3">
                  <p:embed/>
                </p:oleObj>
              </mc:Choice>
              <mc:Fallback>
                <p:oleObj name="Формула" r:id="rId31" imgW="1650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1" y="6056918"/>
                        <a:ext cx="2809697" cy="75645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403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37"/>
          <p:cNvSpPr txBox="1">
            <a:spLocks noChangeArrowheads="1"/>
          </p:cNvSpPr>
          <p:nvPr/>
        </p:nvSpPr>
        <p:spPr bwMode="auto">
          <a:xfrm>
            <a:off x="17587" y="908720"/>
            <a:ext cx="485300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b="1" dirty="0"/>
              <a:t>Частные случаи</a:t>
            </a:r>
            <a:r>
              <a:rPr lang="en-US" altLang="ru-RU" dirty="0"/>
              <a:t>:</a:t>
            </a:r>
            <a:r>
              <a:rPr lang="ru-RU" altLang="ru-RU" dirty="0"/>
              <a:t> </a:t>
            </a:r>
            <a:r>
              <a:rPr lang="ru-RU" altLang="ru-RU" dirty="0" smtClean="0"/>
              <a:t/>
            </a:r>
            <a:br>
              <a:rPr lang="ru-RU" altLang="ru-RU" dirty="0" smtClean="0"/>
            </a:br>
            <a:r>
              <a:rPr lang="ru-RU" altLang="ru-RU" dirty="0" smtClean="0"/>
              <a:t>1</a:t>
            </a:r>
            <a:r>
              <a:rPr lang="ru-RU" altLang="ru-RU" dirty="0"/>
              <a:t>. Сила постоянная </a:t>
            </a:r>
            <a:r>
              <a:rPr lang="ru-RU" altLang="ru-RU" dirty="0" smtClean="0"/>
              <a:t>по величине </a:t>
            </a:r>
            <a:r>
              <a:rPr lang="en-US" altLang="ru-RU" dirty="0"/>
              <a:t>(</a:t>
            </a:r>
            <a:r>
              <a:rPr lang="en-US" altLang="ru-RU" i="1" dirty="0"/>
              <a:t>F</a:t>
            </a:r>
            <a:r>
              <a:rPr lang="en-US" altLang="ru-RU" dirty="0"/>
              <a:t> = </a:t>
            </a:r>
            <a:r>
              <a:rPr lang="en-US" altLang="ru-RU" dirty="0" err="1" smtClean="0"/>
              <a:t>const</a:t>
            </a:r>
            <a:r>
              <a:rPr lang="en-US" altLang="ru-RU" dirty="0" smtClean="0"/>
              <a:t>)</a:t>
            </a:r>
            <a:r>
              <a:rPr lang="ru-RU" altLang="ru-RU" dirty="0" smtClean="0"/>
              <a:t> и </a:t>
            </a:r>
            <a:r>
              <a:rPr lang="ru-RU" altLang="ru-RU" dirty="0"/>
              <a:t>направлению</a:t>
            </a:r>
            <a:r>
              <a:rPr lang="en-US" altLang="ru-RU" dirty="0"/>
              <a:t> (</a:t>
            </a:r>
            <a:r>
              <a:rPr lang="en-US" altLang="ru-RU" dirty="0" smtClean="0">
                <a:sym typeface="Symbol" pitchFamily="18" charset="2"/>
              </a:rPr>
              <a:t>=</a:t>
            </a:r>
            <a:r>
              <a:rPr lang="en-US" altLang="ru-RU" dirty="0" err="1">
                <a:sym typeface="Symbol" pitchFamily="18" charset="2"/>
              </a:rPr>
              <a:t>const</a:t>
            </a:r>
            <a:r>
              <a:rPr lang="en-US" altLang="ru-RU" dirty="0">
                <a:sym typeface="Symbol" pitchFamily="18" charset="2"/>
              </a:rPr>
              <a:t>):</a:t>
            </a:r>
            <a:r>
              <a:rPr lang="ru-RU" altLang="ru-RU" dirty="0"/>
              <a:t>  </a:t>
            </a:r>
          </a:p>
        </p:txBody>
      </p:sp>
      <p:graphicFrame>
        <p:nvGraphicFramePr>
          <p:cNvPr id="35" name="Object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22991"/>
              </p:ext>
            </p:extLst>
          </p:nvPr>
        </p:nvGraphicFramePr>
        <p:xfrm>
          <a:off x="4572000" y="980729"/>
          <a:ext cx="4544982" cy="7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8" name="Формула" r:id="rId3" imgW="2679480" imgH="444240" progId="Equation.3">
                  <p:embed/>
                </p:oleObj>
              </mc:Choice>
              <mc:Fallback>
                <p:oleObj name="Формула" r:id="rId3" imgW="2679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80729"/>
                        <a:ext cx="4544982" cy="7920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240"/>
          <p:cNvSpPr txBox="1">
            <a:spLocks noChangeArrowheads="1"/>
          </p:cNvSpPr>
          <p:nvPr/>
        </p:nvSpPr>
        <p:spPr bwMode="auto">
          <a:xfrm>
            <a:off x="10561" y="1846565"/>
            <a:ext cx="47160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ru-RU" dirty="0"/>
              <a:t>2</a:t>
            </a:r>
            <a:r>
              <a:rPr lang="ru-RU" altLang="ru-RU" dirty="0"/>
              <a:t>. Сила постоянная по величине </a:t>
            </a:r>
            <a:r>
              <a:rPr lang="en-US" altLang="ru-RU" dirty="0"/>
              <a:t>(</a:t>
            </a:r>
            <a:r>
              <a:rPr lang="en-US" altLang="ru-RU" i="1" dirty="0"/>
              <a:t>F</a:t>
            </a:r>
            <a:r>
              <a:rPr lang="en-US" altLang="ru-RU" dirty="0"/>
              <a:t> = </a:t>
            </a:r>
            <a:r>
              <a:rPr lang="en-US" altLang="ru-RU" dirty="0" err="1" smtClean="0"/>
              <a:t>const</a:t>
            </a:r>
            <a:r>
              <a:rPr lang="en-US" altLang="ru-RU" dirty="0" smtClean="0"/>
              <a:t>)</a:t>
            </a:r>
            <a:r>
              <a:rPr lang="ru-RU" altLang="ru-RU" dirty="0" smtClean="0"/>
              <a:t> и </a:t>
            </a:r>
            <a:r>
              <a:rPr lang="ru-RU" altLang="ru-RU" dirty="0"/>
              <a:t>параллельна перемещению </a:t>
            </a:r>
            <a:r>
              <a:rPr lang="en-US" altLang="ru-RU" dirty="0"/>
              <a:t>(</a:t>
            </a:r>
            <a:r>
              <a:rPr lang="en-US" altLang="ru-RU" dirty="0">
                <a:sym typeface="Symbol" pitchFamily="18" charset="2"/>
              </a:rPr>
              <a:t> =</a:t>
            </a:r>
            <a:r>
              <a:rPr lang="ru-RU" altLang="ru-RU" dirty="0">
                <a:sym typeface="Symbol" pitchFamily="18" charset="2"/>
              </a:rPr>
              <a:t>0</a:t>
            </a:r>
            <a:r>
              <a:rPr lang="en-US" altLang="ru-RU" dirty="0">
                <a:sym typeface="Symbol" pitchFamily="18" charset="2"/>
              </a:rPr>
              <a:t>):</a:t>
            </a:r>
            <a:r>
              <a:rPr lang="ru-RU" altLang="ru-RU" dirty="0"/>
              <a:t>  </a:t>
            </a:r>
          </a:p>
        </p:txBody>
      </p:sp>
      <p:graphicFrame>
        <p:nvGraphicFramePr>
          <p:cNvPr id="37" name="Object 2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12364"/>
              </p:ext>
            </p:extLst>
          </p:nvPr>
        </p:nvGraphicFramePr>
        <p:xfrm>
          <a:off x="4726577" y="2022188"/>
          <a:ext cx="1224136" cy="341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9" name="Формула" r:id="rId5" imgW="583920" imgH="177480" progId="Equation.3">
                  <p:embed/>
                </p:oleObj>
              </mc:Choice>
              <mc:Fallback>
                <p:oleObj name="Формула" r:id="rId5" imgW="5839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577" y="2022188"/>
                        <a:ext cx="1224136" cy="34128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242"/>
          <p:cNvSpPr txBox="1">
            <a:spLocks noChangeArrowheads="1"/>
          </p:cNvSpPr>
          <p:nvPr/>
        </p:nvSpPr>
        <p:spPr bwMode="auto">
          <a:xfrm>
            <a:off x="17587" y="2487329"/>
            <a:ext cx="4266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dirty="0"/>
              <a:t>3. Сила перпендикулярна перемещению</a:t>
            </a:r>
            <a:r>
              <a:rPr lang="en-US" altLang="ru-RU" dirty="0">
                <a:sym typeface="Symbol" pitchFamily="18" charset="2"/>
              </a:rPr>
              <a:t>:</a:t>
            </a:r>
            <a:r>
              <a:rPr lang="ru-RU" altLang="ru-RU" dirty="0"/>
              <a:t>  </a:t>
            </a:r>
          </a:p>
        </p:txBody>
      </p:sp>
      <p:graphicFrame>
        <p:nvGraphicFramePr>
          <p:cNvPr id="39" name="Object 2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355998"/>
              </p:ext>
            </p:extLst>
          </p:nvPr>
        </p:nvGraphicFramePr>
        <p:xfrm>
          <a:off x="4366537" y="2513645"/>
          <a:ext cx="1026094" cy="31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0" name="Формула" r:id="rId7" imgW="380880" imgH="177480" progId="Equation.3">
                  <p:embed/>
                </p:oleObj>
              </mc:Choice>
              <mc:Fallback>
                <p:oleObj name="Формула" r:id="rId7" imgW="380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6537" y="2513645"/>
                        <a:ext cx="1026094" cy="316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107504" y="2996952"/>
            <a:ext cx="8496300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801688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074738" indent="-3810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331913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25600" indent="-3429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082800" indent="-3429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540000" indent="-3429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2997200" indent="-3429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454400" indent="-3429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ru-RU" altLang="ru-RU" sz="1800" b="1" dirty="0">
                <a:latin typeface="+mn-lt"/>
              </a:rPr>
              <a:t>Кинетическая энергия</a:t>
            </a:r>
            <a:r>
              <a:rPr lang="en-US" altLang="ru-RU" sz="1800" dirty="0">
                <a:latin typeface="+mn-lt"/>
              </a:rPr>
              <a:t> – </a:t>
            </a:r>
            <a:r>
              <a:rPr lang="ru-RU" altLang="ru-RU" sz="1800" dirty="0">
                <a:latin typeface="+mn-lt"/>
              </a:rPr>
              <a:t>характеризует способность механического движения превращаться в эквивалентное количество другого движения</a:t>
            </a:r>
            <a:r>
              <a:rPr lang="en-US" altLang="ru-RU" sz="1800" dirty="0">
                <a:latin typeface="+mn-lt"/>
              </a:rPr>
              <a:t>:</a:t>
            </a:r>
          </a:p>
        </p:txBody>
      </p:sp>
      <p:sp>
        <p:nvSpPr>
          <p:cNvPr id="41" name="Text Box 94"/>
          <p:cNvSpPr txBox="1">
            <a:spLocks noChangeArrowheads="1"/>
          </p:cNvSpPr>
          <p:nvPr/>
        </p:nvSpPr>
        <p:spPr bwMode="auto">
          <a:xfrm>
            <a:off x="37842" y="3573016"/>
            <a:ext cx="30364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b="1" dirty="0">
                <a:cs typeface="Arial" pitchFamily="34" charset="0"/>
              </a:rPr>
              <a:t>■ </a:t>
            </a:r>
            <a:r>
              <a:rPr lang="ru-RU" altLang="ru-RU" b="1" dirty="0" smtClean="0">
                <a:cs typeface="Arial" pitchFamily="34" charset="0"/>
              </a:rPr>
              <a:t>Кинетическая энергия материальной </a:t>
            </a:r>
            <a:r>
              <a:rPr lang="ru-RU" altLang="ru-RU" b="1" dirty="0">
                <a:cs typeface="Arial" pitchFamily="34" charset="0"/>
              </a:rPr>
              <a:t>точки</a:t>
            </a:r>
            <a:r>
              <a:rPr lang="en-US" altLang="ru-RU" b="1" dirty="0"/>
              <a:t>:</a:t>
            </a:r>
            <a:endParaRPr lang="en-US" altLang="ru-RU" dirty="0">
              <a:sym typeface="Symbol" pitchFamily="18" charset="2"/>
            </a:endParaRPr>
          </a:p>
        </p:txBody>
      </p:sp>
      <p:graphicFrame>
        <p:nvGraphicFramePr>
          <p:cNvPr id="42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571919"/>
              </p:ext>
            </p:extLst>
          </p:nvPr>
        </p:nvGraphicFramePr>
        <p:xfrm>
          <a:off x="2987824" y="3653337"/>
          <a:ext cx="769699" cy="56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1" name="Формула" r:id="rId9" imgW="571320" imgH="419040" progId="Equation.3">
                  <p:embed/>
                </p:oleObj>
              </mc:Choice>
              <mc:Fallback>
                <p:oleObj name="Формула" r:id="rId9" imgW="571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653337"/>
                        <a:ext cx="769699" cy="56444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96"/>
          <p:cNvSpPr txBox="1">
            <a:spLocks noChangeArrowheads="1"/>
          </p:cNvSpPr>
          <p:nvPr/>
        </p:nvSpPr>
        <p:spPr bwMode="auto">
          <a:xfrm>
            <a:off x="3917712" y="3573016"/>
            <a:ext cx="37962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b="1" dirty="0">
                <a:cs typeface="Arial" pitchFamily="34" charset="0"/>
              </a:rPr>
              <a:t>■        Кинетическая энергия</a:t>
            </a:r>
          </a:p>
          <a:p>
            <a:r>
              <a:rPr lang="ru-RU" altLang="ru-RU" b="1" dirty="0">
                <a:cs typeface="Arial" pitchFamily="34" charset="0"/>
              </a:rPr>
              <a:t>          системы материальных точек</a:t>
            </a:r>
            <a:r>
              <a:rPr lang="en-US" altLang="ru-RU" b="1" dirty="0"/>
              <a:t>:</a:t>
            </a:r>
            <a:endParaRPr lang="en-US" altLang="ru-RU" dirty="0">
              <a:sym typeface="Symbol" pitchFamily="18" charset="2"/>
            </a:endParaRPr>
          </a:p>
        </p:txBody>
      </p:sp>
      <p:graphicFrame>
        <p:nvGraphicFramePr>
          <p:cNvPr id="44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779509"/>
              </p:ext>
            </p:extLst>
          </p:nvPr>
        </p:nvGraphicFramePr>
        <p:xfrm>
          <a:off x="7786401" y="3653744"/>
          <a:ext cx="1079787" cy="56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2" name="Формула" r:id="rId11" imgW="799920" imgH="419040" progId="Equation.3">
                  <p:embed/>
                </p:oleObj>
              </mc:Choice>
              <mc:Fallback>
                <p:oleObj name="Формула" r:id="rId11" imgW="799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401" y="3653744"/>
                        <a:ext cx="1079787" cy="56560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98"/>
          <p:cNvSpPr txBox="1">
            <a:spLocks noChangeArrowheads="1"/>
          </p:cNvSpPr>
          <p:nvPr/>
        </p:nvSpPr>
        <p:spPr bwMode="auto">
          <a:xfrm>
            <a:off x="29741" y="4149080"/>
            <a:ext cx="30445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b="1" dirty="0" smtClean="0">
                <a:cs typeface="Arial" pitchFamily="34" charset="0"/>
              </a:rPr>
              <a:t>■ Кинетическая </a:t>
            </a:r>
            <a:r>
              <a:rPr lang="ru-RU" altLang="ru-RU" b="1" dirty="0">
                <a:cs typeface="Arial" pitchFamily="34" charset="0"/>
              </a:rPr>
              <a:t>энергия твердого тела     при поступательном движении</a:t>
            </a:r>
            <a:r>
              <a:rPr lang="en-US" altLang="ru-RU" b="1" dirty="0"/>
              <a:t>:</a:t>
            </a:r>
            <a:endParaRPr lang="en-US" altLang="ru-RU" dirty="0">
              <a:sym typeface="Symbol" pitchFamily="18" charset="2"/>
            </a:endParaRPr>
          </a:p>
        </p:txBody>
      </p:sp>
      <p:graphicFrame>
        <p:nvGraphicFramePr>
          <p:cNvPr id="46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577563"/>
              </p:ext>
            </p:extLst>
          </p:nvPr>
        </p:nvGraphicFramePr>
        <p:xfrm>
          <a:off x="2987824" y="4441804"/>
          <a:ext cx="82045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3" name="Формула" r:id="rId13" imgW="596880" imgH="419040" progId="Equation.3">
                  <p:embed/>
                </p:oleObj>
              </mc:Choice>
              <mc:Fallback>
                <p:oleObj name="Формула" r:id="rId13" imgW="596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441804"/>
                        <a:ext cx="820455" cy="57606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375345"/>
              </p:ext>
            </p:extLst>
          </p:nvPr>
        </p:nvGraphicFramePr>
        <p:xfrm>
          <a:off x="3960812" y="4365104"/>
          <a:ext cx="5224005" cy="552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4" name="Формула" r:id="rId15" imgW="3962160" imgH="419040" progId="Equation.3">
                  <p:embed/>
                </p:oleObj>
              </mc:Choice>
              <mc:Fallback>
                <p:oleObj name="Формула" r:id="rId15" imgW="3962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2" y="4365104"/>
                        <a:ext cx="5224005" cy="552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101"/>
          <p:cNvSpPr txBox="1">
            <a:spLocks noChangeArrowheads="1"/>
          </p:cNvSpPr>
          <p:nvPr/>
        </p:nvSpPr>
        <p:spPr bwMode="auto">
          <a:xfrm>
            <a:off x="29741" y="5016068"/>
            <a:ext cx="30445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b="1" dirty="0" smtClean="0">
                <a:cs typeface="Arial" pitchFamily="34" charset="0"/>
              </a:rPr>
              <a:t>■ </a:t>
            </a:r>
            <a:r>
              <a:rPr lang="ru-RU" altLang="ru-RU" b="1" dirty="0">
                <a:cs typeface="Arial" pitchFamily="34" charset="0"/>
              </a:rPr>
              <a:t>Кинетическая энергия твердого тела     при вращательном движении</a:t>
            </a:r>
            <a:r>
              <a:rPr lang="en-US" altLang="ru-RU" b="1" dirty="0"/>
              <a:t>:</a:t>
            </a:r>
            <a:endParaRPr lang="en-US" altLang="ru-RU" dirty="0">
              <a:sym typeface="Symbol" pitchFamily="18" charset="2"/>
            </a:endParaRPr>
          </a:p>
        </p:txBody>
      </p:sp>
      <p:graphicFrame>
        <p:nvGraphicFramePr>
          <p:cNvPr id="49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417560"/>
              </p:ext>
            </p:extLst>
          </p:nvPr>
        </p:nvGraphicFramePr>
        <p:xfrm>
          <a:off x="2987824" y="5240864"/>
          <a:ext cx="90054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5" name="Формула" r:id="rId17" imgW="609480" imgH="419040" progId="Equation.3">
                  <p:embed/>
                </p:oleObj>
              </mc:Choice>
              <mc:Fallback>
                <p:oleObj name="Формула" r:id="rId17" imgW="609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240864"/>
                        <a:ext cx="900545" cy="619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618630"/>
              </p:ext>
            </p:extLst>
          </p:nvPr>
        </p:nvGraphicFramePr>
        <p:xfrm>
          <a:off x="3930650" y="5229200"/>
          <a:ext cx="5132614" cy="50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6" name="Формула" r:id="rId19" imgW="4267080" imgH="419040" progId="Equation.3">
                  <p:embed/>
                </p:oleObj>
              </mc:Choice>
              <mc:Fallback>
                <p:oleObj name="Формула" r:id="rId19" imgW="4267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5229200"/>
                        <a:ext cx="5132614" cy="50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104"/>
          <p:cNvSpPr txBox="1">
            <a:spLocks noChangeArrowheads="1"/>
          </p:cNvSpPr>
          <p:nvPr/>
        </p:nvSpPr>
        <p:spPr bwMode="auto">
          <a:xfrm>
            <a:off x="29741" y="5890046"/>
            <a:ext cx="28140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b="1" dirty="0">
                <a:cs typeface="Arial" pitchFamily="34" charset="0"/>
              </a:rPr>
              <a:t>■ </a:t>
            </a:r>
            <a:r>
              <a:rPr lang="ru-RU" altLang="ru-RU" b="1" dirty="0" smtClean="0">
                <a:cs typeface="Arial" pitchFamily="34" charset="0"/>
              </a:rPr>
              <a:t>Кинетическая </a:t>
            </a:r>
            <a:r>
              <a:rPr lang="ru-RU" altLang="ru-RU" b="1" dirty="0">
                <a:cs typeface="Arial" pitchFamily="34" charset="0"/>
              </a:rPr>
              <a:t>энергия </a:t>
            </a:r>
          </a:p>
          <a:p>
            <a:r>
              <a:rPr lang="ru-RU" altLang="ru-RU" b="1" dirty="0">
                <a:cs typeface="Arial" pitchFamily="34" charset="0"/>
              </a:rPr>
              <a:t>твердого тела  при </a:t>
            </a:r>
            <a:r>
              <a:rPr lang="ru-RU" altLang="ru-RU" b="1" dirty="0" smtClean="0">
                <a:cs typeface="Arial" pitchFamily="34" charset="0"/>
              </a:rPr>
              <a:t>плоском движении</a:t>
            </a:r>
            <a:r>
              <a:rPr lang="en-US" altLang="ru-RU" b="1" dirty="0"/>
              <a:t>:</a:t>
            </a:r>
            <a:endParaRPr lang="en-US" altLang="ru-RU" dirty="0">
              <a:sym typeface="Symbol" pitchFamily="18" charset="2"/>
            </a:endParaRPr>
          </a:p>
        </p:txBody>
      </p:sp>
      <p:graphicFrame>
        <p:nvGraphicFramePr>
          <p:cNvPr id="52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238803"/>
              </p:ext>
            </p:extLst>
          </p:nvPr>
        </p:nvGraphicFramePr>
        <p:xfrm>
          <a:off x="2699792" y="6181724"/>
          <a:ext cx="1421262" cy="63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7" name="Формула" r:id="rId21" imgW="1104840" imgH="419040" progId="Equation.3">
                  <p:embed/>
                </p:oleObj>
              </mc:Choice>
              <mc:Fallback>
                <p:oleObj name="Формула" r:id="rId21" imgW="1104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6181724"/>
                        <a:ext cx="1421262" cy="63165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122667"/>
              </p:ext>
            </p:extLst>
          </p:nvPr>
        </p:nvGraphicFramePr>
        <p:xfrm>
          <a:off x="4307781" y="6028134"/>
          <a:ext cx="482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8" name="Формула" r:id="rId23" imgW="4825800" imgH="419040" progId="Equation.3">
                  <p:embed/>
                </p:oleObj>
              </mc:Choice>
              <mc:Fallback>
                <p:oleObj name="Формула" r:id="rId23" imgW="4825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781" y="6028134"/>
                        <a:ext cx="482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107"/>
          <p:cNvSpPr>
            <a:spLocks noChangeArrowheads="1"/>
          </p:cNvSpPr>
          <p:nvPr/>
        </p:nvSpPr>
        <p:spPr bwMode="auto">
          <a:xfrm>
            <a:off x="7631807" y="6037649"/>
            <a:ext cx="790575" cy="400050"/>
          </a:xfrm>
          <a:prstGeom prst="rect">
            <a:avLst/>
          </a:prstGeom>
          <a:noFill/>
          <a:ln w="158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55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744671"/>
              </p:ext>
            </p:extLst>
          </p:nvPr>
        </p:nvGraphicFramePr>
        <p:xfrm>
          <a:off x="4283968" y="6458347"/>
          <a:ext cx="332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9" name="Формула" r:id="rId25" imgW="3327120" imgH="393480" progId="Equation.3">
                  <p:embed/>
                </p:oleObj>
              </mc:Choice>
              <mc:Fallback>
                <p:oleObj name="Формула" r:id="rId25" imgW="3327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6458347"/>
                        <a:ext cx="332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AutoShape 111"/>
          <p:cNvSpPr>
            <a:spLocks noChangeArrowheads="1"/>
          </p:cNvSpPr>
          <p:nvPr/>
        </p:nvSpPr>
        <p:spPr bwMode="auto">
          <a:xfrm rot="10800000">
            <a:off x="7687568" y="6504384"/>
            <a:ext cx="304800" cy="1809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7" name="Rectangle 112"/>
          <p:cNvSpPr>
            <a:spLocks noChangeArrowheads="1"/>
          </p:cNvSpPr>
          <p:nvPr/>
        </p:nvSpPr>
        <p:spPr bwMode="auto">
          <a:xfrm>
            <a:off x="8525570" y="6036062"/>
            <a:ext cx="628650" cy="400050"/>
          </a:xfrm>
          <a:prstGeom prst="rect">
            <a:avLst/>
          </a:prstGeom>
          <a:noFill/>
          <a:ln w="158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8" name="AutoShape 113"/>
          <p:cNvSpPr>
            <a:spLocks noChangeArrowheads="1"/>
          </p:cNvSpPr>
          <p:nvPr/>
        </p:nvSpPr>
        <p:spPr bwMode="auto">
          <a:xfrm rot="10800000">
            <a:off x="8686106" y="6531372"/>
            <a:ext cx="304800" cy="1809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59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017787"/>
              </p:ext>
            </p:extLst>
          </p:nvPr>
        </p:nvGraphicFramePr>
        <p:xfrm>
          <a:off x="8130481" y="6466284"/>
          <a:ext cx="41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0" name="Формула" r:id="rId27" imgW="419040" imgH="419040" progId="Equation.3">
                  <p:embed/>
                </p:oleObj>
              </mc:Choice>
              <mc:Fallback>
                <p:oleObj name="Формула" r:id="rId27" imgW="419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0481" y="6466284"/>
                        <a:ext cx="41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403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0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ru-RU" altLang="ru-RU" sz="1100" b="1" dirty="0" smtClean="0">
                <a:solidFill>
                  <a:schemeClr val="bg2"/>
                </a:solidFill>
                <a:latin typeface="+mn-lt"/>
              </a:rPr>
              <a:t>12</a:t>
            </a:r>
            <a:endParaRPr lang="ru-RU" altLang="ru-RU" sz="11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4" name="Rectangle 115"/>
          <p:cNvSpPr>
            <a:spLocks noChangeArrowheads="1"/>
          </p:cNvSpPr>
          <p:nvPr/>
        </p:nvSpPr>
        <p:spPr bwMode="auto">
          <a:xfrm>
            <a:off x="279400" y="908720"/>
            <a:ext cx="849630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801688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074738" indent="-3810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331913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25600" indent="-3429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082800" indent="-3429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540000" indent="-3429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2997200" indent="-3429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454400" indent="-3429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ru-RU" altLang="ru-RU" sz="1800" b="1" dirty="0">
                <a:latin typeface="+mn-lt"/>
              </a:rPr>
              <a:t>Теорема об изменении кинетической энергии материальной точки – Изменение кинетической энергии точки равно работе сил, действующих на точку на том же перемещении</a:t>
            </a:r>
            <a:r>
              <a:rPr lang="en-US" altLang="ru-RU" sz="1800" b="1" dirty="0">
                <a:latin typeface="+mn-lt"/>
              </a:rPr>
              <a:t>:</a:t>
            </a:r>
            <a:endParaRPr lang="en-US" altLang="ru-RU" sz="1800" dirty="0">
              <a:latin typeface="+mn-lt"/>
            </a:endParaRPr>
          </a:p>
        </p:txBody>
      </p:sp>
      <p:sp>
        <p:nvSpPr>
          <p:cNvPr id="55" name="Text Box 116"/>
          <p:cNvSpPr txBox="1">
            <a:spLocks noChangeArrowheads="1"/>
          </p:cNvSpPr>
          <p:nvPr/>
        </p:nvSpPr>
        <p:spPr bwMode="auto">
          <a:xfrm>
            <a:off x="5741" y="1818283"/>
            <a:ext cx="31710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 dirty="0" smtClean="0"/>
              <a:t>Основной </a:t>
            </a:r>
            <a:r>
              <a:rPr lang="ru-RU" altLang="ru-RU" sz="1600" dirty="0"/>
              <a:t>закон динамики точки</a:t>
            </a:r>
            <a:r>
              <a:rPr lang="en-US" altLang="ru-RU" sz="1600" dirty="0"/>
              <a:t>:</a:t>
            </a:r>
            <a:endParaRPr lang="ru-RU" altLang="ru-RU" sz="1600" dirty="0"/>
          </a:p>
        </p:txBody>
      </p:sp>
      <p:graphicFrame>
        <p:nvGraphicFramePr>
          <p:cNvPr id="56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955357"/>
              </p:ext>
            </p:extLst>
          </p:nvPr>
        </p:nvGraphicFramePr>
        <p:xfrm>
          <a:off x="3347864" y="1832378"/>
          <a:ext cx="1275704" cy="372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8" name="Формула" r:id="rId3" imgW="977760" imgH="253800" progId="Equation.3">
                  <p:embed/>
                </p:oleObj>
              </mc:Choice>
              <mc:Fallback>
                <p:oleObj name="Формула" r:id="rId3" imgW="977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832378"/>
                        <a:ext cx="1275704" cy="372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118"/>
          <p:cNvSpPr txBox="1">
            <a:spLocks noChangeArrowheads="1"/>
          </p:cNvSpPr>
          <p:nvPr/>
        </p:nvSpPr>
        <p:spPr bwMode="auto">
          <a:xfrm>
            <a:off x="106731" y="2420888"/>
            <a:ext cx="338514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600" dirty="0"/>
              <a:t>Выразим ускорение через скорость и </a:t>
            </a:r>
            <a:r>
              <a:rPr lang="ru-RU" altLang="ru-RU" sz="1600" dirty="0" smtClean="0"/>
              <a:t>умножим левую </a:t>
            </a:r>
            <a:r>
              <a:rPr lang="ru-RU" altLang="ru-RU" sz="1600" dirty="0"/>
              <a:t>и правую части </a:t>
            </a:r>
            <a:r>
              <a:rPr lang="ru-RU" altLang="ru-RU" sz="1600" dirty="0" smtClean="0"/>
              <a:t>соотношения скалярно на дифференциал </a:t>
            </a:r>
            <a:r>
              <a:rPr lang="ru-RU" altLang="ru-RU" sz="1600" dirty="0"/>
              <a:t>радиуса-вектора </a:t>
            </a:r>
            <a:r>
              <a:rPr lang="en-US" altLang="ru-RU" sz="1600" dirty="0"/>
              <a:t>:</a:t>
            </a:r>
            <a:endParaRPr lang="ru-RU" altLang="ru-RU" sz="1600" dirty="0"/>
          </a:p>
        </p:txBody>
      </p:sp>
      <p:graphicFrame>
        <p:nvGraphicFramePr>
          <p:cNvPr id="58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485815"/>
              </p:ext>
            </p:extLst>
          </p:nvPr>
        </p:nvGraphicFramePr>
        <p:xfrm>
          <a:off x="3375139" y="2959497"/>
          <a:ext cx="3492271" cy="538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9" name="Формула" r:id="rId5" imgW="2552400" imgH="393480" progId="Equation.3">
                  <p:embed/>
                </p:oleObj>
              </mc:Choice>
              <mc:Fallback>
                <p:oleObj name="Формула" r:id="rId5" imgW="2552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139" y="2959497"/>
                        <a:ext cx="3492271" cy="538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120"/>
          <p:cNvSpPr>
            <a:spLocks noChangeArrowheads="1"/>
          </p:cNvSpPr>
          <p:nvPr/>
        </p:nvSpPr>
        <p:spPr bwMode="auto">
          <a:xfrm>
            <a:off x="5513177" y="3068960"/>
            <a:ext cx="642999" cy="285750"/>
          </a:xfrm>
          <a:prstGeom prst="rect">
            <a:avLst/>
          </a:prstGeom>
          <a:noFill/>
          <a:ln w="158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100"/>
          </a:p>
        </p:txBody>
      </p:sp>
      <p:sp>
        <p:nvSpPr>
          <p:cNvPr id="60" name="Rectangle 121"/>
          <p:cNvSpPr>
            <a:spLocks noChangeArrowheads="1"/>
          </p:cNvSpPr>
          <p:nvPr/>
        </p:nvSpPr>
        <p:spPr bwMode="auto">
          <a:xfrm>
            <a:off x="6300192" y="3068960"/>
            <a:ext cx="624288" cy="285750"/>
          </a:xfrm>
          <a:prstGeom prst="rect">
            <a:avLst/>
          </a:prstGeom>
          <a:noFill/>
          <a:ln w="158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100"/>
          </a:p>
        </p:txBody>
      </p:sp>
      <p:sp>
        <p:nvSpPr>
          <p:cNvPr id="61" name="AutoShape 122"/>
          <p:cNvSpPr>
            <a:spLocks noChangeArrowheads="1"/>
          </p:cNvSpPr>
          <p:nvPr/>
        </p:nvSpPr>
        <p:spPr bwMode="auto">
          <a:xfrm rot="5400000">
            <a:off x="5864100" y="3448100"/>
            <a:ext cx="204787" cy="2381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100"/>
          </a:p>
        </p:txBody>
      </p:sp>
      <p:sp>
        <p:nvSpPr>
          <p:cNvPr id="62" name="AutoShape 123"/>
          <p:cNvSpPr>
            <a:spLocks noChangeArrowheads="1"/>
          </p:cNvSpPr>
          <p:nvPr/>
        </p:nvSpPr>
        <p:spPr bwMode="auto">
          <a:xfrm rot="5400000">
            <a:off x="6438775" y="3436987"/>
            <a:ext cx="204788" cy="2381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100"/>
          </a:p>
        </p:txBody>
      </p:sp>
      <p:graphicFrame>
        <p:nvGraphicFramePr>
          <p:cNvPr id="63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550464"/>
              </p:ext>
            </p:extLst>
          </p:nvPr>
        </p:nvGraphicFramePr>
        <p:xfrm>
          <a:off x="4658834" y="3682628"/>
          <a:ext cx="1641358" cy="599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0" name="Формула" r:id="rId7" imgW="1320480" imgH="482400" progId="Equation.3">
                  <p:embed/>
                </p:oleObj>
              </mc:Choice>
              <mc:Fallback>
                <p:oleObj name="Формула" r:id="rId7" imgW="1320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834" y="3682628"/>
                        <a:ext cx="1641358" cy="599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734375"/>
              </p:ext>
            </p:extLst>
          </p:nvPr>
        </p:nvGraphicFramePr>
        <p:xfrm>
          <a:off x="6402505" y="3789040"/>
          <a:ext cx="332223" cy="27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1" name="Формула" r:id="rId9" imgW="215640" imgH="177480" progId="Equation.3">
                  <p:embed/>
                </p:oleObj>
              </mc:Choice>
              <mc:Fallback>
                <p:oleObj name="Формула" r:id="rId9" imgW="215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505" y="3789040"/>
                        <a:ext cx="332223" cy="273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126"/>
          <p:cNvSpPr txBox="1">
            <a:spLocks noChangeArrowheads="1"/>
          </p:cNvSpPr>
          <p:nvPr/>
        </p:nvSpPr>
        <p:spPr bwMode="auto">
          <a:xfrm>
            <a:off x="4788024" y="1818283"/>
            <a:ext cx="412645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 dirty="0"/>
              <a:t>Проинтегрируем полученное соотношение</a:t>
            </a:r>
            <a:r>
              <a:rPr lang="en-US" altLang="ru-RU" sz="1600" dirty="0"/>
              <a:t>:</a:t>
            </a:r>
            <a:endParaRPr lang="ru-RU" altLang="ru-RU" sz="1600" dirty="0"/>
          </a:p>
        </p:txBody>
      </p:sp>
      <p:graphicFrame>
        <p:nvGraphicFramePr>
          <p:cNvPr id="66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57163"/>
              </p:ext>
            </p:extLst>
          </p:nvPr>
        </p:nvGraphicFramePr>
        <p:xfrm>
          <a:off x="4929120" y="2144426"/>
          <a:ext cx="2917651" cy="780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2" name="Формула" r:id="rId11" imgW="1993680" imgH="533160" progId="Equation.3">
                  <p:embed/>
                </p:oleObj>
              </mc:Choice>
              <mc:Fallback>
                <p:oleObj name="Формула" r:id="rId11" imgW="19936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20" y="2144426"/>
                        <a:ext cx="2917651" cy="780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 Box 128"/>
          <p:cNvSpPr txBox="1">
            <a:spLocks noChangeArrowheads="1"/>
          </p:cNvSpPr>
          <p:nvPr/>
        </p:nvSpPr>
        <p:spPr bwMode="auto">
          <a:xfrm>
            <a:off x="16277" y="4293096"/>
            <a:ext cx="37834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 dirty="0"/>
              <a:t>После подстановки пределов получаем</a:t>
            </a:r>
            <a:r>
              <a:rPr lang="en-US" altLang="ru-RU" sz="1600" dirty="0"/>
              <a:t>:</a:t>
            </a:r>
            <a:endParaRPr lang="ru-RU" altLang="ru-RU" sz="1600" dirty="0"/>
          </a:p>
        </p:txBody>
      </p:sp>
      <p:graphicFrame>
        <p:nvGraphicFramePr>
          <p:cNvPr id="68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333611"/>
              </p:ext>
            </p:extLst>
          </p:nvPr>
        </p:nvGraphicFramePr>
        <p:xfrm>
          <a:off x="3796553" y="4221087"/>
          <a:ext cx="1673305" cy="64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3" name="Формула" r:id="rId13" imgW="977760" imgH="419040" progId="Equation.3">
                  <p:embed/>
                </p:oleObj>
              </mc:Choice>
              <mc:Fallback>
                <p:oleObj name="Формула" r:id="rId13" imgW="977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6553" y="4221087"/>
                        <a:ext cx="1673305" cy="64807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6731" y="4798364"/>
                <a:ext cx="1982402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𝑚𝑉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𝑑𝑉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1" y="4798364"/>
                <a:ext cx="1982402" cy="61824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6731" y="5590452"/>
                <a:ext cx="1878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𝑚𝑣𝑑𝑉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1" y="5590452"/>
                <a:ext cx="187814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6731" y="6094508"/>
                <a:ext cx="1584344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𝑑𝑊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1" y="6094508"/>
                <a:ext cx="1584344" cy="61645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03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0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ru-RU" altLang="ru-RU" sz="1000" b="1" dirty="0" smtClean="0">
                <a:solidFill>
                  <a:schemeClr val="bg2"/>
                </a:solidFill>
                <a:latin typeface="+mn-lt"/>
              </a:rPr>
              <a:t>13</a:t>
            </a:r>
            <a:endParaRPr lang="ru-RU" altLang="ru-RU" sz="10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4" name="Rectangle 130"/>
          <p:cNvSpPr>
            <a:spLocks noChangeArrowheads="1"/>
          </p:cNvSpPr>
          <p:nvPr/>
        </p:nvSpPr>
        <p:spPr bwMode="auto">
          <a:xfrm>
            <a:off x="279400" y="908720"/>
            <a:ext cx="8496300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801688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074738" indent="-3810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331913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25600" indent="-3429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082800" indent="-3429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540000" indent="-3429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2997200" indent="-3429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454400" indent="-3429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ru-RU" altLang="ru-RU" sz="1800" b="1" dirty="0">
                <a:latin typeface="+mn-lt"/>
              </a:rPr>
              <a:t>Теорема об изменении кинетической энергии системы – Изменение кинетической энергии системы равно работе сил, действующих на систему на соответствующих перемещениях точек системы</a:t>
            </a:r>
            <a:r>
              <a:rPr lang="en-US" altLang="ru-RU" sz="1800" b="1" dirty="0">
                <a:latin typeface="+mn-lt"/>
              </a:rPr>
              <a:t>:</a:t>
            </a:r>
            <a:endParaRPr lang="en-US" altLang="ru-RU" sz="1800" dirty="0">
              <a:latin typeface="+mn-lt"/>
            </a:endParaRPr>
          </a:p>
        </p:txBody>
      </p:sp>
      <p:sp>
        <p:nvSpPr>
          <p:cNvPr id="35" name="Text Box 131"/>
          <p:cNvSpPr txBox="1">
            <a:spLocks noChangeArrowheads="1"/>
          </p:cNvSpPr>
          <p:nvPr/>
        </p:nvSpPr>
        <p:spPr bwMode="auto">
          <a:xfrm>
            <a:off x="177160" y="1916832"/>
            <a:ext cx="82157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 dirty="0"/>
              <a:t>Запишем теорему об изменении кинетической энергии для произвольной точки системы,</a:t>
            </a:r>
          </a:p>
          <a:p>
            <a:r>
              <a:rPr lang="ru-RU" altLang="ru-RU" sz="1600" dirty="0"/>
              <a:t>при этом выделим работу внешних и внутренних сил, приложенных к данной точке</a:t>
            </a:r>
            <a:r>
              <a:rPr lang="en-US" altLang="ru-RU" sz="1600" dirty="0"/>
              <a:t>:</a:t>
            </a:r>
            <a:endParaRPr lang="ru-RU" altLang="ru-RU" sz="1600" dirty="0"/>
          </a:p>
        </p:txBody>
      </p:sp>
      <p:graphicFrame>
        <p:nvGraphicFramePr>
          <p:cNvPr id="36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141892"/>
              </p:ext>
            </p:extLst>
          </p:nvPr>
        </p:nvGraphicFramePr>
        <p:xfrm>
          <a:off x="3347864" y="2645622"/>
          <a:ext cx="2228076" cy="639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2" name="Формула" r:id="rId3" imgW="1460160" imgH="419040" progId="Equation.3">
                  <p:embed/>
                </p:oleObj>
              </mc:Choice>
              <mc:Fallback>
                <p:oleObj name="Формула" r:id="rId3" imgW="1460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645622"/>
                        <a:ext cx="2228076" cy="63936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33"/>
          <p:cNvSpPr txBox="1">
            <a:spLocks noChangeArrowheads="1"/>
          </p:cNvSpPr>
          <p:nvPr/>
        </p:nvSpPr>
        <p:spPr bwMode="auto">
          <a:xfrm>
            <a:off x="177160" y="3501008"/>
            <a:ext cx="48429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 dirty="0"/>
              <a:t>Просуммируем левые и правые части соотношений</a:t>
            </a:r>
            <a:r>
              <a:rPr lang="en-US" altLang="ru-RU" sz="1600" dirty="0"/>
              <a:t>:</a:t>
            </a:r>
            <a:endParaRPr lang="ru-RU" altLang="ru-RU" sz="1600" dirty="0"/>
          </a:p>
        </p:txBody>
      </p:sp>
      <p:graphicFrame>
        <p:nvGraphicFramePr>
          <p:cNvPr id="38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277018"/>
              </p:ext>
            </p:extLst>
          </p:nvPr>
        </p:nvGraphicFramePr>
        <p:xfrm>
          <a:off x="5049838" y="3356992"/>
          <a:ext cx="300251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3" name="Формула" r:id="rId5" imgW="2184120" imgH="419040" progId="Equation.3">
                  <p:embed/>
                </p:oleObj>
              </mc:Choice>
              <mc:Fallback>
                <p:oleObj name="Формула" r:id="rId5" imgW="2184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3356992"/>
                        <a:ext cx="3002515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35"/>
          <p:cNvSpPr txBox="1">
            <a:spLocks noChangeArrowheads="1"/>
          </p:cNvSpPr>
          <p:nvPr/>
        </p:nvSpPr>
        <p:spPr bwMode="auto">
          <a:xfrm>
            <a:off x="177160" y="3933056"/>
            <a:ext cx="63390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600" dirty="0"/>
              <a:t>В левой части получили разность кинетических энергий системы</a:t>
            </a:r>
            <a:r>
              <a:rPr lang="en-US" altLang="ru-RU" sz="1600" dirty="0"/>
              <a:t>:</a:t>
            </a:r>
            <a:endParaRPr lang="ru-RU" altLang="ru-RU" sz="1600" dirty="0"/>
          </a:p>
        </p:txBody>
      </p:sp>
      <p:graphicFrame>
        <p:nvGraphicFramePr>
          <p:cNvPr id="40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898717"/>
              </p:ext>
            </p:extLst>
          </p:nvPr>
        </p:nvGraphicFramePr>
        <p:xfrm>
          <a:off x="3117849" y="4437112"/>
          <a:ext cx="2462263" cy="443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4" name="Формула" r:id="rId7" imgW="1409400" imgH="253800" progId="Equation.3">
                  <p:embed/>
                </p:oleObj>
              </mc:Choice>
              <mc:Fallback>
                <p:oleObj name="Формула" r:id="rId7" imgW="1409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49" y="4437112"/>
                        <a:ext cx="2462263" cy="44365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37"/>
          <p:cNvSpPr txBox="1">
            <a:spLocks noChangeArrowheads="1"/>
          </p:cNvSpPr>
          <p:nvPr/>
        </p:nvSpPr>
        <p:spPr bwMode="auto">
          <a:xfrm>
            <a:off x="144337" y="5109377"/>
            <a:ext cx="32844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600" dirty="0"/>
              <a:t>Для неизменяемой  системы</a:t>
            </a:r>
            <a:r>
              <a:rPr lang="en-US" altLang="ru-RU" sz="1600" dirty="0"/>
              <a:t>:</a:t>
            </a:r>
            <a:endParaRPr lang="ru-RU" altLang="ru-RU" sz="1600" dirty="0"/>
          </a:p>
        </p:txBody>
      </p:sp>
      <p:graphicFrame>
        <p:nvGraphicFramePr>
          <p:cNvPr id="42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286524"/>
              </p:ext>
            </p:extLst>
          </p:nvPr>
        </p:nvGraphicFramePr>
        <p:xfrm>
          <a:off x="3027008" y="5085184"/>
          <a:ext cx="2592289" cy="398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5" name="Формула" r:id="rId9" imgW="1650960" imgH="253800" progId="Equation.3">
                  <p:embed/>
                </p:oleObj>
              </mc:Choice>
              <mc:Fallback>
                <p:oleObj name="Формула" r:id="rId9" imgW="1650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008" y="5085184"/>
                        <a:ext cx="2592289" cy="39881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403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0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ru-RU" altLang="ru-RU" sz="1000" b="1" dirty="0" smtClean="0">
                <a:solidFill>
                  <a:schemeClr val="bg2"/>
                </a:solidFill>
                <a:latin typeface="+mn-lt"/>
              </a:rPr>
              <a:t>14</a:t>
            </a:r>
            <a:endParaRPr lang="ru-RU" altLang="ru-RU" sz="10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Text Box 131"/>
          <p:cNvSpPr txBox="1">
            <a:spLocks noChangeArrowheads="1"/>
          </p:cNvSpPr>
          <p:nvPr/>
        </p:nvSpPr>
        <p:spPr bwMode="auto">
          <a:xfrm>
            <a:off x="282810" y="1556792"/>
            <a:ext cx="84963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b="1" i="1" dirty="0" smtClean="0">
                <a:solidFill>
                  <a:schemeClr val="accent1"/>
                </a:solidFill>
              </a:rPr>
              <a:t>Для самостоятельного разбора: принцип Даламбера, закон Гука, Закон всемирного тяготения.</a:t>
            </a:r>
            <a:endParaRPr lang="en-US" altLang="ru-RU" b="1" i="1" dirty="0" smtClean="0">
              <a:solidFill>
                <a:schemeClr val="accent1"/>
              </a:solidFill>
            </a:endParaRPr>
          </a:p>
          <a:p>
            <a:endParaRPr lang="en-US" altLang="ru-RU" b="1" i="1" dirty="0">
              <a:solidFill>
                <a:schemeClr val="accent1"/>
              </a:solidFill>
            </a:endParaRPr>
          </a:p>
          <a:p>
            <a:endParaRPr lang="en-US" altLang="ru-RU" b="1" i="1" dirty="0" smtClean="0">
              <a:solidFill>
                <a:schemeClr val="accent1"/>
              </a:solidFill>
            </a:endParaRPr>
          </a:p>
          <a:p>
            <a:pPr algn="ctr"/>
            <a:r>
              <a:rPr lang="ru-RU" altLang="ru-RU" sz="2400" b="1" i="1" dirty="0" smtClean="0">
                <a:solidFill>
                  <a:schemeClr val="accent1"/>
                </a:solidFill>
              </a:rPr>
              <a:t>ДОПОЛНИТЕЛЬНЫЕ ГЛАВЫ.</a:t>
            </a:r>
            <a:endParaRPr lang="ru-RU" altLang="ru-RU" sz="24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3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6"/>
          <p:cNvSpPr>
            <a:spLocks noChangeArrowheads="1"/>
          </p:cNvSpPr>
          <p:nvPr/>
        </p:nvSpPr>
        <p:spPr bwMode="auto">
          <a:xfrm>
            <a:off x="1547664" y="1485727"/>
            <a:ext cx="6030912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ru-RU" altLang="ru-RU" sz="1600">
              <a:latin typeface="+mn-lt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643" y="900236"/>
            <a:ext cx="8982075" cy="197008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 b="1" dirty="0" smtClean="0"/>
              <a:t>Теоретическая механика состоит из трех разделов</a:t>
            </a:r>
            <a:r>
              <a:rPr lang="en-US" altLang="ru-RU" sz="1600" b="1" dirty="0" smtClean="0"/>
              <a:t>:</a:t>
            </a:r>
            <a:endParaRPr lang="ru-RU" altLang="ru-RU" sz="1600" b="1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6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6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6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6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6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 dirty="0" smtClean="0">
                <a:solidFill>
                  <a:srgbClr val="FF0000"/>
                </a:solidFill>
              </a:rPr>
              <a:t>Статика </a:t>
            </a:r>
            <a:r>
              <a:rPr lang="ru-RU" altLang="ru-RU" sz="1600" dirty="0" smtClean="0"/>
              <a:t>– </a:t>
            </a:r>
            <a:r>
              <a:rPr lang="ru-RU" altLang="ru-RU" sz="1600" dirty="0" smtClean="0">
                <a:solidFill>
                  <a:schemeClr val="accent1"/>
                </a:solidFill>
              </a:rPr>
              <a:t>изучает условия относительного равновесия механических систем. </a:t>
            </a:r>
            <a:r>
              <a:rPr lang="ru-RU" altLang="ru-RU" sz="1600" dirty="0" smtClean="0"/>
              <a:t>Для осуществления равновесия необходимо определенное соотношение сил, поэтому в статике изучаются общие свойства сил, правила замены сил другими силами, эквивалентными с точки зрения равновесия. 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 dirty="0" smtClean="0">
                <a:solidFill>
                  <a:srgbClr val="FF0000"/>
                </a:solidFill>
              </a:rPr>
              <a:t>Кинематика</a:t>
            </a:r>
            <a:r>
              <a:rPr lang="ru-RU" altLang="ru-RU" sz="1600" dirty="0" smtClean="0"/>
              <a:t> –</a:t>
            </a:r>
            <a:r>
              <a:rPr lang="en-US" altLang="ru-RU" sz="1600" dirty="0" smtClean="0"/>
              <a:t> </a:t>
            </a:r>
            <a:r>
              <a:rPr lang="ru-RU" altLang="ru-RU" sz="1600" dirty="0" smtClean="0">
                <a:solidFill>
                  <a:schemeClr val="accent1"/>
                </a:solidFill>
              </a:rPr>
              <a:t>изучает механическое движение без учета сил</a:t>
            </a:r>
            <a:r>
              <a:rPr lang="ru-RU" altLang="ru-RU" sz="1600" dirty="0" smtClean="0"/>
              <a:t>, вызывающих это движение или влияющих на него. Таким образом, устанавливаются некоторые количественные меры движения с чисто геометрической точки зрения.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 dirty="0" smtClean="0">
                <a:solidFill>
                  <a:srgbClr val="FF0000"/>
                </a:solidFill>
              </a:rPr>
              <a:t>Динамика</a:t>
            </a:r>
            <a:r>
              <a:rPr lang="ru-RU" altLang="ru-RU" sz="1600" dirty="0" smtClean="0"/>
              <a:t> – </a:t>
            </a:r>
            <a:r>
              <a:rPr lang="ru-RU" altLang="ru-RU" sz="1600" dirty="0" smtClean="0">
                <a:solidFill>
                  <a:schemeClr val="accent1"/>
                </a:solidFill>
              </a:rPr>
              <a:t>изучает механическое движение в связи с действующими силами </a:t>
            </a:r>
            <a:r>
              <a:rPr lang="ru-RU" altLang="ru-RU" sz="1600" dirty="0" smtClean="0"/>
              <a:t>на объект движения. Таким образом, изучается связь между</a:t>
            </a:r>
            <a:r>
              <a:rPr lang="en-US" altLang="ru-RU" sz="1600" dirty="0" smtClean="0"/>
              <a:t> </a:t>
            </a:r>
            <a:r>
              <a:rPr lang="ru-RU" altLang="ru-RU" sz="1600" dirty="0" smtClean="0"/>
              <a:t>движением и действующими силами.</a:t>
            </a:r>
            <a:endParaRPr lang="ru-RU" altLang="ru-RU" sz="1600" b="1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6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6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6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6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6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600" dirty="0" smtClean="0"/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728639" y="1665114"/>
            <a:ext cx="1800225" cy="27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ru-RU" altLang="ru-RU" sz="1600" dirty="0">
                <a:solidFill>
                  <a:schemeClr val="bg1"/>
                </a:solidFill>
                <a:latin typeface="+mn-lt"/>
              </a:rPr>
              <a:t>Статика </a:t>
            </a:r>
          </a:p>
        </p:txBody>
      </p:sp>
      <p:sp>
        <p:nvSpPr>
          <p:cNvPr id="6150" name="Rectangle 16"/>
          <p:cNvSpPr>
            <a:spLocks noChangeArrowheads="1"/>
          </p:cNvSpPr>
          <p:nvPr/>
        </p:nvSpPr>
        <p:spPr bwMode="auto">
          <a:xfrm>
            <a:off x="3754289" y="1674639"/>
            <a:ext cx="1574800" cy="269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ru-RU" altLang="ru-RU" sz="1600" dirty="0">
                <a:solidFill>
                  <a:schemeClr val="bg1"/>
                </a:solidFill>
                <a:latin typeface="+mn-lt"/>
              </a:rPr>
              <a:t>Кинематика </a:t>
            </a:r>
          </a:p>
        </p:txBody>
      </p:sp>
      <p:sp>
        <p:nvSpPr>
          <p:cNvPr id="6151" name="Rectangle 18"/>
          <p:cNvSpPr>
            <a:spLocks noChangeArrowheads="1"/>
          </p:cNvSpPr>
          <p:nvPr/>
        </p:nvSpPr>
        <p:spPr bwMode="auto">
          <a:xfrm>
            <a:off x="3168501" y="1260302"/>
            <a:ext cx="2519363" cy="3159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ru-RU" altLang="ru-RU" sz="1600" b="1">
                <a:solidFill>
                  <a:srgbClr val="FF0000"/>
                </a:solidFill>
                <a:latin typeface="+mn-lt"/>
              </a:rPr>
              <a:t>Теоретическая механика</a:t>
            </a:r>
            <a:r>
              <a:rPr lang="ru-RU" altLang="ru-RU" sz="1600">
                <a:latin typeface="+mn-lt"/>
              </a:rPr>
              <a:t> </a:t>
            </a:r>
          </a:p>
        </p:txBody>
      </p:sp>
      <p:sp>
        <p:nvSpPr>
          <p:cNvPr id="6152" name="Rectangle 20"/>
          <p:cNvSpPr>
            <a:spLocks noChangeArrowheads="1"/>
          </p:cNvSpPr>
          <p:nvPr/>
        </p:nvSpPr>
        <p:spPr bwMode="auto">
          <a:xfrm>
            <a:off x="5579914" y="1674639"/>
            <a:ext cx="1863725" cy="2778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ru-RU" altLang="ru-RU" sz="1600" dirty="0">
                <a:solidFill>
                  <a:schemeClr val="bg1"/>
                </a:solidFill>
                <a:latin typeface="+mn-lt"/>
              </a:rPr>
              <a:t>Динамика </a:t>
            </a:r>
          </a:p>
        </p:txBody>
      </p:sp>
      <p:sp>
        <p:nvSpPr>
          <p:cNvPr id="6153" name="Rectangle 37"/>
          <p:cNvSpPr>
            <a:spLocks noChangeArrowheads="1"/>
          </p:cNvSpPr>
          <p:nvPr/>
        </p:nvSpPr>
        <p:spPr bwMode="auto">
          <a:xfrm>
            <a:off x="0" y="30717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ru-RU" altLang="ru-RU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154" name="Rectangle 39"/>
          <p:cNvSpPr>
            <a:spLocks noChangeArrowheads="1"/>
          </p:cNvSpPr>
          <p:nvPr/>
        </p:nvSpPr>
        <p:spPr bwMode="auto">
          <a:xfrm>
            <a:off x="0" y="30717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ru-RU" altLang="ru-RU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156" name="Line 46"/>
          <p:cNvSpPr>
            <a:spLocks noChangeShapeType="1"/>
          </p:cNvSpPr>
          <p:nvPr/>
        </p:nvSpPr>
        <p:spPr bwMode="auto">
          <a:xfrm>
            <a:off x="4473426" y="1934989"/>
            <a:ext cx="0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1600"/>
          </a:p>
        </p:txBody>
      </p:sp>
      <p:sp>
        <p:nvSpPr>
          <p:cNvPr id="6157" name="Line 47"/>
          <p:cNvSpPr>
            <a:spLocks noChangeShapeType="1"/>
          </p:cNvSpPr>
          <p:nvPr/>
        </p:nvSpPr>
        <p:spPr bwMode="auto">
          <a:xfrm>
            <a:off x="4473426" y="2069927"/>
            <a:ext cx="153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1600"/>
          </a:p>
        </p:txBody>
      </p:sp>
      <p:sp>
        <p:nvSpPr>
          <p:cNvPr id="6158" name="Line 48"/>
          <p:cNvSpPr>
            <a:spLocks noChangeShapeType="1"/>
          </p:cNvSpPr>
          <p:nvPr/>
        </p:nvSpPr>
        <p:spPr bwMode="auto">
          <a:xfrm flipV="1">
            <a:off x="6003776" y="1934989"/>
            <a:ext cx="0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1600"/>
          </a:p>
        </p:txBody>
      </p:sp>
      <p:sp>
        <p:nvSpPr>
          <p:cNvPr id="6159" name="Line 49"/>
          <p:cNvSpPr>
            <a:spLocks noChangeShapeType="1"/>
          </p:cNvSpPr>
          <p:nvPr/>
        </p:nvSpPr>
        <p:spPr bwMode="auto">
          <a:xfrm>
            <a:off x="2673201" y="1934989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1600"/>
          </a:p>
        </p:txBody>
      </p:sp>
      <p:sp>
        <p:nvSpPr>
          <p:cNvPr id="6160" name="Line 50"/>
          <p:cNvSpPr>
            <a:spLocks noChangeShapeType="1"/>
          </p:cNvSpPr>
          <p:nvPr/>
        </p:nvSpPr>
        <p:spPr bwMode="auto">
          <a:xfrm>
            <a:off x="2673201" y="2115964"/>
            <a:ext cx="409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1600"/>
          </a:p>
        </p:txBody>
      </p:sp>
      <p:sp>
        <p:nvSpPr>
          <p:cNvPr id="6161" name="Line 51"/>
          <p:cNvSpPr>
            <a:spLocks noChangeShapeType="1"/>
          </p:cNvSpPr>
          <p:nvPr/>
        </p:nvSpPr>
        <p:spPr bwMode="auto">
          <a:xfrm flipV="1">
            <a:off x="6768951" y="1934989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1600"/>
          </a:p>
        </p:txBody>
      </p:sp>
      <p:sp>
        <p:nvSpPr>
          <p:cNvPr id="6165" name="Rectangle 87"/>
          <p:cNvSpPr>
            <a:spLocks noChangeArrowheads="1"/>
          </p:cNvSpPr>
          <p:nvPr/>
        </p:nvSpPr>
        <p:spPr bwMode="auto">
          <a:xfrm>
            <a:off x="0" y="30622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ru-RU" altLang="ru-RU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166" name="Rectangle 95"/>
          <p:cNvSpPr>
            <a:spLocks noChangeArrowheads="1"/>
          </p:cNvSpPr>
          <p:nvPr/>
        </p:nvSpPr>
        <p:spPr bwMode="auto">
          <a:xfrm>
            <a:off x="0" y="31717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ru-RU" altLang="ru-RU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37678" name="Text Box 110"/>
          <p:cNvSpPr txBox="1">
            <a:spLocks noChangeArrowheads="1"/>
          </p:cNvSpPr>
          <p:nvPr/>
        </p:nvSpPr>
        <p:spPr bwMode="auto">
          <a:xfrm>
            <a:off x="107504" y="4221088"/>
            <a:ext cx="87852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/>
            <a:r>
              <a:rPr lang="ru-RU" altLang="ru-RU" sz="1600" b="1" dirty="0">
                <a:solidFill>
                  <a:schemeClr val="bg2"/>
                </a:solidFill>
                <a:latin typeface="+mn-lt"/>
                <a:cs typeface="Arial" pitchFamily="34" charset="0"/>
              </a:rPr>
              <a:t>■ </a:t>
            </a:r>
            <a:r>
              <a:rPr lang="ru-RU" altLang="ru-RU" sz="1600" b="1" dirty="0">
                <a:latin typeface="+mn-lt"/>
                <a:cs typeface="Arial" pitchFamily="34" charset="0"/>
              </a:rPr>
              <a:t>    </a:t>
            </a:r>
            <a:r>
              <a:rPr lang="ru-RU" altLang="ru-RU" sz="1600" b="1" dirty="0">
                <a:latin typeface="+mn-lt"/>
              </a:rPr>
              <a:t>Основные понятия теоретической механики</a:t>
            </a:r>
          </a:p>
          <a:p>
            <a:pPr algn="just" eaLnBrk="1" hangingPunct="1"/>
            <a:r>
              <a:rPr lang="ru-RU" altLang="ru-RU" sz="1600" dirty="0">
                <a:solidFill>
                  <a:srgbClr val="FF0000"/>
                </a:solidFill>
                <a:latin typeface="+mn-lt"/>
              </a:rPr>
              <a:t>Сила</a:t>
            </a:r>
            <a:r>
              <a:rPr lang="ru-RU" altLang="ru-RU" sz="1600" dirty="0">
                <a:latin typeface="+mn-lt"/>
              </a:rPr>
              <a:t> – мера механического взаимодействия. Сила моделируется </a:t>
            </a:r>
            <a:r>
              <a:rPr lang="ru-RU" altLang="ru-RU" sz="1600" dirty="0">
                <a:solidFill>
                  <a:schemeClr val="accent1"/>
                </a:solidFill>
                <a:latin typeface="+mn-lt"/>
              </a:rPr>
              <a:t>вектором</a:t>
            </a:r>
            <a:r>
              <a:rPr lang="ru-RU" altLang="ru-RU" sz="1600" dirty="0">
                <a:latin typeface="+mn-lt"/>
              </a:rPr>
              <a:t>, характеризуемым </a:t>
            </a:r>
            <a:r>
              <a:rPr lang="ru-RU" altLang="ru-RU" sz="1600" dirty="0">
                <a:solidFill>
                  <a:schemeClr val="accent1"/>
                </a:solidFill>
                <a:latin typeface="+mn-lt"/>
              </a:rPr>
              <a:t>направлением и величиной </a:t>
            </a:r>
            <a:r>
              <a:rPr lang="ru-RU" altLang="ru-RU" sz="1600" dirty="0">
                <a:latin typeface="+mn-lt"/>
              </a:rPr>
              <a:t>(модулем).</a:t>
            </a:r>
          </a:p>
          <a:p>
            <a:pPr algn="just" eaLnBrk="1" hangingPunct="1"/>
            <a:r>
              <a:rPr lang="ru-RU" altLang="ru-RU" sz="1600" dirty="0">
                <a:solidFill>
                  <a:srgbClr val="FF0000"/>
                </a:solidFill>
                <a:latin typeface="+mn-lt"/>
              </a:rPr>
              <a:t>Кинематическое состояние тела</a:t>
            </a:r>
            <a:r>
              <a:rPr lang="ru-RU" altLang="ru-RU" sz="1600" dirty="0">
                <a:latin typeface="+mn-lt"/>
              </a:rPr>
              <a:t> – состояние покоя или движения с неизменными параметрами.</a:t>
            </a:r>
          </a:p>
          <a:p>
            <a:pPr algn="just" eaLnBrk="1" hangingPunct="1"/>
            <a:r>
              <a:rPr lang="ru-RU" altLang="ru-RU" sz="1600" dirty="0">
                <a:solidFill>
                  <a:srgbClr val="FF0000"/>
                </a:solidFill>
                <a:latin typeface="+mn-lt"/>
              </a:rPr>
              <a:t>Система сил</a:t>
            </a:r>
            <a:r>
              <a:rPr lang="ru-RU" altLang="ru-RU" sz="1600" dirty="0">
                <a:latin typeface="+mn-lt"/>
              </a:rPr>
              <a:t> – совокупность сил, приложенных к рассматриваемому объекту.</a:t>
            </a:r>
          </a:p>
          <a:p>
            <a:pPr algn="just" eaLnBrk="1" hangingPunct="1"/>
            <a:r>
              <a:rPr lang="ru-RU" altLang="ru-RU" sz="1600" dirty="0">
                <a:solidFill>
                  <a:srgbClr val="FF0000"/>
                </a:solidFill>
                <a:latin typeface="+mn-lt"/>
              </a:rPr>
              <a:t>Равнодействующая</a:t>
            </a:r>
            <a:r>
              <a:rPr lang="ru-RU" altLang="ru-RU" sz="1600" dirty="0">
                <a:latin typeface="+mn-lt"/>
              </a:rPr>
              <a:t> – сила, эквивалентная системе сил, т.е</a:t>
            </a:r>
            <a:r>
              <a:rPr lang="ru-RU" altLang="ru-RU" sz="1600" dirty="0">
                <a:solidFill>
                  <a:schemeClr val="accent1"/>
                </a:solidFill>
                <a:latin typeface="+mn-lt"/>
              </a:rPr>
              <a:t>. не изменяющая кинематическое состояние.</a:t>
            </a:r>
          </a:p>
          <a:p>
            <a:pPr algn="just" eaLnBrk="1" hangingPunct="1"/>
            <a:r>
              <a:rPr lang="ru-RU" altLang="ru-RU" sz="1600" dirty="0">
                <a:solidFill>
                  <a:srgbClr val="FF0000"/>
                </a:solidFill>
                <a:latin typeface="+mn-lt"/>
              </a:rPr>
              <a:t>Эквивалентная система сил</a:t>
            </a:r>
            <a:r>
              <a:rPr lang="ru-RU" altLang="ru-RU" sz="1600" dirty="0">
                <a:latin typeface="+mn-lt"/>
              </a:rPr>
              <a:t> – заменяет данную систему сил без изменения кинематического состояния объекта.</a:t>
            </a:r>
          </a:p>
          <a:p>
            <a:pPr algn="just" eaLnBrk="1" hangingPunct="1"/>
            <a:r>
              <a:rPr lang="ru-RU" altLang="ru-RU" sz="1600" dirty="0">
                <a:solidFill>
                  <a:srgbClr val="FF0000"/>
                </a:solidFill>
                <a:latin typeface="+mn-lt"/>
              </a:rPr>
              <a:t>Взаимно уравновешенная система сил</a:t>
            </a:r>
            <a:r>
              <a:rPr lang="ru-RU" altLang="ru-RU" sz="1600" dirty="0">
                <a:latin typeface="+mn-lt"/>
              </a:rPr>
              <a:t> – под ее действием </a:t>
            </a:r>
            <a:r>
              <a:rPr lang="ru-RU" altLang="ru-RU" sz="1600" dirty="0">
                <a:solidFill>
                  <a:schemeClr val="accent1"/>
                </a:solidFill>
                <a:latin typeface="+mn-lt"/>
              </a:rPr>
              <a:t>объект находится в равновесии</a:t>
            </a:r>
            <a:r>
              <a:rPr lang="ru-RU" altLang="ru-RU" sz="1600" dirty="0" smtClean="0">
                <a:solidFill>
                  <a:schemeClr val="accent1"/>
                </a:solidFill>
                <a:latin typeface="+mn-lt"/>
              </a:rPr>
              <a:t>.</a:t>
            </a:r>
            <a:endParaRPr lang="ru-RU" altLang="ru-RU" sz="1600" dirty="0">
              <a:latin typeface="+mn-lt"/>
            </a:endParaRPr>
          </a:p>
        </p:txBody>
      </p:sp>
      <p:sp>
        <p:nvSpPr>
          <p:cNvPr id="58" name="Oval 124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ru-RU" sz="1000" b="1" dirty="0">
                <a:solidFill>
                  <a:schemeClr val="bg2"/>
                </a:solidFill>
                <a:latin typeface="+mn-lt"/>
              </a:rPr>
              <a:t>2</a:t>
            </a:r>
            <a:endParaRPr lang="ru-RU" altLang="ru-RU" sz="1000" b="1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82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90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ru-RU" altLang="ru-RU" sz="1000" b="1" dirty="0">
                <a:solidFill>
                  <a:schemeClr val="bg2"/>
                </a:solidFill>
                <a:latin typeface="+mn-lt"/>
              </a:rPr>
              <a:t>3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7504" y="908720"/>
            <a:ext cx="7086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</a:rPr>
              <a:t>ОСНОВНЫЕ ПОНЯТИЯ СТАТИКИ.   АБСОЛЮТНО ТВЁРДОГЕ ТЕЛО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04800" y="1555051"/>
            <a:ext cx="85566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ru-RU" altLang="ru-RU" i="1" u="sng" dirty="0">
                <a:solidFill>
                  <a:srgbClr val="FF0066"/>
                </a:solidFill>
              </a:rPr>
              <a:t>Материальная точка</a:t>
            </a:r>
            <a:r>
              <a:rPr lang="ru-RU" altLang="ru-RU" dirty="0">
                <a:solidFill>
                  <a:schemeClr val="accent2"/>
                </a:solidFill>
              </a:rPr>
              <a:t> – всякая материальная частица или тело, размерами которого по условию задачи можно пренебречь. Вся масса частицы или тела сосредоточена в этой точке. Всякое </a:t>
            </a:r>
            <a:r>
              <a:rPr lang="ru-RU" altLang="ru-RU" i="1" dirty="0">
                <a:solidFill>
                  <a:srgbClr val="FF0066"/>
                </a:solidFill>
              </a:rPr>
              <a:t>физическое тело</a:t>
            </a:r>
            <a:r>
              <a:rPr lang="ru-RU" altLang="ru-RU" dirty="0">
                <a:solidFill>
                  <a:schemeClr val="accent2"/>
                </a:solidFill>
              </a:rPr>
              <a:t> – система материальных точек.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23528" y="2494363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ru-RU" altLang="ru-RU" i="1" u="sng" dirty="0" smtClean="0">
                <a:solidFill>
                  <a:srgbClr val="FF0066"/>
                </a:solidFill>
              </a:rPr>
              <a:t>Абсолютно </a:t>
            </a:r>
            <a:r>
              <a:rPr lang="ru-RU" altLang="ru-RU" i="1" u="sng" dirty="0">
                <a:solidFill>
                  <a:srgbClr val="FF0066"/>
                </a:solidFill>
              </a:rPr>
              <a:t>твердое тело (жесткое)</a:t>
            </a:r>
            <a:r>
              <a:rPr lang="ru-RU" altLang="ru-RU" dirty="0">
                <a:solidFill>
                  <a:schemeClr val="accent2"/>
                </a:solidFill>
              </a:rPr>
              <a:t> – это тело, расстояние между двумя любыми точками которого всегда и при всех условиях остается </a:t>
            </a:r>
            <a:r>
              <a:rPr lang="ru-RU" altLang="ru-RU" dirty="0" smtClean="0">
                <a:solidFill>
                  <a:schemeClr val="accent2"/>
                </a:solidFill>
              </a:rPr>
              <a:t>постоянным</a:t>
            </a:r>
            <a:r>
              <a:rPr lang="ru-RU" altLang="ru-RU" dirty="0">
                <a:solidFill>
                  <a:schemeClr val="accent2"/>
                </a:solidFill>
              </a:rPr>
              <a:t>.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23528" y="3070701"/>
            <a:ext cx="822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ru-RU" i="1" u="sng" dirty="0">
                <a:solidFill>
                  <a:srgbClr val="FF0066"/>
                </a:solidFill>
              </a:rPr>
              <a:t>Сила</a:t>
            </a:r>
            <a:r>
              <a:rPr lang="ru-RU" altLang="ru-RU" dirty="0">
                <a:solidFill>
                  <a:schemeClr val="accent2"/>
                </a:solidFill>
              </a:rPr>
              <a:t> </a:t>
            </a:r>
            <a:r>
              <a:rPr lang="ru-RU" altLang="ru-RU" dirty="0">
                <a:solidFill>
                  <a:srgbClr val="000066"/>
                </a:solidFill>
              </a:rPr>
              <a:t>– векторная величина, являющаяся количественной мерой механического взаимодействия материальных тел. 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323528" y="3688553"/>
            <a:ext cx="8001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ru-RU" altLang="ru-RU" dirty="0">
                <a:solidFill>
                  <a:srgbClr val="000099"/>
                </a:solidFill>
                <a:latin typeface="+mn-lt"/>
              </a:rPr>
              <a:t>Действие силы на тело определяется: </a:t>
            </a:r>
          </a:p>
          <a:p>
            <a:pPr>
              <a:buFontTx/>
              <a:buAutoNum type="arabicParenR"/>
            </a:pPr>
            <a:r>
              <a:rPr lang="ru-RU" altLang="ru-RU" dirty="0">
                <a:solidFill>
                  <a:srgbClr val="000099"/>
                </a:solidFill>
                <a:latin typeface="+mn-lt"/>
              </a:rPr>
              <a:t>численной величиной или модулем силы, </a:t>
            </a:r>
          </a:p>
          <a:p>
            <a:pPr>
              <a:buFontTx/>
              <a:buAutoNum type="arabicParenR"/>
            </a:pPr>
            <a:r>
              <a:rPr lang="ru-RU" altLang="ru-RU" dirty="0">
                <a:solidFill>
                  <a:srgbClr val="000099"/>
                </a:solidFill>
                <a:latin typeface="+mn-lt"/>
              </a:rPr>
              <a:t>направлением силы, </a:t>
            </a:r>
          </a:p>
          <a:p>
            <a:pPr>
              <a:buFontTx/>
              <a:buAutoNum type="arabicParenR"/>
            </a:pPr>
            <a:r>
              <a:rPr lang="ru-RU" altLang="ru-RU" dirty="0">
                <a:solidFill>
                  <a:srgbClr val="000099"/>
                </a:solidFill>
                <a:latin typeface="+mn-lt"/>
              </a:rPr>
              <a:t>точкой приложения силы, </a:t>
            </a:r>
          </a:p>
          <a:p>
            <a:pPr>
              <a:buFontTx/>
              <a:buAutoNum type="arabicParenR"/>
            </a:pPr>
            <a:r>
              <a:rPr lang="ru-RU" altLang="ru-RU" dirty="0">
                <a:solidFill>
                  <a:srgbClr val="000099"/>
                </a:solidFill>
                <a:latin typeface="+mn-lt"/>
              </a:rPr>
              <a:t>линией действия силы. 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04800" y="5214915"/>
            <a:ext cx="8077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dirty="0"/>
              <a:t>Основные единицы измерения силы: </a:t>
            </a:r>
          </a:p>
          <a:p>
            <a:pPr algn="ctr"/>
            <a:endParaRPr lang="ru-RU" altLang="ru-RU" dirty="0"/>
          </a:p>
          <a:p>
            <a:r>
              <a:rPr lang="ru-RU" altLang="ru-RU" dirty="0"/>
              <a:t>1 ньютон (</a:t>
            </a:r>
            <a:r>
              <a:rPr lang="ru-RU" altLang="ru-RU" b="1" dirty="0"/>
              <a:t>1 Н</a:t>
            </a:r>
            <a:r>
              <a:rPr lang="ru-RU" altLang="ru-RU" dirty="0"/>
              <a:t>)   или   1 килограмм (</a:t>
            </a:r>
            <a:r>
              <a:rPr lang="ru-RU" altLang="ru-RU" b="1" dirty="0"/>
              <a:t>1 </a:t>
            </a:r>
            <a:r>
              <a:rPr lang="ru-RU" altLang="ru-RU" b="1" dirty="0" err="1"/>
              <a:t>кГ</a:t>
            </a:r>
            <a:r>
              <a:rPr lang="ru-RU" altLang="ru-RU" dirty="0"/>
              <a:t>).  1кГ  = 9,81Н;    1 Н = 0.102 </a:t>
            </a:r>
            <a:r>
              <a:rPr lang="ru-RU" altLang="ru-RU" dirty="0" err="1"/>
              <a:t>кГ</a:t>
            </a:r>
            <a:r>
              <a:rPr lang="ru-RU" altLang="ru-RU" dirty="0"/>
              <a:t>.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23528" y="6237312"/>
            <a:ext cx="6042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altLang="ru-RU" sz="1600" i="1" u="sng" dirty="0">
                <a:solidFill>
                  <a:srgbClr val="FF0066"/>
                </a:solidFill>
              </a:rPr>
              <a:t>Система сил</a:t>
            </a:r>
            <a:r>
              <a:rPr lang="ru-RU" altLang="ru-RU" sz="1600" dirty="0">
                <a:solidFill>
                  <a:schemeClr val="accent2"/>
                </a:solidFill>
              </a:rPr>
              <a:t> – совокупность сил, </a:t>
            </a:r>
            <a:r>
              <a:rPr lang="ru-RU" altLang="ru-RU" dirty="0">
                <a:solidFill>
                  <a:schemeClr val="accent2"/>
                </a:solidFill>
              </a:rPr>
              <a:t>приложенных</a:t>
            </a:r>
            <a:r>
              <a:rPr lang="ru-RU" altLang="ru-RU" sz="1600" dirty="0">
                <a:solidFill>
                  <a:schemeClr val="accent2"/>
                </a:solidFill>
              </a:rPr>
              <a:t> к данному телу. </a:t>
            </a:r>
          </a:p>
        </p:txBody>
      </p:sp>
    </p:spTree>
    <p:extLst>
      <p:ext uri="{BB962C8B-B14F-4D97-AF65-F5344CB8AC3E}">
        <p14:creationId xmlns:p14="http://schemas.microsoft.com/office/powerpoint/2010/main" val="9720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90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ru-RU" altLang="ru-RU" sz="1000" b="1" dirty="0">
                <a:solidFill>
                  <a:schemeClr val="bg2"/>
                </a:solidFill>
                <a:latin typeface="+mn-lt"/>
              </a:rPr>
              <a:t>4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34119" y="908720"/>
            <a:ext cx="393382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altLang="ru-RU" sz="1600" b="1" dirty="0" smtClean="0">
                <a:solidFill>
                  <a:srgbClr val="FF0000"/>
                </a:solidFill>
              </a:rPr>
              <a:t>Динамика</a:t>
            </a:r>
            <a:r>
              <a:rPr lang="ru-RU" altLang="ru-RU" sz="1600" dirty="0" smtClean="0"/>
              <a:t> – раздел теоретической механики, изучающий механическое движение с самой общей точки</a:t>
            </a:r>
          </a:p>
          <a:p>
            <a:pPr algn="just">
              <a:buFont typeface="Wingdings" pitchFamily="2" charset="2"/>
              <a:buNone/>
            </a:pPr>
            <a:r>
              <a:rPr lang="ru-RU" altLang="ru-RU" sz="1600" dirty="0" smtClean="0"/>
              <a:t>	зрения. Движение рассматривается в связи с действующими на объект силами.  </a:t>
            </a:r>
          </a:p>
          <a:p>
            <a:pPr algn="just">
              <a:buFont typeface="Wingdings" pitchFamily="2" charset="2"/>
              <a:buNone/>
            </a:pPr>
            <a:endParaRPr lang="ru-RU" altLang="ru-RU" sz="1600" dirty="0"/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4281488" y="928688"/>
            <a:ext cx="4573587" cy="10906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600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4392613" y="1089025"/>
            <a:ext cx="2070100" cy="450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ru-RU" altLang="ru-RU" sz="1600" dirty="0">
                <a:solidFill>
                  <a:schemeClr val="bg1"/>
                </a:solidFill>
              </a:rPr>
              <a:t>Динамика </a:t>
            </a:r>
          </a:p>
          <a:p>
            <a:pPr algn="ctr">
              <a:lnSpc>
                <a:spcPct val="75000"/>
              </a:lnSpc>
            </a:pPr>
            <a:r>
              <a:rPr lang="ru-RU" altLang="ru-RU" sz="1600" dirty="0">
                <a:solidFill>
                  <a:schemeClr val="bg1"/>
                </a:solidFill>
              </a:rPr>
              <a:t>материальной точки </a:t>
            </a:r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5283200" y="712788"/>
            <a:ext cx="2519363" cy="3159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600" b="1">
                <a:solidFill>
                  <a:srgbClr val="FF0000"/>
                </a:solidFill>
              </a:rPr>
              <a:t>Динамика</a:t>
            </a:r>
            <a:endParaRPr lang="ru-RU" altLang="ru-RU" sz="1600"/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6608763" y="1098550"/>
            <a:ext cx="2168525" cy="4397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ru-RU" altLang="ru-RU" sz="1600" dirty="0">
                <a:solidFill>
                  <a:schemeClr val="bg1"/>
                </a:solidFill>
              </a:rPr>
              <a:t>Динамика </a:t>
            </a:r>
          </a:p>
          <a:p>
            <a:pPr algn="ctr">
              <a:lnSpc>
                <a:spcPct val="75000"/>
              </a:lnSpc>
            </a:pPr>
            <a:r>
              <a:rPr lang="ru-RU" altLang="ru-RU" sz="1600" dirty="0">
                <a:solidFill>
                  <a:schemeClr val="bg1"/>
                </a:solidFill>
              </a:rPr>
              <a:t>механической системы  </a:t>
            </a:r>
          </a:p>
        </p:txBody>
      </p:sp>
      <p:sp>
        <p:nvSpPr>
          <p:cNvPr id="14" name="Rectangle 157"/>
          <p:cNvSpPr>
            <a:spLocks noChangeArrowheads="1"/>
          </p:cNvSpPr>
          <p:nvPr/>
        </p:nvSpPr>
        <p:spPr bwMode="auto">
          <a:xfrm>
            <a:off x="5368925" y="1601788"/>
            <a:ext cx="2320925" cy="344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ru-RU" altLang="ru-RU" sz="1600" dirty="0">
                <a:solidFill>
                  <a:schemeClr val="bg1"/>
                </a:solidFill>
              </a:rPr>
              <a:t>Аналитическая механика</a:t>
            </a:r>
          </a:p>
        </p:txBody>
      </p:sp>
      <p:sp>
        <p:nvSpPr>
          <p:cNvPr id="15" name="Text Box 158"/>
          <p:cNvSpPr txBox="1">
            <a:spLocks noChangeArrowheads="1"/>
          </p:cNvSpPr>
          <p:nvPr/>
        </p:nvSpPr>
        <p:spPr bwMode="auto">
          <a:xfrm>
            <a:off x="0" y="2423790"/>
            <a:ext cx="902970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600" b="1" dirty="0"/>
              <a:t> </a:t>
            </a:r>
            <a:r>
              <a:rPr lang="ru-RU" altLang="ru-RU" sz="1600" b="1" dirty="0">
                <a:cs typeface="Arial" pitchFamily="34" charset="0"/>
              </a:rPr>
              <a:t>■</a:t>
            </a:r>
            <a:r>
              <a:rPr lang="en-US" altLang="ru-RU" sz="1600" b="1" dirty="0">
                <a:cs typeface="Arial" pitchFamily="34" charset="0"/>
              </a:rPr>
              <a:t>      </a:t>
            </a:r>
            <a:r>
              <a:rPr lang="ru-RU" altLang="ru-RU" sz="1600" b="1" dirty="0">
                <a:solidFill>
                  <a:srgbClr val="FF0000"/>
                </a:solidFill>
              </a:rPr>
              <a:t>Динамика точки</a:t>
            </a:r>
            <a:r>
              <a:rPr lang="ru-RU" altLang="ru-RU" sz="1600" b="1" dirty="0"/>
              <a:t> – </a:t>
            </a:r>
            <a:r>
              <a:rPr lang="ru-RU" altLang="ru-RU" sz="1600" dirty="0"/>
              <a:t>изучает движение материальной </a:t>
            </a:r>
            <a:r>
              <a:rPr lang="ru-RU" altLang="ru-RU" sz="1600" dirty="0" smtClean="0"/>
              <a:t>точки </a:t>
            </a:r>
            <a:r>
              <a:rPr lang="ru-RU" altLang="ru-RU" sz="1600" dirty="0"/>
              <a:t>с учетом сил, вызывающих это движение.</a:t>
            </a:r>
          </a:p>
          <a:p>
            <a:r>
              <a:rPr lang="ru-RU" altLang="ru-RU" sz="1600" b="1" dirty="0">
                <a:solidFill>
                  <a:srgbClr val="FF0000"/>
                </a:solidFill>
              </a:rPr>
              <a:t>          Основной объект - материальная точка</a:t>
            </a:r>
            <a:r>
              <a:rPr lang="ru-RU" altLang="ru-RU" sz="1600" dirty="0">
                <a:solidFill>
                  <a:srgbClr val="FF0000"/>
                </a:solidFill>
              </a:rPr>
              <a:t> – </a:t>
            </a:r>
            <a:r>
              <a:rPr lang="ru-RU" altLang="ru-RU" sz="1600" b="1" dirty="0">
                <a:solidFill>
                  <a:srgbClr val="FF0000"/>
                </a:solidFill>
              </a:rPr>
              <a:t>материальное тело, обладающей массой, размерами которого можно пренебречь.</a:t>
            </a:r>
            <a:r>
              <a:rPr lang="ru-RU" altLang="ru-RU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7" name="Text Box 186"/>
          <p:cNvSpPr txBox="1">
            <a:spLocks noChangeArrowheads="1"/>
          </p:cNvSpPr>
          <p:nvPr/>
        </p:nvSpPr>
        <p:spPr bwMode="auto">
          <a:xfrm>
            <a:off x="1" y="3966155"/>
            <a:ext cx="90297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600" b="1" dirty="0"/>
              <a:t> </a:t>
            </a:r>
            <a:r>
              <a:rPr lang="ru-RU" altLang="ru-RU" sz="1600" b="1" dirty="0">
                <a:cs typeface="Arial" pitchFamily="34" charset="0"/>
              </a:rPr>
              <a:t>■</a:t>
            </a:r>
            <a:r>
              <a:rPr lang="en-US" altLang="ru-RU" sz="1600" b="1" dirty="0">
                <a:cs typeface="Arial" pitchFamily="34" charset="0"/>
              </a:rPr>
              <a:t>      </a:t>
            </a:r>
            <a:r>
              <a:rPr lang="ru-RU" altLang="ru-RU" sz="1600" b="1" dirty="0">
                <a:solidFill>
                  <a:srgbClr val="FF0000"/>
                </a:solidFill>
              </a:rPr>
              <a:t>Динамика механической системы</a:t>
            </a:r>
            <a:r>
              <a:rPr lang="ru-RU" altLang="ru-RU" sz="1600" b="1" dirty="0"/>
              <a:t> – </a:t>
            </a:r>
            <a:r>
              <a:rPr lang="ru-RU" altLang="ru-RU" sz="1600" dirty="0"/>
              <a:t>изучает движение совокупности материальных точек и твердых тел, объединяемых общими </a:t>
            </a:r>
            <a:r>
              <a:rPr lang="ru-RU" altLang="ru-RU" sz="1600" dirty="0" smtClean="0"/>
              <a:t>законами </a:t>
            </a:r>
            <a:r>
              <a:rPr lang="ru-RU" altLang="ru-RU" sz="1600" dirty="0"/>
              <a:t>взаимодействия,  с учетом сил, вызывающих это движение.</a:t>
            </a:r>
          </a:p>
        </p:txBody>
      </p:sp>
      <p:sp>
        <p:nvSpPr>
          <p:cNvPr id="18" name="Text Box 187"/>
          <p:cNvSpPr txBox="1">
            <a:spLocks noChangeArrowheads="1"/>
          </p:cNvSpPr>
          <p:nvPr/>
        </p:nvSpPr>
        <p:spPr bwMode="auto">
          <a:xfrm>
            <a:off x="7938" y="3378478"/>
            <a:ext cx="88471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600" b="1" dirty="0"/>
              <a:t> </a:t>
            </a:r>
            <a:r>
              <a:rPr lang="ru-RU" altLang="ru-RU" sz="1600" b="1" dirty="0">
                <a:cs typeface="Arial" pitchFamily="34" charset="0"/>
              </a:rPr>
              <a:t>■</a:t>
            </a:r>
            <a:r>
              <a:rPr lang="en-US" altLang="ru-RU" sz="1600" b="1" dirty="0">
                <a:cs typeface="Arial" pitchFamily="34" charset="0"/>
              </a:rPr>
              <a:t>      </a:t>
            </a:r>
            <a:r>
              <a:rPr lang="ru-RU" altLang="ru-RU" sz="1600" b="1" dirty="0">
                <a:solidFill>
                  <a:srgbClr val="FF0000"/>
                </a:solidFill>
              </a:rPr>
              <a:t>Аналитическая механика</a:t>
            </a:r>
            <a:r>
              <a:rPr lang="ru-RU" altLang="ru-RU" sz="1600" b="1" dirty="0"/>
              <a:t> – </a:t>
            </a:r>
            <a:r>
              <a:rPr lang="ru-RU" altLang="ru-RU" sz="1600" dirty="0"/>
              <a:t>изучает движение несвободных механических систем с использованием общих аналитических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7668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0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ru-RU" altLang="ru-RU" sz="1000" b="1" dirty="0">
                <a:solidFill>
                  <a:schemeClr val="bg2"/>
                </a:solidFill>
                <a:latin typeface="+mn-lt"/>
              </a:rPr>
              <a:t>5</a:t>
            </a:r>
          </a:p>
        </p:txBody>
      </p:sp>
      <p:sp>
        <p:nvSpPr>
          <p:cNvPr id="8" name="Text Box 159"/>
          <p:cNvSpPr txBox="1">
            <a:spLocks noChangeArrowheads="1"/>
          </p:cNvSpPr>
          <p:nvPr/>
        </p:nvSpPr>
        <p:spPr bwMode="auto">
          <a:xfrm>
            <a:off x="178371" y="1700808"/>
            <a:ext cx="885812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FF0000"/>
                </a:solidFill>
              </a:rPr>
              <a:t>Основные допущения</a:t>
            </a:r>
            <a:r>
              <a:rPr lang="en-US" altLang="ru-RU" b="1" dirty="0">
                <a:solidFill>
                  <a:srgbClr val="FF0000"/>
                </a:solidFill>
              </a:rPr>
              <a:t>:</a:t>
            </a:r>
            <a:endParaRPr lang="ru-RU" altLang="ru-RU" b="1" dirty="0">
              <a:solidFill>
                <a:srgbClr val="FF0000"/>
              </a:solidFill>
            </a:endParaRPr>
          </a:p>
          <a:p>
            <a:pPr algn="just"/>
            <a:r>
              <a:rPr lang="ru-RU" altLang="ru-RU" dirty="0" smtClean="0">
                <a:solidFill>
                  <a:srgbClr val="FF0000"/>
                </a:solidFill>
              </a:rPr>
              <a:t>– </a:t>
            </a:r>
            <a:r>
              <a:rPr lang="ru-RU" altLang="ru-RU" dirty="0">
                <a:solidFill>
                  <a:srgbClr val="FF0000"/>
                </a:solidFill>
              </a:rPr>
              <a:t>существует </a:t>
            </a:r>
            <a:r>
              <a:rPr lang="ru-RU" altLang="ru-RU" b="1" dirty="0">
                <a:solidFill>
                  <a:srgbClr val="FF0000"/>
                </a:solidFill>
              </a:rPr>
              <a:t>абсолютное пространство</a:t>
            </a:r>
            <a:r>
              <a:rPr lang="ru-RU" altLang="ru-RU" dirty="0">
                <a:solidFill>
                  <a:srgbClr val="FF0000"/>
                </a:solidFill>
              </a:rPr>
              <a:t> (обладает чисто геометрическими свойствами, не зависящими от материи и ее движения .</a:t>
            </a:r>
          </a:p>
          <a:p>
            <a:pPr algn="just"/>
            <a:r>
              <a:rPr lang="ru-RU" altLang="ru-RU" dirty="0" smtClean="0">
                <a:solidFill>
                  <a:srgbClr val="FF0000"/>
                </a:solidFill>
              </a:rPr>
              <a:t>– </a:t>
            </a:r>
            <a:r>
              <a:rPr lang="ru-RU" altLang="ru-RU" dirty="0">
                <a:solidFill>
                  <a:srgbClr val="FF0000"/>
                </a:solidFill>
              </a:rPr>
              <a:t>существует </a:t>
            </a:r>
            <a:r>
              <a:rPr lang="ru-RU" altLang="ru-RU" b="1" dirty="0">
                <a:solidFill>
                  <a:srgbClr val="FF0000"/>
                </a:solidFill>
              </a:rPr>
              <a:t>абсолютное время</a:t>
            </a:r>
            <a:r>
              <a:rPr lang="ru-RU" altLang="ru-RU" dirty="0">
                <a:solidFill>
                  <a:srgbClr val="FF0000"/>
                </a:solidFill>
              </a:rPr>
              <a:t> (не зависит от материи и ее движения).</a:t>
            </a:r>
          </a:p>
          <a:p>
            <a:pPr algn="just"/>
            <a:r>
              <a:rPr lang="ru-RU" altLang="ru-RU" dirty="0" smtClean="0">
                <a:solidFill>
                  <a:srgbClr val="FF0000"/>
                </a:solidFill>
              </a:rPr>
              <a:t>Отсюда </a:t>
            </a:r>
            <a:r>
              <a:rPr lang="ru-RU" altLang="ru-RU" dirty="0">
                <a:solidFill>
                  <a:srgbClr val="FF0000"/>
                </a:solidFill>
              </a:rPr>
              <a:t>вытекает</a:t>
            </a:r>
            <a:r>
              <a:rPr lang="en-US" altLang="ru-RU" dirty="0">
                <a:solidFill>
                  <a:srgbClr val="FF0000"/>
                </a:solidFill>
              </a:rPr>
              <a:t>:</a:t>
            </a:r>
          </a:p>
          <a:p>
            <a:pPr algn="just"/>
            <a:r>
              <a:rPr lang="ru-RU" altLang="ru-RU" dirty="0" smtClean="0"/>
              <a:t>–</a:t>
            </a:r>
            <a:r>
              <a:rPr lang="en-US" altLang="ru-RU" dirty="0" smtClean="0"/>
              <a:t> </a:t>
            </a:r>
            <a:r>
              <a:rPr lang="ru-RU" altLang="ru-RU" b="1" dirty="0">
                <a:solidFill>
                  <a:srgbClr val="FF0000"/>
                </a:solidFill>
              </a:rPr>
              <a:t>существует абсолютно неподвижная система отсчета</a:t>
            </a:r>
            <a:r>
              <a:rPr lang="ru-RU" altLang="ru-RU" dirty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ru-RU" altLang="ru-RU" dirty="0" smtClean="0">
                <a:solidFill>
                  <a:srgbClr val="FF0000"/>
                </a:solidFill>
              </a:rPr>
              <a:t>–</a:t>
            </a:r>
            <a:r>
              <a:rPr lang="en-US" altLang="ru-RU" dirty="0" smtClean="0">
                <a:solidFill>
                  <a:srgbClr val="FF0000"/>
                </a:solidFill>
              </a:rPr>
              <a:t> </a:t>
            </a:r>
            <a:r>
              <a:rPr lang="ru-RU" altLang="ru-RU" b="1" dirty="0">
                <a:solidFill>
                  <a:srgbClr val="FF0000"/>
                </a:solidFill>
              </a:rPr>
              <a:t>время не зависит от движения системы отсчета</a:t>
            </a:r>
            <a:r>
              <a:rPr lang="ru-RU" altLang="ru-RU" dirty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ru-RU" altLang="ru-RU" dirty="0" smtClean="0">
                <a:solidFill>
                  <a:srgbClr val="FF0000"/>
                </a:solidFill>
              </a:rPr>
              <a:t>–</a:t>
            </a:r>
            <a:r>
              <a:rPr lang="en-US" altLang="ru-RU" dirty="0" smtClean="0">
                <a:solidFill>
                  <a:srgbClr val="FF0000"/>
                </a:solidFill>
              </a:rPr>
              <a:t> </a:t>
            </a:r>
            <a:r>
              <a:rPr lang="ru-RU" altLang="ru-RU" b="1" dirty="0">
                <a:solidFill>
                  <a:srgbClr val="FF0000"/>
                </a:solidFill>
              </a:rPr>
              <a:t>массы движущихся точек не зависят от движения системы отсчета</a:t>
            </a:r>
            <a:r>
              <a:rPr lang="ru-RU" altLang="ru-RU" b="1" dirty="0">
                <a:solidFill>
                  <a:schemeClr val="bg2"/>
                </a:solidFill>
              </a:rPr>
              <a:t>.</a:t>
            </a:r>
          </a:p>
          <a:p>
            <a:pPr algn="just"/>
            <a:r>
              <a:rPr lang="ru-RU" altLang="ru-RU" dirty="0"/>
              <a:t>Эти допущения используются в классической механике, созданной Галилеем и Ньютоном. Она имеет до сих пор достаточно широкую </a:t>
            </a:r>
            <a:r>
              <a:rPr lang="ru-RU" altLang="ru-RU" dirty="0" smtClean="0"/>
              <a:t>область применения</a:t>
            </a:r>
            <a:r>
              <a:rPr lang="ru-RU" altLang="ru-RU" dirty="0"/>
              <a:t>, поскольку рассматриваемые </a:t>
            </a:r>
            <a:r>
              <a:rPr lang="ru-RU" altLang="ru-RU" dirty="0" smtClean="0"/>
              <a:t>в прикладных </a:t>
            </a:r>
            <a:r>
              <a:rPr lang="ru-RU" altLang="ru-RU" dirty="0"/>
              <a:t>науках механические системы не обладают такими большими массами и скоростями</a:t>
            </a:r>
          </a:p>
          <a:p>
            <a:pPr algn="just"/>
            <a:r>
              <a:rPr lang="ru-RU" altLang="ru-RU" dirty="0"/>
              <a:t>движения, для которых необходим учет их влияния на геометрию пространства, время, </a:t>
            </a:r>
            <a:r>
              <a:rPr lang="ru-RU" altLang="ru-RU" dirty="0" smtClean="0"/>
              <a:t>движение</a:t>
            </a:r>
            <a:r>
              <a:rPr lang="ru-RU" altLang="ru-RU" dirty="0"/>
              <a:t>, как это делается в релятивистской </a:t>
            </a:r>
            <a:r>
              <a:rPr lang="ru-RU" altLang="ru-RU" dirty="0" smtClean="0"/>
              <a:t>механике (теории </a:t>
            </a:r>
            <a:r>
              <a:rPr lang="ru-RU" altLang="ru-RU" dirty="0"/>
              <a:t>относительности).    </a:t>
            </a:r>
          </a:p>
        </p:txBody>
      </p:sp>
    </p:spTree>
    <p:extLst>
      <p:ext uri="{BB962C8B-B14F-4D97-AF65-F5344CB8AC3E}">
        <p14:creationId xmlns:p14="http://schemas.microsoft.com/office/powerpoint/2010/main" val="28075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60"/>
          <p:cNvSpPr txBox="1">
            <a:spLocks noChangeArrowheads="1"/>
          </p:cNvSpPr>
          <p:nvPr/>
        </p:nvSpPr>
        <p:spPr bwMode="auto">
          <a:xfrm>
            <a:off x="107504" y="764704"/>
            <a:ext cx="885698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u-RU" altLang="ru-RU" b="1" dirty="0"/>
              <a:t> </a:t>
            </a:r>
            <a:r>
              <a:rPr lang="ru-RU" altLang="ru-RU" b="1" dirty="0">
                <a:cs typeface="Arial" pitchFamily="34" charset="0"/>
              </a:rPr>
              <a:t>■</a:t>
            </a:r>
            <a:r>
              <a:rPr lang="en-US" altLang="ru-RU" b="1" dirty="0">
                <a:cs typeface="Arial" pitchFamily="34" charset="0"/>
              </a:rPr>
              <a:t>      </a:t>
            </a:r>
            <a:r>
              <a:rPr lang="ru-RU" altLang="ru-RU" b="1" dirty="0">
                <a:solidFill>
                  <a:srgbClr val="FF0000"/>
                </a:solidFill>
              </a:rPr>
              <a:t>Основные законы динамики</a:t>
            </a:r>
            <a:r>
              <a:rPr lang="ru-RU" altLang="ru-RU" b="1" dirty="0"/>
              <a:t> –</a:t>
            </a:r>
            <a:r>
              <a:rPr lang="ru-RU" altLang="ru-RU" dirty="0"/>
              <a:t> впервые открытые Галилеем и сформулированные Ньютоном составляют основу всех методов описания и анализа движения механических систем и их динамического взаимодействия под действием различных сил.</a:t>
            </a:r>
          </a:p>
          <a:p>
            <a:pPr algn="just"/>
            <a:r>
              <a:rPr lang="ru-RU" altLang="ru-RU" b="1" dirty="0">
                <a:solidFill>
                  <a:srgbClr val="FF0000"/>
                </a:solidFill>
                <a:cs typeface="Arial" pitchFamily="34" charset="0"/>
              </a:rPr>
              <a:t>■     Закон инерции (закон Галилея-Ньютона)</a:t>
            </a:r>
            <a:r>
              <a:rPr lang="ru-RU" altLang="ru-RU" b="1" dirty="0">
                <a:cs typeface="Arial" pitchFamily="34" charset="0"/>
              </a:rPr>
              <a:t> </a:t>
            </a:r>
            <a:r>
              <a:rPr lang="ru-RU" altLang="ru-RU" dirty="0"/>
              <a:t>– </a:t>
            </a:r>
            <a:r>
              <a:rPr lang="ru-RU" altLang="ru-RU" b="1" dirty="0">
                <a:solidFill>
                  <a:schemeClr val="accent1"/>
                </a:solidFill>
              </a:rPr>
              <a:t>Изолированная материальная точка тело сохраняет свое состояние покоя или равномерного прямолинейного движения до тех пор, приложенные силы не заставят ее изменить это состояние</a:t>
            </a:r>
            <a:r>
              <a:rPr lang="ru-RU" altLang="ru-RU" dirty="0">
                <a:solidFill>
                  <a:schemeClr val="accent1"/>
                </a:solidFill>
              </a:rPr>
              <a:t>. Отсюда следует эквивалентность состояния покоя и движения по инерции (закон относительности Галилея). Система отсчета, по отношению к которой выполняется закон инерции, называется </a:t>
            </a:r>
            <a:r>
              <a:rPr lang="ru-RU" altLang="ru-RU" b="1" dirty="0">
                <a:solidFill>
                  <a:schemeClr val="accent1"/>
                </a:solidFill>
              </a:rPr>
              <a:t>инерциальной</a:t>
            </a:r>
            <a:r>
              <a:rPr lang="ru-RU" altLang="ru-RU" dirty="0">
                <a:solidFill>
                  <a:schemeClr val="accent1"/>
                </a:solidFill>
              </a:rPr>
              <a:t>. Свойство материальной точки стремиться сохранить неизменной скорость своего движения (свое кинематическое состояние) называется </a:t>
            </a:r>
            <a:r>
              <a:rPr lang="ru-RU" altLang="ru-RU" b="1" dirty="0">
                <a:solidFill>
                  <a:schemeClr val="accent1"/>
                </a:solidFill>
              </a:rPr>
              <a:t>инертностью</a:t>
            </a:r>
            <a:r>
              <a:rPr lang="ru-RU" altLang="ru-RU" dirty="0">
                <a:solidFill>
                  <a:schemeClr val="accent1"/>
                </a:solidFill>
              </a:rPr>
              <a:t>. </a:t>
            </a:r>
          </a:p>
        </p:txBody>
      </p:sp>
      <p:sp>
        <p:nvSpPr>
          <p:cNvPr id="8" name="Text Box 161"/>
          <p:cNvSpPr txBox="1">
            <a:spLocks noChangeArrowheads="1"/>
          </p:cNvSpPr>
          <p:nvPr/>
        </p:nvSpPr>
        <p:spPr bwMode="auto">
          <a:xfrm>
            <a:off x="120204" y="4094292"/>
            <a:ext cx="874280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chemeClr val="accent1"/>
                </a:solidFill>
                <a:cs typeface="Arial" pitchFamily="34" charset="0"/>
              </a:rPr>
              <a:t>■     Закон пропорциональности силы и ускорения (Основное уравнение динамики - </a:t>
            </a:r>
            <a:r>
              <a:rPr lang="en-US" altLang="ru-RU" b="1" dirty="0">
                <a:solidFill>
                  <a:schemeClr val="accent1"/>
                </a:solidFill>
                <a:cs typeface="Arial" pitchFamily="34" charset="0"/>
              </a:rPr>
              <a:t>II </a:t>
            </a:r>
            <a:r>
              <a:rPr lang="ru-RU" altLang="ru-RU" b="1" dirty="0">
                <a:solidFill>
                  <a:schemeClr val="accent1"/>
                </a:solidFill>
                <a:cs typeface="Arial" pitchFamily="34" charset="0"/>
              </a:rPr>
              <a:t>закон Ньютона) </a:t>
            </a:r>
            <a:r>
              <a:rPr lang="ru-RU" altLang="ru-RU" dirty="0">
                <a:solidFill>
                  <a:schemeClr val="accent1"/>
                </a:solidFill>
              </a:rPr>
              <a:t>– </a:t>
            </a:r>
            <a:r>
              <a:rPr lang="ru-RU" altLang="ru-RU" b="1" dirty="0">
                <a:solidFill>
                  <a:schemeClr val="accent1"/>
                </a:solidFill>
              </a:rPr>
              <a:t>Ускорение, сообщаемое материальной точке силой, прямо пропорционально силе и обратно пропорционально массе этой точки</a:t>
            </a:r>
            <a:r>
              <a:rPr lang="en-US" altLang="ru-RU" dirty="0">
                <a:solidFill>
                  <a:schemeClr val="accent1"/>
                </a:solidFill>
              </a:rPr>
              <a:t>:	</a:t>
            </a:r>
            <a:r>
              <a:rPr lang="ru-RU" altLang="ru-RU" dirty="0">
                <a:solidFill>
                  <a:schemeClr val="accent1"/>
                </a:solidFill>
              </a:rPr>
              <a:t> </a:t>
            </a:r>
            <a:endParaRPr lang="ru-RU" altLang="ru-RU" dirty="0" smtClean="0">
              <a:solidFill>
                <a:schemeClr val="accent1"/>
              </a:solidFill>
            </a:endParaRPr>
          </a:p>
          <a:p>
            <a:r>
              <a:rPr lang="ru-RU" altLang="ru-RU" dirty="0">
                <a:solidFill>
                  <a:schemeClr val="accent1"/>
                </a:solidFill>
              </a:rPr>
              <a:t>	</a:t>
            </a:r>
            <a:r>
              <a:rPr lang="ru-RU" altLang="ru-RU" dirty="0" smtClean="0">
                <a:solidFill>
                  <a:schemeClr val="accent1"/>
                </a:solidFill>
              </a:rPr>
              <a:t>			     </a:t>
            </a:r>
            <a:r>
              <a:rPr lang="ru-RU" altLang="ru-RU" dirty="0">
                <a:solidFill>
                  <a:schemeClr val="accent1"/>
                </a:solidFill>
              </a:rPr>
              <a:t>или </a:t>
            </a:r>
          </a:p>
          <a:p>
            <a:endParaRPr lang="ru-RU" altLang="ru-RU" dirty="0">
              <a:solidFill>
                <a:schemeClr val="accent1"/>
              </a:solidFill>
            </a:endParaRPr>
          </a:p>
        </p:txBody>
      </p:sp>
      <p:graphicFrame>
        <p:nvGraphicFramePr>
          <p:cNvPr id="9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831843"/>
              </p:ext>
            </p:extLst>
          </p:nvPr>
        </p:nvGraphicFramePr>
        <p:xfrm>
          <a:off x="2699792" y="4941168"/>
          <a:ext cx="936104" cy="630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9" name="Формула" r:id="rId3" imgW="583920" imgH="393480" progId="Equation.3">
                  <p:embed/>
                </p:oleObj>
              </mc:Choice>
              <mc:Fallback>
                <p:oleObj name="Формула" r:id="rId3" imgW="583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941168"/>
                        <a:ext cx="936104" cy="630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37026"/>
              </p:ext>
            </p:extLst>
          </p:nvPr>
        </p:nvGraphicFramePr>
        <p:xfrm>
          <a:off x="5004048" y="5058999"/>
          <a:ext cx="864096" cy="314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0" name="Формула" r:id="rId5" imgW="558720" imgH="203040" progId="Equation.3">
                  <p:embed/>
                </p:oleObj>
              </mc:Choice>
              <mc:Fallback>
                <p:oleObj name="Формула" r:id="rId5" imgW="558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5058999"/>
                        <a:ext cx="864096" cy="3142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64"/>
          <p:cNvSpPr txBox="1">
            <a:spLocks noChangeArrowheads="1"/>
          </p:cNvSpPr>
          <p:nvPr/>
        </p:nvSpPr>
        <p:spPr bwMode="auto">
          <a:xfrm>
            <a:off x="179512" y="5541039"/>
            <a:ext cx="85168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u-RU" altLang="ru-RU" dirty="0"/>
              <a:t>Здесь</a:t>
            </a:r>
            <a:r>
              <a:rPr lang="ru-RU" altLang="ru-RU" i="1" dirty="0"/>
              <a:t> </a:t>
            </a:r>
            <a:r>
              <a:rPr lang="en-US" altLang="ru-RU" i="1" dirty="0"/>
              <a:t>m</a:t>
            </a:r>
            <a:r>
              <a:rPr lang="en-US" altLang="ru-RU" dirty="0"/>
              <a:t> – </a:t>
            </a:r>
            <a:r>
              <a:rPr lang="ru-RU" altLang="ru-RU" dirty="0"/>
              <a:t>масса точки (мера инертности), измеряется в кг</a:t>
            </a:r>
            <a:r>
              <a:rPr lang="ru-RU" altLang="ru-RU" dirty="0" smtClean="0"/>
              <a:t>,</a:t>
            </a:r>
            <a:r>
              <a:rPr lang="en-US" altLang="ru-RU" dirty="0" smtClean="0"/>
              <a:t> </a:t>
            </a:r>
            <a:r>
              <a:rPr lang="ru-RU" altLang="ru-RU" dirty="0" smtClean="0"/>
              <a:t>численно</a:t>
            </a:r>
            <a:r>
              <a:rPr lang="en-US" altLang="ru-RU" dirty="0" smtClean="0"/>
              <a:t> </a:t>
            </a:r>
            <a:r>
              <a:rPr lang="ru-RU" altLang="ru-RU" dirty="0"/>
              <a:t>равна</a:t>
            </a:r>
            <a:r>
              <a:rPr lang="en-US" altLang="ru-RU" dirty="0"/>
              <a:t> </a:t>
            </a:r>
            <a:r>
              <a:rPr lang="ru-RU" altLang="ru-RU" dirty="0"/>
              <a:t> весу, деленному на ускорение свободного падения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algn="just"/>
            <a:r>
              <a:rPr lang="en-US" altLang="ru-RU" b="1" i="1" dirty="0" smtClean="0"/>
              <a:t>F</a:t>
            </a:r>
            <a:r>
              <a:rPr lang="en-US" altLang="ru-RU" dirty="0" smtClean="0"/>
              <a:t> </a:t>
            </a:r>
            <a:r>
              <a:rPr lang="ru-RU" altLang="ru-RU" dirty="0"/>
              <a:t>– действующая сила, измеряется в Н (1 Н сообщает точке массой 1 кг </a:t>
            </a:r>
            <a:r>
              <a:rPr lang="ru-RU" altLang="ru-RU" dirty="0" smtClean="0"/>
              <a:t>ускорение </a:t>
            </a:r>
            <a:r>
              <a:rPr lang="ru-RU" altLang="ru-RU" dirty="0"/>
              <a:t>1 м</a:t>
            </a:r>
            <a:r>
              <a:rPr lang="en-US" altLang="ru-RU" dirty="0"/>
              <a:t>/c</a:t>
            </a:r>
            <a:r>
              <a:rPr lang="en-US" altLang="ru-RU" baseline="30000" dirty="0"/>
              <a:t>2</a:t>
            </a:r>
            <a:r>
              <a:rPr lang="ru-RU" altLang="ru-RU" dirty="0"/>
              <a:t>, 1 Н = 1</a:t>
            </a:r>
            <a:r>
              <a:rPr lang="en-US" altLang="ru-RU" dirty="0"/>
              <a:t>/9.81 </a:t>
            </a:r>
            <a:r>
              <a:rPr lang="ru-RU" altLang="ru-RU" dirty="0"/>
              <a:t>кг-с</a:t>
            </a:r>
            <a:r>
              <a:rPr lang="en-US" altLang="ru-RU" dirty="0"/>
              <a:t>)</a:t>
            </a:r>
            <a:r>
              <a:rPr lang="ru-RU" altLang="ru-RU" dirty="0"/>
              <a:t>.</a:t>
            </a:r>
          </a:p>
        </p:txBody>
      </p:sp>
      <p:graphicFrame>
        <p:nvGraphicFramePr>
          <p:cNvPr id="12" name="Object 1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459415"/>
              </p:ext>
            </p:extLst>
          </p:nvPr>
        </p:nvGraphicFramePr>
        <p:xfrm>
          <a:off x="5796136" y="5805264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1" name="Формула" r:id="rId7" imgW="495000" imgH="419040" progId="Equation.3">
                  <p:embed/>
                </p:oleObj>
              </mc:Choice>
              <mc:Fallback>
                <p:oleObj name="Формула" r:id="rId7" imgW="495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5805264"/>
                        <a:ext cx="495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90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ru-RU" altLang="ru-RU" sz="1000" b="1" dirty="0">
                <a:solidFill>
                  <a:schemeClr val="bg2"/>
                </a:solidFill>
                <a:latin typeface="+mn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431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0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ru-RU" altLang="ru-RU" sz="1000" b="1" dirty="0" smtClean="0">
                <a:solidFill>
                  <a:schemeClr val="bg2"/>
                </a:solidFill>
                <a:latin typeface="+mn-lt"/>
              </a:rPr>
              <a:t>7</a:t>
            </a:r>
            <a:endParaRPr lang="ru-RU" altLang="ru-RU" sz="10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0" y="3102561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 sz="1600">
              <a:solidFill>
                <a:schemeClr val="accent1"/>
              </a:solidFill>
            </a:endParaRP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0" y="3102561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 sz="1600">
              <a:solidFill>
                <a:schemeClr val="accent1"/>
              </a:solidFill>
            </a:endParaRPr>
          </a:p>
        </p:txBody>
      </p:sp>
      <p:sp>
        <p:nvSpPr>
          <p:cNvPr id="10" name="Rectangle 87"/>
          <p:cNvSpPr>
            <a:spLocks noChangeArrowheads="1"/>
          </p:cNvSpPr>
          <p:nvPr/>
        </p:nvSpPr>
        <p:spPr bwMode="auto">
          <a:xfrm>
            <a:off x="0" y="3093036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 sz="1600">
              <a:solidFill>
                <a:schemeClr val="accent1"/>
              </a:solidFill>
            </a:endParaRPr>
          </a:p>
        </p:txBody>
      </p:sp>
      <p:sp>
        <p:nvSpPr>
          <p:cNvPr id="11" name="Text Box 146"/>
          <p:cNvSpPr txBox="1">
            <a:spLocks noChangeArrowheads="1"/>
          </p:cNvSpPr>
          <p:nvPr/>
        </p:nvSpPr>
        <p:spPr bwMode="auto">
          <a:xfrm>
            <a:off x="4987404" y="4869160"/>
            <a:ext cx="38756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600" dirty="0">
                <a:solidFill>
                  <a:schemeClr val="accent1"/>
                </a:solidFill>
                <a:sym typeface="Symbol" pitchFamily="18" charset="2"/>
              </a:rPr>
              <a:t>- </a:t>
            </a:r>
            <a:r>
              <a:rPr lang="ru-RU" altLang="ru-RU" sz="1600" b="1" dirty="0">
                <a:solidFill>
                  <a:schemeClr val="accent1"/>
                </a:solidFill>
                <a:sym typeface="Symbol" pitchFamily="18" charset="2"/>
              </a:rPr>
              <a:t>дифференциальное уравнение движения точки в векторном виде</a:t>
            </a:r>
            <a:r>
              <a:rPr lang="ru-RU" altLang="ru-RU" sz="1600" dirty="0">
                <a:solidFill>
                  <a:schemeClr val="accent1"/>
                </a:solidFill>
                <a:sym typeface="Symbol" pitchFamily="18" charset="2"/>
              </a:rPr>
              <a:t>.</a:t>
            </a:r>
          </a:p>
        </p:txBody>
      </p:sp>
      <p:graphicFrame>
        <p:nvGraphicFramePr>
          <p:cNvPr id="12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499720"/>
              </p:ext>
            </p:extLst>
          </p:nvPr>
        </p:nvGraphicFramePr>
        <p:xfrm>
          <a:off x="6029440" y="4334545"/>
          <a:ext cx="918824" cy="659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0" name="Формула" r:id="rId3" imgW="583920" imgH="419040" progId="Equation.3">
                  <p:embed/>
                </p:oleObj>
              </mc:Choice>
              <mc:Fallback>
                <p:oleObj name="Формула" r:id="rId3" imgW="583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440" y="4334545"/>
                        <a:ext cx="918824" cy="65915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10"/>
          <p:cNvSpPr txBox="1">
            <a:spLocks noChangeArrowheads="1"/>
          </p:cNvSpPr>
          <p:nvPr/>
        </p:nvSpPr>
        <p:spPr bwMode="auto">
          <a:xfrm>
            <a:off x="148609" y="4509120"/>
            <a:ext cx="74025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600" dirty="0">
                <a:solidFill>
                  <a:schemeClr val="accent1"/>
                </a:solidFill>
                <a:sym typeface="Symbol" pitchFamily="18" charset="2"/>
              </a:rPr>
              <a:t>Подставим ускорение точки при векторном задании </a:t>
            </a:r>
            <a:r>
              <a:rPr lang="ru-RU" altLang="ru-RU" sz="1600" dirty="0" smtClean="0">
                <a:solidFill>
                  <a:schemeClr val="accent1"/>
                </a:solidFill>
                <a:sym typeface="Symbol" pitchFamily="18" charset="2"/>
              </a:rPr>
              <a:t>движения </a:t>
            </a:r>
          </a:p>
          <a:p>
            <a:endParaRPr lang="ru-RU" altLang="ru-RU" sz="1600" dirty="0">
              <a:solidFill>
                <a:schemeClr val="accent1"/>
              </a:solidFill>
              <a:sym typeface="Symbol" pitchFamily="18" charset="2"/>
            </a:endParaRPr>
          </a:p>
          <a:p>
            <a:r>
              <a:rPr lang="ru-RU" altLang="ru-RU" sz="1600" dirty="0" smtClean="0">
                <a:solidFill>
                  <a:schemeClr val="accent1"/>
                </a:solidFill>
                <a:sym typeface="Symbol" pitchFamily="18" charset="2"/>
              </a:rPr>
              <a:t>в </a:t>
            </a:r>
            <a:r>
              <a:rPr lang="ru-RU" altLang="ru-RU" sz="1600" dirty="0">
                <a:solidFill>
                  <a:schemeClr val="accent1"/>
                </a:solidFill>
                <a:sym typeface="Symbol" pitchFamily="18" charset="2"/>
              </a:rPr>
              <a:t>основное </a:t>
            </a:r>
            <a:r>
              <a:rPr lang="ru-RU" altLang="ru-RU" sz="1600" dirty="0" smtClean="0">
                <a:solidFill>
                  <a:schemeClr val="accent1"/>
                </a:solidFill>
                <a:sym typeface="Symbol" pitchFamily="18" charset="2"/>
              </a:rPr>
              <a:t>уравнение </a:t>
            </a:r>
            <a:r>
              <a:rPr lang="ru-RU" altLang="ru-RU" sz="1600" dirty="0">
                <a:solidFill>
                  <a:schemeClr val="accent1"/>
                </a:solidFill>
                <a:sym typeface="Symbol" pitchFamily="18" charset="2"/>
              </a:rPr>
              <a:t>динамики</a:t>
            </a:r>
            <a:r>
              <a:rPr lang="en-US" altLang="ru-RU" sz="1600" dirty="0">
                <a:solidFill>
                  <a:schemeClr val="accent1"/>
                </a:solidFill>
                <a:sym typeface="Symbol" pitchFamily="18" charset="2"/>
              </a:rPr>
              <a:t>:</a:t>
            </a:r>
            <a:r>
              <a:rPr lang="ru-RU" altLang="ru-RU" sz="1600" dirty="0">
                <a:solidFill>
                  <a:schemeClr val="accent1"/>
                </a:solidFill>
                <a:sym typeface="Symbol" pitchFamily="18" charset="2"/>
              </a:rPr>
              <a:t> </a:t>
            </a:r>
            <a:endParaRPr lang="en-US" altLang="ru-RU" sz="1600" dirty="0">
              <a:solidFill>
                <a:schemeClr val="accent1"/>
              </a:solidFill>
              <a:sym typeface="Symbol" pitchFamily="18" charset="2"/>
            </a:endParaRPr>
          </a:p>
        </p:txBody>
      </p:sp>
      <p:graphicFrame>
        <p:nvGraphicFramePr>
          <p:cNvPr id="14" name="Object 3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689915"/>
              </p:ext>
            </p:extLst>
          </p:nvPr>
        </p:nvGraphicFramePr>
        <p:xfrm>
          <a:off x="3267912" y="4836030"/>
          <a:ext cx="1719492" cy="573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1" name="Формула" r:id="rId5" imgW="1257120" imgH="419040" progId="Equation.3">
                  <p:embed/>
                </p:oleObj>
              </mc:Choice>
              <mc:Fallback>
                <p:oleObj name="Формула" r:id="rId5" imgW="1257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912" y="4836030"/>
                        <a:ext cx="1719492" cy="5731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38"/>
          <p:cNvSpPr txBox="1">
            <a:spLocks noChangeArrowheads="1"/>
          </p:cNvSpPr>
          <p:nvPr/>
        </p:nvSpPr>
        <p:spPr bwMode="auto">
          <a:xfrm>
            <a:off x="179512" y="3708321"/>
            <a:ext cx="2511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600" b="1" dirty="0">
                <a:solidFill>
                  <a:schemeClr val="accent1"/>
                </a:solidFill>
                <a:cs typeface="Arial" pitchFamily="34" charset="0"/>
              </a:rPr>
              <a:t>■     Основное уравнение динамики </a:t>
            </a:r>
            <a:r>
              <a:rPr lang="en-US" altLang="ru-RU" sz="1600" dirty="0">
                <a:solidFill>
                  <a:schemeClr val="accent1"/>
                </a:solidFill>
              </a:rPr>
              <a:t>:</a:t>
            </a:r>
            <a:r>
              <a:rPr lang="ru-RU" altLang="ru-RU" sz="1600" dirty="0">
                <a:solidFill>
                  <a:schemeClr val="accent1"/>
                </a:solidFill>
              </a:rPr>
              <a:t> </a:t>
            </a:r>
          </a:p>
        </p:txBody>
      </p:sp>
      <p:graphicFrame>
        <p:nvGraphicFramePr>
          <p:cNvPr id="16" name="Object 3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393016"/>
              </p:ext>
            </p:extLst>
          </p:nvPr>
        </p:nvGraphicFramePr>
        <p:xfrm>
          <a:off x="2627784" y="3859192"/>
          <a:ext cx="1085688" cy="36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2" name="Формула" r:id="rId7" imgW="723600" imgH="241200" progId="Equation.3">
                  <p:embed/>
                </p:oleObj>
              </mc:Choice>
              <mc:Fallback>
                <p:oleObj name="Формула" r:id="rId7" imgW="723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859192"/>
                        <a:ext cx="1085688" cy="36189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3836988" y="3717032"/>
            <a:ext cx="50260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ru-RU" sz="1600" b="1" dirty="0">
                <a:solidFill>
                  <a:schemeClr val="accent1"/>
                </a:solidFill>
              </a:rPr>
              <a:t>-</a:t>
            </a:r>
            <a:r>
              <a:rPr lang="en-US" altLang="ru-RU" sz="1600" dirty="0">
                <a:solidFill>
                  <a:schemeClr val="accent1"/>
                </a:solidFill>
              </a:rPr>
              <a:t> </a:t>
            </a:r>
            <a:r>
              <a:rPr lang="ru-RU" altLang="ru-RU" sz="1600" dirty="0">
                <a:solidFill>
                  <a:schemeClr val="accent1"/>
                </a:solidFill>
              </a:rPr>
              <a:t>соответствуе</a:t>
            </a:r>
            <a:r>
              <a:rPr lang="ru-RU" altLang="ru-RU" sz="1600" b="1" dirty="0">
                <a:solidFill>
                  <a:schemeClr val="accent1"/>
                </a:solidFill>
              </a:rPr>
              <a:t>т векторному </a:t>
            </a:r>
            <a:r>
              <a:rPr lang="ru-RU" altLang="ru-RU" sz="1600" dirty="0">
                <a:solidFill>
                  <a:schemeClr val="accent1"/>
                </a:solidFill>
              </a:rPr>
              <a:t>способу задания движения</a:t>
            </a:r>
            <a:r>
              <a:rPr lang="en-US" altLang="ru-RU" sz="1600" dirty="0">
                <a:solidFill>
                  <a:schemeClr val="accent1"/>
                </a:solidFill>
              </a:rPr>
              <a:t> </a:t>
            </a:r>
            <a:r>
              <a:rPr lang="ru-RU" altLang="ru-RU" sz="1600" dirty="0">
                <a:solidFill>
                  <a:schemeClr val="accent1"/>
                </a:solidFill>
              </a:rPr>
              <a:t>точки</a:t>
            </a:r>
            <a:r>
              <a:rPr lang="en-US" altLang="ru-RU" sz="1600" dirty="0">
                <a:solidFill>
                  <a:schemeClr val="accent1"/>
                </a:solidFill>
              </a:rPr>
              <a:t>.</a:t>
            </a:r>
            <a:endParaRPr lang="en-US" altLang="ru-RU" sz="1600" dirty="0">
              <a:solidFill>
                <a:schemeClr val="accent1"/>
              </a:solidFill>
              <a:sym typeface="Symbol" pitchFamily="18" charset="2"/>
            </a:endParaRPr>
          </a:p>
        </p:txBody>
      </p:sp>
      <p:sp>
        <p:nvSpPr>
          <p:cNvPr id="18" name="Text Box 341"/>
          <p:cNvSpPr txBox="1">
            <a:spLocks noChangeArrowheads="1"/>
          </p:cNvSpPr>
          <p:nvPr/>
        </p:nvSpPr>
        <p:spPr bwMode="auto">
          <a:xfrm>
            <a:off x="179512" y="2598003"/>
            <a:ext cx="91313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600" b="1" dirty="0">
                <a:solidFill>
                  <a:schemeClr val="accent1"/>
                </a:solidFill>
                <a:cs typeface="Arial" pitchFamily="34" charset="0"/>
              </a:rPr>
              <a:t>■     Закон независимости  действия сил </a:t>
            </a:r>
            <a:r>
              <a:rPr lang="ru-RU" altLang="ru-RU" sz="1600" dirty="0">
                <a:solidFill>
                  <a:schemeClr val="accent1"/>
                </a:solidFill>
              </a:rPr>
              <a:t>– </a:t>
            </a:r>
            <a:r>
              <a:rPr lang="ru-RU" altLang="ru-RU" sz="1600" b="1" dirty="0">
                <a:solidFill>
                  <a:schemeClr val="accent1"/>
                </a:solidFill>
              </a:rPr>
              <a:t>Ускорение материальной точки под действием нескольких сил равно геометрической сумме ускорений точки от действия каждой из сил в отдельности</a:t>
            </a:r>
            <a:r>
              <a:rPr lang="en-US" altLang="ru-RU" sz="1600" b="1" dirty="0">
                <a:solidFill>
                  <a:schemeClr val="accent1"/>
                </a:solidFill>
              </a:rPr>
              <a:t>:</a:t>
            </a:r>
            <a:r>
              <a:rPr lang="ru-RU" altLang="ru-RU" sz="1600" dirty="0">
                <a:solidFill>
                  <a:schemeClr val="accent1"/>
                </a:solidFill>
              </a:rPr>
              <a:t>			              или</a:t>
            </a:r>
          </a:p>
        </p:txBody>
      </p:sp>
      <p:graphicFrame>
        <p:nvGraphicFramePr>
          <p:cNvPr id="19" name="Object 3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335832"/>
              </p:ext>
            </p:extLst>
          </p:nvPr>
        </p:nvGraphicFramePr>
        <p:xfrm>
          <a:off x="1662236" y="3157537"/>
          <a:ext cx="2741489" cy="30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3" name="Формула" r:id="rId9" imgW="2057400" imgH="228600" progId="Equation.3">
                  <p:embed/>
                </p:oleObj>
              </mc:Choice>
              <mc:Fallback>
                <p:oleObj name="Формула" r:id="rId9" imgW="2057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236" y="3157537"/>
                        <a:ext cx="2741489" cy="3046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626476"/>
              </p:ext>
            </p:extLst>
          </p:nvPr>
        </p:nvGraphicFramePr>
        <p:xfrm>
          <a:off x="5148064" y="3157538"/>
          <a:ext cx="2518780" cy="34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4" name="Формула" r:id="rId11" imgW="1676160" imgH="228600" progId="Equation.3">
                  <p:embed/>
                </p:oleObj>
              </mc:Choice>
              <mc:Fallback>
                <p:oleObj name="Формула" r:id="rId11" imgW="1676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157538"/>
                        <a:ext cx="2518780" cy="343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344"/>
          <p:cNvSpPr txBox="1">
            <a:spLocks noChangeArrowheads="1"/>
          </p:cNvSpPr>
          <p:nvPr/>
        </p:nvSpPr>
        <p:spPr bwMode="auto">
          <a:xfrm>
            <a:off x="231775" y="1980129"/>
            <a:ext cx="86312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600" dirty="0">
                <a:solidFill>
                  <a:schemeClr val="accent1"/>
                </a:solidFill>
              </a:rPr>
              <a:t>Закон справедлив для любого кинематического состояния тел. Силы взаимодействия, будучи приложенные к разным точкам (</a:t>
            </a:r>
            <a:r>
              <a:rPr lang="ru-RU" altLang="ru-RU" sz="1600" dirty="0" smtClean="0">
                <a:solidFill>
                  <a:schemeClr val="accent1"/>
                </a:solidFill>
              </a:rPr>
              <a:t>телам) не </a:t>
            </a:r>
            <a:r>
              <a:rPr lang="ru-RU" altLang="ru-RU" sz="1600" dirty="0">
                <a:solidFill>
                  <a:schemeClr val="accent1"/>
                </a:solidFill>
              </a:rPr>
              <a:t>уравновешиваются.</a:t>
            </a:r>
          </a:p>
        </p:txBody>
      </p:sp>
      <p:sp>
        <p:nvSpPr>
          <p:cNvPr id="22" name="Text Box 345"/>
          <p:cNvSpPr txBox="1">
            <a:spLocks noChangeArrowheads="1"/>
          </p:cNvSpPr>
          <p:nvPr/>
        </p:nvSpPr>
        <p:spPr bwMode="auto">
          <a:xfrm>
            <a:off x="193675" y="876300"/>
            <a:ext cx="91313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600" b="1" dirty="0">
                <a:solidFill>
                  <a:schemeClr val="accent1"/>
                </a:solidFill>
                <a:cs typeface="Arial" pitchFamily="34" charset="0"/>
              </a:rPr>
              <a:t>■     Закон равенства действия и противодействия (</a:t>
            </a:r>
            <a:r>
              <a:rPr lang="en-US" altLang="ru-RU" sz="1600" b="1" dirty="0">
                <a:solidFill>
                  <a:schemeClr val="accent1"/>
                </a:solidFill>
                <a:cs typeface="Arial" pitchFamily="34" charset="0"/>
              </a:rPr>
              <a:t>III </a:t>
            </a:r>
            <a:r>
              <a:rPr lang="ru-RU" altLang="ru-RU" sz="1600" b="1" dirty="0">
                <a:solidFill>
                  <a:schemeClr val="accent1"/>
                </a:solidFill>
                <a:cs typeface="Arial" pitchFamily="34" charset="0"/>
              </a:rPr>
              <a:t>закон Ньютона) </a:t>
            </a:r>
            <a:r>
              <a:rPr lang="ru-RU" altLang="ru-RU" sz="1600" dirty="0">
                <a:solidFill>
                  <a:schemeClr val="accent1"/>
                </a:solidFill>
              </a:rPr>
              <a:t>– </a:t>
            </a:r>
            <a:r>
              <a:rPr lang="ru-RU" altLang="ru-RU" sz="1600" b="1" dirty="0">
                <a:solidFill>
                  <a:schemeClr val="accent1"/>
                </a:solidFill>
              </a:rPr>
              <a:t>Всякому действию соответствует равное по величине и противоположно направленное противодействие</a:t>
            </a:r>
            <a:r>
              <a:rPr lang="en-US" altLang="ru-RU" sz="1600" dirty="0">
                <a:solidFill>
                  <a:schemeClr val="accent1"/>
                </a:solidFill>
              </a:rPr>
              <a:t>:</a:t>
            </a:r>
            <a:endParaRPr lang="ru-RU" altLang="ru-RU" sz="1600" dirty="0">
              <a:solidFill>
                <a:schemeClr val="accent1"/>
              </a:solidFill>
            </a:endParaRPr>
          </a:p>
          <a:p>
            <a:endParaRPr lang="ru-RU" altLang="ru-RU" sz="1600" dirty="0">
              <a:solidFill>
                <a:schemeClr val="accent1"/>
              </a:solidFill>
            </a:endParaRPr>
          </a:p>
        </p:txBody>
      </p:sp>
      <p:graphicFrame>
        <p:nvGraphicFramePr>
          <p:cNvPr id="23" name="Object 3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967053"/>
              </p:ext>
            </p:extLst>
          </p:nvPr>
        </p:nvGraphicFramePr>
        <p:xfrm>
          <a:off x="3131840" y="1480839"/>
          <a:ext cx="1094085" cy="397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5" name="Формула" r:id="rId13" imgW="698400" imgH="253800" progId="Equation.3">
                  <p:embed/>
                </p:oleObj>
              </mc:Choice>
              <mc:Fallback>
                <p:oleObj name="Формула" r:id="rId13" imgW="698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480839"/>
                        <a:ext cx="1094085" cy="3978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347"/>
          <p:cNvGrpSpPr>
            <a:grpSpLocks/>
          </p:cNvGrpSpPr>
          <p:nvPr/>
        </p:nvGrpSpPr>
        <p:grpSpPr bwMode="auto">
          <a:xfrm>
            <a:off x="4403725" y="1439565"/>
            <a:ext cx="1966913" cy="549275"/>
            <a:chOff x="722" y="3248"/>
            <a:chExt cx="1239" cy="346"/>
          </a:xfrm>
        </p:grpSpPr>
        <p:sp>
          <p:nvSpPr>
            <p:cNvPr id="25" name="Oval 348"/>
            <p:cNvSpPr>
              <a:spLocks noChangeArrowheads="1"/>
            </p:cNvSpPr>
            <p:nvPr/>
          </p:nvSpPr>
          <p:spPr bwMode="auto">
            <a:xfrm>
              <a:off x="876" y="3390"/>
              <a:ext cx="96" cy="96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600">
                <a:solidFill>
                  <a:schemeClr val="accent1"/>
                </a:solidFill>
              </a:endParaRPr>
            </a:p>
          </p:txBody>
        </p:sp>
        <p:sp>
          <p:nvSpPr>
            <p:cNvPr id="26" name="AutoShape 349"/>
            <p:cNvSpPr>
              <a:spLocks noChangeArrowheads="1"/>
            </p:cNvSpPr>
            <p:nvPr/>
          </p:nvSpPr>
          <p:spPr bwMode="auto">
            <a:xfrm>
              <a:off x="978" y="3396"/>
              <a:ext cx="312" cy="84"/>
            </a:xfrm>
            <a:prstGeom prst="rightArrow">
              <a:avLst>
                <a:gd name="adj1" fmla="val 50000"/>
                <a:gd name="adj2" fmla="val 9285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600">
                <a:solidFill>
                  <a:schemeClr val="accent1"/>
                </a:solidFill>
              </a:endParaRPr>
            </a:p>
          </p:txBody>
        </p:sp>
        <p:sp>
          <p:nvSpPr>
            <p:cNvPr id="27" name="Oval 350"/>
            <p:cNvSpPr>
              <a:spLocks noChangeArrowheads="1"/>
            </p:cNvSpPr>
            <p:nvPr/>
          </p:nvSpPr>
          <p:spPr bwMode="auto">
            <a:xfrm flipH="1">
              <a:off x="1667" y="3389"/>
              <a:ext cx="96" cy="96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600">
                <a:solidFill>
                  <a:schemeClr val="accent1"/>
                </a:solidFill>
              </a:endParaRPr>
            </a:p>
          </p:txBody>
        </p:sp>
        <p:sp>
          <p:nvSpPr>
            <p:cNvPr id="28" name="AutoShape 351"/>
            <p:cNvSpPr>
              <a:spLocks noChangeArrowheads="1"/>
            </p:cNvSpPr>
            <p:nvPr/>
          </p:nvSpPr>
          <p:spPr bwMode="auto">
            <a:xfrm flipH="1">
              <a:off x="1355" y="3395"/>
              <a:ext cx="312" cy="84"/>
            </a:xfrm>
            <a:prstGeom prst="rightArrow">
              <a:avLst>
                <a:gd name="adj1" fmla="val 50000"/>
                <a:gd name="adj2" fmla="val 9285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600">
                <a:solidFill>
                  <a:schemeClr val="accent1"/>
                </a:solidFill>
              </a:endParaRPr>
            </a:p>
          </p:txBody>
        </p:sp>
        <p:sp>
          <p:nvSpPr>
            <p:cNvPr id="29" name="Line 352"/>
            <p:cNvSpPr>
              <a:spLocks noChangeShapeType="1"/>
            </p:cNvSpPr>
            <p:nvPr/>
          </p:nvSpPr>
          <p:spPr bwMode="auto">
            <a:xfrm>
              <a:off x="900" y="343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 sz="1600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0" name="Object 353"/>
            <p:cNvGraphicFramePr>
              <a:graphicFrameLocks noChangeAspect="1"/>
            </p:cNvGraphicFramePr>
            <p:nvPr/>
          </p:nvGraphicFramePr>
          <p:xfrm>
            <a:off x="1039" y="3255"/>
            <a:ext cx="15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56" name="Формула" r:id="rId15" imgW="241200" imgH="253800" progId="Equation.3">
                    <p:embed/>
                  </p:oleObj>
                </mc:Choice>
                <mc:Fallback>
                  <p:oleObj name="Формула" r:id="rId15" imgW="241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" y="3255"/>
                          <a:ext cx="15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54"/>
            <p:cNvGraphicFramePr>
              <a:graphicFrameLocks noChangeAspect="1"/>
            </p:cNvGraphicFramePr>
            <p:nvPr/>
          </p:nvGraphicFramePr>
          <p:xfrm>
            <a:off x="1524" y="3248"/>
            <a:ext cx="15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57" name="Формула" r:id="rId17" imgW="241200" imgH="253800" progId="Equation.3">
                    <p:embed/>
                  </p:oleObj>
                </mc:Choice>
                <mc:Fallback>
                  <p:oleObj name="Формула" r:id="rId17" imgW="241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" y="3248"/>
                          <a:ext cx="15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Text Box 355"/>
            <p:cNvSpPr txBox="1">
              <a:spLocks noChangeArrowheads="1"/>
            </p:cNvSpPr>
            <p:nvPr/>
          </p:nvSpPr>
          <p:spPr bwMode="auto">
            <a:xfrm>
              <a:off x="722" y="3277"/>
              <a:ext cx="214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 i="1">
                  <a:solidFill>
                    <a:schemeClr val="accent1"/>
                  </a:solidFill>
                </a:rPr>
                <a:t>m</a:t>
              </a:r>
              <a:r>
                <a:rPr lang="en-US" altLang="ru-RU" sz="1600" baseline="-25000">
                  <a:solidFill>
                    <a:schemeClr val="accent1"/>
                  </a:solidFill>
                </a:rPr>
                <a:t>1</a:t>
              </a:r>
              <a:endParaRPr lang="ru-RU" altLang="ru-RU" sz="1600" baseline="-25000">
                <a:solidFill>
                  <a:schemeClr val="accent1"/>
                </a:solidFill>
              </a:endParaRPr>
            </a:p>
          </p:txBody>
        </p:sp>
        <p:sp>
          <p:nvSpPr>
            <p:cNvPr id="33" name="Text Box 356"/>
            <p:cNvSpPr txBox="1">
              <a:spLocks noChangeArrowheads="1"/>
            </p:cNvSpPr>
            <p:nvPr/>
          </p:nvSpPr>
          <p:spPr bwMode="auto">
            <a:xfrm>
              <a:off x="1723" y="3252"/>
              <a:ext cx="23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 i="1">
                  <a:solidFill>
                    <a:schemeClr val="accent1"/>
                  </a:solidFill>
                </a:rPr>
                <a:t>m</a:t>
              </a:r>
              <a:r>
                <a:rPr lang="en-US" altLang="ru-RU" sz="1600" baseline="-25000">
                  <a:solidFill>
                    <a:schemeClr val="accent1"/>
                  </a:solidFill>
                </a:rPr>
                <a:t>2</a:t>
              </a:r>
              <a:endParaRPr lang="ru-RU" altLang="ru-RU" sz="1600" baseline="-250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72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0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ru-RU" altLang="ru-RU" sz="1000" b="1" dirty="0">
                <a:solidFill>
                  <a:schemeClr val="bg2"/>
                </a:solidFill>
                <a:latin typeface="+mn-lt"/>
              </a:rPr>
              <a:t>8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6712"/>
            <a:ext cx="8229600" cy="630907"/>
          </a:xfrm>
        </p:spPr>
        <p:txBody>
          <a:bodyPr/>
          <a:lstStyle/>
          <a:p>
            <a:r>
              <a:rPr lang="ru-RU" altLang="ru-RU" sz="2800" dirty="0" smtClean="0">
                <a:latin typeface="+mn-lt"/>
              </a:rPr>
              <a:t>ОСНОВНЫЕ </a:t>
            </a:r>
            <a:r>
              <a:rPr lang="ru-RU" altLang="ru-RU" sz="2800" dirty="0">
                <a:latin typeface="+mn-lt"/>
              </a:rPr>
              <a:t>ВИДЫ СИЛ</a:t>
            </a:r>
          </a:p>
        </p:txBody>
      </p:sp>
      <p:sp>
        <p:nvSpPr>
          <p:cNvPr id="35" name="Rectangle 48"/>
          <p:cNvSpPr>
            <a:spLocks noChangeArrowheads="1"/>
          </p:cNvSpPr>
          <p:nvPr/>
        </p:nvSpPr>
        <p:spPr bwMode="auto">
          <a:xfrm>
            <a:off x="539750" y="1557338"/>
            <a:ext cx="180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b="1" u="sng" dirty="0">
                <a:solidFill>
                  <a:srgbClr val="FF3300"/>
                </a:solidFill>
                <a:effectLst/>
              </a:rPr>
              <a:t>Сила </a:t>
            </a:r>
            <a:r>
              <a:rPr lang="ru-RU" altLang="ru-RU" b="1" u="sng" dirty="0" smtClean="0">
                <a:solidFill>
                  <a:srgbClr val="FF3300"/>
                </a:solidFill>
                <a:effectLst/>
              </a:rPr>
              <a:t>тяжести</a:t>
            </a:r>
            <a:r>
              <a:rPr lang="ru-RU" altLang="ru-RU" dirty="0" smtClean="0">
                <a:effectLst/>
              </a:rPr>
              <a:t> </a:t>
            </a:r>
            <a:endParaRPr lang="ru-RU" altLang="ru-RU" dirty="0">
              <a:effectLst/>
            </a:endParaRPr>
          </a:p>
        </p:txBody>
      </p:sp>
      <p:graphicFrame>
        <p:nvGraphicFramePr>
          <p:cNvPr id="36" name="Object 4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795326"/>
              </p:ext>
            </p:extLst>
          </p:nvPr>
        </p:nvGraphicFramePr>
        <p:xfrm>
          <a:off x="4156075" y="1590675"/>
          <a:ext cx="8874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6" name="Equation" r:id="rId3" imgW="507960" imgH="203040" progId="Equation.DSMT4">
                  <p:embed/>
                </p:oleObj>
              </mc:Choice>
              <mc:Fallback>
                <p:oleObj name="Equation" r:id="rId3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1590675"/>
                        <a:ext cx="8874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63219"/>
              </p:ext>
            </p:extLst>
          </p:nvPr>
        </p:nvGraphicFramePr>
        <p:xfrm>
          <a:off x="5475288" y="1585913"/>
          <a:ext cx="9985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7" name="Equation" r:id="rId5" imgW="571320" imgH="203040" progId="Equation.DSMT4">
                  <p:embed/>
                </p:oleObj>
              </mc:Choice>
              <mc:Fallback>
                <p:oleObj name="Equation" r:id="rId5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1585913"/>
                        <a:ext cx="99853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6392863" y="1557338"/>
            <a:ext cx="6453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>
                <a:effectLst/>
              </a:rPr>
              <a:t>м.</a:t>
            </a:r>
            <a:r>
              <a:rPr lang="en-US" altLang="ru-RU">
                <a:effectLst/>
              </a:rPr>
              <a:t>/c</a:t>
            </a:r>
            <a:r>
              <a:rPr lang="en-US" altLang="ru-RU" baseline="30000">
                <a:effectLst/>
              </a:rPr>
              <a:t>2</a:t>
            </a:r>
            <a:endParaRPr lang="ru-RU" altLang="ru-RU" baseline="30000">
              <a:effectLst/>
            </a:endParaRPr>
          </a:p>
        </p:txBody>
      </p:sp>
      <p:sp>
        <p:nvSpPr>
          <p:cNvPr id="39" name="Rectangle 53"/>
          <p:cNvSpPr>
            <a:spLocks noChangeArrowheads="1"/>
          </p:cNvSpPr>
          <p:nvPr/>
        </p:nvSpPr>
        <p:spPr bwMode="auto">
          <a:xfrm>
            <a:off x="541338" y="2276475"/>
            <a:ext cx="3167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b="1" u="sng">
                <a:solidFill>
                  <a:srgbClr val="FF3300"/>
                </a:solidFill>
                <a:effectLst/>
              </a:rPr>
              <a:t>Сила трения скольжения</a:t>
            </a:r>
            <a:endParaRPr lang="ru-RU" altLang="ru-RU">
              <a:effectLst/>
            </a:endParaRPr>
          </a:p>
        </p:txBody>
      </p:sp>
      <p:graphicFrame>
        <p:nvGraphicFramePr>
          <p:cNvPr id="4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261685"/>
              </p:ext>
            </p:extLst>
          </p:nvPr>
        </p:nvGraphicFramePr>
        <p:xfrm>
          <a:off x="4500563" y="2347913"/>
          <a:ext cx="952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8" name="Equation" r:id="rId7" imgW="545760" imgH="203040" progId="Equation.DSMT4">
                  <p:embed/>
                </p:oleObj>
              </mc:Choice>
              <mc:Fallback>
                <p:oleObj name="Equation" r:id="rId7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347913"/>
                        <a:ext cx="952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55"/>
          <p:cNvSpPr>
            <a:spLocks noChangeArrowheads="1"/>
          </p:cNvSpPr>
          <p:nvPr/>
        </p:nvSpPr>
        <p:spPr bwMode="auto">
          <a:xfrm>
            <a:off x="4429125" y="2692400"/>
            <a:ext cx="2070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400">
                <a:effectLst/>
              </a:rPr>
              <a:t>коэффициент трения</a:t>
            </a:r>
          </a:p>
        </p:txBody>
      </p:sp>
      <p:sp>
        <p:nvSpPr>
          <p:cNvPr id="42" name="Rectangle 56"/>
          <p:cNvSpPr>
            <a:spLocks noChangeArrowheads="1"/>
          </p:cNvSpPr>
          <p:nvPr/>
        </p:nvSpPr>
        <p:spPr bwMode="auto">
          <a:xfrm>
            <a:off x="5594350" y="2305050"/>
            <a:ext cx="1800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400">
                <a:effectLst/>
              </a:rPr>
              <a:t>нормальная реакция. </a:t>
            </a:r>
          </a:p>
        </p:txBody>
      </p:sp>
      <p:sp>
        <p:nvSpPr>
          <p:cNvPr id="43" name="Rectangle 57"/>
          <p:cNvSpPr>
            <a:spLocks noChangeArrowheads="1"/>
          </p:cNvSpPr>
          <p:nvPr/>
        </p:nvSpPr>
        <p:spPr bwMode="auto">
          <a:xfrm>
            <a:off x="2195513" y="1971675"/>
            <a:ext cx="2663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400">
                <a:effectLst/>
              </a:rPr>
              <a:t>ускорение свободного падения</a:t>
            </a:r>
          </a:p>
        </p:txBody>
      </p:sp>
      <p:sp>
        <p:nvSpPr>
          <p:cNvPr id="44" name="Line 59"/>
          <p:cNvSpPr>
            <a:spLocks noChangeShapeType="1"/>
          </p:cNvSpPr>
          <p:nvPr/>
        </p:nvSpPr>
        <p:spPr bwMode="auto">
          <a:xfrm flipV="1">
            <a:off x="4789488" y="2636838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" name="Line 60"/>
          <p:cNvSpPr>
            <a:spLocks noChangeShapeType="1"/>
          </p:cNvSpPr>
          <p:nvPr/>
        </p:nvSpPr>
        <p:spPr bwMode="auto">
          <a:xfrm flipH="1">
            <a:off x="5437188" y="24923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" name="Rectangle 61"/>
          <p:cNvSpPr>
            <a:spLocks noChangeArrowheads="1"/>
          </p:cNvSpPr>
          <p:nvPr/>
        </p:nvSpPr>
        <p:spPr bwMode="auto">
          <a:xfrm>
            <a:off x="539750" y="3068638"/>
            <a:ext cx="17796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b="1" u="sng" dirty="0">
                <a:solidFill>
                  <a:srgbClr val="FF3300"/>
                </a:solidFill>
                <a:effectLst/>
              </a:rPr>
              <a:t>Сила </a:t>
            </a:r>
            <a:r>
              <a:rPr lang="ru-RU" altLang="ru-RU" b="1" u="sng" dirty="0" smtClean="0">
                <a:solidFill>
                  <a:srgbClr val="FF3300"/>
                </a:solidFill>
                <a:effectLst/>
              </a:rPr>
              <a:t>тяготения</a:t>
            </a:r>
            <a:endParaRPr lang="ru-RU" altLang="ru-RU" dirty="0">
              <a:effectLst/>
            </a:endParaRPr>
          </a:p>
        </p:txBody>
      </p:sp>
      <p:graphicFrame>
        <p:nvGraphicFramePr>
          <p:cNvPr id="47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422502"/>
              </p:ext>
            </p:extLst>
          </p:nvPr>
        </p:nvGraphicFramePr>
        <p:xfrm>
          <a:off x="3514725" y="3017838"/>
          <a:ext cx="15509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9" name="Equation" r:id="rId9" imgW="888840" imgH="241200" progId="Equation.DSMT4">
                  <p:embed/>
                </p:oleObj>
              </mc:Choice>
              <mc:Fallback>
                <p:oleObj name="Equation" r:id="rId9" imgW="888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3017838"/>
                        <a:ext cx="155098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69270"/>
              </p:ext>
            </p:extLst>
          </p:nvPr>
        </p:nvGraphicFramePr>
        <p:xfrm>
          <a:off x="5613400" y="3011488"/>
          <a:ext cx="16843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0" name="Equation" r:id="rId11" imgW="965160" imgH="228600" progId="Equation.DSMT4">
                  <p:embed/>
                </p:oleObj>
              </mc:Choice>
              <mc:Fallback>
                <p:oleObj name="Equation" r:id="rId11" imgW="96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011488"/>
                        <a:ext cx="16843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64"/>
          <p:cNvSpPr>
            <a:spLocks noChangeArrowheads="1"/>
          </p:cNvSpPr>
          <p:nvPr/>
        </p:nvSpPr>
        <p:spPr bwMode="auto">
          <a:xfrm>
            <a:off x="2301875" y="3411538"/>
            <a:ext cx="24048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>
                <a:effectLst/>
              </a:rPr>
              <a:t>гравитационная постоянная</a:t>
            </a:r>
          </a:p>
        </p:txBody>
      </p:sp>
      <p:sp>
        <p:nvSpPr>
          <p:cNvPr id="50" name="Rectangle 65"/>
          <p:cNvSpPr>
            <a:spLocks noChangeArrowheads="1"/>
          </p:cNvSpPr>
          <p:nvPr/>
        </p:nvSpPr>
        <p:spPr bwMode="auto">
          <a:xfrm>
            <a:off x="7270750" y="3051175"/>
            <a:ext cx="111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>
                <a:effectLst/>
              </a:rPr>
              <a:t>м</a:t>
            </a:r>
            <a:r>
              <a:rPr lang="ru-RU" altLang="ru-RU" baseline="30000">
                <a:effectLst/>
              </a:rPr>
              <a:t>3</a:t>
            </a:r>
            <a:r>
              <a:rPr lang="ru-RU" altLang="ru-RU">
                <a:effectLst/>
              </a:rPr>
              <a:t>/(кг с</a:t>
            </a:r>
            <a:r>
              <a:rPr lang="ru-RU" altLang="ru-RU" baseline="30000">
                <a:effectLst/>
              </a:rPr>
              <a:t>2</a:t>
            </a:r>
            <a:r>
              <a:rPr lang="ru-RU" altLang="ru-RU">
                <a:effectLst/>
              </a:rPr>
              <a:t>).</a:t>
            </a:r>
          </a:p>
        </p:txBody>
      </p:sp>
      <p:sp>
        <p:nvSpPr>
          <p:cNvPr id="51" name="Line 66"/>
          <p:cNvSpPr>
            <a:spLocks noChangeShapeType="1"/>
          </p:cNvSpPr>
          <p:nvPr/>
        </p:nvSpPr>
        <p:spPr bwMode="auto">
          <a:xfrm flipV="1">
            <a:off x="3668713" y="3340100"/>
            <a:ext cx="3603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" name="Rectangle 67"/>
          <p:cNvSpPr>
            <a:spLocks noChangeArrowheads="1"/>
          </p:cNvSpPr>
          <p:nvPr/>
        </p:nvSpPr>
        <p:spPr bwMode="auto">
          <a:xfrm>
            <a:off x="508000" y="3789363"/>
            <a:ext cx="1831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b="1" u="sng">
                <a:solidFill>
                  <a:srgbClr val="FF3300"/>
                </a:solidFill>
                <a:effectLst/>
              </a:rPr>
              <a:t>Сила упругости</a:t>
            </a:r>
          </a:p>
        </p:txBody>
      </p:sp>
      <p:sp>
        <p:nvSpPr>
          <p:cNvPr id="53" name="Line 68"/>
          <p:cNvSpPr>
            <a:spLocks noChangeShapeType="1"/>
          </p:cNvSpPr>
          <p:nvPr/>
        </p:nvSpPr>
        <p:spPr bwMode="auto">
          <a:xfrm flipV="1">
            <a:off x="4572000" y="1916113"/>
            <a:ext cx="287338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4" name="Rectangle 69"/>
          <p:cNvSpPr>
            <a:spLocks noChangeArrowheads="1"/>
          </p:cNvSpPr>
          <p:nvPr/>
        </p:nvSpPr>
        <p:spPr bwMode="auto">
          <a:xfrm>
            <a:off x="4610100" y="3860800"/>
            <a:ext cx="3562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400">
                <a:effectLst/>
              </a:rPr>
              <a:t>удлинение (сжатие) пружины (м)</a:t>
            </a:r>
          </a:p>
        </p:txBody>
      </p:sp>
      <p:graphicFrame>
        <p:nvGraphicFramePr>
          <p:cNvPr id="55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209921"/>
              </p:ext>
            </p:extLst>
          </p:nvPr>
        </p:nvGraphicFramePr>
        <p:xfrm>
          <a:off x="3492500" y="3860800"/>
          <a:ext cx="8223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1" name="Equation" r:id="rId13" imgW="469800" imgH="177480" progId="Equation.DSMT4">
                  <p:embed/>
                </p:oleObj>
              </mc:Choice>
              <mc:Fallback>
                <p:oleObj name="Equation" r:id="rId13" imgW="469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860800"/>
                        <a:ext cx="8223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71"/>
          <p:cNvSpPr>
            <a:spLocks noChangeArrowheads="1"/>
          </p:cNvSpPr>
          <p:nvPr/>
        </p:nvSpPr>
        <p:spPr bwMode="auto">
          <a:xfrm>
            <a:off x="468313" y="4575175"/>
            <a:ext cx="2574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b="1" u="sng" dirty="0">
                <a:solidFill>
                  <a:srgbClr val="FF3300"/>
                </a:solidFill>
                <a:effectLst/>
              </a:rPr>
              <a:t>Сила вязкого </a:t>
            </a:r>
            <a:r>
              <a:rPr lang="ru-RU" altLang="ru-RU" b="1" u="sng" dirty="0" smtClean="0">
                <a:solidFill>
                  <a:srgbClr val="FF3300"/>
                </a:solidFill>
                <a:effectLst/>
              </a:rPr>
              <a:t>трения</a:t>
            </a:r>
            <a:endParaRPr lang="ru-RU" altLang="ru-RU" b="1" u="sng" dirty="0">
              <a:solidFill>
                <a:srgbClr val="FF3300"/>
              </a:solidFill>
              <a:effectLst/>
            </a:endParaRPr>
          </a:p>
        </p:txBody>
      </p:sp>
      <p:sp>
        <p:nvSpPr>
          <p:cNvPr id="57" name="Rectangle 72"/>
          <p:cNvSpPr>
            <a:spLocks noChangeArrowheads="1"/>
          </p:cNvSpPr>
          <p:nvPr/>
        </p:nvSpPr>
        <p:spPr bwMode="auto">
          <a:xfrm>
            <a:off x="2627313" y="4221163"/>
            <a:ext cx="3527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400">
                <a:effectLst/>
              </a:rPr>
              <a:t>коэффициент жесткости пружины (Н/м).</a:t>
            </a:r>
            <a:r>
              <a:rPr lang="ru-RU" altLang="ru-RU">
                <a:effectLst/>
              </a:rPr>
              <a:t> </a:t>
            </a:r>
          </a:p>
        </p:txBody>
      </p:sp>
      <p:sp>
        <p:nvSpPr>
          <p:cNvPr id="58" name="Line 73"/>
          <p:cNvSpPr>
            <a:spLocks noChangeShapeType="1"/>
          </p:cNvSpPr>
          <p:nvPr/>
        </p:nvSpPr>
        <p:spPr bwMode="auto">
          <a:xfrm flipH="1">
            <a:off x="4284663" y="40338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" name="Line 74"/>
          <p:cNvSpPr>
            <a:spLocks noChangeShapeType="1"/>
          </p:cNvSpPr>
          <p:nvPr/>
        </p:nvSpPr>
        <p:spPr bwMode="auto">
          <a:xfrm flipV="1">
            <a:off x="3635375" y="4149725"/>
            <a:ext cx="3603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" name="Rectangle 75"/>
          <p:cNvSpPr>
            <a:spLocks noChangeArrowheads="1"/>
          </p:cNvSpPr>
          <p:nvPr/>
        </p:nvSpPr>
        <p:spPr bwMode="auto">
          <a:xfrm>
            <a:off x="4787900" y="4652963"/>
            <a:ext cx="12891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>
                <a:effectLst/>
              </a:rPr>
              <a:t>скорость тела</a:t>
            </a:r>
          </a:p>
        </p:txBody>
      </p:sp>
      <p:graphicFrame>
        <p:nvGraphicFramePr>
          <p:cNvPr id="61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508468"/>
              </p:ext>
            </p:extLst>
          </p:nvPr>
        </p:nvGraphicFramePr>
        <p:xfrm>
          <a:off x="3481388" y="4630738"/>
          <a:ext cx="8445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2" name="Equation" r:id="rId15" imgW="482400" imgH="203040" progId="Equation.DSMT4">
                  <p:embed/>
                </p:oleObj>
              </mc:Choice>
              <mc:Fallback>
                <p:oleObj name="Equation" r:id="rId15" imgW="48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4630738"/>
                        <a:ext cx="8445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77"/>
          <p:cNvSpPr>
            <a:spLocks noChangeArrowheads="1"/>
          </p:cNvSpPr>
          <p:nvPr/>
        </p:nvSpPr>
        <p:spPr bwMode="auto">
          <a:xfrm>
            <a:off x="2614613" y="4995863"/>
            <a:ext cx="2497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>
                <a:effectLst/>
              </a:rPr>
              <a:t>коэффициент сопротивления</a:t>
            </a:r>
          </a:p>
        </p:txBody>
      </p:sp>
      <p:sp>
        <p:nvSpPr>
          <p:cNvPr id="63" name="Line 78"/>
          <p:cNvSpPr>
            <a:spLocks noChangeShapeType="1"/>
          </p:cNvSpPr>
          <p:nvPr/>
        </p:nvSpPr>
        <p:spPr bwMode="auto">
          <a:xfrm flipH="1">
            <a:off x="4327525" y="48260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4" name="Line 79"/>
          <p:cNvSpPr>
            <a:spLocks noChangeShapeType="1"/>
          </p:cNvSpPr>
          <p:nvPr/>
        </p:nvSpPr>
        <p:spPr bwMode="auto">
          <a:xfrm flipV="1">
            <a:off x="3851275" y="4941888"/>
            <a:ext cx="1444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468313" y="4783138"/>
            <a:ext cx="23759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b="1">
                <a:effectLst/>
              </a:rPr>
              <a:t>медленное движение</a:t>
            </a:r>
          </a:p>
        </p:txBody>
      </p:sp>
      <p:sp>
        <p:nvSpPr>
          <p:cNvPr id="66" name="Rectangle 81"/>
          <p:cNvSpPr>
            <a:spLocks noChangeArrowheads="1"/>
          </p:cNvSpPr>
          <p:nvPr/>
        </p:nvSpPr>
        <p:spPr bwMode="auto">
          <a:xfrm>
            <a:off x="468313" y="5351463"/>
            <a:ext cx="4824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b="1" u="sng" dirty="0">
                <a:solidFill>
                  <a:srgbClr val="FF3300"/>
                </a:solidFill>
                <a:effectLst/>
              </a:rPr>
              <a:t>Сила гидродинамического </a:t>
            </a:r>
            <a:r>
              <a:rPr lang="ru-RU" altLang="ru-RU" b="1" u="sng" dirty="0" smtClean="0">
                <a:solidFill>
                  <a:srgbClr val="FF3300"/>
                </a:solidFill>
                <a:effectLst/>
              </a:rPr>
              <a:t>сопротивления</a:t>
            </a:r>
            <a:r>
              <a:rPr lang="ru-RU" altLang="ru-RU" dirty="0" smtClean="0">
                <a:effectLst/>
              </a:rPr>
              <a:t> </a:t>
            </a:r>
            <a:endParaRPr lang="ru-RU" altLang="ru-RU" dirty="0">
              <a:effectLst/>
            </a:endParaRPr>
          </a:p>
        </p:txBody>
      </p:sp>
      <p:sp>
        <p:nvSpPr>
          <p:cNvPr id="67" name="Text Box 82"/>
          <p:cNvSpPr txBox="1">
            <a:spLocks noChangeArrowheads="1"/>
          </p:cNvSpPr>
          <p:nvPr/>
        </p:nvSpPr>
        <p:spPr bwMode="auto">
          <a:xfrm>
            <a:off x="461963" y="5583238"/>
            <a:ext cx="21210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b="1" dirty="0">
                <a:effectLst/>
              </a:rPr>
              <a:t>быстрое движение</a:t>
            </a:r>
          </a:p>
        </p:txBody>
      </p:sp>
      <p:graphicFrame>
        <p:nvGraphicFramePr>
          <p:cNvPr id="68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887193"/>
              </p:ext>
            </p:extLst>
          </p:nvPr>
        </p:nvGraphicFramePr>
        <p:xfrm>
          <a:off x="5867400" y="5205413"/>
          <a:ext cx="14890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3" name="Equation" r:id="rId17" imgW="850680" imgH="393480" progId="Equation.DSMT4">
                  <p:embed/>
                </p:oleObj>
              </mc:Choice>
              <mc:Fallback>
                <p:oleObj name="Equation" r:id="rId17" imgW="85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205413"/>
                        <a:ext cx="14890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84"/>
          <p:cNvSpPr>
            <a:spLocks noChangeArrowheads="1"/>
          </p:cNvSpPr>
          <p:nvPr/>
        </p:nvSpPr>
        <p:spPr bwMode="auto">
          <a:xfrm>
            <a:off x="6678613" y="5045075"/>
            <a:ext cx="156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400">
                <a:effectLst/>
              </a:rPr>
              <a:t>плотность среды</a:t>
            </a:r>
          </a:p>
        </p:txBody>
      </p:sp>
      <p:sp>
        <p:nvSpPr>
          <p:cNvPr id="70" name="Rectangle 87"/>
          <p:cNvSpPr>
            <a:spLocks noChangeArrowheads="1"/>
          </p:cNvSpPr>
          <p:nvPr/>
        </p:nvSpPr>
        <p:spPr bwMode="auto">
          <a:xfrm>
            <a:off x="4859338" y="5908675"/>
            <a:ext cx="2501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400">
                <a:effectLst/>
              </a:rPr>
              <a:t>коэффициент сопротивления</a:t>
            </a:r>
          </a:p>
        </p:txBody>
      </p:sp>
      <p:sp>
        <p:nvSpPr>
          <p:cNvPr id="71" name="Rectangle 88"/>
          <p:cNvSpPr>
            <a:spLocks noChangeArrowheads="1"/>
          </p:cNvSpPr>
          <p:nvPr/>
        </p:nvSpPr>
        <p:spPr bwMode="auto">
          <a:xfrm>
            <a:off x="7481888" y="5651500"/>
            <a:ext cx="115093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400">
                <a:effectLst/>
              </a:rPr>
              <a:t>площадь поперечного сечения</a:t>
            </a:r>
          </a:p>
        </p:txBody>
      </p:sp>
      <p:sp>
        <p:nvSpPr>
          <p:cNvPr id="72" name="Line 89"/>
          <p:cNvSpPr>
            <a:spLocks noChangeShapeType="1"/>
          </p:cNvSpPr>
          <p:nvPr/>
        </p:nvSpPr>
        <p:spPr bwMode="auto">
          <a:xfrm flipH="1">
            <a:off x="6919913" y="5321300"/>
            <a:ext cx="7143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3" name="Line 90"/>
          <p:cNvSpPr>
            <a:spLocks noChangeShapeType="1"/>
          </p:cNvSpPr>
          <p:nvPr/>
        </p:nvSpPr>
        <p:spPr bwMode="auto">
          <a:xfrm flipV="1">
            <a:off x="6645275" y="56515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4" name="Line 91"/>
          <p:cNvSpPr>
            <a:spLocks noChangeShapeType="1"/>
          </p:cNvSpPr>
          <p:nvPr/>
        </p:nvSpPr>
        <p:spPr bwMode="auto">
          <a:xfrm flipH="1" flipV="1">
            <a:off x="7062788" y="5665788"/>
            <a:ext cx="3603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03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0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ru-RU" altLang="ru-RU" sz="1000" b="1" dirty="0" smtClean="0">
                <a:solidFill>
                  <a:schemeClr val="bg2"/>
                </a:solidFill>
                <a:latin typeface="+mn-lt"/>
              </a:rPr>
              <a:t>9</a:t>
            </a:r>
            <a:endParaRPr lang="ru-RU" altLang="ru-RU" sz="10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238124" y="889000"/>
            <a:ext cx="8791575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algn="just">
              <a:lnSpc>
                <a:spcPct val="90000"/>
              </a:lnSpc>
            </a:pPr>
            <a:r>
              <a:rPr lang="ru-RU" altLang="ru-RU" sz="1800" b="1" dirty="0" smtClean="0">
                <a:solidFill>
                  <a:srgbClr val="FF0000"/>
                </a:solidFill>
              </a:rPr>
              <a:t>Работа, мощность силы. Кинетическая и потенциальная энергия</a:t>
            </a:r>
            <a:r>
              <a:rPr lang="ru-RU" altLang="ru-RU" sz="1800" dirty="0" smtClean="0"/>
              <a:t> – механическое движение в результате взаимодействия механических систем может переноситься с одной механической системы на другую</a:t>
            </a:r>
            <a:r>
              <a:rPr lang="en-US" altLang="ru-RU" sz="1800" dirty="0" smtClean="0"/>
              <a:t>:</a:t>
            </a:r>
          </a:p>
          <a:p>
            <a:pPr marL="533400" indent="-5334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altLang="ru-RU" sz="1800" dirty="0" smtClean="0"/>
              <a:t>без превращений в другую форму движения, т.е. в качестве того же механического движения</a:t>
            </a:r>
          </a:p>
          <a:p>
            <a:pPr marL="533400" indent="-5334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altLang="ru-RU" sz="1800" dirty="0" smtClean="0"/>
              <a:t>с превращением в другую форму движения материи (потенциальную энергию, теплоту, электрическую энергию и т.д.)</a:t>
            </a:r>
          </a:p>
          <a:p>
            <a:pPr marL="0" indent="0" algn="just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dirty="0" smtClean="0"/>
              <a:t>Каждый из этих случаев имеет свои измерители (меры) механического движения и механического взаимодействия, отстаиваемые в свое время Декартом и Лейбницем.</a:t>
            </a:r>
            <a:endParaRPr lang="en-US" altLang="ru-RU" sz="1800" dirty="0"/>
          </a:p>
        </p:txBody>
      </p:sp>
      <p:graphicFrame>
        <p:nvGraphicFramePr>
          <p:cNvPr id="36" name="Group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96673"/>
              </p:ext>
            </p:extLst>
          </p:nvPr>
        </p:nvGraphicFramePr>
        <p:xfrm>
          <a:off x="323528" y="5469390"/>
          <a:ext cx="5328592" cy="1234440"/>
        </p:xfrm>
        <a:graphic>
          <a:graphicData uri="http://schemas.openxmlformats.org/drawingml/2006/table">
            <a:tbl>
              <a:tblPr/>
              <a:tblGrid>
                <a:gridCol w="911769"/>
                <a:gridCol w="2278808"/>
                <a:gridCol w="2138015"/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Мера механического движения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Мера механического взаимодействия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Декарт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Количество движения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Импульс силы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Лейбниц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Кинетическая энергия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Работа силы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Object 1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80317"/>
              </p:ext>
            </p:extLst>
          </p:nvPr>
        </p:nvGraphicFramePr>
        <p:xfrm>
          <a:off x="2771800" y="5877272"/>
          <a:ext cx="533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2" name="Формула" r:id="rId4" imgW="533160" imgH="228600" progId="Equation.3">
                  <p:embed/>
                </p:oleObj>
              </mc:Choice>
              <mc:Fallback>
                <p:oleObj name="Формула" r:id="rId4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877272"/>
                        <a:ext cx="533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020959"/>
              </p:ext>
            </p:extLst>
          </p:nvPr>
        </p:nvGraphicFramePr>
        <p:xfrm>
          <a:off x="2843808" y="6271495"/>
          <a:ext cx="59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3" name="Формула" r:id="rId6" imgW="596880" imgH="431640" progId="Equation.3">
                  <p:embed/>
                </p:oleObj>
              </mc:Choice>
              <mc:Fallback>
                <p:oleObj name="Формула" r:id="rId6" imgW="596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6271495"/>
                        <a:ext cx="596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774835"/>
              </p:ext>
            </p:extLst>
          </p:nvPr>
        </p:nvGraphicFramePr>
        <p:xfrm>
          <a:off x="4892675" y="5877272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4" name="Формула" r:id="rId8" imgW="622080" imgH="241200" progId="Equation.3">
                  <p:embed/>
                </p:oleObj>
              </mc:Choice>
              <mc:Fallback>
                <p:oleObj name="Формула" r:id="rId8" imgW="622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5" y="5877272"/>
                        <a:ext cx="622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477299"/>
              </p:ext>
            </p:extLst>
          </p:nvPr>
        </p:nvGraphicFramePr>
        <p:xfrm>
          <a:off x="4860925" y="6329362"/>
          <a:ext cx="685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5" name="Формула" r:id="rId10" imgW="685800" imgH="228600" progId="Equation.3">
                  <p:embed/>
                </p:oleObj>
              </mc:Choice>
              <mc:Fallback>
                <p:oleObj name="Формула" r:id="rId10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6329362"/>
                        <a:ext cx="685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99"/>
          <p:cNvSpPr txBox="1">
            <a:spLocks noChangeArrowheads="1"/>
          </p:cNvSpPr>
          <p:nvPr/>
        </p:nvSpPr>
        <p:spPr bwMode="auto">
          <a:xfrm>
            <a:off x="238125" y="3356992"/>
            <a:ext cx="879157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u-RU" altLang="ru-RU" dirty="0"/>
              <a:t>Ф. Энгельс показал существование и </a:t>
            </a:r>
            <a:r>
              <a:rPr lang="ru-RU" altLang="ru-RU" dirty="0" smtClean="0"/>
              <a:t>равноправность обоих </a:t>
            </a:r>
            <a:r>
              <a:rPr lang="ru-RU" altLang="ru-RU" dirty="0"/>
              <a:t>(векторных и скалярных) мер движения, </a:t>
            </a:r>
            <a:r>
              <a:rPr lang="ru-RU" altLang="ru-RU" dirty="0" smtClean="0"/>
              <a:t>каждой из </a:t>
            </a:r>
            <a:r>
              <a:rPr lang="ru-RU" altLang="ru-RU" dirty="0"/>
              <a:t>которых соответствуют свои меры </a:t>
            </a:r>
            <a:r>
              <a:rPr lang="ru-RU" altLang="ru-RU" dirty="0" smtClean="0"/>
              <a:t>механического взаимодействия</a:t>
            </a:r>
            <a:r>
              <a:rPr lang="ru-RU" altLang="ru-RU" dirty="0"/>
              <a:t>.</a:t>
            </a:r>
          </a:p>
          <a:p>
            <a:pPr algn="just"/>
            <a:r>
              <a:rPr lang="ru-RU" altLang="ru-RU" b="1" dirty="0"/>
              <a:t>Импульс силы является мерой действия силы </a:t>
            </a:r>
            <a:r>
              <a:rPr lang="ru-RU" altLang="ru-RU" b="1" dirty="0" smtClean="0"/>
              <a:t>при изменении </a:t>
            </a:r>
            <a:r>
              <a:rPr lang="ru-RU" altLang="ru-RU" b="1" dirty="0"/>
              <a:t>механического </a:t>
            </a:r>
            <a:r>
              <a:rPr lang="ru-RU" altLang="ru-RU" b="1" dirty="0" smtClean="0"/>
              <a:t>движения. </a:t>
            </a:r>
          </a:p>
          <a:p>
            <a:pPr algn="just"/>
            <a:r>
              <a:rPr lang="ru-RU" altLang="ru-RU" b="1" dirty="0" smtClean="0"/>
              <a:t>Работа </a:t>
            </a:r>
            <a:r>
              <a:rPr lang="ru-RU" altLang="ru-RU" b="1" dirty="0"/>
              <a:t>является количественной мерой </a:t>
            </a:r>
            <a:r>
              <a:rPr lang="ru-RU" altLang="ru-RU" b="1" dirty="0" smtClean="0"/>
              <a:t>превращения механического </a:t>
            </a:r>
            <a:r>
              <a:rPr lang="ru-RU" altLang="ru-RU" b="1" dirty="0"/>
              <a:t>движения в какую-либо другую </a:t>
            </a:r>
            <a:r>
              <a:rPr lang="ru-RU" altLang="ru-RU" b="1" dirty="0" smtClean="0"/>
              <a:t>форму движения </a:t>
            </a:r>
            <a:r>
              <a:rPr lang="ru-RU" altLang="ru-RU" b="1" dirty="0"/>
              <a:t>материи.</a:t>
            </a:r>
          </a:p>
        </p:txBody>
      </p:sp>
    </p:spTree>
    <p:extLst>
      <p:ext uri="{BB962C8B-B14F-4D97-AF65-F5344CB8AC3E}">
        <p14:creationId xmlns:p14="http://schemas.microsoft.com/office/powerpoint/2010/main" val="63403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theme/theme1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Другая 1">
      <a:majorFont>
        <a:latin typeface="ALS Schlange sans"/>
        <a:ea typeface=""/>
        <a:cs typeface=""/>
      </a:majorFont>
      <a:minorFont>
        <a:latin typeface="ALS Schlang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Другая 1">
      <a:majorFont>
        <a:latin typeface="ALS Schlange sans"/>
        <a:ea typeface=""/>
        <a:cs typeface=""/>
      </a:majorFont>
      <a:minorFont>
        <a:latin typeface="ALS Schlang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1477</Words>
  <Application>Microsoft Office PowerPoint</Application>
  <PresentationFormat>Экран (4:3)</PresentationFormat>
  <Paragraphs>164</Paragraphs>
  <Slides>14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1_Cover</vt:lpstr>
      <vt:lpstr>Cover</vt:lpstr>
      <vt:lpstr>Формула</vt:lpstr>
      <vt:lpstr>Equation</vt:lpstr>
      <vt:lpstr>Динамика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ВИДЫ СИЛ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Оптика</dc:title>
  <dc:creator>Quester</dc:creator>
  <cp:lastModifiedBy>Quester</cp:lastModifiedBy>
  <cp:revision>48</cp:revision>
  <dcterms:created xsi:type="dcterms:W3CDTF">2019-09-13T06:15:26Z</dcterms:created>
  <dcterms:modified xsi:type="dcterms:W3CDTF">2020-11-07T16:01:39Z</dcterms:modified>
</cp:coreProperties>
</file>