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7733997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9590849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3341088" name="Google Shape;51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4819" name="Google Shape;52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624797-FEC0-E04E-1EC0-4B90C0FF1CB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E67215-B815-4B42-EFD9-118D490F038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491204" name="Google Shape;57;g351ac3742b8_0_1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535708" name="Google Shape;58;g351ac3742b8_0_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347720" name="Google Shape;64;g351ac3742b8_0_9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18391" name="Google Shape;65;g351ac3742b8_0_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1588520" name="Google Shape;70;g351ac3742b8_0_17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110655" name="Google Shape;71;g351ac3742b8_0_1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546757" name="Google Shape;77;g351ac3742b8_0_24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153723" name="Google Shape;78;g351ac3742b8_0_2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297E41-90B1-AEF4-74F2-C55414FFFA82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AE88D-208C-168D-ECF1-FD81F9B2204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79793E-6F88-92B5-AAEB-0DA9A116652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65AB9B1-C0AC-0281-2F08-40564CCB012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86949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65125404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686024387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726860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260077078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0862109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18649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649908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732982194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087482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03951573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6597986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799957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93225705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232839132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625130808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9656577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4098441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3106963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62384649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578541284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797591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1572928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057272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8382013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185271275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46274176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0231623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5816546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57379209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5099501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64769128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70975706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368259" name="Google Shape;54;p13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  <a:defRPr/>
            </a:pPr>
            <a:r>
              <a:rPr lang="en" sz="3400"/>
              <a:t>The Ethics of AI in Healthcare: Privacy, Decision-Making, and Resource Allocation</a:t>
            </a:r>
            <a:endParaRPr sz="3400"/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990"/>
              <a:buNone/>
              <a:defRPr/>
            </a:pPr>
            <a:endParaRPr sz="4700"/>
          </a:p>
        </p:txBody>
      </p:sp>
      <p:sp>
        <p:nvSpPr>
          <p:cNvPr id="1829823153" name="Google Shape;55;p13"/>
          <p:cNvSpPr txBox="1"/>
          <p:nvPr>
            <p:ph type="subTitle" idx="1"/>
          </p:nvPr>
        </p:nvSpPr>
        <p:spPr bwMode="auto">
          <a:xfrm>
            <a:off x="311700" y="2834125"/>
            <a:ext cx="85206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500"/>
              <a:t>Jacob Navarrete, Ethan Shust</a:t>
            </a:r>
            <a:endParaRPr sz="250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2500"/>
              <a:t>Dr. Yang - CSCI 2150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723381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1699" y="262522"/>
            <a:ext cx="8414665" cy="755699"/>
          </a:xfr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Outtakes from the Interviews </a:t>
            </a:r>
            <a:endParaRPr/>
          </a:p>
        </p:txBody>
      </p:sp>
      <p:sp>
        <p:nvSpPr>
          <p:cNvPr id="1837316941" name="TextBox 3"/>
          <p:cNvSpPr txBox="1"/>
          <p:nvPr/>
        </p:nvSpPr>
        <p:spPr bwMode="auto">
          <a:xfrm flipH="0" flipV="0">
            <a:off x="451773" y="984461"/>
            <a:ext cx="8183578" cy="170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 sz="2000"/>
            </a:pPr>
            <a:r>
              <a:rPr strike="noStrike" cap="none" spc="0"/>
              <a:t>• AI already used in diagnostics like retinal scans</a:t>
            </a:r>
            <a:br>
              <a:rPr strike="noStrike" cap="none" spc="0"/>
            </a:br>
            <a:r>
              <a:rPr strike="noStrike" cap="none" spc="0"/>
              <a:t>• HIPAA slows innovation</a:t>
            </a:r>
            <a:br>
              <a:rPr strike="noStrike" cap="none" spc="0"/>
            </a:br>
            <a:r>
              <a:rPr strike="noStrike" cap="none" spc="0"/>
              <a:t>• Patients might give up privacy for better care</a:t>
            </a:r>
            <a:br>
              <a:rPr strike="noStrike" cap="none" spc="0"/>
            </a:br>
            <a:r>
              <a:rPr strike="noStrike" cap="none" spc="0"/>
              <a:t>• Trust, fairness, transparency, and human judgment are still key</a:t>
            </a:r>
            <a:endParaRPr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33867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1699" y="275452"/>
            <a:ext cx="7147107" cy="755699"/>
          </a:xfr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Where This Could Go Next</a:t>
            </a:r>
            <a:endParaRPr/>
          </a:p>
        </p:txBody>
      </p:sp>
      <p:sp>
        <p:nvSpPr>
          <p:cNvPr id="1525155919" name="TextBox 3"/>
          <p:cNvSpPr txBox="1"/>
          <p:nvPr/>
        </p:nvSpPr>
        <p:spPr bwMode="auto">
          <a:xfrm>
            <a:off x="451773" y="1077843"/>
            <a:ext cx="7315559" cy="170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  <a:p>
            <a:pPr>
              <a:lnSpc>
                <a:spcPct val="114999"/>
              </a:lnSpc>
              <a:spcAft>
                <a:spcPts val="1000"/>
              </a:spcAft>
              <a:defRPr sz="2000"/>
            </a:pPr>
            <a:r>
              <a:rPr/>
              <a:t>• AI likely to manage chronic conditions first</a:t>
            </a:r>
            <a:br>
              <a:rPr/>
            </a:br>
            <a:r>
              <a:rPr/>
              <a:t>• Need reimbursement changes</a:t>
            </a:r>
            <a:br>
              <a:rPr/>
            </a:br>
            <a:r>
              <a:rPr/>
              <a:t>• Patients deserve control over their data</a:t>
            </a:r>
            <a:br>
              <a:rPr/>
            </a:br>
            <a:r>
              <a:rPr/>
              <a:t>• Human-AI collaboration will define the future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829394" name="Google Shape;60;p14"/>
          <p:cNvSpPr txBox="1"/>
          <p:nvPr>
            <p:ph type="title"/>
          </p:nvPr>
        </p:nvSpPr>
        <p:spPr bwMode="auto">
          <a:xfrm>
            <a:off x="311700" y="445025"/>
            <a:ext cx="525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  <a:defRPr/>
            </a:pPr>
            <a:r>
              <a:rPr lang="en"/>
              <a:t>AI’s Promise and Ethical Challenges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26818495" name="Google Shape;61;p14"/>
          <p:cNvSpPr txBox="1"/>
          <p:nvPr>
            <p:ph type="body" idx="1"/>
          </p:nvPr>
        </p:nvSpPr>
        <p:spPr bwMode="auto">
          <a:xfrm>
            <a:off x="238399" y="1457775"/>
            <a:ext cx="525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pPr>
            <a:r>
              <a:rPr lang="en" sz="1650">
                <a:solidFill>
                  <a:schemeClr val="dk1"/>
                </a:solidFill>
              </a:rPr>
              <a:t>AI transforms healthcare: diagnostics, personalized medicine, crisis management</a:t>
            </a:r>
            <a:endParaRPr sz="1650">
              <a:solidFill>
                <a:schemeClr val="dk1"/>
              </a:solidFill>
            </a:endParaRPr>
          </a:p>
          <a:p>
            <a:pPr marL="457200" lvl="0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pPr>
            <a:r>
              <a:rPr lang="en" sz="1650">
                <a:solidFill>
                  <a:schemeClr val="dk1"/>
                </a:solidFill>
              </a:rPr>
              <a:t>Ethical dilemmas: privacy, human judgment, resource allocation</a:t>
            </a:r>
            <a:endParaRPr sz="1650">
              <a:solidFill>
                <a:schemeClr val="dk1"/>
              </a:solidFill>
            </a:endParaRPr>
          </a:p>
          <a:p>
            <a:pPr marL="457200" lvl="0" indent="-330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/>
            </a:pPr>
            <a:r>
              <a:rPr lang="en" sz="1650">
                <a:solidFill>
                  <a:schemeClr val="dk1"/>
                </a:solidFill>
              </a:rPr>
              <a:t>AI’s potential requires robust ethical frameworks to preserve human values</a:t>
            </a:r>
            <a:endParaRPr sz="1650">
              <a:solidFill>
                <a:schemeClr val="dk1"/>
              </a:solidFill>
            </a:endParaRPr>
          </a:p>
          <a:p>
            <a:pPr marL="457200" lvl="0" indent="0" algn="l">
              <a:spcBef>
                <a:spcPts val="1700"/>
              </a:spcBef>
              <a:spcAft>
                <a:spcPts val="800"/>
              </a:spcAft>
              <a:buNone/>
              <a:defRPr/>
            </a:pPr>
            <a:endParaRPr sz="2300"/>
          </a:p>
        </p:txBody>
      </p:sp>
      <p:pic>
        <p:nvPicPr>
          <p:cNvPr id="598294287" name="Google Shape;62;p14" title="image.jpg"/>
          <p:cNvPicPr/>
          <p:nvPr/>
        </p:nvPicPr>
        <p:blipFill>
          <a:blip r:embed="rId3">
            <a:alphaModFix/>
          </a:blip>
          <a:srcRect l="20814" t="1996" r="2096" b="5989"/>
          <a:stretch/>
        </p:blipFill>
        <p:spPr bwMode="auto">
          <a:xfrm>
            <a:off x="5760350" y="0"/>
            <a:ext cx="58342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3771961" name="Google Shape;67;p1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Traditional Privacy</a:t>
            </a:r>
            <a:endParaRPr/>
          </a:p>
        </p:txBody>
      </p:sp>
      <p:sp>
        <p:nvSpPr>
          <p:cNvPr id="516561552" name="Google Shape;68;p15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457200" lvl="0" indent="-3355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AI relies on massive datasets (e.g., EHRs), straining anonymization</a:t>
            </a:r>
            <a:endParaRPr sz="5200">
              <a:solidFill>
                <a:schemeClr val="dk1"/>
              </a:solidFill>
            </a:endParaRPr>
          </a:p>
          <a:p>
            <a:pPr marL="457200" lvl="0" indent="-3355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99.98% of Americans re-identifiable from "de-identified" data (Rocher et al., 2019)</a:t>
            </a:r>
            <a:endParaRPr sz="5200">
              <a:solidFill>
                <a:schemeClr val="dk1"/>
              </a:solidFill>
            </a:endParaRPr>
          </a:p>
          <a:p>
            <a:pPr marL="457200" lvl="0" indent="-3355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Consent issues: Patients unaware of future AI uses (e.g., DeepMind-NHS case)</a:t>
            </a:r>
            <a:endParaRPr sz="5200">
              <a:solidFill>
                <a:schemeClr val="dk1"/>
              </a:solidFill>
            </a:endParaRPr>
          </a:p>
          <a:p>
            <a:pPr marL="457200" lvl="0" indent="-33553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Data ownership shifts to hospitals, tech firms, drug companies</a:t>
            </a:r>
            <a:endParaRPr sz="5200">
              <a:solidFill>
                <a:schemeClr val="dk1"/>
              </a:solidFill>
            </a:endParaRPr>
          </a:p>
          <a:p>
            <a:pPr marL="457200" lvl="0" indent="-334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Need new consent models for AI’s future-oriented applications</a:t>
            </a:r>
            <a:endParaRPr sz="5200">
              <a:solidFill>
                <a:schemeClr val="dk1"/>
              </a:solidFill>
            </a:endParaRPr>
          </a:p>
          <a:p>
            <a:pPr marL="457200" lvl="0" indent="-334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Stricter regulations (e.g., post-DeepMind UK rules)</a:t>
            </a:r>
            <a:endParaRPr sz="5200">
              <a:solidFill>
                <a:schemeClr val="dk1"/>
              </a:solidFill>
            </a:endParaRPr>
          </a:p>
          <a:p>
            <a:pPr marL="457200" lvl="0" indent="-334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Balance individual rights vs. collective benefits (e.g., pandemic prediction)</a:t>
            </a:r>
            <a:endParaRPr sz="5200">
              <a:solidFill>
                <a:schemeClr val="dk1"/>
              </a:solidFill>
            </a:endParaRPr>
          </a:p>
          <a:p>
            <a:pPr marL="457200" lvl="0" indent="-334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035"/>
              <a:buChar char="●"/>
              <a:defRPr/>
            </a:pPr>
            <a:r>
              <a:rPr lang="en" sz="5200">
                <a:solidFill>
                  <a:schemeClr val="dk1"/>
                </a:solidFill>
              </a:rPr>
              <a:t>Update laws like HIPAA for AI’s systemic demands</a:t>
            </a:r>
            <a:endParaRPr sz="5200">
              <a:solidFill>
                <a:schemeClr val="dk1"/>
              </a:solidFill>
            </a:endParaRPr>
          </a:p>
          <a:p>
            <a:pPr marL="457200" lvl="0" indent="0" algn="l">
              <a:spcBef>
                <a:spcPts val="1700"/>
              </a:spcBef>
              <a:spcAft>
                <a:spcPts val="0"/>
              </a:spcAft>
              <a:buNone/>
              <a:defRPr/>
            </a:pPr>
            <a:endParaRPr sz="1100">
              <a:solidFill>
                <a:schemeClr val="dk1"/>
              </a:solidFill>
            </a:endParaRPr>
          </a:p>
          <a:p>
            <a:pPr marL="0" lvl="0" indent="0" algn="l">
              <a:spcBef>
                <a:spcPts val="800"/>
              </a:spcBef>
              <a:spcAft>
                <a:spcPts val="12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000569" name="Google Shape;73;p1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Accuracy vs. Autonomy</a:t>
            </a:r>
            <a:endParaRPr/>
          </a:p>
        </p:txBody>
      </p:sp>
      <p:sp>
        <p:nvSpPr>
          <p:cNvPr id="1239758825" name="Google Shape;74;p16"/>
          <p:cNvSpPr txBox="1"/>
          <p:nvPr>
            <p:ph type="body" idx="1"/>
          </p:nvPr>
        </p:nvSpPr>
        <p:spPr bwMode="auto">
          <a:xfrm>
            <a:off x="311700" y="1152475"/>
            <a:ext cx="4277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" sz="1450">
                <a:solidFill>
                  <a:schemeClr val="dk1"/>
                </a:solidFill>
              </a:rPr>
              <a:t>AI outperforms doctors in tasks like dermatology (81.1% sensitivity vs. 74.8%) and glaucoma detection (93.7% sensitivity)</a:t>
            </a:r>
            <a:endParaRPr sz="1450">
              <a:solidFill>
                <a:schemeClr val="dk1"/>
              </a:solidFill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" sz="1450">
                <a:solidFill>
                  <a:schemeClr val="dk1"/>
                </a:solidFill>
              </a:rPr>
              <a:t>Dilemma: Should AI override doctors or patients when more accurate?</a:t>
            </a:r>
            <a:endParaRPr sz="1450">
              <a:solidFill>
                <a:schemeClr val="dk1"/>
              </a:solidFill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" sz="1450">
                <a:solidFill>
                  <a:schemeClr val="dk1"/>
                </a:solidFill>
              </a:rPr>
              <a:t>Doctors offer context; patients have autonomy (e.g., religious exceptions)</a:t>
            </a:r>
            <a:endParaRPr sz="1450">
              <a:solidFill>
                <a:schemeClr val="dk1"/>
              </a:solidFill>
            </a:endParaRPr>
          </a:p>
          <a:p>
            <a: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pPr>
            <a:r>
              <a:rPr lang="en" sz="1450">
                <a:solidFill>
                  <a:schemeClr val="dk1"/>
                </a:solidFill>
              </a:rPr>
              <a:t>“Black box” AI undermines trust; should advise, not dictate</a:t>
            </a:r>
            <a:endParaRPr sz="2100"/>
          </a:p>
        </p:txBody>
      </p:sp>
      <p:pic>
        <p:nvPicPr>
          <p:cNvPr id="983003053" name="Google Shape;75;p16" title="1*jsNJ4IzIzeUylZo1Mn7GpA.png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4988774" y="123350"/>
            <a:ext cx="4072199" cy="489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3452657" name="Google Shape;80;p17"/>
          <p:cNvSpPr txBox="1"/>
          <p:nvPr>
            <p:ph type="title"/>
          </p:nvPr>
        </p:nvSpPr>
        <p:spPr bwMode="auto">
          <a:xfrm>
            <a:off x="311699" y="44502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  <a:defRPr/>
            </a:pPr>
            <a:r>
              <a:rPr lang="en"/>
              <a:t>Fairness or Cold Calculus?</a:t>
            </a:r>
            <a:endParaRPr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76319448" name="Google Shape;81;p17"/>
          <p:cNvSpPr txBox="1"/>
          <p:nvPr>
            <p:ph type="body" idx="1"/>
          </p:nvPr>
        </p:nvSpPr>
        <p:spPr bwMode="auto">
          <a:xfrm>
            <a:off x="311699" y="1152474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/>
            </a:pPr>
            <a:r>
              <a:rPr lang="en" sz="1750">
                <a:solidFill>
                  <a:schemeClr val="dk1"/>
                </a:solidFill>
              </a:rPr>
              <a:t>AI scores patients for resources (e.g., ventilators) by survival odds</a:t>
            </a:r>
            <a:endParaRPr sz="1750">
              <a:solidFill>
                <a:schemeClr val="dk1"/>
              </a:solidFill>
            </a:endParaRPr>
          </a:p>
          <a:p>
            <a:pPr marL="457200" lvl="0" indent="-3365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/>
            </a:pPr>
            <a:r>
              <a:rPr lang="en" sz="1750">
                <a:solidFill>
                  <a:schemeClr val="dk1"/>
                </a:solidFill>
              </a:rPr>
              <a:t>Pros: Fast, consistent, avoids human bias</a:t>
            </a:r>
            <a:endParaRPr sz="1750">
              <a:solidFill>
                <a:schemeClr val="dk1"/>
              </a:solidFill>
            </a:endParaRPr>
          </a:p>
          <a:p>
            <a:pPr marL="457200" lvl="0" indent="-3365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/>
            </a:pPr>
            <a:r>
              <a:rPr lang="en" sz="1750">
                <a:solidFill>
                  <a:schemeClr val="dk1"/>
                </a:solidFill>
              </a:rPr>
              <a:t>Cons: Risks perpetuating inequities (e.g., 2019 study on deprioritizing minorities)</a:t>
            </a:r>
            <a:endParaRPr sz="1750">
              <a:solidFill>
                <a:schemeClr val="dk1"/>
              </a:solidFill>
            </a:endParaRPr>
          </a:p>
          <a:p>
            <a:pPr marL="457200" lvl="0" indent="-33655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  <a:defRPr/>
            </a:pPr>
            <a:r>
              <a:rPr lang="en" sz="1750">
                <a:solidFill>
                  <a:schemeClr val="dk1"/>
                </a:solidFill>
              </a:rPr>
              <a:t>Solution: Hybrid approach—AI suggests, humans decide</a:t>
            </a:r>
            <a:endParaRPr sz="1750">
              <a:solidFill>
                <a:schemeClr val="dk1"/>
              </a:solidFill>
            </a:endParaRPr>
          </a:p>
          <a:p>
            <a:pPr marL="0" lvl="0" indent="0" algn="l">
              <a:spcBef>
                <a:spcPts val="1700"/>
              </a:spcBef>
              <a:spcAft>
                <a:spcPts val="80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2654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1699" y="262522"/>
            <a:ext cx="6802742" cy="755699"/>
          </a:xfr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Real-World Voices on AI in Healthcare</a:t>
            </a:r>
            <a:endParaRPr/>
          </a:p>
        </p:txBody>
      </p:sp>
      <p:sp>
        <p:nvSpPr>
          <p:cNvPr id="752167318" name="TextBox 3"/>
          <p:cNvSpPr txBox="1"/>
          <p:nvPr/>
        </p:nvSpPr>
        <p:spPr bwMode="auto">
          <a:xfrm>
            <a:off x="448181" y="1221509"/>
            <a:ext cx="7348319" cy="1879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8372" marR="0" indent="-278372" algn="l" defTabSz="91440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buSzPct val="150000"/>
              <a:buFont typeface="Arial"/>
              <a:buChar char="•"/>
              <a:defRPr sz="2000"/>
            </a:pPr>
            <a:r>
              <a:rPr sz="1750" strike="noStrike" cap="none" spc="0"/>
              <a:t>Interviews with Leslie Sommers (CEO) and Matt Mixon (CTO)</a:t>
            </a:r>
            <a:endParaRPr sz="1750" strike="noStrike" cap="none" spc="0"/>
          </a:p>
          <a:p>
            <a:pPr marL="278372" marR="0" indent="-278372" algn="l" defTabSz="914400">
              <a:lnSpc>
                <a:spcPct val="114999"/>
              </a:lnSpc>
              <a:spcBef>
                <a:spcPts val="0"/>
              </a:spcBef>
              <a:spcAft>
                <a:spcPts val="999"/>
              </a:spcAft>
              <a:buSzPct val="150000"/>
              <a:buFont typeface="Arial"/>
              <a:buChar char="•"/>
              <a:defRPr sz="2000"/>
            </a:pPr>
            <a:r>
              <a:rPr lang="en-US" sz="175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Healthcare kiosks, regulation, human-AI collaboration</a:t>
            </a:r>
            <a:endParaRPr sz="1750" strike="noStrike" cap="none" spc="0"/>
          </a:p>
          <a:p>
            <a:pPr marL="278372" marR="0" indent="-278372" algn="l" defTabSz="914400">
              <a:lnSpc>
                <a:spcPct val="114999"/>
              </a:lnSpc>
              <a:spcBef>
                <a:spcPts val="0"/>
              </a:spcBef>
              <a:spcAft>
                <a:spcPts val="999"/>
              </a:spcAft>
              <a:buSzPct val="150000"/>
              <a:buFont typeface="Arial"/>
              <a:buChar char="•"/>
              <a:defRPr sz="2000"/>
            </a:pPr>
            <a:r>
              <a:rPr lang="en-US" sz="175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Connecting ethical themes to real-world experience</a:t>
            </a:r>
            <a:br>
              <a:rPr sz="1750" strike="noStrike" cap="none" spc="0"/>
            </a:br>
            <a:br>
              <a:rPr sz="1750" strike="noStrike" cap="none" spc="0"/>
            </a:br>
            <a:endParaRPr sz="1750" strike="noStrike" cap="none" spc="0"/>
          </a:p>
        </p:txBody>
      </p:sp>
      <p:pic>
        <p:nvPicPr>
          <p:cNvPr id="15197064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850286" y="1731612"/>
            <a:ext cx="1892430" cy="2605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1100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1699" y="262522"/>
            <a:ext cx="8480607" cy="755699"/>
          </a:xfr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CEO Perspective: Regulation &amp; Human-Centered AI</a:t>
            </a:r>
            <a:endParaRPr/>
          </a:p>
        </p:txBody>
      </p:sp>
      <p:sp>
        <p:nvSpPr>
          <p:cNvPr id="1892115822" name="TextBox 3"/>
          <p:cNvSpPr txBox="1"/>
          <p:nvPr/>
        </p:nvSpPr>
        <p:spPr bwMode="auto">
          <a:xfrm>
            <a:off x="451773" y="1264608"/>
            <a:ext cx="7331399" cy="1493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1000"/>
              </a:spcAft>
              <a:defRPr sz="2000"/>
            </a:pPr>
            <a:r>
              <a:rPr strike="noStrike" cap="none" spc="0"/>
              <a:t>• "Being that physician tool... the physician aide."</a:t>
            </a:r>
            <a:br>
              <a:rPr strike="noStrike" cap="none" spc="0"/>
            </a:br>
            <a:r>
              <a:rPr strike="noStrike" cap="none" spc="0"/>
              <a:t>• Retinal imaging kiosks use AI to assist</a:t>
            </a:r>
            <a:br>
              <a:rPr strike="noStrike" cap="none" spc="0"/>
            </a:br>
            <a:r>
              <a:rPr strike="noStrike" cap="none" spc="0"/>
              <a:t>• Heavy FDA regulations</a:t>
            </a:r>
            <a:br>
              <a:rPr strike="noStrike" cap="none" spc="0"/>
            </a:br>
            <a:r>
              <a:rPr strike="noStrike" cap="none" spc="0"/>
              <a:t>• Overregulation slows smaller innovators</a:t>
            </a:r>
            <a:endParaRPr strike="noStrike" cap="none" spc="0"/>
          </a:p>
        </p:txBody>
      </p:sp>
      <p:pic>
        <p:nvPicPr>
          <p:cNvPr id="14413847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40293" y="1697365"/>
            <a:ext cx="3321176" cy="3329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86352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311699" y="262522"/>
            <a:ext cx="8487934" cy="755699"/>
          </a:xfr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/>
              <a:t>CTO Perspective: Trust, Safety &amp; Engineering Challenges</a:t>
            </a:r>
            <a:endParaRPr/>
          </a:p>
        </p:txBody>
      </p:sp>
      <p:sp>
        <p:nvSpPr>
          <p:cNvPr id="1435289960" name="TextBox 3"/>
          <p:cNvSpPr txBox="1"/>
          <p:nvPr/>
        </p:nvSpPr>
        <p:spPr bwMode="auto">
          <a:xfrm>
            <a:off x="451773" y="1031152"/>
            <a:ext cx="7315559" cy="1707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/>
          </a:p>
          <a:p>
            <a:pPr>
              <a:lnSpc>
                <a:spcPct val="114999"/>
              </a:lnSpc>
              <a:spcAft>
                <a:spcPts val="1000"/>
              </a:spcAft>
              <a:defRPr sz="2000"/>
            </a:pPr>
            <a:r>
              <a:rPr/>
              <a:t>• "Physicians using AI as an assistant."</a:t>
            </a:r>
            <a:br>
              <a:rPr/>
            </a:br>
            <a:r>
              <a:rPr/>
              <a:t>• Public trust issues after AI mistakes</a:t>
            </a:r>
            <a:br>
              <a:rPr/>
            </a:br>
            <a:r>
              <a:rPr/>
              <a:t>• ISO 62304, cybersecurity requirements</a:t>
            </a:r>
            <a:br>
              <a:rPr/>
            </a:br>
            <a:r>
              <a:rPr/>
              <a:t>• Human oversight still needed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9713654" name="Google Shape;29;p7"/>
          <p:cNvSpPr txBox="1"/>
          <p:nvPr>
            <p:ph type="title"/>
          </p:nvPr>
        </p:nvSpPr>
        <p:spPr bwMode="auto">
          <a:xfrm flipH="0" flipV="0">
            <a:off x="311699" y="228761"/>
            <a:ext cx="8294917" cy="755699"/>
          </a:xfrm>
          <a:prstGeom prst="rect">
            <a:avLst/>
          </a:prstGeom>
        </p:spPr>
        <p:txBody>
          <a:bodyPr spcFirstLastPara="1" vertOverflow="overflow" horzOverflow="overflow" vert="horz" wrap="square" lIns="91424" tIns="91424" rIns="91424" bIns="91424" numCol="1" spcCol="0" rtlCol="0" fromWordArt="0" anchor="b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r>
              <a:rPr/>
              <a:t>Room for Unethical Behavior </a:t>
            </a:r>
            <a:endParaRPr/>
          </a:p>
        </p:txBody>
      </p:sp>
      <p:sp>
        <p:nvSpPr>
          <p:cNvPr id="339113662" name="Google Shape;30;p7"/>
          <p:cNvSpPr txBox="1"/>
          <p:nvPr>
            <p:ph type="body" idx="1"/>
          </p:nvPr>
        </p:nvSpPr>
        <p:spPr bwMode="auto">
          <a:xfrm flipH="0" flipV="0">
            <a:off x="311699" y="1202835"/>
            <a:ext cx="8406976" cy="31793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rmAutofit/>
          </a:bodyPr>
          <a:lstStyle>
            <a:lvl1pPr marL="457200" lvl="0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799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799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799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trike="noStrike" cap="none" spc="0">
                <a:solidFill>
                  <a:schemeClr val="tx1"/>
                </a:solidFill>
              </a:rPr>
              <a:t>Big tech companies can pay for any fines in the development of an AI</a:t>
            </a:r>
            <a:endParaRPr sz="1750" strike="noStrike" cap="none" spc="0">
              <a:solidFill>
                <a:schemeClr val="tx1"/>
              </a:solidFill>
            </a:endParaRPr>
          </a:p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trike="noStrike" cap="none" spc="0">
                <a:solidFill>
                  <a:schemeClr val="tx1"/>
                </a:solidFill>
              </a:rPr>
              <a:t>Companies can lobby for stricter regulations </a:t>
            </a:r>
            <a:endParaRPr sz="1750" strike="noStrike" cap="none" spc="0">
              <a:solidFill>
                <a:schemeClr val="tx1"/>
              </a:solidFill>
            </a:endParaRPr>
          </a:p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trike="noStrike" cap="none" spc="0">
                <a:solidFill>
                  <a:schemeClr val="tx1"/>
                </a:solidFill>
              </a:rPr>
              <a:t>Small companies that may want to help are stopped killing any competition  </a:t>
            </a:r>
            <a:endParaRPr sz="1750" strike="noStrike" cap="none" spc="0">
              <a:solidFill>
                <a:schemeClr val="tx1"/>
              </a:solidFill>
            </a:endParaRPr>
          </a:p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750" strike="noStrike" cap="none" spc="0">
                <a:solidFill>
                  <a:schemeClr val="tx1"/>
                </a:solidFill>
              </a:rPr>
              <a:t>Raises a question: I</a:t>
            </a:r>
            <a:r>
              <a:rPr lang="en-US" sz="175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 regulation protecting the public or preserving monopolies?</a:t>
            </a:r>
            <a:endParaRPr sz="1750" strike="noStrike" cap="none" spc="0">
              <a:solidFill>
                <a:schemeClr val="tx1"/>
              </a:solidFill>
            </a:endParaRPr>
          </a:p>
        </p:txBody>
      </p:sp>
      <p:pic>
        <p:nvPicPr>
          <p:cNvPr id="14890742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1949" y="2925885"/>
            <a:ext cx="2336549" cy="21525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