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d9c5a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d9c5a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400"/>
              <a:t>The Ethics of AI in Healthcare: Privacy, Decision-Making, and Resource Allocation</a:t>
            </a:r>
            <a:endParaRPr sz="3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/>
              <a:t>Jacob Navarrete, Ethan Shust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/>
              <a:t>Dr. Yang - CSCI 2150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699" y="262522"/>
            <a:ext cx="8414665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Outtakes from the Interviews 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51773" y="984461"/>
            <a:ext cx="8183578" cy="170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AI already used in diagnostics like retinal scans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HIPAA slows innovation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Patients might give up privacy for better care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Trust, fairness, transparency, and human judgment are still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699" y="275452"/>
            <a:ext cx="7147107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Where This Could Go Next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51773" y="1077843"/>
            <a:ext cx="7315559" cy="170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AI likely to manage chronic conditions first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Need reimbursement changes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Patients deserve control over their data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Human-AI collaboration will define the future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7550" y="194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7550" y="866425"/>
            <a:ext cx="850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Beauchamp, Tom L., and James F. Childress. Principles of Biomedical Ethics. 8th ed., Oxford UP, 2020.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Cohen, I. Glenn. "Informed Consent and Medical AI." Harvard Law Review, vol. 133, no. 4, 2020, pp. 123-145.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Makary, Martin A., and Michael Daniel. "Medical Error—The Third Leading Cause of Death in the US." BMJ, vol. 353, 3 May 2016, doi:10.1136/bmj.i2139.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Obermeyer, Ziad, et al. "Dissecting Racial Bias in an Algorithm Used to Manage the Health of Populations." Science, vol. 366, no. 6464, 25 Oct. 2019, pp. 447-453, doi:10.1126/science.aax2342.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Powles, Julia, and Hal Hodson. "Google DeepMind and Healthcare in an Age of Algorithms." Nature Biotechnology, vol. 35, no. 9, Sept. 2017, pp. 845-847, doi:10.1038/nbt.3952.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Rocher, Luc, et al. "Estimating the Success of Re-identification in Incomplete Datasets Using Generative Models." Nature Communications, vol. 10, no. 3069, 23 July 2019, doi:10.1038/s41467-019-10933-3.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Topol, Eric J. "High-Performance Medicine: The Convergence of Human and Artificial Intelligence." Nature Medicine, vol. 25, no. 1, Jan. 2019, pp. 241-245, doi:10.1038/s41591-018-0300-7.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Wachter, Sandra, and Brent Mittelstadt. "A Right to Reasonable Inferences: Re-Thinking Data Protection Law in the Age of Big Data and AI." Columbia Business Law Review, vol. 2019, no. 2, 2019, pp. 94-139.  </a:t>
            </a:r>
            <a:endParaRPr sz="9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9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White, Douglas B., and Bernard Lo. "A Framework for Rationing Ventilators and Critical Care Beds During the COVID-19 Pandemic." New England Journal of Medicine, vol. 382, no. 21, 21 May 2020, pp. 1865-1867, doi:10.1056/NEJMp2006142.</a:t>
            </a:r>
            <a:endParaRPr sz="93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25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AI’s Promise and Ethical Challenges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8399" y="1457775"/>
            <a:ext cx="525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499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50">
                <a:solidFill>
                  <a:schemeClr val="dk1"/>
                </a:solidFill>
              </a:rPr>
              <a:t>AI transforms healthcare: diagnostics, personalized medicine, crisis management</a:t>
            </a:r>
            <a:endParaRPr sz="165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50">
                <a:solidFill>
                  <a:schemeClr val="dk1"/>
                </a:solidFill>
              </a:rPr>
              <a:t>Ethical dilemmas: privacy, human judgment, resource allocation</a:t>
            </a:r>
            <a:endParaRPr sz="165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50">
                <a:solidFill>
                  <a:schemeClr val="dk1"/>
                </a:solidFill>
              </a:rPr>
              <a:t>AI’s potential requires robust ethical frameworks to preserve human values</a:t>
            </a:r>
            <a:endParaRPr sz="16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999"/>
              </a:lnSpc>
              <a:spcBef>
                <a:spcPts val="17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sz="2300"/>
          </a:p>
        </p:txBody>
      </p:sp>
      <p:pic>
        <p:nvPicPr>
          <p:cNvPr id="62" name="Google Shape;62;p14" title="image.jpg"/>
          <p:cNvPicPr preferRelativeResize="0"/>
          <p:nvPr/>
        </p:nvPicPr>
        <p:blipFill rotWithShape="1">
          <a:blip r:embed="rId3">
            <a:alphaModFix/>
          </a:blip>
          <a:srcRect b="5988" l="20814" r="2096" t="1996"/>
          <a:stretch/>
        </p:blipFill>
        <p:spPr>
          <a:xfrm>
            <a:off x="5760350" y="0"/>
            <a:ext cx="5834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Traditional Privacy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5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200">
                <a:solidFill>
                  <a:schemeClr val="dk1"/>
                </a:solidFill>
              </a:rPr>
              <a:t>AI relies on massive datasets (e.g., EHRs), straining anonymization</a:t>
            </a:r>
            <a:endParaRPr sz="5200">
              <a:solidFill>
                <a:schemeClr val="dk1"/>
              </a:solidFill>
            </a:endParaRPr>
          </a:p>
          <a:p>
            <a:pPr indent="-335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200">
                <a:solidFill>
                  <a:schemeClr val="dk1"/>
                </a:solidFill>
              </a:rPr>
              <a:t>99.98% of Americans re-identifiable from "de-identified" data (Rocher et al., 2019)</a:t>
            </a:r>
            <a:endParaRPr sz="5200">
              <a:solidFill>
                <a:schemeClr val="dk1"/>
              </a:solidFill>
            </a:endParaRPr>
          </a:p>
          <a:p>
            <a:pPr indent="-335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200">
                <a:solidFill>
                  <a:schemeClr val="dk1"/>
                </a:solidFill>
              </a:rPr>
              <a:t>Consent issues: Patients unaware of future AI uses (e.g., DeepMind-NHS case)</a:t>
            </a:r>
            <a:endParaRPr sz="5200">
              <a:solidFill>
                <a:schemeClr val="dk1"/>
              </a:solidFill>
            </a:endParaRPr>
          </a:p>
          <a:p>
            <a:pPr indent="-3355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200">
                <a:solidFill>
                  <a:schemeClr val="dk1"/>
                </a:solidFill>
              </a:rPr>
              <a:t>Data ownership shifts to hospitals, tech firms, drug companies</a:t>
            </a:r>
            <a:endParaRPr sz="5200">
              <a:solidFill>
                <a:schemeClr val="dk1"/>
              </a:solidFill>
            </a:endParaRPr>
          </a:p>
          <a:p>
            <a:pPr indent="-33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</a:pPr>
            <a:r>
              <a:rPr lang="en-US" sz="5200">
                <a:solidFill>
                  <a:schemeClr val="dk1"/>
                </a:solidFill>
              </a:rPr>
              <a:t>Need new consent models for AI’s future-oriented applications</a:t>
            </a:r>
            <a:endParaRPr sz="5200">
              <a:solidFill>
                <a:schemeClr val="dk1"/>
              </a:solidFill>
            </a:endParaRPr>
          </a:p>
          <a:p>
            <a:pPr indent="-33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</a:pPr>
            <a:r>
              <a:rPr lang="en-US" sz="5200">
                <a:solidFill>
                  <a:schemeClr val="dk1"/>
                </a:solidFill>
              </a:rPr>
              <a:t>Stricter regulations (e.g., post-DeepMind UK rules)</a:t>
            </a:r>
            <a:endParaRPr sz="5200">
              <a:solidFill>
                <a:schemeClr val="dk1"/>
              </a:solidFill>
            </a:endParaRPr>
          </a:p>
          <a:p>
            <a:pPr indent="-33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</a:pPr>
            <a:r>
              <a:rPr lang="en-US" sz="5200">
                <a:solidFill>
                  <a:schemeClr val="dk1"/>
                </a:solidFill>
              </a:rPr>
              <a:t>Balance individual rights vs. collective benefits (e.g., pandemic prediction)</a:t>
            </a:r>
            <a:endParaRPr sz="5200">
              <a:solidFill>
                <a:schemeClr val="dk1"/>
              </a:solidFill>
            </a:endParaRPr>
          </a:p>
          <a:p>
            <a:pPr indent="-33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</a:pPr>
            <a:r>
              <a:rPr lang="en-US" sz="5200">
                <a:solidFill>
                  <a:schemeClr val="dk1"/>
                </a:solidFill>
              </a:rPr>
              <a:t>Update laws like HIPAA for AI’s systemic demands</a:t>
            </a:r>
            <a:endParaRPr sz="5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999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8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Accuracy vs. Autonomy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7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50">
                <a:solidFill>
                  <a:schemeClr val="dk1"/>
                </a:solidFill>
              </a:rPr>
              <a:t>AI outperforms doctors in tasks like dermatology (81.1% sensitivity vs. 74.8%) and glaucoma detection (93.7% sensitivity)</a:t>
            </a:r>
            <a:endParaRPr sz="145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50">
                <a:solidFill>
                  <a:schemeClr val="dk1"/>
                </a:solidFill>
              </a:rPr>
              <a:t>Dilemma: Should AI override doctors or patients when more accurate?</a:t>
            </a:r>
            <a:endParaRPr sz="145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50">
                <a:solidFill>
                  <a:schemeClr val="dk1"/>
                </a:solidFill>
              </a:rPr>
              <a:t>Doctors offer context; patients have autonomy (e.g., religious exceptions)</a:t>
            </a:r>
            <a:endParaRPr sz="145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50">
                <a:solidFill>
                  <a:schemeClr val="dk1"/>
                </a:solidFill>
              </a:rPr>
              <a:t>“Black box” AI undermines trust; should advise, not dictate</a:t>
            </a:r>
            <a:endParaRPr sz="2100"/>
          </a:p>
        </p:txBody>
      </p:sp>
      <p:pic>
        <p:nvPicPr>
          <p:cNvPr id="75" name="Google Shape;75;p16" title="1*jsNJ4IzIzeUylZo1Mn7GpA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774" y="123350"/>
            <a:ext cx="4072199" cy="48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699" y="4450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Fairness or Cold Calculus?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699" y="11524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499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50">
                <a:solidFill>
                  <a:schemeClr val="dk1"/>
                </a:solidFill>
              </a:rPr>
              <a:t>AI scores patients for resources (e.g., ventilators) by survival odds</a:t>
            </a:r>
            <a:endParaRPr sz="175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50">
                <a:solidFill>
                  <a:schemeClr val="dk1"/>
                </a:solidFill>
              </a:rPr>
              <a:t>Pros: Fast, consistent, avoids human bias</a:t>
            </a:r>
            <a:endParaRPr sz="175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50">
                <a:solidFill>
                  <a:schemeClr val="dk1"/>
                </a:solidFill>
              </a:rPr>
              <a:t>Cons: Risks perpetuating inequities (e.g., 2019 study on deprioritizing minorities)</a:t>
            </a:r>
            <a:endParaRPr sz="175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50">
                <a:solidFill>
                  <a:schemeClr val="dk1"/>
                </a:solidFill>
              </a:rPr>
              <a:t>Solution: Hybrid approach—AI suggests, humans decide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17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99" y="262522"/>
            <a:ext cx="6802742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Real-World Voices on AI in Healthcare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48181" y="1221509"/>
            <a:ext cx="7348319" cy="187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372" lvl="0" marL="278372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5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Interviews with Leslie Sommers (CEO) and Matt Mixon (CTO)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8372" lvl="0" marL="278372" marR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25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kiosks, regulation, human-AI collaboration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8372" lvl="0" marL="278372" marR="0" rtl="0" algn="l">
              <a:lnSpc>
                <a:spcPct val="114999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25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ethical themes to real-world experience</a:t>
            </a:r>
            <a:b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286" y="1731612"/>
            <a:ext cx="1892430" cy="260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699" y="262522"/>
            <a:ext cx="8480607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CEO Perspective: Regulation &amp; Human-Centered AI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51773" y="1264608"/>
            <a:ext cx="7331399" cy="1493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"Being that physician tool... the physician aide."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Retinal imaging kiosks use AI to assist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Heavy FDA regulations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Overregulation slows smaller innovators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293" y="1697365"/>
            <a:ext cx="3321176" cy="332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699" y="262522"/>
            <a:ext cx="8487934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CTO Perspective: Trust, Safety &amp; Engineering Challenges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51773" y="1031152"/>
            <a:ext cx="7315559" cy="170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"Physicians using AI as an assistant."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Public trust issues after AI mistakes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ISO 62304, cybersecurity requirements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Human oversight still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699" y="228761"/>
            <a:ext cx="8294917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for Unethical Behavior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699" y="1202835"/>
            <a:ext cx="8406976" cy="31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04798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tech companies can pay for any fines in the development of an AI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8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can lobby for stricter regulations 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8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companies that may want to help are stopped killing any competition  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8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1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Raises a question: Is regulation protecting the public or preserving monopolies?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49" y="2925885"/>
            <a:ext cx="2336549" cy="2152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