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7" r:id="rId4"/>
    <p:sldId id="275" r:id="rId5"/>
    <p:sldId id="277" r:id="rId6"/>
    <p:sldId id="269" r:id="rId7"/>
    <p:sldId id="270" r:id="rId8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ak Aksahin" initials="BA" lastIdx="2" clrIdx="0">
    <p:extLst>
      <p:ext uri="{19B8F6BF-5375-455C-9EA6-DF929625EA0E}">
        <p15:presenceInfo xmlns:p15="http://schemas.microsoft.com/office/powerpoint/2012/main" userId="4114f44f2d3342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82" autoAdjust="0"/>
  </p:normalViewPr>
  <p:slideViewPr>
    <p:cSldViewPr>
      <p:cViewPr varScale="1">
        <p:scale>
          <a:sx n="110" d="100"/>
          <a:sy n="110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-old.net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sz="1200" dirty="0"/>
              <a:t>!(Burada proje konusu olan yaş tespitinin ne olduğundan, hangi sektörlerde ne gibi amaçlarla kullanıldığından bahsedeceğim, detaya girmeden herkesin anlayabileceği bir şekilde yaş tespitinin makine öğrenmesi topluluğundaki öneminden bahsedebilirim. Yandaki görsel </a:t>
            </a:r>
            <a:r>
              <a:rPr lang="tr-TR" altLang="en-US" sz="1200" dirty="0">
                <a:hlinkClick r:id="rId3"/>
              </a:rPr>
              <a:t>https://www.how-old.net/</a:t>
            </a:r>
            <a:r>
              <a:rPr lang="tr-TR" altLang="en-US" sz="1200" dirty="0"/>
              <a:t> ten, Microsoft projesi)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54285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http://www.cs.wayne.edu/~mdong/tmm18.pdf</a:t>
            </a:r>
            <a:r>
              <a:rPr lang="tr-TR" dirty="0"/>
              <a:t> Bu makaledeki sistemi kullandım, ancak bu makaledeki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Morph</a:t>
            </a:r>
            <a:r>
              <a:rPr lang="tr-TR" dirty="0"/>
              <a:t> </a:t>
            </a:r>
            <a:r>
              <a:rPr lang="tr-TR" dirty="0" err="1"/>
              <a:t>dataseti</a:t>
            </a:r>
            <a:r>
              <a:rPr lang="tr-TR" dirty="0"/>
              <a:t> idi.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25789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slayttan pek emin değilim. Eklenebilir çıkarılabilir bir şeyler olabilir.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8235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-old.net/" TargetMode="External"/><Relationship Id="rId2" Type="http://schemas.openxmlformats.org/officeDocument/2006/relationships/hyperlink" Target="http://chalearnlap.cvc.uab.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ras.io/" TargetMode="External"/><Relationship Id="rId4" Type="http://schemas.openxmlformats.org/officeDocument/2006/relationships/hyperlink" Target="https://www.tensorflow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Age </a:t>
            </a:r>
            <a:r>
              <a:rPr lang="tr-TR" altLang="en-US" sz="3600" dirty="0" err="1"/>
              <a:t>Estimation</a:t>
            </a:r>
            <a:r>
              <a:rPr lang="tr-TR" altLang="en-US" sz="3600" dirty="0"/>
              <a:t> Using </a:t>
            </a:r>
            <a:r>
              <a:rPr lang="tr-TR" altLang="en-US" sz="3600" dirty="0" err="1"/>
              <a:t>Ranking</a:t>
            </a:r>
            <a:r>
              <a:rPr lang="tr-TR" altLang="en-US" sz="3600" dirty="0"/>
              <a:t>-CNN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İlk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Burak Furkan Akşahin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Doç. Dr. </a:t>
            </a:r>
            <a:r>
              <a:rPr lang="tr-TR" altLang="en-US" sz="2000" b="1" dirty="0" err="1"/>
              <a:t>Erchan</a:t>
            </a:r>
            <a:r>
              <a:rPr lang="tr-TR" altLang="en-US" sz="2000" b="1" dirty="0"/>
              <a:t> </a:t>
            </a:r>
            <a:r>
              <a:rPr lang="tr-TR" altLang="en-US" sz="2000" b="1" dirty="0" err="1"/>
              <a:t>Aptoula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1800" b="1"/>
              <a:t>Ekim 2018</a:t>
            </a:r>
            <a:endParaRPr lang="tr-TR" altLang="en-US"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Şeması ve Tanımı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Tasarım Planı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Gereksinimleri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 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Şeması ve Tanımı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48200" y="1371600"/>
            <a:ext cx="4495800" cy="4724400"/>
          </a:xfrm>
          <a:noFill/>
        </p:spPr>
        <p:txBody>
          <a:bodyPr/>
          <a:lstStyle/>
          <a:p>
            <a:pPr marL="447675" indent="-447675" eaLnBrk="1" hangingPunct="1">
              <a:lnSpc>
                <a:spcPct val="80000"/>
              </a:lnSpc>
            </a:pPr>
            <a:r>
              <a:rPr lang="tr-TR" altLang="ko-KR" sz="2400" dirty="0"/>
              <a:t>Derin öğrenme yöntemleri ile yaş tespiti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tr-TR" altLang="ko-KR" sz="2400" dirty="0"/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000" dirty="0" err="1"/>
              <a:t>Biyometrik</a:t>
            </a:r>
            <a:r>
              <a:rPr lang="tr-TR" altLang="ko-KR" sz="2000" dirty="0"/>
              <a:t> bir özellik</a:t>
            </a:r>
          </a:p>
          <a:p>
            <a:pPr marL="400050" lvl="1" indent="0" eaLnBrk="1" hangingPunct="1">
              <a:lnSpc>
                <a:spcPct val="80000"/>
              </a:lnSpc>
              <a:buNone/>
            </a:pPr>
            <a:endParaRPr lang="tr-TR" altLang="ko-KR" sz="2000" dirty="0"/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000" dirty="0"/>
              <a:t>Güvenlik</a:t>
            </a:r>
          </a:p>
          <a:p>
            <a:pPr marL="400050" lvl="1" indent="0" eaLnBrk="1" hangingPunct="1">
              <a:lnSpc>
                <a:spcPct val="80000"/>
              </a:lnSpc>
              <a:buNone/>
            </a:pPr>
            <a:r>
              <a:rPr lang="tr-TR" altLang="ko-KR" sz="2000" dirty="0"/>
              <a:t>   </a:t>
            </a:r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000" dirty="0"/>
              <a:t>Eğlence</a:t>
            </a:r>
          </a:p>
          <a:p>
            <a:pPr marL="847725" lvl="1" indent="-447675" eaLnBrk="1" hangingPunct="1">
              <a:lnSpc>
                <a:spcPct val="80000"/>
              </a:lnSpc>
            </a:pPr>
            <a:endParaRPr lang="tr-TR" altLang="ko-KR" sz="2000" dirty="0"/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000" dirty="0"/>
              <a:t>Reklam sektörü</a:t>
            </a:r>
          </a:p>
          <a:p>
            <a:pPr marL="847725" lvl="1" indent="-447675" eaLnBrk="1" hangingPunct="1">
              <a:lnSpc>
                <a:spcPct val="80000"/>
              </a:lnSpc>
            </a:pPr>
            <a:endParaRPr lang="tr-TR" altLang="ko-KR" sz="2000" dirty="0"/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000" dirty="0"/>
              <a:t>Bilgi toplama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28A894D-21CE-4A49-922B-BE3306EFE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01" y="990600"/>
            <a:ext cx="2856597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 Tasarım Planı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0E46450-E492-423B-8ABA-6314BB9B4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95400"/>
            <a:ext cx="6324600" cy="442950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5202055-269A-40B6-9B6E-52DB3B33A326}"/>
              </a:ext>
            </a:extLst>
          </p:cNvPr>
          <p:cNvSpPr txBox="1"/>
          <p:nvPr/>
        </p:nvSpPr>
        <p:spPr>
          <a:xfrm>
            <a:off x="6284259" y="1349118"/>
            <a:ext cx="2743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/>
              <a:t>Büyük bir veri seti kullanılarak, </a:t>
            </a:r>
            <a:r>
              <a:rPr lang="tr-TR" sz="1200" dirty="0" err="1"/>
              <a:t>pretrained</a:t>
            </a:r>
            <a:r>
              <a:rPr lang="tr-TR" sz="1200" dirty="0"/>
              <a:t> bir model oluşturulacaktır. Bu modele verilen yüz görüntülerinin </a:t>
            </a:r>
            <a:r>
              <a:rPr lang="tr-TR" sz="1200" dirty="0" err="1"/>
              <a:t>labelı</a:t>
            </a:r>
            <a:r>
              <a:rPr lang="tr-TR" sz="1200" dirty="0"/>
              <a:t> olmayacaktır.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/>
              <a:t>Daha sonra </a:t>
            </a:r>
            <a:r>
              <a:rPr lang="tr-TR" sz="1200" dirty="0" err="1"/>
              <a:t>ChaLearn</a:t>
            </a:r>
            <a:r>
              <a:rPr lang="tr-TR" sz="1200" dirty="0"/>
              <a:t> veri seti(7612 örnek) kullanılarak bu önceden eğitilmiş modele yaş bilgisi olan yüz görüntüleri ile </a:t>
            </a:r>
            <a:r>
              <a:rPr lang="tr-TR" sz="1200" dirty="0" err="1"/>
              <a:t>finetuning</a:t>
            </a:r>
            <a:r>
              <a:rPr lang="tr-TR" sz="1200" dirty="0"/>
              <a:t> işlemi uygulanacaktır.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/>
              <a:t>Oluşturulacak model </a:t>
            </a:r>
            <a:r>
              <a:rPr lang="tr-TR" sz="1200" dirty="0" err="1"/>
              <a:t>ranking</a:t>
            </a:r>
            <a:r>
              <a:rPr lang="tr-TR" sz="1200" dirty="0"/>
              <a:t>-CNN modeli olup bu model birden fazla </a:t>
            </a:r>
            <a:r>
              <a:rPr lang="tr-TR" sz="1200" dirty="0" err="1"/>
              <a:t>basic</a:t>
            </a:r>
            <a:r>
              <a:rPr lang="tr-TR" sz="1200" dirty="0"/>
              <a:t> </a:t>
            </a:r>
            <a:r>
              <a:rPr lang="tr-TR" sz="1200" dirty="0" err="1"/>
              <a:t>binary</a:t>
            </a:r>
            <a:r>
              <a:rPr lang="tr-TR" sz="1200" dirty="0"/>
              <a:t>-CNN’den oluşmuştur ve bu ağların ürettiği sonuç kaynaştırılarak nihai sonuç elde edilecektir.</a:t>
            </a:r>
          </a:p>
          <a:p>
            <a:endParaRPr lang="tr-T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/>
              <a:t>Kullanıcı </a:t>
            </a:r>
            <a:r>
              <a:rPr lang="tr-TR" sz="1200" dirty="0" err="1"/>
              <a:t>webcam</a:t>
            </a:r>
            <a:r>
              <a:rPr lang="tr-TR" sz="1200" dirty="0"/>
              <a:t> akışını kullanarak ya da bilgisayarından bir insan görüntüsü seçerek, bu sistemi kullanarak görüntüdeki o kişinin yaş tahminini sonuç olarak alacaktır.</a:t>
            </a:r>
            <a:endParaRPr lang="en-US" sz="12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1A2C895-CB56-40CD-AFE1-DAE72A465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2" y="2981134"/>
            <a:ext cx="6324600" cy="27252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Gereksinimleri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A0058F-AFA6-43F1-BBDA-25BAF6AC0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9" y="1210235"/>
            <a:ext cx="6019800" cy="48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000" dirty="0" err="1"/>
              <a:t>Python’ın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Tensorflow</a:t>
            </a:r>
            <a:r>
              <a:rPr lang="tr-TR" altLang="en-US" sz="2000" dirty="0"/>
              <a:t>, </a:t>
            </a:r>
            <a:r>
              <a:rPr lang="tr-TR" altLang="en-US" sz="2000" dirty="0" err="1"/>
              <a:t>Keras</a:t>
            </a:r>
            <a:r>
              <a:rPr lang="tr-TR" altLang="en-US" sz="2000" dirty="0"/>
              <a:t> gibi derin öğrenme kütüphaneleri ile </a:t>
            </a:r>
            <a:r>
              <a:rPr lang="tr-TR" altLang="en-US" sz="2000" dirty="0" err="1"/>
              <a:t>Tkinter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Gui</a:t>
            </a:r>
            <a:r>
              <a:rPr lang="tr-TR" altLang="en-US" sz="2000" dirty="0"/>
              <a:t> kütüphanesi</a:t>
            </a:r>
          </a:p>
          <a:p>
            <a:pPr eaLnBrk="1" hangingPunct="1"/>
            <a:endParaRPr lang="tr-TR" altLang="en-US" sz="2000" dirty="0"/>
          </a:p>
          <a:p>
            <a:pPr eaLnBrk="1" hangingPunct="1"/>
            <a:r>
              <a:rPr lang="tr-TR" altLang="en-US" sz="2000" dirty="0"/>
              <a:t>Modelin eğitilmesi için en az 3GB V-Ram ekran kartı</a:t>
            </a:r>
          </a:p>
          <a:p>
            <a:pPr eaLnBrk="1" hangingPunct="1"/>
            <a:endParaRPr lang="tr-TR" altLang="en-US" sz="2000" dirty="0"/>
          </a:p>
          <a:p>
            <a:pPr eaLnBrk="1" hangingPunct="1"/>
            <a:r>
              <a:rPr lang="tr-TR" altLang="en-US" sz="2000" dirty="0"/>
              <a:t>Kullanıcının canlı akıştan yaş tespiti yapabilmesi için </a:t>
            </a:r>
            <a:r>
              <a:rPr lang="tr-TR" altLang="en-US" sz="2000" dirty="0" err="1"/>
              <a:t>webcam</a:t>
            </a:r>
            <a:endParaRPr lang="tr-TR" altLang="en-US" sz="2000" dirty="0"/>
          </a:p>
          <a:p>
            <a:pPr eaLnBrk="1" hangingPunct="1"/>
            <a:endParaRPr lang="tr-TR" altLang="en-US" sz="2000" dirty="0"/>
          </a:p>
          <a:p>
            <a:pPr eaLnBrk="1" hangingPunct="1"/>
            <a:r>
              <a:rPr lang="tr-TR" altLang="en-US" sz="2000" dirty="0"/>
              <a:t>Modeli ön eğitime sokabilmek için büyük bir veri seti (IMDB-</a:t>
            </a:r>
            <a:r>
              <a:rPr lang="tr-TR" altLang="en-US" sz="2000" dirty="0" err="1"/>
              <a:t>Wiki</a:t>
            </a:r>
            <a:r>
              <a:rPr lang="tr-TR" altLang="en-US" sz="2000" dirty="0"/>
              <a:t>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A8E1E93-AFEB-4AC4-B503-68A963C7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41" y="1143000"/>
            <a:ext cx="3124200" cy="125592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70E11B7-7285-431E-930D-C8C874A07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1" y="2650997"/>
            <a:ext cx="2362200" cy="193700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8F03D35-2AA3-42EB-A044-88D79B1003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19" y="4664151"/>
            <a:ext cx="1459287" cy="12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Başarı Kriterleri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848600" cy="4572000"/>
          </a:xfrm>
        </p:spPr>
        <p:txBody>
          <a:bodyPr/>
          <a:lstStyle/>
          <a:p>
            <a:pPr lvl="1" eaLnBrk="1" hangingPunct="1"/>
            <a:r>
              <a:rPr lang="tr-TR" altLang="en-US" dirty="0"/>
              <a:t>Yaşları belli bir sayıda gruba ayırıp, o gruplar arasında %50 isabet oranı.</a:t>
            </a:r>
          </a:p>
          <a:p>
            <a:pPr lvl="1" eaLnBrk="1" hangingPunct="1"/>
            <a:endParaRPr lang="tr-TR" altLang="en-US" dirty="0"/>
          </a:p>
          <a:p>
            <a:pPr lvl="1" eaLnBrk="1" hangingPunct="1"/>
            <a:r>
              <a:rPr lang="tr-TR" altLang="en-US" dirty="0"/>
              <a:t>Kamera akışında bulunan yüzün yaş tespitinin en geç 1 saniyede olması.</a:t>
            </a:r>
          </a:p>
          <a:p>
            <a:pPr lvl="1" eaLnBrk="1" hangingPunct="1"/>
            <a:endParaRPr lang="tr-TR" altLang="en-US" dirty="0"/>
          </a:p>
          <a:p>
            <a:pPr lvl="1" eaLnBrk="1" hangingPunct="1"/>
            <a:r>
              <a:rPr lang="tr-TR" altLang="en-US" dirty="0"/>
              <a:t>Bilgisayardan yüklenen görüntüdeki yüzün yaş tespitinin en geç 500 milisaniyede olması.</a:t>
            </a:r>
          </a:p>
          <a:p>
            <a:pPr lvl="1" eaLnBrk="1" hangingPunct="1"/>
            <a:endParaRPr lang="tr-TR" altLang="en-US" dirty="0"/>
          </a:p>
          <a:p>
            <a:pPr lvl="1" eaLnBrk="1" hangingPunct="1"/>
            <a:r>
              <a:rPr lang="tr-TR" altLang="en-US" dirty="0" err="1"/>
              <a:t>Ranking</a:t>
            </a:r>
            <a:r>
              <a:rPr lang="tr-TR" altLang="en-US"/>
              <a:t>-CNN’in sonucu </a:t>
            </a:r>
            <a:r>
              <a:rPr lang="tr-TR" altLang="en-US" dirty="0"/>
              <a:t>en az 2 farklı ağ mimarisi sınanacaktır.</a:t>
            </a:r>
            <a:endParaRPr lang="tr-TR" altLang="en-US" sz="900" dirty="0"/>
          </a:p>
          <a:p>
            <a:pPr marL="457200" lvl="1" indent="0" eaLnBrk="1" hangingPunct="1">
              <a:buNone/>
            </a:pPr>
            <a:r>
              <a:rPr lang="tr-TR" altLang="en-US" sz="900" dirty="0"/>
              <a:t>	(Kullanılacak sistem FX-8350, </a:t>
            </a:r>
            <a:r>
              <a:rPr lang="tr-TR" altLang="en-US" sz="900" dirty="0" err="1"/>
              <a:t>Gtx</a:t>
            </a:r>
            <a:r>
              <a:rPr lang="tr-TR" altLang="en-US" sz="900" dirty="0"/>
              <a:t> 1060 3gb)</a:t>
            </a:r>
          </a:p>
          <a:p>
            <a:pPr lvl="1" eaLnBrk="1" hangingPunct="1"/>
            <a:endParaRPr lang="tr-T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1200" dirty="0"/>
              <a:t>Chen, S.; Zhang, C.; Dong, M.; Le, J.; Rao, M. Using Ranking-CNN for Age Estimation. In Proceedings of the 2017 IEEE Conference on Computer Vision and Pattern Recognition (CVPR), Honolulu, HI, USA, 21–26 July 2017; pp. 742–751</a:t>
            </a: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en-US" sz="1200" dirty="0" err="1"/>
              <a:t>Refik</a:t>
            </a:r>
            <a:r>
              <a:rPr lang="en-US" sz="1200" dirty="0"/>
              <a:t> Can </a:t>
            </a:r>
            <a:r>
              <a:rPr lang="en-US" sz="1200" dirty="0" err="1"/>
              <a:t>Mallı</a:t>
            </a:r>
            <a:r>
              <a:rPr lang="en-US" sz="1200" dirty="0"/>
              <a:t>; Mehmet </a:t>
            </a:r>
            <a:r>
              <a:rPr lang="en-US" sz="1200" dirty="0" err="1"/>
              <a:t>Aygun</a:t>
            </a:r>
            <a:r>
              <a:rPr lang="en-US" sz="1200" dirty="0"/>
              <a:t>; </a:t>
            </a:r>
            <a:r>
              <a:rPr lang="en-US" sz="1200" dirty="0" err="1"/>
              <a:t>Hazım</a:t>
            </a:r>
            <a:r>
              <a:rPr lang="en-US" sz="1200" dirty="0"/>
              <a:t> Kemal </a:t>
            </a:r>
            <a:r>
              <a:rPr lang="en-US" sz="1200" dirty="0" err="1"/>
              <a:t>Ekenel</a:t>
            </a:r>
            <a:r>
              <a:rPr lang="tr-TR" sz="1200" dirty="0"/>
              <a:t>. </a:t>
            </a:r>
            <a:r>
              <a:rPr lang="en-US" sz="1200" dirty="0"/>
              <a:t>Apparent Age Estimation Using Ensemble of Deep Learning Models. In </a:t>
            </a:r>
            <a:r>
              <a:rPr lang="tr-TR" sz="1200" dirty="0" err="1"/>
              <a:t>Chalearn</a:t>
            </a:r>
            <a:r>
              <a:rPr lang="tr-TR" sz="1200" dirty="0"/>
              <a:t> </a:t>
            </a:r>
            <a:r>
              <a:rPr lang="tr-TR" sz="1200" dirty="0" err="1"/>
              <a:t>Competition</a:t>
            </a:r>
            <a:r>
              <a:rPr lang="en-US" sz="1200" dirty="0"/>
              <a:t>, </a:t>
            </a:r>
            <a:r>
              <a:rPr lang="tr-TR" sz="1200" dirty="0" err="1"/>
              <a:t>Istanbul</a:t>
            </a:r>
            <a:r>
              <a:rPr lang="tr-TR" sz="1200" dirty="0"/>
              <a:t> Technical </a:t>
            </a:r>
            <a:r>
              <a:rPr lang="tr-TR" sz="1200" dirty="0" err="1"/>
              <a:t>University</a:t>
            </a:r>
            <a:r>
              <a:rPr lang="tr-TR" sz="1200" dirty="0"/>
              <a:t>, </a:t>
            </a:r>
            <a:r>
              <a:rPr lang="tr-TR" sz="1200" dirty="0" err="1"/>
              <a:t>Istanbul</a:t>
            </a:r>
            <a:r>
              <a:rPr lang="en-US" sz="1200" dirty="0"/>
              <a:t>, </a:t>
            </a:r>
            <a:r>
              <a:rPr lang="tr-TR" sz="1200" dirty="0" err="1"/>
              <a:t>Turkey</a:t>
            </a: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en-US" sz="1200" dirty="0"/>
              <a:t>Rasmus </a:t>
            </a:r>
            <a:r>
              <a:rPr lang="en-US" sz="1200" dirty="0" err="1"/>
              <a:t>Rothe</a:t>
            </a:r>
            <a:r>
              <a:rPr lang="en-US" sz="1200" dirty="0"/>
              <a:t>, Radu </a:t>
            </a:r>
            <a:r>
              <a:rPr lang="en-US" sz="1200" dirty="0" err="1"/>
              <a:t>Timofte</a:t>
            </a:r>
            <a:r>
              <a:rPr lang="en-US" sz="1200" dirty="0"/>
              <a:t>, Luc Van </a:t>
            </a:r>
            <a:r>
              <a:rPr lang="en-US" sz="1200" dirty="0" err="1"/>
              <a:t>Gool</a:t>
            </a:r>
            <a:r>
              <a:rPr lang="tr-TR" sz="1200" dirty="0"/>
              <a:t>,</a:t>
            </a:r>
            <a:r>
              <a:rPr lang="en-US" sz="1200" dirty="0"/>
              <a:t> DEX: Deep </a:t>
            </a:r>
            <a:r>
              <a:rPr lang="en-US" sz="1200" dirty="0" err="1"/>
              <a:t>EXpectation</a:t>
            </a:r>
            <a:r>
              <a:rPr lang="en-US" sz="1200" dirty="0"/>
              <a:t> of apparent age from a single image</a:t>
            </a:r>
            <a:r>
              <a:rPr lang="tr-TR" sz="1200" dirty="0"/>
              <a:t>. </a:t>
            </a:r>
            <a:r>
              <a:rPr lang="de-DE" sz="1200" dirty="0"/>
              <a:t>Computer Vision Lab, D-ITET, ETH </a:t>
            </a:r>
            <a:r>
              <a:rPr lang="de-DE" sz="1200" dirty="0" err="1"/>
              <a:t>Zurich</a:t>
            </a:r>
            <a:r>
              <a:rPr lang="de-DE" sz="1200" dirty="0"/>
              <a:t>, </a:t>
            </a:r>
            <a:r>
              <a:rPr lang="de-DE" sz="1200" dirty="0" err="1"/>
              <a:t>Switzerland</a:t>
            </a:r>
            <a:r>
              <a:rPr lang="tr-TR" sz="1200" dirty="0"/>
              <a:t>.</a:t>
            </a:r>
          </a:p>
          <a:p>
            <a:pPr marL="514350" indent="-514350" eaLnBrk="1" hangingPunct="1">
              <a:buFontTx/>
              <a:buAutoNum type="arabicPeriod"/>
            </a:pP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en-US" sz="1200" dirty="0" err="1"/>
              <a:t>Grigory</a:t>
            </a:r>
            <a:r>
              <a:rPr lang="en-US" sz="1200" dirty="0"/>
              <a:t> </a:t>
            </a:r>
            <a:r>
              <a:rPr lang="en-US" sz="1200" dirty="0" err="1"/>
              <a:t>Antipov</a:t>
            </a:r>
            <a:r>
              <a:rPr lang="en-US" sz="1200" dirty="0"/>
              <a:t>, </a:t>
            </a:r>
            <a:r>
              <a:rPr lang="en-US" sz="1200" dirty="0" err="1"/>
              <a:t>Moez</a:t>
            </a:r>
            <a:r>
              <a:rPr lang="en-US" sz="1200" dirty="0"/>
              <a:t> </a:t>
            </a:r>
            <a:r>
              <a:rPr lang="en-US" sz="1200" dirty="0" err="1"/>
              <a:t>Baccouche</a:t>
            </a:r>
            <a:r>
              <a:rPr lang="tr-TR" sz="1200" dirty="0"/>
              <a:t> ,</a:t>
            </a:r>
            <a:r>
              <a:rPr lang="en-US" sz="1200" dirty="0"/>
              <a:t> Sid-Ahmed </a:t>
            </a:r>
            <a:r>
              <a:rPr lang="en-US" sz="1200" dirty="0" err="1"/>
              <a:t>Berrani</a:t>
            </a:r>
            <a:r>
              <a:rPr lang="en-US" sz="1200" dirty="0"/>
              <a:t>, Jean-Luc </a:t>
            </a:r>
            <a:r>
              <a:rPr lang="en-US" sz="1200" dirty="0" err="1"/>
              <a:t>Dugelay</a:t>
            </a:r>
            <a:r>
              <a:rPr lang="tr-TR" sz="1200" dirty="0"/>
              <a:t>; </a:t>
            </a:r>
            <a:r>
              <a:rPr lang="en-US" sz="1200" dirty="0"/>
              <a:t>Apparent Age Estimation from Face Images Combining General and Children-Specialized Deep Learning Models</a:t>
            </a:r>
            <a:r>
              <a:rPr lang="tr-TR" sz="1200" dirty="0"/>
              <a:t>.. </a:t>
            </a:r>
            <a:r>
              <a:rPr lang="tr-TR" sz="1200" dirty="0" err="1"/>
              <a:t>In</a:t>
            </a:r>
            <a:r>
              <a:rPr lang="tr-TR" sz="1200" dirty="0"/>
              <a:t> </a:t>
            </a:r>
            <a:r>
              <a:rPr lang="tr-TR" sz="1200" dirty="0" err="1"/>
              <a:t>ChaLearn</a:t>
            </a:r>
            <a:r>
              <a:rPr lang="tr-TR" sz="1200" dirty="0"/>
              <a:t> </a:t>
            </a:r>
            <a:r>
              <a:rPr lang="tr-TR" sz="1200" dirty="0" err="1"/>
              <a:t>Competition</a:t>
            </a:r>
            <a:r>
              <a:rPr lang="tr-TR" sz="1200" dirty="0"/>
              <a:t>, </a:t>
            </a:r>
            <a:r>
              <a:rPr lang="en-US" sz="1200" dirty="0" err="1"/>
              <a:t>Biot</a:t>
            </a:r>
            <a:r>
              <a:rPr lang="en-US" sz="1200" dirty="0"/>
              <a:t>, France</a:t>
            </a:r>
            <a:r>
              <a:rPr lang="tr-TR" sz="1200" dirty="0"/>
              <a:t>.</a:t>
            </a:r>
          </a:p>
          <a:p>
            <a:pPr marL="514350" indent="-514350" eaLnBrk="1" hangingPunct="1">
              <a:buFontTx/>
              <a:buAutoNum type="arabicPeriod"/>
            </a:pPr>
            <a:endParaRPr lang="tr-TR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200" dirty="0" err="1"/>
              <a:t>ChaLearn</a:t>
            </a:r>
            <a:r>
              <a:rPr lang="tr-TR" altLang="en-US" sz="1200" dirty="0"/>
              <a:t> </a:t>
            </a:r>
            <a:r>
              <a:rPr lang="tr-TR" altLang="en-US" sz="1200" dirty="0" err="1"/>
              <a:t>Competitions</a:t>
            </a:r>
            <a:r>
              <a:rPr lang="tr-TR" altLang="en-US" sz="1200" dirty="0"/>
              <a:t> </a:t>
            </a:r>
            <a:r>
              <a:rPr lang="tr-TR" altLang="en-US" sz="1200" dirty="0" err="1"/>
              <a:t>Dataset</a:t>
            </a:r>
            <a:r>
              <a:rPr lang="tr-TR" altLang="en-US" sz="1200" dirty="0"/>
              <a:t> </a:t>
            </a:r>
            <a:r>
              <a:rPr lang="tr-TR" altLang="en-US" sz="1200" dirty="0">
                <a:hlinkClick r:id="rId2"/>
              </a:rPr>
              <a:t>http://chalearnlap.cvc.uab.es/</a:t>
            </a: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200" dirty="0"/>
              <a:t>Microsoft How-Old.net </a:t>
            </a:r>
            <a:r>
              <a:rPr lang="tr-TR" altLang="en-US" sz="1200" dirty="0">
                <a:hlinkClick r:id="rId3"/>
              </a:rPr>
              <a:t>https://www.how-old.net/</a:t>
            </a: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200" dirty="0" err="1"/>
              <a:t>Tensorflow</a:t>
            </a:r>
            <a:r>
              <a:rPr lang="tr-TR" altLang="en-US" sz="1200" dirty="0"/>
              <a:t> </a:t>
            </a:r>
            <a:r>
              <a:rPr lang="tr-TR" altLang="en-US" sz="1200" dirty="0">
                <a:hlinkClick r:id="rId4"/>
              </a:rPr>
              <a:t>https://www.tensorflow.org/</a:t>
            </a: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1200" dirty="0" err="1"/>
              <a:t>Keras</a:t>
            </a:r>
            <a:r>
              <a:rPr lang="tr-TR" altLang="en-US" sz="1200" dirty="0"/>
              <a:t> </a:t>
            </a:r>
            <a:r>
              <a:rPr lang="tr-TR" altLang="en-US" sz="1200" dirty="0">
                <a:hlinkClick r:id="rId5"/>
              </a:rPr>
              <a:t>https://keras.io/</a:t>
            </a:r>
            <a:endParaRPr lang="tr-TR" altLang="en-US" sz="12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16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16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2000" dirty="0"/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marL="514350" indent="-514350" eaLnBrk="1" hangingPunct="1">
              <a:buFontTx/>
              <a:buNone/>
            </a:pPr>
            <a:endParaRPr lang="tr-TR" altLang="en-US" sz="2000" dirty="0"/>
          </a:p>
          <a:p>
            <a:pPr marL="514350" indent="-514350" eaLnBrk="1" hangingPunct="1">
              <a:buFontTx/>
              <a:buNone/>
            </a:pPr>
            <a:endParaRPr lang="tr-TR" altLang="en-US" sz="2000" dirty="0"/>
          </a:p>
          <a:p>
            <a:pPr marL="514350" indent="-514350" eaLnBrk="1" hangingPunct="1">
              <a:buFontTx/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536</Words>
  <Application>Microsoft Office PowerPoint</Application>
  <PresentationFormat>Ekran Gösterisi (4:3)</PresentationFormat>
  <Paragraphs>94</Paragraphs>
  <Slides>7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Batang</vt:lpstr>
      <vt:lpstr>Arial</vt:lpstr>
      <vt:lpstr>Tahoma</vt:lpstr>
      <vt:lpstr>Default Design</vt:lpstr>
      <vt:lpstr>Age Estimation Using Ranking-CNN</vt:lpstr>
      <vt:lpstr>İçerik</vt:lpstr>
      <vt:lpstr>Proje Şeması ve Tanımı</vt:lpstr>
      <vt:lpstr>Proje Tasarım Planı</vt:lpstr>
      <vt:lpstr>Proje Gereksinimleri</vt:lpstr>
      <vt:lpstr>Başarı Kriterleri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Burak Aksahin</cp:lastModifiedBy>
  <cp:revision>188</cp:revision>
  <dcterms:created xsi:type="dcterms:W3CDTF">2007-08-26T20:02:13Z</dcterms:created>
  <dcterms:modified xsi:type="dcterms:W3CDTF">2018-10-09T18:52:04Z</dcterms:modified>
</cp:coreProperties>
</file>