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5" r:id="rId4"/>
    <p:sldId id="278" r:id="rId5"/>
    <p:sldId id="279" r:id="rId6"/>
    <p:sldId id="280" r:id="rId7"/>
    <p:sldId id="281" r:id="rId8"/>
    <p:sldId id="282" r:id="rId9"/>
    <p:sldId id="269" r:id="rId10"/>
    <p:sldId id="27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Aksahin" initials="BA" lastIdx="2" clrIdx="0">
    <p:extLst>
      <p:ext uri="{19B8F6BF-5375-455C-9EA6-DF929625EA0E}">
        <p15:presenceInfo xmlns:p15="http://schemas.microsoft.com/office/powerpoint/2012/main" userId="4114f44f2d3342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82" autoAdjust="0"/>
  </p:normalViewPr>
  <p:slideViewPr>
    <p:cSldViewPr>
      <p:cViewPr varScale="1">
        <p:scale>
          <a:sx n="86" d="100"/>
          <a:sy n="86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5789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1249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6697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8677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506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4880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-old.net/" TargetMode="External"/><Relationship Id="rId2" Type="http://schemas.openxmlformats.org/officeDocument/2006/relationships/hyperlink" Target="http://chalearnlap.cvc.uab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www.tensorflow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Age </a:t>
            </a:r>
            <a:r>
              <a:rPr lang="tr-TR" altLang="en-US" sz="3600" dirty="0" err="1"/>
              <a:t>Estimation</a:t>
            </a:r>
            <a:r>
              <a:rPr lang="tr-TR" altLang="en-US" sz="3600" dirty="0"/>
              <a:t> Using </a:t>
            </a:r>
            <a:r>
              <a:rPr lang="tr-TR" altLang="en-US" sz="3600" dirty="0" err="1"/>
              <a:t>Ranking</a:t>
            </a:r>
            <a:r>
              <a:rPr lang="tr-TR" altLang="en-US" sz="3600" dirty="0"/>
              <a:t>-CNN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İkinci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Burak Furkan Akşahin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Doç. Dr. </a:t>
            </a:r>
            <a:r>
              <a:rPr lang="tr-TR" altLang="en-US" sz="2000" b="1" dirty="0" err="1"/>
              <a:t>Erchan</a:t>
            </a:r>
            <a:r>
              <a:rPr lang="tr-TR" altLang="en-US" sz="2000" b="1" dirty="0"/>
              <a:t> </a:t>
            </a:r>
            <a:r>
              <a:rPr lang="tr-TR" altLang="en-US" sz="2000" b="1" dirty="0" err="1"/>
              <a:t>Aptoula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Ekim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1200" dirty="0"/>
              <a:t>Chen, S.; Zhang, C.; Dong, M.; Le, J.; Rao, M. Using Ranking-CNN for Age Estimation. In Proceedings of the 2017 IEEE Conference on Computer Vision and Pattern Recognition (CVPR), Honolulu, HI, USA, 21–26 July 2017; pp. </a:t>
            </a:r>
            <a:r>
              <a:rPr lang="en-US" sz="1200"/>
              <a:t>742–751</a:t>
            </a: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 err="1"/>
              <a:t>Refik</a:t>
            </a:r>
            <a:r>
              <a:rPr lang="en-US" sz="1200" dirty="0"/>
              <a:t> Can </a:t>
            </a:r>
            <a:r>
              <a:rPr lang="en-US" sz="1200" dirty="0" err="1"/>
              <a:t>Mallı</a:t>
            </a:r>
            <a:r>
              <a:rPr lang="en-US" sz="1200" dirty="0"/>
              <a:t>; Mehmet </a:t>
            </a:r>
            <a:r>
              <a:rPr lang="en-US" sz="1200" dirty="0" err="1"/>
              <a:t>Aygun</a:t>
            </a:r>
            <a:r>
              <a:rPr lang="en-US" sz="1200" dirty="0"/>
              <a:t>; </a:t>
            </a:r>
            <a:r>
              <a:rPr lang="en-US" sz="1200" dirty="0" err="1"/>
              <a:t>Hazım</a:t>
            </a:r>
            <a:r>
              <a:rPr lang="en-US" sz="1200" dirty="0"/>
              <a:t> Kemal </a:t>
            </a:r>
            <a:r>
              <a:rPr lang="en-US" sz="1200" dirty="0" err="1"/>
              <a:t>Ekenel</a:t>
            </a:r>
            <a:r>
              <a:rPr lang="tr-TR" sz="1200" dirty="0"/>
              <a:t>. </a:t>
            </a:r>
            <a:r>
              <a:rPr lang="en-US" sz="1200" dirty="0"/>
              <a:t>Apparent Age Estimation Using Ensemble of Deep Learning Models. In </a:t>
            </a:r>
            <a:r>
              <a:rPr lang="tr-TR" sz="1200" dirty="0" err="1"/>
              <a:t>Chalearn</a:t>
            </a:r>
            <a:r>
              <a:rPr lang="tr-TR" sz="1200" dirty="0"/>
              <a:t> </a:t>
            </a:r>
            <a:r>
              <a:rPr lang="tr-TR" sz="1200" dirty="0" err="1"/>
              <a:t>Competition</a:t>
            </a:r>
            <a:r>
              <a:rPr lang="en-US" sz="1200" dirty="0"/>
              <a:t>, </a:t>
            </a:r>
            <a:r>
              <a:rPr lang="tr-TR" sz="1200" dirty="0" err="1"/>
              <a:t>Istanbul</a:t>
            </a:r>
            <a:r>
              <a:rPr lang="tr-TR" sz="1200" dirty="0"/>
              <a:t> Technical </a:t>
            </a:r>
            <a:r>
              <a:rPr lang="tr-TR" sz="1200" dirty="0" err="1"/>
              <a:t>University</a:t>
            </a:r>
            <a:r>
              <a:rPr lang="tr-TR" sz="1200" dirty="0"/>
              <a:t>, </a:t>
            </a:r>
            <a:r>
              <a:rPr lang="tr-TR" sz="1200" dirty="0" err="1"/>
              <a:t>Istanbul</a:t>
            </a:r>
            <a:r>
              <a:rPr lang="en-US" sz="1200" dirty="0"/>
              <a:t>, </a:t>
            </a:r>
            <a:r>
              <a:rPr lang="tr-TR" sz="1200" dirty="0" err="1"/>
              <a:t>Turkey</a:t>
            </a: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/>
              <a:t>Rasmus </a:t>
            </a:r>
            <a:r>
              <a:rPr lang="en-US" sz="1200" dirty="0" err="1"/>
              <a:t>Rothe</a:t>
            </a:r>
            <a:r>
              <a:rPr lang="en-US" sz="1200" dirty="0"/>
              <a:t>, Radu </a:t>
            </a:r>
            <a:r>
              <a:rPr lang="en-US" sz="1200" dirty="0" err="1"/>
              <a:t>Timofte</a:t>
            </a:r>
            <a:r>
              <a:rPr lang="en-US" sz="1200" dirty="0"/>
              <a:t>, Luc Van </a:t>
            </a:r>
            <a:r>
              <a:rPr lang="en-US" sz="1200" dirty="0" err="1"/>
              <a:t>Gool</a:t>
            </a:r>
            <a:r>
              <a:rPr lang="tr-TR" sz="1200" dirty="0"/>
              <a:t>,</a:t>
            </a:r>
            <a:r>
              <a:rPr lang="en-US" sz="1200" dirty="0"/>
              <a:t> DEX: Deep </a:t>
            </a:r>
            <a:r>
              <a:rPr lang="en-US" sz="1200" dirty="0" err="1"/>
              <a:t>EXpectation</a:t>
            </a:r>
            <a:r>
              <a:rPr lang="en-US" sz="1200" dirty="0"/>
              <a:t> of apparent age from a single image</a:t>
            </a:r>
            <a:r>
              <a:rPr lang="tr-TR" sz="1200" dirty="0"/>
              <a:t>. </a:t>
            </a:r>
            <a:r>
              <a:rPr lang="de-DE" sz="1200" dirty="0"/>
              <a:t>Computer Vision Lab, D-ITET, ETH </a:t>
            </a:r>
            <a:r>
              <a:rPr lang="de-DE" sz="1200" dirty="0" err="1"/>
              <a:t>Zurich</a:t>
            </a:r>
            <a:r>
              <a:rPr lang="de-DE" sz="1200" dirty="0"/>
              <a:t>, </a:t>
            </a:r>
            <a:r>
              <a:rPr lang="de-DE" sz="1200" dirty="0" err="1"/>
              <a:t>Switzerland</a:t>
            </a:r>
            <a:r>
              <a:rPr lang="tr-TR" sz="1200" dirty="0"/>
              <a:t>.</a:t>
            </a:r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 err="1"/>
              <a:t>Grigory</a:t>
            </a:r>
            <a:r>
              <a:rPr lang="en-US" sz="1200" dirty="0"/>
              <a:t> </a:t>
            </a:r>
            <a:r>
              <a:rPr lang="en-US" sz="1200" dirty="0" err="1"/>
              <a:t>Antipov</a:t>
            </a:r>
            <a:r>
              <a:rPr lang="en-US" sz="1200" dirty="0"/>
              <a:t>, </a:t>
            </a:r>
            <a:r>
              <a:rPr lang="en-US" sz="1200" dirty="0" err="1"/>
              <a:t>Moez</a:t>
            </a:r>
            <a:r>
              <a:rPr lang="en-US" sz="1200" dirty="0"/>
              <a:t> </a:t>
            </a:r>
            <a:r>
              <a:rPr lang="en-US" sz="1200" dirty="0" err="1"/>
              <a:t>Baccouche</a:t>
            </a:r>
            <a:r>
              <a:rPr lang="tr-TR" sz="1200" dirty="0"/>
              <a:t> ,</a:t>
            </a:r>
            <a:r>
              <a:rPr lang="en-US" sz="1200" dirty="0"/>
              <a:t> Sid-Ahmed </a:t>
            </a:r>
            <a:r>
              <a:rPr lang="en-US" sz="1200" dirty="0" err="1"/>
              <a:t>Berrani</a:t>
            </a:r>
            <a:r>
              <a:rPr lang="en-US" sz="1200" dirty="0"/>
              <a:t>, Jean-Luc </a:t>
            </a:r>
            <a:r>
              <a:rPr lang="en-US" sz="1200" dirty="0" err="1"/>
              <a:t>Dugelay</a:t>
            </a:r>
            <a:r>
              <a:rPr lang="tr-TR" sz="1200" dirty="0"/>
              <a:t>; </a:t>
            </a:r>
            <a:r>
              <a:rPr lang="en-US" sz="1200" dirty="0"/>
              <a:t>Apparent Age Estimation from Face Images Combining General and Children-Specialized Deep Learning Models</a:t>
            </a:r>
            <a:r>
              <a:rPr lang="tr-TR" sz="1200" dirty="0"/>
              <a:t>.. </a:t>
            </a:r>
            <a:r>
              <a:rPr lang="tr-TR" sz="1200" dirty="0" err="1"/>
              <a:t>In</a:t>
            </a:r>
            <a:r>
              <a:rPr lang="tr-TR" sz="1200" dirty="0"/>
              <a:t> </a:t>
            </a:r>
            <a:r>
              <a:rPr lang="tr-TR" sz="1200" dirty="0" err="1"/>
              <a:t>ChaLearn</a:t>
            </a:r>
            <a:r>
              <a:rPr lang="tr-TR" sz="1200" dirty="0"/>
              <a:t> </a:t>
            </a:r>
            <a:r>
              <a:rPr lang="tr-TR" sz="1200" dirty="0" err="1"/>
              <a:t>Competition</a:t>
            </a:r>
            <a:r>
              <a:rPr lang="tr-TR" sz="1200" dirty="0"/>
              <a:t>, </a:t>
            </a:r>
            <a:r>
              <a:rPr lang="en-US" sz="1200" dirty="0" err="1"/>
              <a:t>Biot</a:t>
            </a:r>
            <a:r>
              <a:rPr lang="en-US" sz="1200" dirty="0"/>
              <a:t>, France</a:t>
            </a:r>
            <a:r>
              <a:rPr lang="tr-TR" sz="1200" dirty="0"/>
              <a:t>.</a:t>
            </a:r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ChaLearn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Competitions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Dataset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2"/>
              </a:rPr>
              <a:t>http://chalearnlap.cvc.uab.es/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/>
              <a:t>Microsoft How-Old.net </a:t>
            </a:r>
            <a:r>
              <a:rPr lang="tr-TR" altLang="en-US" sz="1200" dirty="0">
                <a:hlinkClick r:id="rId3"/>
              </a:rPr>
              <a:t>https://www.how-old.net/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Tensorflow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4"/>
              </a:rPr>
              <a:t>https://www.tensorflow.org/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Keras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5"/>
              </a:rPr>
              <a:t>https://keras.io/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Şeması ve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yapıldı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yapılacak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lvl="1"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Şeması ve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0E46450-E492-423B-8ABA-6314BB9B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5747803" cy="402553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1A2C895-CB56-40CD-AFE1-DAE72A46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" y="2868935"/>
            <a:ext cx="6324600" cy="2725234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11CEE5A2-E138-4A81-B04E-B28E770E7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95400"/>
            <a:ext cx="3276599" cy="40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kern="0"/>
              <a:t>Derin öğrenme yöntemleri ile yaş tespiti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tr-TR" altLang="ko-KR" sz="24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Biyometrik bir özellik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endParaRPr lang="tr-TR" altLang="ko-KR" sz="20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Güvenlik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r>
              <a:rPr lang="tr-TR" altLang="ko-KR" sz="2000" kern="0"/>
              <a:t>   </a:t>
            </a: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Eğlence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Reklam sektörü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Bilgi toplama</a:t>
            </a:r>
            <a:endParaRPr lang="tr-TR" altLang="ko-KR" sz="20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Yüz Tespiti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862DBED-7C3B-4DCA-8F5D-F3B9FEC65DDC}"/>
              </a:ext>
            </a:extLst>
          </p:cNvPr>
          <p:cNvSpPr txBox="1"/>
          <p:nvPr/>
        </p:nvSpPr>
        <p:spPr>
          <a:xfrm>
            <a:off x="381000" y="1219200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1400" b="1" dirty="0" err="1"/>
              <a:t>OpenCV</a:t>
            </a:r>
            <a:r>
              <a:rPr lang="tr-TR" sz="1400" b="1" dirty="0"/>
              <a:t> </a:t>
            </a:r>
            <a:r>
              <a:rPr lang="tr-TR" sz="1400" b="1" dirty="0" err="1"/>
              <a:t>Face</a:t>
            </a:r>
            <a:r>
              <a:rPr lang="tr-TR" sz="1400" b="1" dirty="0"/>
              <a:t> </a:t>
            </a:r>
            <a:r>
              <a:rPr lang="tr-TR" sz="1400" b="1" dirty="0" err="1"/>
              <a:t>Haar</a:t>
            </a:r>
            <a:r>
              <a:rPr lang="tr-TR" sz="1400" b="1" dirty="0"/>
              <a:t> </a:t>
            </a:r>
            <a:r>
              <a:rPr lang="tr-TR" sz="1400" b="1" dirty="0" err="1"/>
              <a:t>Cascades</a:t>
            </a:r>
            <a:endParaRPr lang="tr-TR" sz="1400" b="1" dirty="0"/>
          </a:p>
          <a:p>
            <a:pPr marL="285750" indent="-285750">
              <a:buFontTx/>
              <a:buChar char="-"/>
            </a:pPr>
            <a:endParaRPr lang="tr-TR" sz="1400" b="1" dirty="0"/>
          </a:p>
          <a:p>
            <a:pPr marL="742950" lvl="1" indent="-285750">
              <a:buFontTx/>
              <a:buChar char="-"/>
            </a:pPr>
            <a:r>
              <a:rPr lang="tr-TR" sz="1400" b="1" dirty="0"/>
              <a:t>Train + </a:t>
            </a:r>
            <a:r>
              <a:rPr lang="tr-TR" sz="1400" b="1" dirty="0" err="1"/>
              <a:t>Validation</a:t>
            </a:r>
            <a:r>
              <a:rPr lang="tr-TR" sz="1400" b="1" dirty="0"/>
              <a:t> 	4808 yüz / 5613 görüntü</a:t>
            </a:r>
          </a:p>
          <a:p>
            <a:pPr marL="742950" lvl="1" indent="-285750">
              <a:buFontTx/>
              <a:buChar char="-"/>
            </a:pPr>
            <a:endParaRPr lang="tr-TR" sz="1400" b="1" dirty="0"/>
          </a:p>
          <a:p>
            <a:pPr marL="742950" lvl="1" indent="-285750">
              <a:buFontTx/>
              <a:buChar char="-"/>
            </a:pPr>
            <a:r>
              <a:rPr lang="tr-TR" sz="1400" b="1" dirty="0"/>
              <a:t>Test 	            	1143 yüz / 1978 görüntü</a:t>
            </a:r>
          </a:p>
          <a:p>
            <a:pPr marL="742950" lvl="1" indent="-285750">
              <a:buFontTx/>
              <a:buChar char="-"/>
            </a:pPr>
            <a:endParaRPr lang="tr-TR" sz="1400" b="1" dirty="0"/>
          </a:p>
          <a:p>
            <a:pPr marL="742950" lvl="1" indent="-285750">
              <a:buFontTx/>
              <a:buChar char="-"/>
            </a:pPr>
            <a:r>
              <a:rPr lang="tr-TR" sz="1400" b="1" dirty="0"/>
              <a:t>%78 yüz tespiti ( Kötü sonuçlar elle temizlenmiştir.)</a:t>
            </a:r>
          </a:p>
          <a:p>
            <a:pPr lvl="1"/>
            <a:endParaRPr lang="tr-TR" sz="1400" b="1" dirty="0"/>
          </a:p>
          <a:p>
            <a:endParaRPr lang="tr-TR" sz="1400" b="1" dirty="0"/>
          </a:p>
          <a:p>
            <a:pPr marL="285750" indent="-285750">
              <a:buFontTx/>
              <a:buChar char="-"/>
            </a:pPr>
            <a:endParaRPr lang="tr-TR" sz="1400" b="1" dirty="0"/>
          </a:p>
          <a:p>
            <a:pPr marL="285750" indent="-285750">
              <a:buFontTx/>
              <a:buChar char="-"/>
            </a:pPr>
            <a:endParaRPr lang="tr-TR" sz="1400" b="1" dirty="0"/>
          </a:p>
          <a:p>
            <a:pPr marL="285750" indent="-285750">
              <a:buFontTx/>
              <a:buChar char="-"/>
            </a:pPr>
            <a:r>
              <a:rPr lang="tr-TR" sz="1400" b="1" dirty="0" err="1"/>
              <a:t>OpenCV</a:t>
            </a:r>
            <a:r>
              <a:rPr lang="tr-TR" sz="1400" b="1" dirty="0"/>
              <a:t> </a:t>
            </a:r>
            <a:r>
              <a:rPr lang="tr-TR" sz="1400" b="1" dirty="0" err="1"/>
              <a:t>Dnn</a:t>
            </a:r>
            <a:r>
              <a:rPr lang="tr-TR" sz="1400" b="1" dirty="0"/>
              <a:t> </a:t>
            </a:r>
            <a:r>
              <a:rPr lang="tr-TR" sz="1400" b="1" dirty="0" err="1"/>
              <a:t>with</a:t>
            </a:r>
            <a:r>
              <a:rPr lang="tr-TR" sz="1400" b="1" dirty="0"/>
              <a:t> Res10 </a:t>
            </a:r>
            <a:r>
              <a:rPr lang="tr-TR" sz="1400" b="1" dirty="0" err="1"/>
              <a:t>Caffe</a:t>
            </a:r>
            <a:r>
              <a:rPr lang="tr-TR" sz="1400" b="1" dirty="0"/>
              <a:t> Model</a:t>
            </a:r>
          </a:p>
          <a:p>
            <a:pPr marL="285750" indent="-285750">
              <a:buFontTx/>
              <a:buChar char="-"/>
            </a:pPr>
            <a:endParaRPr lang="tr-TR" sz="1400" b="1" dirty="0"/>
          </a:p>
          <a:p>
            <a:pPr marL="742950" lvl="1" indent="-285750">
              <a:buFontTx/>
              <a:buChar char="-"/>
            </a:pPr>
            <a:r>
              <a:rPr lang="tr-TR" sz="1400" b="1" dirty="0"/>
              <a:t>Train + </a:t>
            </a:r>
            <a:r>
              <a:rPr lang="tr-TR" sz="1400" b="1" dirty="0" err="1"/>
              <a:t>Validation</a:t>
            </a:r>
            <a:r>
              <a:rPr lang="tr-TR" sz="1400" b="1" dirty="0"/>
              <a:t> 	5152 yüz / 5613 görüntü</a:t>
            </a:r>
          </a:p>
          <a:p>
            <a:pPr marL="742950" lvl="1" indent="-285750">
              <a:buFontTx/>
              <a:buChar char="-"/>
            </a:pPr>
            <a:endParaRPr lang="tr-TR" sz="1400" b="1" dirty="0"/>
          </a:p>
          <a:p>
            <a:pPr marL="742950" lvl="1" indent="-285750">
              <a:buFontTx/>
              <a:buChar char="-"/>
            </a:pPr>
            <a:r>
              <a:rPr lang="tr-TR" sz="1400" b="1" dirty="0"/>
              <a:t>Test	 	1864 yüz / 1978 görüntü</a:t>
            </a:r>
          </a:p>
          <a:p>
            <a:pPr marL="742950" lvl="1" indent="-285750">
              <a:buFontTx/>
              <a:buChar char="-"/>
            </a:pPr>
            <a:endParaRPr lang="tr-TR" sz="1400" b="1" dirty="0"/>
          </a:p>
          <a:p>
            <a:pPr marL="742950" lvl="1" indent="-285750">
              <a:buFontTx/>
              <a:buChar char="-"/>
            </a:pPr>
            <a:r>
              <a:rPr lang="tr-TR" sz="1400" b="1" dirty="0"/>
              <a:t>%92 yüz tespiti ( Geliştirilebilir.)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           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72783D4-F8ED-463D-A7D1-8819CC44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62" y="2875757"/>
            <a:ext cx="3661638" cy="14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5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Eğitim - 1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65C4D3C-623E-4F58-8CCB-E4A8877E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510822"/>
            <a:ext cx="3842294" cy="288172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D57434D-AB14-44E7-BCA9-E23DA7348901}"/>
              </a:ext>
            </a:extLst>
          </p:cNvPr>
          <p:cNvSpPr txBox="1"/>
          <p:nvPr/>
        </p:nvSpPr>
        <p:spPr>
          <a:xfrm>
            <a:off x="575212" y="1286631"/>
            <a:ext cx="39586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AlexNet</a:t>
            </a:r>
            <a:r>
              <a:rPr lang="tr-TR" dirty="0"/>
              <a:t> (</a:t>
            </a:r>
            <a:r>
              <a:rPr lang="tr-TR" dirty="0" err="1"/>
              <a:t>OpenCV</a:t>
            </a:r>
            <a:r>
              <a:rPr lang="tr-TR" dirty="0"/>
              <a:t> </a:t>
            </a:r>
            <a:r>
              <a:rPr lang="tr-TR" dirty="0" err="1"/>
              <a:t>Haar</a:t>
            </a:r>
            <a:r>
              <a:rPr lang="tr-TR" dirty="0"/>
              <a:t>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r>
              <a:rPr lang="tr-TR" dirty="0"/>
              <a:t>6 yaş grubu</a:t>
            </a:r>
          </a:p>
          <a:p>
            <a:r>
              <a:rPr lang="tr-TR" sz="1400" dirty="0"/>
              <a:t>(</a:t>
            </a:r>
            <a:r>
              <a:rPr lang="en-US" sz="1400" dirty="0"/>
              <a:t>0-5</a:t>
            </a:r>
            <a:r>
              <a:rPr lang="tr-TR" sz="1400" dirty="0"/>
              <a:t>),(</a:t>
            </a:r>
            <a:r>
              <a:rPr lang="en-US" sz="1400" dirty="0"/>
              <a:t>6-12</a:t>
            </a:r>
            <a:r>
              <a:rPr lang="tr-TR" sz="1400" dirty="0"/>
              <a:t>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13-17</a:t>
            </a:r>
            <a:r>
              <a:rPr lang="tr-TR" sz="1400" dirty="0"/>
              <a:t>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18-27</a:t>
            </a:r>
            <a:r>
              <a:rPr lang="tr-TR" sz="1400" dirty="0"/>
              <a:t>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28-60</a:t>
            </a:r>
            <a:r>
              <a:rPr lang="tr-TR" sz="1400" dirty="0"/>
              <a:t>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60+</a:t>
            </a:r>
            <a:r>
              <a:rPr lang="tr-TR" sz="1400" dirty="0"/>
              <a:t>)</a:t>
            </a:r>
          </a:p>
          <a:p>
            <a:endParaRPr lang="tr-TR" dirty="0"/>
          </a:p>
          <a:p>
            <a:r>
              <a:rPr lang="tr-TR" dirty="0"/>
              <a:t>%27 test </a:t>
            </a:r>
            <a:r>
              <a:rPr lang="tr-TR" dirty="0" err="1"/>
              <a:t>accuracy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Yapay olarak çoğaltılmış veri seti ile</a:t>
            </a:r>
          </a:p>
          <a:p>
            <a:endParaRPr lang="tr-TR" dirty="0"/>
          </a:p>
          <a:p>
            <a:r>
              <a:rPr lang="tr-TR" dirty="0"/>
              <a:t>%35 test </a:t>
            </a:r>
            <a:r>
              <a:rPr lang="tr-TR" dirty="0" err="1"/>
              <a:t>accuracy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DD31B8A-FE5A-4721-A80C-9D3E27064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93" y="964764"/>
            <a:ext cx="3818513" cy="25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Eğitim - 2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D57434D-AB14-44E7-BCA9-E23DA7348901}"/>
              </a:ext>
            </a:extLst>
          </p:cNvPr>
          <p:cNvSpPr txBox="1"/>
          <p:nvPr/>
        </p:nvSpPr>
        <p:spPr>
          <a:xfrm>
            <a:off x="557795" y="1505396"/>
            <a:ext cx="39586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VGG16 (</a:t>
            </a:r>
            <a:r>
              <a:rPr lang="tr-TR" dirty="0" err="1"/>
              <a:t>OpenCV</a:t>
            </a:r>
            <a:r>
              <a:rPr lang="tr-TR" dirty="0"/>
              <a:t> </a:t>
            </a:r>
            <a:r>
              <a:rPr lang="tr-TR" dirty="0" err="1"/>
              <a:t>Dnn</a:t>
            </a:r>
            <a:r>
              <a:rPr lang="tr-TR" dirty="0"/>
              <a:t> Res10)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r>
              <a:rPr lang="tr-TR" dirty="0"/>
              <a:t>10 yaş grubu</a:t>
            </a:r>
          </a:p>
          <a:p>
            <a:r>
              <a:rPr lang="tr-TR" sz="1400" dirty="0"/>
              <a:t>(</a:t>
            </a:r>
            <a:r>
              <a:rPr lang="en-US" sz="1400" dirty="0"/>
              <a:t>0-5</a:t>
            </a:r>
            <a:r>
              <a:rPr lang="tr-TR" sz="1400" dirty="0"/>
              <a:t>),(</a:t>
            </a:r>
            <a:r>
              <a:rPr lang="en-US" sz="1400" dirty="0"/>
              <a:t>6-12</a:t>
            </a:r>
            <a:r>
              <a:rPr lang="tr-TR" sz="1400" dirty="0"/>
              <a:t>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13-</a:t>
            </a:r>
            <a:r>
              <a:rPr lang="tr-TR" sz="1400" dirty="0"/>
              <a:t>19)</a:t>
            </a:r>
            <a:r>
              <a:rPr lang="en-US" sz="1400" dirty="0"/>
              <a:t>,</a:t>
            </a:r>
            <a:r>
              <a:rPr lang="tr-TR" sz="1400" dirty="0"/>
              <a:t>(20</a:t>
            </a:r>
            <a:r>
              <a:rPr lang="en-US" sz="1400" dirty="0"/>
              <a:t>-2</a:t>
            </a:r>
            <a:r>
              <a:rPr lang="tr-TR" sz="1400" dirty="0"/>
              <a:t>6)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2</a:t>
            </a:r>
            <a:r>
              <a:rPr lang="tr-TR" sz="1400" dirty="0"/>
              <a:t>7</a:t>
            </a:r>
            <a:r>
              <a:rPr lang="en-US" sz="1400" dirty="0"/>
              <a:t>-</a:t>
            </a:r>
            <a:r>
              <a:rPr lang="tr-TR" sz="1400" dirty="0"/>
              <a:t>33)</a:t>
            </a:r>
            <a:r>
              <a:rPr lang="en-US" sz="1400" dirty="0"/>
              <a:t>,</a:t>
            </a:r>
            <a:r>
              <a:rPr lang="tr-TR" sz="1400" dirty="0"/>
              <a:t>(34-40)</a:t>
            </a:r>
          </a:p>
          <a:p>
            <a:r>
              <a:rPr lang="tr-TR" sz="1400" dirty="0"/>
              <a:t>,(41-47),(48-54),(55-61),(62+)</a:t>
            </a:r>
          </a:p>
          <a:p>
            <a:endParaRPr lang="tr-TR" dirty="0"/>
          </a:p>
          <a:p>
            <a:r>
              <a:rPr lang="tr-TR" dirty="0" err="1"/>
              <a:t>Finetuning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ImageNet</a:t>
            </a:r>
            <a:r>
              <a:rPr lang="tr-TR" dirty="0"/>
              <a:t> </a:t>
            </a:r>
            <a:r>
              <a:rPr lang="tr-TR" dirty="0" err="1"/>
              <a:t>weights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%44 </a:t>
            </a:r>
            <a:r>
              <a:rPr lang="tr-TR" dirty="0" err="1"/>
              <a:t>validation</a:t>
            </a:r>
            <a:r>
              <a:rPr lang="tr-TR" dirty="0"/>
              <a:t> %32 test </a:t>
            </a:r>
            <a:r>
              <a:rPr lang="tr-TR" dirty="0" err="1"/>
              <a:t>accuracy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32F0704-258A-4C06-B946-AFB8956DF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33" y="1854821"/>
            <a:ext cx="4722538" cy="31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Eğitim - 3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D57434D-AB14-44E7-BCA9-E23DA7348901}"/>
              </a:ext>
            </a:extLst>
          </p:cNvPr>
          <p:cNvSpPr txBox="1"/>
          <p:nvPr/>
        </p:nvSpPr>
        <p:spPr>
          <a:xfrm>
            <a:off x="438415" y="1008017"/>
            <a:ext cx="395868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VGGFace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VGG16 </a:t>
            </a:r>
          </a:p>
          <a:p>
            <a:r>
              <a:rPr lang="tr-TR" dirty="0"/>
              <a:t>    (</a:t>
            </a:r>
            <a:r>
              <a:rPr lang="tr-TR" dirty="0" err="1"/>
              <a:t>OpenCV</a:t>
            </a:r>
            <a:r>
              <a:rPr lang="tr-TR" dirty="0"/>
              <a:t> </a:t>
            </a:r>
            <a:r>
              <a:rPr lang="tr-TR" dirty="0" err="1"/>
              <a:t>Dnn</a:t>
            </a:r>
            <a:r>
              <a:rPr lang="tr-TR" dirty="0"/>
              <a:t> Res10)</a:t>
            </a:r>
          </a:p>
          <a:p>
            <a:endParaRPr lang="tr-TR" dirty="0"/>
          </a:p>
          <a:p>
            <a:r>
              <a:rPr lang="tr-TR" dirty="0"/>
              <a:t>10 yaş grubu</a:t>
            </a:r>
          </a:p>
          <a:p>
            <a:r>
              <a:rPr lang="tr-TR" sz="1400" dirty="0"/>
              <a:t>(</a:t>
            </a:r>
            <a:r>
              <a:rPr lang="en-US" sz="1400" dirty="0"/>
              <a:t>0-5</a:t>
            </a:r>
            <a:r>
              <a:rPr lang="tr-TR" sz="1400" dirty="0"/>
              <a:t>),(</a:t>
            </a:r>
            <a:r>
              <a:rPr lang="en-US" sz="1400" dirty="0"/>
              <a:t>6-12</a:t>
            </a:r>
            <a:r>
              <a:rPr lang="tr-TR" sz="1400" dirty="0"/>
              <a:t>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13-</a:t>
            </a:r>
            <a:r>
              <a:rPr lang="tr-TR" sz="1400" dirty="0"/>
              <a:t>19)</a:t>
            </a:r>
            <a:r>
              <a:rPr lang="en-US" sz="1400" dirty="0"/>
              <a:t>,</a:t>
            </a:r>
            <a:r>
              <a:rPr lang="tr-TR" sz="1400" dirty="0"/>
              <a:t>(20</a:t>
            </a:r>
            <a:r>
              <a:rPr lang="en-US" sz="1400" dirty="0"/>
              <a:t>-2</a:t>
            </a:r>
            <a:r>
              <a:rPr lang="tr-TR" sz="1400" dirty="0"/>
              <a:t>6)</a:t>
            </a:r>
            <a:r>
              <a:rPr lang="en-US" sz="1400" dirty="0"/>
              <a:t>,</a:t>
            </a:r>
            <a:r>
              <a:rPr lang="tr-TR" sz="1400" dirty="0"/>
              <a:t>(</a:t>
            </a:r>
            <a:r>
              <a:rPr lang="en-US" sz="1400" dirty="0"/>
              <a:t>2</a:t>
            </a:r>
            <a:r>
              <a:rPr lang="tr-TR" sz="1400" dirty="0"/>
              <a:t>7</a:t>
            </a:r>
            <a:r>
              <a:rPr lang="en-US" sz="1400" dirty="0"/>
              <a:t>-</a:t>
            </a:r>
            <a:r>
              <a:rPr lang="tr-TR" sz="1400" dirty="0"/>
              <a:t>33)</a:t>
            </a:r>
            <a:r>
              <a:rPr lang="en-US" sz="1400" dirty="0"/>
              <a:t>,</a:t>
            </a:r>
            <a:r>
              <a:rPr lang="tr-TR" sz="1400" dirty="0"/>
              <a:t>(34-40)</a:t>
            </a:r>
          </a:p>
          <a:p>
            <a:r>
              <a:rPr lang="tr-TR" sz="1400" dirty="0"/>
              <a:t>,(41-47),(48-54),(55-61),(62+)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%53 </a:t>
            </a:r>
            <a:r>
              <a:rPr lang="tr-TR" dirty="0" err="1"/>
              <a:t>validation</a:t>
            </a:r>
            <a:r>
              <a:rPr lang="tr-TR" dirty="0"/>
              <a:t> %44 test </a:t>
            </a:r>
            <a:r>
              <a:rPr lang="tr-TR" dirty="0" err="1"/>
              <a:t>accuracy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8F42BB-713F-4081-B03B-F13A0393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46" y="1513723"/>
            <a:ext cx="4889054" cy="36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Yapılacak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D57434D-AB14-44E7-BCA9-E23DA7348901}"/>
              </a:ext>
            </a:extLst>
          </p:cNvPr>
          <p:cNvSpPr txBox="1"/>
          <p:nvPr/>
        </p:nvSpPr>
        <p:spPr>
          <a:xfrm>
            <a:off x="457200" y="1752600"/>
            <a:ext cx="7029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/>
              <a:t>Yüz Tespiti iyileştirilecek ( 575 yüz eksik )</a:t>
            </a:r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/>
              <a:t>Ana model belirlenecek ( Şu anda VGG16 )</a:t>
            </a:r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 err="1"/>
              <a:t>Ranking</a:t>
            </a:r>
            <a:r>
              <a:rPr lang="tr-TR" altLang="en-US" sz="2000" dirty="0"/>
              <a:t> CNN </a:t>
            </a:r>
            <a:r>
              <a:rPr lang="tr-TR" altLang="en-US" sz="2000" dirty="0" err="1"/>
              <a:t>implemantasyonuna</a:t>
            </a:r>
            <a:r>
              <a:rPr lang="tr-TR" altLang="en-US" sz="2000" dirty="0"/>
              <a:t> başlanacak</a:t>
            </a:r>
          </a:p>
        </p:txBody>
      </p:sp>
    </p:spTree>
    <p:extLst>
      <p:ext uri="{BB962C8B-B14F-4D97-AF65-F5344CB8AC3E}">
        <p14:creationId xmlns:p14="http://schemas.microsoft.com/office/powerpoint/2010/main" val="30037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4572000"/>
          </a:xfrm>
        </p:spPr>
        <p:txBody>
          <a:bodyPr/>
          <a:lstStyle/>
          <a:p>
            <a:pPr lvl="1" eaLnBrk="1" hangingPunct="1"/>
            <a:r>
              <a:rPr lang="tr-TR" altLang="en-US" dirty="0"/>
              <a:t>Yaşları belli bir sayıda gruba ayırıp, o gruplar arasında %50 isabet oranı. 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/>
              <a:t>Kamera akışında bulunan yüzün yaş tespitinin en geç 1 saniyede olması.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/>
              <a:t>Bilgisayardan yüklenen görüntüdeki yüzün yaş tespitinin en geç 500 milisaniyede olması. (Yüz tespiti 200 milisaniye)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 err="1"/>
              <a:t>Ranking</a:t>
            </a:r>
            <a:r>
              <a:rPr lang="tr-TR" altLang="en-US" dirty="0"/>
              <a:t>-CNN’in sonucu en az 2 farklı ağ mimarisi sınanacaktır.(2 Farklı mimari ile çalışıldı.)</a:t>
            </a:r>
            <a:endParaRPr lang="tr-TR" altLang="en-US" sz="900" dirty="0"/>
          </a:p>
          <a:p>
            <a:pPr marL="457200" lvl="1" indent="0" eaLnBrk="1" hangingPunct="1">
              <a:buNone/>
            </a:pPr>
            <a:r>
              <a:rPr lang="tr-TR" altLang="en-US" sz="900" dirty="0"/>
              <a:t>	(Kullanılacak sistem FX-8350, </a:t>
            </a:r>
            <a:r>
              <a:rPr lang="tr-TR" altLang="en-US" sz="900" dirty="0" err="1"/>
              <a:t>Gtx</a:t>
            </a:r>
            <a:r>
              <a:rPr lang="tr-TR" altLang="en-US" sz="900" dirty="0"/>
              <a:t> 1060 3gb)</a:t>
            </a:r>
          </a:p>
          <a:p>
            <a:pPr lvl="1" eaLnBrk="1" hangingPunct="1"/>
            <a:endParaRPr lang="tr-T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695</Words>
  <Application>Microsoft Office PowerPoint</Application>
  <PresentationFormat>Ekran Gösterisi (4:3)</PresentationFormat>
  <Paragraphs>164</Paragraphs>
  <Slides>10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Batang</vt:lpstr>
      <vt:lpstr>Arial</vt:lpstr>
      <vt:lpstr>Tahoma</vt:lpstr>
      <vt:lpstr>Default Design</vt:lpstr>
      <vt:lpstr>Age Estimation Using Ranking-CNN</vt:lpstr>
      <vt:lpstr>İçerik</vt:lpstr>
      <vt:lpstr>Proje Şeması ve Tasarım Planı</vt:lpstr>
      <vt:lpstr>Yüz Tespiti</vt:lpstr>
      <vt:lpstr>Eğitim - 1</vt:lpstr>
      <vt:lpstr>Eğitim - 2</vt:lpstr>
      <vt:lpstr>Eğitim - 3</vt:lpstr>
      <vt:lpstr>Neler Yapılacak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Burak Aksahin</cp:lastModifiedBy>
  <cp:revision>206</cp:revision>
  <dcterms:created xsi:type="dcterms:W3CDTF">2007-08-26T20:02:13Z</dcterms:created>
  <dcterms:modified xsi:type="dcterms:W3CDTF">2018-12-09T09:04:37Z</dcterms:modified>
</cp:coreProperties>
</file>