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5" r:id="rId4"/>
    <p:sldId id="283" r:id="rId5"/>
    <p:sldId id="284" r:id="rId6"/>
    <p:sldId id="285" r:id="rId7"/>
    <p:sldId id="286" r:id="rId8"/>
    <p:sldId id="282" r:id="rId9"/>
    <p:sldId id="269" r:id="rId10"/>
    <p:sldId id="270" r:id="rId1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ak Aksahin" initials="BA" lastIdx="2" clrIdx="0">
    <p:extLst>
      <p:ext uri="{19B8F6BF-5375-455C-9EA6-DF929625EA0E}">
        <p15:presenceInfo xmlns:p15="http://schemas.microsoft.com/office/powerpoint/2012/main" userId="4114f44f2d3342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82" autoAdjust="0"/>
  </p:normalViewPr>
  <p:slideViewPr>
    <p:cSldViewPr>
      <p:cViewPr varScale="1">
        <p:scale>
          <a:sx n="110" d="100"/>
          <a:sy n="110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http://www.cs.wayne.edu/~mdong/tmm18.pdf</a:t>
            </a:r>
            <a:r>
              <a:rPr lang="tr-TR" dirty="0"/>
              <a:t> Bu makaledeki sistemi kullandım, ancak bu makaledeki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Morph</a:t>
            </a:r>
            <a:r>
              <a:rPr lang="tr-TR" dirty="0"/>
              <a:t> </a:t>
            </a:r>
            <a:r>
              <a:rPr lang="tr-TR" dirty="0" err="1"/>
              <a:t>dataseti</a:t>
            </a:r>
            <a:r>
              <a:rPr lang="tr-TR" dirty="0"/>
              <a:t> idi.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5789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4880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-old.net/" TargetMode="External"/><Relationship Id="rId2" Type="http://schemas.openxmlformats.org/officeDocument/2006/relationships/hyperlink" Target="http://chalearnlap.cvc.uab.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www.tensorflow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Age </a:t>
            </a:r>
            <a:r>
              <a:rPr lang="tr-TR" altLang="en-US" sz="3600" dirty="0" err="1"/>
              <a:t>Estimation</a:t>
            </a:r>
            <a:r>
              <a:rPr lang="tr-TR" altLang="en-US" sz="3600" dirty="0"/>
              <a:t> Using </a:t>
            </a:r>
            <a:r>
              <a:rPr lang="tr-TR" altLang="en-US" sz="3600" dirty="0" err="1"/>
              <a:t>Ranking</a:t>
            </a:r>
            <a:r>
              <a:rPr lang="tr-TR" altLang="en-US" sz="3600" dirty="0"/>
              <a:t>-CNN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Üçüncü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Burak Furkan Akşahin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Doç. Dr. </a:t>
            </a:r>
            <a:r>
              <a:rPr lang="tr-TR" altLang="en-US" sz="2000" b="1" dirty="0" err="1"/>
              <a:t>Erchan</a:t>
            </a:r>
            <a:r>
              <a:rPr lang="tr-TR" altLang="en-US" sz="2000" b="1" dirty="0"/>
              <a:t> </a:t>
            </a:r>
            <a:r>
              <a:rPr lang="tr-TR" altLang="en-US" sz="2000" b="1" dirty="0" err="1"/>
              <a:t>Aptoula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Aralık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1200" dirty="0"/>
              <a:t>Chen, S.; Zhang, C.; Dong, M.; Le, J.; Rao, M. Using Ranking-CNN for Age Estimation. In Proceedings of the 2017 IEEE Conference on Computer Vision and Pattern Recognition (CVPR), Honolulu, HI, USA, 21–26 July 2017; pp. </a:t>
            </a:r>
            <a:r>
              <a:rPr lang="en-US" sz="1200"/>
              <a:t>742–751</a:t>
            </a: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en-US" sz="1200" dirty="0" err="1"/>
              <a:t>Refik</a:t>
            </a:r>
            <a:r>
              <a:rPr lang="en-US" sz="1200" dirty="0"/>
              <a:t> Can </a:t>
            </a:r>
            <a:r>
              <a:rPr lang="en-US" sz="1200" dirty="0" err="1"/>
              <a:t>Mallı</a:t>
            </a:r>
            <a:r>
              <a:rPr lang="en-US" sz="1200" dirty="0"/>
              <a:t>; Mehmet </a:t>
            </a:r>
            <a:r>
              <a:rPr lang="en-US" sz="1200" dirty="0" err="1"/>
              <a:t>Aygun</a:t>
            </a:r>
            <a:r>
              <a:rPr lang="en-US" sz="1200" dirty="0"/>
              <a:t>; </a:t>
            </a:r>
            <a:r>
              <a:rPr lang="en-US" sz="1200" dirty="0" err="1"/>
              <a:t>Hazım</a:t>
            </a:r>
            <a:r>
              <a:rPr lang="en-US" sz="1200" dirty="0"/>
              <a:t> Kemal </a:t>
            </a:r>
            <a:r>
              <a:rPr lang="en-US" sz="1200" dirty="0" err="1"/>
              <a:t>Ekenel</a:t>
            </a:r>
            <a:r>
              <a:rPr lang="tr-TR" sz="1200" dirty="0"/>
              <a:t>. </a:t>
            </a:r>
            <a:r>
              <a:rPr lang="en-US" sz="1200" dirty="0"/>
              <a:t>Apparent Age Estimation Using Ensemble of Deep Learning Models. In </a:t>
            </a:r>
            <a:r>
              <a:rPr lang="tr-TR" sz="1200" dirty="0" err="1"/>
              <a:t>Chalearn</a:t>
            </a:r>
            <a:r>
              <a:rPr lang="tr-TR" sz="1200" dirty="0"/>
              <a:t> </a:t>
            </a:r>
            <a:r>
              <a:rPr lang="tr-TR" sz="1200" dirty="0" err="1"/>
              <a:t>Competition</a:t>
            </a:r>
            <a:r>
              <a:rPr lang="en-US" sz="1200" dirty="0"/>
              <a:t>, </a:t>
            </a:r>
            <a:r>
              <a:rPr lang="tr-TR" sz="1200" dirty="0" err="1"/>
              <a:t>Istanbul</a:t>
            </a:r>
            <a:r>
              <a:rPr lang="tr-TR" sz="1200" dirty="0"/>
              <a:t> Technical </a:t>
            </a:r>
            <a:r>
              <a:rPr lang="tr-TR" sz="1200" dirty="0" err="1"/>
              <a:t>University</a:t>
            </a:r>
            <a:r>
              <a:rPr lang="tr-TR" sz="1200" dirty="0"/>
              <a:t>, </a:t>
            </a:r>
            <a:r>
              <a:rPr lang="tr-TR" sz="1200" dirty="0" err="1"/>
              <a:t>Istanbul</a:t>
            </a:r>
            <a:r>
              <a:rPr lang="en-US" sz="1200" dirty="0"/>
              <a:t>, </a:t>
            </a:r>
            <a:r>
              <a:rPr lang="tr-TR" sz="1200" dirty="0" err="1"/>
              <a:t>Turkey</a:t>
            </a: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en-US" sz="1200" dirty="0"/>
              <a:t>Rasmus </a:t>
            </a:r>
            <a:r>
              <a:rPr lang="en-US" sz="1200" dirty="0" err="1"/>
              <a:t>Rothe</a:t>
            </a:r>
            <a:r>
              <a:rPr lang="en-US" sz="1200" dirty="0"/>
              <a:t>, Radu </a:t>
            </a:r>
            <a:r>
              <a:rPr lang="en-US" sz="1200" dirty="0" err="1"/>
              <a:t>Timofte</a:t>
            </a:r>
            <a:r>
              <a:rPr lang="en-US" sz="1200" dirty="0"/>
              <a:t>, Luc Van </a:t>
            </a:r>
            <a:r>
              <a:rPr lang="en-US" sz="1200" dirty="0" err="1"/>
              <a:t>Gool</a:t>
            </a:r>
            <a:r>
              <a:rPr lang="tr-TR" sz="1200" dirty="0"/>
              <a:t>,</a:t>
            </a:r>
            <a:r>
              <a:rPr lang="en-US" sz="1200" dirty="0"/>
              <a:t> DEX: Deep </a:t>
            </a:r>
            <a:r>
              <a:rPr lang="en-US" sz="1200" dirty="0" err="1"/>
              <a:t>EXpectation</a:t>
            </a:r>
            <a:r>
              <a:rPr lang="en-US" sz="1200" dirty="0"/>
              <a:t> of apparent age from a single image</a:t>
            </a:r>
            <a:r>
              <a:rPr lang="tr-TR" sz="1200" dirty="0"/>
              <a:t>. </a:t>
            </a:r>
            <a:r>
              <a:rPr lang="de-DE" sz="1200" dirty="0"/>
              <a:t>Computer Vision Lab, D-ITET, ETH </a:t>
            </a:r>
            <a:r>
              <a:rPr lang="de-DE" sz="1200" dirty="0" err="1"/>
              <a:t>Zurich</a:t>
            </a:r>
            <a:r>
              <a:rPr lang="de-DE" sz="1200" dirty="0"/>
              <a:t>, </a:t>
            </a:r>
            <a:r>
              <a:rPr lang="de-DE" sz="1200" dirty="0" err="1"/>
              <a:t>Switzerland</a:t>
            </a:r>
            <a:r>
              <a:rPr lang="tr-TR" sz="1200" dirty="0"/>
              <a:t>.</a:t>
            </a:r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en-US" sz="1200" dirty="0" err="1"/>
              <a:t>Grigory</a:t>
            </a:r>
            <a:r>
              <a:rPr lang="en-US" sz="1200" dirty="0"/>
              <a:t> </a:t>
            </a:r>
            <a:r>
              <a:rPr lang="en-US" sz="1200" dirty="0" err="1"/>
              <a:t>Antipov</a:t>
            </a:r>
            <a:r>
              <a:rPr lang="en-US" sz="1200" dirty="0"/>
              <a:t>, </a:t>
            </a:r>
            <a:r>
              <a:rPr lang="en-US" sz="1200" dirty="0" err="1"/>
              <a:t>Moez</a:t>
            </a:r>
            <a:r>
              <a:rPr lang="en-US" sz="1200" dirty="0"/>
              <a:t> </a:t>
            </a:r>
            <a:r>
              <a:rPr lang="en-US" sz="1200" dirty="0" err="1"/>
              <a:t>Baccouche</a:t>
            </a:r>
            <a:r>
              <a:rPr lang="tr-TR" sz="1200" dirty="0"/>
              <a:t> ,</a:t>
            </a:r>
            <a:r>
              <a:rPr lang="en-US" sz="1200" dirty="0"/>
              <a:t> Sid-Ahmed </a:t>
            </a:r>
            <a:r>
              <a:rPr lang="en-US" sz="1200" dirty="0" err="1"/>
              <a:t>Berrani</a:t>
            </a:r>
            <a:r>
              <a:rPr lang="en-US" sz="1200" dirty="0"/>
              <a:t>, Jean-Luc </a:t>
            </a:r>
            <a:r>
              <a:rPr lang="en-US" sz="1200" dirty="0" err="1"/>
              <a:t>Dugelay</a:t>
            </a:r>
            <a:r>
              <a:rPr lang="tr-TR" sz="1200" dirty="0"/>
              <a:t>; </a:t>
            </a:r>
            <a:r>
              <a:rPr lang="en-US" sz="1200" dirty="0"/>
              <a:t>Apparent Age Estimation from Face Images Combining General and Children-Specialized Deep Learning Models</a:t>
            </a:r>
            <a:r>
              <a:rPr lang="tr-TR" sz="1200" dirty="0"/>
              <a:t>.. </a:t>
            </a:r>
            <a:r>
              <a:rPr lang="tr-TR" sz="1200" dirty="0" err="1"/>
              <a:t>In</a:t>
            </a:r>
            <a:r>
              <a:rPr lang="tr-TR" sz="1200" dirty="0"/>
              <a:t> </a:t>
            </a:r>
            <a:r>
              <a:rPr lang="tr-TR" sz="1200" dirty="0" err="1"/>
              <a:t>ChaLearn</a:t>
            </a:r>
            <a:r>
              <a:rPr lang="tr-TR" sz="1200" dirty="0"/>
              <a:t> </a:t>
            </a:r>
            <a:r>
              <a:rPr lang="tr-TR" sz="1200" dirty="0" err="1"/>
              <a:t>Competition</a:t>
            </a:r>
            <a:r>
              <a:rPr lang="tr-TR" sz="1200" dirty="0"/>
              <a:t>, </a:t>
            </a:r>
            <a:r>
              <a:rPr lang="en-US" sz="1200" dirty="0" err="1"/>
              <a:t>Biot</a:t>
            </a:r>
            <a:r>
              <a:rPr lang="en-US" sz="1200" dirty="0"/>
              <a:t>, France</a:t>
            </a:r>
            <a:r>
              <a:rPr lang="tr-TR" sz="1200" dirty="0"/>
              <a:t>.</a:t>
            </a:r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 err="1"/>
              <a:t>ChaLearn</a:t>
            </a:r>
            <a:r>
              <a:rPr lang="tr-TR" altLang="en-US" sz="1200" dirty="0"/>
              <a:t> </a:t>
            </a:r>
            <a:r>
              <a:rPr lang="tr-TR" altLang="en-US" sz="1200" dirty="0" err="1"/>
              <a:t>Competitions</a:t>
            </a:r>
            <a:r>
              <a:rPr lang="tr-TR" altLang="en-US" sz="1200" dirty="0"/>
              <a:t> </a:t>
            </a:r>
            <a:r>
              <a:rPr lang="tr-TR" altLang="en-US" sz="1200" dirty="0" err="1"/>
              <a:t>Dataset</a:t>
            </a:r>
            <a:r>
              <a:rPr lang="tr-TR" altLang="en-US" sz="1200" dirty="0"/>
              <a:t> </a:t>
            </a:r>
            <a:r>
              <a:rPr lang="tr-TR" altLang="en-US" sz="1200" dirty="0">
                <a:hlinkClick r:id="rId2"/>
              </a:rPr>
              <a:t>http://chalearnlap.cvc.uab.es/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/>
              <a:t>Microsoft How-Old.net </a:t>
            </a:r>
            <a:r>
              <a:rPr lang="tr-TR" altLang="en-US" sz="1200" dirty="0">
                <a:hlinkClick r:id="rId3"/>
              </a:rPr>
              <a:t>https://www.how-old.net/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 err="1"/>
              <a:t>Tensorflow</a:t>
            </a:r>
            <a:r>
              <a:rPr lang="tr-TR" altLang="en-US" sz="1200" dirty="0"/>
              <a:t> </a:t>
            </a:r>
            <a:r>
              <a:rPr lang="tr-TR" altLang="en-US" sz="1200" dirty="0">
                <a:hlinkClick r:id="rId4"/>
              </a:rPr>
              <a:t>https://www.tensorflow.org/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 err="1"/>
              <a:t>Keras</a:t>
            </a:r>
            <a:r>
              <a:rPr lang="tr-TR" altLang="en-US" sz="1200" dirty="0"/>
              <a:t> </a:t>
            </a:r>
            <a:r>
              <a:rPr lang="tr-TR" altLang="en-US" sz="1200" dirty="0">
                <a:hlinkClick r:id="rId5"/>
              </a:rPr>
              <a:t>https://keras.io/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6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6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Şeması ve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 yapıldı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Neler yapılacak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lvl="1"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 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Şeması ve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0E46450-E492-423B-8ABA-6314BB9B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95400"/>
            <a:ext cx="5747803" cy="402553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1A2C895-CB56-40CD-AFE1-DAE72A465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" y="2868935"/>
            <a:ext cx="6324600" cy="2725234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11CEE5A2-E138-4A81-B04E-B28E770E7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295400"/>
            <a:ext cx="3276599" cy="40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7675" indent="-447675" eaLnBrk="1" hangingPunct="1">
              <a:lnSpc>
                <a:spcPct val="80000"/>
              </a:lnSpc>
            </a:pPr>
            <a:r>
              <a:rPr lang="tr-TR" altLang="ko-KR" sz="2400" kern="0"/>
              <a:t>Derin öğrenme yöntemleri ile yaş tespiti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tr-TR" altLang="ko-KR" sz="2400" kern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kern="0"/>
              <a:t>Biyometrik bir özellik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</a:pPr>
            <a:endParaRPr lang="tr-TR" altLang="ko-KR" sz="2000" kern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kern="0"/>
              <a:t>Güvenlik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</a:pPr>
            <a:r>
              <a:rPr lang="tr-TR" altLang="ko-KR" sz="2000" kern="0"/>
              <a:t>   </a:t>
            </a:r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kern="0"/>
              <a:t>Eğlence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kern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kern="0"/>
              <a:t>Reklam sektörü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kern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kern="0"/>
              <a:t>Bilgi toplama</a:t>
            </a:r>
            <a:endParaRPr lang="tr-TR" altLang="ko-KR" sz="20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D62824-5225-4A9C-8F3C-185115DA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yapılmıştı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E9936-C8D7-4411-B8EC-681D08B7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Alexnet</a:t>
            </a:r>
            <a:r>
              <a:rPr lang="tr-TR" dirty="0"/>
              <a:t> (6 yaş grubu %35 test </a:t>
            </a:r>
            <a:r>
              <a:rPr lang="tr-TR" dirty="0" err="1"/>
              <a:t>accuracy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 VGG16 (10 yaş grubu %32  test </a:t>
            </a:r>
            <a:r>
              <a:rPr lang="tr-TR" dirty="0" err="1"/>
              <a:t>accuracy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VGGFace</a:t>
            </a:r>
            <a:r>
              <a:rPr lang="tr-TR" dirty="0"/>
              <a:t> (10 yaş grubu %44 test </a:t>
            </a:r>
            <a:r>
              <a:rPr lang="tr-TR" dirty="0" err="1"/>
              <a:t>accuracy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 Yüz tespiti ( %92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13E4719-30BF-43CC-A8D4-8A1BCA459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852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54AC47D-F9FD-4947-AA24-04147330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model belirlenmesi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1F6127-21D8-4CCE-83D1-1A2F8AD8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4724400" cy="5410200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VGGFace</a:t>
            </a:r>
            <a:r>
              <a:rPr lang="tr-TR" dirty="0"/>
              <a:t> </a:t>
            </a:r>
          </a:p>
          <a:p>
            <a:pPr marL="457200" lvl="1" indent="0">
              <a:buNone/>
            </a:pPr>
            <a:endParaRPr lang="tr-TR" dirty="0"/>
          </a:p>
          <a:p>
            <a:pPr lvl="1"/>
            <a:r>
              <a:rPr lang="tr-TR" dirty="0"/>
              <a:t>VGG16 ( %44 test </a:t>
            </a:r>
            <a:r>
              <a:rPr lang="tr-TR" dirty="0" err="1"/>
              <a:t>accuracy</a:t>
            </a:r>
            <a:r>
              <a:rPr lang="tr-TR" dirty="0"/>
              <a:t> )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SeNet</a:t>
            </a:r>
            <a:r>
              <a:rPr lang="tr-TR" dirty="0"/>
              <a:t> ( %43 test </a:t>
            </a:r>
            <a:r>
              <a:rPr lang="tr-TR" dirty="0" err="1"/>
              <a:t>accuracy</a:t>
            </a:r>
            <a:r>
              <a:rPr lang="tr-TR" dirty="0"/>
              <a:t> )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ResNet</a:t>
            </a:r>
            <a:r>
              <a:rPr lang="tr-TR" dirty="0"/>
              <a:t> ( Eğitilemedi. )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AEFF8EC-ED50-4F0D-A7D9-7CF98C7FD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89B346E-B248-4E6B-AC08-FB8BD32E0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98" y="3672835"/>
            <a:ext cx="3535686" cy="265176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91ADE74-4E5A-4ED6-AFDA-6D4C243D8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79" y="845902"/>
            <a:ext cx="3549805" cy="2662354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4EADDCA-4555-48C5-B0EB-0CF903F3F571}"/>
              </a:ext>
            </a:extLst>
          </p:cNvPr>
          <p:cNvSpPr txBox="1"/>
          <p:nvPr/>
        </p:nvSpPr>
        <p:spPr>
          <a:xfrm>
            <a:off x="6658024" y="3429000"/>
            <a:ext cx="2042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VGG16</a:t>
            </a:r>
            <a:endParaRPr lang="en-US" sz="10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50E3ED0-6101-4BB0-A8CF-EB2B82CBA32C}"/>
              </a:ext>
            </a:extLst>
          </p:cNvPr>
          <p:cNvSpPr txBox="1"/>
          <p:nvPr/>
        </p:nvSpPr>
        <p:spPr>
          <a:xfrm>
            <a:off x="6658024" y="6242958"/>
            <a:ext cx="2042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/>
              <a:t>ResNet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42381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C97936-63DC-43B7-A817-EE67205D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19245"/>
            <a:ext cx="7848600" cy="579437"/>
          </a:xfrm>
        </p:spPr>
        <p:txBody>
          <a:bodyPr/>
          <a:lstStyle/>
          <a:p>
            <a:r>
              <a:rPr lang="tr-TR" dirty="0"/>
              <a:t>Yeni veri setleri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F3B893-AB72-44CE-BA98-EB72A52D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13" y="914400"/>
            <a:ext cx="2971800" cy="4800600"/>
          </a:xfrm>
        </p:spPr>
        <p:txBody>
          <a:bodyPr/>
          <a:lstStyle/>
          <a:p>
            <a:r>
              <a:rPr lang="tr-TR" sz="1400" dirty="0" err="1"/>
              <a:t>ChaLearn</a:t>
            </a:r>
            <a:r>
              <a:rPr lang="tr-TR" sz="1400" dirty="0"/>
              <a:t>:</a:t>
            </a:r>
          </a:p>
          <a:p>
            <a:pPr lvl="1"/>
            <a:r>
              <a:rPr lang="en-US" sz="1200" dirty="0"/>
              <a:t>0-5:     237</a:t>
            </a:r>
          </a:p>
          <a:p>
            <a:pPr lvl="1"/>
            <a:r>
              <a:rPr lang="en-US" sz="1200" dirty="0"/>
              <a:t>6-12 :  149</a:t>
            </a:r>
          </a:p>
          <a:p>
            <a:pPr lvl="1"/>
            <a:r>
              <a:rPr lang="en-US" sz="1200" dirty="0"/>
              <a:t>13-19: 368</a:t>
            </a:r>
          </a:p>
          <a:p>
            <a:pPr lvl="1"/>
            <a:r>
              <a:rPr lang="en-US" sz="1200" dirty="0"/>
              <a:t>20-26: 994</a:t>
            </a:r>
          </a:p>
          <a:p>
            <a:pPr lvl="1"/>
            <a:r>
              <a:rPr lang="en-US" sz="1200" dirty="0"/>
              <a:t>27-33: 787</a:t>
            </a:r>
          </a:p>
          <a:p>
            <a:pPr lvl="1"/>
            <a:r>
              <a:rPr lang="en-US" sz="1200" dirty="0"/>
              <a:t>34-40: 481</a:t>
            </a:r>
          </a:p>
          <a:p>
            <a:pPr lvl="1"/>
            <a:r>
              <a:rPr lang="en-US" sz="1200" dirty="0"/>
              <a:t>40-47: 282</a:t>
            </a:r>
          </a:p>
          <a:p>
            <a:pPr lvl="1"/>
            <a:r>
              <a:rPr lang="en-US" sz="1200" dirty="0"/>
              <a:t>48-54: 230</a:t>
            </a:r>
          </a:p>
          <a:p>
            <a:pPr lvl="1"/>
            <a:r>
              <a:rPr lang="en-US" sz="1200" dirty="0"/>
              <a:t>55-61: 151</a:t>
            </a:r>
          </a:p>
          <a:p>
            <a:pPr lvl="1"/>
            <a:r>
              <a:rPr lang="en-US" sz="1200" dirty="0"/>
              <a:t>+62:    110</a:t>
            </a:r>
          </a:p>
          <a:p>
            <a:endParaRPr lang="en-US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9DF6389-2E45-48AA-AECF-1F8726DF3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1ED06263-5A9A-473E-9B9A-0A0D09CD8E4F}"/>
              </a:ext>
            </a:extLst>
          </p:cNvPr>
          <p:cNvSpPr txBox="1">
            <a:spLocks/>
          </p:cNvSpPr>
          <p:nvPr/>
        </p:nvSpPr>
        <p:spPr bwMode="auto">
          <a:xfrm>
            <a:off x="129824" y="3576878"/>
            <a:ext cx="3276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1400" kern="0" dirty="0" err="1"/>
              <a:t>ChaLearn</a:t>
            </a:r>
            <a:r>
              <a:rPr lang="tr-TR" sz="1400" kern="0" dirty="0"/>
              <a:t> + FGNET</a:t>
            </a:r>
          </a:p>
          <a:p>
            <a:pPr lvl="1"/>
            <a:r>
              <a:rPr lang="en-US" sz="1200" kern="0" dirty="0"/>
              <a:t>0-5:     </a:t>
            </a:r>
            <a:r>
              <a:rPr lang="en-US" sz="1200" dirty="0"/>
              <a:t>237 -&gt; 512</a:t>
            </a:r>
            <a:endParaRPr lang="tr-TR" sz="1200" dirty="0"/>
          </a:p>
          <a:p>
            <a:pPr lvl="1"/>
            <a:r>
              <a:rPr lang="en-US" sz="1200" kern="0" dirty="0"/>
              <a:t>6-12 :  </a:t>
            </a:r>
            <a:r>
              <a:rPr lang="en-US" sz="1200" dirty="0"/>
              <a:t>149 -&gt; 388</a:t>
            </a:r>
            <a:endParaRPr lang="tr-TR" sz="1200" dirty="0"/>
          </a:p>
          <a:p>
            <a:pPr lvl="1"/>
            <a:r>
              <a:rPr lang="en-US" sz="1200" kern="0" dirty="0"/>
              <a:t>13-19: </a:t>
            </a:r>
            <a:r>
              <a:rPr lang="en-US" sz="1200" dirty="0"/>
              <a:t>368 -&gt; 585</a:t>
            </a:r>
            <a:endParaRPr lang="tr-TR" sz="1200" dirty="0"/>
          </a:p>
          <a:p>
            <a:pPr lvl="1"/>
            <a:r>
              <a:rPr lang="en-US" sz="1200" kern="0" dirty="0"/>
              <a:t>20-26: </a:t>
            </a:r>
            <a:r>
              <a:rPr lang="en-US" sz="1200" dirty="0"/>
              <a:t>994 -&gt; 1097</a:t>
            </a:r>
            <a:endParaRPr lang="tr-TR" sz="1200" dirty="0"/>
          </a:p>
          <a:p>
            <a:pPr lvl="1"/>
            <a:r>
              <a:rPr lang="en-US" sz="1200" kern="0" dirty="0"/>
              <a:t>27-33: </a:t>
            </a:r>
            <a:r>
              <a:rPr lang="en-US" sz="1200" dirty="0"/>
              <a:t>787 -&gt; 854</a:t>
            </a:r>
            <a:endParaRPr lang="tr-TR" sz="1200" dirty="0"/>
          </a:p>
          <a:p>
            <a:pPr lvl="1"/>
            <a:r>
              <a:rPr lang="en-US" sz="1200" kern="0" dirty="0"/>
              <a:t>34-40: </a:t>
            </a:r>
            <a:r>
              <a:rPr lang="en-US" sz="1200" dirty="0"/>
              <a:t>481 -&gt; 529</a:t>
            </a:r>
            <a:endParaRPr lang="tr-TR" sz="1200" dirty="0"/>
          </a:p>
          <a:p>
            <a:pPr lvl="1"/>
            <a:r>
              <a:rPr lang="en-US" sz="1200" kern="0" dirty="0"/>
              <a:t>40-47: </a:t>
            </a:r>
            <a:r>
              <a:rPr lang="en-US" sz="1200" dirty="0"/>
              <a:t>282 -&gt; 310</a:t>
            </a:r>
            <a:endParaRPr lang="tr-TR" sz="1200" dirty="0"/>
          </a:p>
          <a:p>
            <a:pPr lvl="1"/>
            <a:r>
              <a:rPr lang="en-US" sz="1200" kern="0" dirty="0"/>
              <a:t>48-54: </a:t>
            </a:r>
            <a:r>
              <a:rPr lang="en-US" sz="1200" dirty="0"/>
              <a:t>230 -&gt; 247</a:t>
            </a:r>
            <a:endParaRPr lang="tr-TR" sz="1200" dirty="0"/>
          </a:p>
          <a:p>
            <a:pPr lvl="1"/>
            <a:r>
              <a:rPr lang="en-US" sz="1200" kern="0" dirty="0"/>
              <a:t>55-61: </a:t>
            </a:r>
            <a:r>
              <a:rPr lang="en-US" sz="1200" dirty="0"/>
              <a:t>151 -&gt; 157</a:t>
            </a:r>
            <a:endParaRPr lang="tr-TR" sz="1200" dirty="0"/>
          </a:p>
          <a:p>
            <a:pPr lvl="1"/>
            <a:r>
              <a:rPr lang="en-US" sz="1200" kern="0" dirty="0"/>
              <a:t>+62:    </a:t>
            </a:r>
            <a:r>
              <a:rPr lang="en-US" sz="1200" dirty="0"/>
              <a:t>110 -&gt; 113</a:t>
            </a:r>
            <a:endParaRPr lang="en-US" sz="1200" kern="0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9F1C7346-78E3-457B-9FB8-9A096FA7B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12" y="915217"/>
            <a:ext cx="2209800" cy="165735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8B4BF518-F347-42B9-925E-80F84860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14400"/>
            <a:ext cx="2486027" cy="1657350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EFF014A1-1B5C-4317-A027-6F592EF6D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96" y="2694341"/>
            <a:ext cx="2351456" cy="1815744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C4F471D2-D875-4D0F-80A5-2A69E18664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12" y="2703867"/>
            <a:ext cx="2422082" cy="1816562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7A586120-A063-4289-B188-D67C338E6F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52" y="4570538"/>
            <a:ext cx="2281920" cy="1711440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73074011-1ED3-4C5B-9448-311027715A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6" y="4570538"/>
            <a:ext cx="2281920" cy="1711440"/>
          </a:xfrm>
          <a:prstGeom prst="rect">
            <a:avLst/>
          </a:prstGeom>
        </p:spPr>
      </p:pic>
      <p:sp>
        <p:nvSpPr>
          <p:cNvPr id="31" name="Metin kutusu 30">
            <a:extLst>
              <a:ext uri="{FF2B5EF4-FFF2-40B4-BE49-F238E27FC236}">
                <a16:creationId xmlns:a16="http://schemas.microsoft.com/office/drawing/2014/main" id="{F07A0E2D-5D02-49E8-B258-811179A2F944}"/>
              </a:ext>
            </a:extLst>
          </p:cNvPr>
          <p:cNvSpPr txBox="1"/>
          <p:nvPr/>
        </p:nvSpPr>
        <p:spPr>
          <a:xfrm>
            <a:off x="3581400" y="748791"/>
            <a:ext cx="383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15 </a:t>
            </a:r>
            <a:r>
              <a:rPr lang="tr-TR" sz="1100" dirty="0" err="1"/>
              <a:t>Epoch</a:t>
            </a:r>
            <a:r>
              <a:rPr lang="tr-TR" sz="1100" dirty="0"/>
              <a:t>                                             50 </a:t>
            </a:r>
            <a:r>
              <a:rPr lang="tr-TR" sz="1100" dirty="0" err="1"/>
              <a:t>Epoch</a:t>
            </a:r>
            <a:endParaRPr lang="en-US" sz="1100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26E83023-AE3F-420D-B799-CC1680FCB288}"/>
              </a:ext>
            </a:extLst>
          </p:cNvPr>
          <p:cNvSpPr txBox="1"/>
          <p:nvPr/>
        </p:nvSpPr>
        <p:spPr>
          <a:xfrm>
            <a:off x="7941302" y="1558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%46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B807E7C1-DDF8-42D6-B12F-B1D2102D0989}"/>
              </a:ext>
            </a:extLst>
          </p:cNvPr>
          <p:cNvSpPr txBox="1"/>
          <p:nvPr/>
        </p:nvSpPr>
        <p:spPr>
          <a:xfrm>
            <a:off x="7448817" y="733680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Test </a:t>
            </a:r>
            <a:r>
              <a:rPr lang="tr-TR" dirty="0" err="1"/>
              <a:t>accuracy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708A19BE-7F48-4200-9567-F8F32FEBC1F8}"/>
              </a:ext>
            </a:extLst>
          </p:cNvPr>
          <p:cNvSpPr txBox="1"/>
          <p:nvPr/>
        </p:nvSpPr>
        <p:spPr>
          <a:xfrm>
            <a:off x="7941303" y="3417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%44</a:t>
            </a:r>
            <a:endParaRPr lang="en-US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6C4B3BEB-6484-4574-8F99-2877BE8DD838}"/>
              </a:ext>
            </a:extLst>
          </p:cNvPr>
          <p:cNvSpPr txBox="1"/>
          <p:nvPr/>
        </p:nvSpPr>
        <p:spPr>
          <a:xfrm>
            <a:off x="7941302" y="52415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%42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6E57043-1C05-460B-B988-905BF0C0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Ranking</a:t>
            </a:r>
            <a:r>
              <a:rPr lang="tr-TR" dirty="0"/>
              <a:t>-CNN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57B8EA5-6EBC-4357-AB4E-294EAAF6C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DA1F20E-3239-4B79-AC0A-734D63173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17488"/>
            <a:ext cx="2438400" cy="38624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992C711-D679-40FD-B5BF-E88DF067D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268671"/>
            <a:ext cx="3786734" cy="264957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2E7E42E-3487-4444-8D60-45EFDDDEA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12" y="1425941"/>
            <a:ext cx="2799580" cy="84273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409DE81-92EE-4177-8F58-CB705F6BD8E2}"/>
              </a:ext>
            </a:extLst>
          </p:cNvPr>
          <p:cNvSpPr txBox="1"/>
          <p:nvPr/>
        </p:nvSpPr>
        <p:spPr>
          <a:xfrm>
            <a:off x="4908703" y="524739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%41 test </a:t>
            </a:r>
            <a:r>
              <a:rPr lang="tr-TR" dirty="0" err="1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2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Neler Yapılacak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D57434D-AB14-44E7-BCA9-E23DA7348901}"/>
              </a:ext>
            </a:extLst>
          </p:cNvPr>
          <p:cNvSpPr txBox="1"/>
          <p:nvPr/>
        </p:nvSpPr>
        <p:spPr>
          <a:xfrm>
            <a:off x="609600" y="17526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dirty="0"/>
              <a:t>Basit ikili modeller optimize edilecek</a:t>
            </a:r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dirty="0"/>
              <a:t>Kaynaştırma yöntemi iyileştirilecek</a:t>
            </a:r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sz="2000" dirty="0" err="1"/>
              <a:t>Arayüz</a:t>
            </a:r>
            <a:r>
              <a:rPr lang="tr-TR" altLang="en-US" sz="2000" dirty="0"/>
              <a:t> tasarlanacak</a:t>
            </a:r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  <a:p>
            <a:pPr lvl="1" eaLnBrk="1" hangingPunct="1">
              <a:lnSpc>
                <a:spcPct val="90000"/>
              </a:lnSpc>
            </a:pPr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37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848600" cy="4724400"/>
          </a:xfrm>
        </p:spPr>
        <p:txBody>
          <a:bodyPr/>
          <a:lstStyle/>
          <a:p>
            <a:pPr lvl="1" eaLnBrk="1" hangingPunct="1"/>
            <a:r>
              <a:rPr lang="tr-TR" altLang="en-US" dirty="0"/>
              <a:t>Yaşları belli bir sayıda gruba ayırıp, o gruplar arasında %50 isabet oranı. </a:t>
            </a:r>
          </a:p>
          <a:p>
            <a:pPr lvl="1" eaLnBrk="1" hangingPunct="1"/>
            <a:endParaRPr lang="tr-TR" altLang="en-US" dirty="0"/>
          </a:p>
          <a:p>
            <a:pPr lvl="1" eaLnBrk="1" hangingPunct="1"/>
            <a:r>
              <a:rPr lang="tr-TR" altLang="en-US" dirty="0"/>
              <a:t>Kamera akışında bulunan yüzün yaş tespitinin en geç 1 saniyede olması. </a:t>
            </a:r>
          </a:p>
          <a:p>
            <a:pPr lvl="1" eaLnBrk="1" hangingPunct="1"/>
            <a:endParaRPr lang="tr-TR" altLang="en-US" dirty="0"/>
          </a:p>
          <a:p>
            <a:pPr lvl="1" eaLnBrk="1" hangingPunct="1"/>
            <a:r>
              <a:rPr lang="tr-TR" altLang="en-US" dirty="0">
                <a:solidFill>
                  <a:srgbClr val="FF0000"/>
                </a:solidFill>
              </a:rPr>
              <a:t>Bilgisayardan yüklenen görüntüdeki yüzün yaş tespitinin en geç 500 milisaniyede olması. (350 milisaniye)</a:t>
            </a:r>
          </a:p>
          <a:p>
            <a:pPr lvl="1" eaLnBrk="1" hangingPunct="1"/>
            <a:endParaRPr lang="tr-TR" altLang="en-US" dirty="0"/>
          </a:p>
          <a:p>
            <a:pPr lvl="1" eaLnBrk="1" hangingPunct="1"/>
            <a:r>
              <a:rPr lang="tr-TR" altLang="en-US" dirty="0" err="1">
                <a:solidFill>
                  <a:srgbClr val="FF0000"/>
                </a:solidFill>
              </a:rPr>
              <a:t>Ranking</a:t>
            </a:r>
            <a:r>
              <a:rPr lang="tr-TR" altLang="en-US" dirty="0">
                <a:solidFill>
                  <a:srgbClr val="FF0000"/>
                </a:solidFill>
              </a:rPr>
              <a:t>-CNN’in sonucu en az 2 farklı ağ mimarisi sınanacaktır.(2 Farklı mimari ile çalışıldı.)</a:t>
            </a:r>
            <a:endParaRPr lang="tr-TR" altLang="en-US" sz="900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tr-TR" altLang="en-US" sz="900" dirty="0"/>
              <a:t>	(Kullanılacak sistem FX-8350, </a:t>
            </a:r>
            <a:r>
              <a:rPr lang="tr-TR" altLang="en-US" sz="900" dirty="0" err="1"/>
              <a:t>Gtx</a:t>
            </a:r>
            <a:r>
              <a:rPr lang="tr-TR" altLang="en-US" sz="900" dirty="0"/>
              <a:t> 1060 3gb)</a:t>
            </a:r>
          </a:p>
          <a:p>
            <a:pPr lvl="1" eaLnBrk="1" hangingPunct="1"/>
            <a:endParaRPr lang="tr-T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464</Words>
  <Application>Microsoft Office PowerPoint</Application>
  <PresentationFormat>Ekran Gösterisi (4:3)</PresentationFormat>
  <Paragraphs>141</Paragraphs>
  <Slides>10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Batang</vt:lpstr>
      <vt:lpstr>Arial</vt:lpstr>
      <vt:lpstr>Tahoma</vt:lpstr>
      <vt:lpstr>Default Design</vt:lpstr>
      <vt:lpstr>Age Estimation Using Ranking-CNN</vt:lpstr>
      <vt:lpstr>İçerik</vt:lpstr>
      <vt:lpstr>Proje Şeması ve Tasarım Planı</vt:lpstr>
      <vt:lpstr>Neler yapılmıştı</vt:lpstr>
      <vt:lpstr>Ana model belirlenmesi</vt:lpstr>
      <vt:lpstr>Yeni veri setleri</vt:lpstr>
      <vt:lpstr>Ranking-CNN</vt:lpstr>
      <vt:lpstr>Neler Yapılacak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Burak Aksahin</cp:lastModifiedBy>
  <cp:revision>219</cp:revision>
  <dcterms:created xsi:type="dcterms:W3CDTF">2007-08-26T20:02:13Z</dcterms:created>
  <dcterms:modified xsi:type="dcterms:W3CDTF">2018-12-09T12:19:56Z</dcterms:modified>
</cp:coreProperties>
</file>