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6"/>
  </p:notesMasterIdLst>
  <p:handoutMasterIdLst>
    <p:handoutMasterId r:id="rId17"/>
  </p:handoutMasterIdLst>
  <p:sldIdLst>
    <p:sldId id="256" r:id="rId2"/>
    <p:sldId id="267" r:id="rId3"/>
    <p:sldId id="275" r:id="rId4"/>
    <p:sldId id="277" r:id="rId5"/>
    <p:sldId id="278" r:id="rId6"/>
    <p:sldId id="279" r:id="rId7"/>
    <p:sldId id="280" r:id="rId8"/>
    <p:sldId id="281" r:id="rId9"/>
    <p:sldId id="282" r:id="rId10"/>
    <p:sldId id="283" r:id="rId11"/>
    <p:sldId id="284" r:id="rId12"/>
    <p:sldId id="285" r:id="rId13"/>
    <p:sldId id="269" r:id="rId14"/>
    <p:sldId id="270" r:id="rId15"/>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ak Aksahin" initials="BA" lastIdx="2" clrIdx="0">
    <p:extLst>
      <p:ext uri="{19B8F6BF-5375-455C-9EA6-DF929625EA0E}">
        <p15:presenceInfo xmlns:p15="http://schemas.microsoft.com/office/powerpoint/2012/main" userId="4114f44f2d3342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58" autoAdjust="0"/>
  </p:normalViewPr>
  <p:slideViewPr>
    <p:cSldViewPr>
      <p:cViewPr varScale="1">
        <p:scale>
          <a:sx n="100" d="100"/>
          <a:sy n="100" d="100"/>
        </p:scale>
        <p:origin x="15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how-old.ne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tr-TR" altLang="en-US" sz="1200" dirty="0"/>
              <a:t>!(Burada proje konusu olan yaş tespitinin ne olduğundan, hangi sektörlerde ne gibi amaçlarla kullanıldığından bahsedeceğim, detaya girmeden herkesin anlayabileceği bir şekilde yaş tespitinin makine öğrenmesi topluluğundaki öneminden bahsedebilirim. Yandaki görsel </a:t>
            </a:r>
            <a:r>
              <a:rPr lang="tr-TR" altLang="en-US" sz="1200" dirty="0">
                <a:hlinkClick r:id="rId3"/>
              </a:rPr>
              <a:t>https://www.how-old.net/</a:t>
            </a:r>
            <a:r>
              <a:rPr lang="tr-TR" altLang="en-US" sz="1200" dirty="0"/>
              <a:t> ten, Microsoft projesi)</a:t>
            </a:r>
          </a:p>
          <a:p>
            <a:endParaRPr lang="en-US" dirty="0"/>
          </a:p>
        </p:txBody>
      </p:sp>
      <p:sp>
        <p:nvSpPr>
          <p:cNvPr id="4" name="Slayt Numarası Yer Tutucusu 3"/>
          <p:cNvSpPr>
            <a:spLocks noGrp="1"/>
          </p:cNvSpPr>
          <p:nvPr>
            <p:ph type="sldNum" sz="quarter" idx="10"/>
          </p:nvPr>
        </p:nvSpPr>
        <p:spPr/>
        <p:txBody>
          <a:bodyPr/>
          <a:lstStyle/>
          <a:p>
            <a:fld id="{C0A91FC6-3D07-4992-B64E-8B2198E1DD72}" type="slidenum">
              <a:rPr lang="tr-TR" altLang="en-US" smtClean="0"/>
              <a:pPr/>
              <a:t>2</a:t>
            </a:fld>
            <a:endParaRPr lang="tr-TR" altLang="en-US"/>
          </a:p>
        </p:txBody>
      </p:sp>
    </p:spTree>
    <p:extLst>
      <p:ext uri="{BB962C8B-B14F-4D97-AF65-F5344CB8AC3E}">
        <p14:creationId xmlns:p14="http://schemas.microsoft.com/office/powerpoint/2010/main" val="390347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http://www.cs.wayne.edu/~mdong/tmm18.pdf</a:t>
            </a:r>
            <a:r>
              <a:rPr lang="tr-TR" dirty="0"/>
              <a:t> Bu makaledeki sistemi kullandım, ancak bu makaledeki </a:t>
            </a:r>
            <a:r>
              <a:rPr lang="tr-TR" dirty="0" err="1"/>
              <a:t>dataset</a:t>
            </a:r>
            <a:r>
              <a:rPr lang="tr-TR" dirty="0"/>
              <a:t> </a:t>
            </a:r>
            <a:r>
              <a:rPr lang="tr-TR" dirty="0" err="1"/>
              <a:t>Morph</a:t>
            </a:r>
            <a:r>
              <a:rPr lang="tr-TR" dirty="0"/>
              <a:t> </a:t>
            </a:r>
            <a:r>
              <a:rPr lang="tr-TR" dirty="0" err="1"/>
              <a:t>dataseti</a:t>
            </a:r>
            <a:r>
              <a:rPr lang="tr-TR" dirty="0"/>
              <a:t> idi.</a:t>
            </a:r>
            <a:endParaRPr lang="en-US" dirty="0"/>
          </a:p>
        </p:txBody>
      </p:sp>
      <p:sp>
        <p:nvSpPr>
          <p:cNvPr id="4" name="Slayt Numarası Yer Tutucusu 3"/>
          <p:cNvSpPr>
            <a:spLocks noGrp="1"/>
          </p:cNvSpPr>
          <p:nvPr>
            <p:ph type="sldNum" sz="quarter" idx="10"/>
          </p:nvPr>
        </p:nvSpPr>
        <p:spPr/>
        <p:txBody>
          <a:bodyPr/>
          <a:lstStyle/>
          <a:p>
            <a:fld id="{C0A91FC6-3D07-4992-B64E-8B2198E1DD72}" type="slidenum">
              <a:rPr lang="tr-TR" altLang="en-US" smtClean="0"/>
              <a:pPr/>
              <a:t>3</a:t>
            </a:fld>
            <a:endParaRPr lang="tr-TR" altLang="en-US"/>
          </a:p>
        </p:txBody>
      </p:sp>
    </p:spTree>
    <p:extLst>
      <p:ext uri="{BB962C8B-B14F-4D97-AF65-F5344CB8AC3E}">
        <p14:creationId xmlns:p14="http://schemas.microsoft.com/office/powerpoint/2010/main" val="125789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Bu slayttan pek emin değilim. Eklenebilir çıkarılabilir bir şeyler olabilir.</a:t>
            </a:r>
            <a:endParaRPr lang="en-US" dirty="0"/>
          </a:p>
        </p:txBody>
      </p:sp>
      <p:sp>
        <p:nvSpPr>
          <p:cNvPr id="4" name="Slayt Numarası Yer Tutucusu 3"/>
          <p:cNvSpPr>
            <a:spLocks noGrp="1"/>
          </p:cNvSpPr>
          <p:nvPr>
            <p:ph type="sldNum" sz="quarter" idx="10"/>
          </p:nvPr>
        </p:nvSpPr>
        <p:spPr/>
        <p:txBody>
          <a:bodyPr/>
          <a:lstStyle/>
          <a:p>
            <a:fld id="{C0A91FC6-3D07-4992-B64E-8B2198E1DD72}" type="slidenum">
              <a:rPr lang="tr-TR" altLang="en-US" smtClean="0"/>
              <a:pPr/>
              <a:t>4</a:t>
            </a:fld>
            <a:endParaRPr lang="tr-TR" altLang="en-US"/>
          </a:p>
        </p:txBody>
      </p:sp>
    </p:spTree>
    <p:extLst>
      <p:ext uri="{BB962C8B-B14F-4D97-AF65-F5344CB8AC3E}">
        <p14:creationId xmlns:p14="http://schemas.microsoft.com/office/powerpoint/2010/main" val="4256038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C0A91FC6-3D07-4992-B64E-8B2198E1DD72}" type="slidenum">
              <a:rPr lang="tr-TR" altLang="en-US" smtClean="0"/>
              <a:pPr/>
              <a:t>13</a:t>
            </a:fld>
            <a:endParaRPr lang="tr-TR" altLang="en-US"/>
          </a:p>
        </p:txBody>
      </p:sp>
    </p:spTree>
    <p:extLst>
      <p:ext uri="{BB962C8B-B14F-4D97-AF65-F5344CB8AC3E}">
        <p14:creationId xmlns:p14="http://schemas.microsoft.com/office/powerpoint/2010/main" val="383577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C0A91FC6-3D07-4992-B64E-8B2198E1DD72}" type="slidenum">
              <a:rPr lang="tr-TR" altLang="en-US" smtClean="0"/>
              <a:pPr/>
              <a:t>14</a:t>
            </a:fld>
            <a:endParaRPr lang="tr-TR" altLang="en-US"/>
          </a:p>
        </p:txBody>
      </p:sp>
    </p:spTree>
    <p:extLst>
      <p:ext uri="{BB962C8B-B14F-4D97-AF65-F5344CB8AC3E}">
        <p14:creationId xmlns:p14="http://schemas.microsoft.com/office/powerpoint/2010/main" val="1098476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hyperlink" Target="http://chalearnlap.cvc.uab.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keras.io/" TargetMode="External"/><Relationship Id="rId5" Type="http://schemas.openxmlformats.org/officeDocument/2006/relationships/hyperlink" Target="https://www.tensorflow.org/" TargetMode="External"/><Relationship Id="rId4" Type="http://schemas.openxmlformats.org/officeDocument/2006/relationships/hyperlink" Target="https://www.how-old.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tr-TR" altLang="en-US" sz="3600" dirty="0"/>
              <a:t>Age </a:t>
            </a:r>
            <a:r>
              <a:rPr lang="tr-TR" altLang="en-US" sz="3600" dirty="0" err="1"/>
              <a:t>Estimation</a:t>
            </a:r>
            <a:r>
              <a:rPr lang="tr-TR" altLang="en-US" sz="3600" dirty="0"/>
              <a:t> Using </a:t>
            </a:r>
            <a:r>
              <a:rPr lang="tr-TR" altLang="en-US" sz="3600" dirty="0" err="1"/>
              <a:t>Ranking</a:t>
            </a:r>
            <a:r>
              <a:rPr lang="tr-TR" altLang="en-US" sz="3600" dirty="0"/>
              <a:t>-CNN</a:t>
            </a:r>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BIL 495</a:t>
            </a:r>
          </a:p>
          <a:p>
            <a:pPr eaLnBrk="1" hangingPunct="1">
              <a:lnSpc>
                <a:spcPct val="80000"/>
              </a:lnSpc>
            </a:pPr>
            <a:r>
              <a:rPr lang="tr-TR" altLang="en-US" sz="2000" b="1" dirty="0"/>
              <a:t>Son Sunum</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tr-TR" altLang="en-US" sz="2000" b="1" dirty="0"/>
              <a:t>Burak Furkan Akşahin</a:t>
            </a:r>
          </a:p>
          <a:p>
            <a:pPr eaLnBrk="1" hangingPunct="1">
              <a:lnSpc>
                <a:spcPct val="80000"/>
              </a:lnSpc>
            </a:pPr>
            <a:endParaRPr lang="tr-TR" altLang="en-US" sz="2000" b="1" dirty="0"/>
          </a:p>
          <a:p>
            <a:pPr eaLnBrk="1" hangingPunct="1">
              <a:lnSpc>
                <a:spcPct val="80000"/>
              </a:lnSpc>
            </a:pPr>
            <a:r>
              <a:rPr lang="tr-TR" altLang="en-US" sz="2000" b="1" dirty="0"/>
              <a:t>Proje Danışmanı: Doç. Dr. </a:t>
            </a:r>
            <a:r>
              <a:rPr lang="tr-TR" altLang="en-US" sz="2000" b="1" dirty="0" err="1"/>
              <a:t>Erchan</a:t>
            </a:r>
            <a:r>
              <a:rPr lang="tr-TR" altLang="en-US" sz="2000" b="1" dirty="0"/>
              <a:t> </a:t>
            </a:r>
            <a:r>
              <a:rPr lang="tr-TR" altLang="en-US" sz="2000" b="1" dirty="0" err="1"/>
              <a:t>Aptoula</a:t>
            </a:r>
            <a:endParaRPr lang="tr-TR" altLang="en-US" sz="2000" b="1" dirty="0"/>
          </a:p>
          <a:p>
            <a:pPr eaLnBrk="1" hangingPunct="1">
              <a:lnSpc>
                <a:spcPct val="80000"/>
              </a:lnSpc>
            </a:pPr>
            <a:r>
              <a:rPr lang="tr-TR" altLang="en-US" sz="1800" b="1" dirty="0"/>
              <a:t>Ocak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C42ACCE-748C-4F99-A452-ACAFFEA19D7B}"/>
              </a:ext>
            </a:extLst>
          </p:cNvPr>
          <p:cNvSpPr>
            <a:spLocks noGrp="1"/>
          </p:cNvSpPr>
          <p:nvPr>
            <p:ph type="title"/>
          </p:nvPr>
        </p:nvSpPr>
        <p:spPr/>
        <p:txBody>
          <a:bodyPr/>
          <a:lstStyle/>
          <a:p>
            <a:r>
              <a:rPr lang="tr-TR" dirty="0"/>
              <a:t>Eğitim-2</a:t>
            </a:r>
            <a:endParaRPr lang="en-US" dirty="0"/>
          </a:p>
        </p:txBody>
      </p:sp>
      <p:sp>
        <p:nvSpPr>
          <p:cNvPr id="4" name="Slayt Numarası Yer Tutucusu 3">
            <a:extLst>
              <a:ext uri="{FF2B5EF4-FFF2-40B4-BE49-F238E27FC236}">
                <a16:creationId xmlns:a16="http://schemas.microsoft.com/office/drawing/2014/main" id="{50F71E86-EA6C-4213-8E10-A43B2F654E82}"/>
              </a:ext>
            </a:extLst>
          </p:cNvPr>
          <p:cNvSpPr>
            <a:spLocks noGrp="1"/>
          </p:cNvSpPr>
          <p:nvPr>
            <p:ph type="sldNum" sz="quarter" idx="10"/>
          </p:nvPr>
        </p:nvSpPr>
        <p:spPr/>
        <p:txBody>
          <a:bodyPr/>
          <a:lstStyle/>
          <a:p>
            <a:fld id="{606EA505-76AA-495E-815C-8AF94549A6BB}" type="slidenum">
              <a:rPr lang="tr-TR" altLang="en-US" smtClean="0"/>
              <a:pPr/>
              <a:t>10</a:t>
            </a:fld>
            <a:endParaRPr lang="tr-TR" altLang="en-US"/>
          </a:p>
        </p:txBody>
      </p:sp>
      <p:pic>
        <p:nvPicPr>
          <p:cNvPr id="5122" name="Picture 2">
            <a:extLst>
              <a:ext uri="{FF2B5EF4-FFF2-40B4-BE49-F238E27FC236}">
                <a16:creationId xmlns:a16="http://schemas.microsoft.com/office/drawing/2014/main" id="{49F045F5-1B04-40B8-B504-3364DA056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949" y="1841560"/>
            <a:ext cx="30194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Resim 5">
            <a:extLst>
              <a:ext uri="{FF2B5EF4-FFF2-40B4-BE49-F238E27FC236}">
                <a16:creationId xmlns:a16="http://schemas.microsoft.com/office/drawing/2014/main" id="{83DA37C9-59B3-4FA3-8FD1-D8462DD41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073" y="3968334"/>
            <a:ext cx="5683853" cy="1777940"/>
          </a:xfrm>
          <a:prstGeom prst="rect">
            <a:avLst/>
          </a:prstGeom>
        </p:spPr>
      </p:pic>
      <p:sp>
        <p:nvSpPr>
          <p:cNvPr id="7" name="Metin kutusu 6">
            <a:extLst>
              <a:ext uri="{FF2B5EF4-FFF2-40B4-BE49-F238E27FC236}">
                <a16:creationId xmlns:a16="http://schemas.microsoft.com/office/drawing/2014/main" id="{FA8AEF25-2BDA-4905-B2BC-A319E20FEF62}"/>
              </a:ext>
            </a:extLst>
          </p:cNvPr>
          <p:cNvSpPr txBox="1"/>
          <p:nvPr/>
        </p:nvSpPr>
        <p:spPr>
          <a:xfrm>
            <a:off x="403526" y="1479789"/>
            <a:ext cx="7010400" cy="2523768"/>
          </a:xfrm>
          <a:prstGeom prst="rect">
            <a:avLst/>
          </a:prstGeom>
          <a:noFill/>
        </p:spPr>
        <p:txBody>
          <a:bodyPr wrap="square" rtlCol="0">
            <a:spAutoFit/>
          </a:bodyPr>
          <a:lstStyle/>
          <a:p>
            <a:r>
              <a:rPr lang="tr-TR" sz="2600" dirty="0" err="1"/>
              <a:t>Ranking</a:t>
            </a:r>
            <a:r>
              <a:rPr lang="tr-TR" sz="2600" dirty="0"/>
              <a:t>-CNN</a:t>
            </a:r>
          </a:p>
          <a:p>
            <a:endParaRPr lang="tr-TR" sz="2600" dirty="0"/>
          </a:p>
          <a:p>
            <a:pPr marL="457200" indent="-457200">
              <a:buFont typeface="Arial" panose="020B0604020202020204" pitchFamily="34" charset="0"/>
              <a:buChar char="•"/>
            </a:pPr>
            <a:r>
              <a:rPr lang="tr-TR" sz="1400" dirty="0"/>
              <a:t>Yaş grubu – 1 adet alt model</a:t>
            </a:r>
          </a:p>
          <a:p>
            <a:pPr marL="457200" indent="-457200">
              <a:buFont typeface="Arial" panose="020B0604020202020204" pitchFamily="34" charset="0"/>
              <a:buChar char="•"/>
            </a:pPr>
            <a:endParaRPr lang="tr-TR" sz="1400" dirty="0"/>
          </a:p>
          <a:p>
            <a:pPr marL="457200" indent="-457200">
              <a:buFont typeface="Arial" panose="020B0604020202020204" pitchFamily="34" charset="0"/>
              <a:buChar char="•"/>
            </a:pPr>
            <a:r>
              <a:rPr lang="tr-TR" sz="1400" dirty="0"/>
              <a:t>Her bir model veri setinin farklı bir varyasyonu ile eğitilir</a:t>
            </a:r>
          </a:p>
          <a:p>
            <a:pPr marL="457200" indent="-457200">
              <a:buFont typeface="Arial" panose="020B0604020202020204" pitchFamily="34" charset="0"/>
              <a:buChar char="•"/>
            </a:pPr>
            <a:endParaRPr lang="tr-TR" sz="1400" dirty="0"/>
          </a:p>
          <a:p>
            <a:pPr marL="457200" indent="-457200">
              <a:buFont typeface="Arial" panose="020B0604020202020204" pitchFamily="34" charset="0"/>
              <a:buChar char="•"/>
            </a:pPr>
            <a:r>
              <a:rPr lang="tr-TR" sz="1400" dirty="0"/>
              <a:t>Eğitim öncesi veri seti o model için etiketlenir</a:t>
            </a:r>
          </a:p>
          <a:p>
            <a:endParaRPr lang="tr-TR" dirty="0"/>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425694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762D1FD-DF90-404E-82E6-4A5C84092ABC}"/>
              </a:ext>
            </a:extLst>
          </p:cNvPr>
          <p:cNvSpPr>
            <a:spLocks noGrp="1"/>
          </p:cNvSpPr>
          <p:nvPr>
            <p:ph type="title"/>
          </p:nvPr>
        </p:nvSpPr>
        <p:spPr/>
        <p:txBody>
          <a:bodyPr/>
          <a:lstStyle/>
          <a:p>
            <a:r>
              <a:rPr lang="tr-TR" dirty="0"/>
              <a:t>Eğitim-3</a:t>
            </a:r>
            <a:endParaRPr lang="en-US" dirty="0"/>
          </a:p>
        </p:txBody>
      </p:sp>
      <p:sp>
        <p:nvSpPr>
          <p:cNvPr id="4" name="Slayt Numarası Yer Tutucusu 3">
            <a:extLst>
              <a:ext uri="{FF2B5EF4-FFF2-40B4-BE49-F238E27FC236}">
                <a16:creationId xmlns:a16="http://schemas.microsoft.com/office/drawing/2014/main" id="{78975C62-75E0-43C0-B484-90A0EBF81947}"/>
              </a:ext>
            </a:extLst>
          </p:cNvPr>
          <p:cNvSpPr>
            <a:spLocks noGrp="1"/>
          </p:cNvSpPr>
          <p:nvPr>
            <p:ph type="sldNum" sz="quarter" idx="10"/>
          </p:nvPr>
        </p:nvSpPr>
        <p:spPr/>
        <p:txBody>
          <a:bodyPr/>
          <a:lstStyle/>
          <a:p>
            <a:fld id="{606EA505-76AA-495E-815C-8AF94549A6BB}" type="slidenum">
              <a:rPr lang="tr-TR" altLang="en-US" smtClean="0"/>
              <a:pPr/>
              <a:t>11</a:t>
            </a:fld>
            <a:endParaRPr lang="tr-TR" altLang="en-US"/>
          </a:p>
        </p:txBody>
      </p:sp>
      <p:pic>
        <p:nvPicPr>
          <p:cNvPr id="6146" name="Picture 2">
            <a:extLst>
              <a:ext uri="{FF2B5EF4-FFF2-40B4-BE49-F238E27FC236}">
                <a16:creationId xmlns:a16="http://schemas.microsoft.com/office/drawing/2014/main" id="{723F432F-3580-4FC8-99C5-1E9DFD31C7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09662"/>
            <a:ext cx="546735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Resim 6">
            <a:extLst>
              <a:ext uri="{FF2B5EF4-FFF2-40B4-BE49-F238E27FC236}">
                <a16:creationId xmlns:a16="http://schemas.microsoft.com/office/drawing/2014/main" id="{AB503D0D-1B74-46FB-8B17-00560F5AF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706" y="914400"/>
            <a:ext cx="1651769" cy="2616402"/>
          </a:xfrm>
          <a:prstGeom prst="rect">
            <a:avLst/>
          </a:prstGeom>
        </p:spPr>
      </p:pic>
      <p:pic>
        <p:nvPicPr>
          <p:cNvPr id="8" name="Resim 7">
            <a:extLst>
              <a:ext uri="{FF2B5EF4-FFF2-40B4-BE49-F238E27FC236}">
                <a16:creationId xmlns:a16="http://schemas.microsoft.com/office/drawing/2014/main" id="{2A5BD70A-58FD-47CE-9C40-3B58BE081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4990" y="3953593"/>
            <a:ext cx="2743200" cy="1919416"/>
          </a:xfrm>
          <a:prstGeom prst="rect">
            <a:avLst/>
          </a:prstGeom>
        </p:spPr>
      </p:pic>
      <p:sp>
        <p:nvSpPr>
          <p:cNvPr id="5" name="Metin kutusu 4">
            <a:extLst>
              <a:ext uri="{FF2B5EF4-FFF2-40B4-BE49-F238E27FC236}">
                <a16:creationId xmlns:a16="http://schemas.microsoft.com/office/drawing/2014/main" id="{3DD9414A-E205-48F9-BF0E-4CA2F01535AA}"/>
              </a:ext>
            </a:extLst>
          </p:cNvPr>
          <p:cNvSpPr txBox="1"/>
          <p:nvPr/>
        </p:nvSpPr>
        <p:spPr>
          <a:xfrm>
            <a:off x="6613481" y="3645816"/>
            <a:ext cx="1866217" cy="307777"/>
          </a:xfrm>
          <a:prstGeom prst="rect">
            <a:avLst/>
          </a:prstGeom>
          <a:noFill/>
        </p:spPr>
        <p:txBody>
          <a:bodyPr wrap="none" rtlCol="0">
            <a:spAutoFit/>
          </a:bodyPr>
          <a:lstStyle/>
          <a:p>
            <a:r>
              <a:rPr lang="tr-TR" sz="1400" dirty="0"/>
              <a:t>%41 test isabet oranı</a:t>
            </a:r>
            <a:endParaRPr lang="en-US" sz="1400" dirty="0"/>
          </a:p>
        </p:txBody>
      </p:sp>
    </p:spTree>
    <p:extLst>
      <p:ext uri="{BB962C8B-B14F-4D97-AF65-F5344CB8AC3E}">
        <p14:creationId xmlns:p14="http://schemas.microsoft.com/office/powerpoint/2010/main" val="195383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ECD5442-F25B-4A67-BD16-6E55B999672C}"/>
              </a:ext>
            </a:extLst>
          </p:cNvPr>
          <p:cNvSpPr>
            <a:spLocks noGrp="1"/>
          </p:cNvSpPr>
          <p:nvPr>
            <p:ph type="title"/>
          </p:nvPr>
        </p:nvSpPr>
        <p:spPr/>
        <p:txBody>
          <a:bodyPr/>
          <a:lstStyle/>
          <a:p>
            <a:r>
              <a:rPr lang="tr-TR" dirty="0" err="1"/>
              <a:t>Arayüz</a:t>
            </a:r>
            <a:endParaRPr lang="en-US" dirty="0"/>
          </a:p>
        </p:txBody>
      </p:sp>
      <p:sp>
        <p:nvSpPr>
          <p:cNvPr id="4" name="Slayt Numarası Yer Tutucusu 3">
            <a:extLst>
              <a:ext uri="{FF2B5EF4-FFF2-40B4-BE49-F238E27FC236}">
                <a16:creationId xmlns:a16="http://schemas.microsoft.com/office/drawing/2014/main" id="{32B5B6F1-74FF-4DD1-9179-4252D3392B18}"/>
              </a:ext>
            </a:extLst>
          </p:cNvPr>
          <p:cNvSpPr>
            <a:spLocks noGrp="1"/>
          </p:cNvSpPr>
          <p:nvPr>
            <p:ph type="sldNum" sz="quarter" idx="10"/>
          </p:nvPr>
        </p:nvSpPr>
        <p:spPr/>
        <p:txBody>
          <a:bodyPr/>
          <a:lstStyle/>
          <a:p>
            <a:fld id="{606EA505-76AA-495E-815C-8AF94549A6BB}" type="slidenum">
              <a:rPr lang="tr-TR" altLang="en-US" smtClean="0"/>
              <a:pPr/>
              <a:t>12</a:t>
            </a:fld>
            <a:endParaRPr lang="tr-TR" altLang="en-US"/>
          </a:p>
        </p:txBody>
      </p:sp>
      <p:pic>
        <p:nvPicPr>
          <p:cNvPr id="6" name="Resim 5">
            <a:extLst>
              <a:ext uri="{FF2B5EF4-FFF2-40B4-BE49-F238E27FC236}">
                <a16:creationId xmlns:a16="http://schemas.microsoft.com/office/drawing/2014/main" id="{60879C44-3920-498C-B45C-0CB072F9C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2210108" cy="1619476"/>
          </a:xfrm>
          <a:prstGeom prst="rect">
            <a:avLst/>
          </a:prstGeom>
        </p:spPr>
      </p:pic>
      <p:cxnSp>
        <p:nvCxnSpPr>
          <p:cNvPr id="8" name="Düz Ok Bağlayıcısı 7">
            <a:extLst>
              <a:ext uri="{FF2B5EF4-FFF2-40B4-BE49-F238E27FC236}">
                <a16:creationId xmlns:a16="http://schemas.microsoft.com/office/drawing/2014/main" id="{18AEFF46-2640-4EAB-8577-7A7565D893B7}"/>
              </a:ext>
            </a:extLst>
          </p:cNvPr>
          <p:cNvCxnSpPr/>
          <p:nvPr/>
        </p:nvCxnSpPr>
        <p:spPr bwMode="auto">
          <a:xfrm>
            <a:off x="3429000" y="2105138"/>
            <a:ext cx="1600200" cy="0"/>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pic>
        <p:nvPicPr>
          <p:cNvPr id="10" name="Resim 9">
            <a:extLst>
              <a:ext uri="{FF2B5EF4-FFF2-40B4-BE49-F238E27FC236}">
                <a16:creationId xmlns:a16="http://schemas.microsoft.com/office/drawing/2014/main" id="{5E6CE53F-FF59-4024-9A56-E48F7AC5B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143001"/>
            <a:ext cx="2427719" cy="1924274"/>
          </a:xfrm>
          <a:prstGeom prst="rect">
            <a:avLst/>
          </a:prstGeom>
        </p:spPr>
      </p:pic>
      <p:pic>
        <p:nvPicPr>
          <p:cNvPr id="12" name="Resim 11">
            <a:extLst>
              <a:ext uri="{FF2B5EF4-FFF2-40B4-BE49-F238E27FC236}">
                <a16:creationId xmlns:a16="http://schemas.microsoft.com/office/drawing/2014/main" id="{CCA7BF24-F1D0-4CE9-BA64-D38C1F8AA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035" y="3390900"/>
            <a:ext cx="3424065" cy="2545335"/>
          </a:xfrm>
          <a:prstGeom prst="rect">
            <a:avLst/>
          </a:prstGeom>
        </p:spPr>
      </p:pic>
      <p:cxnSp>
        <p:nvCxnSpPr>
          <p:cNvPr id="14" name="Düz Ok Bağlayıcısı 13">
            <a:extLst>
              <a:ext uri="{FF2B5EF4-FFF2-40B4-BE49-F238E27FC236}">
                <a16:creationId xmlns:a16="http://schemas.microsoft.com/office/drawing/2014/main" id="{8A0104A6-CD28-4017-898D-44BBE1AAEBFC}"/>
              </a:ext>
            </a:extLst>
          </p:cNvPr>
          <p:cNvCxnSpPr/>
          <p:nvPr/>
        </p:nvCxnSpPr>
        <p:spPr bwMode="auto">
          <a:xfrm>
            <a:off x="4495800" y="4688459"/>
            <a:ext cx="533400" cy="0"/>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pic>
        <p:nvPicPr>
          <p:cNvPr id="17" name="Resim 16">
            <a:extLst>
              <a:ext uri="{FF2B5EF4-FFF2-40B4-BE49-F238E27FC236}">
                <a16:creationId xmlns:a16="http://schemas.microsoft.com/office/drawing/2014/main" id="{8C9A1F43-9CA2-4065-A77E-8B6E16E956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6514" y="3600154"/>
            <a:ext cx="3324689" cy="2114845"/>
          </a:xfrm>
          <a:prstGeom prst="rect">
            <a:avLst/>
          </a:prstGeom>
        </p:spPr>
      </p:pic>
    </p:spTree>
    <p:extLst>
      <p:ext uri="{BB962C8B-B14F-4D97-AF65-F5344CB8AC3E}">
        <p14:creationId xmlns:p14="http://schemas.microsoft.com/office/powerpoint/2010/main" val="1837157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13</a:t>
            </a:fld>
            <a:endParaRPr lang="tr-TR" altLang="en-US" sz="1000" dirty="0">
              <a:solidFill>
                <a:srgbClr val="FFFFE5"/>
              </a:solidFill>
            </a:endParaRPr>
          </a:p>
        </p:txBody>
      </p:sp>
      <p:sp>
        <p:nvSpPr>
          <p:cNvPr id="20484" name="Rectangle 2"/>
          <p:cNvSpPr>
            <a:spLocks noGrp="1" noChangeArrowheads="1"/>
          </p:cNvSpPr>
          <p:nvPr>
            <p:ph type="title"/>
          </p:nvPr>
        </p:nvSpPr>
        <p:spPr/>
        <p:txBody>
          <a:bodyPr/>
          <a:lstStyle/>
          <a:p>
            <a:pPr eaLnBrk="1" hangingPunct="1"/>
            <a:r>
              <a:rPr lang="tr-TR" altLang="en-US" sz="4000" dirty="0"/>
              <a:t>Başarı Kriterleri</a:t>
            </a:r>
          </a:p>
        </p:txBody>
      </p:sp>
      <p:sp>
        <p:nvSpPr>
          <p:cNvPr id="20485" name="Rectangle 3"/>
          <p:cNvSpPr>
            <a:spLocks noGrp="1" noChangeArrowheads="1"/>
          </p:cNvSpPr>
          <p:nvPr>
            <p:ph type="body" idx="1"/>
          </p:nvPr>
        </p:nvSpPr>
        <p:spPr>
          <a:xfrm>
            <a:off x="457200" y="1143000"/>
            <a:ext cx="5715000" cy="4724400"/>
          </a:xfrm>
        </p:spPr>
        <p:txBody>
          <a:bodyPr/>
          <a:lstStyle/>
          <a:p>
            <a:pPr lvl="1" eaLnBrk="1" hangingPunct="1"/>
            <a:r>
              <a:rPr lang="tr-TR" altLang="en-US" dirty="0">
                <a:solidFill>
                  <a:srgbClr val="FF0000"/>
                </a:solidFill>
              </a:rPr>
              <a:t>Yaşları belli bir sayıda gruba ayırıp, o gruplar arasında %50 isabet oranı. (10 yaş grubu %41, 9 yaş grubu %50)</a:t>
            </a:r>
          </a:p>
          <a:p>
            <a:pPr lvl="1" eaLnBrk="1" hangingPunct="1"/>
            <a:endParaRPr lang="tr-TR" altLang="en-US" dirty="0"/>
          </a:p>
          <a:p>
            <a:pPr lvl="1" eaLnBrk="1" hangingPunct="1"/>
            <a:r>
              <a:rPr lang="tr-TR" altLang="en-US" dirty="0">
                <a:solidFill>
                  <a:srgbClr val="FF0000"/>
                </a:solidFill>
              </a:rPr>
              <a:t>Kamera akışında bulunan yüzün yaş tespitinin en geç 1 saniyede olması. </a:t>
            </a:r>
          </a:p>
          <a:p>
            <a:pPr lvl="1" eaLnBrk="1" hangingPunct="1"/>
            <a:endParaRPr lang="tr-TR" altLang="en-US" dirty="0"/>
          </a:p>
          <a:p>
            <a:pPr lvl="1" eaLnBrk="1" hangingPunct="1"/>
            <a:r>
              <a:rPr lang="tr-TR" altLang="en-US" dirty="0">
                <a:solidFill>
                  <a:srgbClr val="FF0000"/>
                </a:solidFill>
              </a:rPr>
              <a:t>Bilgisayardan yüklenen görüntüdeki yüzün yaş tespitinin en geç 500 milisaniyede olması. (350 milisaniye)</a:t>
            </a:r>
          </a:p>
          <a:p>
            <a:pPr lvl="1" eaLnBrk="1" hangingPunct="1"/>
            <a:endParaRPr lang="tr-TR" altLang="en-US" dirty="0"/>
          </a:p>
          <a:p>
            <a:pPr lvl="1" eaLnBrk="1" hangingPunct="1"/>
            <a:r>
              <a:rPr lang="tr-TR" altLang="en-US" dirty="0" err="1">
                <a:solidFill>
                  <a:srgbClr val="FF0000"/>
                </a:solidFill>
              </a:rPr>
              <a:t>Ranking</a:t>
            </a:r>
            <a:r>
              <a:rPr lang="tr-TR" altLang="en-US" dirty="0">
                <a:solidFill>
                  <a:srgbClr val="FF0000"/>
                </a:solidFill>
              </a:rPr>
              <a:t>-CNN’in sonucu en az 2 farklı ağ mimarisi sınanacaktır.(2 Farklı mimari ile çalışıldı.)</a:t>
            </a:r>
            <a:endParaRPr lang="tr-TR" altLang="en-US" sz="900" dirty="0">
              <a:solidFill>
                <a:srgbClr val="FF0000"/>
              </a:solidFill>
            </a:endParaRPr>
          </a:p>
          <a:p>
            <a:pPr marL="457200" lvl="1" indent="0" eaLnBrk="1" hangingPunct="1">
              <a:buNone/>
            </a:pPr>
            <a:r>
              <a:rPr lang="tr-TR" altLang="en-US" sz="900" dirty="0"/>
              <a:t>	(Kullanılacak sistem FX-8350, </a:t>
            </a:r>
            <a:r>
              <a:rPr lang="tr-TR" altLang="en-US" sz="900" dirty="0" err="1"/>
              <a:t>Gtx</a:t>
            </a:r>
            <a:r>
              <a:rPr lang="tr-TR" altLang="en-US" sz="900" dirty="0"/>
              <a:t> 1060 3gb)</a:t>
            </a:r>
          </a:p>
          <a:p>
            <a:pPr lvl="1" eaLnBrk="1" hangingPunct="1"/>
            <a:endParaRPr lang="tr-TR" altLang="en-US" dirty="0"/>
          </a:p>
        </p:txBody>
      </p:sp>
      <p:pic>
        <p:nvPicPr>
          <p:cNvPr id="3" name="Resim 2">
            <a:extLst>
              <a:ext uri="{FF2B5EF4-FFF2-40B4-BE49-F238E27FC236}">
                <a16:creationId xmlns:a16="http://schemas.microsoft.com/office/drawing/2014/main" id="{B4FB0C1B-4FBF-4E8F-A203-EEF152CE4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681" y="2514600"/>
            <a:ext cx="2467319" cy="1181265"/>
          </a:xfrm>
          <a:prstGeom prst="rect">
            <a:avLst/>
          </a:prstGeom>
        </p:spPr>
      </p:pic>
      <p:pic>
        <p:nvPicPr>
          <p:cNvPr id="5" name="Resim 4">
            <a:extLst>
              <a:ext uri="{FF2B5EF4-FFF2-40B4-BE49-F238E27FC236}">
                <a16:creationId xmlns:a16="http://schemas.microsoft.com/office/drawing/2014/main" id="{369B8E2C-7DD5-43BB-A563-28A000891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577" y="3962400"/>
            <a:ext cx="2495898" cy="6382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14</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tr-TR" altLang="en-US" sz="4000" dirty="0"/>
              <a:t>Kaynaklar</a:t>
            </a:r>
          </a:p>
        </p:txBody>
      </p:sp>
      <p:sp>
        <p:nvSpPr>
          <p:cNvPr id="21508" name="Rectangle 3"/>
          <p:cNvSpPr>
            <a:spLocks noGrp="1" noChangeArrowheads="1"/>
          </p:cNvSpPr>
          <p:nvPr>
            <p:ph type="body" idx="1"/>
          </p:nvPr>
        </p:nvSpPr>
        <p:spPr/>
        <p:txBody>
          <a:bodyPr/>
          <a:lstStyle/>
          <a:p>
            <a:pPr marL="514350" indent="-514350" eaLnBrk="1" hangingPunct="1">
              <a:buFontTx/>
              <a:buAutoNum type="arabicPeriod"/>
            </a:pPr>
            <a:r>
              <a:rPr lang="en-US" sz="1200" dirty="0"/>
              <a:t>Chen, S.; Zhang, C.; Dong, M.; Le, J.; Rao, M. Using Ranking-CNN for Age Estimation. In Proceedings of the 2017 IEEE Conference on Computer Vision and Pattern Recognition (CVPR), Honolulu, HI, USA, 21–26 July 2017; pp. 742–751</a:t>
            </a:r>
            <a:endParaRPr lang="tr-TR" sz="1200" dirty="0"/>
          </a:p>
          <a:p>
            <a:pPr marL="514350" indent="-514350" eaLnBrk="1" hangingPunct="1">
              <a:buFontTx/>
              <a:buAutoNum type="arabicPeriod"/>
            </a:pPr>
            <a:endParaRPr lang="tr-TR" sz="1200" dirty="0"/>
          </a:p>
          <a:p>
            <a:pPr marL="514350" indent="-514350" eaLnBrk="1" hangingPunct="1">
              <a:buFontTx/>
              <a:buAutoNum type="arabicPeriod"/>
            </a:pPr>
            <a:r>
              <a:rPr lang="en-US" sz="1200" dirty="0" err="1"/>
              <a:t>Refik</a:t>
            </a:r>
            <a:r>
              <a:rPr lang="en-US" sz="1200" dirty="0"/>
              <a:t> Can </a:t>
            </a:r>
            <a:r>
              <a:rPr lang="en-US" sz="1200" dirty="0" err="1"/>
              <a:t>Mallı</a:t>
            </a:r>
            <a:r>
              <a:rPr lang="en-US" sz="1200" dirty="0"/>
              <a:t>; Mehmet </a:t>
            </a:r>
            <a:r>
              <a:rPr lang="en-US" sz="1200" dirty="0" err="1"/>
              <a:t>Aygun</a:t>
            </a:r>
            <a:r>
              <a:rPr lang="en-US" sz="1200" dirty="0"/>
              <a:t>; </a:t>
            </a:r>
            <a:r>
              <a:rPr lang="en-US" sz="1200" dirty="0" err="1"/>
              <a:t>Hazım</a:t>
            </a:r>
            <a:r>
              <a:rPr lang="en-US" sz="1200" dirty="0"/>
              <a:t> Kemal </a:t>
            </a:r>
            <a:r>
              <a:rPr lang="en-US" sz="1200" dirty="0" err="1"/>
              <a:t>Ekenel</a:t>
            </a:r>
            <a:r>
              <a:rPr lang="tr-TR" sz="1200" dirty="0"/>
              <a:t>. </a:t>
            </a:r>
            <a:r>
              <a:rPr lang="en-US" sz="1200" dirty="0"/>
              <a:t>Apparent Age Estimation Using Ensemble of Deep Learning Models. In </a:t>
            </a:r>
            <a:r>
              <a:rPr lang="tr-TR" sz="1200" dirty="0" err="1"/>
              <a:t>Chalearn</a:t>
            </a:r>
            <a:r>
              <a:rPr lang="tr-TR" sz="1200" dirty="0"/>
              <a:t> </a:t>
            </a:r>
            <a:r>
              <a:rPr lang="tr-TR" sz="1200" dirty="0" err="1"/>
              <a:t>Competition</a:t>
            </a:r>
            <a:r>
              <a:rPr lang="en-US" sz="1200" dirty="0"/>
              <a:t>, </a:t>
            </a:r>
            <a:r>
              <a:rPr lang="tr-TR" sz="1200" dirty="0" err="1"/>
              <a:t>Istanbul</a:t>
            </a:r>
            <a:r>
              <a:rPr lang="tr-TR" sz="1200" dirty="0"/>
              <a:t> Technical </a:t>
            </a:r>
            <a:r>
              <a:rPr lang="tr-TR" sz="1200" dirty="0" err="1"/>
              <a:t>University</a:t>
            </a:r>
            <a:r>
              <a:rPr lang="tr-TR" sz="1200" dirty="0"/>
              <a:t>, </a:t>
            </a:r>
            <a:r>
              <a:rPr lang="tr-TR" sz="1200" dirty="0" err="1"/>
              <a:t>Istanbul</a:t>
            </a:r>
            <a:r>
              <a:rPr lang="en-US" sz="1200" dirty="0"/>
              <a:t>, </a:t>
            </a:r>
            <a:r>
              <a:rPr lang="tr-TR" sz="1200" dirty="0" err="1"/>
              <a:t>Turkey</a:t>
            </a:r>
            <a:endParaRPr lang="tr-TR" sz="1200" dirty="0"/>
          </a:p>
          <a:p>
            <a:pPr marL="514350" indent="-514350" eaLnBrk="1" hangingPunct="1">
              <a:buFontTx/>
              <a:buAutoNum type="arabicPeriod"/>
            </a:pPr>
            <a:endParaRPr lang="tr-TR" sz="1200" dirty="0"/>
          </a:p>
          <a:p>
            <a:pPr marL="514350" indent="-514350" eaLnBrk="1" hangingPunct="1">
              <a:buFontTx/>
              <a:buAutoNum type="arabicPeriod"/>
            </a:pPr>
            <a:r>
              <a:rPr lang="en-US" sz="1200" dirty="0"/>
              <a:t>Rasmus </a:t>
            </a:r>
            <a:r>
              <a:rPr lang="en-US" sz="1200" dirty="0" err="1"/>
              <a:t>Rothe</a:t>
            </a:r>
            <a:r>
              <a:rPr lang="en-US" sz="1200" dirty="0"/>
              <a:t>, Radu </a:t>
            </a:r>
            <a:r>
              <a:rPr lang="en-US" sz="1200" dirty="0" err="1"/>
              <a:t>Timofte</a:t>
            </a:r>
            <a:r>
              <a:rPr lang="en-US" sz="1200" dirty="0"/>
              <a:t>, Luc Van </a:t>
            </a:r>
            <a:r>
              <a:rPr lang="en-US" sz="1200" dirty="0" err="1"/>
              <a:t>Gool</a:t>
            </a:r>
            <a:r>
              <a:rPr lang="tr-TR" sz="1200" dirty="0"/>
              <a:t>,</a:t>
            </a:r>
            <a:r>
              <a:rPr lang="en-US" sz="1200" dirty="0"/>
              <a:t> DEX: Deep </a:t>
            </a:r>
            <a:r>
              <a:rPr lang="en-US" sz="1200" dirty="0" err="1"/>
              <a:t>EXpectation</a:t>
            </a:r>
            <a:r>
              <a:rPr lang="en-US" sz="1200" dirty="0"/>
              <a:t> of apparent age from a single image</a:t>
            </a:r>
            <a:r>
              <a:rPr lang="tr-TR" sz="1200" dirty="0"/>
              <a:t>. </a:t>
            </a:r>
            <a:r>
              <a:rPr lang="de-DE" sz="1200" dirty="0"/>
              <a:t>Computer Vision Lab, D-ITET, ETH </a:t>
            </a:r>
            <a:r>
              <a:rPr lang="de-DE" sz="1200" dirty="0" err="1"/>
              <a:t>Zurich</a:t>
            </a:r>
            <a:r>
              <a:rPr lang="de-DE" sz="1200" dirty="0"/>
              <a:t>, </a:t>
            </a:r>
            <a:r>
              <a:rPr lang="de-DE" sz="1200" dirty="0" err="1"/>
              <a:t>Switzerland</a:t>
            </a:r>
            <a:r>
              <a:rPr lang="tr-TR" sz="1200" dirty="0"/>
              <a:t>.</a:t>
            </a:r>
          </a:p>
          <a:p>
            <a:pPr marL="514350" indent="-514350" eaLnBrk="1" hangingPunct="1">
              <a:buFontTx/>
              <a:buAutoNum type="arabicPeriod"/>
            </a:pPr>
            <a:endParaRPr lang="tr-TR" sz="1200" dirty="0"/>
          </a:p>
          <a:p>
            <a:pPr marL="514350" indent="-514350" eaLnBrk="1" hangingPunct="1">
              <a:buFontTx/>
              <a:buAutoNum type="arabicPeriod"/>
            </a:pPr>
            <a:r>
              <a:rPr lang="en-US" sz="1200" dirty="0" err="1"/>
              <a:t>Grigory</a:t>
            </a:r>
            <a:r>
              <a:rPr lang="en-US" sz="1200" dirty="0"/>
              <a:t> </a:t>
            </a:r>
            <a:r>
              <a:rPr lang="en-US" sz="1200" dirty="0" err="1"/>
              <a:t>Antipov</a:t>
            </a:r>
            <a:r>
              <a:rPr lang="en-US" sz="1200" dirty="0"/>
              <a:t>, </a:t>
            </a:r>
            <a:r>
              <a:rPr lang="en-US" sz="1200" dirty="0" err="1"/>
              <a:t>Moez</a:t>
            </a:r>
            <a:r>
              <a:rPr lang="en-US" sz="1200" dirty="0"/>
              <a:t> </a:t>
            </a:r>
            <a:r>
              <a:rPr lang="en-US" sz="1200" dirty="0" err="1"/>
              <a:t>Baccouche</a:t>
            </a:r>
            <a:r>
              <a:rPr lang="tr-TR" sz="1200" dirty="0"/>
              <a:t> ,</a:t>
            </a:r>
            <a:r>
              <a:rPr lang="en-US" sz="1200" dirty="0"/>
              <a:t> Sid-Ahmed </a:t>
            </a:r>
            <a:r>
              <a:rPr lang="en-US" sz="1200" dirty="0" err="1"/>
              <a:t>Berrani</a:t>
            </a:r>
            <a:r>
              <a:rPr lang="en-US" sz="1200" dirty="0"/>
              <a:t>, Jean-Luc </a:t>
            </a:r>
            <a:r>
              <a:rPr lang="en-US" sz="1200" dirty="0" err="1"/>
              <a:t>Dugelay</a:t>
            </a:r>
            <a:r>
              <a:rPr lang="tr-TR" sz="1200" dirty="0"/>
              <a:t>; </a:t>
            </a:r>
            <a:r>
              <a:rPr lang="en-US" sz="1200" dirty="0"/>
              <a:t>Apparent Age Estimation from Face Images Combining General and Children-Specialized Deep Learning Models</a:t>
            </a:r>
            <a:r>
              <a:rPr lang="tr-TR" sz="1200" dirty="0"/>
              <a:t>.. </a:t>
            </a:r>
            <a:r>
              <a:rPr lang="tr-TR" sz="1200" dirty="0" err="1"/>
              <a:t>In</a:t>
            </a:r>
            <a:r>
              <a:rPr lang="tr-TR" sz="1200" dirty="0"/>
              <a:t> </a:t>
            </a:r>
            <a:r>
              <a:rPr lang="tr-TR" sz="1200" dirty="0" err="1"/>
              <a:t>ChaLearn</a:t>
            </a:r>
            <a:r>
              <a:rPr lang="tr-TR" sz="1200" dirty="0"/>
              <a:t> </a:t>
            </a:r>
            <a:r>
              <a:rPr lang="tr-TR" sz="1200" dirty="0" err="1"/>
              <a:t>Competition</a:t>
            </a:r>
            <a:r>
              <a:rPr lang="tr-TR" sz="1200" dirty="0"/>
              <a:t>, </a:t>
            </a:r>
            <a:r>
              <a:rPr lang="en-US" sz="1200" dirty="0" err="1"/>
              <a:t>Biot</a:t>
            </a:r>
            <a:r>
              <a:rPr lang="en-US" sz="1200" dirty="0"/>
              <a:t>, France</a:t>
            </a:r>
            <a:r>
              <a:rPr lang="tr-TR" sz="1200" dirty="0"/>
              <a:t>.</a:t>
            </a:r>
          </a:p>
          <a:p>
            <a:pPr marL="514350" indent="-514350" eaLnBrk="1" hangingPunct="1">
              <a:buFontTx/>
              <a:buAutoNum type="arabicPeriod"/>
            </a:pPr>
            <a:endParaRPr lang="tr-TR" sz="1200" dirty="0"/>
          </a:p>
          <a:p>
            <a:pPr marL="514350" indent="-514350" eaLnBrk="1" hangingPunct="1">
              <a:buFontTx/>
              <a:buAutoNum type="arabicPeriod"/>
            </a:pPr>
            <a:r>
              <a:rPr lang="tr-TR" altLang="en-US" sz="1200" dirty="0" err="1"/>
              <a:t>ChaLearn</a:t>
            </a:r>
            <a:r>
              <a:rPr lang="tr-TR" altLang="en-US" sz="1200" dirty="0"/>
              <a:t> </a:t>
            </a:r>
            <a:r>
              <a:rPr lang="tr-TR" altLang="en-US" sz="1200" dirty="0" err="1"/>
              <a:t>Competitions</a:t>
            </a:r>
            <a:r>
              <a:rPr lang="tr-TR" altLang="en-US" sz="1200" dirty="0"/>
              <a:t> </a:t>
            </a:r>
            <a:r>
              <a:rPr lang="tr-TR" altLang="en-US" sz="1200" dirty="0" err="1"/>
              <a:t>Dataset</a:t>
            </a:r>
            <a:r>
              <a:rPr lang="tr-TR" altLang="en-US" sz="1200" dirty="0"/>
              <a:t> </a:t>
            </a:r>
            <a:r>
              <a:rPr lang="tr-TR" altLang="en-US" sz="1200" dirty="0">
                <a:hlinkClick r:id="rId3"/>
              </a:rPr>
              <a:t>http://chalearnlap.cvc.uab.es/</a:t>
            </a:r>
            <a:endParaRPr lang="tr-TR" altLang="en-US" sz="1200" dirty="0"/>
          </a:p>
          <a:p>
            <a:pPr marL="514350" indent="-514350" eaLnBrk="1" hangingPunct="1">
              <a:buFontTx/>
              <a:buAutoNum type="arabicPeriod"/>
            </a:pPr>
            <a:endParaRPr lang="tr-TR" altLang="en-US" sz="1200" dirty="0"/>
          </a:p>
          <a:p>
            <a:pPr marL="514350" indent="-514350" eaLnBrk="1" hangingPunct="1">
              <a:buFontTx/>
              <a:buAutoNum type="arabicPeriod"/>
            </a:pPr>
            <a:r>
              <a:rPr lang="tr-TR" altLang="en-US" sz="1200" dirty="0"/>
              <a:t>Microsoft How-Old.net </a:t>
            </a:r>
            <a:r>
              <a:rPr lang="tr-TR" altLang="en-US" sz="1200" dirty="0">
                <a:hlinkClick r:id="rId4"/>
              </a:rPr>
              <a:t>https://www.how-old.net/</a:t>
            </a:r>
            <a:endParaRPr lang="tr-TR" altLang="en-US" sz="1200" dirty="0"/>
          </a:p>
          <a:p>
            <a:pPr marL="514350" indent="-514350" eaLnBrk="1" hangingPunct="1">
              <a:buFontTx/>
              <a:buAutoNum type="arabicPeriod"/>
            </a:pPr>
            <a:endParaRPr lang="tr-TR" altLang="en-US" sz="1200" dirty="0"/>
          </a:p>
          <a:p>
            <a:pPr marL="514350" indent="-514350" eaLnBrk="1" hangingPunct="1">
              <a:buFontTx/>
              <a:buAutoNum type="arabicPeriod"/>
            </a:pPr>
            <a:r>
              <a:rPr lang="tr-TR" altLang="en-US" sz="1200" dirty="0" err="1"/>
              <a:t>Tensorflow</a:t>
            </a:r>
            <a:r>
              <a:rPr lang="tr-TR" altLang="en-US" sz="1200" dirty="0"/>
              <a:t> </a:t>
            </a:r>
            <a:r>
              <a:rPr lang="tr-TR" altLang="en-US" sz="1200" dirty="0">
                <a:hlinkClick r:id="rId5"/>
              </a:rPr>
              <a:t>https://www.tensorflow.org/</a:t>
            </a:r>
            <a:endParaRPr lang="tr-TR" altLang="en-US" sz="1200" dirty="0"/>
          </a:p>
          <a:p>
            <a:pPr marL="514350" indent="-514350" eaLnBrk="1" hangingPunct="1">
              <a:buFontTx/>
              <a:buAutoNum type="arabicPeriod"/>
            </a:pPr>
            <a:endParaRPr lang="tr-TR" altLang="en-US" sz="1200" dirty="0"/>
          </a:p>
          <a:p>
            <a:pPr marL="514350" indent="-514350" eaLnBrk="1" hangingPunct="1">
              <a:buFontTx/>
              <a:buAutoNum type="arabicPeriod"/>
            </a:pPr>
            <a:r>
              <a:rPr lang="tr-TR" altLang="en-US" sz="1200" dirty="0" err="1"/>
              <a:t>Keras</a:t>
            </a:r>
            <a:r>
              <a:rPr lang="tr-TR" altLang="en-US" sz="1200" dirty="0"/>
              <a:t> </a:t>
            </a:r>
            <a:r>
              <a:rPr lang="tr-TR" altLang="en-US" sz="1200" dirty="0">
                <a:hlinkClick r:id="rId6"/>
              </a:rPr>
              <a:t>https://keras.io/</a:t>
            </a:r>
            <a:endParaRPr lang="tr-TR" altLang="en-US" sz="1200" dirty="0"/>
          </a:p>
          <a:p>
            <a:pPr marL="514350" indent="-514350" eaLnBrk="1" hangingPunct="1">
              <a:buFontTx/>
              <a:buAutoNum type="arabicPeriod"/>
            </a:pPr>
            <a:endParaRPr lang="tr-TR" altLang="en-US" sz="1600" dirty="0"/>
          </a:p>
          <a:p>
            <a:pPr marL="514350" indent="-514350" eaLnBrk="1" hangingPunct="1">
              <a:buFontTx/>
              <a:buAutoNum type="arabicPeriod"/>
            </a:pPr>
            <a:endParaRPr lang="tr-TR" altLang="en-US" sz="1600" dirty="0"/>
          </a:p>
          <a:p>
            <a:pPr marL="514350" indent="-514350" eaLnBrk="1" hangingPunct="1">
              <a:buFontTx/>
              <a:buAutoNum type="arabicPeriod"/>
            </a:pPr>
            <a:endParaRPr lang="tr-TR" altLang="en-US" sz="2000" dirty="0"/>
          </a:p>
          <a:p>
            <a:pPr marL="0" indent="0" eaLnBrk="1" hangingPunct="1">
              <a:buNone/>
            </a:pPr>
            <a:endParaRPr lang="tr-TR" altLang="en-US" sz="2000" dirty="0"/>
          </a:p>
          <a:p>
            <a:pPr marL="514350" indent="-514350" eaLnBrk="1" hangingPunct="1">
              <a:buFontTx/>
              <a:buNone/>
            </a:pPr>
            <a:endParaRPr lang="tr-TR" altLang="en-US" sz="2000" dirty="0"/>
          </a:p>
          <a:p>
            <a:pPr marL="514350" indent="-514350" eaLnBrk="1" hangingPunct="1">
              <a:buFontTx/>
              <a:buNone/>
            </a:pPr>
            <a:endParaRPr lang="tr-TR" altLang="en-US" sz="2000" dirty="0"/>
          </a:p>
          <a:p>
            <a:pPr marL="514350" indent="-514350" eaLnBrk="1" hangingPunct="1">
              <a:buFontTx/>
              <a:buNone/>
            </a:pPr>
            <a:br>
              <a:rPr lang="tr-TR" altLang="en-US" sz="2000" dirty="0"/>
            </a:br>
            <a:r>
              <a:rPr lang="tr-TR" alt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2</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r>
              <a:rPr lang="tr-TR" altLang="en-US" sz="4000" dirty="0"/>
              <a:t>Proje Şeması ve Tanımı</a:t>
            </a:r>
          </a:p>
        </p:txBody>
      </p:sp>
      <p:sp>
        <p:nvSpPr>
          <p:cNvPr id="9220" name="Rectangle 4"/>
          <p:cNvSpPr>
            <a:spLocks noGrp="1" noChangeArrowheads="1"/>
          </p:cNvSpPr>
          <p:nvPr>
            <p:ph type="body" sz="half" idx="1"/>
          </p:nvPr>
        </p:nvSpPr>
        <p:spPr>
          <a:xfrm>
            <a:off x="4648200" y="1371600"/>
            <a:ext cx="4495800" cy="4724400"/>
          </a:xfrm>
          <a:noFill/>
        </p:spPr>
        <p:txBody>
          <a:bodyPr/>
          <a:lstStyle/>
          <a:p>
            <a:pPr marL="447675" indent="-447675" eaLnBrk="1" hangingPunct="1">
              <a:lnSpc>
                <a:spcPct val="80000"/>
              </a:lnSpc>
            </a:pPr>
            <a:r>
              <a:rPr lang="tr-TR" altLang="ko-KR" sz="2400" dirty="0"/>
              <a:t>Derin öğrenme yöntemleri ile yaş tespiti</a:t>
            </a:r>
          </a:p>
          <a:p>
            <a:pPr marL="0" indent="0" eaLnBrk="1" hangingPunct="1">
              <a:lnSpc>
                <a:spcPct val="80000"/>
              </a:lnSpc>
              <a:buNone/>
            </a:pPr>
            <a:endParaRPr lang="tr-TR" altLang="ko-KR" sz="2400" dirty="0"/>
          </a:p>
          <a:p>
            <a:pPr marL="847725" lvl="1" indent="-447675" eaLnBrk="1" hangingPunct="1">
              <a:lnSpc>
                <a:spcPct val="80000"/>
              </a:lnSpc>
            </a:pPr>
            <a:r>
              <a:rPr lang="tr-TR" altLang="ko-KR" sz="2000" dirty="0" err="1"/>
              <a:t>Biyometrik</a:t>
            </a:r>
            <a:r>
              <a:rPr lang="tr-TR" altLang="ko-KR" sz="2000" dirty="0"/>
              <a:t> bir özellik</a:t>
            </a:r>
          </a:p>
          <a:p>
            <a:pPr marL="400050" lvl="1" indent="0" eaLnBrk="1" hangingPunct="1">
              <a:lnSpc>
                <a:spcPct val="80000"/>
              </a:lnSpc>
              <a:buNone/>
            </a:pPr>
            <a:endParaRPr lang="tr-TR" altLang="ko-KR" sz="2000" dirty="0"/>
          </a:p>
          <a:p>
            <a:pPr marL="847725" lvl="1" indent="-447675" eaLnBrk="1" hangingPunct="1">
              <a:lnSpc>
                <a:spcPct val="80000"/>
              </a:lnSpc>
            </a:pPr>
            <a:r>
              <a:rPr lang="tr-TR" altLang="ko-KR" sz="2000" dirty="0"/>
              <a:t>Güvenlik</a:t>
            </a:r>
          </a:p>
          <a:p>
            <a:pPr marL="400050" lvl="1" indent="0" eaLnBrk="1" hangingPunct="1">
              <a:lnSpc>
                <a:spcPct val="80000"/>
              </a:lnSpc>
              <a:buNone/>
            </a:pPr>
            <a:r>
              <a:rPr lang="tr-TR" altLang="ko-KR" sz="2000" dirty="0"/>
              <a:t>   </a:t>
            </a:r>
          </a:p>
          <a:p>
            <a:pPr marL="847725" lvl="1" indent="-447675" eaLnBrk="1" hangingPunct="1">
              <a:lnSpc>
                <a:spcPct val="80000"/>
              </a:lnSpc>
            </a:pPr>
            <a:r>
              <a:rPr lang="tr-TR" altLang="ko-KR" sz="2000" dirty="0"/>
              <a:t>Eğlence</a:t>
            </a:r>
          </a:p>
          <a:p>
            <a:pPr marL="847725" lvl="1" indent="-447675" eaLnBrk="1" hangingPunct="1">
              <a:lnSpc>
                <a:spcPct val="80000"/>
              </a:lnSpc>
            </a:pPr>
            <a:endParaRPr lang="tr-TR" altLang="ko-KR" sz="2000" dirty="0"/>
          </a:p>
          <a:p>
            <a:pPr marL="847725" lvl="1" indent="-447675" eaLnBrk="1" hangingPunct="1">
              <a:lnSpc>
                <a:spcPct val="80000"/>
              </a:lnSpc>
            </a:pPr>
            <a:r>
              <a:rPr lang="tr-TR" altLang="ko-KR" sz="2000" dirty="0"/>
              <a:t>Reklam sektörü</a:t>
            </a:r>
          </a:p>
          <a:p>
            <a:pPr marL="847725" lvl="1" indent="-447675" eaLnBrk="1" hangingPunct="1">
              <a:lnSpc>
                <a:spcPct val="80000"/>
              </a:lnSpc>
            </a:pPr>
            <a:endParaRPr lang="tr-TR" altLang="ko-KR" sz="2000" dirty="0"/>
          </a:p>
          <a:p>
            <a:pPr marL="847725" lvl="1" indent="-447675" eaLnBrk="1" hangingPunct="1">
              <a:lnSpc>
                <a:spcPct val="80000"/>
              </a:lnSpc>
            </a:pPr>
            <a:r>
              <a:rPr lang="tr-TR" altLang="ko-KR" sz="2000" dirty="0"/>
              <a:t>Bilgi toplama</a:t>
            </a:r>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pic>
        <p:nvPicPr>
          <p:cNvPr id="4" name="Resim 3">
            <a:extLst>
              <a:ext uri="{FF2B5EF4-FFF2-40B4-BE49-F238E27FC236}">
                <a16:creationId xmlns:a16="http://schemas.microsoft.com/office/drawing/2014/main" id="{828A894D-21CE-4A49-922B-BE3306EFE158}"/>
              </a:ext>
            </a:extLst>
          </p:cNvPr>
          <p:cNvPicPr>
            <a:picLocks noChangeAspect="1"/>
          </p:cNvPicPr>
          <p:nvPr/>
        </p:nvPicPr>
        <p:blipFill>
          <a:blip r:embed="rId3"/>
          <a:stretch>
            <a:fillRect/>
          </a:stretch>
        </p:blipFill>
        <p:spPr>
          <a:xfrm>
            <a:off x="1086301" y="990600"/>
            <a:ext cx="2856597" cy="5334000"/>
          </a:xfrm>
          <a:prstGeom prst="rect">
            <a:avLst/>
          </a:prstGeom>
        </p:spPr>
      </p:pic>
    </p:spTree>
    <p:extLst>
      <p:ext uri="{BB962C8B-B14F-4D97-AF65-F5344CB8AC3E}">
        <p14:creationId xmlns:p14="http://schemas.microsoft.com/office/powerpoint/2010/main" val="125382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4000" dirty="0"/>
              <a:t>Proje Tasarım Planı</a:t>
            </a:r>
          </a:p>
        </p:txBody>
      </p:sp>
      <p:sp>
        <p:nvSpPr>
          <p:cNvPr id="10245" name="Rectangle 7"/>
          <p:cNvSpPr>
            <a:spLocks noChangeArrowheads="1"/>
          </p:cNvSpPr>
          <p:nvPr/>
        </p:nvSpPr>
        <p:spPr bwMode="auto">
          <a:xfrm>
            <a:off x="2459037" y="4353106"/>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pic>
        <p:nvPicPr>
          <p:cNvPr id="3" name="Resim 2">
            <a:extLst>
              <a:ext uri="{FF2B5EF4-FFF2-40B4-BE49-F238E27FC236}">
                <a16:creationId xmlns:a16="http://schemas.microsoft.com/office/drawing/2014/main" id="{20E46450-E492-423B-8ABA-6314BB9B4593}"/>
              </a:ext>
            </a:extLst>
          </p:cNvPr>
          <p:cNvPicPr>
            <a:picLocks noChangeAspect="1"/>
          </p:cNvPicPr>
          <p:nvPr/>
        </p:nvPicPr>
        <p:blipFill>
          <a:blip r:embed="rId3"/>
          <a:stretch>
            <a:fillRect/>
          </a:stretch>
        </p:blipFill>
        <p:spPr>
          <a:xfrm>
            <a:off x="76200" y="1295400"/>
            <a:ext cx="5747803" cy="4025537"/>
          </a:xfrm>
          <a:prstGeom prst="rect">
            <a:avLst/>
          </a:prstGeom>
        </p:spPr>
      </p:pic>
      <p:pic>
        <p:nvPicPr>
          <p:cNvPr id="4" name="Resim 3">
            <a:extLst>
              <a:ext uri="{FF2B5EF4-FFF2-40B4-BE49-F238E27FC236}">
                <a16:creationId xmlns:a16="http://schemas.microsoft.com/office/drawing/2014/main" id="{41A2C895-CB56-40CD-AFE1-DAE72A465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 y="2868935"/>
            <a:ext cx="6324600" cy="2725234"/>
          </a:xfrm>
          <a:prstGeom prst="rect">
            <a:avLst/>
          </a:prstGeom>
        </p:spPr>
      </p:pic>
      <p:sp>
        <p:nvSpPr>
          <p:cNvPr id="9" name="Metin kutusu 8">
            <a:extLst>
              <a:ext uri="{FF2B5EF4-FFF2-40B4-BE49-F238E27FC236}">
                <a16:creationId xmlns:a16="http://schemas.microsoft.com/office/drawing/2014/main" id="{B0391B7B-94A3-46B4-88E8-4FD15F7844B7}"/>
              </a:ext>
            </a:extLst>
          </p:cNvPr>
          <p:cNvSpPr txBox="1"/>
          <p:nvPr/>
        </p:nvSpPr>
        <p:spPr>
          <a:xfrm>
            <a:off x="6284259" y="1349118"/>
            <a:ext cx="2743200" cy="4339650"/>
          </a:xfrm>
          <a:prstGeom prst="rect">
            <a:avLst/>
          </a:prstGeom>
          <a:noFill/>
        </p:spPr>
        <p:txBody>
          <a:bodyPr wrap="square" rtlCol="0">
            <a:spAutoFit/>
          </a:bodyPr>
          <a:lstStyle/>
          <a:p>
            <a:pPr marL="171450" indent="-171450">
              <a:buFont typeface="Arial" panose="020B0604020202020204" pitchFamily="34" charset="0"/>
              <a:buChar char="•"/>
            </a:pPr>
            <a:r>
              <a:rPr lang="tr-TR" sz="1200" dirty="0"/>
              <a:t>Büyük bir veri seti kullanılarak, ön eğitilmiş bir model, baz model olarak kullanılmıştır</a:t>
            </a:r>
          </a:p>
          <a:p>
            <a:pPr marL="171450" indent="-171450">
              <a:buFont typeface="Arial" panose="020B0604020202020204" pitchFamily="34" charset="0"/>
              <a:buChar char="•"/>
            </a:pPr>
            <a:endParaRPr lang="tr-TR" sz="1200" dirty="0"/>
          </a:p>
          <a:p>
            <a:pPr marL="171450" indent="-171450">
              <a:buFont typeface="Arial" panose="020B0604020202020204" pitchFamily="34" charset="0"/>
              <a:buChar char="•"/>
            </a:pPr>
            <a:r>
              <a:rPr lang="tr-TR" sz="1200" dirty="0"/>
              <a:t>Daha sonra </a:t>
            </a:r>
            <a:r>
              <a:rPr lang="tr-TR" sz="1200" dirty="0" err="1"/>
              <a:t>ChaLearn</a:t>
            </a:r>
            <a:r>
              <a:rPr lang="tr-TR" sz="1200" dirty="0"/>
              <a:t> veri seti(7612 örnek) kullanılarak bu önceden eğitilmiş modele yaş bilgisi olan yüz görüntüleri ile </a:t>
            </a:r>
            <a:r>
              <a:rPr lang="tr-TR" sz="1200" dirty="0" err="1"/>
              <a:t>finetuning</a:t>
            </a:r>
            <a:r>
              <a:rPr lang="tr-TR" sz="1200" dirty="0"/>
              <a:t> işlemi uygulanmıştır.</a:t>
            </a:r>
          </a:p>
          <a:p>
            <a:pPr marL="171450" indent="-171450">
              <a:buFont typeface="Arial" panose="020B0604020202020204" pitchFamily="34" charset="0"/>
              <a:buChar char="•"/>
            </a:pPr>
            <a:endParaRPr lang="tr-TR" sz="1200" dirty="0"/>
          </a:p>
          <a:p>
            <a:pPr marL="171450" indent="-171450">
              <a:buFont typeface="Arial" panose="020B0604020202020204" pitchFamily="34" charset="0"/>
              <a:buChar char="•"/>
            </a:pPr>
            <a:r>
              <a:rPr lang="tr-TR" sz="1200" dirty="0"/>
              <a:t>Oluşturulmuş model </a:t>
            </a:r>
            <a:r>
              <a:rPr lang="tr-TR" sz="1200" dirty="0" err="1"/>
              <a:t>ranking</a:t>
            </a:r>
            <a:r>
              <a:rPr lang="tr-TR" sz="1200" dirty="0"/>
              <a:t>-CNN modeli olup bu model birden fazla </a:t>
            </a:r>
            <a:r>
              <a:rPr lang="tr-TR" sz="1200" dirty="0" err="1"/>
              <a:t>basic</a:t>
            </a:r>
            <a:r>
              <a:rPr lang="tr-TR" sz="1200" dirty="0"/>
              <a:t> </a:t>
            </a:r>
            <a:r>
              <a:rPr lang="tr-TR" sz="1200" dirty="0" err="1"/>
              <a:t>binary</a:t>
            </a:r>
            <a:r>
              <a:rPr lang="tr-TR" sz="1200" dirty="0"/>
              <a:t>-CNN’den oluşmuştur ve bu ağların ürettiği sonuç kaynaştırılarak nihai sonuç elde edilmiştir.</a:t>
            </a:r>
          </a:p>
          <a:p>
            <a:endParaRPr lang="tr-TR" sz="1200" dirty="0"/>
          </a:p>
          <a:p>
            <a:pPr marL="171450" indent="-171450">
              <a:buFont typeface="Arial" panose="020B0604020202020204" pitchFamily="34" charset="0"/>
              <a:buChar char="•"/>
            </a:pPr>
            <a:r>
              <a:rPr lang="tr-TR" sz="1200" dirty="0"/>
              <a:t>Kullanıcı </a:t>
            </a:r>
            <a:r>
              <a:rPr lang="tr-TR" sz="1200" dirty="0" err="1"/>
              <a:t>webcam</a:t>
            </a:r>
            <a:r>
              <a:rPr lang="tr-TR" sz="1200" dirty="0"/>
              <a:t> akışını kullanarak ya da bilgisayarından bir insan görüntüsü seçerek, bu sistemi kullanarak görüntüdeki o kişinin yaş tahminini sonuç alabilmektedir.</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Proje Gereksinimleri</a:t>
            </a:r>
          </a:p>
        </p:txBody>
      </p:sp>
      <p:sp>
        <p:nvSpPr>
          <p:cNvPr id="4" name="Rectangle 5"/>
          <p:cNvSpPr>
            <a:spLocks noChangeArrowheads="1"/>
          </p:cNvSpPr>
          <p:nvPr/>
        </p:nvSpPr>
        <p:spPr bwMode="auto">
          <a:xfrm>
            <a:off x="152400" y="914400"/>
            <a:ext cx="8001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endParaRPr lang="tr-TR" altLang="en-US" sz="2000" dirty="0"/>
          </a:p>
        </p:txBody>
      </p:sp>
      <p:sp>
        <p:nvSpPr>
          <p:cNvPr id="5" name="Rectangle 5">
            <a:extLst>
              <a:ext uri="{FF2B5EF4-FFF2-40B4-BE49-F238E27FC236}">
                <a16:creationId xmlns:a16="http://schemas.microsoft.com/office/drawing/2014/main" id="{F5A0058F-AFA6-43F1-BBDA-25BAF6AC0C8B}"/>
              </a:ext>
            </a:extLst>
          </p:cNvPr>
          <p:cNvSpPr>
            <a:spLocks noChangeArrowheads="1"/>
          </p:cNvSpPr>
          <p:nvPr/>
        </p:nvSpPr>
        <p:spPr bwMode="auto">
          <a:xfrm>
            <a:off x="35859" y="1210235"/>
            <a:ext cx="6019800" cy="48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000" dirty="0" err="1"/>
              <a:t>Python’ın</a:t>
            </a:r>
            <a:r>
              <a:rPr lang="tr-TR" altLang="en-US" sz="2000" dirty="0"/>
              <a:t> </a:t>
            </a:r>
            <a:r>
              <a:rPr lang="tr-TR" altLang="en-US" sz="2000" dirty="0" err="1"/>
              <a:t>Tensorflow</a:t>
            </a:r>
            <a:r>
              <a:rPr lang="tr-TR" altLang="en-US" sz="2000" dirty="0"/>
              <a:t>, </a:t>
            </a:r>
            <a:r>
              <a:rPr lang="tr-TR" altLang="en-US" sz="2000" dirty="0" err="1"/>
              <a:t>Keras</a:t>
            </a:r>
            <a:r>
              <a:rPr lang="tr-TR" altLang="en-US" sz="2000" dirty="0"/>
              <a:t> gibi derin öğrenme kütüphaneleri ile </a:t>
            </a:r>
            <a:r>
              <a:rPr lang="tr-TR" altLang="en-US" sz="2000" dirty="0" err="1"/>
              <a:t>Tkinter</a:t>
            </a:r>
            <a:r>
              <a:rPr lang="tr-TR" altLang="en-US" sz="2000" dirty="0"/>
              <a:t> </a:t>
            </a:r>
            <a:r>
              <a:rPr lang="tr-TR" altLang="en-US" sz="2000" dirty="0" err="1"/>
              <a:t>Gui</a:t>
            </a:r>
            <a:r>
              <a:rPr lang="tr-TR" altLang="en-US" sz="2000" dirty="0"/>
              <a:t> kütüphanesi</a:t>
            </a:r>
          </a:p>
          <a:p>
            <a:pPr eaLnBrk="1" hangingPunct="1"/>
            <a:endParaRPr lang="tr-TR" altLang="en-US" sz="2000" dirty="0"/>
          </a:p>
          <a:p>
            <a:pPr eaLnBrk="1" hangingPunct="1"/>
            <a:r>
              <a:rPr lang="tr-TR" altLang="en-US" sz="2000" dirty="0"/>
              <a:t>Modelin eğitilmesi için en az 3GB V-Ram ekran kartı</a:t>
            </a:r>
          </a:p>
          <a:p>
            <a:pPr eaLnBrk="1" hangingPunct="1"/>
            <a:endParaRPr lang="tr-TR" altLang="en-US" sz="2000" dirty="0"/>
          </a:p>
          <a:p>
            <a:pPr eaLnBrk="1" hangingPunct="1"/>
            <a:r>
              <a:rPr lang="tr-TR" altLang="en-US" sz="2000" dirty="0"/>
              <a:t>Kullanıcının canlı akıştan yaş tespiti yapabilmesi için </a:t>
            </a:r>
            <a:r>
              <a:rPr lang="tr-TR" altLang="en-US" sz="2000" dirty="0" err="1"/>
              <a:t>webcam</a:t>
            </a:r>
            <a:endParaRPr lang="tr-TR" altLang="en-US" sz="2000" dirty="0"/>
          </a:p>
          <a:p>
            <a:pPr eaLnBrk="1" hangingPunct="1"/>
            <a:endParaRPr lang="tr-TR" altLang="en-US" sz="2000" dirty="0"/>
          </a:p>
          <a:p>
            <a:pPr eaLnBrk="1" hangingPunct="1"/>
            <a:r>
              <a:rPr lang="tr-TR" altLang="en-US" sz="2000" dirty="0"/>
              <a:t>Modeli ön eğitime sokabilmek için büyük bir veri seti (IMDB-</a:t>
            </a:r>
            <a:r>
              <a:rPr lang="tr-TR" altLang="en-US" sz="2000" dirty="0" err="1"/>
              <a:t>Wiki</a:t>
            </a:r>
            <a:r>
              <a:rPr lang="tr-TR" altLang="en-US" sz="2000" dirty="0"/>
              <a:t>) veya ön eğitime sokulmuş model ağırlıkları</a:t>
            </a:r>
          </a:p>
        </p:txBody>
      </p:sp>
      <p:pic>
        <p:nvPicPr>
          <p:cNvPr id="3" name="Resim 2">
            <a:extLst>
              <a:ext uri="{FF2B5EF4-FFF2-40B4-BE49-F238E27FC236}">
                <a16:creationId xmlns:a16="http://schemas.microsoft.com/office/drawing/2014/main" id="{4A8E1E93-AFEB-4AC4-B503-68A963C77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941" y="1143000"/>
            <a:ext cx="3124200" cy="1255929"/>
          </a:xfrm>
          <a:prstGeom prst="rect">
            <a:avLst/>
          </a:prstGeom>
        </p:spPr>
      </p:pic>
      <p:pic>
        <p:nvPicPr>
          <p:cNvPr id="7" name="Resim 6">
            <a:extLst>
              <a:ext uri="{FF2B5EF4-FFF2-40B4-BE49-F238E27FC236}">
                <a16:creationId xmlns:a16="http://schemas.microsoft.com/office/drawing/2014/main" id="{F70E11B7-7285-431E-930D-C8C874A075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941" y="2650997"/>
            <a:ext cx="2362200" cy="1937004"/>
          </a:xfrm>
          <a:prstGeom prst="rect">
            <a:avLst/>
          </a:prstGeom>
        </p:spPr>
      </p:pic>
      <p:pic>
        <p:nvPicPr>
          <p:cNvPr id="9" name="Resim 8">
            <a:extLst>
              <a:ext uri="{FF2B5EF4-FFF2-40B4-BE49-F238E27FC236}">
                <a16:creationId xmlns:a16="http://schemas.microsoft.com/office/drawing/2014/main" id="{B8F03D35-2AA3-42EB-A044-88D79B1003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9619" y="4664151"/>
            <a:ext cx="1459287" cy="1252555"/>
          </a:xfrm>
          <a:prstGeom prst="rect">
            <a:avLst/>
          </a:prstGeom>
        </p:spPr>
      </p:pic>
    </p:spTree>
    <p:extLst>
      <p:ext uri="{BB962C8B-B14F-4D97-AF65-F5344CB8AC3E}">
        <p14:creationId xmlns:p14="http://schemas.microsoft.com/office/powerpoint/2010/main" val="292839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547EE69-629E-4DD4-B362-C705924B9250}"/>
              </a:ext>
            </a:extLst>
          </p:cNvPr>
          <p:cNvSpPr>
            <a:spLocks noGrp="1"/>
          </p:cNvSpPr>
          <p:nvPr>
            <p:ph type="title"/>
          </p:nvPr>
        </p:nvSpPr>
        <p:spPr/>
        <p:txBody>
          <a:bodyPr/>
          <a:lstStyle/>
          <a:p>
            <a:r>
              <a:rPr lang="tr-TR" dirty="0"/>
              <a:t>Veri Setleri</a:t>
            </a:r>
            <a:endParaRPr lang="en-US" dirty="0"/>
          </a:p>
        </p:txBody>
      </p:sp>
      <p:graphicFrame>
        <p:nvGraphicFramePr>
          <p:cNvPr id="5" name="İçerik Yer Tutucusu 4">
            <a:extLst>
              <a:ext uri="{FF2B5EF4-FFF2-40B4-BE49-F238E27FC236}">
                <a16:creationId xmlns:a16="http://schemas.microsoft.com/office/drawing/2014/main" id="{F6717E82-6EB3-4DA8-ADCF-DB01B245CCB4}"/>
              </a:ext>
            </a:extLst>
          </p:cNvPr>
          <p:cNvGraphicFramePr>
            <a:graphicFrameLocks noGrp="1"/>
          </p:cNvGraphicFramePr>
          <p:nvPr>
            <p:ph idx="1"/>
            <p:extLst>
              <p:ext uri="{D42A27DB-BD31-4B8C-83A1-F6EECF244321}">
                <p14:modId xmlns:p14="http://schemas.microsoft.com/office/powerpoint/2010/main" val="3658659473"/>
              </p:ext>
            </p:extLst>
          </p:nvPr>
        </p:nvGraphicFramePr>
        <p:xfrm>
          <a:off x="1504950" y="3016692"/>
          <a:ext cx="6210300" cy="2933179"/>
        </p:xfrm>
        <a:graphic>
          <a:graphicData uri="http://schemas.openxmlformats.org/drawingml/2006/table">
            <a:tbl>
              <a:tblPr firstRow="1" firstCol="1" bandRow="1">
                <a:tableStyleId>{5C22544A-7EE6-4342-B048-85BDC9FD1C3A}</a:tableStyleId>
              </a:tblPr>
              <a:tblGrid>
                <a:gridCol w="1242060">
                  <a:extLst>
                    <a:ext uri="{9D8B030D-6E8A-4147-A177-3AD203B41FA5}">
                      <a16:colId xmlns:a16="http://schemas.microsoft.com/office/drawing/2014/main" val="1483946935"/>
                    </a:ext>
                  </a:extLst>
                </a:gridCol>
                <a:gridCol w="1242060">
                  <a:extLst>
                    <a:ext uri="{9D8B030D-6E8A-4147-A177-3AD203B41FA5}">
                      <a16:colId xmlns:a16="http://schemas.microsoft.com/office/drawing/2014/main" val="1112089212"/>
                    </a:ext>
                  </a:extLst>
                </a:gridCol>
                <a:gridCol w="1242060">
                  <a:extLst>
                    <a:ext uri="{9D8B030D-6E8A-4147-A177-3AD203B41FA5}">
                      <a16:colId xmlns:a16="http://schemas.microsoft.com/office/drawing/2014/main" val="2076391810"/>
                    </a:ext>
                  </a:extLst>
                </a:gridCol>
                <a:gridCol w="1242060">
                  <a:extLst>
                    <a:ext uri="{9D8B030D-6E8A-4147-A177-3AD203B41FA5}">
                      <a16:colId xmlns:a16="http://schemas.microsoft.com/office/drawing/2014/main" val="4221886029"/>
                    </a:ext>
                  </a:extLst>
                </a:gridCol>
                <a:gridCol w="1242060">
                  <a:extLst>
                    <a:ext uri="{9D8B030D-6E8A-4147-A177-3AD203B41FA5}">
                      <a16:colId xmlns:a16="http://schemas.microsoft.com/office/drawing/2014/main" val="3071341753"/>
                    </a:ext>
                  </a:extLst>
                </a:gridCol>
              </a:tblGrid>
              <a:tr h="244722">
                <a:tc>
                  <a:txBody>
                    <a:bodyPr/>
                    <a:lstStyle/>
                    <a:p>
                      <a:pPr marL="0" marR="0" algn="just">
                        <a:lnSpc>
                          <a:spcPct val="150000"/>
                        </a:lnSpc>
                        <a:spcBef>
                          <a:spcPts val="0"/>
                        </a:spcBef>
                        <a:spcAft>
                          <a:spcPts val="0"/>
                        </a:spcAft>
                      </a:pPr>
                      <a:r>
                        <a:rPr lang="tr-TR" sz="1200">
                          <a:effectLst/>
                        </a:rPr>
                        <a:t>Yaş Grubu</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dirty="0">
                          <a:effectLst/>
                        </a:rPr>
                        <a:t>Train</a:t>
                      </a:r>
                      <a:endParaRPr lang="en-US" sz="1200" dirty="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Valid</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Test</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Toplam</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2549136320"/>
                  </a:ext>
                </a:extLst>
              </a:tr>
              <a:tr h="244722">
                <a:tc>
                  <a:txBody>
                    <a:bodyPr/>
                    <a:lstStyle/>
                    <a:p>
                      <a:pPr marL="0" marR="0" algn="just">
                        <a:lnSpc>
                          <a:spcPct val="150000"/>
                        </a:lnSpc>
                        <a:spcBef>
                          <a:spcPts val="0"/>
                        </a:spcBef>
                        <a:spcAft>
                          <a:spcPts val="0"/>
                        </a:spcAft>
                      </a:pPr>
                      <a:r>
                        <a:rPr lang="tr-TR" sz="1200">
                          <a:effectLst/>
                        </a:rPr>
                        <a:t>0-6</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252</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dirty="0">
                          <a:effectLst/>
                        </a:rPr>
                        <a:t>93</a:t>
                      </a:r>
                      <a:endParaRPr lang="en-US" sz="1200" dirty="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153</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498</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126081555"/>
                  </a:ext>
                </a:extLst>
              </a:tr>
              <a:tr h="244722">
                <a:tc>
                  <a:txBody>
                    <a:bodyPr/>
                    <a:lstStyle/>
                    <a:p>
                      <a:pPr marL="0" marR="0" algn="just">
                        <a:lnSpc>
                          <a:spcPct val="150000"/>
                        </a:lnSpc>
                        <a:spcBef>
                          <a:spcPts val="0"/>
                        </a:spcBef>
                        <a:spcAft>
                          <a:spcPts val="0"/>
                        </a:spcAft>
                      </a:pPr>
                      <a:r>
                        <a:rPr lang="tr-TR" sz="1200">
                          <a:effectLst/>
                        </a:rPr>
                        <a:t>7-13</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157</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50</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108</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315</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3055167476"/>
                  </a:ext>
                </a:extLst>
              </a:tr>
              <a:tr h="244722">
                <a:tc>
                  <a:txBody>
                    <a:bodyPr/>
                    <a:lstStyle/>
                    <a:p>
                      <a:pPr marL="0" marR="0" algn="just">
                        <a:lnSpc>
                          <a:spcPct val="150000"/>
                        </a:lnSpc>
                        <a:spcBef>
                          <a:spcPts val="0"/>
                        </a:spcBef>
                        <a:spcAft>
                          <a:spcPts val="0"/>
                        </a:spcAft>
                      </a:pPr>
                      <a:r>
                        <a:rPr lang="tr-TR" sz="1200">
                          <a:effectLst/>
                        </a:rPr>
                        <a:t>14-20</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404</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170</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dirty="0">
                          <a:effectLst/>
                        </a:rPr>
                        <a:t>109</a:t>
                      </a:r>
                      <a:endParaRPr lang="en-US" sz="1200" dirty="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683</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1108779516"/>
                  </a:ext>
                </a:extLst>
              </a:tr>
              <a:tr h="244722">
                <a:tc>
                  <a:txBody>
                    <a:bodyPr/>
                    <a:lstStyle/>
                    <a:p>
                      <a:pPr marL="0" marR="0" algn="just">
                        <a:lnSpc>
                          <a:spcPct val="150000"/>
                        </a:lnSpc>
                        <a:spcBef>
                          <a:spcPts val="0"/>
                        </a:spcBef>
                        <a:spcAft>
                          <a:spcPts val="0"/>
                        </a:spcAft>
                      </a:pPr>
                      <a:r>
                        <a:rPr lang="tr-TR" sz="1200">
                          <a:effectLst/>
                        </a:rPr>
                        <a:t>21-27</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dirty="0">
                          <a:effectLst/>
                        </a:rPr>
                        <a:t>1107</a:t>
                      </a:r>
                      <a:endParaRPr lang="en-US" sz="1200" dirty="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368</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334</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1809</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692524283"/>
                  </a:ext>
                </a:extLst>
              </a:tr>
              <a:tr h="244722">
                <a:tc>
                  <a:txBody>
                    <a:bodyPr/>
                    <a:lstStyle/>
                    <a:p>
                      <a:pPr marL="0" marR="0" algn="just">
                        <a:lnSpc>
                          <a:spcPct val="150000"/>
                        </a:lnSpc>
                        <a:spcBef>
                          <a:spcPts val="0"/>
                        </a:spcBef>
                        <a:spcAft>
                          <a:spcPts val="0"/>
                        </a:spcAft>
                      </a:pPr>
                      <a:r>
                        <a:rPr lang="tr-TR" sz="1200">
                          <a:effectLst/>
                        </a:rPr>
                        <a:t>28-34</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848</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332</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460</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1640</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2247740639"/>
                  </a:ext>
                </a:extLst>
              </a:tr>
              <a:tr h="244722">
                <a:tc>
                  <a:txBody>
                    <a:bodyPr/>
                    <a:lstStyle/>
                    <a:p>
                      <a:pPr marL="0" marR="0" algn="just">
                        <a:lnSpc>
                          <a:spcPct val="150000"/>
                        </a:lnSpc>
                        <a:spcBef>
                          <a:spcPts val="0"/>
                        </a:spcBef>
                        <a:spcAft>
                          <a:spcPts val="0"/>
                        </a:spcAft>
                      </a:pPr>
                      <a:r>
                        <a:rPr lang="tr-TR" sz="1200">
                          <a:effectLst/>
                        </a:rPr>
                        <a:t>35-41</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513</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172</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271</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956</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2957770711"/>
                  </a:ext>
                </a:extLst>
              </a:tr>
              <a:tr h="244722">
                <a:tc>
                  <a:txBody>
                    <a:bodyPr/>
                    <a:lstStyle/>
                    <a:p>
                      <a:pPr marL="0" marR="0" algn="just">
                        <a:lnSpc>
                          <a:spcPct val="150000"/>
                        </a:lnSpc>
                        <a:spcBef>
                          <a:spcPts val="0"/>
                        </a:spcBef>
                        <a:spcAft>
                          <a:spcPts val="0"/>
                        </a:spcAft>
                      </a:pPr>
                      <a:r>
                        <a:rPr lang="tr-TR" sz="1200">
                          <a:effectLst/>
                        </a:rPr>
                        <a:t>42-48</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299</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123</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164</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586</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3664888667"/>
                  </a:ext>
                </a:extLst>
              </a:tr>
              <a:tr h="244722">
                <a:tc>
                  <a:txBody>
                    <a:bodyPr/>
                    <a:lstStyle/>
                    <a:p>
                      <a:pPr marL="0" marR="0" algn="just">
                        <a:lnSpc>
                          <a:spcPct val="150000"/>
                        </a:lnSpc>
                        <a:spcBef>
                          <a:spcPts val="0"/>
                        </a:spcBef>
                        <a:spcAft>
                          <a:spcPts val="0"/>
                        </a:spcAft>
                      </a:pPr>
                      <a:r>
                        <a:rPr lang="tr-TR" sz="1200">
                          <a:effectLst/>
                        </a:rPr>
                        <a:t>49-55</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249</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83</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135</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467</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3010603471"/>
                  </a:ext>
                </a:extLst>
              </a:tr>
              <a:tr h="244722">
                <a:tc>
                  <a:txBody>
                    <a:bodyPr/>
                    <a:lstStyle/>
                    <a:p>
                      <a:pPr marL="0" marR="0" algn="just">
                        <a:lnSpc>
                          <a:spcPct val="150000"/>
                        </a:lnSpc>
                        <a:spcBef>
                          <a:spcPts val="0"/>
                        </a:spcBef>
                        <a:spcAft>
                          <a:spcPts val="0"/>
                        </a:spcAft>
                      </a:pPr>
                      <a:r>
                        <a:rPr lang="tr-TR" sz="1200" dirty="0">
                          <a:effectLst/>
                        </a:rPr>
                        <a:t>56-62</a:t>
                      </a:r>
                      <a:endParaRPr lang="en-US" sz="1200" dirty="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165</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62</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lgn="just">
                        <a:lnSpc>
                          <a:spcPct val="150000"/>
                        </a:lnSpc>
                        <a:spcBef>
                          <a:spcPts val="0"/>
                        </a:spcBef>
                        <a:spcAft>
                          <a:spcPts val="0"/>
                        </a:spcAft>
                      </a:pPr>
                      <a:r>
                        <a:rPr lang="tr-TR" sz="1200">
                          <a:effectLst/>
                        </a:rPr>
                        <a:t>77</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304</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2770497574"/>
                  </a:ext>
                </a:extLst>
              </a:tr>
              <a:tr h="244722">
                <a:tc>
                  <a:txBody>
                    <a:bodyPr/>
                    <a:lstStyle/>
                    <a:p>
                      <a:pPr marL="0" marR="0" algn="just">
                        <a:lnSpc>
                          <a:spcPct val="150000"/>
                        </a:lnSpc>
                        <a:spcBef>
                          <a:spcPts val="0"/>
                        </a:spcBef>
                        <a:spcAft>
                          <a:spcPts val="0"/>
                        </a:spcAft>
                      </a:pPr>
                      <a:r>
                        <a:rPr lang="tr-TR" sz="1200">
                          <a:effectLst/>
                        </a:rPr>
                        <a:t>62+</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119</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47</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157</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323</a:t>
                      </a:r>
                      <a:endParaRPr lang="en-US" sz="120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565701534"/>
                  </a:ext>
                </a:extLst>
              </a:tr>
              <a:tr h="202382">
                <a:tc>
                  <a:txBody>
                    <a:bodyPr/>
                    <a:lstStyle/>
                    <a:p>
                      <a:pPr marL="0" marR="0" algn="just">
                        <a:lnSpc>
                          <a:spcPct val="150000"/>
                        </a:lnSpc>
                        <a:spcBef>
                          <a:spcPts val="0"/>
                        </a:spcBef>
                        <a:spcAft>
                          <a:spcPts val="0"/>
                        </a:spcAft>
                      </a:pPr>
                      <a:r>
                        <a:rPr lang="tr-TR" sz="1200">
                          <a:effectLst/>
                        </a:rPr>
                        <a:t>Toplam</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4113</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1500</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a:effectLst/>
                        </a:rPr>
                        <a:t>1978</a:t>
                      </a:r>
                      <a:endParaRPr lang="en-US" sz="1200">
                        <a:effectLst/>
                        <a:latin typeface="Times New Roman" panose="02020603050405020304" pitchFamily="18" charset="0"/>
                        <a:ea typeface="Times New Roman" panose="02020603050405020304" pitchFamily="18" charset="0"/>
                      </a:endParaRPr>
                    </a:p>
                  </a:txBody>
                  <a:tcPr marL="33699" marR="33699" marT="0" marB="0"/>
                </a:tc>
                <a:tc>
                  <a:txBody>
                    <a:bodyPr/>
                    <a:lstStyle/>
                    <a:p>
                      <a:pPr marL="0" marR="0">
                        <a:spcBef>
                          <a:spcPts val="0"/>
                        </a:spcBef>
                        <a:spcAft>
                          <a:spcPts val="0"/>
                        </a:spcAft>
                      </a:pPr>
                      <a:r>
                        <a:rPr lang="tr-TR" sz="1200" dirty="0">
                          <a:effectLst/>
                        </a:rPr>
                        <a:t>7591</a:t>
                      </a:r>
                      <a:endParaRPr lang="en-US" sz="1200" dirty="0">
                        <a:effectLst/>
                        <a:latin typeface="Times New Roman" panose="02020603050405020304" pitchFamily="18" charset="0"/>
                        <a:ea typeface="Times New Roman" panose="02020603050405020304" pitchFamily="18" charset="0"/>
                      </a:endParaRPr>
                    </a:p>
                  </a:txBody>
                  <a:tcPr marL="33699" marR="33699" marT="0" marB="0"/>
                </a:tc>
                <a:extLst>
                  <a:ext uri="{0D108BD9-81ED-4DB2-BD59-A6C34878D82A}">
                    <a16:rowId xmlns:a16="http://schemas.microsoft.com/office/drawing/2014/main" val="713996414"/>
                  </a:ext>
                </a:extLst>
              </a:tr>
            </a:tbl>
          </a:graphicData>
        </a:graphic>
      </p:graphicFrame>
      <p:sp>
        <p:nvSpPr>
          <p:cNvPr id="4" name="Slayt Numarası Yer Tutucusu 3">
            <a:extLst>
              <a:ext uri="{FF2B5EF4-FFF2-40B4-BE49-F238E27FC236}">
                <a16:creationId xmlns:a16="http://schemas.microsoft.com/office/drawing/2014/main" id="{5CC7BA0A-AC12-42CE-939E-7652EFCA8EE9}"/>
              </a:ext>
            </a:extLst>
          </p:cNvPr>
          <p:cNvSpPr>
            <a:spLocks noGrp="1"/>
          </p:cNvSpPr>
          <p:nvPr>
            <p:ph type="sldNum" sz="quarter" idx="10"/>
          </p:nvPr>
        </p:nvSpPr>
        <p:spPr/>
        <p:txBody>
          <a:bodyPr/>
          <a:lstStyle/>
          <a:p>
            <a:fld id="{606EA505-76AA-495E-815C-8AF94549A6BB}" type="slidenum">
              <a:rPr lang="tr-TR" altLang="en-US" smtClean="0"/>
              <a:pPr/>
              <a:t>5</a:t>
            </a:fld>
            <a:endParaRPr lang="tr-TR" altLang="en-US"/>
          </a:p>
        </p:txBody>
      </p:sp>
      <p:sp>
        <p:nvSpPr>
          <p:cNvPr id="6" name="Metin kutusu 5">
            <a:extLst>
              <a:ext uri="{FF2B5EF4-FFF2-40B4-BE49-F238E27FC236}">
                <a16:creationId xmlns:a16="http://schemas.microsoft.com/office/drawing/2014/main" id="{FE298EDA-A539-449F-9BEE-D25D7E80ADF3}"/>
              </a:ext>
            </a:extLst>
          </p:cNvPr>
          <p:cNvSpPr txBox="1"/>
          <p:nvPr/>
        </p:nvSpPr>
        <p:spPr>
          <a:xfrm>
            <a:off x="609600" y="1077700"/>
            <a:ext cx="8001000" cy="2123658"/>
          </a:xfrm>
          <a:prstGeom prst="rect">
            <a:avLst/>
          </a:prstGeom>
          <a:noFill/>
        </p:spPr>
        <p:txBody>
          <a:bodyPr wrap="square" rtlCol="0">
            <a:spAutoFit/>
          </a:bodyPr>
          <a:lstStyle/>
          <a:p>
            <a:pPr algn="just"/>
            <a:r>
              <a:rPr lang="tr-TR" dirty="0" err="1">
                <a:latin typeface="Times New Roman" panose="02020603050405020304" pitchFamily="18" charset="0"/>
                <a:cs typeface="Times New Roman" panose="02020603050405020304" pitchFamily="18" charset="0"/>
              </a:rPr>
              <a:t>ChaLearn</a:t>
            </a:r>
            <a:r>
              <a:rPr lang="tr-TR" dirty="0">
                <a:latin typeface="Times New Roman" panose="02020603050405020304" pitchFamily="18" charset="0"/>
                <a:cs typeface="Times New Roman" panose="02020603050405020304" pitchFamily="18" charset="0"/>
              </a:rPr>
              <a:t>: </a:t>
            </a:r>
          </a:p>
          <a:p>
            <a:pPr algn="just"/>
            <a:endParaRPr lang="tr-TR" sz="1200" dirty="0"/>
          </a:p>
          <a:p>
            <a:pPr algn="just"/>
            <a:r>
              <a:rPr lang="tr-TR" sz="1400" dirty="0" err="1">
                <a:latin typeface="Times New Roman" panose="02020603050405020304" pitchFamily="18" charset="0"/>
                <a:cs typeface="Times New Roman" panose="02020603050405020304" pitchFamily="18" charset="0"/>
              </a:rPr>
              <a:t>ChaLearn</a:t>
            </a:r>
            <a:r>
              <a:rPr lang="tr-TR" sz="1400" dirty="0">
                <a:latin typeface="Times New Roman" panose="02020603050405020304" pitchFamily="18" charset="0"/>
                <a:cs typeface="Times New Roman" panose="02020603050405020304" pitchFamily="18" charset="0"/>
              </a:rPr>
              <a:t> LAP, CVPR ’16 etkinliğinin bir yarışması için hazırlanmış bir veri setidir. Diğer yaş tahmini için hazırlanan veri setlerinin aksine, içerisinde bulunan kişilerin gerçek yaşlarıyla değil görünen yaşlarıyla etiketlenmiş veriler içermektedir. Bir kişinin görünen yaşı, Facebook </a:t>
            </a:r>
            <a:r>
              <a:rPr lang="tr-TR" sz="1400" dirty="0" err="1">
                <a:latin typeface="Times New Roman" panose="02020603050405020304" pitchFamily="18" charset="0"/>
                <a:cs typeface="Times New Roman" panose="02020603050405020304" pitchFamily="18" charset="0"/>
              </a:rPr>
              <a:t>Implementation</a:t>
            </a:r>
            <a:r>
              <a:rPr lang="tr-TR" sz="1400" dirty="0">
                <a:latin typeface="Times New Roman" panose="02020603050405020304" pitchFamily="18" charset="0"/>
                <a:cs typeface="Times New Roman" panose="02020603050405020304" pitchFamily="18" charset="0"/>
              </a:rPr>
              <a:t> ve Amazon </a:t>
            </a:r>
            <a:r>
              <a:rPr lang="tr-TR" sz="1400" dirty="0" err="1">
                <a:latin typeface="Times New Roman" panose="02020603050405020304" pitchFamily="18" charset="0"/>
                <a:cs typeface="Times New Roman" panose="02020603050405020304" pitchFamily="18" charset="0"/>
              </a:rPr>
              <a:t>Mechanical</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Turk</a:t>
            </a:r>
            <a:r>
              <a:rPr lang="tr-TR" sz="1400" dirty="0">
                <a:latin typeface="Times New Roman" panose="02020603050405020304" pitchFamily="18" charset="0"/>
                <a:cs typeface="Times New Roman" panose="02020603050405020304" pitchFamily="18" charset="0"/>
              </a:rPr>
              <a:t> iş birliği ile birden fazla kişinin oylarının ortalaması alınarak etiketlendirilmiştir. Ayrıca ortalama yaş ile birlikte verilen oyların standart varyasyonu da yanında verilmiştir. İçerisinde toplamda 7591 ayrı insana ait birer görüntü mevcuttur.</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0259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547EE69-629E-4DD4-B362-C705924B9250}"/>
              </a:ext>
            </a:extLst>
          </p:cNvPr>
          <p:cNvSpPr>
            <a:spLocks noGrp="1"/>
          </p:cNvSpPr>
          <p:nvPr>
            <p:ph type="title"/>
          </p:nvPr>
        </p:nvSpPr>
        <p:spPr/>
        <p:txBody>
          <a:bodyPr/>
          <a:lstStyle/>
          <a:p>
            <a:r>
              <a:rPr lang="tr-TR" dirty="0"/>
              <a:t>Veri Setleri-2</a:t>
            </a:r>
            <a:endParaRPr lang="en-US" dirty="0"/>
          </a:p>
        </p:txBody>
      </p:sp>
      <p:sp>
        <p:nvSpPr>
          <p:cNvPr id="4" name="Slayt Numarası Yer Tutucusu 3">
            <a:extLst>
              <a:ext uri="{FF2B5EF4-FFF2-40B4-BE49-F238E27FC236}">
                <a16:creationId xmlns:a16="http://schemas.microsoft.com/office/drawing/2014/main" id="{5CC7BA0A-AC12-42CE-939E-7652EFCA8EE9}"/>
              </a:ext>
            </a:extLst>
          </p:cNvPr>
          <p:cNvSpPr>
            <a:spLocks noGrp="1"/>
          </p:cNvSpPr>
          <p:nvPr>
            <p:ph type="sldNum" sz="quarter" idx="10"/>
          </p:nvPr>
        </p:nvSpPr>
        <p:spPr/>
        <p:txBody>
          <a:bodyPr/>
          <a:lstStyle/>
          <a:p>
            <a:fld id="{606EA505-76AA-495E-815C-8AF94549A6BB}" type="slidenum">
              <a:rPr lang="tr-TR" altLang="en-US" smtClean="0"/>
              <a:pPr/>
              <a:t>6</a:t>
            </a:fld>
            <a:endParaRPr lang="tr-TR" altLang="en-US"/>
          </a:p>
        </p:txBody>
      </p:sp>
      <p:sp>
        <p:nvSpPr>
          <p:cNvPr id="6" name="Metin kutusu 5">
            <a:extLst>
              <a:ext uri="{FF2B5EF4-FFF2-40B4-BE49-F238E27FC236}">
                <a16:creationId xmlns:a16="http://schemas.microsoft.com/office/drawing/2014/main" id="{FE298EDA-A539-449F-9BEE-D25D7E80ADF3}"/>
              </a:ext>
            </a:extLst>
          </p:cNvPr>
          <p:cNvSpPr txBox="1"/>
          <p:nvPr/>
        </p:nvSpPr>
        <p:spPr>
          <a:xfrm>
            <a:off x="609600" y="1077700"/>
            <a:ext cx="8001000" cy="1477328"/>
          </a:xfrm>
          <a:prstGeom prst="rect">
            <a:avLst/>
          </a:prstGeom>
          <a:noFill/>
        </p:spPr>
        <p:txBody>
          <a:bodyPr wrap="square" rtlCol="0">
            <a:spAutoFit/>
          </a:bodyPr>
          <a:lstStyle/>
          <a:p>
            <a:pPr algn="just"/>
            <a:r>
              <a:rPr lang="tr-TR" b="1" dirty="0" err="1">
                <a:latin typeface="Times New Roman" panose="02020603050405020304" pitchFamily="18" charset="0"/>
                <a:cs typeface="Times New Roman" panose="02020603050405020304" pitchFamily="18" charset="0"/>
              </a:rPr>
              <a:t>FGNet</a:t>
            </a:r>
            <a:r>
              <a:rPr lang="tr-TR" b="1" dirty="0">
                <a:latin typeface="Times New Roman" panose="02020603050405020304" pitchFamily="18" charset="0"/>
                <a:cs typeface="Times New Roman" panose="02020603050405020304" pitchFamily="18" charset="0"/>
              </a:rPr>
              <a:t>: </a:t>
            </a:r>
          </a:p>
          <a:p>
            <a:pPr algn="just"/>
            <a:endParaRPr lang="tr-TR" sz="1200" dirty="0">
              <a:latin typeface="Times New Roman" panose="02020603050405020304" pitchFamily="18" charset="0"/>
              <a:cs typeface="Times New Roman" panose="02020603050405020304" pitchFamily="18" charset="0"/>
            </a:endParaRPr>
          </a:p>
          <a:p>
            <a:pPr algn="just"/>
            <a:r>
              <a:rPr lang="tr-TR" sz="1400" dirty="0" err="1">
                <a:latin typeface="Times New Roman" panose="02020603050405020304" pitchFamily="18" charset="0"/>
                <a:cs typeface="Times New Roman" panose="02020603050405020304" pitchFamily="18" charset="0"/>
              </a:rPr>
              <a:t>FGNet</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Aging</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Face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And</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Gesture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Recognition</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Working</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group</a:t>
            </a:r>
            <a:r>
              <a:rPr lang="tr-TR" sz="1400" dirty="0">
                <a:latin typeface="Times New Roman" panose="02020603050405020304" pitchFamily="18" charset="0"/>
                <a:cs typeface="Times New Roman" panose="02020603050405020304" pitchFamily="18" charset="0"/>
              </a:rPr>
              <a:t> üyesi, </a:t>
            </a:r>
            <a:r>
              <a:rPr lang="tr-TR" sz="1400" dirty="0" err="1">
                <a:latin typeface="Times New Roman" panose="02020603050405020304" pitchFamily="18" charset="0"/>
                <a:cs typeface="Times New Roman" panose="02020603050405020304" pitchFamily="18" charset="0"/>
              </a:rPr>
              <a:t>Andread</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Lanitis</a:t>
            </a:r>
            <a:r>
              <a:rPr lang="tr-TR" sz="1400" dirty="0">
                <a:latin typeface="Times New Roman" panose="02020603050405020304" pitchFamily="18" charset="0"/>
                <a:cs typeface="Times New Roman" panose="02020603050405020304" pitchFamily="18" charset="0"/>
              </a:rPr>
              <a:t> tarafından hazırlanmış bir veri setidir. </a:t>
            </a:r>
            <a:r>
              <a:rPr lang="tr-TR" sz="1400" dirty="0" err="1">
                <a:latin typeface="Times New Roman" panose="02020603050405020304" pitchFamily="18" charset="0"/>
                <a:cs typeface="Times New Roman" panose="02020603050405020304" pitchFamily="18" charset="0"/>
              </a:rPr>
              <a:t>ChaLearn</a:t>
            </a:r>
            <a:r>
              <a:rPr lang="tr-TR" sz="1400" dirty="0">
                <a:latin typeface="Times New Roman" panose="02020603050405020304" pitchFamily="18" charset="0"/>
                <a:cs typeface="Times New Roman" panose="02020603050405020304" pitchFamily="18" charset="0"/>
              </a:rPr>
              <a:t> LAP veri setinin aksine, </a:t>
            </a:r>
            <a:r>
              <a:rPr lang="tr-TR" sz="1400" dirty="0" err="1">
                <a:latin typeface="Times New Roman" panose="02020603050405020304" pitchFamily="18" charset="0"/>
                <a:cs typeface="Times New Roman" panose="02020603050405020304" pitchFamily="18" charset="0"/>
              </a:rPr>
              <a:t>FGNet</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Aging</a:t>
            </a:r>
            <a:r>
              <a:rPr lang="tr-TR" sz="1400" dirty="0">
                <a:latin typeface="Times New Roman" panose="02020603050405020304" pitchFamily="18" charset="0"/>
                <a:cs typeface="Times New Roman" panose="02020603050405020304" pitchFamily="18" charset="0"/>
              </a:rPr>
              <a:t> veri setinde, bir kişinin çocukluktan belli bir yaşına kadar görüntüleri mevcuttur.</a:t>
            </a:r>
            <a:endParaRPr lang="en-US" sz="1400" dirty="0">
              <a:latin typeface="Times New Roman" panose="02020603050405020304" pitchFamily="18" charset="0"/>
              <a:cs typeface="Times New Roman" panose="02020603050405020304" pitchFamily="18" charset="0"/>
            </a:endParaRPr>
          </a:p>
          <a:p>
            <a:endParaRPr lang="en-US" dirty="0"/>
          </a:p>
        </p:txBody>
      </p:sp>
      <p:graphicFrame>
        <p:nvGraphicFramePr>
          <p:cNvPr id="8" name="Tablo 7">
            <a:extLst>
              <a:ext uri="{FF2B5EF4-FFF2-40B4-BE49-F238E27FC236}">
                <a16:creationId xmlns:a16="http://schemas.microsoft.com/office/drawing/2014/main" id="{9F5AB9A7-4504-4B70-938D-8FBFA037AFB7}"/>
              </a:ext>
            </a:extLst>
          </p:cNvPr>
          <p:cNvGraphicFramePr>
            <a:graphicFrameLocks noGrp="1"/>
          </p:cNvGraphicFramePr>
          <p:nvPr>
            <p:extLst>
              <p:ext uri="{D42A27DB-BD31-4B8C-83A1-F6EECF244321}">
                <p14:modId xmlns:p14="http://schemas.microsoft.com/office/powerpoint/2010/main" val="651453519"/>
              </p:ext>
            </p:extLst>
          </p:nvPr>
        </p:nvGraphicFramePr>
        <p:xfrm>
          <a:off x="6248400" y="2576406"/>
          <a:ext cx="2514600" cy="2894844"/>
        </p:xfrm>
        <a:graphic>
          <a:graphicData uri="http://schemas.openxmlformats.org/drawingml/2006/table">
            <a:tbl>
              <a:tblPr firstRow="1" firstCol="1" bandRow="1">
                <a:tableStyleId>{5C22544A-7EE6-4342-B048-85BDC9FD1C3A}</a:tableStyleId>
              </a:tblPr>
              <a:tblGrid>
                <a:gridCol w="1257300">
                  <a:extLst>
                    <a:ext uri="{9D8B030D-6E8A-4147-A177-3AD203B41FA5}">
                      <a16:colId xmlns:a16="http://schemas.microsoft.com/office/drawing/2014/main" val="1440898643"/>
                    </a:ext>
                  </a:extLst>
                </a:gridCol>
                <a:gridCol w="1257300">
                  <a:extLst>
                    <a:ext uri="{9D8B030D-6E8A-4147-A177-3AD203B41FA5}">
                      <a16:colId xmlns:a16="http://schemas.microsoft.com/office/drawing/2014/main" val="1323560139"/>
                    </a:ext>
                  </a:extLst>
                </a:gridCol>
              </a:tblGrid>
              <a:tr h="182880">
                <a:tc>
                  <a:txBody>
                    <a:bodyPr/>
                    <a:lstStyle/>
                    <a:p>
                      <a:pPr marL="0" marR="0" algn="just">
                        <a:lnSpc>
                          <a:spcPct val="150000"/>
                        </a:lnSpc>
                        <a:spcBef>
                          <a:spcPts val="0"/>
                        </a:spcBef>
                        <a:spcAft>
                          <a:spcPts val="0"/>
                        </a:spcAft>
                      </a:pPr>
                      <a:r>
                        <a:rPr lang="tr-TR" sz="1200">
                          <a:effectLst/>
                        </a:rPr>
                        <a:t>Yaş Grubu</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a:effectLst/>
                        </a:rPr>
                        <a:t>Toplam</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98203391"/>
                  </a:ext>
                </a:extLst>
              </a:tr>
              <a:tr h="182880">
                <a:tc>
                  <a:txBody>
                    <a:bodyPr/>
                    <a:lstStyle/>
                    <a:p>
                      <a:pPr marL="0" marR="0" algn="just">
                        <a:lnSpc>
                          <a:spcPct val="150000"/>
                        </a:lnSpc>
                        <a:spcBef>
                          <a:spcPts val="0"/>
                        </a:spcBef>
                        <a:spcAft>
                          <a:spcPts val="0"/>
                        </a:spcAft>
                      </a:pPr>
                      <a:r>
                        <a:rPr lang="tr-TR" sz="1200">
                          <a:effectLst/>
                        </a:rPr>
                        <a:t>0-6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a:effectLst/>
                        </a:rPr>
                        <a:t>275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20828059"/>
                  </a:ext>
                </a:extLst>
              </a:tr>
              <a:tr h="182880">
                <a:tc>
                  <a:txBody>
                    <a:bodyPr/>
                    <a:lstStyle/>
                    <a:p>
                      <a:pPr marL="0" marR="0" algn="just">
                        <a:lnSpc>
                          <a:spcPct val="150000"/>
                        </a:lnSpc>
                        <a:spcBef>
                          <a:spcPts val="0"/>
                        </a:spcBef>
                        <a:spcAft>
                          <a:spcPts val="0"/>
                        </a:spcAft>
                      </a:pPr>
                      <a:r>
                        <a:rPr lang="tr-TR" sz="1200">
                          <a:effectLst/>
                        </a:rPr>
                        <a:t>7-13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a:effectLst/>
                        </a:rPr>
                        <a:t>239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05325878"/>
                  </a:ext>
                </a:extLst>
              </a:tr>
              <a:tr h="182880">
                <a:tc>
                  <a:txBody>
                    <a:bodyPr/>
                    <a:lstStyle/>
                    <a:p>
                      <a:pPr marL="0" marR="0" algn="just">
                        <a:lnSpc>
                          <a:spcPct val="150000"/>
                        </a:lnSpc>
                        <a:spcBef>
                          <a:spcPts val="0"/>
                        </a:spcBef>
                        <a:spcAft>
                          <a:spcPts val="0"/>
                        </a:spcAft>
                      </a:pPr>
                      <a:r>
                        <a:rPr lang="tr-TR" sz="1200">
                          <a:effectLst/>
                        </a:rPr>
                        <a:t>14-20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dirty="0">
                          <a:effectLst/>
                        </a:rPr>
                        <a:t>217</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31281247"/>
                  </a:ext>
                </a:extLst>
              </a:tr>
              <a:tr h="182880">
                <a:tc>
                  <a:txBody>
                    <a:bodyPr/>
                    <a:lstStyle/>
                    <a:p>
                      <a:pPr marL="0" marR="0" algn="just">
                        <a:lnSpc>
                          <a:spcPct val="150000"/>
                        </a:lnSpc>
                        <a:spcBef>
                          <a:spcPts val="0"/>
                        </a:spcBef>
                        <a:spcAft>
                          <a:spcPts val="0"/>
                        </a:spcAft>
                      </a:pPr>
                      <a:r>
                        <a:rPr lang="tr-TR" sz="1200">
                          <a:effectLst/>
                        </a:rPr>
                        <a:t>21-27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a:effectLst/>
                        </a:rPr>
                        <a:t>103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87685171"/>
                  </a:ext>
                </a:extLst>
              </a:tr>
              <a:tr h="182880">
                <a:tc>
                  <a:txBody>
                    <a:bodyPr/>
                    <a:lstStyle/>
                    <a:p>
                      <a:pPr marL="0" marR="0" algn="just">
                        <a:lnSpc>
                          <a:spcPct val="150000"/>
                        </a:lnSpc>
                        <a:spcBef>
                          <a:spcPts val="0"/>
                        </a:spcBef>
                        <a:spcAft>
                          <a:spcPts val="0"/>
                        </a:spcAft>
                      </a:pPr>
                      <a:r>
                        <a:rPr lang="tr-TR" sz="1200" dirty="0">
                          <a:effectLst/>
                        </a:rPr>
                        <a:t>28-34</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dirty="0">
                          <a:effectLst/>
                        </a:rPr>
                        <a:t>67</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2203942"/>
                  </a:ext>
                </a:extLst>
              </a:tr>
              <a:tr h="182880">
                <a:tc>
                  <a:txBody>
                    <a:bodyPr/>
                    <a:lstStyle/>
                    <a:p>
                      <a:pPr marL="0" marR="0" algn="just">
                        <a:lnSpc>
                          <a:spcPct val="150000"/>
                        </a:lnSpc>
                        <a:spcBef>
                          <a:spcPts val="0"/>
                        </a:spcBef>
                        <a:spcAft>
                          <a:spcPts val="0"/>
                        </a:spcAft>
                      </a:pPr>
                      <a:r>
                        <a:rPr lang="tr-TR" sz="1200">
                          <a:effectLst/>
                        </a:rPr>
                        <a:t>35-41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a:effectLst/>
                        </a:rPr>
                        <a:t>48</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74166819"/>
                  </a:ext>
                </a:extLst>
              </a:tr>
              <a:tr h="182880">
                <a:tc>
                  <a:txBody>
                    <a:bodyPr/>
                    <a:lstStyle/>
                    <a:p>
                      <a:pPr marL="0" marR="0" algn="just">
                        <a:lnSpc>
                          <a:spcPct val="150000"/>
                        </a:lnSpc>
                        <a:spcBef>
                          <a:spcPts val="0"/>
                        </a:spcBef>
                        <a:spcAft>
                          <a:spcPts val="0"/>
                        </a:spcAft>
                      </a:pPr>
                      <a:r>
                        <a:rPr lang="tr-TR" sz="1200">
                          <a:effectLst/>
                        </a:rPr>
                        <a:t>42-48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a:effectLst/>
                        </a:rPr>
                        <a:t>28</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66154173"/>
                  </a:ext>
                </a:extLst>
              </a:tr>
              <a:tr h="182880">
                <a:tc>
                  <a:txBody>
                    <a:bodyPr/>
                    <a:lstStyle/>
                    <a:p>
                      <a:pPr marL="0" marR="0" algn="just">
                        <a:lnSpc>
                          <a:spcPct val="150000"/>
                        </a:lnSpc>
                        <a:spcBef>
                          <a:spcPts val="0"/>
                        </a:spcBef>
                        <a:spcAft>
                          <a:spcPts val="0"/>
                        </a:spcAft>
                      </a:pPr>
                      <a:r>
                        <a:rPr lang="tr-TR" sz="1200">
                          <a:effectLst/>
                        </a:rPr>
                        <a:t>49-55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a:effectLst/>
                        </a:rPr>
                        <a:t>17</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8303486"/>
                  </a:ext>
                </a:extLst>
              </a:tr>
              <a:tr h="182880">
                <a:tc>
                  <a:txBody>
                    <a:bodyPr/>
                    <a:lstStyle/>
                    <a:p>
                      <a:pPr marL="0" marR="0" algn="just">
                        <a:lnSpc>
                          <a:spcPct val="150000"/>
                        </a:lnSpc>
                        <a:spcBef>
                          <a:spcPts val="0"/>
                        </a:spcBef>
                        <a:spcAft>
                          <a:spcPts val="0"/>
                        </a:spcAft>
                      </a:pPr>
                      <a:r>
                        <a:rPr lang="tr-TR" sz="1200">
                          <a:effectLst/>
                        </a:rPr>
                        <a:t>56-62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278091"/>
                  </a:ext>
                </a:extLst>
              </a:tr>
              <a:tr h="182880">
                <a:tc>
                  <a:txBody>
                    <a:bodyPr/>
                    <a:lstStyle/>
                    <a:p>
                      <a:pPr marL="0" marR="0" algn="just">
                        <a:lnSpc>
                          <a:spcPct val="150000"/>
                        </a:lnSpc>
                        <a:spcBef>
                          <a:spcPts val="0"/>
                        </a:spcBef>
                        <a:spcAft>
                          <a:spcPts val="0"/>
                        </a:spcAft>
                      </a:pPr>
                      <a:r>
                        <a:rPr lang="tr-TR" sz="1200">
                          <a:effectLst/>
                        </a:rPr>
                        <a:t>62+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9173361"/>
                  </a:ext>
                </a:extLst>
              </a:tr>
              <a:tr h="182880">
                <a:tc>
                  <a:txBody>
                    <a:bodyPr/>
                    <a:lstStyle/>
                    <a:p>
                      <a:pPr marL="0" marR="0" algn="just">
                        <a:lnSpc>
                          <a:spcPct val="150000"/>
                        </a:lnSpc>
                        <a:spcBef>
                          <a:spcPts val="0"/>
                        </a:spcBef>
                        <a:spcAft>
                          <a:spcPts val="0"/>
                        </a:spcAft>
                      </a:pPr>
                      <a:r>
                        <a:rPr lang="tr-TR" sz="1200">
                          <a:effectLst/>
                        </a:rPr>
                        <a:t>Toplam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tr-TR" sz="1200" dirty="0">
                          <a:effectLst/>
                        </a:rPr>
                        <a:t>1003</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37034358"/>
                  </a:ext>
                </a:extLst>
              </a:tr>
            </a:tbl>
          </a:graphicData>
        </a:graphic>
      </p:graphicFrame>
      <p:pic>
        <p:nvPicPr>
          <p:cNvPr id="2049" name="Picture 1">
            <a:extLst>
              <a:ext uri="{FF2B5EF4-FFF2-40B4-BE49-F238E27FC236}">
                <a16:creationId xmlns:a16="http://schemas.microsoft.com/office/drawing/2014/main" id="{5373792A-8CB9-48B5-9FCD-0F594DE960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429000"/>
            <a:ext cx="51720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655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6BF5907-ACBF-491A-921C-E6E5392E0A68}"/>
              </a:ext>
            </a:extLst>
          </p:cNvPr>
          <p:cNvSpPr>
            <a:spLocks noGrp="1"/>
          </p:cNvSpPr>
          <p:nvPr>
            <p:ph type="title"/>
          </p:nvPr>
        </p:nvSpPr>
        <p:spPr/>
        <p:txBody>
          <a:bodyPr/>
          <a:lstStyle/>
          <a:p>
            <a:r>
              <a:rPr lang="tr-TR" dirty="0"/>
              <a:t>Yüz Tespiti</a:t>
            </a:r>
            <a:endParaRPr lang="en-US" dirty="0"/>
          </a:p>
        </p:txBody>
      </p:sp>
      <p:sp>
        <p:nvSpPr>
          <p:cNvPr id="4" name="Slayt Numarası Yer Tutucusu 3">
            <a:extLst>
              <a:ext uri="{FF2B5EF4-FFF2-40B4-BE49-F238E27FC236}">
                <a16:creationId xmlns:a16="http://schemas.microsoft.com/office/drawing/2014/main" id="{B529FC18-2D7C-4E03-8D7F-9C205D0C4B21}"/>
              </a:ext>
            </a:extLst>
          </p:cNvPr>
          <p:cNvSpPr>
            <a:spLocks noGrp="1"/>
          </p:cNvSpPr>
          <p:nvPr>
            <p:ph type="sldNum" sz="quarter" idx="10"/>
          </p:nvPr>
        </p:nvSpPr>
        <p:spPr/>
        <p:txBody>
          <a:bodyPr/>
          <a:lstStyle/>
          <a:p>
            <a:fld id="{606EA505-76AA-495E-815C-8AF94549A6BB}" type="slidenum">
              <a:rPr lang="tr-TR" altLang="en-US" smtClean="0"/>
              <a:pPr/>
              <a:t>7</a:t>
            </a:fld>
            <a:endParaRPr lang="tr-TR" altLang="en-US"/>
          </a:p>
        </p:txBody>
      </p:sp>
      <p:pic>
        <p:nvPicPr>
          <p:cNvPr id="3074" name="Picture 2">
            <a:extLst>
              <a:ext uri="{FF2B5EF4-FFF2-40B4-BE49-F238E27FC236}">
                <a16:creationId xmlns:a16="http://schemas.microsoft.com/office/drawing/2014/main" id="{12AE8ED3-EC9A-4E86-9F42-97442456C4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299" y="1143000"/>
            <a:ext cx="5181601" cy="515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etin kutusu 5">
            <a:extLst>
              <a:ext uri="{FF2B5EF4-FFF2-40B4-BE49-F238E27FC236}">
                <a16:creationId xmlns:a16="http://schemas.microsoft.com/office/drawing/2014/main" id="{C4CF2AF3-8F57-4F3B-8C90-FC2EE4F5CC7B}"/>
              </a:ext>
            </a:extLst>
          </p:cNvPr>
          <p:cNvSpPr txBox="1"/>
          <p:nvPr/>
        </p:nvSpPr>
        <p:spPr>
          <a:xfrm>
            <a:off x="571500" y="2382559"/>
            <a:ext cx="3352799" cy="2092881"/>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Neden yüz tespiti gerekli?</a:t>
            </a:r>
          </a:p>
          <a:p>
            <a:pPr marL="285750" indent="-285750">
              <a:buFont typeface="Arial" panose="020B0604020202020204" pitchFamily="34" charset="0"/>
              <a:buChar char="•"/>
            </a:pPr>
            <a:endParaRPr lang="tr-TR"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CNN modellerinin girdisi 224x224</a:t>
            </a:r>
          </a:p>
          <a:p>
            <a:pPr marL="285750" indent="-285750">
              <a:buFont typeface="Arial" panose="020B0604020202020204" pitchFamily="34" charset="0"/>
              <a:buChar char="•"/>
            </a:pPr>
            <a:endParaRPr lang="tr-TR"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Veri seti görüntülerin çözünürlükleri</a:t>
            </a:r>
          </a:p>
          <a:p>
            <a:r>
              <a:rPr lang="tr-TR" sz="1400" dirty="0">
                <a:latin typeface="Times New Roman" panose="02020603050405020304" pitchFamily="18" charset="0"/>
                <a:cs typeface="Times New Roman" panose="02020603050405020304" pitchFamily="18" charset="0"/>
              </a:rPr>
              <a:t>       birbirinden farklı</a:t>
            </a:r>
          </a:p>
          <a:p>
            <a:endParaRPr lang="tr-TR"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Görüntülerde çok fazla istenmeyen</a:t>
            </a:r>
          </a:p>
          <a:p>
            <a:r>
              <a:rPr lang="tr-TR" sz="1400" dirty="0">
                <a:latin typeface="Times New Roman" panose="02020603050405020304" pitchFamily="18" charset="0"/>
                <a:cs typeface="Times New Roman" panose="02020603050405020304" pitchFamily="18" charset="0"/>
              </a:rPr>
              <a:t>       ayrıntı ve bilgi var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14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2A0616A-3482-4A13-834F-6315AE95BDE7}"/>
              </a:ext>
            </a:extLst>
          </p:cNvPr>
          <p:cNvSpPr>
            <a:spLocks noGrp="1"/>
          </p:cNvSpPr>
          <p:nvPr>
            <p:ph type="title"/>
          </p:nvPr>
        </p:nvSpPr>
        <p:spPr/>
        <p:txBody>
          <a:bodyPr/>
          <a:lstStyle/>
          <a:p>
            <a:r>
              <a:rPr lang="tr-TR" dirty="0"/>
              <a:t>Yüz Tespiti-2</a:t>
            </a:r>
            <a:endParaRPr lang="en-US" dirty="0"/>
          </a:p>
        </p:txBody>
      </p:sp>
      <p:sp>
        <p:nvSpPr>
          <p:cNvPr id="4" name="Slayt Numarası Yer Tutucusu 3">
            <a:extLst>
              <a:ext uri="{FF2B5EF4-FFF2-40B4-BE49-F238E27FC236}">
                <a16:creationId xmlns:a16="http://schemas.microsoft.com/office/drawing/2014/main" id="{8704A145-3603-4A79-84B0-3A5FE9488082}"/>
              </a:ext>
            </a:extLst>
          </p:cNvPr>
          <p:cNvSpPr>
            <a:spLocks noGrp="1"/>
          </p:cNvSpPr>
          <p:nvPr>
            <p:ph type="sldNum" sz="quarter" idx="10"/>
          </p:nvPr>
        </p:nvSpPr>
        <p:spPr/>
        <p:txBody>
          <a:bodyPr/>
          <a:lstStyle/>
          <a:p>
            <a:fld id="{606EA505-76AA-495E-815C-8AF94549A6BB}" type="slidenum">
              <a:rPr lang="tr-TR" altLang="en-US" smtClean="0"/>
              <a:pPr/>
              <a:t>8</a:t>
            </a:fld>
            <a:endParaRPr lang="tr-TR" altLang="en-US"/>
          </a:p>
        </p:txBody>
      </p:sp>
      <p:pic>
        <p:nvPicPr>
          <p:cNvPr id="4098" name="Picture 2" descr="violajones">
            <a:extLst>
              <a:ext uri="{FF2B5EF4-FFF2-40B4-BE49-F238E27FC236}">
                <a16:creationId xmlns:a16="http://schemas.microsoft.com/office/drawing/2014/main" id="{F3AE6451-E298-43DC-951C-DE3A7BA088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8406" y="1851342"/>
            <a:ext cx="22955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etin kutusu 4">
            <a:extLst>
              <a:ext uri="{FF2B5EF4-FFF2-40B4-BE49-F238E27FC236}">
                <a16:creationId xmlns:a16="http://schemas.microsoft.com/office/drawing/2014/main" id="{A23646F3-399A-4D11-82FB-9B6F61CDDB25}"/>
              </a:ext>
            </a:extLst>
          </p:cNvPr>
          <p:cNvSpPr txBox="1"/>
          <p:nvPr/>
        </p:nvSpPr>
        <p:spPr>
          <a:xfrm>
            <a:off x="4799831" y="1187689"/>
            <a:ext cx="1437253" cy="369332"/>
          </a:xfrm>
          <a:prstGeom prst="rect">
            <a:avLst/>
          </a:prstGeom>
          <a:noFill/>
        </p:spPr>
        <p:txBody>
          <a:bodyPr wrap="none" rtlCol="0">
            <a:spAutoFit/>
          </a:bodyPr>
          <a:lstStyle/>
          <a:p>
            <a:r>
              <a:rPr lang="tr-TR" dirty="0" err="1"/>
              <a:t>Viola</a:t>
            </a:r>
            <a:r>
              <a:rPr lang="tr-TR" dirty="0"/>
              <a:t> </a:t>
            </a:r>
            <a:r>
              <a:rPr lang="tr-TR" dirty="0" err="1"/>
              <a:t>Jones</a:t>
            </a:r>
            <a:r>
              <a:rPr lang="tr-TR" dirty="0"/>
              <a:t>:</a:t>
            </a:r>
            <a:endParaRPr lang="en-US" dirty="0"/>
          </a:p>
        </p:txBody>
      </p:sp>
      <p:graphicFrame>
        <p:nvGraphicFramePr>
          <p:cNvPr id="6" name="Tablo 5">
            <a:extLst>
              <a:ext uri="{FF2B5EF4-FFF2-40B4-BE49-F238E27FC236}">
                <a16:creationId xmlns:a16="http://schemas.microsoft.com/office/drawing/2014/main" id="{B6E993B3-7F47-447F-9C2C-4190627A9775}"/>
              </a:ext>
            </a:extLst>
          </p:cNvPr>
          <p:cNvGraphicFramePr>
            <a:graphicFrameLocks noGrp="1"/>
          </p:cNvGraphicFramePr>
          <p:nvPr>
            <p:extLst>
              <p:ext uri="{D42A27DB-BD31-4B8C-83A1-F6EECF244321}">
                <p14:modId xmlns:p14="http://schemas.microsoft.com/office/powerpoint/2010/main" val="2734935361"/>
              </p:ext>
            </p:extLst>
          </p:nvPr>
        </p:nvGraphicFramePr>
        <p:xfrm>
          <a:off x="4809356" y="4467861"/>
          <a:ext cx="4344169" cy="548640"/>
        </p:xfrm>
        <a:graphic>
          <a:graphicData uri="http://schemas.openxmlformats.org/drawingml/2006/table">
            <a:tbl>
              <a:tblPr firstRow="1" firstCol="1" bandRow="1">
                <a:tableStyleId>{5C22544A-7EE6-4342-B048-85BDC9FD1C3A}</a:tableStyleId>
              </a:tblPr>
              <a:tblGrid>
                <a:gridCol w="868834">
                  <a:extLst>
                    <a:ext uri="{9D8B030D-6E8A-4147-A177-3AD203B41FA5}">
                      <a16:colId xmlns:a16="http://schemas.microsoft.com/office/drawing/2014/main" val="2924637284"/>
                    </a:ext>
                  </a:extLst>
                </a:gridCol>
                <a:gridCol w="555010">
                  <a:extLst>
                    <a:ext uri="{9D8B030D-6E8A-4147-A177-3AD203B41FA5}">
                      <a16:colId xmlns:a16="http://schemas.microsoft.com/office/drawing/2014/main" val="206887152"/>
                    </a:ext>
                  </a:extLst>
                </a:gridCol>
                <a:gridCol w="551213">
                  <a:extLst>
                    <a:ext uri="{9D8B030D-6E8A-4147-A177-3AD203B41FA5}">
                      <a16:colId xmlns:a16="http://schemas.microsoft.com/office/drawing/2014/main" val="4158531482"/>
                    </a:ext>
                  </a:extLst>
                </a:gridCol>
                <a:gridCol w="616512">
                  <a:extLst>
                    <a:ext uri="{9D8B030D-6E8A-4147-A177-3AD203B41FA5}">
                      <a16:colId xmlns:a16="http://schemas.microsoft.com/office/drawing/2014/main" val="2789611896"/>
                    </a:ext>
                  </a:extLst>
                </a:gridCol>
                <a:gridCol w="1752600">
                  <a:extLst>
                    <a:ext uri="{9D8B030D-6E8A-4147-A177-3AD203B41FA5}">
                      <a16:colId xmlns:a16="http://schemas.microsoft.com/office/drawing/2014/main" val="4151340627"/>
                    </a:ext>
                  </a:extLst>
                </a:gridCol>
              </a:tblGrid>
              <a:tr h="138744">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Train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Valid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Test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9373603"/>
                  </a:ext>
                </a:extLst>
              </a:tr>
              <a:tr h="230588">
                <a:tc>
                  <a:txBody>
                    <a:bodyPr/>
                    <a:lstStyle/>
                    <a:p>
                      <a:pPr marL="0" marR="0">
                        <a:spcBef>
                          <a:spcPts val="0"/>
                        </a:spcBef>
                        <a:spcAft>
                          <a:spcPts val="0"/>
                        </a:spcAft>
                      </a:pPr>
                      <a:r>
                        <a:rPr lang="tr-TR" sz="1200" dirty="0">
                          <a:effectLst/>
                        </a:rPr>
                        <a:t>BY/TG</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2561/</a:t>
                      </a:r>
                      <a:endParaRPr lang="tr-TR" sz="1200" dirty="0">
                        <a:effectLst/>
                      </a:endParaRPr>
                    </a:p>
                    <a:p>
                      <a:pPr marL="0" marR="0">
                        <a:spcBef>
                          <a:spcPts val="0"/>
                        </a:spcBef>
                        <a:spcAft>
                          <a:spcPts val="0"/>
                        </a:spcAft>
                      </a:pPr>
                      <a:r>
                        <a:rPr lang="en-US" sz="1200" dirty="0">
                          <a:effectLst/>
                        </a:rPr>
                        <a:t>4113</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1247/150</a:t>
                      </a:r>
                      <a:r>
                        <a:rPr lang="tr-TR" sz="12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1143/</a:t>
                      </a:r>
                      <a:endParaRPr lang="tr-TR" sz="1200" dirty="0">
                        <a:effectLst/>
                      </a:endParaRPr>
                    </a:p>
                    <a:p>
                      <a:pPr marL="0" marR="0">
                        <a:spcBef>
                          <a:spcPts val="0"/>
                        </a:spcBef>
                        <a:spcAft>
                          <a:spcPts val="0"/>
                        </a:spcAft>
                      </a:pPr>
                      <a:r>
                        <a:rPr lang="en-US" sz="1200" dirty="0">
                          <a:effectLst/>
                        </a:rPr>
                        <a:t>1978</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%65</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30993606"/>
                  </a:ext>
                </a:extLst>
              </a:tr>
            </a:tbl>
          </a:graphicData>
        </a:graphic>
      </p:graphicFrame>
      <p:graphicFrame>
        <p:nvGraphicFramePr>
          <p:cNvPr id="7" name="Tablo 6">
            <a:extLst>
              <a:ext uri="{FF2B5EF4-FFF2-40B4-BE49-F238E27FC236}">
                <a16:creationId xmlns:a16="http://schemas.microsoft.com/office/drawing/2014/main" id="{BBC4C58B-FDC7-4A5F-B9F0-C4E3D93CCF9C}"/>
              </a:ext>
            </a:extLst>
          </p:cNvPr>
          <p:cNvGraphicFramePr>
            <a:graphicFrameLocks noGrp="1"/>
          </p:cNvGraphicFramePr>
          <p:nvPr>
            <p:extLst>
              <p:ext uri="{D42A27DB-BD31-4B8C-83A1-F6EECF244321}">
                <p14:modId xmlns:p14="http://schemas.microsoft.com/office/powerpoint/2010/main" val="2943960513"/>
              </p:ext>
            </p:extLst>
          </p:nvPr>
        </p:nvGraphicFramePr>
        <p:xfrm>
          <a:off x="456432" y="4467861"/>
          <a:ext cx="3200399" cy="548640"/>
        </p:xfrm>
        <a:graphic>
          <a:graphicData uri="http://schemas.openxmlformats.org/drawingml/2006/table">
            <a:tbl>
              <a:tblPr firstRow="1" firstCol="1" bandRow="1">
                <a:tableStyleId>{5C22544A-7EE6-4342-B048-85BDC9FD1C3A}</a:tableStyleId>
              </a:tblPr>
              <a:tblGrid>
                <a:gridCol w="640080">
                  <a:extLst>
                    <a:ext uri="{9D8B030D-6E8A-4147-A177-3AD203B41FA5}">
                      <a16:colId xmlns:a16="http://schemas.microsoft.com/office/drawing/2014/main" val="1044304395"/>
                    </a:ext>
                  </a:extLst>
                </a:gridCol>
                <a:gridCol w="536537">
                  <a:extLst>
                    <a:ext uri="{9D8B030D-6E8A-4147-A177-3AD203B41FA5}">
                      <a16:colId xmlns:a16="http://schemas.microsoft.com/office/drawing/2014/main" val="3956611785"/>
                    </a:ext>
                  </a:extLst>
                </a:gridCol>
                <a:gridCol w="632304">
                  <a:extLst>
                    <a:ext uri="{9D8B030D-6E8A-4147-A177-3AD203B41FA5}">
                      <a16:colId xmlns:a16="http://schemas.microsoft.com/office/drawing/2014/main" val="973146346"/>
                    </a:ext>
                  </a:extLst>
                </a:gridCol>
                <a:gridCol w="591377">
                  <a:extLst>
                    <a:ext uri="{9D8B030D-6E8A-4147-A177-3AD203B41FA5}">
                      <a16:colId xmlns:a16="http://schemas.microsoft.com/office/drawing/2014/main" val="1188291991"/>
                    </a:ext>
                  </a:extLst>
                </a:gridCol>
                <a:gridCol w="800101">
                  <a:extLst>
                    <a:ext uri="{9D8B030D-6E8A-4147-A177-3AD203B41FA5}">
                      <a16:colId xmlns:a16="http://schemas.microsoft.com/office/drawing/2014/main" val="2399494264"/>
                    </a:ext>
                  </a:extLst>
                </a:gridCol>
              </a:tblGrid>
              <a:tr h="108905">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Train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Valid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Test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Total</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3128805"/>
                  </a:ext>
                </a:extLst>
              </a:tr>
              <a:tr h="143499">
                <a:tc>
                  <a:txBody>
                    <a:bodyPr/>
                    <a:lstStyle/>
                    <a:p>
                      <a:pPr marL="0" marR="0">
                        <a:spcBef>
                          <a:spcPts val="0"/>
                        </a:spcBef>
                        <a:spcAft>
                          <a:spcPts val="0"/>
                        </a:spcAft>
                      </a:pPr>
                      <a:r>
                        <a:rPr lang="tr-TR" sz="1200" dirty="0">
                          <a:effectLst/>
                          <a:latin typeface="Times New Roman" panose="02020603050405020304" pitchFamily="18" charset="0"/>
                          <a:ea typeface="Times New Roman" panose="02020603050405020304" pitchFamily="18" charset="0"/>
                        </a:rPr>
                        <a:t>BY/TG</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3806/4113</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1414</a:t>
                      </a:r>
                      <a:r>
                        <a:rPr lang="tr-TR" sz="1200" dirty="0">
                          <a:effectLst/>
                        </a:rPr>
                        <a:t> </a:t>
                      </a:r>
                      <a:r>
                        <a:rPr lang="en-US" sz="1200" dirty="0">
                          <a:effectLst/>
                        </a:rPr>
                        <a:t>/</a:t>
                      </a:r>
                      <a:endParaRPr lang="tr-TR" sz="1200" dirty="0">
                        <a:effectLst/>
                      </a:endParaRPr>
                    </a:p>
                    <a:p>
                      <a:pPr marL="0" marR="0">
                        <a:spcBef>
                          <a:spcPts val="0"/>
                        </a:spcBef>
                        <a:spcAft>
                          <a:spcPts val="0"/>
                        </a:spcAft>
                      </a:pPr>
                      <a:r>
                        <a:rPr lang="en-US" sz="1200" dirty="0">
                          <a:effectLst/>
                        </a:rPr>
                        <a:t>1500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1978 / 1978</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%94</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43340462"/>
                  </a:ext>
                </a:extLst>
              </a:tr>
            </a:tbl>
          </a:graphicData>
        </a:graphic>
      </p:graphicFrame>
      <p:pic>
        <p:nvPicPr>
          <p:cNvPr id="9" name="Resim 8">
            <a:extLst>
              <a:ext uri="{FF2B5EF4-FFF2-40B4-BE49-F238E27FC236}">
                <a16:creationId xmlns:a16="http://schemas.microsoft.com/office/drawing/2014/main" id="{4DEFCD07-B1EF-47A9-80BE-210909E56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432" y="1828800"/>
            <a:ext cx="4344169" cy="2044701"/>
          </a:xfrm>
          <a:prstGeom prst="rect">
            <a:avLst/>
          </a:prstGeom>
        </p:spPr>
      </p:pic>
      <p:sp>
        <p:nvSpPr>
          <p:cNvPr id="10" name="Metin kutusu 9">
            <a:extLst>
              <a:ext uri="{FF2B5EF4-FFF2-40B4-BE49-F238E27FC236}">
                <a16:creationId xmlns:a16="http://schemas.microsoft.com/office/drawing/2014/main" id="{49B9D80D-7E6B-47BF-A84E-8F68C1E1F150}"/>
              </a:ext>
            </a:extLst>
          </p:cNvPr>
          <p:cNvSpPr txBox="1"/>
          <p:nvPr/>
        </p:nvSpPr>
        <p:spPr>
          <a:xfrm>
            <a:off x="456432" y="1187689"/>
            <a:ext cx="1710725" cy="369332"/>
          </a:xfrm>
          <a:prstGeom prst="rect">
            <a:avLst/>
          </a:prstGeom>
          <a:noFill/>
        </p:spPr>
        <p:txBody>
          <a:bodyPr wrap="none" rtlCol="0">
            <a:spAutoFit/>
          </a:bodyPr>
          <a:lstStyle/>
          <a:p>
            <a:r>
              <a:rPr lang="tr-TR" dirty="0" err="1"/>
              <a:t>Faster</a:t>
            </a:r>
            <a:r>
              <a:rPr lang="tr-TR" dirty="0"/>
              <a:t> R-CNN:</a:t>
            </a:r>
            <a:endParaRPr lang="en-US" dirty="0"/>
          </a:p>
        </p:txBody>
      </p:sp>
    </p:spTree>
    <p:extLst>
      <p:ext uri="{BB962C8B-B14F-4D97-AF65-F5344CB8AC3E}">
        <p14:creationId xmlns:p14="http://schemas.microsoft.com/office/powerpoint/2010/main" val="362470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D2EC3E-D937-40E0-B47D-B5C13F27A535}"/>
              </a:ext>
            </a:extLst>
          </p:cNvPr>
          <p:cNvSpPr>
            <a:spLocks noGrp="1"/>
          </p:cNvSpPr>
          <p:nvPr>
            <p:ph type="title"/>
          </p:nvPr>
        </p:nvSpPr>
        <p:spPr/>
        <p:txBody>
          <a:bodyPr/>
          <a:lstStyle/>
          <a:p>
            <a:r>
              <a:rPr lang="tr-TR" dirty="0"/>
              <a:t>Eğitim</a:t>
            </a:r>
            <a:endParaRPr lang="en-US" dirty="0"/>
          </a:p>
        </p:txBody>
      </p:sp>
      <p:sp>
        <p:nvSpPr>
          <p:cNvPr id="3" name="İçerik Yer Tutucusu 2">
            <a:extLst>
              <a:ext uri="{FF2B5EF4-FFF2-40B4-BE49-F238E27FC236}">
                <a16:creationId xmlns:a16="http://schemas.microsoft.com/office/drawing/2014/main" id="{2C2EBC85-5683-4A35-A437-B1A441BF2660}"/>
              </a:ext>
            </a:extLst>
          </p:cNvPr>
          <p:cNvSpPr>
            <a:spLocks noGrp="1"/>
          </p:cNvSpPr>
          <p:nvPr>
            <p:ph idx="1"/>
          </p:nvPr>
        </p:nvSpPr>
        <p:spPr/>
        <p:txBody>
          <a:bodyPr/>
          <a:lstStyle/>
          <a:p>
            <a:pPr marL="0" indent="0">
              <a:buNone/>
            </a:pPr>
            <a:r>
              <a:rPr lang="tr-TR" dirty="0"/>
              <a:t>Baz model</a:t>
            </a:r>
          </a:p>
          <a:p>
            <a:endParaRPr lang="tr-TR" dirty="0"/>
          </a:p>
          <a:p>
            <a:r>
              <a:rPr lang="tr-TR" sz="1400" dirty="0" err="1"/>
              <a:t>AlexNet</a:t>
            </a:r>
            <a:r>
              <a:rPr lang="tr-TR" sz="1400" dirty="0"/>
              <a:t>, 6 sınıf %27 isabet oranı, yapay olarak çoğaltılmış veri ile %35 isabet oranı</a:t>
            </a:r>
          </a:p>
          <a:p>
            <a:endParaRPr lang="tr-TR" sz="1400" dirty="0"/>
          </a:p>
          <a:p>
            <a:r>
              <a:rPr lang="tr-TR" sz="1400" dirty="0"/>
              <a:t>VGG16, 10 sınıf %44 </a:t>
            </a:r>
            <a:r>
              <a:rPr lang="tr-TR" sz="1400" dirty="0" err="1"/>
              <a:t>validasyon</a:t>
            </a:r>
            <a:r>
              <a:rPr lang="tr-TR" sz="1400" dirty="0"/>
              <a:t>, %32 test isabet oranı</a:t>
            </a:r>
          </a:p>
          <a:p>
            <a:endParaRPr lang="tr-TR" sz="1400" dirty="0"/>
          </a:p>
          <a:p>
            <a:r>
              <a:rPr lang="tr-TR" sz="1400" dirty="0" err="1"/>
              <a:t>VGGFace</a:t>
            </a:r>
            <a:r>
              <a:rPr lang="tr-TR" sz="1400" dirty="0"/>
              <a:t>, 10 sınıf %53 </a:t>
            </a:r>
            <a:r>
              <a:rPr lang="tr-TR" sz="1400" dirty="0" err="1"/>
              <a:t>validasyon</a:t>
            </a:r>
            <a:r>
              <a:rPr lang="tr-TR" sz="1400" dirty="0"/>
              <a:t>, %44 test isabet oranı</a:t>
            </a:r>
          </a:p>
          <a:p>
            <a:endParaRPr lang="tr-TR" sz="1400" dirty="0"/>
          </a:p>
          <a:p>
            <a:endParaRPr lang="tr-TR" sz="1400" dirty="0"/>
          </a:p>
        </p:txBody>
      </p:sp>
      <p:sp>
        <p:nvSpPr>
          <p:cNvPr id="4" name="Slayt Numarası Yer Tutucusu 3">
            <a:extLst>
              <a:ext uri="{FF2B5EF4-FFF2-40B4-BE49-F238E27FC236}">
                <a16:creationId xmlns:a16="http://schemas.microsoft.com/office/drawing/2014/main" id="{6313E65B-F53A-4CBA-9ED7-EF1B6F79DAED}"/>
              </a:ext>
            </a:extLst>
          </p:cNvPr>
          <p:cNvSpPr>
            <a:spLocks noGrp="1"/>
          </p:cNvSpPr>
          <p:nvPr>
            <p:ph type="sldNum" sz="quarter" idx="10"/>
          </p:nvPr>
        </p:nvSpPr>
        <p:spPr/>
        <p:txBody>
          <a:bodyPr/>
          <a:lstStyle/>
          <a:p>
            <a:fld id="{606EA505-76AA-495E-815C-8AF94549A6BB}" type="slidenum">
              <a:rPr lang="tr-TR" altLang="en-US" smtClean="0"/>
              <a:pPr/>
              <a:t>9</a:t>
            </a:fld>
            <a:endParaRPr lang="tr-TR" altLang="en-US"/>
          </a:p>
        </p:txBody>
      </p:sp>
      <p:pic>
        <p:nvPicPr>
          <p:cNvPr id="5" name="Resim 4">
            <a:extLst>
              <a:ext uri="{FF2B5EF4-FFF2-40B4-BE49-F238E27FC236}">
                <a16:creationId xmlns:a16="http://schemas.microsoft.com/office/drawing/2014/main" id="{01F81266-6439-4EB5-B608-D19B7B0B4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488342"/>
            <a:ext cx="3124200" cy="2343150"/>
          </a:xfrm>
          <a:prstGeom prst="rect">
            <a:avLst/>
          </a:prstGeom>
        </p:spPr>
      </p:pic>
      <p:pic>
        <p:nvPicPr>
          <p:cNvPr id="6" name="Resim 5">
            <a:extLst>
              <a:ext uri="{FF2B5EF4-FFF2-40B4-BE49-F238E27FC236}">
                <a16:creationId xmlns:a16="http://schemas.microsoft.com/office/drawing/2014/main" id="{18680D6F-01B9-4917-9951-7AB3B35B5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775" y="3554035"/>
            <a:ext cx="3467099" cy="2311399"/>
          </a:xfrm>
          <a:prstGeom prst="rect">
            <a:avLst/>
          </a:prstGeom>
        </p:spPr>
      </p:pic>
      <p:pic>
        <p:nvPicPr>
          <p:cNvPr id="7" name="Resim 6">
            <a:extLst>
              <a:ext uri="{FF2B5EF4-FFF2-40B4-BE49-F238E27FC236}">
                <a16:creationId xmlns:a16="http://schemas.microsoft.com/office/drawing/2014/main" id="{1C17643A-9348-4FB4-8D15-8BDDA5552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1849" y="3568928"/>
            <a:ext cx="3042151" cy="2281614"/>
          </a:xfrm>
          <a:prstGeom prst="rect">
            <a:avLst/>
          </a:prstGeom>
        </p:spPr>
      </p:pic>
    </p:spTree>
    <p:extLst>
      <p:ext uri="{BB962C8B-B14F-4D97-AF65-F5344CB8AC3E}">
        <p14:creationId xmlns:p14="http://schemas.microsoft.com/office/powerpoint/2010/main" val="387051554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2448</TotalTime>
  <Words>920</Words>
  <Application>Microsoft Office PowerPoint</Application>
  <PresentationFormat>Ekran Gösterisi (4:3)</PresentationFormat>
  <Paragraphs>239</Paragraphs>
  <Slides>14</Slides>
  <Notes>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Batang</vt:lpstr>
      <vt:lpstr>Arial</vt:lpstr>
      <vt:lpstr>Tahoma</vt:lpstr>
      <vt:lpstr>Times New Roman</vt:lpstr>
      <vt:lpstr>Default Design</vt:lpstr>
      <vt:lpstr>Age Estimation Using Ranking-CNN</vt:lpstr>
      <vt:lpstr>Proje Şeması ve Tanımı</vt:lpstr>
      <vt:lpstr>Proje Tasarım Planı</vt:lpstr>
      <vt:lpstr>Proje Gereksinimleri</vt:lpstr>
      <vt:lpstr>Veri Setleri</vt:lpstr>
      <vt:lpstr>Veri Setleri-2</vt:lpstr>
      <vt:lpstr>Yüz Tespiti</vt:lpstr>
      <vt:lpstr>Yüz Tespiti-2</vt:lpstr>
      <vt:lpstr>Eğitim</vt:lpstr>
      <vt:lpstr>Eğitim-2</vt:lpstr>
      <vt:lpstr>Eğitim-3</vt:lpstr>
      <vt:lpstr>Arayüz</vt:lpstr>
      <vt:lpstr>Başarı Kriterleri</vt:lpstr>
      <vt:lpstr>Kaynaklar</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Burak Aksahin</cp:lastModifiedBy>
  <cp:revision>232</cp:revision>
  <dcterms:created xsi:type="dcterms:W3CDTF">2007-08-26T20:02:13Z</dcterms:created>
  <dcterms:modified xsi:type="dcterms:W3CDTF">2019-01-15T23:07:17Z</dcterms:modified>
</cp:coreProperties>
</file>