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1" r:id="rId2"/>
    <p:sldId id="257" r:id="rId3"/>
    <p:sldId id="271" r:id="rId4"/>
    <p:sldId id="262" r:id="rId5"/>
    <p:sldId id="263" r:id="rId6"/>
    <p:sldId id="264" r:id="rId7"/>
    <p:sldId id="272" r:id="rId8"/>
    <p:sldId id="273" r:id="rId9"/>
    <p:sldId id="274" r:id="rId10"/>
    <p:sldId id="275" r:id="rId11"/>
    <p:sldId id="266" r:id="rId12"/>
    <p:sldId id="267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1A6FE20-6B29-4AAD-B908-06C5859EAFE5}" type="datetime1">
              <a:rPr lang="tr-TR" smtClean="0"/>
              <a:t>8.6.2018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1CAE16B-A792-4401-8DAA-67B986E5EE7E}" type="datetime1">
              <a:rPr lang="tr-TR" noProof="0" smtClean="0"/>
              <a:t>8.6.2018</a:t>
            </a:fld>
            <a:endParaRPr lang="tr-TR" noProof="0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9255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56204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45871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99842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61103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tr-TR" smtClean="0"/>
              <a:t>12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9851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Düz Bağlayıcı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Düz Bağlayıcı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Düz Bağlayıcı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Düz Bağlayıcı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Düz Bağlayıcı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Düz Bağlayıcı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Bağlayıcı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Düz Bağlayıcı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Düz Bağlayıcı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Düz Bağlayıcı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Düz Bağlayıcı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Düz Bağlayıcı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üz Bağlayıcı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Düz Bağlayıcı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Düz Bağlayıcı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Düz Bağlayıcı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Düz Bağlayıcı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Düz Bağlayıcı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Düz Bağlayıcı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Düz Bağlayıcı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Düz Bağlayıcı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Düz Bağlayıcı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Düz Bağlayıcı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Düz Bağlayıcı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Düz Bağlayıcı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Düz Bağlayıcı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Bağlayıcı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Düz Bağlayıcı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Düz Bağlayıcı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Düz Bağlayıcı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Düz Bağlayıcı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Düz Bağlayıcı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Düz Bağlayıcı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Düz Bağlayıcı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Düz Bağlayıcı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Düz Bağlayıcı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  <a:endParaRPr lang="tr-TR" noProof="0" dirty="0"/>
          </a:p>
        </p:txBody>
      </p:sp>
      <p:cxnSp>
        <p:nvCxnSpPr>
          <p:cNvPr id="58" name="Düz Bağlayıcı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F96638-FC1D-464E-8AEE-10ECB2C98B32}" type="datetime1">
              <a:rPr lang="tr-TR" noProof="0" smtClean="0"/>
              <a:t>8.6.2018</a:t>
            </a:fld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2217C8-3645-4914-A5E0-B31866D8B7CD}" type="datetime1">
              <a:rPr lang="tr-TR" noProof="0" smtClean="0"/>
              <a:t>8.6.2018</a:t>
            </a:fld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E775C3-19A8-4781-9C99-8E2623D9DB5A}" type="datetime1">
              <a:rPr lang="tr-TR" noProof="0" smtClean="0"/>
              <a:t>8.6.2018</a:t>
            </a:fld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Düz Bağlayıcı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Düz Bağlayıcı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Düz Bağlayıcı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Düz Bağlayıcı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Düz Bağlayıcı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Düz Bağlayıcı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Bağlayıcı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Düz Bağlayıcı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Düz Bağlayıcı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Düz Bağlayıcı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Düz Bağlayıcı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Düz Bağlayıcı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üz Bağlayıcı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Bağlayıcı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Düz Bağlayıcı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Düz Bağlayıcı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Düz Bağlayıcı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Düz Bağlayıcı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Düz Bağlayıcı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Düz Bağlayıcı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Düz Bağlayıcı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Düz Bağlayıcı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Düz Bağlayıcı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Düz Bağlayıcı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Düz Bağlayıcı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Düz Bağlayıcı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Bağlayıcı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Düz Bağlayıcı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Düz Bağlayıcı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Düz Bağlayıcı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Düz Bağlayıcı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Düz Bağlayıcı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Düz Bağlayıcı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Düz Bağlayıcı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Düz Bağlayıcı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Düz Bağlayıcı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Düz Bağlayıcı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tr-TR" noProof="0"/>
              <a:t>Asıl metin stillerini düzenle</a:t>
            </a:r>
          </a:p>
        </p:txBody>
      </p:sp>
      <p:cxnSp>
        <p:nvCxnSpPr>
          <p:cNvPr id="58" name="Düz Bağlayıcı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6E8099-91A2-4480-AA38-D429DA4DFE01}" type="datetime1">
              <a:rPr lang="tr-TR" noProof="0" smtClean="0"/>
              <a:t>8.6.2018</a:t>
            </a:fld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6CBFD9-EC20-4370-9A1E-1280A2324F49}" type="datetime1">
              <a:rPr lang="tr-TR" noProof="0" smtClean="0"/>
              <a:t>8.6.2018</a:t>
            </a:fld>
            <a:endParaRPr lang="tr-TR" noProof="0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1D1325-2B19-4778-BD3B-CAC0A3DA1900}" type="datetime1">
              <a:rPr lang="tr-TR" noProof="0" smtClean="0"/>
              <a:t>8.6.2018</a:t>
            </a:fld>
            <a:endParaRPr lang="tr-TR" noProof="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Düz Bağlayıcı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Düz Bağlayıcı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Düz Bağlayıcı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Düz Bağlayıcı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Düz Bağlayıcı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Düz Bağlayıcı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Düz Bağlayıcı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Düz Bağlayıcı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Düz Bağlayıcı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Düz Bağlayıcı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Düz Bağlayıcı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Düz Bağlayıcı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Düz Bağlayıcı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Düz Bağlayıcı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Düz Bağlayıcı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Düz Bağlayıcı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Düz Bağlayıcı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Düz Bağlayıcı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Düz Bağlayıcı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Düz Bağlayıcı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Düz Bağlayıcı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Düz Bağlayıcı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Düz Bağlayıcı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Düz Bağlayıcı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Düz Bağlayıcı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Düz Bağlayıcı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Düz Bağlayıcı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Düz Bağlayıcı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Düz Bağlayıcı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Düz Bağlayıcı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Düz Bağlayıcı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Düz Bağlayıcı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Düz Bağlayıcı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Düz Bağlayıcı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Düz Bağlayıcı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Düz Bağlayıcı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Düz Bağlayıcı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Düz Bağlayıcı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Düz Bağlayıcı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Düz Bağlayıcı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Düz Bağlayıcı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Düz Bağlayıcı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Düz Bağlayıcı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Düz Bağlayıcı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Düz Bağlayıcı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Düz Bağlayıcı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Alt Bilgi Yer Tutucusu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212" name="Tarih Yer Tutucusu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19697E-2130-485F-AD3C-A863ED81542E}" type="datetime1">
              <a:rPr lang="tr-TR" noProof="0" smtClean="0"/>
              <a:t>8.6.2018</a:t>
            </a:fld>
            <a:endParaRPr lang="tr-TR" noProof="0" dirty="0"/>
          </a:p>
        </p:txBody>
      </p:sp>
      <p:sp>
        <p:nvSpPr>
          <p:cNvPr id="214" name="Slayt Numarası Yer Tutucusu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Resim Yazılı İçerik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Düz Bağlayıcı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Düz Bağlayıcı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Düz Bağlayıcı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Düz Bağlayıcı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Düz Bağlayıcı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Düz Bağlayıcı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Bağlayıcı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Düz Bağlayıcı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Düz Bağlayıcı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Düz Bağlayıcı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Düz Bağlayıcı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Düz Bağlayıcı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üz Bağlayıcı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Bağlayıcı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Düz Bağlayıcı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Düz Bağlayıcı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Düz Bağlayıcı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Düz Bağlayıcı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Düz Bağlayıcı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Düz Bağlayıcı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Düz Bağlayıcı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Düz Bağlayıcı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Düz Bağlayıcı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Düz Bağlayıcı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Düz Bağlayıcı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Düz Bağlayıcı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Bağlayıcı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Düz Bağlayıcı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Düz Bağlayıcı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Düz Bağlayıcı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Düz Bağlayıcı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Düz Bağlayıcı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Düz Bağlayıcı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Düz Bağlayıcı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Düz Bağlayıcı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Düz Bağlayıcı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Düz Bağlayıcı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Bağlayıcı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Düz Bağlayıcı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Dikdörtgen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</a:t>
            </a:r>
          </a:p>
        </p:txBody>
      </p:sp>
      <p:cxnSp>
        <p:nvCxnSpPr>
          <p:cNvPr id="60" name="Düz Bağlayıcı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177BB19-EAE0-465C-9FE8-0DE141F45AC0}" type="datetime1">
              <a:rPr lang="tr-TR" noProof="0" smtClean="0"/>
              <a:t>8.6.2018</a:t>
            </a:fld>
            <a:endParaRPr lang="tr-TR" noProof="0" dirty="0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Resim Yazılı Resi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Düz Bağlayıcı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Düz Bağlayıcı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Düz Bağlayıcı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Düz Bağlayıcı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Düz Bağlayıcı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Düz Bağlayıcı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Bağlayıcı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Düz Bağlayıcı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Düz Bağlayıcı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Düz Bağlayıcı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Düz Bağlayıcı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Düz Bağlayıcı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üz Bağlayıcı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Bağlayıcı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Düz Bağlayıcı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Düz Bağlayıcı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Düz Bağlayıcı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Düz Bağlayıcı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Düz Bağlayıcı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Düz Bağlayıcı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Düz Bağlayıcı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Düz Bağlayıcı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Düz Bağlayıcı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Düz Bağlayıcı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Düz Bağlayıcı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Düz Bağlayıcı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Bağlayıcı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Düz Bağlayıcı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Düz Bağlayıcı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Düz Bağlayıcı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Düz Bağlayıcı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Düz Bağlayıcı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Düz Bağlayıcı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Düz Bağlayıcı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Düz Bağlayıcı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Düz Bağlayıcı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Düz Bağlayıcı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Bağlayıcı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Dikdörtgen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 dirty="0"/>
          </a:p>
        </p:txBody>
      </p:sp>
      <p:cxnSp>
        <p:nvCxnSpPr>
          <p:cNvPr id="59" name="Düz Bağlayıcı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Resim Yer Tutucusu 2" descr="Resim eklemek için boş yer tutucu. Yer tutucuya tıklayın ve eklemek istediğiniz resmi seçin."/>
          <p:cNvSpPr>
            <a:spLocks noGrp="1"/>
          </p:cNvSpPr>
          <p:nvPr>
            <p:ph type="pic" idx="1"/>
          </p:nvPr>
        </p:nvSpPr>
        <p:spPr>
          <a:xfrm>
            <a:off x="-13663" y="-2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Düz Bağlayıcı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Düz Bağlayıcı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Düz Bağlayıcı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Düz Bağlayıcı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Düz Bağlayıcı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Düz Bağlayıcı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Düz Bağlayıcı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Düz Bağlayıcı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Düz Bağlayıcı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Düz Bağlayıcı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Düz Bağlayıcı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Düz Bağlayıcı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Düz Bağlayıcı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Düz Bağlayıcı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Düz Bağlayıcı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Düz Bağlayıcı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Düz Bağlayıcı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Düz Bağlayıcı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Düz Bağlayıcı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Düz Bağlayıcı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Düz Bağlayıcı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Düz Bağlayıcı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Düz Bağlayıcı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Düz Bağlayıcı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Düz Bağlayıcı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Düz Bağlayıcı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Düz Bağlayıcı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Düz Bağlayıcı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Düz Bağlayıcı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Düz Bağlayıcı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Düz Bağlayıcı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Düz Bağlayıcı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Düz Bağlayıcı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Düz Bağlayıcı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Düz Bağlayıcı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Düz Bağlayıcı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Düz Bağlayıcı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Düz Bağlayıcı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Düz Bağlayıcı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Düz Bağlayıcı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Düz Bağlayıcı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Düz Bağlayıcı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Düz Bağlayıcı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Düz Bağlayıcı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Düz Bağlayıcı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Düz Bağlayıcı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cxnSp>
        <p:nvCxnSpPr>
          <p:cNvPr id="148" name="Düz Bağlayıcı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8AC57A4-246E-4485-A6C7-BD50DA509122}" type="datetime1">
              <a:rPr lang="tr-TR" noProof="0" smtClean="0"/>
              <a:t>8.6.2018</a:t>
            </a:fld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dirty="0"/>
              <a:t>CSE452 Project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 err="1"/>
              <a:t>Titanic</a:t>
            </a:r>
            <a:r>
              <a:rPr lang="tr-TR" dirty="0"/>
              <a:t> – ML FROM DISASTER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117F2ED-DF92-47CD-90B9-B50166BF535C}"/>
              </a:ext>
            </a:extLst>
          </p:cNvPr>
          <p:cNvSpPr txBox="1"/>
          <p:nvPr/>
        </p:nvSpPr>
        <p:spPr>
          <a:xfrm>
            <a:off x="9267568" y="601362"/>
            <a:ext cx="2471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Burak Furkan Akşahin</a:t>
            </a:r>
          </a:p>
          <a:p>
            <a:r>
              <a:rPr lang="tr-TR" dirty="0"/>
              <a:t>151044094</a:t>
            </a:r>
          </a:p>
          <a:p>
            <a:r>
              <a:rPr lang="tr-TR" dirty="0" err="1"/>
              <a:t>Lecturer</a:t>
            </a:r>
            <a:r>
              <a:rPr lang="tr-TR" dirty="0"/>
              <a:t> : Yakup Genç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8216E3A-533E-4FDE-B589-10485948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Title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D45BB23-B930-4F7E-962A-227AAE24D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41" y="1822874"/>
            <a:ext cx="8726118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4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err="1"/>
              <a:t>Sex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1295400" y="2775561"/>
            <a:ext cx="4572000" cy="3287487"/>
          </a:xfrm>
        </p:spPr>
        <p:txBody>
          <a:bodyPr rtlCol="0"/>
          <a:lstStyle/>
          <a:p>
            <a:pPr rtl="0"/>
            <a:r>
              <a:rPr lang="tr-TR" dirty="0"/>
              <a:t>Yolcuların cinsiyetini belirten </a:t>
            </a:r>
            <a:r>
              <a:rPr lang="tr-TR" dirty="0" err="1"/>
              <a:t>feature</a:t>
            </a:r>
            <a:r>
              <a:rPr lang="tr-TR" dirty="0"/>
              <a:t>.</a:t>
            </a:r>
          </a:p>
          <a:p>
            <a:pPr rtl="0"/>
            <a:r>
              <a:rPr lang="tr-TR" dirty="0"/>
              <a:t>Kadınların kurtulma oranı erkeklerden çok daha yüksektir.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08E7B320-BE39-49D6-AD6B-986EAB2B4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273" y="3351470"/>
            <a:ext cx="2794389" cy="1446047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ABEC35EF-905E-475C-AFBA-EBA5DCB56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273" y="1646238"/>
            <a:ext cx="2747192" cy="91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err="1"/>
              <a:t>Sex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3815440-3B28-4163-B2A0-9C9EF72FE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757" y="1978103"/>
            <a:ext cx="8678486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96B4B72-24C9-4BFB-8A0E-2BDA36157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Age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A548DC5-5C62-4681-9150-66A8EDF002E1}"/>
              </a:ext>
            </a:extLst>
          </p:cNvPr>
          <p:cNvSpPr txBox="1"/>
          <p:nvPr/>
        </p:nvSpPr>
        <p:spPr>
          <a:xfrm>
            <a:off x="1449860" y="2059459"/>
            <a:ext cx="65966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891 yolcudan 177’sinin yaş bilgisi eksiktir.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Bazı yaşlar tahmin edildiği için küsuratlıdır.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Age özelliği bu şekilde kullanılamayacağı için</a:t>
            </a:r>
          </a:p>
          <a:p>
            <a:r>
              <a:rPr lang="tr-TR" dirty="0"/>
              <a:t>Yaş grupları oluşturulup yaş değeri olmayan yolcuları</a:t>
            </a:r>
          </a:p>
          <a:p>
            <a:r>
              <a:rPr lang="tr-TR" dirty="0"/>
              <a:t>Bu gruplara yerleştirerek o özelliğin kullanılması gerekmektedir.</a:t>
            </a:r>
          </a:p>
        </p:txBody>
      </p:sp>
    </p:spTree>
    <p:extLst>
      <p:ext uri="{BB962C8B-B14F-4D97-AF65-F5344CB8AC3E}">
        <p14:creationId xmlns:p14="http://schemas.microsoft.com/office/powerpoint/2010/main" val="386674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96B4B72-24C9-4BFB-8A0E-2BDA36157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Age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F5959BA-78C2-4135-BE79-918E8F821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462" y="1919416"/>
            <a:ext cx="8261090" cy="3444393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0D86651A-3BC5-42C6-BD2C-5DCEE1D59FC7}"/>
              </a:ext>
            </a:extLst>
          </p:cNvPr>
          <p:cNvSpPr txBox="1"/>
          <p:nvPr/>
        </p:nvSpPr>
        <p:spPr>
          <a:xfrm>
            <a:off x="1295400" y="2075936"/>
            <a:ext cx="20079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0-5     </a:t>
            </a:r>
            <a:r>
              <a:rPr lang="tr-TR" dirty="0" err="1"/>
              <a:t>Baby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5-12   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12-17 </a:t>
            </a:r>
            <a:r>
              <a:rPr lang="tr-TR" dirty="0" err="1"/>
              <a:t>Teenage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17-27 Y. </a:t>
            </a:r>
            <a:r>
              <a:rPr lang="tr-TR" dirty="0" err="1"/>
              <a:t>Adult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27-60 </a:t>
            </a:r>
            <a:r>
              <a:rPr lang="tr-TR" dirty="0" err="1"/>
              <a:t>Adult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60+ </a:t>
            </a:r>
            <a:r>
              <a:rPr lang="tr-TR" dirty="0" err="1"/>
              <a:t>Senior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9707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F8F0351-6F73-44B7-9A39-EDCD18C8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Age </a:t>
            </a:r>
            <a:r>
              <a:rPr lang="tr-TR" dirty="0" err="1"/>
              <a:t>Groups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EAE834C-5CC0-4E41-BB72-30C607947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12" y="1842316"/>
            <a:ext cx="8668960" cy="366763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820D8D0C-D276-4DD6-B388-40C68836C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2694" y="2790185"/>
            <a:ext cx="1571844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7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CF9A0C9-E5AE-401A-83B2-D6039C01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Title</a:t>
            </a:r>
            <a:r>
              <a:rPr lang="tr-TR" dirty="0"/>
              <a:t> – Age </a:t>
            </a:r>
            <a:r>
              <a:rPr lang="tr-TR" dirty="0" err="1"/>
              <a:t>Group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F72620F-0B3E-4A21-90A7-632B85F94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409" y="2347922"/>
            <a:ext cx="1352739" cy="1505160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728453F3-6974-4926-85BD-D5E3378B5EAB}"/>
              </a:ext>
            </a:extLst>
          </p:cNvPr>
          <p:cNvSpPr txBox="1"/>
          <p:nvPr/>
        </p:nvSpPr>
        <p:spPr>
          <a:xfrm>
            <a:off x="1295400" y="2223339"/>
            <a:ext cx="21682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Master -&gt; </a:t>
            </a:r>
            <a:r>
              <a:rPr lang="tr-TR" dirty="0" err="1"/>
              <a:t>Baby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Miss</a:t>
            </a:r>
            <a:r>
              <a:rPr lang="tr-TR" dirty="0"/>
              <a:t> -&gt; </a:t>
            </a:r>
            <a:r>
              <a:rPr lang="tr-TR" dirty="0" err="1"/>
              <a:t>Teenage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Mr</a:t>
            </a:r>
            <a:r>
              <a:rPr lang="tr-TR" dirty="0"/>
              <a:t> -&gt; 	Y. </a:t>
            </a:r>
            <a:r>
              <a:rPr lang="tr-TR" dirty="0" err="1"/>
              <a:t>Adult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Ms</a:t>
            </a:r>
            <a:r>
              <a:rPr lang="tr-TR" dirty="0"/>
              <a:t> -&gt; </a:t>
            </a:r>
            <a:r>
              <a:rPr lang="tr-TR" dirty="0" err="1"/>
              <a:t>Adult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Rare</a:t>
            </a:r>
            <a:r>
              <a:rPr lang="tr-TR" dirty="0"/>
              <a:t> -&gt; </a:t>
            </a:r>
            <a:r>
              <a:rPr lang="tr-TR" dirty="0" err="1"/>
              <a:t>Adult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Royal</a:t>
            </a:r>
            <a:r>
              <a:rPr lang="tr-TR" dirty="0"/>
              <a:t> -&gt; </a:t>
            </a:r>
            <a:r>
              <a:rPr lang="tr-TR" dirty="0" err="1"/>
              <a:t>Adult</a:t>
            </a: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31BA718-8BB3-40AF-B67E-AE68D38CC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5703" y="2247895"/>
            <a:ext cx="1590897" cy="1705213"/>
          </a:xfrm>
          <a:prstGeom prst="rect">
            <a:avLst/>
          </a:prstGeom>
        </p:spPr>
      </p:pic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8A42BEAF-96B9-48B9-B0B3-333C7A366DB5}"/>
              </a:ext>
            </a:extLst>
          </p:cNvPr>
          <p:cNvCxnSpPr/>
          <p:nvPr/>
        </p:nvCxnSpPr>
        <p:spPr>
          <a:xfrm>
            <a:off x="8015416" y="3100502"/>
            <a:ext cx="807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00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4276C31-C971-4586-AE27-99E98830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Age </a:t>
            </a:r>
            <a:r>
              <a:rPr lang="tr-TR" dirty="0" err="1"/>
              <a:t>Group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D813F2C-FBD3-437E-8D72-0A783902D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41" y="1857894"/>
            <a:ext cx="8726118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2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5165E92-CBBB-44A8-9E8D-5D94E4A08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SibSb</a:t>
            </a:r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900E682-142A-441E-BDF0-EE521B1ED76B}"/>
              </a:ext>
            </a:extLst>
          </p:cNvPr>
          <p:cNvSpPr txBox="1"/>
          <p:nvPr/>
        </p:nvSpPr>
        <p:spPr>
          <a:xfrm>
            <a:off x="1441622" y="2067698"/>
            <a:ext cx="476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Yolcuların kardeş sayısını belirten </a:t>
            </a:r>
            <a:r>
              <a:rPr lang="tr-TR" dirty="0" err="1"/>
              <a:t>feature</a:t>
            </a:r>
            <a:r>
              <a:rPr lang="tr-TR" dirty="0"/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2FD8E67-F28F-44AF-AC72-0D918A9F9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532" y="4165904"/>
            <a:ext cx="1371791" cy="177189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EF8EAD0-45F0-4558-8579-BD03BDC36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467" y="2449410"/>
            <a:ext cx="8707065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3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4CB791D-9EBB-465D-8C2D-F858973E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Parch</a:t>
            </a:r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5DEB2A02-0345-433A-866D-CE0FD919FC31}"/>
              </a:ext>
            </a:extLst>
          </p:cNvPr>
          <p:cNvSpPr txBox="1"/>
          <p:nvPr/>
        </p:nvSpPr>
        <p:spPr>
          <a:xfrm>
            <a:off x="1295400" y="2026508"/>
            <a:ext cx="572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Yolcuların çocuk ve </a:t>
            </a:r>
            <a:r>
              <a:rPr lang="tr-TR" dirty="0" err="1"/>
              <a:t>ebevyn</a:t>
            </a:r>
            <a:r>
              <a:rPr lang="tr-TR" dirty="0"/>
              <a:t> sayısını belirten </a:t>
            </a:r>
            <a:r>
              <a:rPr lang="tr-TR" dirty="0" err="1"/>
              <a:t>feature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8AD1A24-0566-4672-A6C2-14DB16214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327" y="3643056"/>
            <a:ext cx="1409897" cy="182905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9B75868-7802-4DDA-B0A0-2C9589C7A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395840"/>
            <a:ext cx="8726118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90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err="1"/>
              <a:t>Titanic</a:t>
            </a:r>
            <a:r>
              <a:rPr lang="tr-TR" dirty="0"/>
              <a:t> – ML FROM DISASTER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>
              <a:lnSpc>
                <a:spcPct val="300000"/>
              </a:lnSpc>
            </a:pPr>
            <a:r>
              <a:rPr lang="tr-TR" dirty="0"/>
              <a:t>Giriş</a:t>
            </a:r>
          </a:p>
          <a:p>
            <a:pPr>
              <a:lnSpc>
                <a:spcPct val="300000"/>
              </a:lnSpc>
            </a:pPr>
            <a:r>
              <a:rPr lang="tr-TR" dirty="0"/>
              <a:t>Veri görselleştirmesi ve manipülasyonu</a:t>
            </a:r>
          </a:p>
          <a:p>
            <a:pPr>
              <a:lnSpc>
                <a:spcPct val="300000"/>
              </a:lnSpc>
            </a:pPr>
            <a:r>
              <a:rPr lang="tr-TR" dirty="0"/>
              <a:t>Sonuçlar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EDD1BD8-7629-4A8A-BF62-79DF7725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Ticket</a:t>
            </a:r>
            <a:r>
              <a:rPr lang="tr-TR" dirty="0"/>
              <a:t> fare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0501CA3-6644-446D-91B8-C45BCC1B9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46" y="1872185"/>
            <a:ext cx="8649907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6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447F242-E577-4A4F-B75B-4E70C3AC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Cabin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9517B9A-868D-4211-97F6-9ECFDDA20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0618" y="2413386"/>
            <a:ext cx="1448002" cy="485843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D717A74-8663-4FD4-81FE-F2878F2BA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23033"/>
            <a:ext cx="8602275" cy="3686689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812B1248-8B06-4939-AF93-C56049347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1065" y="3666377"/>
            <a:ext cx="1667108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0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33C3C6F-D7CC-49A1-9C48-008ADEAA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Embarked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028A334-9800-49D6-AF4C-2AF81AF01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474" y="1259059"/>
            <a:ext cx="3343742" cy="94310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8F6023DD-EAD9-4AD7-95BD-70B0F83D5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78" y="2413304"/>
            <a:ext cx="8554644" cy="3629532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DDCAC29E-15E1-418B-AC34-169385AD9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2792" y="3770806"/>
            <a:ext cx="155279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3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C86697D-3BEC-4F0B-87A1-2C561A08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Verilerin temizlenmesi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A4B3731-66B3-4928-9FB0-17CEA2631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17" y="2485323"/>
            <a:ext cx="10246365" cy="244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8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E9FAFA4-8FC2-4D16-95F3-CA1973ADB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Sonuç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07F212E-6565-4A37-849C-41C704571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70057"/>
            <a:ext cx="1867161" cy="177189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6814C618-4817-4914-9088-512B375EF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55880"/>
            <a:ext cx="4572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AC842C5-9D7F-4DBD-9B0A-8CFBA5B5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Giriş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42099C-980D-4FF5-9129-3FB521DB5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9439"/>
            <a:ext cx="5088924" cy="3809999"/>
          </a:xfrm>
        </p:spPr>
        <p:txBody>
          <a:bodyPr/>
          <a:lstStyle/>
          <a:p>
            <a:pPr fontAlgn="base"/>
            <a:r>
              <a:rPr lang="tr-TR" dirty="0"/>
              <a:t>10 Nisan 1912'de İngiltere'nin Southampton şehrinden, ABD'nin New York kentine doğru yola çıkan </a:t>
            </a:r>
            <a:r>
              <a:rPr lang="tr-TR" dirty="0" err="1"/>
              <a:t>Titanic</a:t>
            </a:r>
            <a:r>
              <a:rPr lang="tr-TR" dirty="0"/>
              <a:t>, 15 Nisan 1912 tarihinde buzdağına çarparak batmıştı. </a:t>
            </a:r>
          </a:p>
          <a:p>
            <a:endParaRPr lang="tr-TR" dirty="0"/>
          </a:p>
          <a:p>
            <a:r>
              <a:rPr lang="tr-TR" dirty="0"/>
              <a:t>2224 yolcu ve çalışandan sadece %32’si yani 710’u kurtuldu.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1032" name="Picture 8" descr="titanic sank ile ilgili görsel sonucu">
            <a:extLst>
              <a:ext uri="{FF2B5EF4-FFF2-40B4-BE49-F238E27FC236}">
                <a16:creationId xmlns:a16="http://schemas.microsoft.com/office/drawing/2014/main" id="{5E827902-694B-4C84-8D86-218F5F325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416" y="1646238"/>
            <a:ext cx="5159335" cy="368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15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Elimizdeki veriler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41F6FA-393E-4679-8057-9326E50A0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tr-TR" dirty="0" err="1"/>
              <a:t>PassengerId</a:t>
            </a:r>
            <a:r>
              <a:rPr lang="tr-TR" dirty="0"/>
              <a:t>: </a:t>
            </a:r>
            <a:r>
              <a:rPr lang="tr-TR" dirty="0" err="1"/>
              <a:t>Integer</a:t>
            </a:r>
            <a:endParaRPr lang="tr-TR" dirty="0"/>
          </a:p>
          <a:p>
            <a:r>
              <a:rPr lang="tr-TR" dirty="0" err="1"/>
              <a:t>Pclass</a:t>
            </a:r>
            <a:r>
              <a:rPr lang="tr-TR" dirty="0"/>
              <a:t>: </a:t>
            </a:r>
            <a:r>
              <a:rPr lang="tr-TR" dirty="0" err="1"/>
              <a:t>Integer</a:t>
            </a:r>
            <a:endParaRPr lang="tr-TR" dirty="0"/>
          </a:p>
          <a:p>
            <a:r>
              <a:rPr lang="tr-TR" dirty="0"/>
              <a:t>Name: </a:t>
            </a:r>
            <a:r>
              <a:rPr lang="tr-TR" dirty="0" err="1"/>
              <a:t>String</a:t>
            </a:r>
            <a:endParaRPr lang="tr-TR" dirty="0"/>
          </a:p>
          <a:p>
            <a:r>
              <a:rPr lang="tr-TR" dirty="0" err="1"/>
              <a:t>Sex</a:t>
            </a:r>
            <a:r>
              <a:rPr lang="tr-TR" dirty="0"/>
              <a:t>: </a:t>
            </a:r>
            <a:r>
              <a:rPr lang="tr-TR" dirty="0" err="1"/>
              <a:t>String</a:t>
            </a:r>
            <a:endParaRPr lang="tr-TR" dirty="0"/>
          </a:p>
          <a:p>
            <a:r>
              <a:rPr lang="tr-TR" dirty="0"/>
              <a:t>Age: </a:t>
            </a:r>
            <a:r>
              <a:rPr lang="tr-TR" dirty="0" err="1"/>
              <a:t>Float</a:t>
            </a:r>
            <a:endParaRPr lang="tr-TR" dirty="0"/>
          </a:p>
          <a:p>
            <a:r>
              <a:rPr lang="tr-TR" dirty="0" err="1"/>
              <a:t>SibSp</a:t>
            </a:r>
            <a:r>
              <a:rPr lang="tr-TR" dirty="0"/>
              <a:t>: </a:t>
            </a:r>
            <a:r>
              <a:rPr lang="tr-TR" dirty="0" err="1"/>
              <a:t>Integer</a:t>
            </a:r>
            <a:endParaRPr lang="tr-TR" dirty="0"/>
          </a:p>
          <a:p>
            <a:r>
              <a:rPr lang="tr-TR" dirty="0" err="1"/>
              <a:t>Parch</a:t>
            </a:r>
            <a:r>
              <a:rPr lang="tr-TR" dirty="0"/>
              <a:t>: </a:t>
            </a:r>
            <a:r>
              <a:rPr lang="tr-TR" dirty="0" err="1"/>
              <a:t>Integer</a:t>
            </a:r>
            <a:endParaRPr lang="tr-TR" dirty="0"/>
          </a:p>
          <a:p>
            <a:r>
              <a:rPr lang="tr-TR" dirty="0" err="1"/>
              <a:t>Ticket</a:t>
            </a:r>
            <a:r>
              <a:rPr lang="tr-TR" dirty="0"/>
              <a:t>: </a:t>
            </a:r>
            <a:r>
              <a:rPr lang="tr-TR" dirty="0" err="1"/>
              <a:t>String</a:t>
            </a:r>
            <a:endParaRPr lang="tr-TR" dirty="0"/>
          </a:p>
          <a:p>
            <a:r>
              <a:rPr lang="tr-TR" dirty="0"/>
              <a:t>Fare: </a:t>
            </a:r>
            <a:r>
              <a:rPr lang="tr-TR" dirty="0" err="1"/>
              <a:t>Double</a:t>
            </a:r>
            <a:endParaRPr lang="tr-TR" dirty="0"/>
          </a:p>
          <a:p>
            <a:r>
              <a:rPr lang="tr-TR" dirty="0" err="1"/>
              <a:t>Cabin</a:t>
            </a:r>
            <a:r>
              <a:rPr lang="tr-TR" dirty="0"/>
              <a:t>: </a:t>
            </a:r>
            <a:r>
              <a:rPr lang="tr-TR" dirty="0" err="1"/>
              <a:t>String</a:t>
            </a:r>
            <a:endParaRPr lang="tr-TR" dirty="0"/>
          </a:p>
          <a:p>
            <a:r>
              <a:rPr lang="tr-TR" dirty="0" err="1"/>
              <a:t>Embarked</a:t>
            </a:r>
            <a:r>
              <a:rPr lang="tr-TR" dirty="0"/>
              <a:t>: </a:t>
            </a:r>
            <a:r>
              <a:rPr lang="tr-TR" dirty="0" err="1"/>
              <a:t>String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Verilerden örnekler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5FC13403-A5EB-4891-9D59-26FC28ADB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564" y="2803853"/>
            <a:ext cx="9990537" cy="192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err="1"/>
              <a:t>Pclass</a:t>
            </a:r>
            <a:endParaRPr lang="tr-TR" dirty="0"/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4D5C7603-3CC8-4A8B-AB31-90705E55A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Yolcuların sosyoekonomik sınıflandırılması</a:t>
            </a:r>
          </a:p>
          <a:p>
            <a:r>
              <a:rPr lang="tr-TR" dirty="0"/>
              <a:t>1- en yüksek sosyoekonomik sınıf</a:t>
            </a:r>
          </a:p>
          <a:p>
            <a:r>
              <a:rPr lang="tr-TR" dirty="0"/>
              <a:t>3- en düşük sosyoekonomik sınıf</a:t>
            </a:r>
          </a:p>
          <a:p>
            <a:r>
              <a:rPr lang="tr-TR" dirty="0"/>
              <a:t>Kurtulma oranı en yüksek 1. sınıfta</a:t>
            </a:r>
          </a:p>
          <a:p>
            <a:r>
              <a:rPr lang="tr-TR" dirty="0"/>
              <a:t>En çok kayıp 3. sınıftan oldu</a:t>
            </a:r>
          </a:p>
          <a:p>
            <a:endParaRPr lang="tr-TR" dirty="0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C020C1B0-E94E-43A0-9222-B751F9C4A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326" y="1646238"/>
            <a:ext cx="3744987" cy="1549651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0B0F83CA-7501-4B11-8790-CAA2B18AF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326" y="3435162"/>
            <a:ext cx="2822350" cy="211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C3C5E20-E14B-4D4E-84AD-28E97C14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Pclass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E5D8D46-CA9E-402F-8989-326CFA19C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67" y="1936017"/>
            <a:ext cx="8526065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7B95A7B-20E3-4FBE-A67A-81CA54E23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Name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71D2ED9-55DF-4E8C-AD15-A34096198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9229" y="2765927"/>
            <a:ext cx="4016842" cy="1134006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D6CDAB95-5B6E-4D39-B697-ACC8077B6DF0}"/>
              </a:ext>
            </a:extLst>
          </p:cNvPr>
          <p:cNvSpPr txBox="1"/>
          <p:nvPr/>
        </p:nvSpPr>
        <p:spPr>
          <a:xfrm>
            <a:off x="1295400" y="2422605"/>
            <a:ext cx="4885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/>
              <a:t>İsimlerden çıkarabileceğimiz tek özellik </a:t>
            </a:r>
            <a:r>
              <a:rPr lang="tr-TR" dirty="0" err="1"/>
              <a:t>ünvanlardır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Veri setinde </a:t>
            </a:r>
            <a:r>
              <a:rPr lang="tr-TR" dirty="0" err="1"/>
              <a:t>ünvanı</a:t>
            </a:r>
            <a:r>
              <a:rPr lang="tr-TR" dirty="0"/>
              <a:t> olmayan kişi yoktur.</a:t>
            </a:r>
          </a:p>
        </p:txBody>
      </p:sp>
    </p:spTree>
    <p:extLst>
      <p:ext uri="{BB962C8B-B14F-4D97-AF65-F5344CB8AC3E}">
        <p14:creationId xmlns:p14="http://schemas.microsoft.com/office/powerpoint/2010/main" val="356758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E96E34E-A7BB-4418-B135-A4D28524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Title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C9640B-C005-4359-932E-0F328F1F4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450758"/>
            <a:ext cx="4899454" cy="2351902"/>
          </a:xfrm>
        </p:spPr>
        <p:txBody>
          <a:bodyPr/>
          <a:lstStyle/>
          <a:p>
            <a:r>
              <a:rPr lang="tr-TR" dirty="0"/>
              <a:t>İsimlerden çıkarılan </a:t>
            </a:r>
            <a:r>
              <a:rPr lang="tr-TR" dirty="0" err="1"/>
              <a:t>ünvanların</a:t>
            </a:r>
            <a:r>
              <a:rPr lang="tr-TR" dirty="0"/>
              <a:t> arasında yaşama oranı olarak büyük farklar vardır.</a:t>
            </a:r>
          </a:p>
          <a:p>
            <a:r>
              <a:rPr lang="tr-TR" dirty="0"/>
              <a:t>Yüksek </a:t>
            </a:r>
            <a:r>
              <a:rPr lang="tr-TR" dirty="0" err="1"/>
              <a:t>ünvanlara</a:t>
            </a:r>
            <a:r>
              <a:rPr lang="tr-TR" dirty="0"/>
              <a:t> sahip yolcuların bu kazadan kurtulma oranı daha yüksektir.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807BDFA-18E9-48D8-B84C-60E4257EF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486" y="3869227"/>
            <a:ext cx="1448002" cy="159089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BDFD736-AD2B-4148-844A-1C87913DA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486" y="1898231"/>
            <a:ext cx="1543265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7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klava Desenli Çizgiler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9_TF03031015" id="{390893EB-C702-46A2-9E45-ED477A230356}" vid="{6C0DB551-3927-4012-93A8-67A0B0842775}"/>
    </a:ext>
  </a:extLst>
</a:theme>
</file>

<file path=ppt/theme/theme2.xml><?xml version="1.0" encoding="utf-8"?>
<a:theme xmlns:a="http://schemas.openxmlformats.org/drawingml/2006/main" name="Ofis Teması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İş baklava desenli çizgiler sunusu (geniş ekran)</Template>
  <TotalTime>125</TotalTime>
  <Words>267</Words>
  <Application>Microsoft Office PowerPoint</Application>
  <PresentationFormat>Geniş ekran</PresentationFormat>
  <Paragraphs>85</Paragraphs>
  <Slides>24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6" baseType="lpstr">
      <vt:lpstr>Arial</vt:lpstr>
      <vt:lpstr>Baklava Desenli Çizgiler 16x9</vt:lpstr>
      <vt:lpstr>CSE452 Project</vt:lpstr>
      <vt:lpstr>Titanic – ML FROM DISASTER</vt:lpstr>
      <vt:lpstr>Giriş</vt:lpstr>
      <vt:lpstr>Elimizdeki veriler</vt:lpstr>
      <vt:lpstr>Verilerden örnekler</vt:lpstr>
      <vt:lpstr>Pclass</vt:lpstr>
      <vt:lpstr>Pclass</vt:lpstr>
      <vt:lpstr>Name</vt:lpstr>
      <vt:lpstr>Title</vt:lpstr>
      <vt:lpstr>Title</vt:lpstr>
      <vt:lpstr>Sex</vt:lpstr>
      <vt:lpstr>Sex</vt:lpstr>
      <vt:lpstr>Age</vt:lpstr>
      <vt:lpstr>Age</vt:lpstr>
      <vt:lpstr>Age Groups</vt:lpstr>
      <vt:lpstr>Title – Age Group</vt:lpstr>
      <vt:lpstr>Age Group</vt:lpstr>
      <vt:lpstr>SibSb</vt:lpstr>
      <vt:lpstr>Parch</vt:lpstr>
      <vt:lpstr>Ticket fare</vt:lpstr>
      <vt:lpstr>Cabin</vt:lpstr>
      <vt:lpstr>Embarked</vt:lpstr>
      <vt:lpstr>Verilerin temizlenmesi</vt:lpstr>
      <vt:lpstr>Sonuç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CSE452 Project</dc:title>
  <dc:creator>Burak Aksahin</dc:creator>
  <cp:lastModifiedBy>Burak Aksahin</cp:lastModifiedBy>
  <cp:revision>13</cp:revision>
  <dcterms:created xsi:type="dcterms:W3CDTF">2018-06-08T01:23:41Z</dcterms:created>
  <dcterms:modified xsi:type="dcterms:W3CDTF">2018-06-08T03:31:06Z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