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9" r:id="rId5"/>
    <p:sldId id="8663" r:id="rId6"/>
    <p:sldId id="8664" r:id="rId7"/>
    <p:sldId id="8665" r:id="rId8"/>
    <p:sldId id="8670" r:id="rId9"/>
    <p:sldId id="263" r:id="rId10"/>
    <p:sldId id="8666" r:id="rId11"/>
    <p:sldId id="8667" r:id="rId12"/>
    <p:sldId id="8668" r:id="rId13"/>
    <p:sldId id="8669" r:id="rId14"/>
    <p:sldId id="264" r:id="rId15"/>
    <p:sldId id="8675" r:id="rId16"/>
    <p:sldId id="8671" r:id="rId17"/>
    <p:sldId id="8672" r:id="rId18"/>
    <p:sldId id="8673" r:id="rId19"/>
    <p:sldId id="867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01"/>
    <a:srgbClr val="212A39"/>
    <a:srgbClr val="34425A"/>
    <a:srgbClr val="465A7A"/>
    <a:srgbClr val="FFC637"/>
    <a:srgbClr val="DCA568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03-ED6A-4B07-A740-296B01E3AEC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E0F08-5CA5-4FF4-B957-98B30195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7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8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08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2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54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2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4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80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45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1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0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4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1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4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8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6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0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1BCB9-6496-427E-BD0C-7EA22E1E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78BC1-9CB0-472A-9712-4C4799F2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DA1D2-E769-4196-9A4D-4C47A2FA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092BB-1395-4F50-A10A-EF91ACDC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D53EA-6CDE-46F3-A2CA-CEB71736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D2027-EB7D-4259-A929-8EE38E8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6D408-B563-4267-A2DB-3AB8F159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3E6BB-626F-4F0A-B310-AFA9AB2B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52CE3-1E3C-4A5D-B80B-B4DAEB53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40A71-050F-4729-BAA2-1B160597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EBA36-1067-4D31-971C-6F23B712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D0ED12-1C34-454E-AACC-6E5E5974C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59660-E306-47C7-940D-E5546410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15B8A-FA50-452E-B54B-E0BB0E15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383B9-9535-4353-B58A-CD118E19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7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3F1C-DDB9-4783-8A31-E41782C6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51A98-B78D-4E21-BF31-F2D3439D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E89C4-E3E1-449E-A423-983FE4B5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A8506-8830-47FF-BD0B-6A85B64B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EA389-E347-4EB1-82A8-9206F8BD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07DA-129C-488E-8FC3-F4CD76E3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CED98-7C33-4FF9-8B14-48175133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93535-B6DB-423C-99E2-1B8099A8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2A22D-1D2F-4277-92E1-F70ABEE8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CD5BA-1D48-4CC2-969D-4C486635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D5E38-094F-44DB-A17D-1942DF98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055BC-148D-4BC1-860D-CFFCC9CE6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D7FDD-F1BF-4959-9DC2-2473A443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6C0AA-C5C8-4E5B-9683-0C455BA6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1C3C3-1CBD-4DBB-887B-F39C04BC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00B59-CD58-4C47-BFD9-A4B4B47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49782" y="64474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4151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D44CF-5F21-4C5D-9F56-80BCBDC4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BC3DB-8A9C-4390-AAD9-6FE5401B1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B5950-4AF2-480D-B819-858F1A12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1D392-0CCD-4790-AFCF-E5A0DBD2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00A90C-2D78-4802-A369-AB35E2BFD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D7E5C3-D26A-4C55-A387-21335281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B5732-9AFB-402C-8114-5234ABC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60AAA1-45CB-4478-BE22-A00AFA80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6C44D-E9EC-4A58-B93B-2620450F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11D76-721C-4CF2-B2EE-8E1CB4CE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66938-527A-421F-A5CF-A7B20573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D9856F-9051-4853-90B5-FCC067D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7CD38-C3FF-4953-B6F1-085A72EE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6CA7C2-9DC9-476A-815A-CD73B0B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1E290-41E7-4A7B-A93C-4B160F0D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CB86B-59A2-460F-B8D2-ACD0B77E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318C-C247-4F4E-A731-C08A28E6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6432A-8E1B-4D56-BD64-01CC81AE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5B271-8767-44F1-844F-CF53FE8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D1180-FD03-409E-B23C-CCD36828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B2546-A4EA-48BE-BF08-84B732CA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6BCE-B967-4798-9F27-23335D86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37BFE-3E88-4A3E-9F13-C9DD0C3F4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D0232-CEBC-49CF-B050-06E3B53F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A4F93-E474-484C-B51D-3C20F7B3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62EFF-7164-4243-A400-DE18C43C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1E699-8D31-4AA9-9B6C-6BADBCFE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912BC-3F60-49CE-9BB4-603EC8D1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113DF-EBE6-41C7-A91E-3BC0787C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1A70B-48A1-414B-AA49-32F3571D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40B6-7142-469B-9D69-1008601B55D6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56957-2549-49C7-ABE3-9E68574F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84AB4-799C-4F25-907A-DBC132060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6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721D-9E8C-4A2B-A7F0-057009366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20E03-F7AC-4B8D-A7E1-7A086277D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A88AA-E62C-42DA-B0D7-813A933EA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E192F7-CE49-42EF-893E-BB554C48D9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6174" y="-2663826"/>
            <a:ext cx="11697656" cy="64723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5E292A9-25D9-4A07-A39B-6F3AB8023D20}"/>
              </a:ext>
            </a:extLst>
          </p:cNvPr>
          <p:cNvSpPr txBox="1"/>
          <p:nvPr/>
        </p:nvSpPr>
        <p:spPr>
          <a:xfrm>
            <a:off x="5115100" y="3602038"/>
            <a:ext cx="64242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基于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SVD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算法推荐系统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9C6462-2B39-42F2-8936-EC15DE1DAEC3}"/>
              </a:ext>
            </a:extLst>
          </p:cNvPr>
          <p:cNvSpPr txBox="1"/>
          <p:nvPr/>
        </p:nvSpPr>
        <p:spPr>
          <a:xfrm>
            <a:off x="5139923" y="3382790"/>
            <a:ext cx="492911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高级人工智能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2F10F9-C43C-4759-8E2D-A8B8F0DA8018}"/>
              </a:ext>
            </a:extLst>
          </p:cNvPr>
          <p:cNvSpPr txBox="1"/>
          <p:nvPr/>
        </p:nvSpPr>
        <p:spPr>
          <a:xfrm>
            <a:off x="2320649" y="2782370"/>
            <a:ext cx="292609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</a:rPr>
              <a:t>2020</a:t>
            </a:r>
            <a:endParaRPr lang="zh-CN" altLang="en-US" sz="115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69390E-89A2-447D-BF42-CA3337F8E1F6}"/>
              </a:ext>
            </a:extLst>
          </p:cNvPr>
          <p:cNvSpPr txBox="1"/>
          <p:nvPr/>
        </p:nvSpPr>
        <p:spPr>
          <a:xfrm>
            <a:off x="2485013" y="4443994"/>
            <a:ext cx="7584020" cy="2708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基于奇异值分解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(SVD)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算法的推荐系统实现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8C128-6CF1-458A-A4B8-D1AFBF3B4671}"/>
              </a:ext>
            </a:extLst>
          </p:cNvPr>
          <p:cNvGrpSpPr/>
          <p:nvPr/>
        </p:nvGrpSpPr>
        <p:grpSpPr>
          <a:xfrm>
            <a:off x="9330071" y="4659437"/>
            <a:ext cx="3488576" cy="2507105"/>
            <a:chOff x="9330071" y="4659437"/>
            <a:chExt cx="3488576" cy="250710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00EE633-0782-442B-9892-6CEC6944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0823" y="5467285"/>
              <a:ext cx="1046894" cy="113489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2BD1C46-F81D-46E1-8CDD-0F56F96D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5824" y="4769755"/>
              <a:ext cx="1209792" cy="1311491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7F8BCD3-E396-469A-93DD-4749EDFB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34096" y="5441425"/>
              <a:ext cx="848991" cy="92036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65FFAF6-701C-4406-9CA8-0671516B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59455" y="5693775"/>
              <a:ext cx="1046894" cy="1134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6EC29E3-85D3-4DC7-8B7D-2C3E38B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68553" y="4659437"/>
              <a:ext cx="1046894" cy="113489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93349DB-B77A-4CB3-84B8-8FD7CD4C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83121" y="6031644"/>
              <a:ext cx="961649" cy="1042488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A211D01-05C4-43C7-B4F5-D42C7980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67428" y="6361785"/>
              <a:ext cx="723666" cy="784499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4B39CC3-29A5-4DAA-950F-DDCE827A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1753" y="6031643"/>
              <a:ext cx="1046894" cy="113489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9BBBF51-8287-4697-AAF6-830575D5F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0071" y="6525256"/>
              <a:ext cx="449250" cy="487015"/>
            </a:xfrm>
            <a:prstGeom prst="rect">
              <a:avLst/>
            </a:prstGeom>
          </p:spPr>
        </p:pic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1C8B74C-1F52-4CBE-A6E5-8E8FEEDDE11C}"/>
              </a:ext>
            </a:extLst>
          </p:cNvPr>
          <p:cNvSpPr txBox="1"/>
          <p:nvPr/>
        </p:nvSpPr>
        <p:spPr>
          <a:xfrm>
            <a:off x="2507090" y="4949290"/>
            <a:ext cx="7048513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汇报人：杨鹏   时间：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2020.6</a:t>
            </a:r>
          </a:p>
        </p:txBody>
      </p:sp>
    </p:spTree>
    <p:extLst>
      <p:ext uri="{BB962C8B-B14F-4D97-AF65-F5344CB8AC3E}">
        <p14:creationId xmlns:p14="http://schemas.microsoft.com/office/powerpoint/2010/main" val="33441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搜索推荐模块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BDBEECF-5BC3-48FB-A9C5-1531150476B9}"/>
              </a:ext>
            </a:extLst>
          </p:cNvPr>
          <p:cNvGrpSpPr/>
          <p:nvPr/>
        </p:nvGrpSpPr>
        <p:grpSpPr>
          <a:xfrm>
            <a:off x="111296" y="2425476"/>
            <a:ext cx="11611604" cy="1786932"/>
            <a:chOff x="0" y="2850092"/>
            <a:chExt cx="11717867" cy="12022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AD9FD4C3-3D22-4A8C-A8BC-09538B125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40076"/>
              <a:ext cx="11717867" cy="685800"/>
            </a:xfrm>
            <a:custGeom>
              <a:avLst/>
              <a:gdLst>
                <a:gd name="T0" fmla="*/ 5518 w 5536"/>
                <a:gd name="T1" fmla="*/ 196 h 324"/>
                <a:gd name="T2" fmla="*/ 5518 w 5536"/>
                <a:gd name="T3" fmla="*/ 128 h 324"/>
                <a:gd name="T4" fmla="*/ 5408 w 5536"/>
                <a:gd name="T5" fmla="*/ 18 h 324"/>
                <a:gd name="T6" fmla="*/ 5374 w 5536"/>
                <a:gd name="T7" fmla="*/ 32 h 324"/>
                <a:gd name="T8" fmla="*/ 5374 w 5536"/>
                <a:gd name="T9" fmla="*/ 82 h 324"/>
                <a:gd name="T10" fmla="*/ 5326 w 5536"/>
                <a:gd name="T11" fmla="*/ 130 h 324"/>
                <a:gd name="T12" fmla="*/ 0 w 5536"/>
                <a:gd name="T13" fmla="*/ 130 h 324"/>
                <a:gd name="T14" fmla="*/ 1 w 5536"/>
                <a:gd name="T15" fmla="*/ 193 h 324"/>
                <a:gd name="T16" fmla="*/ 5326 w 5536"/>
                <a:gd name="T17" fmla="*/ 194 h 324"/>
                <a:gd name="T18" fmla="*/ 5374 w 5536"/>
                <a:gd name="T19" fmla="*/ 242 h 324"/>
                <a:gd name="T20" fmla="*/ 5374 w 5536"/>
                <a:gd name="T21" fmla="*/ 292 h 324"/>
                <a:gd name="T22" fmla="*/ 5408 w 5536"/>
                <a:gd name="T23" fmla="*/ 306 h 324"/>
                <a:gd name="T24" fmla="*/ 5518 w 5536"/>
                <a:gd name="T25" fmla="*/ 19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36" h="324">
                  <a:moveTo>
                    <a:pt x="5518" y="196"/>
                  </a:moveTo>
                  <a:cubicBezTo>
                    <a:pt x="5536" y="176"/>
                    <a:pt x="5536" y="146"/>
                    <a:pt x="5518" y="128"/>
                  </a:cubicBezTo>
                  <a:cubicBezTo>
                    <a:pt x="5408" y="18"/>
                    <a:pt x="5408" y="18"/>
                    <a:pt x="5408" y="18"/>
                  </a:cubicBezTo>
                  <a:cubicBezTo>
                    <a:pt x="5390" y="0"/>
                    <a:pt x="5374" y="6"/>
                    <a:pt x="5374" y="32"/>
                  </a:cubicBezTo>
                  <a:cubicBezTo>
                    <a:pt x="5374" y="82"/>
                    <a:pt x="5374" y="82"/>
                    <a:pt x="5374" y="82"/>
                  </a:cubicBezTo>
                  <a:cubicBezTo>
                    <a:pt x="5374" y="108"/>
                    <a:pt x="5352" y="130"/>
                    <a:pt x="5326" y="130"/>
                  </a:cubicBezTo>
                  <a:cubicBezTo>
                    <a:pt x="1096" y="130"/>
                    <a:pt x="0" y="130"/>
                    <a:pt x="0" y="130"/>
                  </a:cubicBezTo>
                  <a:cubicBezTo>
                    <a:pt x="1" y="149"/>
                    <a:pt x="0" y="167"/>
                    <a:pt x="1" y="193"/>
                  </a:cubicBezTo>
                  <a:cubicBezTo>
                    <a:pt x="4231" y="193"/>
                    <a:pt x="5326" y="194"/>
                    <a:pt x="5326" y="194"/>
                  </a:cubicBezTo>
                  <a:cubicBezTo>
                    <a:pt x="5352" y="194"/>
                    <a:pt x="5374" y="214"/>
                    <a:pt x="5374" y="242"/>
                  </a:cubicBezTo>
                  <a:cubicBezTo>
                    <a:pt x="5374" y="292"/>
                    <a:pt x="5374" y="292"/>
                    <a:pt x="5374" y="292"/>
                  </a:cubicBezTo>
                  <a:cubicBezTo>
                    <a:pt x="5374" y="318"/>
                    <a:pt x="5390" y="324"/>
                    <a:pt x="5408" y="306"/>
                  </a:cubicBezTo>
                  <a:lnTo>
                    <a:pt x="5518" y="1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153" dirty="0">
                <a:latin typeface="+mn-ea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8DA3888-58CD-48EF-BF39-70A412B2644D}"/>
                </a:ext>
              </a:extLst>
            </p:cNvPr>
            <p:cNvGrpSpPr/>
            <p:nvPr/>
          </p:nvGrpSpPr>
          <p:grpSpPr>
            <a:xfrm>
              <a:off x="8934451" y="2850092"/>
              <a:ext cx="1864783" cy="1202267"/>
              <a:chOff x="6700838" y="2136775"/>
              <a:chExt cx="1398587" cy="901700"/>
            </a:xfrm>
          </p:grpSpPr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DEBBA956-2BAC-45F9-AA20-66A33B98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0838" y="2136775"/>
                <a:ext cx="1398587" cy="901700"/>
              </a:xfrm>
              <a:custGeom>
                <a:avLst/>
                <a:gdLst>
                  <a:gd name="T0" fmla="*/ 1039 w 1039"/>
                  <a:gd name="T1" fmla="*/ 0 h 671"/>
                  <a:gd name="T2" fmla="*/ 505 w 1039"/>
                  <a:gd name="T3" fmla="*/ 0 h 671"/>
                  <a:gd name="T4" fmla="*/ 0 w 1039"/>
                  <a:gd name="T5" fmla="*/ 671 h 671"/>
                  <a:gd name="T6" fmla="*/ 534 w 1039"/>
                  <a:gd name="T7" fmla="*/ 671 h 671"/>
                  <a:gd name="T8" fmla="*/ 1039 w 1039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9" h="671">
                    <a:moveTo>
                      <a:pt x="1039" y="0"/>
                    </a:moveTo>
                    <a:lnTo>
                      <a:pt x="505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153">
                  <a:latin typeface="+mn-ea"/>
                </a:endParaRPr>
              </a:p>
            </p:txBody>
          </p:sp>
          <p:grpSp>
            <p:nvGrpSpPr>
              <p:cNvPr id="23" name="Group 19">
                <a:extLst>
                  <a:ext uri="{FF2B5EF4-FFF2-40B4-BE49-F238E27FC236}">
                    <a16:creationId xmlns:a16="http://schemas.microsoft.com/office/drawing/2014/main" id="{DA08AE03-D2AC-47FE-943D-7239A555CB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6625" y="2490788"/>
                <a:ext cx="241300" cy="217487"/>
                <a:chOff x="0" y="0"/>
                <a:chExt cx="152" cy="137"/>
              </a:xfrm>
            </p:grpSpPr>
            <p:sp>
              <p:nvSpPr>
                <p:cNvPr id="24" name="Freeform 20">
                  <a:extLst>
                    <a:ext uri="{FF2B5EF4-FFF2-40B4-BE49-F238E27FC236}">
                      <a16:creationId xmlns:a16="http://schemas.microsoft.com/office/drawing/2014/main" id="{2719508D-DE91-4340-876D-CB9402B368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109" cy="137"/>
                </a:xfrm>
                <a:custGeom>
                  <a:avLst/>
                  <a:gdLst>
                    <a:gd name="T0" fmla="*/ 53 w 55"/>
                    <a:gd name="T1" fmla="*/ 0 h 68"/>
                    <a:gd name="T2" fmla="*/ 3 w 55"/>
                    <a:gd name="T3" fmla="*/ 0 h 68"/>
                    <a:gd name="T4" fmla="*/ 0 w 55"/>
                    <a:gd name="T5" fmla="*/ 3 h 68"/>
                    <a:gd name="T6" fmla="*/ 0 w 55"/>
                    <a:gd name="T7" fmla="*/ 66 h 68"/>
                    <a:gd name="T8" fmla="*/ 3 w 55"/>
                    <a:gd name="T9" fmla="*/ 68 h 68"/>
                    <a:gd name="T10" fmla="*/ 53 w 55"/>
                    <a:gd name="T11" fmla="*/ 68 h 68"/>
                    <a:gd name="T12" fmla="*/ 53 w 55"/>
                    <a:gd name="T13" fmla="*/ 68 h 68"/>
                    <a:gd name="T14" fmla="*/ 55 w 55"/>
                    <a:gd name="T15" fmla="*/ 66 h 68"/>
                    <a:gd name="T16" fmla="*/ 55 w 55"/>
                    <a:gd name="T17" fmla="*/ 3 h 68"/>
                    <a:gd name="T18" fmla="*/ 53 w 55"/>
                    <a:gd name="T19" fmla="*/ 0 h 68"/>
                    <a:gd name="T20" fmla="*/ 34 w 55"/>
                    <a:gd name="T21" fmla="*/ 37 h 68"/>
                    <a:gd name="T22" fmla="*/ 28 w 55"/>
                    <a:gd name="T23" fmla="*/ 38 h 68"/>
                    <a:gd name="T24" fmla="*/ 25 w 55"/>
                    <a:gd name="T25" fmla="*/ 37 h 68"/>
                    <a:gd name="T26" fmla="*/ 11 w 55"/>
                    <a:gd name="T27" fmla="*/ 21 h 68"/>
                    <a:gd name="T28" fmla="*/ 15 w 55"/>
                    <a:gd name="T29" fmla="*/ 17 h 68"/>
                    <a:gd name="T30" fmla="*/ 18 w 55"/>
                    <a:gd name="T31" fmla="*/ 21 h 68"/>
                    <a:gd name="T32" fmla="*/ 28 w 55"/>
                    <a:gd name="T33" fmla="*/ 31 h 68"/>
                    <a:gd name="T34" fmla="*/ 28 w 55"/>
                    <a:gd name="T35" fmla="*/ 31 h 68"/>
                    <a:gd name="T36" fmla="*/ 34 w 55"/>
                    <a:gd name="T37" fmla="*/ 28 h 68"/>
                    <a:gd name="T38" fmla="*/ 38 w 55"/>
                    <a:gd name="T39" fmla="*/ 21 h 68"/>
                    <a:gd name="T40" fmla="*/ 41 w 55"/>
                    <a:gd name="T41" fmla="*/ 17 h 68"/>
                    <a:gd name="T42" fmla="*/ 45 w 55"/>
                    <a:gd name="T43" fmla="*/ 21 h 68"/>
                    <a:gd name="T44" fmla="*/ 34 w 55"/>
                    <a:gd name="T45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5" h="68">
                      <a:moveTo>
                        <a:pt x="5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67"/>
                        <a:pt x="1" y="68"/>
                        <a:pt x="3" y="68"/>
                      </a:cubicBez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5" y="68"/>
                        <a:pt x="55" y="67"/>
                        <a:pt x="55" y="66"/>
                      </a:cubicBez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1"/>
                        <a:pt x="54" y="0"/>
                        <a:pt x="53" y="0"/>
                      </a:cubicBezTo>
                      <a:close/>
                      <a:moveTo>
                        <a:pt x="34" y="37"/>
                      </a:moveTo>
                      <a:cubicBezTo>
                        <a:pt x="32" y="37"/>
                        <a:pt x="30" y="38"/>
                        <a:pt x="28" y="38"/>
                      </a:cubicBezTo>
                      <a:cubicBezTo>
                        <a:pt x="27" y="38"/>
                        <a:pt x="26" y="38"/>
                        <a:pt x="25" y="37"/>
                      </a:cubicBezTo>
                      <a:cubicBezTo>
                        <a:pt x="17" y="36"/>
                        <a:pt x="11" y="29"/>
                        <a:pt x="11" y="21"/>
                      </a:cubicBezTo>
                      <a:cubicBezTo>
                        <a:pt x="11" y="19"/>
                        <a:pt x="13" y="17"/>
                        <a:pt x="15" y="17"/>
                      </a:cubicBezTo>
                      <a:cubicBezTo>
                        <a:pt x="16" y="17"/>
                        <a:pt x="18" y="19"/>
                        <a:pt x="18" y="21"/>
                      </a:cubicBezTo>
                      <a:cubicBezTo>
                        <a:pt x="18" y="26"/>
                        <a:pt x="22" y="31"/>
                        <a:pt x="28" y="31"/>
                      </a:cubicBez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31" y="31"/>
                        <a:pt x="33" y="30"/>
                        <a:pt x="34" y="28"/>
                      </a:cubicBezTo>
                      <a:cubicBezTo>
                        <a:pt x="36" y="26"/>
                        <a:pt x="38" y="24"/>
                        <a:pt x="38" y="21"/>
                      </a:cubicBezTo>
                      <a:cubicBezTo>
                        <a:pt x="38" y="19"/>
                        <a:pt x="39" y="17"/>
                        <a:pt x="41" y="17"/>
                      </a:cubicBezTo>
                      <a:cubicBezTo>
                        <a:pt x="43" y="17"/>
                        <a:pt x="45" y="19"/>
                        <a:pt x="45" y="21"/>
                      </a:cubicBezTo>
                      <a:cubicBezTo>
                        <a:pt x="45" y="28"/>
                        <a:pt x="40" y="34"/>
                        <a:pt x="34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3153">
                    <a:latin typeface="+mn-ea"/>
                  </a:endParaRPr>
                </a:p>
              </p:txBody>
            </p:sp>
            <p:sp>
              <p:nvSpPr>
                <p:cNvPr id="25" name="Freeform 21">
                  <a:extLst>
                    <a:ext uri="{FF2B5EF4-FFF2-40B4-BE49-F238E27FC236}">
                      <a16:creationId xmlns:a16="http://schemas.microsoft.com/office/drawing/2014/main" id="{AA124237-7D63-4CB2-BCF8-D1712B9C7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" y="44"/>
                  <a:ext cx="27" cy="93"/>
                </a:xfrm>
                <a:custGeom>
                  <a:avLst/>
                  <a:gdLst>
                    <a:gd name="T0" fmla="*/ 0 w 13"/>
                    <a:gd name="T1" fmla="*/ 3 h 46"/>
                    <a:gd name="T2" fmla="*/ 2 w 13"/>
                    <a:gd name="T3" fmla="*/ 0 h 46"/>
                    <a:gd name="T4" fmla="*/ 11 w 13"/>
                    <a:gd name="T5" fmla="*/ 0 h 46"/>
                    <a:gd name="T6" fmla="*/ 13 w 13"/>
                    <a:gd name="T7" fmla="*/ 3 h 46"/>
                    <a:gd name="T8" fmla="*/ 13 w 13"/>
                    <a:gd name="T9" fmla="*/ 44 h 46"/>
                    <a:gd name="T10" fmla="*/ 11 w 13"/>
                    <a:gd name="T11" fmla="*/ 46 h 46"/>
                    <a:gd name="T12" fmla="*/ 2 w 13"/>
                    <a:gd name="T13" fmla="*/ 46 h 46"/>
                    <a:gd name="T14" fmla="*/ 0 w 13"/>
                    <a:gd name="T15" fmla="*/ 44 h 46"/>
                    <a:gd name="T16" fmla="*/ 0 w 13"/>
                    <a:gd name="T17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46">
                      <a:moveTo>
                        <a:pt x="0" y="3"/>
                      </a:move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3" y="1"/>
                        <a:pt x="13" y="3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3" y="45"/>
                        <a:pt x="12" y="46"/>
                        <a:pt x="11" y="46"/>
                      </a:cubicBezTo>
                      <a:cubicBezTo>
                        <a:pt x="2" y="46"/>
                        <a:pt x="2" y="46"/>
                        <a:pt x="2" y="46"/>
                      </a:cubicBezTo>
                      <a:cubicBezTo>
                        <a:pt x="1" y="46"/>
                        <a:pt x="0" y="45"/>
                        <a:pt x="0" y="44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3153">
                    <a:latin typeface="+mn-ea"/>
                  </a:endParaRPr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A59FE33-BB1F-4432-A7A0-97276AED932F}"/>
                </a:ext>
              </a:extLst>
            </p:cNvPr>
            <p:cNvGrpSpPr/>
            <p:nvPr/>
          </p:nvGrpSpPr>
          <p:grpSpPr>
            <a:xfrm>
              <a:off x="6443133" y="2850092"/>
              <a:ext cx="1862667" cy="1202267"/>
              <a:chOff x="4832350" y="2136775"/>
              <a:chExt cx="1397000" cy="901700"/>
            </a:xfrm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0A874A6C-1A4B-4B27-B3F2-D0A6479A4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350" y="2136775"/>
                <a:ext cx="1397000" cy="901700"/>
              </a:xfrm>
              <a:custGeom>
                <a:avLst/>
                <a:gdLst>
                  <a:gd name="T0" fmla="*/ 1037 w 1037"/>
                  <a:gd name="T1" fmla="*/ 0 h 671"/>
                  <a:gd name="T2" fmla="*/ 503 w 1037"/>
                  <a:gd name="T3" fmla="*/ 0 h 671"/>
                  <a:gd name="T4" fmla="*/ 0 w 1037"/>
                  <a:gd name="T5" fmla="*/ 671 h 671"/>
                  <a:gd name="T6" fmla="*/ 534 w 1037"/>
                  <a:gd name="T7" fmla="*/ 671 h 671"/>
                  <a:gd name="T8" fmla="*/ 1037 w 1037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671">
                    <a:moveTo>
                      <a:pt x="1037" y="0"/>
                    </a:moveTo>
                    <a:lnTo>
                      <a:pt x="503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153">
                  <a:latin typeface="+mn-ea"/>
                </a:endParaRPr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1134AE4F-1DFF-4226-96E7-4B1039C3D5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8138" y="2479675"/>
                <a:ext cx="184150" cy="239713"/>
              </a:xfrm>
              <a:custGeom>
                <a:avLst/>
                <a:gdLst>
                  <a:gd name="T0" fmla="*/ 56 w 58"/>
                  <a:gd name="T1" fmla="*/ 30 h 76"/>
                  <a:gd name="T2" fmla="*/ 46 w 58"/>
                  <a:gd name="T3" fmla="*/ 30 h 76"/>
                  <a:gd name="T4" fmla="*/ 46 w 58"/>
                  <a:gd name="T5" fmla="*/ 17 h 76"/>
                  <a:gd name="T6" fmla="*/ 29 w 58"/>
                  <a:gd name="T7" fmla="*/ 0 h 76"/>
                  <a:gd name="T8" fmla="*/ 12 w 58"/>
                  <a:gd name="T9" fmla="*/ 17 h 76"/>
                  <a:gd name="T10" fmla="*/ 12 w 58"/>
                  <a:gd name="T11" fmla="*/ 30 h 76"/>
                  <a:gd name="T12" fmla="*/ 2 w 58"/>
                  <a:gd name="T13" fmla="*/ 30 h 76"/>
                  <a:gd name="T14" fmla="*/ 0 w 58"/>
                  <a:gd name="T15" fmla="*/ 32 h 76"/>
                  <a:gd name="T16" fmla="*/ 0 w 58"/>
                  <a:gd name="T17" fmla="*/ 74 h 76"/>
                  <a:gd name="T18" fmla="*/ 2 w 58"/>
                  <a:gd name="T19" fmla="*/ 76 h 76"/>
                  <a:gd name="T20" fmla="*/ 56 w 58"/>
                  <a:gd name="T21" fmla="*/ 76 h 76"/>
                  <a:gd name="T22" fmla="*/ 58 w 58"/>
                  <a:gd name="T23" fmla="*/ 74 h 76"/>
                  <a:gd name="T24" fmla="*/ 58 w 58"/>
                  <a:gd name="T25" fmla="*/ 32 h 76"/>
                  <a:gd name="T26" fmla="*/ 56 w 58"/>
                  <a:gd name="T27" fmla="*/ 30 h 76"/>
                  <a:gd name="T28" fmla="*/ 33 w 58"/>
                  <a:gd name="T29" fmla="*/ 56 h 76"/>
                  <a:gd name="T30" fmla="*/ 32 w 58"/>
                  <a:gd name="T31" fmla="*/ 56 h 76"/>
                  <a:gd name="T32" fmla="*/ 32 w 58"/>
                  <a:gd name="T33" fmla="*/ 59 h 76"/>
                  <a:gd name="T34" fmla="*/ 27 w 58"/>
                  <a:gd name="T35" fmla="*/ 59 h 76"/>
                  <a:gd name="T36" fmla="*/ 27 w 58"/>
                  <a:gd name="T37" fmla="*/ 56 h 76"/>
                  <a:gd name="T38" fmla="*/ 25 w 58"/>
                  <a:gd name="T39" fmla="*/ 56 h 76"/>
                  <a:gd name="T40" fmla="*/ 25 w 58"/>
                  <a:gd name="T41" fmla="*/ 48 h 76"/>
                  <a:gd name="T42" fmla="*/ 33 w 58"/>
                  <a:gd name="T43" fmla="*/ 48 h 76"/>
                  <a:gd name="T44" fmla="*/ 33 w 58"/>
                  <a:gd name="T45" fmla="*/ 56 h 76"/>
                  <a:gd name="T46" fmla="*/ 37 w 58"/>
                  <a:gd name="T47" fmla="*/ 30 h 76"/>
                  <a:gd name="T48" fmla="*/ 21 w 58"/>
                  <a:gd name="T49" fmla="*/ 30 h 76"/>
                  <a:gd name="T50" fmla="*/ 21 w 58"/>
                  <a:gd name="T51" fmla="*/ 17 h 76"/>
                  <a:gd name="T52" fmla="*/ 29 w 58"/>
                  <a:gd name="T53" fmla="*/ 9 h 76"/>
                  <a:gd name="T54" fmla="*/ 37 w 58"/>
                  <a:gd name="T55" fmla="*/ 17 h 76"/>
                  <a:gd name="T56" fmla="*/ 37 w 58"/>
                  <a:gd name="T57" fmla="*/ 3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8" h="76">
                    <a:moveTo>
                      <a:pt x="56" y="30"/>
                    </a:move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8"/>
                      <a:pt x="38" y="0"/>
                      <a:pt x="29" y="0"/>
                    </a:cubicBezTo>
                    <a:cubicBezTo>
                      <a:pt x="20" y="0"/>
                      <a:pt x="12" y="8"/>
                      <a:pt x="12" y="17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1"/>
                      <a:pt x="0" y="3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57" y="76"/>
                      <a:pt x="58" y="75"/>
                      <a:pt x="58" y="74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1"/>
                      <a:pt x="57" y="30"/>
                      <a:pt x="56" y="30"/>
                    </a:cubicBezTo>
                    <a:close/>
                    <a:moveTo>
                      <a:pt x="33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33" y="48"/>
                      <a:pt x="33" y="48"/>
                      <a:pt x="33" y="48"/>
                    </a:cubicBezTo>
                    <a:lnTo>
                      <a:pt x="33" y="56"/>
                    </a:lnTo>
                    <a:close/>
                    <a:moveTo>
                      <a:pt x="37" y="30"/>
                    </a:move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2"/>
                      <a:pt x="25" y="9"/>
                      <a:pt x="29" y="9"/>
                    </a:cubicBezTo>
                    <a:cubicBezTo>
                      <a:pt x="34" y="9"/>
                      <a:pt x="37" y="12"/>
                      <a:pt x="37" y="17"/>
                    </a:cubicBez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153">
                  <a:latin typeface="+mn-ea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680CE99-2483-453A-9F90-548B4AA5532E}"/>
                </a:ext>
              </a:extLst>
            </p:cNvPr>
            <p:cNvGrpSpPr/>
            <p:nvPr/>
          </p:nvGrpSpPr>
          <p:grpSpPr>
            <a:xfrm>
              <a:off x="3905251" y="2850092"/>
              <a:ext cx="1864783" cy="1202267"/>
              <a:chOff x="2928938" y="2136775"/>
              <a:chExt cx="1398587" cy="901700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39A6C148-150D-4862-80C3-7D5BE466C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2136775"/>
                <a:ext cx="1398587" cy="901700"/>
              </a:xfrm>
              <a:custGeom>
                <a:avLst/>
                <a:gdLst>
                  <a:gd name="T0" fmla="*/ 1039 w 1039"/>
                  <a:gd name="T1" fmla="*/ 0 h 671"/>
                  <a:gd name="T2" fmla="*/ 505 w 1039"/>
                  <a:gd name="T3" fmla="*/ 0 h 671"/>
                  <a:gd name="T4" fmla="*/ 0 w 1039"/>
                  <a:gd name="T5" fmla="*/ 671 h 671"/>
                  <a:gd name="T6" fmla="*/ 534 w 1039"/>
                  <a:gd name="T7" fmla="*/ 671 h 671"/>
                  <a:gd name="T8" fmla="*/ 1039 w 1039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9" h="671">
                    <a:moveTo>
                      <a:pt x="1039" y="0"/>
                    </a:moveTo>
                    <a:lnTo>
                      <a:pt x="505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9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153">
                  <a:latin typeface="+mn-ea"/>
                </a:endParaRPr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id="{97848D2C-FDB2-44E5-BE62-BE02DD339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479675"/>
                <a:ext cx="201612" cy="239713"/>
              </a:xfrm>
              <a:custGeom>
                <a:avLst/>
                <a:gdLst>
                  <a:gd name="T0" fmla="*/ 40 w 63"/>
                  <a:gd name="T1" fmla="*/ 51 h 76"/>
                  <a:gd name="T2" fmla="*/ 37 w 63"/>
                  <a:gd name="T3" fmla="*/ 49 h 76"/>
                  <a:gd name="T4" fmla="*/ 25 w 63"/>
                  <a:gd name="T5" fmla="*/ 49 h 76"/>
                  <a:gd name="T6" fmla="*/ 23 w 63"/>
                  <a:gd name="T7" fmla="*/ 51 h 76"/>
                  <a:gd name="T8" fmla="*/ 23 w 63"/>
                  <a:gd name="T9" fmla="*/ 74 h 76"/>
                  <a:gd name="T10" fmla="*/ 20 w 63"/>
                  <a:gd name="T11" fmla="*/ 76 h 76"/>
                  <a:gd name="T12" fmla="*/ 2 w 63"/>
                  <a:gd name="T13" fmla="*/ 76 h 76"/>
                  <a:gd name="T14" fmla="*/ 0 w 63"/>
                  <a:gd name="T15" fmla="*/ 74 h 76"/>
                  <a:gd name="T16" fmla="*/ 0 w 63"/>
                  <a:gd name="T17" fmla="*/ 33 h 76"/>
                  <a:gd name="T18" fmla="*/ 1 w 63"/>
                  <a:gd name="T19" fmla="*/ 29 h 76"/>
                  <a:gd name="T20" fmla="*/ 29 w 63"/>
                  <a:gd name="T21" fmla="*/ 1 h 76"/>
                  <a:gd name="T22" fmla="*/ 33 w 63"/>
                  <a:gd name="T23" fmla="*/ 1 h 76"/>
                  <a:gd name="T24" fmla="*/ 61 w 63"/>
                  <a:gd name="T25" fmla="*/ 29 h 76"/>
                  <a:gd name="T26" fmla="*/ 63 w 63"/>
                  <a:gd name="T27" fmla="*/ 33 h 76"/>
                  <a:gd name="T28" fmla="*/ 63 w 63"/>
                  <a:gd name="T29" fmla="*/ 74 h 76"/>
                  <a:gd name="T30" fmla="*/ 60 w 63"/>
                  <a:gd name="T31" fmla="*/ 76 h 76"/>
                  <a:gd name="T32" fmla="*/ 42 w 63"/>
                  <a:gd name="T33" fmla="*/ 76 h 76"/>
                  <a:gd name="T34" fmla="*/ 40 w 63"/>
                  <a:gd name="T35" fmla="*/ 74 h 76"/>
                  <a:gd name="T36" fmla="*/ 40 w 63"/>
                  <a:gd name="T37" fmla="*/ 5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76">
                    <a:moveTo>
                      <a:pt x="40" y="51"/>
                    </a:moveTo>
                    <a:cubicBezTo>
                      <a:pt x="40" y="50"/>
                      <a:pt x="39" y="49"/>
                      <a:pt x="37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50"/>
                      <a:pt x="23" y="51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5"/>
                      <a:pt x="22" y="76"/>
                      <a:pt x="20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1" y="76"/>
                      <a:pt x="0" y="75"/>
                      <a:pt x="0" y="7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0"/>
                      <a:pt x="1" y="2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2" y="0"/>
                      <a:pt x="33" y="1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62" y="30"/>
                      <a:pt x="63" y="32"/>
                      <a:pt x="63" y="33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3" y="75"/>
                      <a:pt x="62" y="76"/>
                      <a:pt x="60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1" y="76"/>
                      <a:pt x="40" y="75"/>
                      <a:pt x="40" y="74"/>
                    </a:cubicBezTo>
                    <a:lnTo>
                      <a:pt x="4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153">
                  <a:latin typeface="+mn-ea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4043471-4A4A-421A-AF56-C16453DAA2FB}"/>
                </a:ext>
              </a:extLst>
            </p:cNvPr>
            <p:cNvGrpSpPr/>
            <p:nvPr/>
          </p:nvGrpSpPr>
          <p:grpSpPr>
            <a:xfrm>
              <a:off x="1371600" y="2850092"/>
              <a:ext cx="1862667" cy="1202267"/>
              <a:chOff x="1028700" y="2136775"/>
              <a:chExt cx="1397000" cy="90170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79FC718-E98E-4D41-A371-1B1B0319B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0" y="2136775"/>
                <a:ext cx="1397000" cy="901700"/>
              </a:xfrm>
              <a:custGeom>
                <a:avLst/>
                <a:gdLst>
                  <a:gd name="T0" fmla="*/ 1037 w 1037"/>
                  <a:gd name="T1" fmla="*/ 0 h 671"/>
                  <a:gd name="T2" fmla="*/ 503 w 1037"/>
                  <a:gd name="T3" fmla="*/ 0 h 671"/>
                  <a:gd name="T4" fmla="*/ 0 w 1037"/>
                  <a:gd name="T5" fmla="*/ 671 h 671"/>
                  <a:gd name="T6" fmla="*/ 534 w 1037"/>
                  <a:gd name="T7" fmla="*/ 671 h 671"/>
                  <a:gd name="T8" fmla="*/ 1037 w 1037"/>
                  <a:gd name="T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671">
                    <a:moveTo>
                      <a:pt x="1037" y="0"/>
                    </a:moveTo>
                    <a:lnTo>
                      <a:pt x="503" y="0"/>
                    </a:lnTo>
                    <a:lnTo>
                      <a:pt x="0" y="671"/>
                    </a:lnTo>
                    <a:lnTo>
                      <a:pt x="534" y="671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153" dirty="0">
                  <a:latin typeface="+mn-ea"/>
                </a:endParaRPr>
              </a:p>
            </p:txBody>
          </p:sp>
          <p:sp>
            <p:nvSpPr>
              <p:cNvPr id="17" name="Freeform 24">
                <a:extLst>
                  <a:ext uri="{FF2B5EF4-FFF2-40B4-BE49-F238E27FC236}">
                    <a16:creationId xmlns:a16="http://schemas.microsoft.com/office/drawing/2014/main" id="{854DB406-183D-45D6-A78B-676EED36B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663" y="2479675"/>
                <a:ext cx="177800" cy="239713"/>
              </a:xfrm>
              <a:custGeom>
                <a:avLst/>
                <a:gdLst>
                  <a:gd name="T0" fmla="*/ 55 w 56"/>
                  <a:gd name="T1" fmla="*/ 63 h 76"/>
                  <a:gd name="T2" fmla="*/ 35 w 56"/>
                  <a:gd name="T3" fmla="*/ 51 h 76"/>
                  <a:gd name="T4" fmla="*/ 35 w 56"/>
                  <a:gd name="T5" fmla="*/ 45 h 76"/>
                  <a:gd name="T6" fmla="*/ 43 w 56"/>
                  <a:gd name="T7" fmla="*/ 35 h 76"/>
                  <a:gd name="T8" fmla="*/ 47 w 56"/>
                  <a:gd name="T9" fmla="*/ 31 h 76"/>
                  <a:gd name="T10" fmla="*/ 47 w 56"/>
                  <a:gd name="T11" fmla="*/ 30 h 76"/>
                  <a:gd name="T12" fmla="*/ 46 w 56"/>
                  <a:gd name="T13" fmla="*/ 21 h 76"/>
                  <a:gd name="T14" fmla="*/ 44 w 56"/>
                  <a:gd name="T15" fmla="*/ 20 h 76"/>
                  <a:gd name="T16" fmla="*/ 44 w 56"/>
                  <a:gd name="T17" fmla="*/ 16 h 76"/>
                  <a:gd name="T18" fmla="*/ 28 w 56"/>
                  <a:gd name="T19" fmla="*/ 0 h 76"/>
                  <a:gd name="T20" fmla="*/ 12 w 56"/>
                  <a:gd name="T21" fmla="*/ 16 h 76"/>
                  <a:gd name="T22" fmla="*/ 12 w 56"/>
                  <a:gd name="T23" fmla="*/ 20 h 76"/>
                  <a:gd name="T24" fmla="*/ 10 w 56"/>
                  <a:gd name="T25" fmla="*/ 21 h 76"/>
                  <a:gd name="T26" fmla="*/ 9 w 56"/>
                  <a:gd name="T27" fmla="*/ 30 h 76"/>
                  <a:gd name="T28" fmla="*/ 9 w 56"/>
                  <a:gd name="T29" fmla="*/ 31 h 76"/>
                  <a:gd name="T30" fmla="*/ 13 w 56"/>
                  <a:gd name="T31" fmla="*/ 35 h 76"/>
                  <a:gd name="T32" fmla="*/ 21 w 56"/>
                  <a:gd name="T33" fmla="*/ 45 h 76"/>
                  <a:gd name="T34" fmla="*/ 21 w 56"/>
                  <a:gd name="T35" fmla="*/ 51 h 76"/>
                  <a:gd name="T36" fmla="*/ 1 w 56"/>
                  <a:gd name="T37" fmla="*/ 62 h 76"/>
                  <a:gd name="T38" fmla="*/ 1 w 56"/>
                  <a:gd name="T39" fmla="*/ 70 h 76"/>
                  <a:gd name="T40" fmla="*/ 1 w 56"/>
                  <a:gd name="T41" fmla="*/ 71 h 76"/>
                  <a:gd name="T42" fmla="*/ 2 w 56"/>
                  <a:gd name="T43" fmla="*/ 71 h 76"/>
                  <a:gd name="T44" fmla="*/ 28 w 56"/>
                  <a:gd name="T45" fmla="*/ 76 h 76"/>
                  <a:gd name="T46" fmla="*/ 54 w 56"/>
                  <a:gd name="T47" fmla="*/ 71 h 76"/>
                  <a:gd name="T48" fmla="*/ 55 w 56"/>
                  <a:gd name="T49" fmla="*/ 71 h 76"/>
                  <a:gd name="T50" fmla="*/ 55 w 56"/>
                  <a:gd name="T51" fmla="*/ 70 h 76"/>
                  <a:gd name="T52" fmla="*/ 55 w 56"/>
                  <a:gd name="T53" fmla="*/ 6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55" y="63"/>
                    </a:moveTo>
                    <a:cubicBezTo>
                      <a:pt x="54" y="56"/>
                      <a:pt x="39" y="52"/>
                      <a:pt x="35" y="51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3"/>
                      <a:pt x="42" y="39"/>
                      <a:pt x="43" y="35"/>
                    </a:cubicBezTo>
                    <a:cubicBezTo>
                      <a:pt x="45" y="34"/>
                      <a:pt x="47" y="34"/>
                      <a:pt x="47" y="31"/>
                    </a:cubicBezTo>
                    <a:cubicBezTo>
                      <a:pt x="47" y="31"/>
                      <a:pt x="47" y="31"/>
                      <a:pt x="47" y="30"/>
                    </a:cubicBezTo>
                    <a:cubicBezTo>
                      <a:pt x="48" y="26"/>
                      <a:pt x="48" y="22"/>
                      <a:pt x="46" y="21"/>
                    </a:cubicBezTo>
                    <a:cubicBezTo>
                      <a:pt x="46" y="20"/>
                      <a:pt x="45" y="20"/>
                      <a:pt x="44" y="2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7"/>
                      <a:pt x="37" y="0"/>
                      <a:pt x="28" y="0"/>
                    </a:cubicBezTo>
                    <a:cubicBezTo>
                      <a:pt x="19" y="0"/>
                      <a:pt x="12" y="7"/>
                      <a:pt x="12" y="16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0"/>
                      <a:pt x="10" y="20"/>
                      <a:pt x="10" y="21"/>
                    </a:cubicBezTo>
                    <a:cubicBezTo>
                      <a:pt x="8" y="22"/>
                      <a:pt x="8" y="26"/>
                      <a:pt x="9" y="30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4"/>
                      <a:pt x="11" y="34"/>
                      <a:pt x="13" y="35"/>
                    </a:cubicBezTo>
                    <a:cubicBezTo>
                      <a:pt x="14" y="39"/>
                      <a:pt x="17" y="43"/>
                      <a:pt x="21" y="45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17" y="52"/>
                      <a:pt x="2" y="56"/>
                      <a:pt x="1" y="62"/>
                    </a:cubicBezTo>
                    <a:cubicBezTo>
                      <a:pt x="1" y="63"/>
                      <a:pt x="0" y="65"/>
                      <a:pt x="1" y="70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13" y="76"/>
                      <a:pt x="28" y="76"/>
                    </a:cubicBezTo>
                    <a:cubicBezTo>
                      <a:pt x="43" y="76"/>
                      <a:pt x="54" y="71"/>
                      <a:pt x="54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6" y="65"/>
                      <a:pt x="55" y="63"/>
                      <a:pt x="55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153" dirty="0">
                  <a:latin typeface="+mn-ea"/>
                </a:endParaRPr>
              </a:p>
            </p:txBody>
          </p: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B2BA4BD3-B704-4B59-A500-F4FD36FDE5CF}"/>
              </a:ext>
            </a:extLst>
          </p:cNvPr>
          <p:cNvSpPr/>
          <p:nvPr/>
        </p:nvSpPr>
        <p:spPr>
          <a:xfrm>
            <a:off x="923289" y="4991110"/>
            <a:ext cx="2037176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读取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movies.dat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中的数据，根据用户不同的操作，执行不同的推荐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4546DA-9235-4D28-80FA-91B109BF77C6}"/>
              </a:ext>
            </a:extLst>
          </p:cNvPr>
          <p:cNvSpPr/>
          <p:nvPr/>
        </p:nvSpPr>
        <p:spPr>
          <a:xfrm>
            <a:off x="560350" y="4586729"/>
            <a:ext cx="2392944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839" b="1" dirty="0">
                <a:latin typeface="+mn-ea"/>
                <a:cs typeface="Hiragino Sans GB W3" charset="-122"/>
              </a:rPr>
              <a:t>获得</a:t>
            </a:r>
            <a:r>
              <a:rPr lang="en-US" altLang="zh-CN" sz="1839" b="1" dirty="0">
                <a:latin typeface="+mn-ea"/>
                <a:cs typeface="Hiragino Sans GB W3" charset="-122"/>
              </a:rPr>
              <a:t>movies.dat</a:t>
            </a:r>
            <a:r>
              <a:rPr lang="zh-CN" altLang="en-US" sz="1839" b="1" dirty="0">
                <a:latin typeface="+mn-ea"/>
                <a:cs typeface="Hiragino Sans GB W3" charset="-122"/>
              </a:rPr>
              <a:t>数据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BFCCF2-966F-4979-A55D-46454318D980}"/>
              </a:ext>
            </a:extLst>
          </p:cNvPr>
          <p:cNvSpPr/>
          <p:nvPr/>
        </p:nvSpPr>
        <p:spPr>
          <a:xfrm>
            <a:off x="3323404" y="4991110"/>
            <a:ext cx="2037176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筛选出电影名称包含该关键字的电影，取前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部电影推荐。 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5620EF-9BA2-4248-BF3F-B41A74383E78}"/>
              </a:ext>
            </a:extLst>
          </p:cNvPr>
          <p:cNvSpPr/>
          <p:nvPr/>
        </p:nvSpPr>
        <p:spPr>
          <a:xfrm>
            <a:off x="3316233" y="4586729"/>
            <a:ext cx="203717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839" b="1" dirty="0">
                <a:latin typeface="+mn-ea"/>
                <a:cs typeface="Hiragino Sans GB W3" charset="-122"/>
              </a:rPr>
              <a:t>按名称推荐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B1BD05-51DE-4E48-9F0A-F0043F616F11}"/>
              </a:ext>
            </a:extLst>
          </p:cNvPr>
          <p:cNvSpPr/>
          <p:nvPr/>
        </p:nvSpPr>
        <p:spPr>
          <a:xfrm>
            <a:off x="5829004" y="4966200"/>
            <a:ext cx="2037176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筛选出同类型的电影，并对电影评分进行统计，推荐电影评分均分最高的电影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F18E21-F078-454C-BA8B-FD8F7AA6FA03}"/>
              </a:ext>
            </a:extLst>
          </p:cNvPr>
          <p:cNvSpPr/>
          <p:nvPr/>
        </p:nvSpPr>
        <p:spPr>
          <a:xfrm>
            <a:off x="5821833" y="4561819"/>
            <a:ext cx="203717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839" b="1" dirty="0">
                <a:latin typeface="+mn-ea"/>
                <a:cs typeface="Hiragino Sans GB W3" charset="-122"/>
              </a:rPr>
              <a:t>按类型推荐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F370DE-DBEC-41A3-8E42-CB3E53010C56}"/>
              </a:ext>
            </a:extLst>
          </p:cNvPr>
          <p:cNvSpPr/>
          <p:nvPr/>
        </p:nvSpPr>
        <p:spPr>
          <a:xfrm>
            <a:off x="8274690" y="4966200"/>
            <a:ext cx="2037176" cy="52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将筛选出的电影详细信息输出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E201753-8369-4E31-8E06-D8893D9AE069}"/>
              </a:ext>
            </a:extLst>
          </p:cNvPr>
          <p:cNvSpPr/>
          <p:nvPr/>
        </p:nvSpPr>
        <p:spPr>
          <a:xfrm>
            <a:off x="8221948" y="4561819"/>
            <a:ext cx="203717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839" b="1" dirty="0">
                <a:latin typeface="+mn-ea"/>
                <a:cs typeface="Hiragino Sans GB W3" charset="-122"/>
              </a:rPr>
              <a:t>返回推荐电影</a:t>
            </a:r>
            <a:endParaRPr lang="en-US" altLang="zh-CN" sz="1839" b="1" dirty="0">
              <a:latin typeface="+mn-ea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13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2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新用户推荐模块</a:t>
              </a:r>
            </a:p>
          </p:txBody>
        </p:sp>
      </p:grpSp>
      <p:sp>
        <p:nvSpPr>
          <p:cNvPr id="7" name="AutoShape 2">
            <a:extLst>
              <a:ext uri="{FF2B5EF4-FFF2-40B4-BE49-F238E27FC236}">
                <a16:creationId xmlns:a16="http://schemas.microsoft.com/office/drawing/2014/main" id="{4510FB45-C70B-45DE-B0A0-435502C4BF5B}"/>
              </a:ext>
            </a:extLst>
          </p:cNvPr>
          <p:cNvSpPr>
            <a:spLocks/>
          </p:cNvSpPr>
          <p:nvPr/>
        </p:nvSpPr>
        <p:spPr bwMode="auto">
          <a:xfrm>
            <a:off x="7132759" y="5396600"/>
            <a:ext cx="550008" cy="6349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598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 </a:t>
            </a:r>
            <a:endParaRPr lang="es-ES" altLang="zh-CN" sz="12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81604E3-C2BA-46F0-88D7-D1A3276D151C}"/>
              </a:ext>
            </a:extLst>
          </p:cNvPr>
          <p:cNvSpPr>
            <a:spLocks/>
          </p:cNvSpPr>
          <p:nvPr/>
        </p:nvSpPr>
        <p:spPr bwMode="auto">
          <a:xfrm>
            <a:off x="4517639" y="3382284"/>
            <a:ext cx="550008" cy="6349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598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F67AAAD0-351D-48C0-ACDA-883BAF57FEFD}"/>
              </a:ext>
            </a:extLst>
          </p:cNvPr>
          <p:cNvSpPr>
            <a:spLocks/>
          </p:cNvSpPr>
          <p:nvPr/>
        </p:nvSpPr>
        <p:spPr bwMode="auto">
          <a:xfrm>
            <a:off x="7120059" y="3906895"/>
            <a:ext cx="550008" cy="6349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212A39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598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287A20A9-F0A9-4024-B020-431B9208AA48}"/>
              </a:ext>
            </a:extLst>
          </p:cNvPr>
          <p:cNvSpPr>
            <a:spLocks/>
          </p:cNvSpPr>
          <p:nvPr/>
        </p:nvSpPr>
        <p:spPr bwMode="auto">
          <a:xfrm>
            <a:off x="4504940" y="2061629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212A39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598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 </a:t>
            </a:r>
            <a:endParaRPr lang="es-ES" altLang="zh-CN" sz="12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3EE80A46-2A97-4474-863B-4666164148FB}"/>
              </a:ext>
            </a:extLst>
          </p:cNvPr>
          <p:cNvSpPr>
            <a:spLocks/>
          </p:cNvSpPr>
          <p:nvPr/>
        </p:nvSpPr>
        <p:spPr bwMode="auto">
          <a:xfrm>
            <a:off x="4537480" y="4861672"/>
            <a:ext cx="550008" cy="63493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212A39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598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163DC977-212B-419D-B275-2592F478ED44}"/>
              </a:ext>
            </a:extLst>
          </p:cNvPr>
          <p:cNvSpPr>
            <a:spLocks/>
          </p:cNvSpPr>
          <p:nvPr/>
        </p:nvSpPr>
        <p:spPr bwMode="auto">
          <a:xfrm>
            <a:off x="7115298" y="2586240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 sz="1707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FA6F6C3-6782-48C2-AB4C-4F6BC5A2F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793" y="5206915"/>
            <a:ext cx="1570659" cy="469848"/>
          </a:xfrm>
          <a:prstGeom prst="line">
            <a:avLst/>
          </a:prstGeom>
          <a:noFill/>
          <a:ln w="38100" cap="flat" cmpd="sng">
            <a:solidFill>
              <a:srgbClr val="212A3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40">
              <a:defRPr/>
            </a:pPr>
            <a:endParaRPr lang="es-ES" sz="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402F6ED-2C25-4976-8F5B-D5A354F41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7175" y="4229121"/>
            <a:ext cx="1538912" cy="96430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40">
              <a:defRPr/>
            </a:pPr>
            <a:endParaRPr lang="es-ES" sz="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E9539BB-AB1A-47D7-9558-20B3F1137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3204" y="3707687"/>
            <a:ext cx="1541294" cy="519055"/>
          </a:xfrm>
          <a:prstGeom prst="line">
            <a:avLst/>
          </a:prstGeom>
          <a:noFill/>
          <a:ln w="38100" cap="flat" cmpd="sng">
            <a:solidFill>
              <a:srgbClr val="212A3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40">
              <a:defRPr/>
            </a:pPr>
            <a:endParaRPr lang="es-ES" sz="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39A8187F-04DA-48C9-978F-355076C5B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6379" y="2922753"/>
            <a:ext cx="1507959" cy="78810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40">
              <a:defRPr/>
            </a:pPr>
            <a:endParaRPr lang="es-ES" sz="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DEB9C7A0-FEDC-4F2B-99EE-AC81A3805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8285" y="2377507"/>
            <a:ext cx="1492880" cy="533341"/>
          </a:xfrm>
          <a:prstGeom prst="line">
            <a:avLst/>
          </a:prstGeom>
          <a:noFill/>
          <a:ln w="38100" cap="flat" cmpd="sng">
            <a:solidFill>
              <a:srgbClr val="212A3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40">
              <a:defRPr/>
            </a:pPr>
            <a:endParaRPr lang="es-ES" sz="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B4CAC570-C9C2-4BC8-A100-AFC525D5303A}"/>
              </a:ext>
            </a:extLst>
          </p:cNvPr>
          <p:cNvSpPr>
            <a:spLocks/>
          </p:cNvSpPr>
          <p:nvPr/>
        </p:nvSpPr>
        <p:spPr bwMode="auto">
          <a:xfrm>
            <a:off x="6722434" y="2798943"/>
            <a:ext cx="215877" cy="2158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292022">
              <a:lnSpc>
                <a:spcPct val="120000"/>
              </a:lnSpc>
              <a:defRPr/>
            </a:pPr>
            <a:endParaRPr lang="es-ES"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F48E3F88-CEC1-4B0E-B74A-83CE384A0F19}"/>
              </a:ext>
            </a:extLst>
          </p:cNvPr>
          <p:cNvSpPr>
            <a:spLocks/>
          </p:cNvSpPr>
          <p:nvPr/>
        </p:nvSpPr>
        <p:spPr bwMode="auto">
          <a:xfrm>
            <a:off x="6755767" y="4110867"/>
            <a:ext cx="215877" cy="2158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212A39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292022">
              <a:lnSpc>
                <a:spcPct val="120000"/>
              </a:lnSpc>
              <a:defRPr/>
            </a:pPr>
            <a:endParaRPr lang="es-ES"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B58B551-B71F-4B03-BEFE-FFDC3B019767}"/>
              </a:ext>
            </a:extLst>
          </p:cNvPr>
          <p:cNvSpPr>
            <a:spLocks/>
          </p:cNvSpPr>
          <p:nvPr/>
        </p:nvSpPr>
        <p:spPr bwMode="auto">
          <a:xfrm>
            <a:off x="6798625" y="5583905"/>
            <a:ext cx="215877" cy="2158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292022">
              <a:lnSpc>
                <a:spcPct val="120000"/>
              </a:lnSpc>
              <a:defRPr/>
            </a:pPr>
            <a:endParaRPr lang="es-ES"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49ED10CB-5AD2-4C49-A1C7-EB60F6746C34}"/>
              </a:ext>
            </a:extLst>
          </p:cNvPr>
          <p:cNvSpPr>
            <a:spLocks/>
          </p:cNvSpPr>
          <p:nvPr/>
        </p:nvSpPr>
        <p:spPr bwMode="auto">
          <a:xfrm>
            <a:off x="5246221" y="2265600"/>
            <a:ext cx="215877" cy="2158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212A39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92022">
              <a:lnSpc>
                <a:spcPct val="120000"/>
              </a:lnSpc>
              <a:defRPr/>
            </a:pPr>
            <a:endParaRPr lang="es-ES"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2B2FD8C8-3E27-4C8D-8563-4D71A69B2169}"/>
              </a:ext>
            </a:extLst>
          </p:cNvPr>
          <p:cNvSpPr>
            <a:spLocks/>
          </p:cNvSpPr>
          <p:nvPr/>
        </p:nvSpPr>
        <p:spPr bwMode="auto">
          <a:xfrm>
            <a:off x="5228760" y="3586256"/>
            <a:ext cx="215877" cy="2158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92022">
              <a:lnSpc>
                <a:spcPct val="120000"/>
              </a:lnSpc>
              <a:defRPr/>
            </a:pPr>
            <a:endParaRPr lang="es-ES"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DA3B36C2-2E79-47D8-9510-3811CA57E1D6}"/>
              </a:ext>
            </a:extLst>
          </p:cNvPr>
          <p:cNvSpPr>
            <a:spLocks/>
          </p:cNvSpPr>
          <p:nvPr/>
        </p:nvSpPr>
        <p:spPr bwMode="auto">
          <a:xfrm>
            <a:off x="5220823" y="5075960"/>
            <a:ext cx="215877" cy="2158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212A39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92022">
              <a:lnSpc>
                <a:spcPct val="120000"/>
              </a:lnSpc>
              <a:defRPr/>
            </a:pPr>
            <a:endParaRPr lang="es-ES"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5A287FEE-090C-47EE-BE8E-1136A8BCEAAA}"/>
              </a:ext>
            </a:extLst>
          </p:cNvPr>
          <p:cNvSpPr txBox="1"/>
          <p:nvPr/>
        </p:nvSpPr>
        <p:spPr>
          <a:xfrm>
            <a:off x="1414555" y="2444543"/>
            <a:ext cx="2447616" cy="65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1000"/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当用户为新用户时，缺乏用户相关的评分信息。无法针对新用户使用评分相似度进行推荐。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EA180F61-3931-418E-A09F-35579A0F6B19}"/>
              </a:ext>
            </a:extLst>
          </p:cNvPr>
          <p:cNvSpPr txBox="1"/>
          <p:nvPr/>
        </p:nvSpPr>
        <p:spPr>
          <a:xfrm>
            <a:off x="3167749" y="2144199"/>
            <a:ext cx="694421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27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冷启动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A3DDEC1A-2FF9-427C-9E8F-C2980659A7C9}"/>
              </a:ext>
            </a:extLst>
          </p:cNvPr>
          <p:cNvSpPr txBox="1"/>
          <p:nvPr/>
        </p:nvSpPr>
        <p:spPr>
          <a:xfrm>
            <a:off x="1414555" y="3741682"/>
            <a:ext cx="244761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ts val="1500"/>
              </a:lnSpc>
              <a:defRPr sz="1000"/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在数据集中，虽然没有新用户的评分数据，但是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user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数据集中有用户的个人信息数据。新用户登入时，能获取到用户的部分个人信息。非高效的解决办法总比不解决好。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3CF55485-3E0A-4ABE-9B53-3B8F37E183F1}"/>
              </a:ext>
            </a:extLst>
          </p:cNvPr>
          <p:cNvSpPr txBox="1"/>
          <p:nvPr/>
        </p:nvSpPr>
        <p:spPr>
          <a:xfrm>
            <a:off x="2657994" y="3441338"/>
            <a:ext cx="1204176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27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我的解决办法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668A4BE8-AD7A-4EEE-969A-2F5F1E5B0D46}"/>
              </a:ext>
            </a:extLst>
          </p:cNvPr>
          <p:cNvSpPr txBox="1"/>
          <p:nvPr/>
        </p:nvSpPr>
        <p:spPr>
          <a:xfrm>
            <a:off x="1414555" y="5099011"/>
            <a:ext cx="2447616" cy="84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ts val="1500"/>
              </a:lnSpc>
              <a:defRPr sz="1000"/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通过相似度矩阵筛选出三个相似用户。并对相似用户看过的电影进行统计，获得推荐评分。用户相似度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x0.7+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电影评分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x0.3=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推荐得分，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12E9B338-4960-419F-833B-654E0F7B8767}"/>
              </a:ext>
            </a:extLst>
          </p:cNvPr>
          <p:cNvSpPr txBox="1"/>
          <p:nvPr/>
        </p:nvSpPr>
        <p:spPr>
          <a:xfrm>
            <a:off x="2488076" y="4798668"/>
            <a:ext cx="1374094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27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筛选出相似用户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B1249A2F-433F-4D41-A2E6-74E00BA46BF9}"/>
              </a:ext>
            </a:extLst>
          </p:cNvPr>
          <p:cNvSpPr txBox="1"/>
          <p:nvPr/>
        </p:nvSpPr>
        <p:spPr>
          <a:xfrm>
            <a:off x="8414130" y="2444543"/>
            <a:ext cx="2676235" cy="84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使用热门推荐，将当下热门电影推荐给用户。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将各大门户网站的数据互通，将其他网站的用户信息作为数据源进行推荐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D462BEB6-237A-4568-B697-BAE264A86368}"/>
              </a:ext>
            </a:extLst>
          </p:cNvPr>
          <p:cNvSpPr txBox="1"/>
          <p:nvPr/>
        </p:nvSpPr>
        <p:spPr>
          <a:xfrm>
            <a:off x="8414131" y="2144199"/>
            <a:ext cx="1713931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当下冷启动解决办法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988308DD-8E0B-4659-974D-06D7C1005F24}"/>
              </a:ext>
            </a:extLst>
          </p:cNvPr>
          <p:cNvSpPr txBox="1"/>
          <p:nvPr/>
        </p:nvSpPr>
        <p:spPr>
          <a:xfrm>
            <a:off x="8414131" y="3741682"/>
            <a:ext cx="2447616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1000"/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使用前一套数据预处理流程，获得用户个人信息相似度矩阵。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F6A9E9E7-79C6-4359-B88B-D67EA6732F32}"/>
              </a:ext>
            </a:extLst>
          </p:cNvPr>
          <p:cNvSpPr txBox="1"/>
          <p:nvPr/>
        </p:nvSpPr>
        <p:spPr>
          <a:xfrm>
            <a:off x="8414131" y="3441338"/>
            <a:ext cx="2053767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构建用户信息相似度矩阵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2A73A0DD-6342-45EE-868E-8DE9264C63A9}"/>
              </a:ext>
            </a:extLst>
          </p:cNvPr>
          <p:cNvSpPr txBox="1"/>
          <p:nvPr/>
        </p:nvSpPr>
        <p:spPr>
          <a:xfrm>
            <a:off x="8414131" y="5099011"/>
            <a:ext cx="2447616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1000"/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选取得分最高的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部电影进行推荐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BA4B297E-B966-459C-BCEF-601D725FF7F2}"/>
              </a:ext>
            </a:extLst>
          </p:cNvPr>
          <p:cNvSpPr txBox="1"/>
          <p:nvPr/>
        </p:nvSpPr>
        <p:spPr>
          <a:xfrm>
            <a:off x="8414131" y="4798668"/>
            <a:ext cx="1204176" cy="32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推荐电影输出</a:t>
            </a:r>
          </a:p>
        </p:txBody>
      </p:sp>
    </p:spTree>
    <p:extLst>
      <p:ext uri="{BB962C8B-B14F-4D97-AF65-F5344CB8AC3E}">
        <p14:creationId xmlns:p14="http://schemas.microsoft.com/office/powerpoint/2010/main" val="16353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9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1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7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9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1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7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7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7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3" grpId="0" animBg="1" autoUpdateAnimBg="0"/>
      <p:bldP spid="15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老用户推荐模块</a:t>
              </a:r>
            </a:p>
          </p:txBody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AE18C5D1-FC98-40A1-857E-AD24C0F1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409" y="4616086"/>
            <a:ext cx="7233343" cy="58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>
            <a:defPPr>
              <a:defRPr lang="zh-CN"/>
            </a:defPPr>
            <a:lvl1pPr algn="ctr">
              <a:lnSpc>
                <a:spcPts val="2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dirty="0"/>
              <a:t>通过十折交叉验证法，将用户评分矩阵分别进行</a:t>
            </a:r>
            <a:r>
              <a:rPr lang="en-US" altLang="zh-CN" dirty="0"/>
              <a:t>10</a:t>
            </a:r>
            <a:r>
              <a:rPr lang="zh-CN" altLang="en-US" dirty="0"/>
              <a:t>次测试验证，获得</a:t>
            </a:r>
            <a:r>
              <a:rPr lang="en-US" altLang="zh-CN" dirty="0"/>
              <a:t>10</a:t>
            </a:r>
            <a:r>
              <a:rPr lang="zh-CN" altLang="en-US" dirty="0"/>
              <a:t>组准确率与召回率数据。计算平均准确率与召回率。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40856A9-3C0C-487D-AD7C-171F559C2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404" y="1879782"/>
            <a:ext cx="7233343" cy="55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3" rIns="91424" bIns="4571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+mn-ea"/>
              </a:rPr>
              <a:t>常规用户推荐方法有很多，包括主成分分析法</a:t>
            </a:r>
            <a:r>
              <a:rPr lang="en-US" altLang="zh-CN" sz="1200" dirty="0">
                <a:solidFill>
                  <a:srgbClr val="404040"/>
                </a:solidFill>
                <a:latin typeface="+mn-ea"/>
              </a:rPr>
              <a:t>(PCA)</a:t>
            </a:r>
            <a:r>
              <a:rPr lang="zh-CN" altLang="en-US" sz="1200" dirty="0">
                <a:solidFill>
                  <a:srgbClr val="404040"/>
                </a:solidFill>
                <a:latin typeface="+mn-ea"/>
              </a:rPr>
              <a:t>、混合推荐法、协同过滤法、</a:t>
            </a:r>
            <a:r>
              <a:rPr lang="en-US" altLang="zh-CN" sz="1200" dirty="0">
                <a:solidFill>
                  <a:srgbClr val="404040"/>
                </a:solidFill>
                <a:latin typeface="+mn-ea"/>
              </a:rPr>
              <a:t>SVD</a:t>
            </a:r>
            <a:r>
              <a:rPr lang="zh-CN" altLang="en-US" sz="1200" dirty="0">
                <a:solidFill>
                  <a:srgbClr val="404040"/>
                </a:solidFill>
                <a:latin typeface="+mn-ea"/>
              </a:rPr>
              <a:t>推荐法等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6216B7-642F-424B-8F66-816690CF3B55}"/>
              </a:ext>
            </a:extLst>
          </p:cNvPr>
          <p:cNvGrpSpPr/>
          <p:nvPr/>
        </p:nvGrpSpPr>
        <p:grpSpPr>
          <a:xfrm rot="10800000">
            <a:off x="1344320" y="3004538"/>
            <a:ext cx="2348936" cy="1011192"/>
            <a:chOff x="1342678" y="3004538"/>
            <a:chExt cx="2349356" cy="1011192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68C79DB-AAC7-4F50-A4C3-05702EE8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678" y="3004538"/>
              <a:ext cx="2349356" cy="1011192"/>
            </a:xfrm>
            <a:custGeom>
              <a:avLst/>
              <a:gdLst>
                <a:gd name="T0" fmla="*/ 483734 w 829"/>
                <a:gd name="T1" fmla="*/ 0 h 357"/>
                <a:gd name="T2" fmla="*/ 2240309 w 829"/>
                <a:gd name="T3" fmla="*/ 0 h 357"/>
                <a:gd name="T4" fmla="*/ 2240309 w 829"/>
                <a:gd name="T5" fmla="*/ 964766 h 357"/>
                <a:gd name="T6" fmla="*/ 483734 w 829"/>
                <a:gd name="T7" fmla="*/ 964766 h 357"/>
                <a:gd name="T8" fmla="*/ 0 w 829"/>
                <a:gd name="T9" fmla="*/ 486437 h 357"/>
                <a:gd name="T10" fmla="*/ 483734 w 829"/>
                <a:gd name="T11" fmla="*/ 0 h 357"/>
                <a:gd name="T12" fmla="*/ 483734 w 829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9"/>
                <a:gd name="T22" fmla="*/ 0 h 357"/>
                <a:gd name="T23" fmla="*/ 829 w 829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9" h="357">
                  <a:moveTo>
                    <a:pt x="179" y="0"/>
                  </a:moveTo>
                  <a:lnTo>
                    <a:pt x="829" y="0"/>
                  </a:lnTo>
                  <a:lnTo>
                    <a:pt x="829" y="357"/>
                  </a:lnTo>
                  <a:lnTo>
                    <a:pt x="179" y="357"/>
                  </a:lnTo>
                  <a:lnTo>
                    <a:pt x="0" y="18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F4CC519-C4F2-420B-A363-259772A09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964" y="3092345"/>
              <a:ext cx="1592688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FDC943F-A066-462D-A82E-BEAB7F683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705" y="3318943"/>
              <a:ext cx="342908" cy="382384"/>
            </a:xfrm>
            <a:custGeom>
              <a:avLst/>
              <a:gdLst>
                <a:gd name="T0" fmla="*/ 181062 w 121"/>
                <a:gd name="T1" fmla="*/ 0 h 135"/>
                <a:gd name="T2" fmla="*/ 181062 w 121"/>
                <a:gd name="T3" fmla="*/ 83775 h 135"/>
                <a:gd name="T4" fmla="*/ 326992 w 121"/>
                <a:gd name="T5" fmla="*/ 83775 h 135"/>
                <a:gd name="T6" fmla="*/ 326992 w 121"/>
                <a:gd name="T7" fmla="*/ 281053 h 135"/>
                <a:gd name="T8" fmla="*/ 181062 w 121"/>
                <a:gd name="T9" fmla="*/ 281053 h 135"/>
                <a:gd name="T10" fmla="*/ 181062 w 121"/>
                <a:gd name="T11" fmla="*/ 364828 h 135"/>
                <a:gd name="T12" fmla="*/ 0 w 121"/>
                <a:gd name="T13" fmla="*/ 186468 h 135"/>
                <a:gd name="T14" fmla="*/ 181062 w 121"/>
                <a:gd name="T15" fmla="*/ 0 h 135"/>
                <a:gd name="T16" fmla="*/ 181062 w 121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135"/>
                <a:gd name="T29" fmla="*/ 121 w 121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135">
                  <a:moveTo>
                    <a:pt x="67" y="0"/>
                  </a:moveTo>
                  <a:lnTo>
                    <a:pt x="67" y="31"/>
                  </a:lnTo>
                  <a:lnTo>
                    <a:pt x="121" y="31"/>
                  </a:lnTo>
                  <a:lnTo>
                    <a:pt x="121" y="104"/>
                  </a:lnTo>
                  <a:lnTo>
                    <a:pt x="67" y="104"/>
                  </a:lnTo>
                  <a:lnTo>
                    <a:pt x="67" y="135"/>
                  </a:lnTo>
                  <a:lnTo>
                    <a:pt x="0" y="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36AD4FD-1F7F-4CF3-B9B3-1B278BC9F4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83970" y="3084418"/>
              <a:ext cx="1592688" cy="584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02" tIns="45702" rIns="91402" bIns="45702">
              <a:spAutoFit/>
            </a:bodyPr>
            <a:lstStyle/>
            <a:p>
              <a:pPr algn="ctr"/>
              <a:r>
                <a:rPr lang="zh-CN" altLang="en-US" sz="159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获得用户评分相似度矩阵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0080495-8991-42A3-8360-55ACCCCA5DC5}"/>
              </a:ext>
            </a:extLst>
          </p:cNvPr>
          <p:cNvGrpSpPr/>
          <p:nvPr/>
        </p:nvGrpSpPr>
        <p:grpSpPr>
          <a:xfrm rot="10800000">
            <a:off x="3675821" y="3004538"/>
            <a:ext cx="2357438" cy="1011192"/>
            <a:chOff x="3674597" y="3004538"/>
            <a:chExt cx="2357858" cy="1011192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3F97A21-911B-4247-8FE6-45356D15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597" y="3004538"/>
              <a:ext cx="2357858" cy="1011192"/>
            </a:xfrm>
            <a:custGeom>
              <a:avLst/>
              <a:gdLst>
                <a:gd name="T0" fmla="*/ 491841 w 832"/>
                <a:gd name="T1" fmla="*/ 0 h 357"/>
                <a:gd name="T2" fmla="*/ 2248417 w 832"/>
                <a:gd name="T3" fmla="*/ 0 h 357"/>
                <a:gd name="T4" fmla="*/ 2248417 w 832"/>
                <a:gd name="T5" fmla="*/ 964766 h 357"/>
                <a:gd name="T6" fmla="*/ 491841 w 832"/>
                <a:gd name="T7" fmla="*/ 964766 h 357"/>
                <a:gd name="T8" fmla="*/ 0 w 832"/>
                <a:gd name="T9" fmla="*/ 486437 h 357"/>
                <a:gd name="T10" fmla="*/ 491841 w 832"/>
                <a:gd name="T11" fmla="*/ 0 h 357"/>
                <a:gd name="T12" fmla="*/ 491841 w 832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2"/>
                <a:gd name="T22" fmla="*/ 0 h 357"/>
                <a:gd name="T23" fmla="*/ 832 w 832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2" h="357">
                  <a:moveTo>
                    <a:pt x="182" y="0"/>
                  </a:moveTo>
                  <a:lnTo>
                    <a:pt x="832" y="0"/>
                  </a:lnTo>
                  <a:lnTo>
                    <a:pt x="832" y="357"/>
                  </a:lnTo>
                  <a:lnTo>
                    <a:pt x="182" y="357"/>
                  </a:lnTo>
                  <a:lnTo>
                    <a:pt x="0" y="18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12A3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35D8ED1-0923-4068-A3C9-D81BCD99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87" y="3092345"/>
              <a:ext cx="1592687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2D44D95-94DC-48FB-9449-16F3C45D1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458" y="3318943"/>
              <a:ext cx="348576" cy="382384"/>
            </a:xfrm>
            <a:custGeom>
              <a:avLst/>
              <a:gdLst>
                <a:gd name="T0" fmla="*/ 183764 w 123"/>
                <a:gd name="T1" fmla="*/ 0 h 135"/>
                <a:gd name="T2" fmla="*/ 183764 w 123"/>
                <a:gd name="T3" fmla="*/ 83775 h 135"/>
                <a:gd name="T4" fmla="*/ 332397 w 123"/>
                <a:gd name="T5" fmla="*/ 83775 h 135"/>
                <a:gd name="T6" fmla="*/ 332397 w 123"/>
                <a:gd name="T7" fmla="*/ 281053 h 135"/>
                <a:gd name="T8" fmla="*/ 183764 w 123"/>
                <a:gd name="T9" fmla="*/ 281053 h 135"/>
                <a:gd name="T10" fmla="*/ 183764 w 123"/>
                <a:gd name="T11" fmla="*/ 364828 h 135"/>
                <a:gd name="T12" fmla="*/ 0 w 123"/>
                <a:gd name="T13" fmla="*/ 186468 h 135"/>
                <a:gd name="T14" fmla="*/ 183764 w 123"/>
                <a:gd name="T15" fmla="*/ 0 h 135"/>
                <a:gd name="T16" fmla="*/ 183764 w 123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135"/>
                <a:gd name="T29" fmla="*/ 123 w 123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135">
                  <a:moveTo>
                    <a:pt x="68" y="0"/>
                  </a:moveTo>
                  <a:lnTo>
                    <a:pt x="68" y="31"/>
                  </a:lnTo>
                  <a:lnTo>
                    <a:pt x="123" y="31"/>
                  </a:lnTo>
                  <a:lnTo>
                    <a:pt x="123" y="104"/>
                  </a:lnTo>
                  <a:lnTo>
                    <a:pt x="68" y="104"/>
                  </a:lnTo>
                  <a:lnTo>
                    <a:pt x="68" y="135"/>
                  </a:lnTo>
                  <a:lnTo>
                    <a:pt x="0" y="6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40374D-EFD1-4D86-8F6F-C2B27F51E0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24387" y="3084418"/>
              <a:ext cx="1592687" cy="584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02" tIns="45702" rIns="91402" bIns="45702">
              <a:spAutoFit/>
            </a:bodyPr>
            <a:lstStyle/>
            <a:p>
              <a:pPr algn="ctr"/>
              <a:r>
                <a:rPr lang="zh-CN" altLang="en-US" sz="159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筛选出相似用户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76C027B-4597-45D5-B73F-04E3F73400DB}"/>
              </a:ext>
            </a:extLst>
          </p:cNvPr>
          <p:cNvGrpSpPr/>
          <p:nvPr/>
        </p:nvGrpSpPr>
        <p:grpSpPr>
          <a:xfrm rot="10800000">
            <a:off x="6015828" y="3004538"/>
            <a:ext cx="2348936" cy="1011192"/>
            <a:chOff x="6015019" y="3004538"/>
            <a:chExt cx="2349356" cy="1011192"/>
          </a:xfrm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9BA9608-BADA-43DA-A719-EE1B906F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19" y="3004538"/>
              <a:ext cx="2349356" cy="1011192"/>
            </a:xfrm>
            <a:custGeom>
              <a:avLst/>
              <a:gdLst>
                <a:gd name="T0" fmla="*/ 483734 w 829"/>
                <a:gd name="T1" fmla="*/ 0 h 357"/>
                <a:gd name="T2" fmla="*/ 2240309 w 829"/>
                <a:gd name="T3" fmla="*/ 0 h 357"/>
                <a:gd name="T4" fmla="*/ 2240309 w 829"/>
                <a:gd name="T5" fmla="*/ 964766 h 357"/>
                <a:gd name="T6" fmla="*/ 483734 w 829"/>
                <a:gd name="T7" fmla="*/ 964766 h 357"/>
                <a:gd name="T8" fmla="*/ 0 w 829"/>
                <a:gd name="T9" fmla="*/ 486437 h 357"/>
                <a:gd name="T10" fmla="*/ 483734 w 829"/>
                <a:gd name="T11" fmla="*/ 0 h 357"/>
                <a:gd name="T12" fmla="*/ 483734 w 829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9"/>
                <a:gd name="T22" fmla="*/ 0 h 357"/>
                <a:gd name="T23" fmla="*/ 829 w 829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9" h="357">
                  <a:moveTo>
                    <a:pt x="179" y="0"/>
                  </a:moveTo>
                  <a:lnTo>
                    <a:pt x="829" y="0"/>
                  </a:lnTo>
                  <a:lnTo>
                    <a:pt x="829" y="357"/>
                  </a:lnTo>
                  <a:lnTo>
                    <a:pt x="179" y="357"/>
                  </a:lnTo>
                  <a:lnTo>
                    <a:pt x="0" y="18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3D6119E-0CFA-45D8-8CD4-A7D7E2D52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05" y="3092345"/>
              <a:ext cx="1592688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8F6EAAC-B2C2-4861-BB86-3291B7249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046" y="3318943"/>
              <a:ext cx="342908" cy="382384"/>
            </a:xfrm>
            <a:custGeom>
              <a:avLst/>
              <a:gdLst>
                <a:gd name="T0" fmla="*/ 181062 w 121"/>
                <a:gd name="T1" fmla="*/ 0 h 135"/>
                <a:gd name="T2" fmla="*/ 181062 w 121"/>
                <a:gd name="T3" fmla="*/ 83775 h 135"/>
                <a:gd name="T4" fmla="*/ 326992 w 121"/>
                <a:gd name="T5" fmla="*/ 83775 h 135"/>
                <a:gd name="T6" fmla="*/ 326992 w 121"/>
                <a:gd name="T7" fmla="*/ 281053 h 135"/>
                <a:gd name="T8" fmla="*/ 181062 w 121"/>
                <a:gd name="T9" fmla="*/ 281053 h 135"/>
                <a:gd name="T10" fmla="*/ 181062 w 121"/>
                <a:gd name="T11" fmla="*/ 364828 h 135"/>
                <a:gd name="T12" fmla="*/ 0 w 121"/>
                <a:gd name="T13" fmla="*/ 186468 h 135"/>
                <a:gd name="T14" fmla="*/ 181062 w 121"/>
                <a:gd name="T15" fmla="*/ 0 h 135"/>
                <a:gd name="T16" fmla="*/ 181062 w 121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"/>
                <a:gd name="T28" fmla="*/ 0 h 135"/>
                <a:gd name="T29" fmla="*/ 121 w 121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" h="135">
                  <a:moveTo>
                    <a:pt x="67" y="0"/>
                  </a:moveTo>
                  <a:lnTo>
                    <a:pt x="67" y="31"/>
                  </a:lnTo>
                  <a:lnTo>
                    <a:pt x="121" y="31"/>
                  </a:lnTo>
                  <a:lnTo>
                    <a:pt x="121" y="104"/>
                  </a:lnTo>
                  <a:lnTo>
                    <a:pt x="67" y="104"/>
                  </a:lnTo>
                  <a:lnTo>
                    <a:pt x="67" y="135"/>
                  </a:lnTo>
                  <a:lnTo>
                    <a:pt x="0" y="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B0DCF0-B26D-4C82-9B25-6DD8B362E3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556306" y="3330511"/>
              <a:ext cx="1592688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02" tIns="45702" rIns="91402" bIns="45702">
              <a:spAutoFit/>
            </a:bodyPr>
            <a:lstStyle/>
            <a:p>
              <a:pPr algn="ctr"/>
              <a:r>
                <a:rPr lang="zh-CN" altLang="en-US" sz="159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选择推荐电影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37507-57CA-4D7F-AA9C-7BC3FE68D989}"/>
              </a:ext>
            </a:extLst>
          </p:cNvPr>
          <p:cNvGrpSpPr/>
          <p:nvPr/>
        </p:nvGrpSpPr>
        <p:grpSpPr>
          <a:xfrm rot="10800000">
            <a:off x="8347329" y="3004538"/>
            <a:ext cx="2357438" cy="1011192"/>
            <a:chOff x="8346938" y="3004538"/>
            <a:chExt cx="2357858" cy="1011192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65ACF4D-95B5-4AB2-BC7C-495F40463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6938" y="3004538"/>
              <a:ext cx="2357858" cy="1011192"/>
            </a:xfrm>
            <a:custGeom>
              <a:avLst/>
              <a:gdLst>
                <a:gd name="T0" fmla="*/ 491841 w 832"/>
                <a:gd name="T1" fmla="*/ 0 h 357"/>
                <a:gd name="T2" fmla="*/ 2248417 w 832"/>
                <a:gd name="T3" fmla="*/ 0 h 357"/>
                <a:gd name="T4" fmla="*/ 2248417 w 832"/>
                <a:gd name="T5" fmla="*/ 964766 h 357"/>
                <a:gd name="T6" fmla="*/ 491841 w 832"/>
                <a:gd name="T7" fmla="*/ 964766 h 357"/>
                <a:gd name="T8" fmla="*/ 0 w 832"/>
                <a:gd name="T9" fmla="*/ 486437 h 357"/>
                <a:gd name="T10" fmla="*/ 491841 w 832"/>
                <a:gd name="T11" fmla="*/ 0 h 357"/>
                <a:gd name="T12" fmla="*/ 491841 w 832"/>
                <a:gd name="T13" fmla="*/ 0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2"/>
                <a:gd name="T22" fmla="*/ 0 h 357"/>
                <a:gd name="T23" fmla="*/ 832 w 832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2" h="357">
                  <a:moveTo>
                    <a:pt x="182" y="0"/>
                  </a:moveTo>
                  <a:lnTo>
                    <a:pt x="832" y="0"/>
                  </a:lnTo>
                  <a:lnTo>
                    <a:pt x="832" y="357"/>
                  </a:lnTo>
                  <a:lnTo>
                    <a:pt x="182" y="357"/>
                  </a:lnTo>
                  <a:lnTo>
                    <a:pt x="0" y="18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12A3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63BB40FD-F877-4EC6-AB08-952A84903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728" y="3092345"/>
              <a:ext cx="1592687" cy="841244"/>
            </a:xfrm>
            <a:custGeom>
              <a:avLst/>
              <a:gdLst>
                <a:gd name="T0" fmla="*/ 0 w 562"/>
                <a:gd name="T1" fmla="*/ 0 h 297"/>
                <a:gd name="T2" fmla="*/ 1518762 w 562"/>
                <a:gd name="T3" fmla="*/ 0 h 297"/>
                <a:gd name="T4" fmla="*/ 1518762 w 562"/>
                <a:gd name="T5" fmla="*/ 802621 h 297"/>
                <a:gd name="T6" fmla="*/ 0 w 562"/>
                <a:gd name="T7" fmla="*/ 802621 h 297"/>
                <a:gd name="T8" fmla="*/ 0 w 562"/>
                <a:gd name="T9" fmla="*/ 0 h 297"/>
                <a:gd name="T10" fmla="*/ 0 w 562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2"/>
                <a:gd name="T19" fmla="*/ 0 h 297"/>
                <a:gd name="T20" fmla="*/ 562 w 562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2" h="297">
                  <a:moveTo>
                    <a:pt x="0" y="0"/>
                  </a:moveTo>
                  <a:lnTo>
                    <a:pt x="562" y="0"/>
                  </a:lnTo>
                  <a:lnTo>
                    <a:pt x="562" y="297"/>
                  </a:lnTo>
                  <a:lnTo>
                    <a:pt x="0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EE1CC082-99FB-4031-AF1C-E9267C5DE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8799" y="3318943"/>
              <a:ext cx="348576" cy="382384"/>
            </a:xfrm>
            <a:custGeom>
              <a:avLst/>
              <a:gdLst>
                <a:gd name="T0" fmla="*/ 183764 w 123"/>
                <a:gd name="T1" fmla="*/ 0 h 135"/>
                <a:gd name="T2" fmla="*/ 183764 w 123"/>
                <a:gd name="T3" fmla="*/ 83775 h 135"/>
                <a:gd name="T4" fmla="*/ 332397 w 123"/>
                <a:gd name="T5" fmla="*/ 83775 h 135"/>
                <a:gd name="T6" fmla="*/ 332397 w 123"/>
                <a:gd name="T7" fmla="*/ 281053 h 135"/>
                <a:gd name="T8" fmla="*/ 183764 w 123"/>
                <a:gd name="T9" fmla="*/ 281053 h 135"/>
                <a:gd name="T10" fmla="*/ 183764 w 123"/>
                <a:gd name="T11" fmla="*/ 364828 h 135"/>
                <a:gd name="T12" fmla="*/ 0 w 123"/>
                <a:gd name="T13" fmla="*/ 186468 h 135"/>
                <a:gd name="T14" fmla="*/ 183764 w 123"/>
                <a:gd name="T15" fmla="*/ 0 h 135"/>
                <a:gd name="T16" fmla="*/ 183764 w 123"/>
                <a:gd name="T17" fmla="*/ 0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135"/>
                <a:gd name="T29" fmla="*/ 123 w 123"/>
                <a:gd name="T30" fmla="*/ 135 h 1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135">
                  <a:moveTo>
                    <a:pt x="68" y="0"/>
                  </a:moveTo>
                  <a:lnTo>
                    <a:pt x="68" y="31"/>
                  </a:lnTo>
                  <a:lnTo>
                    <a:pt x="123" y="31"/>
                  </a:lnTo>
                  <a:lnTo>
                    <a:pt x="123" y="104"/>
                  </a:lnTo>
                  <a:lnTo>
                    <a:pt x="68" y="104"/>
                  </a:lnTo>
                  <a:lnTo>
                    <a:pt x="68" y="135"/>
                  </a:lnTo>
                  <a:lnTo>
                    <a:pt x="0" y="6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599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D16B12E-EE18-4C40-B130-C049B290C1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896728" y="3330511"/>
              <a:ext cx="1592687" cy="33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02" tIns="45702" rIns="91402" bIns="45702">
              <a:spAutoFit/>
            </a:bodyPr>
            <a:lstStyle/>
            <a:p>
              <a:pPr algn="ctr"/>
              <a:r>
                <a:rPr lang="zh-CN" altLang="en-US" sz="159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输出前</a:t>
              </a:r>
              <a:r>
                <a:rPr lang="en-US" altLang="zh-CN" sz="159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zh-CN" altLang="en-US" sz="159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0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实现的功能与不足</a:t>
              </a:r>
            </a:p>
          </p:txBody>
        </p:sp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13E84D40-EEBD-4C88-B3E7-F146707291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2427" y="1861558"/>
            <a:ext cx="4634557" cy="4323343"/>
            <a:chOff x="2335" y="960"/>
            <a:chExt cx="3440" cy="3209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109A8B-127E-4909-A681-333C57824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" y="3248"/>
              <a:ext cx="2807" cy="921"/>
            </a:xfrm>
            <a:custGeom>
              <a:avLst/>
              <a:gdLst>
                <a:gd name="T0" fmla="*/ 0 w 448"/>
                <a:gd name="T1" fmla="*/ 143 h 147"/>
                <a:gd name="T2" fmla="*/ 448 w 448"/>
                <a:gd name="T3" fmla="*/ 147 h 147"/>
                <a:gd name="T4" fmla="*/ 0 w 448"/>
                <a:gd name="T5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8" h="147">
                  <a:moveTo>
                    <a:pt x="0" y="143"/>
                  </a:moveTo>
                  <a:cubicBezTo>
                    <a:pt x="0" y="143"/>
                    <a:pt x="215" y="56"/>
                    <a:pt x="448" y="147"/>
                  </a:cubicBezTo>
                  <a:cubicBezTo>
                    <a:pt x="448" y="147"/>
                    <a:pt x="269" y="0"/>
                    <a:pt x="0" y="1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C1C6322-B43E-4408-9861-D1E736DCB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270"/>
              <a:ext cx="1209" cy="1736"/>
            </a:xfrm>
            <a:custGeom>
              <a:avLst/>
              <a:gdLst>
                <a:gd name="T0" fmla="*/ 149 w 193"/>
                <a:gd name="T1" fmla="*/ 248 h 277"/>
                <a:gd name="T2" fmla="*/ 193 w 193"/>
                <a:gd name="T3" fmla="*/ 49 h 277"/>
                <a:gd name="T4" fmla="*/ 124 w 193"/>
                <a:gd name="T5" fmla="*/ 90 h 277"/>
                <a:gd name="T6" fmla="*/ 24 w 193"/>
                <a:gd name="T7" fmla="*/ 0 h 277"/>
                <a:gd name="T8" fmla="*/ 74 w 193"/>
                <a:gd name="T9" fmla="*/ 133 h 277"/>
                <a:gd name="T10" fmla="*/ 0 w 193"/>
                <a:gd name="T11" fmla="*/ 260 h 277"/>
                <a:gd name="T12" fmla="*/ 56 w 193"/>
                <a:gd name="T13" fmla="*/ 234 h 277"/>
                <a:gd name="T14" fmla="*/ 95 w 193"/>
                <a:gd name="T15" fmla="*/ 188 h 277"/>
                <a:gd name="T16" fmla="*/ 139 w 193"/>
                <a:gd name="T17" fmla="*/ 256 h 277"/>
                <a:gd name="T18" fmla="*/ 149 w 193"/>
                <a:gd name="T19" fmla="*/ 2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277">
                  <a:moveTo>
                    <a:pt x="149" y="248"/>
                  </a:moveTo>
                  <a:cubicBezTo>
                    <a:pt x="149" y="248"/>
                    <a:pt x="84" y="120"/>
                    <a:pt x="193" y="49"/>
                  </a:cubicBezTo>
                  <a:cubicBezTo>
                    <a:pt x="193" y="49"/>
                    <a:pt x="165" y="46"/>
                    <a:pt x="124" y="90"/>
                  </a:cubicBezTo>
                  <a:cubicBezTo>
                    <a:pt x="82" y="135"/>
                    <a:pt x="76" y="29"/>
                    <a:pt x="24" y="0"/>
                  </a:cubicBezTo>
                  <a:cubicBezTo>
                    <a:pt x="24" y="0"/>
                    <a:pt x="67" y="67"/>
                    <a:pt x="74" y="133"/>
                  </a:cubicBezTo>
                  <a:cubicBezTo>
                    <a:pt x="82" y="199"/>
                    <a:pt x="0" y="260"/>
                    <a:pt x="0" y="260"/>
                  </a:cubicBezTo>
                  <a:cubicBezTo>
                    <a:pt x="0" y="260"/>
                    <a:pt x="30" y="261"/>
                    <a:pt x="56" y="234"/>
                  </a:cubicBezTo>
                  <a:cubicBezTo>
                    <a:pt x="81" y="207"/>
                    <a:pt x="84" y="184"/>
                    <a:pt x="95" y="188"/>
                  </a:cubicBezTo>
                  <a:cubicBezTo>
                    <a:pt x="106" y="193"/>
                    <a:pt x="119" y="245"/>
                    <a:pt x="139" y="256"/>
                  </a:cubicBezTo>
                  <a:cubicBezTo>
                    <a:pt x="160" y="267"/>
                    <a:pt x="166" y="277"/>
                    <a:pt x="149" y="24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3CCBB3-3958-4B70-AD91-0C33BBC77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1850"/>
              <a:ext cx="914" cy="721"/>
            </a:xfrm>
            <a:custGeom>
              <a:avLst/>
              <a:gdLst>
                <a:gd name="T0" fmla="*/ 0 w 146"/>
                <a:gd name="T1" fmla="*/ 114 h 115"/>
                <a:gd name="T2" fmla="*/ 146 w 146"/>
                <a:gd name="T3" fmla="*/ 18 h 115"/>
                <a:gd name="T4" fmla="*/ 0 w 146"/>
                <a:gd name="T5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15">
                  <a:moveTo>
                    <a:pt x="0" y="114"/>
                  </a:moveTo>
                  <a:cubicBezTo>
                    <a:pt x="0" y="114"/>
                    <a:pt x="31" y="0"/>
                    <a:pt x="146" y="18"/>
                  </a:cubicBezTo>
                  <a:cubicBezTo>
                    <a:pt x="146" y="18"/>
                    <a:pt x="126" y="115"/>
                    <a:pt x="0" y="114"/>
                  </a:cubicBez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0E9DB54-E648-490F-B128-2F4028DC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1787"/>
              <a:ext cx="621" cy="715"/>
            </a:xfrm>
            <a:custGeom>
              <a:avLst/>
              <a:gdLst>
                <a:gd name="T0" fmla="*/ 48 w 99"/>
                <a:gd name="T1" fmla="*/ 114 h 114"/>
                <a:gd name="T2" fmla="*/ 56 w 99"/>
                <a:gd name="T3" fmla="*/ 0 h 114"/>
                <a:gd name="T4" fmla="*/ 48 w 99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14">
                  <a:moveTo>
                    <a:pt x="48" y="114"/>
                  </a:moveTo>
                  <a:cubicBezTo>
                    <a:pt x="48" y="114"/>
                    <a:pt x="0" y="53"/>
                    <a:pt x="56" y="0"/>
                  </a:cubicBezTo>
                  <a:cubicBezTo>
                    <a:pt x="56" y="0"/>
                    <a:pt x="99" y="49"/>
                    <a:pt x="48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6C7DF-1892-4774-A1E1-923E392B5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1367"/>
              <a:ext cx="596" cy="665"/>
            </a:xfrm>
            <a:custGeom>
              <a:avLst/>
              <a:gdLst>
                <a:gd name="T0" fmla="*/ 26 w 95"/>
                <a:gd name="T1" fmla="*/ 106 h 106"/>
                <a:gd name="T2" fmla="*/ 70 w 95"/>
                <a:gd name="T3" fmla="*/ 0 h 106"/>
                <a:gd name="T4" fmla="*/ 26 w 95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06">
                  <a:moveTo>
                    <a:pt x="26" y="106"/>
                  </a:moveTo>
                  <a:cubicBezTo>
                    <a:pt x="26" y="106"/>
                    <a:pt x="0" y="33"/>
                    <a:pt x="70" y="0"/>
                  </a:cubicBezTo>
                  <a:cubicBezTo>
                    <a:pt x="70" y="0"/>
                    <a:pt x="95" y="60"/>
                    <a:pt x="26" y="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6EFEAD3-C4D9-4913-80E3-6B7501AB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" y="960"/>
              <a:ext cx="608" cy="721"/>
            </a:xfrm>
            <a:custGeom>
              <a:avLst/>
              <a:gdLst>
                <a:gd name="T0" fmla="*/ 57 w 97"/>
                <a:gd name="T1" fmla="*/ 115 h 115"/>
                <a:gd name="T2" fmla="*/ 47 w 97"/>
                <a:gd name="T3" fmla="*/ 0 h 115"/>
                <a:gd name="T4" fmla="*/ 57 w 97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15">
                  <a:moveTo>
                    <a:pt x="57" y="115"/>
                  </a:moveTo>
                  <a:cubicBezTo>
                    <a:pt x="57" y="115"/>
                    <a:pt x="0" y="61"/>
                    <a:pt x="47" y="0"/>
                  </a:cubicBezTo>
                  <a:cubicBezTo>
                    <a:pt x="47" y="0"/>
                    <a:pt x="97" y="43"/>
                    <a:pt x="57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0CBCDA0-54ED-4566-82E6-EECC16946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1768"/>
              <a:ext cx="502" cy="446"/>
            </a:xfrm>
            <a:custGeom>
              <a:avLst/>
              <a:gdLst>
                <a:gd name="T0" fmla="*/ 80 w 80"/>
                <a:gd name="T1" fmla="*/ 51 h 71"/>
                <a:gd name="T2" fmla="*/ 0 w 80"/>
                <a:gd name="T3" fmla="*/ 20 h 71"/>
                <a:gd name="T4" fmla="*/ 80 w 80"/>
                <a:gd name="T5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71">
                  <a:moveTo>
                    <a:pt x="80" y="51"/>
                  </a:moveTo>
                  <a:cubicBezTo>
                    <a:pt x="80" y="51"/>
                    <a:pt x="25" y="71"/>
                    <a:pt x="0" y="20"/>
                  </a:cubicBezTo>
                  <a:cubicBezTo>
                    <a:pt x="0" y="20"/>
                    <a:pt x="45" y="0"/>
                    <a:pt x="8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4CBE990-DA97-44F4-A747-E87B95EE9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2483"/>
              <a:ext cx="664" cy="596"/>
            </a:xfrm>
            <a:custGeom>
              <a:avLst/>
              <a:gdLst>
                <a:gd name="T0" fmla="*/ 106 w 106"/>
                <a:gd name="T1" fmla="*/ 70 h 95"/>
                <a:gd name="T2" fmla="*/ 0 w 106"/>
                <a:gd name="T3" fmla="*/ 24 h 95"/>
                <a:gd name="T4" fmla="*/ 106 w 106"/>
                <a:gd name="T5" fmla="*/ 7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70"/>
                  </a:moveTo>
                  <a:cubicBezTo>
                    <a:pt x="106" y="70"/>
                    <a:pt x="32" y="95"/>
                    <a:pt x="0" y="24"/>
                  </a:cubicBezTo>
                  <a:cubicBezTo>
                    <a:pt x="0" y="24"/>
                    <a:pt x="61" y="0"/>
                    <a:pt x="106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59E3688-CEE4-4622-BEBC-68170170E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2051"/>
              <a:ext cx="646" cy="752"/>
            </a:xfrm>
            <a:custGeom>
              <a:avLst/>
              <a:gdLst>
                <a:gd name="T0" fmla="*/ 38 w 103"/>
                <a:gd name="T1" fmla="*/ 120 h 120"/>
                <a:gd name="T2" fmla="*/ 68 w 103"/>
                <a:gd name="T3" fmla="*/ 0 h 120"/>
                <a:gd name="T4" fmla="*/ 38 w 103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20">
                  <a:moveTo>
                    <a:pt x="38" y="120"/>
                  </a:moveTo>
                  <a:cubicBezTo>
                    <a:pt x="38" y="120"/>
                    <a:pt x="0" y="40"/>
                    <a:pt x="68" y="0"/>
                  </a:cubicBezTo>
                  <a:cubicBezTo>
                    <a:pt x="68" y="0"/>
                    <a:pt x="103" y="66"/>
                    <a:pt x="38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D8CE24B-9A81-4D3C-B24C-CE3246C55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558"/>
              <a:ext cx="633" cy="577"/>
            </a:xfrm>
            <a:custGeom>
              <a:avLst/>
              <a:gdLst>
                <a:gd name="T0" fmla="*/ 101 w 101"/>
                <a:gd name="T1" fmla="*/ 74 h 92"/>
                <a:gd name="T2" fmla="*/ 0 w 101"/>
                <a:gd name="T3" fmla="*/ 19 h 92"/>
                <a:gd name="T4" fmla="*/ 101 w 101"/>
                <a:gd name="T5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92">
                  <a:moveTo>
                    <a:pt x="101" y="74"/>
                  </a:moveTo>
                  <a:cubicBezTo>
                    <a:pt x="101" y="74"/>
                    <a:pt x="25" y="92"/>
                    <a:pt x="0" y="19"/>
                  </a:cubicBezTo>
                  <a:cubicBezTo>
                    <a:pt x="0" y="19"/>
                    <a:pt x="63" y="0"/>
                    <a:pt x="101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C796CA3-852C-4961-B3B6-4E075B75C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" y="1348"/>
              <a:ext cx="733" cy="928"/>
            </a:xfrm>
            <a:custGeom>
              <a:avLst/>
              <a:gdLst>
                <a:gd name="T0" fmla="*/ 113 w 117"/>
                <a:gd name="T1" fmla="*/ 148 h 148"/>
                <a:gd name="T2" fmla="*/ 19 w 117"/>
                <a:gd name="T3" fmla="*/ 0 h 148"/>
                <a:gd name="T4" fmla="*/ 113 w 117"/>
                <a:gd name="T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148">
                  <a:moveTo>
                    <a:pt x="113" y="148"/>
                  </a:moveTo>
                  <a:cubicBezTo>
                    <a:pt x="113" y="148"/>
                    <a:pt x="0" y="116"/>
                    <a:pt x="19" y="0"/>
                  </a:cubicBezTo>
                  <a:cubicBezTo>
                    <a:pt x="19" y="0"/>
                    <a:pt x="117" y="22"/>
                    <a:pt x="113" y="148"/>
                  </a:cubicBez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499655F-CCA9-412E-973C-C287AE27E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032"/>
              <a:ext cx="721" cy="620"/>
            </a:xfrm>
            <a:custGeom>
              <a:avLst/>
              <a:gdLst>
                <a:gd name="T0" fmla="*/ 115 w 115"/>
                <a:gd name="T1" fmla="*/ 51 h 99"/>
                <a:gd name="T2" fmla="*/ 0 w 115"/>
                <a:gd name="T3" fmla="*/ 43 h 99"/>
                <a:gd name="T4" fmla="*/ 115 w 115"/>
                <a:gd name="T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99">
                  <a:moveTo>
                    <a:pt x="115" y="51"/>
                  </a:moveTo>
                  <a:cubicBezTo>
                    <a:pt x="115" y="51"/>
                    <a:pt x="53" y="99"/>
                    <a:pt x="0" y="43"/>
                  </a:cubicBezTo>
                  <a:cubicBezTo>
                    <a:pt x="0" y="43"/>
                    <a:pt x="50" y="0"/>
                    <a:pt x="11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15D57A1-D975-47AC-9D9D-41635B3B2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1336"/>
              <a:ext cx="871" cy="965"/>
            </a:xfrm>
            <a:custGeom>
              <a:avLst/>
              <a:gdLst>
                <a:gd name="T0" fmla="*/ 113 w 139"/>
                <a:gd name="T1" fmla="*/ 0 h 154"/>
                <a:gd name="T2" fmla="*/ 28 w 139"/>
                <a:gd name="T3" fmla="*/ 154 h 154"/>
                <a:gd name="T4" fmla="*/ 113 w 139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154">
                  <a:moveTo>
                    <a:pt x="113" y="0"/>
                  </a:moveTo>
                  <a:cubicBezTo>
                    <a:pt x="113" y="0"/>
                    <a:pt x="139" y="116"/>
                    <a:pt x="28" y="154"/>
                  </a:cubicBezTo>
                  <a:cubicBezTo>
                    <a:pt x="28" y="154"/>
                    <a:pt x="0" y="57"/>
                    <a:pt x="113" y="0"/>
                  </a:cubicBez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4" name="Rounded Rectangle 31">
            <a:extLst>
              <a:ext uri="{FF2B5EF4-FFF2-40B4-BE49-F238E27FC236}">
                <a16:creationId xmlns:a16="http://schemas.microsoft.com/office/drawing/2014/main" id="{3AC41D94-2FCF-4A48-8DC3-1F6640ED9BC3}"/>
              </a:ext>
            </a:extLst>
          </p:cNvPr>
          <p:cNvSpPr/>
          <p:nvPr/>
        </p:nvSpPr>
        <p:spPr>
          <a:xfrm>
            <a:off x="1533037" y="1937901"/>
            <a:ext cx="631153" cy="63115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01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C264A76D-7D82-40B7-9703-536AA9689E70}"/>
              </a:ext>
            </a:extLst>
          </p:cNvPr>
          <p:cNvSpPr/>
          <p:nvPr/>
        </p:nvSpPr>
        <p:spPr>
          <a:xfrm>
            <a:off x="1533037" y="3294797"/>
            <a:ext cx="631153" cy="631153"/>
          </a:xfrm>
          <a:prstGeom prst="roundRect">
            <a:avLst/>
          </a:prstGeom>
          <a:solidFill>
            <a:srgbClr val="212A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03</a:t>
            </a:r>
          </a:p>
        </p:txBody>
      </p:sp>
      <p:sp>
        <p:nvSpPr>
          <p:cNvPr id="26" name="Rounded Rectangle 37">
            <a:extLst>
              <a:ext uri="{FF2B5EF4-FFF2-40B4-BE49-F238E27FC236}">
                <a16:creationId xmlns:a16="http://schemas.microsoft.com/office/drawing/2014/main" id="{D4C7E783-D9F0-474D-9326-D7E35BD49989}"/>
              </a:ext>
            </a:extLst>
          </p:cNvPr>
          <p:cNvSpPr/>
          <p:nvPr/>
        </p:nvSpPr>
        <p:spPr>
          <a:xfrm>
            <a:off x="1533037" y="4649765"/>
            <a:ext cx="631153" cy="63115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05</a:t>
            </a:r>
          </a:p>
        </p:txBody>
      </p:sp>
      <p:sp>
        <p:nvSpPr>
          <p:cNvPr id="27" name="Rounded Rectangle 40">
            <a:extLst>
              <a:ext uri="{FF2B5EF4-FFF2-40B4-BE49-F238E27FC236}">
                <a16:creationId xmlns:a16="http://schemas.microsoft.com/office/drawing/2014/main" id="{E707C215-E4E2-4DA9-9AF4-C5DECD310E85}"/>
              </a:ext>
            </a:extLst>
          </p:cNvPr>
          <p:cNvSpPr/>
          <p:nvPr/>
        </p:nvSpPr>
        <p:spPr>
          <a:xfrm flipH="1">
            <a:off x="10156146" y="1937901"/>
            <a:ext cx="631153" cy="631153"/>
          </a:xfrm>
          <a:prstGeom prst="roundRect">
            <a:avLst/>
          </a:prstGeom>
          <a:solidFill>
            <a:srgbClr val="212A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02</a:t>
            </a:r>
          </a:p>
        </p:txBody>
      </p:sp>
      <p:sp>
        <p:nvSpPr>
          <p:cNvPr id="28" name="Rounded Rectangle 43">
            <a:extLst>
              <a:ext uri="{FF2B5EF4-FFF2-40B4-BE49-F238E27FC236}">
                <a16:creationId xmlns:a16="http://schemas.microsoft.com/office/drawing/2014/main" id="{B178F62A-F4C7-4546-915F-FE8EFA711124}"/>
              </a:ext>
            </a:extLst>
          </p:cNvPr>
          <p:cNvSpPr/>
          <p:nvPr/>
        </p:nvSpPr>
        <p:spPr>
          <a:xfrm flipH="1">
            <a:off x="10156146" y="3294797"/>
            <a:ext cx="631153" cy="63115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04</a:t>
            </a:r>
          </a:p>
        </p:txBody>
      </p:sp>
      <p:sp>
        <p:nvSpPr>
          <p:cNvPr id="29" name="Rounded Rectangle 46">
            <a:extLst>
              <a:ext uri="{FF2B5EF4-FFF2-40B4-BE49-F238E27FC236}">
                <a16:creationId xmlns:a16="http://schemas.microsoft.com/office/drawing/2014/main" id="{480258EE-74BD-4031-8F05-6EBE22D97C82}"/>
              </a:ext>
            </a:extLst>
          </p:cNvPr>
          <p:cNvSpPr/>
          <p:nvPr/>
        </p:nvSpPr>
        <p:spPr>
          <a:xfrm flipH="1">
            <a:off x="10156146" y="4649765"/>
            <a:ext cx="631153" cy="631153"/>
          </a:xfrm>
          <a:prstGeom prst="roundRect">
            <a:avLst/>
          </a:prstGeom>
          <a:solidFill>
            <a:srgbClr val="212A3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03690-7B60-4BA2-9905-8C77B54DF1AE}"/>
              </a:ext>
            </a:extLst>
          </p:cNvPr>
          <p:cNvSpPr/>
          <p:nvPr/>
        </p:nvSpPr>
        <p:spPr>
          <a:xfrm>
            <a:off x="2260204" y="2054439"/>
            <a:ext cx="2009488" cy="449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对于新用户可以进行电影的推荐，而不是仅依赖于用户评分数据。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D58792-CE0F-40C2-B3AA-9DE0E72074D7}"/>
              </a:ext>
            </a:extLst>
          </p:cNvPr>
          <p:cNvSpPr/>
          <p:nvPr/>
        </p:nvSpPr>
        <p:spPr>
          <a:xfrm>
            <a:off x="2260204" y="1714114"/>
            <a:ext cx="16937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解决冷启动问题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CCF9BA80-3842-44FB-9BBC-9E8B545A609F}"/>
              </a:ext>
            </a:extLst>
          </p:cNvPr>
          <p:cNvSpPr/>
          <p:nvPr/>
        </p:nvSpPr>
        <p:spPr>
          <a:xfrm>
            <a:off x="8126145" y="2042864"/>
            <a:ext cx="2009488" cy="449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虽然解决了的冷启动问题，但是准确率不高，算法有待改进。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B9287124-879E-42FD-BE89-9A1A806A234B}"/>
              </a:ext>
            </a:extLst>
          </p:cNvPr>
          <p:cNvSpPr/>
          <p:nvPr/>
        </p:nvSpPr>
        <p:spPr>
          <a:xfrm>
            <a:off x="8126145" y="1702539"/>
            <a:ext cx="2304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冷启动问题准确率不高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F648B10C-BF65-4061-8312-AF40F18CC8A1}"/>
              </a:ext>
            </a:extLst>
          </p:cNvPr>
          <p:cNvSpPr/>
          <p:nvPr/>
        </p:nvSpPr>
        <p:spPr>
          <a:xfrm>
            <a:off x="2273028" y="3395908"/>
            <a:ext cx="2009488" cy="449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实现了搜索关键字与类型进行推荐</a:t>
            </a: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FF81A384-A972-409A-B4D6-4830F693A879}"/>
              </a:ext>
            </a:extLst>
          </p:cNvPr>
          <p:cNvSpPr/>
          <p:nvPr/>
        </p:nvSpPr>
        <p:spPr>
          <a:xfrm>
            <a:off x="2273028" y="3055583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搜索推荐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71584A66-96F6-4D1A-B213-7D76BF7C1C94}"/>
              </a:ext>
            </a:extLst>
          </p:cNvPr>
          <p:cNvSpPr/>
          <p:nvPr/>
        </p:nvSpPr>
        <p:spPr>
          <a:xfrm>
            <a:off x="8138969" y="3384333"/>
            <a:ext cx="2009488" cy="634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搜索推荐仅仅以电影的平均评分进行推荐，没有结合用户的观影习惯进行推荐。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36CB608-C866-4C7E-9A82-A049AA57269B}"/>
              </a:ext>
            </a:extLst>
          </p:cNvPr>
          <p:cNvSpPr/>
          <p:nvPr/>
        </p:nvSpPr>
        <p:spPr>
          <a:xfrm>
            <a:off x="8138969" y="3044008"/>
            <a:ext cx="1910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搜索推荐有待优化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92ABFC2E-D9FA-4E6A-B1BE-D6164CAFF06B}"/>
              </a:ext>
            </a:extLst>
          </p:cNvPr>
          <p:cNvSpPr/>
          <p:nvPr/>
        </p:nvSpPr>
        <p:spPr>
          <a:xfrm>
            <a:off x="2280717" y="4778030"/>
            <a:ext cx="2009488" cy="96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实现了用户相似矩阵可视化，准确率、召回率可视化，以及平均准确率与平均召回率可视化。</a:t>
            </a: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92CD47FC-413D-44A5-AAE2-C8A9B553FD9D}"/>
              </a:ext>
            </a:extLst>
          </p:cNvPr>
          <p:cNvSpPr/>
          <p:nvPr/>
        </p:nvSpPr>
        <p:spPr>
          <a:xfrm>
            <a:off x="2280717" y="4437705"/>
            <a:ext cx="1343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数据可视化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616FC81A-C3C6-4028-8580-7D56A9CA696A}"/>
              </a:ext>
            </a:extLst>
          </p:cNvPr>
          <p:cNvSpPr/>
          <p:nvPr/>
        </p:nvSpPr>
        <p:spPr>
          <a:xfrm>
            <a:off x="8146658" y="4766455"/>
            <a:ext cx="2009488" cy="634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代码运行效率不高，有些代码冗余，需要将代码重新解耦合以及封装整合。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2E8E31D7-3773-4CEA-9C49-09BDA41BA3EF}"/>
              </a:ext>
            </a:extLst>
          </p:cNvPr>
          <p:cNvSpPr/>
          <p:nvPr/>
        </p:nvSpPr>
        <p:spPr>
          <a:xfrm>
            <a:off x="8146658" y="4426130"/>
            <a:ext cx="1477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算法代码冗余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35156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6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6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6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94E092-31E8-4BB6-9407-AF61843F3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8AB16-2845-42A9-A02A-F5CC4BDDB1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83087" cy="6858000"/>
          </a:xfrm>
          <a:prstGeom prst="rect">
            <a:avLst/>
          </a:prstGeom>
        </p:spPr>
      </p:pic>
      <p:sp>
        <p:nvSpPr>
          <p:cNvPr id="4" name="Diamond 33">
            <a:extLst>
              <a:ext uri="{FF2B5EF4-FFF2-40B4-BE49-F238E27FC236}">
                <a16:creationId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结果可视化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8F835A-9709-4EF8-9766-AD678826AE74}"/>
              </a:ext>
            </a:extLst>
          </p:cNvPr>
          <p:cNvSpPr/>
          <p:nvPr/>
        </p:nvSpPr>
        <p:spPr>
          <a:xfrm>
            <a:off x="4375046" y="4106201"/>
            <a:ext cx="3585412" cy="3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100" i="0" spc="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i="0" spc="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4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0">
        <p14:glitter pattern="hexago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5364596" cy="926944"/>
            <a:chOff x="367337" y="299321"/>
            <a:chExt cx="53645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4428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用户相似度矩阵可视化</a:t>
              </a:r>
            </a:p>
          </p:txBody>
        </p:sp>
      </p:grpSp>
      <p:grpSp>
        <p:nvGrpSpPr>
          <p:cNvPr id="40" name="组合 67">
            <a:extLst>
              <a:ext uri="{FF2B5EF4-FFF2-40B4-BE49-F238E27FC236}">
                <a16:creationId xmlns:a16="http://schemas.microsoft.com/office/drawing/2014/main" id="{934A33BB-5364-4BCD-897E-64D94B7045B1}"/>
              </a:ext>
            </a:extLst>
          </p:cNvPr>
          <p:cNvGrpSpPr/>
          <p:nvPr/>
        </p:nvGrpSpPr>
        <p:grpSpPr>
          <a:xfrm>
            <a:off x="3498323" y="3427649"/>
            <a:ext cx="327983" cy="404407"/>
            <a:chOff x="2805113" y="2500313"/>
            <a:chExt cx="246063" cy="303212"/>
          </a:xfrm>
        </p:grpSpPr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A933D8B-1532-43C4-A6D2-F50F6307A6FD}"/>
                </a:ext>
              </a:extLst>
            </p:cNvPr>
            <p:cNvSpPr/>
            <p:nvPr/>
          </p:nvSpPr>
          <p:spPr bwMode="auto">
            <a:xfrm>
              <a:off x="2868613" y="2500313"/>
              <a:ext cx="182563" cy="192087"/>
            </a:xfrm>
            <a:custGeom>
              <a:avLst/>
              <a:gdLst>
                <a:gd name="T0" fmla="*/ 29 w 57"/>
                <a:gd name="T1" fmla="*/ 15 h 60"/>
                <a:gd name="T2" fmla="*/ 23 w 57"/>
                <a:gd name="T3" fmla="*/ 14 h 60"/>
                <a:gd name="T4" fmla="*/ 23 w 57"/>
                <a:gd name="T5" fmla="*/ 0 h 60"/>
                <a:gd name="T6" fmla="*/ 0 w 57"/>
                <a:gd name="T7" fmla="*/ 23 h 60"/>
                <a:gd name="T8" fmla="*/ 23 w 57"/>
                <a:gd name="T9" fmla="*/ 45 h 60"/>
                <a:gd name="T10" fmla="*/ 23 w 57"/>
                <a:gd name="T11" fmla="*/ 31 h 60"/>
                <a:gd name="T12" fmla="*/ 44 w 57"/>
                <a:gd name="T13" fmla="*/ 50 h 60"/>
                <a:gd name="T14" fmla="*/ 36 w 57"/>
                <a:gd name="T15" fmla="*/ 60 h 60"/>
                <a:gd name="T16" fmla="*/ 54 w 57"/>
                <a:gd name="T17" fmla="*/ 46 h 60"/>
                <a:gd name="T18" fmla="*/ 29 w 57"/>
                <a:gd name="T19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60">
                  <a:moveTo>
                    <a:pt x="29" y="15"/>
                  </a:moveTo>
                  <a:cubicBezTo>
                    <a:pt x="27" y="15"/>
                    <a:pt x="25" y="14"/>
                    <a:pt x="2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40" y="32"/>
                    <a:pt x="47" y="40"/>
                    <a:pt x="44" y="50"/>
                  </a:cubicBezTo>
                  <a:cubicBezTo>
                    <a:pt x="43" y="54"/>
                    <a:pt x="40" y="57"/>
                    <a:pt x="36" y="60"/>
                  </a:cubicBezTo>
                  <a:cubicBezTo>
                    <a:pt x="45" y="58"/>
                    <a:pt x="52" y="53"/>
                    <a:pt x="54" y="46"/>
                  </a:cubicBezTo>
                  <a:cubicBezTo>
                    <a:pt x="57" y="34"/>
                    <a:pt x="46" y="20"/>
                    <a:pt x="2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F0F066-DBE1-4BA7-B995-D4955A100BCB}"/>
                </a:ext>
              </a:extLst>
            </p:cNvPr>
            <p:cNvSpPr/>
            <p:nvPr/>
          </p:nvSpPr>
          <p:spPr bwMode="auto">
            <a:xfrm>
              <a:off x="2805113" y="2611438"/>
              <a:ext cx="182563" cy="192087"/>
            </a:xfrm>
            <a:custGeom>
              <a:avLst/>
              <a:gdLst>
                <a:gd name="T0" fmla="*/ 28 w 57"/>
                <a:gd name="T1" fmla="*/ 44 h 60"/>
                <a:gd name="T2" fmla="*/ 34 w 57"/>
                <a:gd name="T3" fmla="*/ 46 h 60"/>
                <a:gd name="T4" fmla="*/ 34 w 57"/>
                <a:gd name="T5" fmla="*/ 60 h 60"/>
                <a:gd name="T6" fmla="*/ 57 w 57"/>
                <a:gd name="T7" fmla="*/ 37 h 60"/>
                <a:gd name="T8" fmla="*/ 34 w 57"/>
                <a:gd name="T9" fmla="*/ 15 h 60"/>
                <a:gd name="T10" fmla="*/ 34 w 57"/>
                <a:gd name="T11" fmla="*/ 29 h 60"/>
                <a:gd name="T12" fmla="*/ 13 w 57"/>
                <a:gd name="T13" fmla="*/ 10 h 60"/>
                <a:gd name="T14" fmla="*/ 21 w 57"/>
                <a:gd name="T15" fmla="*/ 0 h 60"/>
                <a:gd name="T16" fmla="*/ 3 w 57"/>
                <a:gd name="T17" fmla="*/ 14 h 60"/>
                <a:gd name="T18" fmla="*/ 28 w 57"/>
                <a:gd name="T19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60">
                  <a:moveTo>
                    <a:pt x="28" y="44"/>
                  </a:moveTo>
                  <a:cubicBezTo>
                    <a:pt x="30" y="45"/>
                    <a:pt x="32" y="45"/>
                    <a:pt x="34" y="46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17" y="28"/>
                    <a:pt x="10" y="19"/>
                    <a:pt x="13" y="10"/>
                  </a:cubicBezTo>
                  <a:cubicBezTo>
                    <a:pt x="14" y="5"/>
                    <a:pt x="17" y="2"/>
                    <a:pt x="21" y="0"/>
                  </a:cubicBezTo>
                  <a:cubicBezTo>
                    <a:pt x="12" y="2"/>
                    <a:pt x="5" y="7"/>
                    <a:pt x="3" y="14"/>
                  </a:cubicBezTo>
                  <a:cubicBezTo>
                    <a:pt x="0" y="26"/>
                    <a:pt x="11" y="40"/>
                    <a:pt x="28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3" name="组合 69">
            <a:extLst>
              <a:ext uri="{FF2B5EF4-FFF2-40B4-BE49-F238E27FC236}">
                <a16:creationId xmlns:a16="http://schemas.microsoft.com/office/drawing/2014/main" id="{B8EF5C75-B48E-457F-A2A9-C515FE351593}"/>
              </a:ext>
            </a:extLst>
          </p:cNvPr>
          <p:cNvGrpSpPr/>
          <p:nvPr/>
        </p:nvGrpSpPr>
        <p:grpSpPr>
          <a:xfrm>
            <a:off x="3515248" y="5045279"/>
            <a:ext cx="294125" cy="260431"/>
            <a:chOff x="2817813" y="3713163"/>
            <a:chExt cx="220662" cy="195262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BF3A1B4-7A72-4144-818D-DD489D10DB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7813" y="3713163"/>
              <a:ext cx="153988" cy="195262"/>
            </a:xfrm>
            <a:custGeom>
              <a:avLst/>
              <a:gdLst>
                <a:gd name="T0" fmla="*/ 24 w 48"/>
                <a:gd name="T1" fmla="*/ 27 h 61"/>
                <a:gd name="T2" fmla="*/ 0 w 48"/>
                <a:gd name="T3" fmla="*/ 59 h 61"/>
                <a:gd name="T4" fmla="*/ 0 w 48"/>
                <a:gd name="T5" fmla="*/ 61 h 61"/>
                <a:gd name="T6" fmla="*/ 48 w 48"/>
                <a:gd name="T7" fmla="*/ 61 h 61"/>
                <a:gd name="T8" fmla="*/ 48 w 48"/>
                <a:gd name="T9" fmla="*/ 59 h 61"/>
                <a:gd name="T10" fmla="*/ 24 w 48"/>
                <a:gd name="T11" fmla="*/ 27 h 61"/>
                <a:gd name="T12" fmla="*/ 24 w 48"/>
                <a:gd name="T13" fmla="*/ 23 h 61"/>
                <a:gd name="T14" fmla="*/ 36 w 48"/>
                <a:gd name="T15" fmla="*/ 11 h 61"/>
                <a:gd name="T16" fmla="*/ 24 w 48"/>
                <a:gd name="T17" fmla="*/ 0 h 61"/>
                <a:gd name="T18" fmla="*/ 12 w 48"/>
                <a:gd name="T19" fmla="*/ 11 h 61"/>
                <a:gd name="T20" fmla="*/ 24 w 48"/>
                <a:gd name="T21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61">
                  <a:moveTo>
                    <a:pt x="24" y="27"/>
                  </a:moveTo>
                  <a:cubicBezTo>
                    <a:pt x="11" y="27"/>
                    <a:pt x="0" y="41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0"/>
                    <a:pt x="48" y="60"/>
                    <a:pt x="48" y="59"/>
                  </a:cubicBezTo>
                  <a:cubicBezTo>
                    <a:pt x="48" y="41"/>
                    <a:pt x="37" y="27"/>
                    <a:pt x="24" y="27"/>
                  </a:cubicBezTo>
                  <a:close/>
                  <a:moveTo>
                    <a:pt x="24" y="23"/>
                  </a:moveTo>
                  <a:cubicBezTo>
                    <a:pt x="31" y="23"/>
                    <a:pt x="36" y="18"/>
                    <a:pt x="36" y="11"/>
                  </a:cubicBezTo>
                  <a:cubicBezTo>
                    <a:pt x="36" y="5"/>
                    <a:pt x="31" y="0"/>
                    <a:pt x="24" y="0"/>
                  </a:cubicBezTo>
                  <a:cubicBezTo>
                    <a:pt x="17" y="0"/>
                    <a:pt x="12" y="5"/>
                    <a:pt x="12" y="11"/>
                  </a:cubicBezTo>
                  <a:cubicBezTo>
                    <a:pt x="12" y="18"/>
                    <a:pt x="17" y="23"/>
                    <a:pt x="2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5FB433CE-72BC-41CC-8A15-527365EF0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5" y="3778250"/>
              <a:ext cx="76200" cy="130175"/>
            </a:xfrm>
            <a:custGeom>
              <a:avLst/>
              <a:gdLst>
                <a:gd name="T0" fmla="*/ 8 w 24"/>
                <a:gd name="T1" fmla="*/ 18 h 41"/>
                <a:gd name="T2" fmla="*/ 5 w 24"/>
                <a:gd name="T3" fmla="*/ 19 h 41"/>
                <a:gd name="T4" fmla="*/ 10 w 24"/>
                <a:gd name="T5" fmla="*/ 39 h 41"/>
                <a:gd name="T6" fmla="*/ 10 w 24"/>
                <a:gd name="T7" fmla="*/ 41 h 41"/>
                <a:gd name="T8" fmla="*/ 24 w 24"/>
                <a:gd name="T9" fmla="*/ 41 h 41"/>
                <a:gd name="T10" fmla="*/ 24 w 24"/>
                <a:gd name="T11" fmla="*/ 40 h 41"/>
                <a:gd name="T12" fmla="*/ 8 w 24"/>
                <a:gd name="T13" fmla="*/ 18 h 41"/>
                <a:gd name="T14" fmla="*/ 16 w 24"/>
                <a:gd name="T15" fmla="*/ 8 h 41"/>
                <a:gd name="T16" fmla="*/ 8 w 24"/>
                <a:gd name="T17" fmla="*/ 0 h 41"/>
                <a:gd name="T18" fmla="*/ 0 w 24"/>
                <a:gd name="T19" fmla="*/ 8 h 41"/>
                <a:gd name="T20" fmla="*/ 8 w 24"/>
                <a:gd name="T21" fmla="*/ 16 h 41"/>
                <a:gd name="T22" fmla="*/ 16 w 24"/>
                <a:gd name="T2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1">
                  <a:moveTo>
                    <a:pt x="8" y="18"/>
                  </a:moveTo>
                  <a:cubicBezTo>
                    <a:pt x="7" y="18"/>
                    <a:pt x="6" y="18"/>
                    <a:pt x="5" y="19"/>
                  </a:cubicBezTo>
                  <a:cubicBezTo>
                    <a:pt x="8" y="24"/>
                    <a:pt x="10" y="32"/>
                    <a:pt x="10" y="39"/>
                  </a:cubicBezTo>
                  <a:cubicBezTo>
                    <a:pt x="10" y="40"/>
                    <a:pt x="10" y="40"/>
                    <a:pt x="10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0"/>
                    <a:pt x="24" y="40"/>
                  </a:cubicBezTo>
                  <a:cubicBezTo>
                    <a:pt x="24" y="28"/>
                    <a:pt x="17" y="18"/>
                    <a:pt x="8" y="18"/>
                  </a:cubicBezTo>
                  <a:close/>
                  <a:moveTo>
                    <a:pt x="16" y="8"/>
                  </a:move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2" name="组合 68">
            <a:extLst>
              <a:ext uri="{FF2B5EF4-FFF2-40B4-BE49-F238E27FC236}">
                <a16:creationId xmlns:a16="http://schemas.microsoft.com/office/drawing/2014/main" id="{64FD2554-8A8D-4BA4-8C70-846C6617B8E5}"/>
              </a:ext>
            </a:extLst>
          </p:cNvPr>
          <p:cNvGrpSpPr/>
          <p:nvPr/>
        </p:nvGrpSpPr>
        <p:grpSpPr>
          <a:xfrm>
            <a:off x="4401858" y="4283045"/>
            <a:ext cx="340679" cy="307011"/>
            <a:chOff x="3482975" y="3141663"/>
            <a:chExt cx="255588" cy="230187"/>
          </a:xfrm>
        </p:grpSpPr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CA53716-076F-44EE-9D47-FB4AD27BA1E6}"/>
                </a:ext>
              </a:extLst>
            </p:cNvPr>
            <p:cNvSpPr/>
            <p:nvPr/>
          </p:nvSpPr>
          <p:spPr bwMode="auto">
            <a:xfrm>
              <a:off x="3482975" y="3141663"/>
              <a:ext cx="152400" cy="134937"/>
            </a:xfrm>
            <a:custGeom>
              <a:avLst/>
              <a:gdLst>
                <a:gd name="T0" fmla="*/ 40 w 48"/>
                <a:gd name="T1" fmla="*/ 13 h 42"/>
                <a:gd name="T2" fmla="*/ 48 w 48"/>
                <a:gd name="T3" fmla="*/ 7 h 42"/>
                <a:gd name="T4" fmla="*/ 28 w 48"/>
                <a:gd name="T5" fmla="*/ 7 h 42"/>
                <a:gd name="T6" fmla="*/ 23 w 48"/>
                <a:gd name="T7" fmla="*/ 0 h 42"/>
                <a:gd name="T8" fmla="*/ 9 w 48"/>
                <a:gd name="T9" fmla="*/ 0 h 42"/>
                <a:gd name="T10" fmla="*/ 0 w 48"/>
                <a:gd name="T11" fmla="*/ 9 h 42"/>
                <a:gd name="T12" fmla="*/ 0 w 48"/>
                <a:gd name="T13" fmla="*/ 42 h 42"/>
                <a:gd name="T14" fmla="*/ 36 w 48"/>
                <a:gd name="T15" fmla="*/ 42 h 42"/>
                <a:gd name="T16" fmla="*/ 40 w 48"/>
                <a:gd name="T1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13"/>
                  </a:moveTo>
                  <a:cubicBezTo>
                    <a:pt x="42" y="10"/>
                    <a:pt x="45" y="9"/>
                    <a:pt x="4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5" y="0"/>
                    <a:pt x="9" y="0"/>
                  </a:cubicBezTo>
                  <a:cubicBezTo>
                    <a:pt x="3" y="0"/>
                    <a:pt x="0" y="1"/>
                    <a:pt x="0" y="9"/>
                  </a:cubicBezTo>
                  <a:cubicBezTo>
                    <a:pt x="0" y="17"/>
                    <a:pt x="0" y="42"/>
                    <a:pt x="0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0" y="32"/>
                    <a:pt x="32" y="21"/>
                    <a:pt x="4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668F6AA5-164E-404A-8CF4-DB8CB8776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5" y="3170238"/>
              <a:ext cx="141288" cy="134937"/>
            </a:xfrm>
            <a:custGeom>
              <a:avLst/>
              <a:gdLst>
                <a:gd name="T0" fmla="*/ 36 w 44"/>
                <a:gd name="T1" fmla="*/ 7 h 42"/>
                <a:gd name="T2" fmla="*/ 8 w 44"/>
                <a:gd name="T3" fmla="*/ 7 h 42"/>
                <a:gd name="T4" fmla="*/ 8 w 44"/>
                <a:gd name="T5" fmla="*/ 35 h 42"/>
                <a:gd name="T6" fmla="*/ 36 w 44"/>
                <a:gd name="T7" fmla="*/ 35 h 42"/>
                <a:gd name="T8" fmla="*/ 36 w 44"/>
                <a:gd name="T9" fmla="*/ 7 h 42"/>
                <a:gd name="T10" fmla="*/ 12 w 44"/>
                <a:gd name="T11" fmla="*/ 31 h 42"/>
                <a:gd name="T12" fmla="*/ 12 w 44"/>
                <a:gd name="T13" fmla="*/ 11 h 42"/>
                <a:gd name="T14" fmla="*/ 32 w 44"/>
                <a:gd name="T15" fmla="*/ 11 h 42"/>
                <a:gd name="T16" fmla="*/ 32 w 44"/>
                <a:gd name="T17" fmla="*/ 31 h 42"/>
                <a:gd name="T18" fmla="*/ 12 w 44"/>
                <a:gd name="T19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2">
                  <a:moveTo>
                    <a:pt x="36" y="7"/>
                  </a:moveTo>
                  <a:cubicBezTo>
                    <a:pt x="28" y="0"/>
                    <a:pt x="16" y="0"/>
                    <a:pt x="8" y="7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16" y="42"/>
                    <a:pt x="28" y="42"/>
                    <a:pt x="36" y="35"/>
                  </a:cubicBezTo>
                  <a:cubicBezTo>
                    <a:pt x="44" y="27"/>
                    <a:pt x="44" y="15"/>
                    <a:pt x="36" y="7"/>
                  </a:cubicBezTo>
                  <a:close/>
                  <a:moveTo>
                    <a:pt x="12" y="31"/>
                  </a:moveTo>
                  <a:cubicBezTo>
                    <a:pt x="7" y="25"/>
                    <a:pt x="7" y="17"/>
                    <a:pt x="12" y="11"/>
                  </a:cubicBezTo>
                  <a:cubicBezTo>
                    <a:pt x="18" y="6"/>
                    <a:pt x="26" y="6"/>
                    <a:pt x="32" y="11"/>
                  </a:cubicBezTo>
                  <a:cubicBezTo>
                    <a:pt x="37" y="17"/>
                    <a:pt x="37" y="25"/>
                    <a:pt x="32" y="31"/>
                  </a:cubicBezTo>
                  <a:cubicBezTo>
                    <a:pt x="26" y="36"/>
                    <a:pt x="18" y="36"/>
                    <a:pt x="1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DD580FE2-EF8E-4106-9223-57DB805E0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0600" y="3286125"/>
              <a:ext cx="88900" cy="85725"/>
            </a:xfrm>
            <a:custGeom>
              <a:avLst/>
              <a:gdLst>
                <a:gd name="T0" fmla="*/ 26 w 28"/>
                <a:gd name="T1" fmla="*/ 1 h 27"/>
                <a:gd name="T2" fmla="*/ 20 w 28"/>
                <a:gd name="T3" fmla="*/ 1 h 27"/>
                <a:gd name="T4" fmla="*/ 20 w 28"/>
                <a:gd name="T5" fmla="*/ 1 h 27"/>
                <a:gd name="T6" fmla="*/ 26 w 28"/>
                <a:gd name="T7" fmla="*/ 7 h 27"/>
                <a:gd name="T8" fmla="*/ 26 w 28"/>
                <a:gd name="T9" fmla="*/ 7 h 27"/>
                <a:gd name="T10" fmla="*/ 26 w 28"/>
                <a:gd name="T11" fmla="*/ 1 h 27"/>
                <a:gd name="T12" fmla="*/ 1 w 28"/>
                <a:gd name="T13" fmla="*/ 20 h 27"/>
                <a:gd name="T14" fmla="*/ 1 w 28"/>
                <a:gd name="T15" fmla="*/ 25 h 27"/>
                <a:gd name="T16" fmla="*/ 7 w 28"/>
                <a:gd name="T17" fmla="*/ 25 h 27"/>
                <a:gd name="T18" fmla="*/ 24 w 28"/>
                <a:gd name="T19" fmla="*/ 9 h 27"/>
                <a:gd name="T20" fmla="*/ 18 w 28"/>
                <a:gd name="T21" fmla="*/ 3 h 27"/>
                <a:gd name="T22" fmla="*/ 1 w 28"/>
                <a:gd name="T2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7">
                  <a:moveTo>
                    <a:pt x="26" y="1"/>
                  </a:move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5"/>
                    <a:pt x="28" y="3"/>
                    <a:pt x="26" y="1"/>
                  </a:cubicBezTo>
                  <a:close/>
                  <a:moveTo>
                    <a:pt x="1" y="20"/>
                  </a:moveTo>
                  <a:cubicBezTo>
                    <a:pt x="0" y="21"/>
                    <a:pt x="0" y="24"/>
                    <a:pt x="1" y="25"/>
                  </a:cubicBezTo>
                  <a:cubicBezTo>
                    <a:pt x="3" y="27"/>
                    <a:pt x="6" y="27"/>
                    <a:pt x="7" y="2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73425F8-7A3B-4F7D-A08A-BDFB11980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80" y="1185374"/>
            <a:ext cx="7057819" cy="52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54" y="-7221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搜索推荐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16F4E2A6-B5B7-4201-9EC7-637FB92DF337}"/>
              </a:ext>
            </a:extLst>
          </p:cNvPr>
          <p:cNvGrpSpPr/>
          <p:nvPr/>
        </p:nvGrpSpPr>
        <p:grpSpPr>
          <a:xfrm>
            <a:off x="367337" y="1348585"/>
            <a:ext cx="710703" cy="693716"/>
            <a:chOff x="4250764" y="1958124"/>
            <a:chExt cx="3690472" cy="371571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38E1DFC-1120-4B22-8FAA-2094885E0F90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890461" y="1964899"/>
              <a:ext cx="2377801" cy="649507"/>
            </a:xfrm>
            <a:custGeom>
              <a:avLst/>
              <a:gdLst/>
              <a:ahLst/>
              <a:cxnLst>
                <a:cxn ang="0">
                  <a:pos x="688" y="47"/>
                </a:cxn>
                <a:cxn ang="0">
                  <a:pos x="735" y="160"/>
                </a:cxn>
                <a:cxn ang="0">
                  <a:pos x="735" y="201"/>
                </a:cxn>
                <a:cxn ang="0">
                  <a:pos x="0" y="201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575" y="0"/>
                </a:cxn>
                <a:cxn ang="0">
                  <a:pos x="688" y="47"/>
                </a:cxn>
              </a:cxnLst>
              <a:rect l="0" t="0" r="r" b="b"/>
              <a:pathLst>
                <a:path w="735" h="201">
                  <a:moveTo>
                    <a:pt x="688" y="47"/>
                  </a:moveTo>
                  <a:cubicBezTo>
                    <a:pt x="720" y="78"/>
                    <a:pt x="735" y="116"/>
                    <a:pt x="735" y="160"/>
                  </a:cubicBezTo>
                  <a:cubicBezTo>
                    <a:pt x="735" y="201"/>
                    <a:pt x="735" y="201"/>
                    <a:pt x="73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6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9" y="0"/>
                    <a:pt x="657" y="16"/>
                    <a:pt x="688" y="4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D09F71D-1A78-43C8-82F9-B5B60F8998EC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7284955" y="2623344"/>
              <a:ext cx="649507" cy="2377801"/>
            </a:xfrm>
            <a:custGeom>
              <a:avLst/>
              <a:gdLst/>
              <a:ahLst/>
              <a:cxnLst>
                <a:cxn ang="0">
                  <a:pos x="154" y="688"/>
                </a:cxn>
                <a:cxn ang="0">
                  <a:pos x="41" y="735"/>
                </a:cxn>
                <a:cxn ang="0">
                  <a:pos x="0" y="735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154" y="47"/>
                </a:cxn>
                <a:cxn ang="0">
                  <a:pos x="201" y="160"/>
                </a:cxn>
                <a:cxn ang="0">
                  <a:pos x="201" y="575"/>
                </a:cxn>
                <a:cxn ang="0">
                  <a:pos x="154" y="688"/>
                </a:cxn>
              </a:cxnLst>
              <a:rect l="0" t="0" r="r" b="b"/>
              <a:pathLst>
                <a:path w="201" h="735">
                  <a:moveTo>
                    <a:pt x="154" y="688"/>
                  </a:moveTo>
                  <a:cubicBezTo>
                    <a:pt x="123" y="720"/>
                    <a:pt x="85" y="735"/>
                    <a:pt x="41" y="735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5" y="0"/>
                    <a:pt x="123" y="16"/>
                    <a:pt x="154" y="47"/>
                  </a:cubicBezTo>
                  <a:cubicBezTo>
                    <a:pt x="186" y="78"/>
                    <a:pt x="201" y="116"/>
                    <a:pt x="201" y="160"/>
                  </a:cubicBezTo>
                  <a:cubicBezTo>
                    <a:pt x="201" y="575"/>
                    <a:pt x="201" y="575"/>
                    <a:pt x="201" y="575"/>
                  </a:cubicBezTo>
                  <a:cubicBezTo>
                    <a:pt x="201" y="619"/>
                    <a:pt x="186" y="657"/>
                    <a:pt x="154" y="688"/>
                  </a:cubicBezTo>
                  <a:close/>
                </a:path>
              </a:pathLst>
            </a:custGeom>
            <a:solidFill>
              <a:srgbClr val="465A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3922BBB-7A39-4D9D-90F1-6FD7EFC5F26D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923747" y="5017560"/>
              <a:ext cx="2377801" cy="649507"/>
            </a:xfrm>
            <a:custGeom>
              <a:avLst/>
              <a:gdLst/>
              <a:ahLst/>
              <a:cxnLst>
                <a:cxn ang="0">
                  <a:pos x="735" y="41"/>
                </a:cxn>
                <a:cxn ang="0">
                  <a:pos x="688" y="154"/>
                </a:cxn>
                <a:cxn ang="0">
                  <a:pos x="575" y="201"/>
                </a:cxn>
                <a:cxn ang="0">
                  <a:pos x="160" y="201"/>
                </a:cxn>
                <a:cxn ang="0">
                  <a:pos x="47" y="154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735" y="0"/>
                </a:cxn>
                <a:cxn ang="0">
                  <a:pos x="735" y="41"/>
                </a:cxn>
              </a:cxnLst>
              <a:rect l="0" t="0" r="r" b="b"/>
              <a:pathLst>
                <a:path w="735" h="201">
                  <a:moveTo>
                    <a:pt x="735" y="41"/>
                  </a:moveTo>
                  <a:cubicBezTo>
                    <a:pt x="735" y="85"/>
                    <a:pt x="720" y="123"/>
                    <a:pt x="688" y="154"/>
                  </a:cubicBezTo>
                  <a:cubicBezTo>
                    <a:pt x="657" y="186"/>
                    <a:pt x="619" y="201"/>
                    <a:pt x="575" y="201"/>
                  </a:cubicBezTo>
                  <a:cubicBezTo>
                    <a:pt x="160" y="201"/>
                    <a:pt x="160" y="201"/>
                    <a:pt x="160" y="201"/>
                  </a:cubicBezTo>
                  <a:cubicBezTo>
                    <a:pt x="116" y="201"/>
                    <a:pt x="78" y="186"/>
                    <a:pt x="47" y="154"/>
                  </a:cubicBezTo>
                  <a:cubicBezTo>
                    <a:pt x="16" y="123"/>
                    <a:pt x="0" y="85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5" y="0"/>
                    <a:pt x="735" y="0"/>
                    <a:pt x="735" y="0"/>
                  </a:cubicBezTo>
                  <a:lnTo>
                    <a:pt x="735" y="4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C3FEC78-4140-45C5-9433-98F58C7B8FAB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257548" y="2630821"/>
              <a:ext cx="649507" cy="2377801"/>
            </a:xfrm>
            <a:custGeom>
              <a:avLst/>
              <a:gdLst/>
              <a:ahLst/>
              <a:cxnLst>
                <a:cxn ang="0">
                  <a:pos x="160" y="735"/>
                </a:cxn>
                <a:cxn ang="0">
                  <a:pos x="47" y="688"/>
                </a:cxn>
                <a:cxn ang="0">
                  <a:pos x="0" y="575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201" y="0"/>
                </a:cxn>
                <a:cxn ang="0">
                  <a:pos x="201" y="735"/>
                </a:cxn>
                <a:cxn ang="0">
                  <a:pos x="160" y="735"/>
                </a:cxn>
              </a:cxnLst>
              <a:rect l="0" t="0" r="r" b="b"/>
              <a:pathLst>
                <a:path w="201" h="735">
                  <a:moveTo>
                    <a:pt x="160" y="735"/>
                  </a:moveTo>
                  <a:cubicBezTo>
                    <a:pt x="116" y="735"/>
                    <a:pt x="78" y="720"/>
                    <a:pt x="47" y="688"/>
                  </a:cubicBezTo>
                  <a:cubicBezTo>
                    <a:pt x="15" y="657"/>
                    <a:pt x="0" y="619"/>
                    <a:pt x="0" y="57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735"/>
                    <a:pt x="201" y="735"/>
                    <a:pt x="201" y="735"/>
                  </a:cubicBezTo>
                  <a:lnTo>
                    <a:pt x="160" y="735"/>
                  </a:lnTo>
                  <a:close/>
                </a:path>
              </a:pathLst>
            </a:custGeom>
            <a:solidFill>
              <a:srgbClr val="465A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6A0C1F4-8B33-4AE4-8DBC-283BD52248D2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089734" y="1958598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6E8237C-A2D9-4BC9-9183-715A5DAB634A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133207" y="1958124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CA7D832-D41D-433C-A34E-F780167671D5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482197" y="3825516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212A39">
                <a:alpha val="82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AA234C1-A49E-4788-874D-F5119B492DDF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482639" y="3866090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212A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91FCEBB-7709-4267-A4B9-3605E0AC9F33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974906" y="4214638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1"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6996A71-4557-4C7B-B59D-5C672643D9F7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919375" y="4215244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931609F-62F0-4EEC-934B-58EA80E1C411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251931" y="2676677"/>
              <a:ext cx="1458598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212A39">
                <a:alpha val="82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C2C6123-7EF9-4844-BE49-3183BBDDA254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250764" y="2626447"/>
              <a:ext cx="1458599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212A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FB591B46-741A-4E3A-A344-9958CD27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400" y="4443591"/>
              <a:ext cx="382712" cy="299513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CEDE5E0-1DA3-4517-925D-A51CBFEC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630" y="2865295"/>
              <a:ext cx="376056" cy="316152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33" name="Freeform 100">
              <a:extLst>
                <a:ext uri="{FF2B5EF4-FFF2-40B4-BE49-F238E27FC236}">
                  <a16:creationId xmlns:a16="http://schemas.microsoft.com/office/drawing/2014/main" id="{63638DDC-5EC0-45DC-A89B-3A228B684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204" y="4956712"/>
              <a:ext cx="376055" cy="242941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484E16B9-8715-45B2-89AC-1EE87FF19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406" y="2508641"/>
              <a:ext cx="376058" cy="252923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6C8BEE18-3CD0-405C-8895-33A53D659FB1}"/>
              </a:ext>
            </a:extLst>
          </p:cNvPr>
          <p:cNvSpPr/>
          <p:nvPr/>
        </p:nvSpPr>
        <p:spPr>
          <a:xfrm>
            <a:off x="1248720" y="1419675"/>
            <a:ext cx="2137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搜索标题关键字推荐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AE92E675-880A-46E8-B0F3-B7CC46E8107E}"/>
              </a:ext>
            </a:extLst>
          </p:cNvPr>
          <p:cNvSpPr/>
          <p:nvPr/>
        </p:nvSpPr>
        <p:spPr>
          <a:xfrm>
            <a:off x="1294281" y="4255579"/>
            <a:ext cx="1909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" pitchFamily="34" charset="0"/>
              </a:rPr>
              <a:t>搜索电影类型推荐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Open Sans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93934E-588C-482D-A698-505C30B2F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73" y="1347357"/>
            <a:ext cx="6857143" cy="2304762"/>
          </a:xfrm>
          <a:prstGeom prst="rect">
            <a:avLst/>
          </a:prstGeom>
        </p:spPr>
      </p:pic>
      <p:grpSp>
        <p:nvGrpSpPr>
          <p:cNvPr id="47" name="Group 5">
            <a:extLst>
              <a:ext uri="{FF2B5EF4-FFF2-40B4-BE49-F238E27FC236}">
                <a16:creationId xmlns:a16="http://schemas.microsoft.com/office/drawing/2014/main" id="{9BEA5BFE-A3C6-4485-B0EB-D96008F699E7}"/>
              </a:ext>
            </a:extLst>
          </p:cNvPr>
          <p:cNvGrpSpPr/>
          <p:nvPr/>
        </p:nvGrpSpPr>
        <p:grpSpPr>
          <a:xfrm>
            <a:off x="370543" y="4218896"/>
            <a:ext cx="710703" cy="693716"/>
            <a:chOff x="4250764" y="1958124"/>
            <a:chExt cx="3690472" cy="3715717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52E2A88-5C44-4555-B487-86FA8E66F728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890461" y="1964899"/>
              <a:ext cx="2377801" cy="649507"/>
            </a:xfrm>
            <a:custGeom>
              <a:avLst/>
              <a:gdLst/>
              <a:ahLst/>
              <a:cxnLst>
                <a:cxn ang="0">
                  <a:pos x="688" y="47"/>
                </a:cxn>
                <a:cxn ang="0">
                  <a:pos x="735" y="160"/>
                </a:cxn>
                <a:cxn ang="0">
                  <a:pos x="735" y="201"/>
                </a:cxn>
                <a:cxn ang="0">
                  <a:pos x="0" y="201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575" y="0"/>
                </a:cxn>
                <a:cxn ang="0">
                  <a:pos x="688" y="47"/>
                </a:cxn>
              </a:cxnLst>
              <a:rect l="0" t="0" r="r" b="b"/>
              <a:pathLst>
                <a:path w="735" h="201">
                  <a:moveTo>
                    <a:pt x="688" y="47"/>
                  </a:moveTo>
                  <a:cubicBezTo>
                    <a:pt x="720" y="78"/>
                    <a:pt x="735" y="116"/>
                    <a:pt x="735" y="160"/>
                  </a:cubicBezTo>
                  <a:cubicBezTo>
                    <a:pt x="735" y="201"/>
                    <a:pt x="735" y="201"/>
                    <a:pt x="73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6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9" y="0"/>
                    <a:pt x="657" y="16"/>
                    <a:pt x="688" y="4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3CEDF65-55FA-45E4-889A-E3E1BD4BB944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7284955" y="2623344"/>
              <a:ext cx="649507" cy="2377801"/>
            </a:xfrm>
            <a:custGeom>
              <a:avLst/>
              <a:gdLst/>
              <a:ahLst/>
              <a:cxnLst>
                <a:cxn ang="0">
                  <a:pos x="154" y="688"/>
                </a:cxn>
                <a:cxn ang="0">
                  <a:pos x="41" y="735"/>
                </a:cxn>
                <a:cxn ang="0">
                  <a:pos x="0" y="735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154" y="47"/>
                </a:cxn>
                <a:cxn ang="0">
                  <a:pos x="201" y="160"/>
                </a:cxn>
                <a:cxn ang="0">
                  <a:pos x="201" y="575"/>
                </a:cxn>
                <a:cxn ang="0">
                  <a:pos x="154" y="688"/>
                </a:cxn>
              </a:cxnLst>
              <a:rect l="0" t="0" r="r" b="b"/>
              <a:pathLst>
                <a:path w="201" h="735">
                  <a:moveTo>
                    <a:pt x="154" y="688"/>
                  </a:moveTo>
                  <a:cubicBezTo>
                    <a:pt x="123" y="720"/>
                    <a:pt x="85" y="735"/>
                    <a:pt x="41" y="735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5" y="0"/>
                    <a:pt x="123" y="16"/>
                    <a:pt x="154" y="47"/>
                  </a:cubicBezTo>
                  <a:cubicBezTo>
                    <a:pt x="186" y="78"/>
                    <a:pt x="201" y="116"/>
                    <a:pt x="201" y="160"/>
                  </a:cubicBezTo>
                  <a:cubicBezTo>
                    <a:pt x="201" y="575"/>
                    <a:pt x="201" y="575"/>
                    <a:pt x="201" y="575"/>
                  </a:cubicBezTo>
                  <a:cubicBezTo>
                    <a:pt x="201" y="619"/>
                    <a:pt x="186" y="657"/>
                    <a:pt x="154" y="688"/>
                  </a:cubicBezTo>
                  <a:close/>
                </a:path>
              </a:pathLst>
            </a:custGeom>
            <a:solidFill>
              <a:srgbClr val="465A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57B9E29-C5F4-49D6-894F-95C48307135C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923747" y="5017560"/>
              <a:ext cx="2377801" cy="649507"/>
            </a:xfrm>
            <a:custGeom>
              <a:avLst/>
              <a:gdLst/>
              <a:ahLst/>
              <a:cxnLst>
                <a:cxn ang="0">
                  <a:pos x="735" y="41"/>
                </a:cxn>
                <a:cxn ang="0">
                  <a:pos x="688" y="154"/>
                </a:cxn>
                <a:cxn ang="0">
                  <a:pos x="575" y="201"/>
                </a:cxn>
                <a:cxn ang="0">
                  <a:pos x="160" y="201"/>
                </a:cxn>
                <a:cxn ang="0">
                  <a:pos x="47" y="154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735" y="0"/>
                </a:cxn>
                <a:cxn ang="0">
                  <a:pos x="735" y="41"/>
                </a:cxn>
              </a:cxnLst>
              <a:rect l="0" t="0" r="r" b="b"/>
              <a:pathLst>
                <a:path w="735" h="201">
                  <a:moveTo>
                    <a:pt x="735" y="41"/>
                  </a:moveTo>
                  <a:cubicBezTo>
                    <a:pt x="735" y="85"/>
                    <a:pt x="720" y="123"/>
                    <a:pt x="688" y="154"/>
                  </a:cubicBezTo>
                  <a:cubicBezTo>
                    <a:pt x="657" y="186"/>
                    <a:pt x="619" y="201"/>
                    <a:pt x="575" y="201"/>
                  </a:cubicBezTo>
                  <a:cubicBezTo>
                    <a:pt x="160" y="201"/>
                    <a:pt x="160" y="201"/>
                    <a:pt x="160" y="201"/>
                  </a:cubicBezTo>
                  <a:cubicBezTo>
                    <a:pt x="116" y="201"/>
                    <a:pt x="78" y="186"/>
                    <a:pt x="47" y="154"/>
                  </a:cubicBezTo>
                  <a:cubicBezTo>
                    <a:pt x="16" y="123"/>
                    <a:pt x="0" y="85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5" y="0"/>
                    <a:pt x="735" y="0"/>
                    <a:pt x="735" y="0"/>
                  </a:cubicBezTo>
                  <a:lnTo>
                    <a:pt x="735" y="4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E7EF7C5-E64C-4A4A-A740-7F63EA69628D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257548" y="2630821"/>
              <a:ext cx="649507" cy="2377801"/>
            </a:xfrm>
            <a:custGeom>
              <a:avLst/>
              <a:gdLst/>
              <a:ahLst/>
              <a:cxnLst>
                <a:cxn ang="0">
                  <a:pos x="160" y="735"/>
                </a:cxn>
                <a:cxn ang="0">
                  <a:pos x="47" y="688"/>
                </a:cxn>
                <a:cxn ang="0">
                  <a:pos x="0" y="575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201" y="0"/>
                </a:cxn>
                <a:cxn ang="0">
                  <a:pos x="201" y="735"/>
                </a:cxn>
                <a:cxn ang="0">
                  <a:pos x="160" y="735"/>
                </a:cxn>
              </a:cxnLst>
              <a:rect l="0" t="0" r="r" b="b"/>
              <a:pathLst>
                <a:path w="201" h="735">
                  <a:moveTo>
                    <a:pt x="160" y="735"/>
                  </a:moveTo>
                  <a:cubicBezTo>
                    <a:pt x="116" y="735"/>
                    <a:pt x="78" y="720"/>
                    <a:pt x="47" y="688"/>
                  </a:cubicBezTo>
                  <a:cubicBezTo>
                    <a:pt x="15" y="657"/>
                    <a:pt x="0" y="619"/>
                    <a:pt x="0" y="57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735"/>
                    <a:pt x="201" y="735"/>
                    <a:pt x="201" y="735"/>
                  </a:cubicBezTo>
                  <a:lnTo>
                    <a:pt x="160" y="735"/>
                  </a:lnTo>
                  <a:close/>
                </a:path>
              </a:pathLst>
            </a:custGeom>
            <a:solidFill>
              <a:srgbClr val="465A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C62676C0-976A-4A5E-B44B-AF46C7E4D136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089734" y="1958598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F0132AF6-C7DA-46B1-81C1-83333F6A4070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133207" y="1958124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A18AF48E-91D2-4A34-B481-D8F0A03627A3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482197" y="3825516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212A39">
                <a:alpha val="82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CBCFAAF9-55F9-4607-9F54-467D4770A852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6482639" y="3866090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212A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B4FD8631-4DA7-47A6-99D4-BECA617C553E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974906" y="4214638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1"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8967B45-4A50-4FB4-B94F-D69B503B3393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919375" y="4215244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10642677-072D-46C6-AE67-50B08790C729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251931" y="2676677"/>
              <a:ext cx="1458598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212A39">
                <a:alpha val="82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707B702B-C762-4BDA-9245-51536F71E0DE}"/>
                </a:ext>
              </a:extLst>
            </p:cNvPr>
            <p:cNvSpPr>
              <a:spLocks/>
            </p:cNvSpPr>
            <p:nvPr/>
          </p:nvSpPr>
          <p:spPr bwMode="auto">
            <a:xfrm rot="21562516">
              <a:off x="4250764" y="2626447"/>
              <a:ext cx="1458599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212A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F194170C-0048-4A4B-80EB-449066EA6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400" y="4443591"/>
              <a:ext cx="382712" cy="299513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CE9A94DC-DB56-42C7-946A-1AE1FD4D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630" y="2865295"/>
              <a:ext cx="376056" cy="316152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62" name="Freeform 100">
              <a:extLst>
                <a:ext uri="{FF2B5EF4-FFF2-40B4-BE49-F238E27FC236}">
                  <a16:creationId xmlns:a16="http://schemas.microsoft.com/office/drawing/2014/main" id="{7CCFCB27-4527-49C0-AD36-6DDCC1A9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204" y="4956712"/>
              <a:ext cx="376055" cy="242941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4D06A071-C736-4585-B48D-4BD717F32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406" y="2508641"/>
              <a:ext cx="376058" cy="252923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800">
                <a:latin typeface="+mn-ea"/>
              </a:endParaRP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29E86712-4A61-4F1E-998C-6846B2A0A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73" y="4217668"/>
            <a:ext cx="6467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新用户推荐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D143674-B84C-4351-A705-3A1CE1AA3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31" y="1414238"/>
            <a:ext cx="7381537" cy="53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5203730" cy="926944"/>
            <a:chOff x="367337" y="299321"/>
            <a:chExt cx="5203730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4267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准确率与召回率可视化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DE44FD8-0BA7-4F68-8BA9-3979CBA94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7" y="1759033"/>
            <a:ext cx="5852172" cy="438912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118CF0F-3BA5-4751-8179-340645D53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57" y="17590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721D-9E8C-4A2B-A7F0-057009366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20E03-F7AC-4B8D-A7E1-7A086277D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A88AA-E62C-42DA-B0D7-813A933EA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E192F7-CE49-42EF-893E-BB554C48D9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6174" y="-2663826"/>
            <a:ext cx="11697656" cy="64723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5E292A9-25D9-4A07-A39B-6F3AB8023D20}"/>
              </a:ext>
            </a:extLst>
          </p:cNvPr>
          <p:cNvSpPr txBox="1"/>
          <p:nvPr/>
        </p:nvSpPr>
        <p:spPr>
          <a:xfrm>
            <a:off x="5115100" y="3602038"/>
            <a:ext cx="495393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感谢您的欣赏！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2F10F9-C43C-4759-8E2D-A8B8F0DA8018}"/>
              </a:ext>
            </a:extLst>
          </p:cNvPr>
          <p:cNvSpPr txBox="1"/>
          <p:nvPr/>
        </p:nvSpPr>
        <p:spPr>
          <a:xfrm>
            <a:off x="2304320" y="2798699"/>
            <a:ext cx="292609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</a:rPr>
              <a:t>2020</a:t>
            </a:r>
            <a:endParaRPr lang="zh-CN" altLang="en-US" sz="115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8C128-6CF1-458A-A4B8-D1AFBF3B4671}"/>
              </a:ext>
            </a:extLst>
          </p:cNvPr>
          <p:cNvGrpSpPr/>
          <p:nvPr/>
        </p:nvGrpSpPr>
        <p:grpSpPr>
          <a:xfrm>
            <a:off x="9330071" y="4659437"/>
            <a:ext cx="3488576" cy="2507105"/>
            <a:chOff x="9330071" y="4659437"/>
            <a:chExt cx="3488576" cy="250710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00EE633-0782-442B-9892-6CEC6944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0823" y="5467285"/>
              <a:ext cx="1046894" cy="113489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2BD1C46-F81D-46E1-8CDD-0F56F96D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5824" y="4769755"/>
              <a:ext cx="1209792" cy="1311491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7F8BCD3-E396-469A-93DD-4749EDFB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34096" y="5441425"/>
              <a:ext cx="848991" cy="92036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65FFAF6-701C-4406-9CA8-0671516B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59455" y="5693775"/>
              <a:ext cx="1046894" cy="1134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6EC29E3-85D3-4DC7-8B7D-2C3E38B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68553" y="4659437"/>
              <a:ext cx="1046894" cy="113489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93349DB-B77A-4CB3-84B8-8FD7CD4C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83121" y="6031644"/>
              <a:ext cx="961649" cy="1042488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A211D01-05C4-43C7-B4F5-D42C7980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67428" y="6361785"/>
              <a:ext cx="723666" cy="784499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4B39CC3-29A5-4DAA-950F-DDCE827A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1753" y="6031643"/>
              <a:ext cx="1046894" cy="113489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9BBBF51-8287-4697-AAF6-830575D5F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0071" y="6525256"/>
              <a:ext cx="449250" cy="487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3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092F84-4D30-4B19-91AC-6136BBFFA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0C1D38-E42D-4A15-9B16-6819CD7E1B1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27" y="0"/>
            <a:ext cx="4947334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E40A83B-642E-4B7C-A76C-0712132C749E}"/>
              </a:ext>
            </a:extLst>
          </p:cNvPr>
          <p:cNvGrpSpPr/>
          <p:nvPr/>
        </p:nvGrpSpPr>
        <p:grpSpPr>
          <a:xfrm>
            <a:off x="0" y="2472122"/>
            <a:ext cx="5236485" cy="1426486"/>
            <a:chOff x="721519" y="924567"/>
            <a:chExt cx="2958243" cy="651419"/>
          </a:xfrm>
        </p:grpSpPr>
        <p:sp>
          <p:nvSpPr>
            <p:cNvPr id="9" name="Arrow: Pentagon 45">
              <a:extLst>
                <a:ext uri="{FF2B5EF4-FFF2-40B4-BE49-F238E27FC236}">
                  <a16:creationId xmlns:a16="http://schemas.microsoft.com/office/drawing/2014/main" id="{4F878400-C9AF-475E-955B-3CCEA84032E1}"/>
                </a:ext>
              </a:extLst>
            </p:cNvPr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1">
                <a:lumMod val="95000"/>
                <a:lumOff val="5000"/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Arrow: Pentagon 2">
              <a:extLst>
                <a:ext uri="{FF2B5EF4-FFF2-40B4-BE49-F238E27FC236}">
                  <a16:creationId xmlns:a16="http://schemas.microsoft.com/office/drawing/2014/main" id="{AD607877-71DF-4A11-BF85-7C3614B84695}"/>
                </a:ext>
              </a:extLst>
            </p:cNvPr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212A39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</a:rPr>
                <a:t>目录</a:t>
              </a:r>
              <a:r>
                <a:rPr lang="en-US" altLang="zh-CN" sz="4400" b="1" dirty="0">
                  <a:solidFill>
                    <a:schemeClr val="bg1"/>
                  </a:solidFill>
                </a:rPr>
                <a:t>/CONTENT</a:t>
              </a:r>
            </a:p>
          </p:txBody>
        </p:sp>
      </p:grpSp>
      <p:sp>
        <p:nvSpPr>
          <p:cNvPr id="11" name="Diamond 27">
            <a:extLst>
              <a:ext uri="{FF2B5EF4-FFF2-40B4-BE49-F238E27FC236}">
                <a16:creationId xmlns:a16="http://schemas.microsoft.com/office/drawing/2014/main" id="{D8A14037-D6BD-4B50-9D8B-11E6ED9091F9}"/>
              </a:ext>
            </a:extLst>
          </p:cNvPr>
          <p:cNvSpPr/>
          <p:nvPr/>
        </p:nvSpPr>
        <p:spPr>
          <a:xfrm>
            <a:off x="5460924" y="4860168"/>
            <a:ext cx="926944" cy="92694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2" name="Diamond 29">
            <a:extLst>
              <a:ext uri="{FF2B5EF4-FFF2-40B4-BE49-F238E27FC236}">
                <a16:creationId xmlns:a16="http://schemas.microsoft.com/office/drawing/2014/main" id="{0B9F13AF-E964-433C-B61D-5FA349949045}"/>
              </a:ext>
            </a:extLst>
          </p:cNvPr>
          <p:cNvSpPr/>
          <p:nvPr/>
        </p:nvSpPr>
        <p:spPr>
          <a:xfrm>
            <a:off x="5460924" y="3555786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3" name="Diamond 31">
            <a:extLst>
              <a:ext uri="{FF2B5EF4-FFF2-40B4-BE49-F238E27FC236}">
                <a16:creationId xmlns:a16="http://schemas.microsoft.com/office/drawing/2014/main" id="{04D0E960-03FD-40C0-8605-60EFCD47478B}"/>
              </a:ext>
            </a:extLst>
          </p:cNvPr>
          <p:cNvSpPr/>
          <p:nvPr/>
        </p:nvSpPr>
        <p:spPr>
          <a:xfrm>
            <a:off x="5460924" y="2251403"/>
            <a:ext cx="926944" cy="92694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4" name="Diamond 33">
            <a:extLst>
              <a:ext uri="{FF2B5EF4-FFF2-40B4-BE49-F238E27FC236}">
                <a16:creationId xmlns:a16="http://schemas.microsoft.com/office/drawing/2014/main" id="{DE0907DA-32D3-41FE-AB97-CBC558823949}"/>
              </a:ext>
            </a:extLst>
          </p:cNvPr>
          <p:cNvSpPr/>
          <p:nvPr/>
        </p:nvSpPr>
        <p:spPr>
          <a:xfrm>
            <a:off x="5460928" y="947021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DB7D0B-7768-4F1C-A4DC-AA4665CF27ED}"/>
              </a:ext>
            </a:extLst>
          </p:cNvPr>
          <p:cNvSpPr txBox="1"/>
          <p:nvPr/>
        </p:nvSpPr>
        <p:spPr>
          <a:xfrm>
            <a:off x="6476330" y="3457372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实现的功能与不足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D30378-3830-48FC-9823-86C9498B994B}"/>
              </a:ext>
            </a:extLst>
          </p:cNvPr>
          <p:cNvSpPr txBox="1"/>
          <p:nvPr/>
        </p:nvSpPr>
        <p:spPr>
          <a:xfrm>
            <a:off x="6470724" y="4958399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结果可视化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E418CE-776D-4E5E-92EA-507C78E8355D}"/>
              </a:ext>
            </a:extLst>
          </p:cNvPr>
          <p:cNvSpPr txBox="1"/>
          <p:nvPr/>
        </p:nvSpPr>
        <p:spPr>
          <a:xfrm>
            <a:off x="6470724" y="2270345"/>
            <a:ext cx="465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推荐系统简介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07C53C-8D3F-4EE6-AC77-FD7E5459E401}"/>
              </a:ext>
            </a:extLst>
          </p:cNvPr>
          <p:cNvSpPr txBox="1"/>
          <p:nvPr/>
        </p:nvSpPr>
        <p:spPr>
          <a:xfrm>
            <a:off x="6501204" y="947021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小组成员与分工</a:t>
            </a:r>
          </a:p>
        </p:txBody>
      </p:sp>
    </p:spTree>
    <p:extLst>
      <p:ext uri="{BB962C8B-B14F-4D97-AF65-F5344CB8AC3E}">
        <p14:creationId xmlns:p14="http://schemas.microsoft.com/office/powerpoint/2010/main" val="22719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17475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小组成员与分工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57C97D-019B-4C9C-84CD-148133AC3663}"/>
              </a:ext>
            </a:extLst>
          </p:cNvPr>
          <p:cNvGrpSpPr/>
          <p:nvPr/>
        </p:nvGrpSpPr>
        <p:grpSpPr>
          <a:xfrm>
            <a:off x="3553499" y="1574541"/>
            <a:ext cx="4586659" cy="4586659"/>
            <a:chOff x="2300926" y="478564"/>
            <a:chExt cx="4337050" cy="4337050"/>
          </a:xfrm>
        </p:grpSpPr>
        <p:sp>
          <p:nvSpPr>
            <p:cNvPr id="13" name="Freeform 292">
              <a:extLst>
                <a:ext uri="{FF2B5EF4-FFF2-40B4-BE49-F238E27FC236}">
                  <a16:creationId xmlns:a16="http://schemas.microsoft.com/office/drawing/2014/main" id="{9438A418-0EFD-4DA0-ACC0-CE1877B9E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7076" y="1437414"/>
              <a:ext cx="2444750" cy="2444750"/>
            </a:xfrm>
            <a:custGeom>
              <a:avLst/>
              <a:gdLst>
                <a:gd name="T0" fmla="*/ 385 w 770"/>
                <a:gd name="T1" fmla="*/ 770 h 770"/>
                <a:gd name="T2" fmla="*/ 0 w 770"/>
                <a:gd name="T3" fmla="*/ 385 h 770"/>
                <a:gd name="T4" fmla="*/ 385 w 770"/>
                <a:gd name="T5" fmla="*/ 0 h 770"/>
                <a:gd name="T6" fmla="*/ 770 w 770"/>
                <a:gd name="T7" fmla="*/ 385 h 770"/>
                <a:gd name="T8" fmla="*/ 385 w 770"/>
                <a:gd name="T9" fmla="*/ 770 h 770"/>
                <a:gd name="T10" fmla="*/ 385 w 770"/>
                <a:gd name="T11" fmla="*/ 40 h 770"/>
                <a:gd name="T12" fmla="*/ 40 w 770"/>
                <a:gd name="T13" fmla="*/ 385 h 770"/>
                <a:gd name="T14" fmla="*/ 385 w 770"/>
                <a:gd name="T15" fmla="*/ 730 h 770"/>
                <a:gd name="T16" fmla="*/ 730 w 770"/>
                <a:gd name="T17" fmla="*/ 385 h 770"/>
                <a:gd name="T18" fmla="*/ 385 w 770"/>
                <a:gd name="T19" fmla="*/ 4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770">
                  <a:moveTo>
                    <a:pt x="385" y="770"/>
                  </a:moveTo>
                  <a:cubicBezTo>
                    <a:pt x="173" y="770"/>
                    <a:pt x="0" y="597"/>
                    <a:pt x="0" y="385"/>
                  </a:cubicBezTo>
                  <a:cubicBezTo>
                    <a:pt x="0" y="173"/>
                    <a:pt x="173" y="0"/>
                    <a:pt x="385" y="0"/>
                  </a:cubicBezTo>
                  <a:cubicBezTo>
                    <a:pt x="597" y="0"/>
                    <a:pt x="770" y="173"/>
                    <a:pt x="770" y="385"/>
                  </a:cubicBezTo>
                  <a:cubicBezTo>
                    <a:pt x="770" y="597"/>
                    <a:pt x="597" y="770"/>
                    <a:pt x="385" y="770"/>
                  </a:cubicBezTo>
                  <a:close/>
                  <a:moveTo>
                    <a:pt x="385" y="40"/>
                  </a:moveTo>
                  <a:cubicBezTo>
                    <a:pt x="195" y="40"/>
                    <a:pt x="40" y="195"/>
                    <a:pt x="40" y="385"/>
                  </a:cubicBezTo>
                  <a:cubicBezTo>
                    <a:pt x="40" y="575"/>
                    <a:pt x="195" y="730"/>
                    <a:pt x="385" y="730"/>
                  </a:cubicBezTo>
                  <a:cubicBezTo>
                    <a:pt x="575" y="730"/>
                    <a:pt x="730" y="575"/>
                    <a:pt x="730" y="385"/>
                  </a:cubicBezTo>
                  <a:cubicBezTo>
                    <a:pt x="730" y="195"/>
                    <a:pt x="575" y="40"/>
                    <a:pt x="385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4" name="Freeform 293">
              <a:extLst>
                <a:ext uri="{FF2B5EF4-FFF2-40B4-BE49-F238E27FC236}">
                  <a16:creationId xmlns:a16="http://schemas.microsoft.com/office/drawing/2014/main" id="{634B05FF-1F08-4940-9602-18E36E8BF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626" y="1900964"/>
              <a:ext cx="1517650" cy="1517650"/>
            </a:xfrm>
            <a:custGeom>
              <a:avLst/>
              <a:gdLst>
                <a:gd name="T0" fmla="*/ 239 w 478"/>
                <a:gd name="T1" fmla="*/ 478 h 478"/>
                <a:gd name="T2" fmla="*/ 0 w 478"/>
                <a:gd name="T3" fmla="*/ 239 h 478"/>
                <a:gd name="T4" fmla="*/ 239 w 478"/>
                <a:gd name="T5" fmla="*/ 0 h 478"/>
                <a:gd name="T6" fmla="*/ 478 w 478"/>
                <a:gd name="T7" fmla="*/ 239 h 478"/>
                <a:gd name="T8" fmla="*/ 239 w 478"/>
                <a:gd name="T9" fmla="*/ 478 h 478"/>
                <a:gd name="T10" fmla="*/ 239 w 478"/>
                <a:gd name="T11" fmla="*/ 40 h 478"/>
                <a:gd name="T12" fmla="*/ 40 w 478"/>
                <a:gd name="T13" fmla="*/ 239 h 478"/>
                <a:gd name="T14" fmla="*/ 239 w 478"/>
                <a:gd name="T15" fmla="*/ 438 h 478"/>
                <a:gd name="T16" fmla="*/ 438 w 478"/>
                <a:gd name="T17" fmla="*/ 239 h 478"/>
                <a:gd name="T18" fmla="*/ 239 w 478"/>
                <a:gd name="T19" fmla="*/ 4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239" y="478"/>
                  </a:moveTo>
                  <a:cubicBezTo>
                    <a:pt x="107" y="478"/>
                    <a:pt x="0" y="371"/>
                    <a:pt x="0" y="239"/>
                  </a:cubicBez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  <a:cubicBezTo>
                    <a:pt x="478" y="371"/>
                    <a:pt x="371" y="478"/>
                    <a:pt x="239" y="478"/>
                  </a:cubicBezTo>
                  <a:close/>
                  <a:moveTo>
                    <a:pt x="239" y="40"/>
                  </a:moveTo>
                  <a:cubicBezTo>
                    <a:pt x="129" y="40"/>
                    <a:pt x="40" y="129"/>
                    <a:pt x="40" y="239"/>
                  </a:cubicBezTo>
                  <a:cubicBezTo>
                    <a:pt x="40" y="349"/>
                    <a:pt x="129" y="438"/>
                    <a:pt x="239" y="438"/>
                  </a:cubicBezTo>
                  <a:cubicBezTo>
                    <a:pt x="349" y="438"/>
                    <a:pt x="438" y="349"/>
                    <a:pt x="438" y="239"/>
                  </a:cubicBezTo>
                  <a:cubicBezTo>
                    <a:pt x="438" y="129"/>
                    <a:pt x="349" y="40"/>
                    <a:pt x="239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5" name="Freeform 294">
              <a:extLst>
                <a:ext uri="{FF2B5EF4-FFF2-40B4-BE49-F238E27FC236}">
                  <a16:creationId xmlns:a16="http://schemas.microsoft.com/office/drawing/2014/main" id="{B083DCD3-C7B5-48CF-85AF-FB4877CF6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8851" y="1669189"/>
              <a:ext cx="1981200" cy="1981200"/>
            </a:xfrm>
            <a:custGeom>
              <a:avLst/>
              <a:gdLst>
                <a:gd name="T0" fmla="*/ 312 w 624"/>
                <a:gd name="T1" fmla="*/ 624 h 624"/>
                <a:gd name="T2" fmla="*/ 0 w 624"/>
                <a:gd name="T3" fmla="*/ 312 h 624"/>
                <a:gd name="T4" fmla="*/ 312 w 624"/>
                <a:gd name="T5" fmla="*/ 0 h 624"/>
                <a:gd name="T6" fmla="*/ 624 w 624"/>
                <a:gd name="T7" fmla="*/ 312 h 624"/>
                <a:gd name="T8" fmla="*/ 312 w 624"/>
                <a:gd name="T9" fmla="*/ 624 h 624"/>
                <a:gd name="T10" fmla="*/ 312 w 624"/>
                <a:gd name="T11" fmla="*/ 40 h 624"/>
                <a:gd name="T12" fmla="*/ 40 w 624"/>
                <a:gd name="T13" fmla="*/ 312 h 624"/>
                <a:gd name="T14" fmla="*/ 312 w 624"/>
                <a:gd name="T15" fmla="*/ 584 h 624"/>
                <a:gd name="T16" fmla="*/ 584 w 624"/>
                <a:gd name="T17" fmla="*/ 312 h 624"/>
                <a:gd name="T18" fmla="*/ 312 w 624"/>
                <a:gd name="T19" fmla="*/ 4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4" h="624">
                  <a:moveTo>
                    <a:pt x="312" y="624"/>
                  </a:moveTo>
                  <a:cubicBezTo>
                    <a:pt x="140" y="624"/>
                    <a:pt x="0" y="484"/>
                    <a:pt x="0" y="312"/>
                  </a:cubicBezTo>
                  <a:cubicBezTo>
                    <a:pt x="0" y="140"/>
                    <a:pt x="140" y="0"/>
                    <a:pt x="312" y="0"/>
                  </a:cubicBezTo>
                  <a:cubicBezTo>
                    <a:pt x="484" y="0"/>
                    <a:pt x="624" y="140"/>
                    <a:pt x="624" y="312"/>
                  </a:cubicBezTo>
                  <a:cubicBezTo>
                    <a:pt x="624" y="484"/>
                    <a:pt x="484" y="624"/>
                    <a:pt x="312" y="624"/>
                  </a:cubicBezTo>
                  <a:close/>
                  <a:moveTo>
                    <a:pt x="312" y="40"/>
                  </a:moveTo>
                  <a:cubicBezTo>
                    <a:pt x="162" y="40"/>
                    <a:pt x="40" y="162"/>
                    <a:pt x="40" y="312"/>
                  </a:cubicBezTo>
                  <a:cubicBezTo>
                    <a:pt x="40" y="462"/>
                    <a:pt x="162" y="584"/>
                    <a:pt x="312" y="584"/>
                  </a:cubicBezTo>
                  <a:cubicBezTo>
                    <a:pt x="462" y="584"/>
                    <a:pt x="584" y="462"/>
                    <a:pt x="584" y="312"/>
                  </a:cubicBezTo>
                  <a:cubicBezTo>
                    <a:pt x="584" y="162"/>
                    <a:pt x="462" y="40"/>
                    <a:pt x="31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6" name="Freeform 295">
              <a:extLst>
                <a:ext uri="{FF2B5EF4-FFF2-40B4-BE49-F238E27FC236}">
                  <a16:creationId xmlns:a16="http://schemas.microsoft.com/office/drawing/2014/main" id="{FC576BFD-A25B-4DEB-8222-A71B6566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951" y="478564"/>
              <a:ext cx="1939925" cy="1939925"/>
            </a:xfrm>
            <a:custGeom>
              <a:avLst/>
              <a:gdLst>
                <a:gd name="T0" fmla="*/ 611 w 611"/>
                <a:gd name="T1" fmla="*/ 252 h 611"/>
                <a:gd name="T2" fmla="*/ 540 w 611"/>
                <a:gd name="T3" fmla="*/ 180 h 611"/>
                <a:gd name="T4" fmla="*/ 240 w 611"/>
                <a:gd name="T5" fmla="*/ 180 h 611"/>
                <a:gd name="T6" fmla="*/ 180 w 611"/>
                <a:gd name="T7" fmla="*/ 120 h 611"/>
                <a:gd name="T8" fmla="*/ 180 w 611"/>
                <a:gd name="T9" fmla="*/ 36 h 611"/>
                <a:gd name="T10" fmla="*/ 144 w 611"/>
                <a:gd name="T11" fmla="*/ 0 h 611"/>
                <a:gd name="T12" fmla="*/ 36 w 611"/>
                <a:gd name="T13" fmla="*/ 0 h 611"/>
                <a:gd name="T14" fmla="*/ 0 w 611"/>
                <a:gd name="T15" fmla="*/ 36 h 611"/>
                <a:gd name="T16" fmla="*/ 0 w 611"/>
                <a:gd name="T17" fmla="*/ 144 h 611"/>
                <a:gd name="T18" fmla="*/ 36 w 611"/>
                <a:gd name="T19" fmla="*/ 180 h 611"/>
                <a:gd name="T20" fmla="*/ 120 w 611"/>
                <a:gd name="T21" fmla="*/ 180 h 611"/>
                <a:gd name="T22" fmla="*/ 180 w 611"/>
                <a:gd name="T23" fmla="*/ 240 h 611"/>
                <a:gd name="T24" fmla="*/ 180 w 611"/>
                <a:gd name="T25" fmla="*/ 539 h 611"/>
                <a:gd name="T26" fmla="*/ 252 w 611"/>
                <a:gd name="T27" fmla="*/ 611 h 611"/>
                <a:gd name="T28" fmla="*/ 540 w 611"/>
                <a:gd name="T29" fmla="*/ 611 h 611"/>
                <a:gd name="T30" fmla="*/ 611 w 611"/>
                <a:gd name="T31" fmla="*/ 539 h 611"/>
                <a:gd name="T32" fmla="*/ 611 w 611"/>
                <a:gd name="T33" fmla="*/ 25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611" y="252"/>
                  </a:moveTo>
                  <a:cubicBezTo>
                    <a:pt x="611" y="212"/>
                    <a:pt x="579" y="180"/>
                    <a:pt x="540" y="180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07" y="180"/>
                    <a:pt x="180" y="153"/>
                    <a:pt x="180" y="120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16"/>
                    <a:pt x="164" y="0"/>
                    <a:pt x="1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64"/>
                    <a:pt x="16" y="180"/>
                    <a:pt x="36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53" y="180"/>
                    <a:pt x="180" y="207"/>
                    <a:pt x="180" y="240"/>
                  </a:cubicBezTo>
                  <a:cubicBezTo>
                    <a:pt x="180" y="539"/>
                    <a:pt x="180" y="539"/>
                    <a:pt x="180" y="539"/>
                  </a:cubicBezTo>
                  <a:cubicBezTo>
                    <a:pt x="180" y="579"/>
                    <a:pt x="212" y="611"/>
                    <a:pt x="252" y="611"/>
                  </a:cubicBezTo>
                  <a:cubicBezTo>
                    <a:pt x="540" y="611"/>
                    <a:pt x="540" y="611"/>
                    <a:pt x="540" y="611"/>
                  </a:cubicBezTo>
                  <a:cubicBezTo>
                    <a:pt x="579" y="611"/>
                    <a:pt x="611" y="579"/>
                    <a:pt x="611" y="539"/>
                  </a:cubicBezTo>
                  <a:lnTo>
                    <a:pt x="611" y="2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 dirty="0">
                <a:latin typeface="+mn-ea"/>
              </a:endParaRPr>
            </a:p>
          </p:txBody>
        </p:sp>
        <p:sp>
          <p:nvSpPr>
            <p:cNvPr id="17" name="Freeform 296">
              <a:extLst>
                <a:ext uri="{FF2B5EF4-FFF2-40B4-BE49-F238E27FC236}">
                  <a16:creationId xmlns:a16="http://schemas.microsoft.com/office/drawing/2014/main" id="{86A0D676-8C13-447C-BACC-05C35F6F9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926" y="1278664"/>
              <a:ext cx="1939925" cy="1939925"/>
            </a:xfrm>
            <a:custGeom>
              <a:avLst/>
              <a:gdLst>
                <a:gd name="T0" fmla="*/ 252 w 611"/>
                <a:gd name="T1" fmla="*/ 0 h 611"/>
                <a:gd name="T2" fmla="*/ 180 w 611"/>
                <a:gd name="T3" fmla="*/ 72 h 611"/>
                <a:gd name="T4" fmla="*/ 180 w 611"/>
                <a:gd name="T5" fmla="*/ 371 h 611"/>
                <a:gd name="T6" fmla="*/ 120 w 611"/>
                <a:gd name="T7" fmla="*/ 431 h 611"/>
                <a:gd name="T8" fmla="*/ 36 w 611"/>
                <a:gd name="T9" fmla="*/ 431 h 611"/>
                <a:gd name="T10" fmla="*/ 0 w 611"/>
                <a:gd name="T11" fmla="*/ 467 h 611"/>
                <a:gd name="T12" fmla="*/ 0 w 611"/>
                <a:gd name="T13" fmla="*/ 575 h 611"/>
                <a:gd name="T14" fmla="*/ 36 w 611"/>
                <a:gd name="T15" fmla="*/ 611 h 611"/>
                <a:gd name="T16" fmla="*/ 144 w 611"/>
                <a:gd name="T17" fmla="*/ 611 h 611"/>
                <a:gd name="T18" fmla="*/ 180 w 611"/>
                <a:gd name="T19" fmla="*/ 575 h 611"/>
                <a:gd name="T20" fmla="*/ 180 w 611"/>
                <a:gd name="T21" fmla="*/ 491 h 611"/>
                <a:gd name="T22" fmla="*/ 240 w 611"/>
                <a:gd name="T23" fmla="*/ 431 h 611"/>
                <a:gd name="T24" fmla="*/ 539 w 611"/>
                <a:gd name="T25" fmla="*/ 431 h 611"/>
                <a:gd name="T26" fmla="*/ 611 w 611"/>
                <a:gd name="T27" fmla="*/ 359 h 611"/>
                <a:gd name="T28" fmla="*/ 611 w 611"/>
                <a:gd name="T29" fmla="*/ 72 h 611"/>
                <a:gd name="T30" fmla="*/ 539 w 611"/>
                <a:gd name="T31" fmla="*/ 0 h 611"/>
                <a:gd name="T32" fmla="*/ 252 w 611"/>
                <a:gd name="T3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252" y="0"/>
                  </a:moveTo>
                  <a:cubicBezTo>
                    <a:pt x="212" y="0"/>
                    <a:pt x="180" y="32"/>
                    <a:pt x="180" y="72"/>
                  </a:cubicBezTo>
                  <a:cubicBezTo>
                    <a:pt x="180" y="371"/>
                    <a:pt x="180" y="371"/>
                    <a:pt x="180" y="371"/>
                  </a:cubicBezTo>
                  <a:cubicBezTo>
                    <a:pt x="180" y="404"/>
                    <a:pt x="153" y="431"/>
                    <a:pt x="120" y="431"/>
                  </a:cubicBezTo>
                  <a:cubicBezTo>
                    <a:pt x="36" y="431"/>
                    <a:pt x="36" y="431"/>
                    <a:pt x="36" y="431"/>
                  </a:cubicBezTo>
                  <a:cubicBezTo>
                    <a:pt x="16" y="431"/>
                    <a:pt x="0" y="447"/>
                    <a:pt x="0" y="46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95"/>
                    <a:pt x="16" y="611"/>
                    <a:pt x="36" y="611"/>
                  </a:cubicBezTo>
                  <a:cubicBezTo>
                    <a:pt x="144" y="611"/>
                    <a:pt x="144" y="611"/>
                    <a:pt x="144" y="611"/>
                  </a:cubicBezTo>
                  <a:cubicBezTo>
                    <a:pt x="164" y="611"/>
                    <a:pt x="180" y="595"/>
                    <a:pt x="180" y="575"/>
                  </a:cubicBezTo>
                  <a:cubicBezTo>
                    <a:pt x="180" y="491"/>
                    <a:pt x="180" y="491"/>
                    <a:pt x="180" y="491"/>
                  </a:cubicBezTo>
                  <a:cubicBezTo>
                    <a:pt x="180" y="458"/>
                    <a:pt x="206" y="431"/>
                    <a:pt x="240" y="431"/>
                  </a:cubicBezTo>
                  <a:cubicBezTo>
                    <a:pt x="539" y="431"/>
                    <a:pt x="539" y="431"/>
                    <a:pt x="539" y="431"/>
                  </a:cubicBezTo>
                  <a:cubicBezTo>
                    <a:pt x="579" y="431"/>
                    <a:pt x="611" y="399"/>
                    <a:pt x="611" y="359"/>
                  </a:cubicBezTo>
                  <a:cubicBezTo>
                    <a:pt x="611" y="72"/>
                    <a:pt x="611" y="72"/>
                    <a:pt x="611" y="72"/>
                  </a:cubicBezTo>
                  <a:cubicBezTo>
                    <a:pt x="611" y="32"/>
                    <a:pt x="579" y="0"/>
                    <a:pt x="539" y="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8" name="Freeform 297">
              <a:extLst>
                <a:ext uri="{FF2B5EF4-FFF2-40B4-BE49-F238E27FC236}">
                  <a16:creationId xmlns:a16="http://schemas.microsoft.com/office/drawing/2014/main" id="{961FEEC0-32EF-4A84-A127-A7A01E5A3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026" y="2875689"/>
              <a:ext cx="1939925" cy="1939925"/>
            </a:xfrm>
            <a:custGeom>
              <a:avLst/>
              <a:gdLst>
                <a:gd name="T0" fmla="*/ 0 w 611"/>
                <a:gd name="T1" fmla="*/ 360 h 611"/>
                <a:gd name="T2" fmla="*/ 71 w 611"/>
                <a:gd name="T3" fmla="*/ 431 h 611"/>
                <a:gd name="T4" fmla="*/ 371 w 611"/>
                <a:gd name="T5" fmla="*/ 431 h 611"/>
                <a:gd name="T6" fmla="*/ 431 w 611"/>
                <a:gd name="T7" fmla="*/ 491 h 611"/>
                <a:gd name="T8" fmla="*/ 431 w 611"/>
                <a:gd name="T9" fmla="*/ 575 h 611"/>
                <a:gd name="T10" fmla="*/ 467 w 611"/>
                <a:gd name="T11" fmla="*/ 611 h 611"/>
                <a:gd name="T12" fmla="*/ 575 w 611"/>
                <a:gd name="T13" fmla="*/ 611 h 611"/>
                <a:gd name="T14" fmla="*/ 611 w 611"/>
                <a:gd name="T15" fmla="*/ 575 h 611"/>
                <a:gd name="T16" fmla="*/ 611 w 611"/>
                <a:gd name="T17" fmla="*/ 467 h 611"/>
                <a:gd name="T18" fmla="*/ 575 w 611"/>
                <a:gd name="T19" fmla="*/ 431 h 611"/>
                <a:gd name="T20" fmla="*/ 491 w 611"/>
                <a:gd name="T21" fmla="*/ 431 h 611"/>
                <a:gd name="T22" fmla="*/ 431 w 611"/>
                <a:gd name="T23" fmla="*/ 372 h 611"/>
                <a:gd name="T24" fmla="*/ 431 w 611"/>
                <a:gd name="T25" fmla="*/ 72 h 611"/>
                <a:gd name="T26" fmla="*/ 359 w 611"/>
                <a:gd name="T27" fmla="*/ 0 h 611"/>
                <a:gd name="T28" fmla="*/ 71 w 611"/>
                <a:gd name="T29" fmla="*/ 0 h 611"/>
                <a:gd name="T30" fmla="*/ 0 w 611"/>
                <a:gd name="T31" fmla="*/ 72 h 611"/>
                <a:gd name="T32" fmla="*/ 0 w 611"/>
                <a:gd name="T33" fmla="*/ 36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0" y="360"/>
                  </a:moveTo>
                  <a:cubicBezTo>
                    <a:pt x="0" y="399"/>
                    <a:pt x="32" y="431"/>
                    <a:pt x="71" y="431"/>
                  </a:cubicBezTo>
                  <a:cubicBezTo>
                    <a:pt x="371" y="431"/>
                    <a:pt x="371" y="431"/>
                    <a:pt x="371" y="431"/>
                  </a:cubicBezTo>
                  <a:cubicBezTo>
                    <a:pt x="404" y="431"/>
                    <a:pt x="431" y="458"/>
                    <a:pt x="431" y="491"/>
                  </a:cubicBezTo>
                  <a:cubicBezTo>
                    <a:pt x="431" y="575"/>
                    <a:pt x="431" y="575"/>
                    <a:pt x="431" y="575"/>
                  </a:cubicBezTo>
                  <a:cubicBezTo>
                    <a:pt x="431" y="595"/>
                    <a:pt x="447" y="611"/>
                    <a:pt x="467" y="611"/>
                  </a:cubicBezTo>
                  <a:cubicBezTo>
                    <a:pt x="575" y="611"/>
                    <a:pt x="575" y="611"/>
                    <a:pt x="575" y="611"/>
                  </a:cubicBezTo>
                  <a:cubicBezTo>
                    <a:pt x="595" y="611"/>
                    <a:pt x="611" y="595"/>
                    <a:pt x="611" y="575"/>
                  </a:cubicBezTo>
                  <a:cubicBezTo>
                    <a:pt x="611" y="467"/>
                    <a:pt x="611" y="467"/>
                    <a:pt x="611" y="467"/>
                  </a:cubicBezTo>
                  <a:cubicBezTo>
                    <a:pt x="611" y="448"/>
                    <a:pt x="595" y="431"/>
                    <a:pt x="575" y="431"/>
                  </a:cubicBezTo>
                  <a:cubicBezTo>
                    <a:pt x="491" y="431"/>
                    <a:pt x="491" y="431"/>
                    <a:pt x="491" y="431"/>
                  </a:cubicBezTo>
                  <a:cubicBezTo>
                    <a:pt x="458" y="431"/>
                    <a:pt x="431" y="405"/>
                    <a:pt x="431" y="372"/>
                  </a:cubicBezTo>
                  <a:cubicBezTo>
                    <a:pt x="431" y="72"/>
                    <a:pt x="431" y="72"/>
                    <a:pt x="431" y="72"/>
                  </a:cubicBezTo>
                  <a:cubicBezTo>
                    <a:pt x="431" y="32"/>
                    <a:pt x="399" y="0"/>
                    <a:pt x="3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2"/>
                  </a:cubicBezTo>
                  <a:lnTo>
                    <a:pt x="0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19" name="Freeform 298">
              <a:extLst>
                <a:ext uri="{FF2B5EF4-FFF2-40B4-BE49-F238E27FC236}">
                  <a16:creationId xmlns:a16="http://schemas.microsoft.com/office/drawing/2014/main" id="{E1A15F42-0EAE-4B74-A753-CFDB811D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051" y="2075589"/>
              <a:ext cx="1939925" cy="1943100"/>
            </a:xfrm>
            <a:custGeom>
              <a:avLst/>
              <a:gdLst>
                <a:gd name="T0" fmla="*/ 359 w 611"/>
                <a:gd name="T1" fmla="*/ 612 h 612"/>
                <a:gd name="T2" fmla="*/ 431 w 611"/>
                <a:gd name="T3" fmla="*/ 540 h 612"/>
                <a:gd name="T4" fmla="*/ 431 w 611"/>
                <a:gd name="T5" fmla="*/ 240 h 612"/>
                <a:gd name="T6" fmla="*/ 491 w 611"/>
                <a:gd name="T7" fmla="*/ 180 h 612"/>
                <a:gd name="T8" fmla="*/ 575 w 611"/>
                <a:gd name="T9" fmla="*/ 180 h 612"/>
                <a:gd name="T10" fmla="*/ 611 w 611"/>
                <a:gd name="T11" fmla="*/ 144 h 612"/>
                <a:gd name="T12" fmla="*/ 611 w 611"/>
                <a:gd name="T13" fmla="*/ 36 h 612"/>
                <a:gd name="T14" fmla="*/ 575 w 611"/>
                <a:gd name="T15" fmla="*/ 0 h 612"/>
                <a:gd name="T16" fmla="*/ 467 w 611"/>
                <a:gd name="T17" fmla="*/ 0 h 612"/>
                <a:gd name="T18" fmla="*/ 431 w 611"/>
                <a:gd name="T19" fmla="*/ 36 h 612"/>
                <a:gd name="T20" fmla="*/ 431 w 611"/>
                <a:gd name="T21" fmla="*/ 120 h 612"/>
                <a:gd name="T22" fmla="*/ 371 w 611"/>
                <a:gd name="T23" fmla="*/ 180 h 612"/>
                <a:gd name="T24" fmla="*/ 72 w 611"/>
                <a:gd name="T25" fmla="*/ 180 h 612"/>
                <a:gd name="T26" fmla="*/ 0 w 611"/>
                <a:gd name="T27" fmla="*/ 252 h 612"/>
                <a:gd name="T28" fmla="*/ 0 w 611"/>
                <a:gd name="T29" fmla="*/ 540 h 612"/>
                <a:gd name="T30" fmla="*/ 72 w 611"/>
                <a:gd name="T31" fmla="*/ 612 h 612"/>
                <a:gd name="T32" fmla="*/ 359 w 611"/>
                <a:gd name="T33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2">
                  <a:moveTo>
                    <a:pt x="359" y="612"/>
                  </a:moveTo>
                  <a:cubicBezTo>
                    <a:pt x="399" y="612"/>
                    <a:pt x="431" y="579"/>
                    <a:pt x="431" y="540"/>
                  </a:cubicBezTo>
                  <a:cubicBezTo>
                    <a:pt x="431" y="240"/>
                    <a:pt x="431" y="240"/>
                    <a:pt x="431" y="240"/>
                  </a:cubicBezTo>
                  <a:cubicBezTo>
                    <a:pt x="431" y="207"/>
                    <a:pt x="458" y="180"/>
                    <a:pt x="491" y="180"/>
                  </a:cubicBezTo>
                  <a:cubicBezTo>
                    <a:pt x="575" y="180"/>
                    <a:pt x="575" y="180"/>
                    <a:pt x="575" y="180"/>
                  </a:cubicBezTo>
                  <a:cubicBezTo>
                    <a:pt x="595" y="180"/>
                    <a:pt x="611" y="164"/>
                    <a:pt x="611" y="144"/>
                  </a:cubicBezTo>
                  <a:cubicBezTo>
                    <a:pt x="611" y="36"/>
                    <a:pt x="611" y="36"/>
                    <a:pt x="611" y="36"/>
                  </a:cubicBezTo>
                  <a:cubicBezTo>
                    <a:pt x="611" y="16"/>
                    <a:pt x="595" y="0"/>
                    <a:pt x="575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47" y="0"/>
                    <a:pt x="431" y="16"/>
                    <a:pt x="431" y="36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153"/>
                    <a:pt x="405" y="180"/>
                    <a:pt x="371" y="180"/>
                  </a:cubicBezTo>
                  <a:cubicBezTo>
                    <a:pt x="72" y="180"/>
                    <a:pt x="72" y="180"/>
                    <a:pt x="72" y="180"/>
                  </a:cubicBezTo>
                  <a:cubicBezTo>
                    <a:pt x="32" y="180"/>
                    <a:pt x="0" y="212"/>
                    <a:pt x="0" y="252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79"/>
                    <a:pt x="32" y="612"/>
                    <a:pt x="72" y="612"/>
                  </a:cubicBezTo>
                  <a:lnTo>
                    <a:pt x="359" y="612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grpSp>
          <p:nvGrpSpPr>
            <p:cNvPr id="20" name="Group 38">
              <a:extLst>
                <a:ext uri="{FF2B5EF4-FFF2-40B4-BE49-F238E27FC236}">
                  <a16:creationId xmlns:a16="http://schemas.microsoft.com/office/drawing/2014/main" id="{327F5EE6-CC92-4679-A18A-7E73D4555BDD}"/>
                </a:ext>
              </a:extLst>
            </p:cNvPr>
            <p:cNvGrpSpPr/>
            <p:nvPr/>
          </p:nvGrpSpPr>
          <p:grpSpPr>
            <a:xfrm>
              <a:off x="2926401" y="659539"/>
              <a:ext cx="422275" cy="206375"/>
              <a:chOff x="3028951" y="1981200"/>
              <a:chExt cx="422275" cy="206375"/>
            </a:xfrm>
            <a:solidFill>
              <a:schemeClr val="accent1"/>
            </a:solidFill>
          </p:grpSpPr>
          <p:sp>
            <p:nvSpPr>
              <p:cNvPr id="37" name="Freeform 299">
                <a:extLst>
                  <a:ext uri="{FF2B5EF4-FFF2-40B4-BE49-F238E27FC236}">
                    <a16:creationId xmlns:a16="http://schemas.microsoft.com/office/drawing/2014/main" id="{B5638289-AF8F-4900-928B-2D5968610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0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 dirty="0">
                  <a:latin typeface="+mn-ea"/>
                </a:endParaRPr>
              </a:p>
            </p:txBody>
          </p:sp>
          <p:sp>
            <p:nvSpPr>
              <p:cNvPr id="38" name="Freeform 300">
                <a:extLst>
                  <a:ext uri="{FF2B5EF4-FFF2-40B4-BE49-F238E27FC236}">
                    <a16:creationId xmlns:a16="http://schemas.microsoft.com/office/drawing/2014/main" id="{9CC452C1-FD03-4FE0-9F49-05AFC758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00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9" name="Freeform 301">
                <a:extLst>
                  <a:ext uri="{FF2B5EF4-FFF2-40B4-BE49-F238E27FC236}">
                    <a16:creationId xmlns:a16="http://schemas.microsoft.com/office/drawing/2014/main" id="{E77DE671-826C-4BAF-AE66-A1700B86A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9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8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21" name="Group 42">
              <a:extLst>
                <a:ext uri="{FF2B5EF4-FFF2-40B4-BE49-F238E27FC236}">
                  <a16:creationId xmlns:a16="http://schemas.microsoft.com/office/drawing/2014/main" id="{D71C8AA4-641C-4DCB-87A3-D7DCE7A98BAA}"/>
                </a:ext>
              </a:extLst>
            </p:cNvPr>
            <p:cNvGrpSpPr/>
            <p:nvPr/>
          </p:nvGrpSpPr>
          <p:grpSpPr>
            <a:xfrm>
              <a:off x="2481901" y="3767864"/>
              <a:ext cx="206375" cy="422275"/>
              <a:chOff x="2584451" y="5089525"/>
              <a:chExt cx="206375" cy="422275"/>
            </a:xfrm>
            <a:solidFill>
              <a:schemeClr val="accent3"/>
            </a:solidFill>
          </p:grpSpPr>
          <p:sp>
            <p:nvSpPr>
              <p:cNvPr id="34" name="Freeform 302">
                <a:extLst>
                  <a:ext uri="{FF2B5EF4-FFF2-40B4-BE49-F238E27FC236}">
                    <a16:creationId xmlns:a16="http://schemas.microsoft.com/office/drawing/2014/main" id="{93746ED3-0150-4DFF-B584-21CAB280B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0895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2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2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5" name="Freeform 303">
                <a:extLst>
                  <a:ext uri="{FF2B5EF4-FFF2-40B4-BE49-F238E27FC236}">
                    <a16:creationId xmlns:a16="http://schemas.microsoft.com/office/drawing/2014/main" id="{ECF318DA-A91C-44A5-B48A-FFA77DD5C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235575"/>
                <a:ext cx="206375" cy="130175"/>
              </a:xfrm>
              <a:custGeom>
                <a:avLst/>
                <a:gdLst>
                  <a:gd name="T0" fmla="*/ 7 w 65"/>
                  <a:gd name="T1" fmla="*/ 40 h 41"/>
                  <a:gd name="T2" fmla="*/ 2 w 65"/>
                  <a:gd name="T3" fmla="*/ 39 h 41"/>
                  <a:gd name="T4" fmla="*/ 2 w 65"/>
                  <a:gd name="T5" fmla="*/ 30 h 41"/>
                  <a:gd name="T6" fmla="*/ 33 w 65"/>
                  <a:gd name="T7" fmla="*/ 0 h 41"/>
                  <a:gd name="T8" fmla="*/ 63 w 65"/>
                  <a:gd name="T9" fmla="*/ 30 h 41"/>
                  <a:gd name="T10" fmla="*/ 63 w 65"/>
                  <a:gd name="T11" fmla="*/ 39 h 41"/>
                  <a:gd name="T12" fmla="*/ 55 w 65"/>
                  <a:gd name="T13" fmla="*/ 39 h 41"/>
                  <a:gd name="T14" fmla="*/ 33 w 65"/>
                  <a:gd name="T15" fmla="*/ 17 h 41"/>
                  <a:gd name="T16" fmla="*/ 11 w 65"/>
                  <a:gd name="T17" fmla="*/ 39 h 41"/>
                  <a:gd name="T18" fmla="*/ 7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7" y="40"/>
                    </a:moveTo>
                    <a:cubicBezTo>
                      <a:pt x="5" y="40"/>
                      <a:pt x="4" y="40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1" y="41"/>
                      <a:pt x="57" y="41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0"/>
                      <a:pt x="8" y="40"/>
                      <a:pt x="7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6" name="Freeform 304">
                <a:extLst>
                  <a:ext uri="{FF2B5EF4-FFF2-40B4-BE49-F238E27FC236}">
                    <a16:creationId xmlns:a16="http://schemas.microsoft.com/office/drawing/2014/main" id="{6FBFEE44-784B-4A53-9784-7F0D850FC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3816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22" name="Group 46">
              <a:extLst>
                <a:ext uri="{FF2B5EF4-FFF2-40B4-BE49-F238E27FC236}">
                  <a16:creationId xmlns:a16="http://schemas.microsoft.com/office/drawing/2014/main" id="{01F49692-042F-4159-8C24-9124AC20A232}"/>
                </a:ext>
              </a:extLst>
            </p:cNvPr>
            <p:cNvGrpSpPr/>
            <p:nvPr/>
          </p:nvGrpSpPr>
          <p:grpSpPr>
            <a:xfrm>
              <a:off x="5590226" y="4428264"/>
              <a:ext cx="422275" cy="203200"/>
              <a:chOff x="5692776" y="5749925"/>
              <a:chExt cx="422275" cy="203200"/>
            </a:xfrm>
            <a:solidFill>
              <a:schemeClr val="accent4"/>
            </a:solidFill>
          </p:grpSpPr>
          <p:sp>
            <p:nvSpPr>
              <p:cNvPr id="31" name="Freeform 305">
                <a:extLst>
                  <a:ext uri="{FF2B5EF4-FFF2-40B4-BE49-F238E27FC236}">
                    <a16:creationId xmlns:a16="http://schemas.microsoft.com/office/drawing/2014/main" id="{40E61BF6-CDC2-4DD4-9BD1-5FF0726E5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7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 dirty="0">
                  <a:latin typeface="+mn-ea"/>
                </a:endParaRPr>
              </a:p>
            </p:txBody>
          </p:sp>
          <p:sp>
            <p:nvSpPr>
              <p:cNvPr id="32" name="Freeform 306">
                <a:extLst>
                  <a:ext uri="{FF2B5EF4-FFF2-40B4-BE49-F238E27FC236}">
                    <a16:creationId xmlns:a16="http://schemas.microsoft.com/office/drawing/2014/main" id="{7F5726E0-8047-4FF5-90B3-C46C3B4A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3" name="Freeform 307">
                <a:extLst>
                  <a:ext uri="{FF2B5EF4-FFF2-40B4-BE49-F238E27FC236}">
                    <a16:creationId xmlns:a16="http://schemas.microsoft.com/office/drawing/2014/main" id="{F84C9927-EBA2-4ABE-9A00-2506A9A8A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48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 dirty="0">
                  <a:latin typeface="+mn-ea"/>
                </a:endParaRPr>
              </a:p>
            </p:txBody>
          </p:sp>
        </p:grpSp>
        <p:grpSp>
          <p:nvGrpSpPr>
            <p:cNvPr id="23" name="Group 50">
              <a:extLst>
                <a:ext uri="{FF2B5EF4-FFF2-40B4-BE49-F238E27FC236}">
                  <a16:creationId xmlns:a16="http://schemas.microsoft.com/office/drawing/2014/main" id="{4B69574C-796F-43EB-BCD5-B8CDE89566F8}"/>
                </a:ext>
              </a:extLst>
            </p:cNvPr>
            <p:cNvGrpSpPr/>
            <p:nvPr/>
          </p:nvGrpSpPr>
          <p:grpSpPr>
            <a:xfrm>
              <a:off x="6250626" y="1104039"/>
              <a:ext cx="206375" cy="422275"/>
              <a:chOff x="6353176" y="2425700"/>
              <a:chExt cx="206375" cy="422275"/>
            </a:xfrm>
            <a:solidFill>
              <a:schemeClr val="accent2"/>
            </a:solidFill>
          </p:grpSpPr>
          <p:sp>
            <p:nvSpPr>
              <p:cNvPr id="28" name="Freeform 308">
                <a:extLst>
                  <a:ext uri="{FF2B5EF4-FFF2-40B4-BE49-F238E27FC236}">
                    <a16:creationId xmlns:a16="http://schemas.microsoft.com/office/drawing/2014/main" id="{F4E465C7-87BE-45FD-A57D-12B82B61B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7178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3 h 41"/>
                  <a:gd name="T6" fmla="*/ 10 w 65"/>
                  <a:gd name="T7" fmla="*/ 3 h 41"/>
                  <a:gd name="T8" fmla="*/ 32 w 65"/>
                  <a:gd name="T9" fmla="*/ 24 h 41"/>
                  <a:gd name="T10" fmla="*/ 54 w 65"/>
                  <a:gd name="T11" fmla="*/ 3 h 41"/>
                  <a:gd name="T12" fmla="*/ 63 w 65"/>
                  <a:gd name="T13" fmla="*/ 3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0" y="3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0"/>
                      <a:pt x="60" y="0"/>
                      <a:pt x="63" y="3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29" name="Freeform 309">
                <a:extLst>
                  <a:ext uri="{FF2B5EF4-FFF2-40B4-BE49-F238E27FC236}">
                    <a16:creationId xmlns:a16="http://schemas.microsoft.com/office/drawing/2014/main" id="{858E2C2F-5889-4414-93F0-CC0B994F9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57175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30" name="Freeform 310">
                <a:extLst>
                  <a:ext uri="{FF2B5EF4-FFF2-40B4-BE49-F238E27FC236}">
                    <a16:creationId xmlns:a16="http://schemas.microsoft.com/office/drawing/2014/main" id="{BC988B27-B0D0-4495-A045-1E6DE2785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4257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 dirty="0">
                  <a:latin typeface="+mn-ea"/>
                </a:endParaRPr>
              </a:p>
            </p:txBody>
          </p:sp>
        </p:grpSp>
        <p:sp>
          <p:nvSpPr>
            <p:cNvPr id="24" name="Freeform 311">
              <a:extLst>
                <a:ext uri="{FF2B5EF4-FFF2-40B4-BE49-F238E27FC236}">
                  <a16:creationId xmlns:a16="http://schemas.microsoft.com/office/drawing/2014/main" id="{28924DD0-7E13-4845-86FB-830CD59A0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9876" y="580164"/>
              <a:ext cx="254000" cy="368300"/>
            </a:xfrm>
            <a:custGeom>
              <a:avLst/>
              <a:gdLst>
                <a:gd name="T0" fmla="*/ 22 w 80"/>
                <a:gd name="T1" fmla="*/ 89 h 116"/>
                <a:gd name="T2" fmla="*/ 23 w 80"/>
                <a:gd name="T3" fmla="*/ 95 h 116"/>
                <a:gd name="T4" fmla="*/ 40 w 80"/>
                <a:gd name="T5" fmla="*/ 98 h 116"/>
                <a:gd name="T6" fmla="*/ 58 w 80"/>
                <a:gd name="T7" fmla="*/ 95 h 116"/>
                <a:gd name="T8" fmla="*/ 59 w 80"/>
                <a:gd name="T9" fmla="*/ 89 h 116"/>
                <a:gd name="T10" fmla="*/ 40 w 80"/>
                <a:gd name="T11" fmla="*/ 92 h 116"/>
                <a:gd name="T12" fmla="*/ 22 w 80"/>
                <a:gd name="T13" fmla="*/ 89 h 116"/>
                <a:gd name="T14" fmla="*/ 23 w 80"/>
                <a:gd name="T15" fmla="*/ 100 h 116"/>
                <a:gd name="T16" fmla="*/ 24 w 80"/>
                <a:gd name="T17" fmla="*/ 107 h 116"/>
                <a:gd name="T18" fmla="*/ 30 w 80"/>
                <a:gd name="T19" fmla="*/ 110 h 116"/>
                <a:gd name="T20" fmla="*/ 30 w 80"/>
                <a:gd name="T21" fmla="*/ 113 h 116"/>
                <a:gd name="T22" fmla="*/ 40 w 80"/>
                <a:gd name="T23" fmla="*/ 116 h 116"/>
                <a:gd name="T24" fmla="*/ 51 w 80"/>
                <a:gd name="T25" fmla="*/ 113 h 116"/>
                <a:gd name="T26" fmla="*/ 51 w 80"/>
                <a:gd name="T27" fmla="*/ 110 h 116"/>
                <a:gd name="T28" fmla="*/ 56 w 80"/>
                <a:gd name="T29" fmla="*/ 107 h 116"/>
                <a:gd name="T30" fmla="*/ 57 w 80"/>
                <a:gd name="T31" fmla="*/ 100 h 116"/>
                <a:gd name="T32" fmla="*/ 40 w 80"/>
                <a:gd name="T33" fmla="*/ 103 h 116"/>
                <a:gd name="T34" fmla="*/ 23 w 80"/>
                <a:gd name="T35" fmla="*/ 100 h 116"/>
                <a:gd name="T36" fmla="*/ 40 w 80"/>
                <a:gd name="T37" fmla="*/ 16 h 116"/>
                <a:gd name="T38" fmla="*/ 42 w 80"/>
                <a:gd name="T39" fmla="*/ 14 h 116"/>
                <a:gd name="T40" fmla="*/ 40 w 80"/>
                <a:gd name="T41" fmla="*/ 12 h 116"/>
                <a:gd name="T42" fmla="*/ 13 w 80"/>
                <a:gd name="T43" fmla="*/ 40 h 116"/>
                <a:gd name="T44" fmla="*/ 15 w 80"/>
                <a:gd name="T45" fmla="*/ 42 h 116"/>
                <a:gd name="T46" fmla="*/ 17 w 80"/>
                <a:gd name="T47" fmla="*/ 40 h 116"/>
                <a:gd name="T48" fmla="*/ 40 w 80"/>
                <a:gd name="T49" fmla="*/ 16 h 116"/>
                <a:gd name="T50" fmla="*/ 49 w 80"/>
                <a:gd name="T51" fmla="*/ 54 h 116"/>
                <a:gd name="T52" fmla="*/ 40 w 80"/>
                <a:gd name="T53" fmla="*/ 38 h 116"/>
                <a:gd name="T54" fmla="*/ 31 w 80"/>
                <a:gd name="T55" fmla="*/ 54 h 116"/>
                <a:gd name="T56" fmla="*/ 28 w 80"/>
                <a:gd name="T57" fmla="*/ 47 h 116"/>
                <a:gd name="T58" fmla="*/ 22 w 80"/>
                <a:gd name="T59" fmla="*/ 49 h 116"/>
                <a:gd name="T60" fmla="*/ 31 w 80"/>
                <a:gd name="T61" fmla="*/ 68 h 116"/>
                <a:gd name="T62" fmla="*/ 40 w 80"/>
                <a:gd name="T63" fmla="*/ 51 h 116"/>
                <a:gd name="T64" fmla="*/ 50 w 80"/>
                <a:gd name="T65" fmla="*/ 68 h 116"/>
                <a:gd name="T66" fmla="*/ 59 w 80"/>
                <a:gd name="T67" fmla="*/ 49 h 116"/>
                <a:gd name="T68" fmla="*/ 53 w 80"/>
                <a:gd name="T69" fmla="*/ 47 h 116"/>
                <a:gd name="T70" fmla="*/ 49 w 80"/>
                <a:gd name="T71" fmla="*/ 54 h 116"/>
                <a:gd name="T72" fmla="*/ 40 w 80"/>
                <a:gd name="T73" fmla="*/ 0 h 116"/>
                <a:gd name="T74" fmla="*/ 0 w 80"/>
                <a:gd name="T75" fmla="*/ 40 h 116"/>
                <a:gd name="T76" fmla="*/ 20 w 80"/>
                <a:gd name="T77" fmla="*/ 74 h 116"/>
                <a:gd name="T78" fmla="*/ 21 w 80"/>
                <a:gd name="T79" fmla="*/ 84 h 116"/>
                <a:gd name="T80" fmla="*/ 40 w 80"/>
                <a:gd name="T81" fmla="*/ 88 h 116"/>
                <a:gd name="T82" fmla="*/ 60 w 80"/>
                <a:gd name="T83" fmla="*/ 84 h 116"/>
                <a:gd name="T84" fmla="*/ 61 w 80"/>
                <a:gd name="T85" fmla="*/ 74 h 116"/>
                <a:gd name="T86" fmla="*/ 80 w 80"/>
                <a:gd name="T87" fmla="*/ 40 h 116"/>
                <a:gd name="T88" fmla="*/ 40 w 80"/>
                <a:gd name="T89" fmla="*/ 0 h 116"/>
                <a:gd name="T90" fmla="*/ 55 w 80"/>
                <a:gd name="T91" fmla="*/ 69 h 116"/>
                <a:gd name="T92" fmla="*/ 54 w 80"/>
                <a:gd name="T93" fmla="*/ 79 h 116"/>
                <a:gd name="T94" fmla="*/ 40 w 80"/>
                <a:gd name="T95" fmla="*/ 81 h 116"/>
                <a:gd name="T96" fmla="*/ 27 w 80"/>
                <a:gd name="T97" fmla="*/ 79 h 116"/>
                <a:gd name="T98" fmla="*/ 26 w 80"/>
                <a:gd name="T99" fmla="*/ 69 h 116"/>
                <a:gd name="T100" fmla="*/ 7 w 80"/>
                <a:gd name="T101" fmla="*/ 40 h 116"/>
                <a:gd name="T102" fmla="*/ 40 w 80"/>
                <a:gd name="T103" fmla="*/ 7 h 116"/>
                <a:gd name="T104" fmla="*/ 73 w 80"/>
                <a:gd name="T105" fmla="*/ 40 h 116"/>
                <a:gd name="T106" fmla="*/ 55 w 80"/>
                <a:gd name="T107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89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7"/>
                    <a:pt x="34" y="98"/>
                    <a:pt x="40" y="98"/>
                  </a:cubicBezTo>
                  <a:cubicBezTo>
                    <a:pt x="47" y="98"/>
                    <a:pt x="53" y="97"/>
                    <a:pt x="58" y="95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3" y="91"/>
                    <a:pt x="47" y="92"/>
                    <a:pt x="40" y="92"/>
                  </a:cubicBezTo>
                  <a:cubicBezTo>
                    <a:pt x="34" y="92"/>
                    <a:pt x="27" y="91"/>
                    <a:pt x="22" y="89"/>
                  </a:cubicBezTo>
                  <a:close/>
                  <a:moveTo>
                    <a:pt x="23" y="100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8"/>
                    <a:pt x="30" y="110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3" y="116"/>
                    <a:pt x="40" y="116"/>
                  </a:cubicBezTo>
                  <a:cubicBezTo>
                    <a:pt x="48" y="116"/>
                    <a:pt x="51" y="113"/>
                    <a:pt x="51" y="113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8"/>
                    <a:pt x="56" y="107"/>
                    <a:pt x="56" y="107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2" y="102"/>
                    <a:pt x="46" y="103"/>
                    <a:pt x="40" y="103"/>
                  </a:cubicBezTo>
                  <a:cubicBezTo>
                    <a:pt x="34" y="103"/>
                    <a:pt x="29" y="102"/>
                    <a:pt x="23" y="100"/>
                  </a:cubicBezTo>
                  <a:close/>
                  <a:moveTo>
                    <a:pt x="40" y="16"/>
                  </a:moveTo>
                  <a:cubicBezTo>
                    <a:pt x="42" y="16"/>
                    <a:pt x="42" y="15"/>
                    <a:pt x="42" y="14"/>
                  </a:cubicBezTo>
                  <a:cubicBezTo>
                    <a:pt x="42" y="13"/>
                    <a:pt x="42" y="12"/>
                    <a:pt x="40" y="12"/>
                  </a:cubicBezTo>
                  <a:cubicBezTo>
                    <a:pt x="25" y="12"/>
                    <a:pt x="13" y="24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6"/>
                    <a:pt x="40" y="16"/>
                  </a:cubicBezTo>
                  <a:close/>
                  <a:moveTo>
                    <a:pt x="49" y="54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4"/>
                  </a:ln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4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6"/>
                    <a:pt x="33" y="88"/>
                    <a:pt x="40" y="88"/>
                  </a:cubicBezTo>
                  <a:cubicBezTo>
                    <a:pt x="47" y="88"/>
                    <a:pt x="54" y="86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4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5" y="69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5" y="64"/>
                    <a:pt x="7" y="53"/>
                    <a:pt x="7" y="40"/>
                  </a:cubicBezTo>
                  <a:cubicBezTo>
                    <a:pt x="7" y="21"/>
                    <a:pt x="22" y="7"/>
                    <a:pt x="40" y="7"/>
                  </a:cubicBezTo>
                  <a:cubicBezTo>
                    <a:pt x="59" y="7"/>
                    <a:pt x="73" y="21"/>
                    <a:pt x="73" y="40"/>
                  </a:cubicBezTo>
                  <a:cubicBezTo>
                    <a:pt x="73" y="52"/>
                    <a:pt x="66" y="64"/>
                    <a:pt x="55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25" name="Freeform 312">
              <a:extLst>
                <a:ext uri="{FF2B5EF4-FFF2-40B4-BE49-F238E27FC236}">
                  <a16:creationId xmlns:a16="http://schemas.microsoft.com/office/drawing/2014/main" id="{43BBFD95-A39B-4BDA-A4C0-3995CBD3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9351" y="2180364"/>
              <a:ext cx="279400" cy="352425"/>
            </a:xfrm>
            <a:custGeom>
              <a:avLst/>
              <a:gdLst>
                <a:gd name="T0" fmla="*/ 128 w 176"/>
                <a:gd name="T1" fmla="*/ 64 h 222"/>
                <a:gd name="T2" fmla="*/ 30 w 176"/>
                <a:gd name="T3" fmla="*/ 64 h 222"/>
                <a:gd name="T4" fmla="*/ 30 w 176"/>
                <a:gd name="T5" fmla="*/ 78 h 222"/>
                <a:gd name="T6" fmla="*/ 128 w 176"/>
                <a:gd name="T7" fmla="*/ 78 h 222"/>
                <a:gd name="T8" fmla="*/ 128 w 176"/>
                <a:gd name="T9" fmla="*/ 64 h 222"/>
                <a:gd name="T10" fmla="*/ 128 w 176"/>
                <a:gd name="T11" fmla="*/ 92 h 222"/>
                <a:gd name="T12" fmla="*/ 30 w 176"/>
                <a:gd name="T13" fmla="*/ 92 h 222"/>
                <a:gd name="T14" fmla="*/ 30 w 176"/>
                <a:gd name="T15" fmla="*/ 106 h 222"/>
                <a:gd name="T16" fmla="*/ 128 w 176"/>
                <a:gd name="T17" fmla="*/ 106 h 222"/>
                <a:gd name="T18" fmla="*/ 128 w 176"/>
                <a:gd name="T19" fmla="*/ 92 h 222"/>
                <a:gd name="T20" fmla="*/ 128 w 176"/>
                <a:gd name="T21" fmla="*/ 38 h 222"/>
                <a:gd name="T22" fmla="*/ 30 w 176"/>
                <a:gd name="T23" fmla="*/ 38 h 222"/>
                <a:gd name="T24" fmla="*/ 30 w 176"/>
                <a:gd name="T25" fmla="*/ 50 h 222"/>
                <a:gd name="T26" fmla="*/ 128 w 176"/>
                <a:gd name="T27" fmla="*/ 50 h 222"/>
                <a:gd name="T28" fmla="*/ 128 w 176"/>
                <a:gd name="T29" fmla="*/ 38 h 222"/>
                <a:gd name="T30" fmla="*/ 158 w 176"/>
                <a:gd name="T31" fmla="*/ 20 h 222"/>
                <a:gd name="T32" fmla="*/ 158 w 176"/>
                <a:gd name="T33" fmla="*/ 0 h 222"/>
                <a:gd name="T34" fmla="*/ 0 w 176"/>
                <a:gd name="T35" fmla="*/ 0 h 222"/>
                <a:gd name="T36" fmla="*/ 0 w 176"/>
                <a:gd name="T37" fmla="*/ 204 h 222"/>
                <a:gd name="T38" fmla="*/ 20 w 176"/>
                <a:gd name="T39" fmla="*/ 204 h 222"/>
                <a:gd name="T40" fmla="*/ 20 w 176"/>
                <a:gd name="T41" fmla="*/ 222 h 222"/>
                <a:gd name="T42" fmla="*/ 176 w 176"/>
                <a:gd name="T43" fmla="*/ 222 h 222"/>
                <a:gd name="T44" fmla="*/ 176 w 176"/>
                <a:gd name="T45" fmla="*/ 20 h 222"/>
                <a:gd name="T46" fmla="*/ 158 w 176"/>
                <a:gd name="T47" fmla="*/ 20 h 222"/>
                <a:gd name="T48" fmla="*/ 12 w 176"/>
                <a:gd name="T49" fmla="*/ 192 h 222"/>
                <a:gd name="T50" fmla="*/ 12 w 176"/>
                <a:gd name="T51" fmla="*/ 12 h 222"/>
                <a:gd name="T52" fmla="*/ 146 w 176"/>
                <a:gd name="T53" fmla="*/ 12 h 222"/>
                <a:gd name="T54" fmla="*/ 146 w 176"/>
                <a:gd name="T55" fmla="*/ 146 h 222"/>
                <a:gd name="T56" fmla="*/ 100 w 176"/>
                <a:gd name="T57" fmla="*/ 146 h 222"/>
                <a:gd name="T58" fmla="*/ 100 w 176"/>
                <a:gd name="T59" fmla="*/ 192 h 222"/>
                <a:gd name="T60" fmla="*/ 12 w 176"/>
                <a:gd name="T61" fmla="*/ 192 h 222"/>
                <a:gd name="T62" fmla="*/ 166 w 176"/>
                <a:gd name="T63" fmla="*/ 212 h 222"/>
                <a:gd name="T64" fmla="*/ 30 w 176"/>
                <a:gd name="T65" fmla="*/ 212 h 222"/>
                <a:gd name="T66" fmla="*/ 30 w 176"/>
                <a:gd name="T67" fmla="*/ 204 h 222"/>
                <a:gd name="T68" fmla="*/ 106 w 176"/>
                <a:gd name="T69" fmla="*/ 204 h 222"/>
                <a:gd name="T70" fmla="*/ 158 w 176"/>
                <a:gd name="T71" fmla="*/ 152 h 222"/>
                <a:gd name="T72" fmla="*/ 158 w 176"/>
                <a:gd name="T73" fmla="*/ 30 h 222"/>
                <a:gd name="T74" fmla="*/ 166 w 176"/>
                <a:gd name="T75" fmla="*/ 30 h 222"/>
                <a:gd name="T76" fmla="*/ 166 w 176"/>
                <a:gd name="T77" fmla="*/ 212 h 222"/>
                <a:gd name="T78" fmla="*/ 30 w 176"/>
                <a:gd name="T79" fmla="*/ 132 h 222"/>
                <a:gd name="T80" fmla="*/ 78 w 176"/>
                <a:gd name="T81" fmla="*/ 132 h 222"/>
                <a:gd name="T82" fmla="*/ 78 w 176"/>
                <a:gd name="T83" fmla="*/ 118 h 222"/>
                <a:gd name="T84" fmla="*/ 30 w 176"/>
                <a:gd name="T85" fmla="*/ 118 h 222"/>
                <a:gd name="T86" fmla="*/ 30 w 176"/>
                <a:gd name="T87" fmla="*/ 13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222">
                  <a:moveTo>
                    <a:pt x="128" y="64"/>
                  </a:moveTo>
                  <a:lnTo>
                    <a:pt x="30" y="64"/>
                  </a:lnTo>
                  <a:lnTo>
                    <a:pt x="30" y="78"/>
                  </a:lnTo>
                  <a:lnTo>
                    <a:pt x="128" y="78"/>
                  </a:lnTo>
                  <a:lnTo>
                    <a:pt x="128" y="64"/>
                  </a:lnTo>
                  <a:close/>
                  <a:moveTo>
                    <a:pt x="128" y="92"/>
                  </a:moveTo>
                  <a:lnTo>
                    <a:pt x="30" y="92"/>
                  </a:lnTo>
                  <a:lnTo>
                    <a:pt x="30" y="106"/>
                  </a:lnTo>
                  <a:lnTo>
                    <a:pt x="128" y="106"/>
                  </a:lnTo>
                  <a:lnTo>
                    <a:pt x="128" y="92"/>
                  </a:lnTo>
                  <a:close/>
                  <a:moveTo>
                    <a:pt x="128" y="38"/>
                  </a:moveTo>
                  <a:lnTo>
                    <a:pt x="30" y="38"/>
                  </a:lnTo>
                  <a:lnTo>
                    <a:pt x="30" y="50"/>
                  </a:lnTo>
                  <a:lnTo>
                    <a:pt x="128" y="50"/>
                  </a:lnTo>
                  <a:lnTo>
                    <a:pt x="128" y="38"/>
                  </a:lnTo>
                  <a:close/>
                  <a:moveTo>
                    <a:pt x="158" y="20"/>
                  </a:moveTo>
                  <a:lnTo>
                    <a:pt x="158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0" y="204"/>
                  </a:lnTo>
                  <a:lnTo>
                    <a:pt x="20" y="222"/>
                  </a:lnTo>
                  <a:lnTo>
                    <a:pt x="176" y="222"/>
                  </a:lnTo>
                  <a:lnTo>
                    <a:pt x="176" y="20"/>
                  </a:lnTo>
                  <a:lnTo>
                    <a:pt x="158" y="20"/>
                  </a:lnTo>
                  <a:close/>
                  <a:moveTo>
                    <a:pt x="12" y="192"/>
                  </a:moveTo>
                  <a:lnTo>
                    <a:pt x="12" y="12"/>
                  </a:lnTo>
                  <a:lnTo>
                    <a:pt x="146" y="12"/>
                  </a:lnTo>
                  <a:lnTo>
                    <a:pt x="146" y="146"/>
                  </a:lnTo>
                  <a:lnTo>
                    <a:pt x="100" y="146"/>
                  </a:lnTo>
                  <a:lnTo>
                    <a:pt x="100" y="192"/>
                  </a:lnTo>
                  <a:lnTo>
                    <a:pt x="12" y="192"/>
                  </a:lnTo>
                  <a:close/>
                  <a:moveTo>
                    <a:pt x="166" y="212"/>
                  </a:moveTo>
                  <a:lnTo>
                    <a:pt x="30" y="212"/>
                  </a:lnTo>
                  <a:lnTo>
                    <a:pt x="30" y="204"/>
                  </a:lnTo>
                  <a:lnTo>
                    <a:pt x="106" y="204"/>
                  </a:lnTo>
                  <a:lnTo>
                    <a:pt x="158" y="152"/>
                  </a:lnTo>
                  <a:lnTo>
                    <a:pt x="158" y="30"/>
                  </a:lnTo>
                  <a:lnTo>
                    <a:pt x="166" y="30"/>
                  </a:lnTo>
                  <a:lnTo>
                    <a:pt x="166" y="212"/>
                  </a:lnTo>
                  <a:close/>
                  <a:moveTo>
                    <a:pt x="30" y="132"/>
                  </a:moveTo>
                  <a:lnTo>
                    <a:pt x="78" y="132"/>
                  </a:lnTo>
                  <a:lnTo>
                    <a:pt x="78" y="118"/>
                  </a:lnTo>
                  <a:lnTo>
                    <a:pt x="30" y="118"/>
                  </a:lnTo>
                  <a:lnTo>
                    <a:pt x="30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26" name="Freeform 313">
              <a:extLst>
                <a:ext uri="{FF2B5EF4-FFF2-40B4-BE49-F238E27FC236}">
                  <a16:creationId xmlns:a16="http://schemas.microsoft.com/office/drawing/2014/main" id="{2DC79CD3-E1DA-4C76-A986-A88453711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8876" y="2786789"/>
              <a:ext cx="352425" cy="298450"/>
            </a:xfrm>
            <a:custGeom>
              <a:avLst/>
              <a:gdLst>
                <a:gd name="T0" fmla="*/ 5 w 111"/>
                <a:gd name="T1" fmla="*/ 90 h 94"/>
                <a:gd name="T2" fmla="*/ 9 w 111"/>
                <a:gd name="T3" fmla="*/ 94 h 94"/>
                <a:gd name="T4" fmla="*/ 30 w 111"/>
                <a:gd name="T5" fmla="*/ 94 h 94"/>
                <a:gd name="T6" fmla="*/ 30 w 111"/>
                <a:gd name="T7" fmla="*/ 51 h 94"/>
                <a:gd name="T8" fmla="*/ 5 w 111"/>
                <a:gd name="T9" fmla="*/ 76 h 94"/>
                <a:gd name="T10" fmla="*/ 5 w 111"/>
                <a:gd name="T11" fmla="*/ 90 h 94"/>
                <a:gd name="T12" fmla="*/ 40 w 111"/>
                <a:gd name="T13" fmla="*/ 61 h 94"/>
                <a:gd name="T14" fmla="*/ 40 w 111"/>
                <a:gd name="T15" fmla="*/ 94 h 94"/>
                <a:gd name="T16" fmla="*/ 64 w 111"/>
                <a:gd name="T17" fmla="*/ 94 h 94"/>
                <a:gd name="T18" fmla="*/ 64 w 111"/>
                <a:gd name="T19" fmla="*/ 65 h 94"/>
                <a:gd name="T20" fmla="*/ 54 w 111"/>
                <a:gd name="T21" fmla="*/ 75 h 94"/>
                <a:gd name="T22" fmla="*/ 40 w 111"/>
                <a:gd name="T23" fmla="*/ 61 h 94"/>
                <a:gd name="T24" fmla="*/ 74 w 111"/>
                <a:gd name="T25" fmla="*/ 55 h 94"/>
                <a:gd name="T26" fmla="*/ 74 w 111"/>
                <a:gd name="T27" fmla="*/ 94 h 94"/>
                <a:gd name="T28" fmla="*/ 95 w 111"/>
                <a:gd name="T29" fmla="*/ 94 h 94"/>
                <a:gd name="T30" fmla="*/ 99 w 111"/>
                <a:gd name="T31" fmla="*/ 90 h 94"/>
                <a:gd name="T32" fmla="*/ 99 w 111"/>
                <a:gd name="T33" fmla="*/ 30 h 94"/>
                <a:gd name="T34" fmla="*/ 78 w 111"/>
                <a:gd name="T35" fmla="*/ 51 h 94"/>
                <a:gd name="T36" fmla="*/ 74 w 111"/>
                <a:gd name="T37" fmla="*/ 55 h 94"/>
                <a:gd name="T38" fmla="*/ 89 w 111"/>
                <a:gd name="T39" fmla="*/ 2 h 94"/>
                <a:gd name="T40" fmla="*/ 85 w 111"/>
                <a:gd name="T41" fmla="*/ 7 h 94"/>
                <a:gd name="T42" fmla="*/ 90 w 111"/>
                <a:gd name="T43" fmla="*/ 11 h 94"/>
                <a:gd name="T44" fmla="*/ 95 w 111"/>
                <a:gd name="T45" fmla="*/ 10 h 94"/>
                <a:gd name="T46" fmla="*/ 54 w 111"/>
                <a:gd name="T47" fmla="*/ 51 h 94"/>
                <a:gd name="T48" fmla="*/ 30 w 111"/>
                <a:gd name="T49" fmla="*/ 27 h 94"/>
                <a:gd name="T50" fmla="*/ 2 w 111"/>
                <a:gd name="T51" fmla="*/ 55 h 94"/>
                <a:gd name="T52" fmla="*/ 2 w 111"/>
                <a:gd name="T53" fmla="*/ 62 h 94"/>
                <a:gd name="T54" fmla="*/ 8 w 111"/>
                <a:gd name="T55" fmla="*/ 62 h 94"/>
                <a:gd name="T56" fmla="*/ 30 w 111"/>
                <a:gd name="T57" fmla="*/ 40 h 94"/>
                <a:gd name="T58" fmla="*/ 54 w 111"/>
                <a:gd name="T59" fmla="*/ 64 h 94"/>
                <a:gd name="T60" fmla="*/ 101 w 111"/>
                <a:gd name="T61" fmla="*/ 17 h 94"/>
                <a:gd name="T62" fmla="*/ 101 w 111"/>
                <a:gd name="T63" fmla="*/ 21 h 94"/>
                <a:gd name="T64" fmla="*/ 105 w 111"/>
                <a:gd name="T65" fmla="*/ 26 h 94"/>
                <a:gd name="T66" fmla="*/ 105 w 111"/>
                <a:gd name="T67" fmla="*/ 26 h 94"/>
                <a:gd name="T68" fmla="*/ 109 w 111"/>
                <a:gd name="T69" fmla="*/ 22 h 94"/>
                <a:gd name="T70" fmla="*/ 111 w 111"/>
                <a:gd name="T71" fmla="*/ 0 h 94"/>
                <a:gd name="T72" fmla="*/ 89 w 111"/>
                <a:gd name="T73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94">
                  <a:moveTo>
                    <a:pt x="5" y="90"/>
                  </a:moveTo>
                  <a:cubicBezTo>
                    <a:pt x="5" y="92"/>
                    <a:pt x="7" y="94"/>
                    <a:pt x="9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5" y="76"/>
                    <a:pt x="5" y="76"/>
                    <a:pt x="5" y="76"/>
                  </a:cubicBezTo>
                  <a:lnTo>
                    <a:pt x="5" y="90"/>
                  </a:lnTo>
                  <a:close/>
                  <a:moveTo>
                    <a:pt x="40" y="61"/>
                  </a:moveTo>
                  <a:cubicBezTo>
                    <a:pt x="40" y="94"/>
                    <a:pt x="40" y="94"/>
                    <a:pt x="40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54" y="75"/>
                    <a:pt x="54" y="75"/>
                    <a:pt x="54" y="75"/>
                  </a:cubicBezTo>
                  <a:lnTo>
                    <a:pt x="40" y="61"/>
                  </a:lnTo>
                  <a:close/>
                  <a:moveTo>
                    <a:pt x="74" y="55"/>
                  </a:moveTo>
                  <a:cubicBezTo>
                    <a:pt x="74" y="94"/>
                    <a:pt x="74" y="94"/>
                    <a:pt x="7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7" y="94"/>
                    <a:pt x="99" y="92"/>
                    <a:pt x="99" y="9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8" y="51"/>
                    <a:pt x="78" y="51"/>
                    <a:pt x="78" y="51"/>
                  </a:cubicBezTo>
                  <a:lnTo>
                    <a:pt x="74" y="55"/>
                  </a:lnTo>
                  <a:close/>
                  <a:moveTo>
                    <a:pt x="89" y="2"/>
                  </a:moveTo>
                  <a:cubicBezTo>
                    <a:pt x="87" y="2"/>
                    <a:pt x="85" y="4"/>
                    <a:pt x="85" y="7"/>
                  </a:cubicBezTo>
                  <a:cubicBezTo>
                    <a:pt x="85" y="9"/>
                    <a:pt x="88" y="11"/>
                    <a:pt x="90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7"/>
                    <a:pt x="0" y="60"/>
                    <a:pt x="2" y="62"/>
                  </a:cubicBezTo>
                  <a:cubicBezTo>
                    <a:pt x="4" y="63"/>
                    <a:pt x="7" y="63"/>
                    <a:pt x="8" y="6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0" y="24"/>
                    <a:pt x="102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7" y="26"/>
                    <a:pt x="109" y="25"/>
                    <a:pt x="109" y="22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89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27" name="Freeform 314">
              <a:extLst>
                <a:ext uri="{FF2B5EF4-FFF2-40B4-BE49-F238E27FC236}">
                  <a16:creationId xmlns:a16="http://schemas.microsoft.com/office/drawing/2014/main" id="{5E6F5C44-DA34-4376-BE61-F14861A21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926" y="4355239"/>
              <a:ext cx="323850" cy="358775"/>
            </a:xfrm>
            <a:custGeom>
              <a:avLst/>
              <a:gdLst>
                <a:gd name="T0" fmla="*/ 56 w 102"/>
                <a:gd name="T1" fmla="*/ 63 h 113"/>
                <a:gd name="T2" fmla="*/ 56 w 102"/>
                <a:gd name="T3" fmla="*/ 62 h 113"/>
                <a:gd name="T4" fmla="*/ 56 w 102"/>
                <a:gd name="T5" fmla="*/ 39 h 113"/>
                <a:gd name="T6" fmla="*/ 51 w 102"/>
                <a:gd name="T7" fmla="*/ 35 h 113"/>
                <a:gd name="T8" fmla="*/ 47 w 102"/>
                <a:gd name="T9" fmla="*/ 39 h 113"/>
                <a:gd name="T10" fmla="*/ 47 w 102"/>
                <a:gd name="T11" fmla="*/ 62 h 113"/>
                <a:gd name="T12" fmla="*/ 51 w 102"/>
                <a:gd name="T13" fmla="*/ 67 h 113"/>
                <a:gd name="T14" fmla="*/ 52 w 102"/>
                <a:gd name="T15" fmla="*/ 67 h 113"/>
                <a:gd name="T16" fmla="*/ 72 w 102"/>
                <a:gd name="T17" fmla="*/ 87 h 113"/>
                <a:gd name="T18" fmla="*/ 74 w 102"/>
                <a:gd name="T19" fmla="*/ 88 h 113"/>
                <a:gd name="T20" fmla="*/ 76 w 102"/>
                <a:gd name="T21" fmla="*/ 87 h 113"/>
                <a:gd name="T22" fmla="*/ 76 w 102"/>
                <a:gd name="T23" fmla="*/ 83 h 113"/>
                <a:gd name="T24" fmla="*/ 56 w 102"/>
                <a:gd name="T25" fmla="*/ 63 h 113"/>
                <a:gd name="T26" fmla="*/ 83 w 102"/>
                <a:gd name="T27" fmla="*/ 22 h 113"/>
                <a:gd name="T28" fmla="*/ 86 w 102"/>
                <a:gd name="T29" fmla="*/ 17 h 113"/>
                <a:gd name="T30" fmla="*/ 87 w 102"/>
                <a:gd name="T31" fmla="*/ 18 h 113"/>
                <a:gd name="T32" fmla="*/ 89 w 102"/>
                <a:gd name="T33" fmla="*/ 18 h 113"/>
                <a:gd name="T34" fmla="*/ 91 w 102"/>
                <a:gd name="T35" fmla="*/ 17 h 113"/>
                <a:gd name="T36" fmla="*/ 93 w 102"/>
                <a:gd name="T37" fmla="*/ 13 h 113"/>
                <a:gd name="T38" fmla="*/ 92 w 102"/>
                <a:gd name="T39" fmla="*/ 9 h 113"/>
                <a:gd name="T40" fmla="*/ 78 w 102"/>
                <a:gd name="T41" fmla="*/ 1 h 113"/>
                <a:gd name="T42" fmla="*/ 73 w 102"/>
                <a:gd name="T43" fmla="*/ 2 h 113"/>
                <a:gd name="T44" fmla="*/ 71 w 102"/>
                <a:gd name="T45" fmla="*/ 5 h 113"/>
                <a:gd name="T46" fmla="*/ 71 w 102"/>
                <a:gd name="T47" fmla="*/ 8 h 113"/>
                <a:gd name="T48" fmla="*/ 73 w 102"/>
                <a:gd name="T49" fmla="*/ 10 h 113"/>
                <a:gd name="T50" fmla="*/ 74 w 102"/>
                <a:gd name="T51" fmla="*/ 10 h 113"/>
                <a:gd name="T52" fmla="*/ 71 w 102"/>
                <a:gd name="T53" fmla="*/ 15 h 113"/>
                <a:gd name="T54" fmla="*/ 51 w 102"/>
                <a:gd name="T55" fmla="*/ 11 h 113"/>
                <a:gd name="T56" fmla="*/ 32 w 102"/>
                <a:gd name="T57" fmla="*/ 15 h 113"/>
                <a:gd name="T58" fmla="*/ 29 w 102"/>
                <a:gd name="T59" fmla="*/ 10 h 113"/>
                <a:gd name="T60" fmla="*/ 30 w 102"/>
                <a:gd name="T61" fmla="*/ 10 h 113"/>
                <a:gd name="T62" fmla="*/ 31 w 102"/>
                <a:gd name="T63" fmla="*/ 8 h 113"/>
                <a:gd name="T64" fmla="*/ 31 w 102"/>
                <a:gd name="T65" fmla="*/ 5 h 113"/>
                <a:gd name="T66" fmla="*/ 29 w 102"/>
                <a:gd name="T67" fmla="*/ 2 h 113"/>
                <a:gd name="T68" fmla="*/ 24 w 102"/>
                <a:gd name="T69" fmla="*/ 1 h 113"/>
                <a:gd name="T70" fmla="*/ 10 w 102"/>
                <a:gd name="T71" fmla="*/ 9 h 113"/>
                <a:gd name="T72" fmla="*/ 9 w 102"/>
                <a:gd name="T73" fmla="*/ 13 h 113"/>
                <a:gd name="T74" fmla="*/ 11 w 102"/>
                <a:gd name="T75" fmla="*/ 17 h 113"/>
                <a:gd name="T76" fmla="*/ 13 w 102"/>
                <a:gd name="T77" fmla="*/ 18 h 113"/>
                <a:gd name="T78" fmla="*/ 16 w 102"/>
                <a:gd name="T79" fmla="*/ 18 h 113"/>
                <a:gd name="T80" fmla="*/ 17 w 102"/>
                <a:gd name="T81" fmla="*/ 17 h 113"/>
                <a:gd name="T82" fmla="*/ 20 w 102"/>
                <a:gd name="T83" fmla="*/ 22 h 113"/>
                <a:gd name="T84" fmla="*/ 0 w 102"/>
                <a:gd name="T85" fmla="*/ 62 h 113"/>
                <a:gd name="T86" fmla="*/ 51 w 102"/>
                <a:gd name="T87" fmla="*/ 113 h 113"/>
                <a:gd name="T88" fmla="*/ 102 w 102"/>
                <a:gd name="T89" fmla="*/ 62 h 113"/>
                <a:gd name="T90" fmla="*/ 83 w 102"/>
                <a:gd name="T91" fmla="*/ 22 h 113"/>
                <a:gd name="T92" fmla="*/ 51 w 102"/>
                <a:gd name="T93" fmla="*/ 103 h 113"/>
                <a:gd name="T94" fmla="*/ 10 w 102"/>
                <a:gd name="T95" fmla="*/ 62 h 113"/>
                <a:gd name="T96" fmla="*/ 51 w 102"/>
                <a:gd name="T97" fmla="*/ 21 h 113"/>
                <a:gd name="T98" fmla="*/ 92 w 102"/>
                <a:gd name="T99" fmla="*/ 62 h 113"/>
                <a:gd name="T100" fmla="*/ 51 w 102"/>
                <a:gd name="T10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" h="113">
                  <a:moveTo>
                    <a:pt x="56" y="63"/>
                  </a:moveTo>
                  <a:cubicBezTo>
                    <a:pt x="56" y="63"/>
                    <a:pt x="56" y="62"/>
                    <a:pt x="56" y="62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37"/>
                    <a:pt x="54" y="35"/>
                    <a:pt x="51" y="35"/>
                  </a:cubicBezTo>
                  <a:cubicBezTo>
                    <a:pt x="49" y="35"/>
                    <a:pt x="47" y="37"/>
                    <a:pt x="47" y="39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5"/>
                    <a:pt x="49" y="67"/>
                    <a:pt x="51" y="67"/>
                  </a:cubicBezTo>
                  <a:cubicBezTo>
                    <a:pt x="51" y="67"/>
                    <a:pt x="52" y="67"/>
                    <a:pt x="52" y="6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3" y="88"/>
                    <a:pt x="73" y="88"/>
                    <a:pt x="74" y="88"/>
                  </a:cubicBezTo>
                  <a:cubicBezTo>
                    <a:pt x="75" y="88"/>
                    <a:pt x="75" y="88"/>
                    <a:pt x="76" y="87"/>
                  </a:cubicBezTo>
                  <a:cubicBezTo>
                    <a:pt x="77" y="86"/>
                    <a:pt x="77" y="84"/>
                    <a:pt x="76" y="83"/>
                  </a:cubicBezTo>
                  <a:lnTo>
                    <a:pt x="56" y="63"/>
                  </a:lnTo>
                  <a:close/>
                  <a:moveTo>
                    <a:pt x="83" y="22"/>
                  </a:moveTo>
                  <a:cubicBezTo>
                    <a:pt x="86" y="17"/>
                    <a:pt x="86" y="17"/>
                    <a:pt x="86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8" y="19"/>
                    <a:pt x="89" y="18"/>
                  </a:cubicBezTo>
                  <a:cubicBezTo>
                    <a:pt x="90" y="18"/>
                    <a:pt x="91" y="18"/>
                    <a:pt x="91" y="17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4" y="12"/>
                    <a:pt x="94" y="10"/>
                    <a:pt x="92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6" y="0"/>
                    <a:pt x="74" y="0"/>
                    <a:pt x="73" y="2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6"/>
                    <a:pt x="71" y="7"/>
                    <a:pt x="71" y="8"/>
                  </a:cubicBezTo>
                  <a:cubicBezTo>
                    <a:pt x="71" y="9"/>
                    <a:pt x="72" y="9"/>
                    <a:pt x="73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5" y="13"/>
                    <a:pt x="58" y="11"/>
                    <a:pt x="51" y="11"/>
                  </a:cubicBezTo>
                  <a:cubicBezTo>
                    <a:pt x="44" y="11"/>
                    <a:pt x="38" y="13"/>
                    <a:pt x="32" y="15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8"/>
                  </a:cubicBezTo>
                  <a:cubicBezTo>
                    <a:pt x="31" y="7"/>
                    <a:pt x="31" y="6"/>
                    <a:pt x="31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8" y="12"/>
                    <a:pt x="9" y="1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8"/>
                    <a:pt x="12" y="18"/>
                    <a:pt x="13" y="18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8" y="32"/>
                    <a:pt x="0" y="46"/>
                    <a:pt x="0" y="62"/>
                  </a:cubicBezTo>
                  <a:cubicBezTo>
                    <a:pt x="0" y="90"/>
                    <a:pt x="23" y="113"/>
                    <a:pt x="51" y="113"/>
                  </a:cubicBezTo>
                  <a:cubicBezTo>
                    <a:pt x="79" y="113"/>
                    <a:pt x="102" y="90"/>
                    <a:pt x="102" y="62"/>
                  </a:cubicBezTo>
                  <a:cubicBezTo>
                    <a:pt x="102" y="46"/>
                    <a:pt x="94" y="32"/>
                    <a:pt x="83" y="22"/>
                  </a:cubicBezTo>
                  <a:close/>
                  <a:moveTo>
                    <a:pt x="51" y="103"/>
                  </a:moveTo>
                  <a:cubicBezTo>
                    <a:pt x="28" y="103"/>
                    <a:pt x="10" y="85"/>
                    <a:pt x="10" y="62"/>
                  </a:cubicBezTo>
                  <a:cubicBezTo>
                    <a:pt x="10" y="40"/>
                    <a:pt x="28" y="21"/>
                    <a:pt x="51" y="21"/>
                  </a:cubicBezTo>
                  <a:cubicBezTo>
                    <a:pt x="74" y="21"/>
                    <a:pt x="92" y="40"/>
                    <a:pt x="92" y="62"/>
                  </a:cubicBezTo>
                  <a:cubicBezTo>
                    <a:pt x="92" y="85"/>
                    <a:pt x="74" y="103"/>
                    <a:pt x="51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EFFE81F5-F64A-405C-A398-DED3B233ACB9}"/>
              </a:ext>
            </a:extLst>
          </p:cNvPr>
          <p:cNvSpPr txBox="1"/>
          <p:nvPr/>
        </p:nvSpPr>
        <p:spPr>
          <a:xfrm>
            <a:off x="1303194" y="1741359"/>
            <a:ext cx="2246555" cy="33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577" b="1" spc="394" dirty="0">
                <a:solidFill>
                  <a:srgbClr val="000000"/>
                </a:solidFill>
                <a:latin typeface="+mn-ea"/>
              </a:rPr>
              <a:t>推荐系统算法实现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812CE8-0959-4955-A13D-5B8A138189E0}"/>
              </a:ext>
            </a:extLst>
          </p:cNvPr>
          <p:cNvSpPr/>
          <p:nvPr/>
        </p:nvSpPr>
        <p:spPr>
          <a:xfrm>
            <a:off x="623976" y="2390470"/>
            <a:ext cx="2911692" cy="29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杨鹏 秦海波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A4D1BA-17A7-49BE-89C5-CFB05D2780A6}"/>
              </a:ext>
            </a:extLst>
          </p:cNvPr>
          <p:cNvSpPr txBox="1"/>
          <p:nvPr/>
        </p:nvSpPr>
        <p:spPr>
          <a:xfrm>
            <a:off x="8441586" y="1731076"/>
            <a:ext cx="1486076" cy="33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77" b="1" spc="394" dirty="0">
                <a:solidFill>
                  <a:srgbClr val="000000"/>
                </a:solidFill>
                <a:latin typeface="+mn-ea"/>
              </a:rPr>
              <a:t>实验报告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84C861-501B-478A-9578-CFD78A62754E}"/>
              </a:ext>
            </a:extLst>
          </p:cNvPr>
          <p:cNvSpPr/>
          <p:nvPr/>
        </p:nvSpPr>
        <p:spPr>
          <a:xfrm>
            <a:off x="8441586" y="2390470"/>
            <a:ext cx="2921143" cy="29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杨鹏  杜金玉  王嘉旭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8BDA311-865D-4E68-B39E-952C24AFA7DC}"/>
              </a:ext>
            </a:extLst>
          </p:cNvPr>
          <p:cNvSpPr txBox="1"/>
          <p:nvPr/>
        </p:nvSpPr>
        <p:spPr>
          <a:xfrm>
            <a:off x="2036154" y="4976996"/>
            <a:ext cx="1486076" cy="33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77" b="1" spc="394" dirty="0">
                <a:solidFill>
                  <a:srgbClr val="000000"/>
                </a:solidFill>
                <a:latin typeface="+mn-ea"/>
              </a:rPr>
              <a:t>PPT</a:t>
            </a:r>
            <a:r>
              <a:rPr lang="zh-CN" altLang="en-US" sz="1577" b="1" spc="394" dirty="0">
                <a:solidFill>
                  <a:srgbClr val="000000"/>
                </a:solidFill>
                <a:latin typeface="+mn-ea"/>
              </a:rPr>
              <a:t>讲解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0FA361-F063-4332-8912-F12980A522EF}"/>
              </a:ext>
            </a:extLst>
          </p:cNvPr>
          <p:cNvSpPr/>
          <p:nvPr/>
        </p:nvSpPr>
        <p:spPr>
          <a:xfrm>
            <a:off x="598157" y="5647873"/>
            <a:ext cx="2911692" cy="29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杨鹏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88DEF0-EDDC-460B-B565-86D168FA52C0}"/>
              </a:ext>
            </a:extLst>
          </p:cNvPr>
          <p:cNvSpPr txBox="1"/>
          <p:nvPr/>
        </p:nvSpPr>
        <p:spPr>
          <a:xfrm>
            <a:off x="8237360" y="5174027"/>
            <a:ext cx="1486076" cy="33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7" b="1" spc="394" dirty="0">
                <a:solidFill>
                  <a:srgbClr val="000000"/>
                </a:solidFill>
                <a:latin typeface="+mn-ea"/>
              </a:rPr>
              <a:t>PPT</a:t>
            </a:r>
            <a:r>
              <a:rPr lang="zh-CN" altLang="en-US" sz="1577" b="1" spc="394" dirty="0">
                <a:solidFill>
                  <a:srgbClr val="000000"/>
                </a:solidFill>
                <a:latin typeface="+mn-ea"/>
              </a:rPr>
              <a:t>制作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E06BB19-2BC2-4D08-95DD-939CA4C07479}"/>
              </a:ext>
            </a:extLst>
          </p:cNvPr>
          <p:cNvSpPr/>
          <p:nvPr/>
        </p:nvSpPr>
        <p:spPr>
          <a:xfrm>
            <a:off x="8262864" y="5647873"/>
            <a:ext cx="2921144" cy="29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范洪瑞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	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王嘉旭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CE15511-6E1A-46F9-A3D9-B186DD486F64}"/>
              </a:ext>
            </a:extLst>
          </p:cNvPr>
          <p:cNvSpPr txBox="1"/>
          <p:nvPr/>
        </p:nvSpPr>
        <p:spPr>
          <a:xfrm>
            <a:off x="4547334" y="3043708"/>
            <a:ext cx="1486076" cy="49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28" b="1" spc="394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2628" b="1" spc="394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2C244F-C0DC-4D19-80A2-6546867BC613}"/>
              </a:ext>
            </a:extLst>
          </p:cNvPr>
          <p:cNvSpPr txBox="1"/>
          <p:nvPr/>
        </p:nvSpPr>
        <p:spPr>
          <a:xfrm>
            <a:off x="6231517" y="2820228"/>
            <a:ext cx="1486076" cy="49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28" b="1" spc="394" dirty="0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2628" b="1" spc="394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21C668F-614A-4EB4-BDD3-403CAEAE2471}"/>
              </a:ext>
            </a:extLst>
          </p:cNvPr>
          <p:cNvSpPr txBox="1"/>
          <p:nvPr/>
        </p:nvSpPr>
        <p:spPr>
          <a:xfrm>
            <a:off x="6468473" y="4536970"/>
            <a:ext cx="1486076" cy="49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28" b="1" spc="394" dirty="0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2628" b="1" spc="394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C5ECFFF-ED82-43D0-8F8E-94B74AFC11DE}"/>
              </a:ext>
            </a:extLst>
          </p:cNvPr>
          <p:cNvSpPr txBox="1"/>
          <p:nvPr/>
        </p:nvSpPr>
        <p:spPr>
          <a:xfrm>
            <a:off x="4644261" y="4663725"/>
            <a:ext cx="1486076" cy="49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28" b="1" spc="394" dirty="0">
                <a:solidFill>
                  <a:schemeClr val="bg1"/>
                </a:solidFill>
                <a:latin typeface="+mn-ea"/>
              </a:rPr>
              <a:t>04</a:t>
            </a:r>
            <a:endParaRPr lang="zh-CN" altLang="en-US" sz="2628" b="1" spc="394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94E092-31E8-4BB6-9407-AF61843F3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8AB16-2845-42A9-A02A-F5CC4BDDB1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83087" cy="6858000"/>
          </a:xfrm>
          <a:prstGeom prst="rect">
            <a:avLst/>
          </a:prstGeom>
        </p:spPr>
      </p:pic>
      <p:sp>
        <p:nvSpPr>
          <p:cNvPr id="4" name="Diamond 33">
            <a:extLst>
              <a:ext uri="{FF2B5EF4-FFF2-40B4-BE49-F238E27FC236}">
                <a16:creationId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SVD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推荐系统简介</a:t>
            </a:r>
          </a:p>
        </p:txBody>
      </p:sp>
    </p:spTree>
    <p:extLst>
      <p:ext uri="{BB962C8B-B14F-4D97-AF65-F5344CB8AC3E}">
        <p14:creationId xmlns:p14="http://schemas.microsoft.com/office/powerpoint/2010/main" val="4184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0">
        <p14:glitter pattern="hexago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SVD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原理简介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3F8FED3-9F5D-4B4C-8496-9A8209112AE7}"/>
              </a:ext>
            </a:extLst>
          </p:cNvPr>
          <p:cNvGrpSpPr/>
          <p:nvPr/>
        </p:nvGrpSpPr>
        <p:grpSpPr>
          <a:xfrm>
            <a:off x="1037173" y="1840288"/>
            <a:ext cx="3014413" cy="4547693"/>
            <a:chOff x="1037173" y="1840289"/>
            <a:chExt cx="2909733" cy="4135844"/>
          </a:xfrm>
        </p:grpSpPr>
        <p:grpSp>
          <p:nvGrpSpPr>
            <p:cNvPr id="53" name="íṥļiḋè">
              <a:extLst>
                <a:ext uri="{FF2B5EF4-FFF2-40B4-BE49-F238E27FC236}">
                  <a16:creationId xmlns:a16="http://schemas.microsoft.com/office/drawing/2014/main" id="{74AEFC21-F39A-4EC6-BD34-7B5AA90EEABB}"/>
                </a:ext>
              </a:extLst>
            </p:cNvPr>
            <p:cNvGrpSpPr/>
            <p:nvPr/>
          </p:nvGrpSpPr>
          <p:grpSpPr>
            <a:xfrm>
              <a:off x="1037173" y="1840289"/>
              <a:ext cx="2909733" cy="4135844"/>
              <a:chOff x="738726" y="1976339"/>
              <a:chExt cx="2415941" cy="3433977"/>
            </a:xfrm>
          </p:grpSpPr>
          <p:sp>
            <p:nvSpPr>
              <p:cNvPr id="55" name="ïṧļîdê">
                <a:extLst>
                  <a:ext uri="{FF2B5EF4-FFF2-40B4-BE49-F238E27FC236}">
                    <a16:creationId xmlns:a16="http://schemas.microsoft.com/office/drawing/2014/main" id="{02FA8F38-08FA-497D-803C-9D2E27A3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726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56" name="ïS1iḍê">
                <a:extLst>
                  <a:ext uri="{FF2B5EF4-FFF2-40B4-BE49-F238E27FC236}">
                    <a16:creationId xmlns:a16="http://schemas.microsoft.com/office/drawing/2014/main" id="{968BE85C-4C93-4C26-93D7-605449BE9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4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57" name="îs1îḍê">
                <a:extLst>
                  <a:ext uri="{FF2B5EF4-FFF2-40B4-BE49-F238E27FC236}">
                    <a16:creationId xmlns:a16="http://schemas.microsoft.com/office/drawing/2014/main" id="{EBB5C4AD-DF9A-4C05-A50A-F6138AD7D2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8726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425A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59" name="ïSḻiḑé">
                <a:extLst>
                  <a:ext uri="{FF2B5EF4-FFF2-40B4-BE49-F238E27FC236}">
                    <a16:creationId xmlns:a16="http://schemas.microsoft.com/office/drawing/2014/main" id="{8B365000-B9B7-4A38-AE38-CDF4FE379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837" y="2220557"/>
                <a:ext cx="154086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algn="dist" defTabSz="584141">
                  <a:defRPr/>
                </a:pP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SVD</a:t>
                </a: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原理</a:t>
                </a:r>
                <a:endPara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73D5B-3E6B-4C5F-9EE8-7A0E6702F1C0}"/>
                </a:ext>
              </a:extLst>
            </p:cNvPr>
            <p:cNvSpPr txBox="1"/>
            <p:nvPr/>
          </p:nvSpPr>
          <p:spPr>
            <a:xfrm>
              <a:off x="1183242" y="2940795"/>
              <a:ext cx="2586078" cy="10085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将原始矩阵分解为一系列秩为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的特殊矩阵之和，奇异值与特殊矩阵的重要性正相关。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1" name="íṥľîḋé">
            <a:extLst>
              <a:ext uri="{FF2B5EF4-FFF2-40B4-BE49-F238E27FC236}">
                <a16:creationId xmlns:a16="http://schemas.microsoft.com/office/drawing/2014/main" id="{43B77A40-3788-4ECC-8B50-BB1D1D8BF9E4}"/>
              </a:ext>
            </a:extLst>
          </p:cNvPr>
          <p:cNvGrpSpPr/>
          <p:nvPr/>
        </p:nvGrpSpPr>
        <p:grpSpPr>
          <a:xfrm>
            <a:off x="4643169" y="1840289"/>
            <a:ext cx="3597080" cy="4553290"/>
            <a:chOff x="3511740" y="1976339"/>
            <a:chExt cx="2415941" cy="3433977"/>
          </a:xfrm>
        </p:grpSpPr>
        <p:sp>
          <p:nvSpPr>
            <p:cNvPr id="63" name="íşľiďè">
              <a:extLst>
                <a:ext uri="{FF2B5EF4-FFF2-40B4-BE49-F238E27FC236}">
                  <a16:creationId xmlns:a16="http://schemas.microsoft.com/office/drawing/2014/main" id="{E764DB25-AADF-49C8-821F-3303BE3D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740" y="1976339"/>
              <a:ext cx="2415941" cy="343397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>
                  <a:lumMod val="75000"/>
                </a:schemeClr>
              </a:solidFill>
              <a:prstDash val="sysDash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4" name="iSḷiḋé">
              <a:extLst>
                <a:ext uri="{FF2B5EF4-FFF2-40B4-BE49-F238E27FC236}">
                  <a16:creationId xmlns:a16="http://schemas.microsoft.com/office/drawing/2014/main" id="{DAEF0779-32D4-4FDD-9451-F2604B6C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908" y="4291825"/>
              <a:ext cx="1688289" cy="1114270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5" name="ïsļíḓê">
              <a:extLst>
                <a:ext uri="{FF2B5EF4-FFF2-40B4-BE49-F238E27FC236}">
                  <a16:creationId xmlns:a16="http://schemas.microsoft.com/office/drawing/2014/main" id="{DE88F0D0-BE3C-4E7A-A249-DC385CDF34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11740" y="3815728"/>
              <a:ext cx="2415941" cy="1594587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67" name="ïṩļîḋè">
              <a:extLst>
                <a:ext uri="{FF2B5EF4-FFF2-40B4-BE49-F238E27FC236}">
                  <a16:creationId xmlns:a16="http://schemas.microsoft.com/office/drawing/2014/main" id="{D7670C81-9330-4774-94C1-5290F593C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695" y="2220557"/>
              <a:ext cx="1508148" cy="3241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algn="dist" defTabSz="584141"/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SVD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计算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FD0F303-787D-4119-8C91-7A0E0F82A33D}"/>
              </a:ext>
            </a:extLst>
          </p:cNvPr>
          <p:cNvGrpSpPr/>
          <p:nvPr/>
        </p:nvGrpSpPr>
        <p:grpSpPr>
          <a:xfrm>
            <a:off x="9053495" y="1840289"/>
            <a:ext cx="2909733" cy="4542102"/>
            <a:chOff x="8249162" y="1838256"/>
            <a:chExt cx="2909733" cy="4139910"/>
          </a:xfrm>
        </p:grpSpPr>
        <p:grpSp>
          <p:nvGrpSpPr>
            <p:cNvPr id="69" name="iş1îḑè">
              <a:extLst>
                <a:ext uri="{FF2B5EF4-FFF2-40B4-BE49-F238E27FC236}">
                  <a16:creationId xmlns:a16="http://schemas.microsoft.com/office/drawing/2014/main" id="{3811ECD5-B04B-4F37-8C4C-8D38F9F3674F}"/>
                </a:ext>
              </a:extLst>
            </p:cNvPr>
            <p:cNvGrpSpPr/>
            <p:nvPr/>
          </p:nvGrpSpPr>
          <p:grpSpPr>
            <a:xfrm>
              <a:off x="8249162" y="1838256"/>
              <a:ext cx="2909733" cy="4139910"/>
              <a:chOff x="6284753" y="1976339"/>
              <a:chExt cx="2415941" cy="3437353"/>
            </a:xfrm>
          </p:grpSpPr>
          <p:sp>
            <p:nvSpPr>
              <p:cNvPr id="71" name="íşļidè">
                <a:extLst>
                  <a:ext uri="{FF2B5EF4-FFF2-40B4-BE49-F238E27FC236}">
                    <a16:creationId xmlns:a16="http://schemas.microsoft.com/office/drawing/2014/main" id="{841BEEE2-0361-431B-A171-1A305830C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4753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2" name="íṣḷíḓé">
                <a:extLst>
                  <a:ext uri="{FF2B5EF4-FFF2-40B4-BE49-F238E27FC236}">
                    <a16:creationId xmlns:a16="http://schemas.microsoft.com/office/drawing/2014/main" id="{DCEC2583-2AAF-4D5A-9578-A48C3C396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922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3" name="iṩliḍê">
                <a:extLst>
                  <a:ext uri="{FF2B5EF4-FFF2-40B4-BE49-F238E27FC236}">
                    <a16:creationId xmlns:a16="http://schemas.microsoft.com/office/drawing/2014/main" id="{9BE55AB7-B45A-492E-BD7C-DBCA08C3D8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84753" y="3819105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425A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ea"/>
                </a:endParaRPr>
              </a:p>
            </p:txBody>
          </p:sp>
          <p:sp>
            <p:nvSpPr>
              <p:cNvPr id="75" name="iṡḻiďê">
                <a:extLst>
                  <a:ext uri="{FF2B5EF4-FFF2-40B4-BE49-F238E27FC236}">
                    <a16:creationId xmlns:a16="http://schemas.microsoft.com/office/drawing/2014/main" id="{7DB0D440-5412-4930-854A-B2C197DB2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8709" y="2220557"/>
                <a:ext cx="1550795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algn="dist" defTabSz="584141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优缺点</a:t>
                </a:r>
                <a:endPara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370EE5F-F903-4A40-A092-73FE023F9221}"/>
                </a:ext>
              </a:extLst>
            </p:cNvPr>
            <p:cNvSpPr txBox="1"/>
            <p:nvPr/>
          </p:nvSpPr>
          <p:spPr>
            <a:xfrm>
              <a:off x="8410989" y="2940795"/>
              <a:ext cx="2586078" cy="12445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ts val="2000"/>
                </a:lnSpc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/>
              <a:r>
                <a:rPr lang="zh-CN" altLang="en-US" sz="1600" b="1" dirty="0"/>
                <a:t>缺点：</a:t>
              </a:r>
              <a:r>
                <a:rPr lang="zh-CN" altLang="en-US" sz="1600" dirty="0"/>
                <a:t>数据在处理中可能有缺失。</a:t>
              </a:r>
              <a:endParaRPr lang="en-US" altLang="zh-CN" sz="1600" dirty="0"/>
            </a:p>
            <a:p>
              <a:pPr algn="l"/>
              <a:r>
                <a:rPr lang="zh-CN" altLang="en-US" sz="1600" b="1" dirty="0"/>
                <a:t>优点：</a:t>
              </a:r>
              <a:r>
                <a:rPr lang="zh-CN" altLang="en-US" sz="1600" dirty="0"/>
                <a:t>数据降维，简化计算，去除噪声，提高算法准确率</a:t>
              </a:r>
              <a:endParaRPr lang="en-US" altLang="zh-CN" sz="1600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6BA4956-7DA3-480B-B72D-CC51B3114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256" y="2770941"/>
            <a:ext cx="1885714" cy="3238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8C497A-39D0-4B61-A498-61F0F513D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842" y="3237068"/>
            <a:ext cx="2909733" cy="261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1FFF5A-55C3-4067-A80B-98B4CBCB8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166" y="3733377"/>
            <a:ext cx="2988985" cy="300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9F23CB-BBD0-4EB6-BD14-452FDB33B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42" y="4246067"/>
            <a:ext cx="27241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推荐系统实现流程</a:t>
              </a:r>
            </a:p>
          </p:txBody>
        </p:sp>
      </p:grpSp>
      <p:grpSp>
        <p:nvGrpSpPr>
          <p:cNvPr id="7" name="îSľíḍé">
            <a:extLst>
              <a:ext uri="{FF2B5EF4-FFF2-40B4-BE49-F238E27FC236}">
                <a16:creationId xmlns:a16="http://schemas.microsoft.com/office/drawing/2014/main" id="{565B0273-4E90-48B7-84D8-F964A36C3FD2}"/>
              </a:ext>
            </a:extLst>
          </p:cNvPr>
          <p:cNvGrpSpPr/>
          <p:nvPr/>
        </p:nvGrpSpPr>
        <p:grpSpPr>
          <a:xfrm>
            <a:off x="2729661" y="2937202"/>
            <a:ext cx="6743189" cy="1774736"/>
            <a:chOff x="1835153" y="2146300"/>
            <a:chExt cx="8521693" cy="2242820"/>
          </a:xfrm>
        </p:grpSpPr>
        <p:sp>
          <p:nvSpPr>
            <p:cNvPr id="10" name="iş1íḑè">
              <a:extLst>
                <a:ext uri="{FF2B5EF4-FFF2-40B4-BE49-F238E27FC236}">
                  <a16:creationId xmlns:a16="http://schemas.microsoft.com/office/drawing/2014/main" id="{94D77203-83D9-4330-B870-9D91F1DF0A36}"/>
                </a:ext>
              </a:extLst>
            </p:cNvPr>
            <p:cNvSpPr/>
            <p:nvPr/>
          </p:nvSpPr>
          <p:spPr>
            <a:xfrm rot="2280706" flipV="1">
              <a:off x="9788808" y="3249867"/>
              <a:ext cx="568038" cy="10787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2" name="ïšḷîḑé">
              <a:extLst>
                <a:ext uri="{FF2B5EF4-FFF2-40B4-BE49-F238E27FC236}">
                  <a16:creationId xmlns:a16="http://schemas.microsoft.com/office/drawing/2014/main" id="{EDEEF3A3-7388-426D-B256-9F6DDE127414}"/>
                </a:ext>
              </a:extLst>
            </p:cNvPr>
            <p:cNvSpPr/>
            <p:nvPr/>
          </p:nvSpPr>
          <p:spPr>
            <a:xfrm rot="19319294">
              <a:off x="1835153" y="3249867"/>
              <a:ext cx="568038" cy="10787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3" name="ïṩḷíḋè">
              <a:extLst>
                <a:ext uri="{FF2B5EF4-FFF2-40B4-BE49-F238E27FC236}">
                  <a16:creationId xmlns:a16="http://schemas.microsoft.com/office/drawing/2014/main" id="{C7248197-38E3-469C-B56A-33E714E3542D}"/>
                </a:ext>
              </a:extLst>
            </p:cNvPr>
            <p:cNvSpPr/>
            <p:nvPr/>
          </p:nvSpPr>
          <p:spPr>
            <a:xfrm flipV="1">
              <a:off x="3982305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rgbClr val="212A3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4" name="ï$ḷíde">
              <a:extLst>
                <a:ext uri="{FF2B5EF4-FFF2-40B4-BE49-F238E27FC236}">
                  <a16:creationId xmlns:a16="http://schemas.microsoft.com/office/drawing/2014/main" id="{949D0D6B-11B4-42C1-87E5-5B521AA3E30D}"/>
                </a:ext>
              </a:extLst>
            </p:cNvPr>
            <p:cNvSpPr/>
            <p:nvPr/>
          </p:nvSpPr>
          <p:spPr>
            <a:xfrm>
              <a:off x="2229838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rgbClr val="34425A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5" name="íşļíḍé">
              <a:extLst>
                <a:ext uri="{FF2B5EF4-FFF2-40B4-BE49-F238E27FC236}">
                  <a16:creationId xmlns:a16="http://schemas.microsoft.com/office/drawing/2014/main" id="{6533C1AE-C62F-4FE7-8659-F53587198864}"/>
                </a:ext>
              </a:extLst>
            </p:cNvPr>
            <p:cNvSpPr/>
            <p:nvPr/>
          </p:nvSpPr>
          <p:spPr>
            <a:xfrm flipV="1">
              <a:off x="7487239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  <p:sp>
          <p:nvSpPr>
            <p:cNvPr id="16" name="iśḻîḋê">
              <a:extLst>
                <a:ext uri="{FF2B5EF4-FFF2-40B4-BE49-F238E27FC236}">
                  <a16:creationId xmlns:a16="http://schemas.microsoft.com/office/drawing/2014/main" id="{0EA32C3F-E8B9-4912-9EDE-84986A95C243}"/>
                </a:ext>
              </a:extLst>
            </p:cNvPr>
            <p:cNvSpPr/>
            <p:nvPr/>
          </p:nvSpPr>
          <p:spPr>
            <a:xfrm>
              <a:off x="5734772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B7ECF08-1A5D-4AE3-AFDD-C77DB0536756}"/>
              </a:ext>
            </a:extLst>
          </p:cNvPr>
          <p:cNvGrpSpPr/>
          <p:nvPr/>
        </p:nvGrpSpPr>
        <p:grpSpPr>
          <a:xfrm>
            <a:off x="4973163" y="4929913"/>
            <a:ext cx="2404076" cy="801456"/>
            <a:chOff x="1617922" y="2349127"/>
            <a:chExt cx="2758522" cy="80145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8F6F7D-1139-407A-A704-E14449C06F47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输出推荐电影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BB2B57-5A69-4121-BC77-E09D9E088B6D}"/>
                </a:ext>
              </a:extLst>
            </p:cNvPr>
            <p:cNvSpPr txBox="1"/>
            <p:nvPr/>
          </p:nvSpPr>
          <p:spPr>
            <a:xfrm>
              <a:off x="1617922" y="2685648"/>
              <a:ext cx="2758522" cy="4649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ts val="1500"/>
                </a:lnSpc>
                <a:defRPr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/>
              <a:r>
                <a:rPr lang="zh-CN" altLang="en-US" dirty="0"/>
                <a:t>根据推荐模块推荐的电影选择前十部电影，推荐给用户</a:t>
              </a:r>
              <a:endParaRPr lang="en-US" altLang="zh-CN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D1FAC4-F3DB-442A-A1EC-0B8B1E88A763}"/>
              </a:ext>
            </a:extLst>
          </p:cNvPr>
          <p:cNvGrpSpPr/>
          <p:nvPr/>
        </p:nvGrpSpPr>
        <p:grpSpPr>
          <a:xfrm>
            <a:off x="1871707" y="4929913"/>
            <a:ext cx="2556989" cy="796955"/>
            <a:chOff x="1442466" y="2349127"/>
            <a:chExt cx="2933980" cy="79695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DA4450-C6C0-491C-B5B6-BB3C56691A79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数据预处理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53B8644-E2BF-48B4-AFAD-A6FDAF36EA8C}"/>
                </a:ext>
              </a:extLst>
            </p:cNvPr>
            <p:cNvSpPr txBox="1"/>
            <p:nvPr/>
          </p:nvSpPr>
          <p:spPr>
            <a:xfrm>
              <a:off x="1442466" y="2681147"/>
              <a:ext cx="2933980" cy="4649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剔除数据集中无用数据以及难以利用的数据。数据标准化，构造相似度矩阵等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9AEA27A-E60F-4489-87EB-4FC80CEA5631}"/>
              </a:ext>
            </a:extLst>
          </p:cNvPr>
          <p:cNvGrpSpPr/>
          <p:nvPr/>
        </p:nvGrpSpPr>
        <p:grpSpPr>
          <a:xfrm>
            <a:off x="7881381" y="4929913"/>
            <a:ext cx="2404076" cy="989316"/>
            <a:chOff x="1571651" y="2349127"/>
            <a:chExt cx="2758522" cy="98931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B266033-4905-47E3-9CB0-C930D1CFC9B7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数据可视化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6055349-98DA-4261-8A91-D0FBC3653164}"/>
                </a:ext>
              </a:extLst>
            </p:cNvPr>
            <p:cNvSpPr txBox="1"/>
            <p:nvPr/>
          </p:nvSpPr>
          <p:spPr>
            <a:xfrm>
              <a:off x="1571651" y="2681147"/>
              <a:ext cx="2758522" cy="6572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ts val="1500"/>
                </a:lnSpc>
                <a:defRPr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/>
              <a:r>
                <a:rPr lang="zh-CN" altLang="en-US" dirty="0"/>
                <a:t>将得到的十组准确率与召回率数据可视化，将平均准确率与召回率可视化，将用户评分相似矩阵可视化</a:t>
              </a:r>
              <a:endParaRPr lang="en-US" altLang="zh-CN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2B32D9B-4F82-4CEC-A5A1-25E9FD30C052}"/>
              </a:ext>
            </a:extLst>
          </p:cNvPr>
          <p:cNvGrpSpPr/>
          <p:nvPr/>
        </p:nvGrpSpPr>
        <p:grpSpPr>
          <a:xfrm>
            <a:off x="3556255" y="1785969"/>
            <a:ext cx="2392305" cy="803489"/>
            <a:chOff x="1242587" y="2349127"/>
            <a:chExt cx="3383264" cy="8034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C6FC5D3-C8D0-4E9D-A709-B34843365A2E}"/>
                </a:ext>
              </a:extLst>
            </p:cNvPr>
            <p:cNvSpPr txBox="1"/>
            <p:nvPr/>
          </p:nvSpPr>
          <p:spPr>
            <a:xfrm>
              <a:off x="1799008" y="2349127"/>
              <a:ext cx="2399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推荐模块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F6B46E-9B4E-4382-BE41-8E8A958CF9DE}"/>
                </a:ext>
              </a:extLst>
            </p:cNvPr>
            <p:cNvSpPr txBox="1"/>
            <p:nvPr/>
          </p:nvSpPr>
          <p:spPr>
            <a:xfrm>
              <a:off x="1242587" y="2687681"/>
              <a:ext cx="3383264" cy="4649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ts val="1500"/>
                </a:lnSpc>
                <a:defRPr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/>
              <a:r>
                <a:rPr lang="zh-CN" altLang="en-US" dirty="0"/>
                <a:t>根据不同用户，选择相应的推荐模块进行电影推荐。</a:t>
              </a:r>
              <a:endParaRPr lang="en-US" altLang="zh-CN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01FE9A4-1DED-49CC-BF15-4744D2A4F537}"/>
              </a:ext>
            </a:extLst>
          </p:cNvPr>
          <p:cNvGrpSpPr/>
          <p:nvPr/>
        </p:nvGrpSpPr>
        <p:grpSpPr>
          <a:xfrm>
            <a:off x="6250045" y="1752142"/>
            <a:ext cx="2586322" cy="1017130"/>
            <a:chOff x="1501098" y="2315300"/>
            <a:chExt cx="2967637" cy="101713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A516845-E242-46B1-8061-7EDF89C88404}"/>
                </a:ext>
              </a:extLst>
            </p:cNvPr>
            <p:cNvSpPr txBox="1"/>
            <p:nvPr/>
          </p:nvSpPr>
          <p:spPr>
            <a:xfrm>
              <a:off x="1501098" y="2315300"/>
              <a:ext cx="296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计算准确率与召回率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2B24EA-B8FF-46C2-8678-142CB0E6700F}"/>
                </a:ext>
              </a:extLst>
            </p:cNvPr>
            <p:cNvSpPr txBox="1"/>
            <p:nvPr/>
          </p:nvSpPr>
          <p:spPr>
            <a:xfrm>
              <a:off x="1554956" y="2675134"/>
              <a:ext cx="2758523" cy="6572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ts val="1500"/>
                </a:lnSpc>
                <a:defRPr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通过十折交叉验证法，计算推荐系统的准确率与召回率，并计算平均准确率与召回率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9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数据预处理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4494D9-B339-49C6-95CD-8D3D920D0322}"/>
              </a:ext>
            </a:extLst>
          </p:cNvPr>
          <p:cNvGrpSpPr/>
          <p:nvPr/>
        </p:nvGrpSpPr>
        <p:grpSpPr>
          <a:xfrm>
            <a:off x="1022948" y="1852629"/>
            <a:ext cx="3169904" cy="3196552"/>
            <a:chOff x="1022948" y="1852629"/>
            <a:chExt cx="3169904" cy="3196552"/>
          </a:xfrm>
        </p:grpSpPr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1675F775-DF16-48DE-B5F6-CE2DA213A5DB}"/>
                </a:ext>
              </a:extLst>
            </p:cNvPr>
            <p:cNvSpPr/>
            <p:nvPr/>
          </p:nvSpPr>
          <p:spPr>
            <a:xfrm rot="1800000">
              <a:off x="1022948" y="2316509"/>
              <a:ext cx="3169904" cy="2732672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212A39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+mn-ea"/>
              </a:endParaRPr>
            </a:p>
          </p:txBody>
        </p: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1ACEDD72-7E1A-4808-86C7-A0C245564E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35195" y="3374899"/>
              <a:ext cx="2745412" cy="285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>
              <a:normAutofit fontScale="92500" lnSpcReduction="10000"/>
              <a:sp3d/>
            </a:bodyPr>
            <a:lstStyle/>
            <a:p>
              <a:pPr algn="ctr">
                <a:defRPr/>
              </a:pPr>
              <a:r>
                <a:rPr lang="zh-CN" altLang="en-US" sz="2133" b="1" dirty="0">
                  <a:solidFill>
                    <a:schemeClr val="bg1"/>
                  </a:solidFill>
                  <a:latin typeface="+mn-ea"/>
                </a:rPr>
                <a:t>读取数据集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E316D40-226C-4F70-8801-6E06853A528B}"/>
                </a:ext>
              </a:extLst>
            </p:cNvPr>
            <p:cNvSpPr/>
            <p:nvPr/>
          </p:nvSpPr>
          <p:spPr>
            <a:xfrm>
              <a:off x="1235195" y="3659938"/>
              <a:ext cx="2754295" cy="7329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anchor="ctr" anchorCtr="1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将读取数据集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user.dat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movies.dat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rating.dat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中的有用数据。数据集属性如右图所示。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25B7EF5-12DC-45AE-AD8B-11ABDBB693D4}"/>
                </a:ext>
              </a:extLst>
            </p:cNvPr>
            <p:cNvGrpSpPr/>
            <p:nvPr/>
          </p:nvGrpSpPr>
          <p:grpSpPr>
            <a:xfrm>
              <a:off x="1939749" y="1852629"/>
              <a:ext cx="1336303" cy="1151984"/>
              <a:chOff x="2026813" y="1702803"/>
              <a:chExt cx="1010032" cy="870716"/>
            </a:xfrm>
          </p:grpSpPr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68D57554-6919-484F-9981-DA46C56ECD56}"/>
                  </a:ext>
                </a:extLst>
              </p:cNvPr>
              <p:cNvSpPr/>
              <p:nvPr/>
            </p:nvSpPr>
            <p:spPr>
              <a:xfrm rot="1800000">
                <a:off x="2026813" y="1702803"/>
                <a:ext cx="1010032" cy="870716"/>
              </a:xfrm>
              <a:prstGeom prst="hexagon">
                <a:avLst>
                  <a:gd name="adj" fmla="val 28912"/>
                  <a:gd name="vf" fmla="val 11547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latin typeface="+mn-ea"/>
                </a:endParaRPr>
              </a:p>
            </p:txBody>
          </p:sp>
          <p:sp>
            <p:nvSpPr>
              <p:cNvPr id="33" name="任意多边形 23">
                <a:extLst>
                  <a:ext uri="{FF2B5EF4-FFF2-40B4-BE49-F238E27FC236}">
                    <a16:creationId xmlns:a16="http://schemas.microsoft.com/office/drawing/2014/main" id="{EA1FD870-30D4-49F6-82F7-24AE9CB08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060" y="1860636"/>
                <a:ext cx="506452" cy="506452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solidFill>
                  <a:schemeClr val="tx1"/>
                </a:solidFill>
              </a:ln>
            </p:spPr>
            <p:txBody>
              <a:bodyPr anchor="ctr"/>
              <a:lstStyle/>
              <a:p>
                <a:pPr algn="ctr"/>
                <a:endParaRPr sz="2400">
                  <a:latin typeface="+mn-ea"/>
                </a:endParaRPr>
              </a:p>
            </p:txBody>
          </p:sp>
        </p:grp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41E2C03-348E-45EC-B76A-E48446D8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2424"/>
              </p:ext>
            </p:extLst>
          </p:nvPr>
        </p:nvGraphicFramePr>
        <p:xfrm>
          <a:off x="5418666" y="1539636"/>
          <a:ext cx="579660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152">
                  <a:extLst>
                    <a:ext uri="{9D8B030D-6E8A-4147-A177-3AD203B41FA5}">
                      <a16:colId xmlns:a16="http://schemas.microsoft.com/office/drawing/2014/main" val="974067101"/>
                    </a:ext>
                  </a:extLst>
                </a:gridCol>
                <a:gridCol w="1449152">
                  <a:extLst>
                    <a:ext uri="{9D8B030D-6E8A-4147-A177-3AD203B41FA5}">
                      <a16:colId xmlns:a16="http://schemas.microsoft.com/office/drawing/2014/main" val="1382843898"/>
                    </a:ext>
                  </a:extLst>
                </a:gridCol>
                <a:gridCol w="1449152">
                  <a:extLst>
                    <a:ext uri="{9D8B030D-6E8A-4147-A177-3AD203B41FA5}">
                      <a16:colId xmlns:a16="http://schemas.microsoft.com/office/drawing/2014/main" val="1272617866"/>
                    </a:ext>
                  </a:extLst>
                </a:gridCol>
                <a:gridCol w="1449152">
                  <a:extLst>
                    <a:ext uri="{9D8B030D-6E8A-4147-A177-3AD203B41FA5}">
                      <a16:colId xmlns:a16="http://schemas.microsoft.com/office/drawing/2014/main" val="1899391232"/>
                    </a:ext>
                  </a:extLst>
                </a:gridCol>
              </a:tblGrid>
              <a:tr h="259597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2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791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C34AC62-705D-4B06-88E4-C00A3CD606BE}"/>
              </a:ext>
            </a:extLst>
          </p:cNvPr>
          <p:cNvSpPr txBox="1"/>
          <p:nvPr/>
        </p:nvSpPr>
        <p:spPr>
          <a:xfrm>
            <a:off x="5282283" y="1170304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Ratings.dat</a:t>
            </a:r>
            <a:r>
              <a:rPr lang="zh-CN" altLang="en-US" b="1" dirty="0"/>
              <a:t>数据集</a:t>
            </a:r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51281E02-4137-4209-8794-0D5C8DB2B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91438"/>
              </p:ext>
            </p:extLst>
          </p:nvPr>
        </p:nvGraphicFramePr>
        <p:xfrm>
          <a:off x="5418666" y="2918258"/>
          <a:ext cx="57966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203">
                  <a:extLst>
                    <a:ext uri="{9D8B030D-6E8A-4147-A177-3AD203B41FA5}">
                      <a16:colId xmlns:a16="http://schemas.microsoft.com/office/drawing/2014/main" val="2123929834"/>
                    </a:ext>
                  </a:extLst>
                </a:gridCol>
                <a:gridCol w="1932203">
                  <a:extLst>
                    <a:ext uri="{9D8B030D-6E8A-4147-A177-3AD203B41FA5}">
                      <a16:colId xmlns:a16="http://schemas.microsoft.com/office/drawing/2014/main" val="697485811"/>
                    </a:ext>
                  </a:extLst>
                </a:gridCol>
                <a:gridCol w="1932203">
                  <a:extLst>
                    <a:ext uri="{9D8B030D-6E8A-4147-A177-3AD203B41FA5}">
                      <a16:colId xmlns:a16="http://schemas.microsoft.com/office/drawing/2014/main" val="234700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电影类别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24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EAF18420-B75E-4D7E-B6A3-0A7B117BA8B3}"/>
              </a:ext>
            </a:extLst>
          </p:cNvPr>
          <p:cNvSpPr txBox="1"/>
          <p:nvPr/>
        </p:nvSpPr>
        <p:spPr>
          <a:xfrm>
            <a:off x="5314342" y="2575697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Movies.dat</a:t>
            </a:r>
            <a:r>
              <a:rPr lang="zh-CN" altLang="en-US" b="1" dirty="0"/>
              <a:t>数据集</a:t>
            </a:r>
          </a:p>
        </p:txBody>
      </p: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39ACA4DF-7B44-4966-90C1-9F8258BC2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64948"/>
              </p:ext>
            </p:extLst>
          </p:nvPr>
        </p:nvGraphicFramePr>
        <p:xfrm>
          <a:off x="5418665" y="4210925"/>
          <a:ext cx="5796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22">
                  <a:extLst>
                    <a:ext uri="{9D8B030D-6E8A-4147-A177-3AD203B41FA5}">
                      <a16:colId xmlns:a16="http://schemas.microsoft.com/office/drawing/2014/main" val="4178853124"/>
                    </a:ext>
                  </a:extLst>
                </a:gridCol>
                <a:gridCol w="1159322">
                  <a:extLst>
                    <a:ext uri="{9D8B030D-6E8A-4147-A177-3AD203B41FA5}">
                      <a16:colId xmlns:a16="http://schemas.microsoft.com/office/drawing/2014/main" val="3220287845"/>
                    </a:ext>
                  </a:extLst>
                </a:gridCol>
                <a:gridCol w="1159322">
                  <a:extLst>
                    <a:ext uri="{9D8B030D-6E8A-4147-A177-3AD203B41FA5}">
                      <a16:colId xmlns:a16="http://schemas.microsoft.com/office/drawing/2014/main" val="2702419008"/>
                    </a:ext>
                  </a:extLst>
                </a:gridCol>
                <a:gridCol w="1159322">
                  <a:extLst>
                    <a:ext uri="{9D8B030D-6E8A-4147-A177-3AD203B41FA5}">
                      <a16:colId xmlns:a16="http://schemas.microsoft.com/office/drawing/2014/main" val="1751985995"/>
                    </a:ext>
                  </a:extLst>
                </a:gridCol>
                <a:gridCol w="1159322">
                  <a:extLst>
                    <a:ext uri="{9D8B030D-6E8A-4147-A177-3AD203B41FA5}">
                      <a16:colId xmlns:a16="http://schemas.microsoft.com/office/drawing/2014/main" val="117689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职业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05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0F88909B-D369-45E0-B7EB-E9C3ACE04D6E}"/>
              </a:ext>
            </a:extLst>
          </p:cNvPr>
          <p:cNvSpPr txBox="1"/>
          <p:nvPr/>
        </p:nvSpPr>
        <p:spPr>
          <a:xfrm>
            <a:off x="5346749" y="3863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用户数据</a:t>
            </a:r>
          </a:p>
        </p:txBody>
      </p:sp>
    </p:spTree>
    <p:extLst>
      <p:ext uri="{BB962C8B-B14F-4D97-AF65-F5344CB8AC3E}">
        <p14:creationId xmlns:p14="http://schemas.microsoft.com/office/powerpoint/2010/main" val="5408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15983" cy="926944"/>
            <a:chOff x="367337" y="299321"/>
            <a:chExt cx="4715983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294281" y="4898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数据预处理</a:t>
              </a:r>
            </a:p>
          </p:txBody>
        </p:sp>
      </p:grpSp>
      <p:sp>
        <p:nvSpPr>
          <p:cNvPr id="7" name="Isosceles Triangle 2">
            <a:extLst>
              <a:ext uri="{FF2B5EF4-FFF2-40B4-BE49-F238E27FC236}">
                <a16:creationId xmlns:a16="http://schemas.microsoft.com/office/drawing/2014/main" id="{DC7BC430-229B-46A6-B9D5-5D4FD49D51B0}"/>
              </a:ext>
            </a:extLst>
          </p:cNvPr>
          <p:cNvSpPr/>
          <p:nvPr/>
        </p:nvSpPr>
        <p:spPr>
          <a:xfrm>
            <a:off x="1121575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AEF06D-981B-44AE-9118-C42B792824AC}"/>
              </a:ext>
            </a:extLst>
          </p:cNvPr>
          <p:cNvGrpSpPr/>
          <p:nvPr/>
        </p:nvGrpSpPr>
        <p:grpSpPr>
          <a:xfrm>
            <a:off x="1612097" y="2208837"/>
            <a:ext cx="2206838" cy="1737975"/>
            <a:chOff x="1699624" y="1384077"/>
            <a:chExt cx="2327524" cy="1833021"/>
          </a:xfrm>
        </p:grpSpPr>
        <p:sp>
          <p:nvSpPr>
            <p:cNvPr id="12" name="Isosceles Triangle 3">
              <a:extLst>
                <a:ext uri="{FF2B5EF4-FFF2-40B4-BE49-F238E27FC236}">
                  <a16:creationId xmlns:a16="http://schemas.microsoft.com/office/drawing/2014/main" id="{D6337533-76B8-42D0-9A60-1ACD3314F4C7}"/>
                </a:ext>
              </a:extLst>
            </p:cNvPr>
            <p:cNvSpPr/>
            <p:nvPr/>
          </p:nvSpPr>
          <p:spPr>
            <a:xfrm flipV="1">
              <a:off x="3809012" y="3029048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3" name="Isosceles Triangle 11">
              <a:extLst>
                <a:ext uri="{FF2B5EF4-FFF2-40B4-BE49-F238E27FC236}">
                  <a16:creationId xmlns:a16="http://schemas.microsoft.com/office/drawing/2014/main" id="{1ACD1D07-D267-498E-A7D7-668BA75E45A2}"/>
                </a:ext>
              </a:extLst>
            </p:cNvPr>
            <p:cNvSpPr/>
            <p:nvPr/>
          </p:nvSpPr>
          <p:spPr>
            <a:xfrm flipV="1">
              <a:off x="1699624" y="3029047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4" name="Isosceles Triangle 7">
              <a:extLst>
                <a:ext uri="{FF2B5EF4-FFF2-40B4-BE49-F238E27FC236}">
                  <a16:creationId xmlns:a16="http://schemas.microsoft.com/office/drawing/2014/main" id="{8E5D31A0-D524-4705-93ED-FD5B2D5407F0}"/>
                </a:ext>
              </a:extLst>
            </p:cNvPr>
            <p:cNvSpPr/>
            <p:nvPr/>
          </p:nvSpPr>
          <p:spPr>
            <a:xfrm>
              <a:off x="1699624" y="1384077"/>
              <a:ext cx="2327522" cy="1644972"/>
            </a:xfrm>
            <a:prstGeom prst="triangle">
              <a:avLst/>
            </a:prstGeom>
            <a:solidFill>
              <a:srgbClr val="465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sosceles Triangle 17">
            <a:extLst>
              <a:ext uri="{FF2B5EF4-FFF2-40B4-BE49-F238E27FC236}">
                <a16:creationId xmlns:a16="http://schemas.microsoft.com/office/drawing/2014/main" id="{BE055567-10B2-4BAF-B826-F4220E88CC70}"/>
              </a:ext>
            </a:extLst>
          </p:cNvPr>
          <p:cNvSpPr/>
          <p:nvPr/>
        </p:nvSpPr>
        <p:spPr>
          <a:xfrm>
            <a:off x="4502662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F3CFFE-A4C8-44D2-884D-9A278ADDEED7}"/>
              </a:ext>
            </a:extLst>
          </p:cNvPr>
          <p:cNvGrpSpPr/>
          <p:nvPr/>
        </p:nvGrpSpPr>
        <p:grpSpPr>
          <a:xfrm>
            <a:off x="4993185" y="2208837"/>
            <a:ext cx="2206837" cy="1737975"/>
            <a:chOff x="5265614" y="1384077"/>
            <a:chExt cx="2327523" cy="1833021"/>
          </a:xfrm>
          <a:solidFill>
            <a:schemeClr val="accent1"/>
          </a:solidFill>
        </p:grpSpPr>
        <p:sp>
          <p:nvSpPr>
            <p:cNvPr id="17" name="Isosceles Triangle 15">
              <a:extLst>
                <a:ext uri="{FF2B5EF4-FFF2-40B4-BE49-F238E27FC236}">
                  <a16:creationId xmlns:a16="http://schemas.microsoft.com/office/drawing/2014/main" id="{AF8E85E7-8BEA-4EEC-9CA1-27ED6401C0BE}"/>
                </a:ext>
              </a:extLst>
            </p:cNvPr>
            <p:cNvSpPr/>
            <p:nvPr/>
          </p:nvSpPr>
          <p:spPr>
            <a:xfrm flipV="1">
              <a:off x="7375001" y="3029048"/>
              <a:ext cx="218136" cy="1880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8" name="Isosceles Triangle 16">
              <a:extLst>
                <a:ext uri="{FF2B5EF4-FFF2-40B4-BE49-F238E27FC236}">
                  <a16:creationId xmlns:a16="http://schemas.microsoft.com/office/drawing/2014/main" id="{0E5BB2A3-7432-4965-8C75-71058BD61888}"/>
                </a:ext>
              </a:extLst>
            </p:cNvPr>
            <p:cNvSpPr/>
            <p:nvPr/>
          </p:nvSpPr>
          <p:spPr>
            <a:xfrm flipV="1">
              <a:off x="5265614" y="3029047"/>
              <a:ext cx="218136" cy="1880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2E34744-0EB0-4BF9-B4CE-D73595256B9B}"/>
                </a:ext>
              </a:extLst>
            </p:cNvPr>
            <p:cNvSpPr/>
            <p:nvPr/>
          </p:nvSpPr>
          <p:spPr>
            <a:xfrm>
              <a:off x="5265614" y="1384077"/>
              <a:ext cx="2327522" cy="16449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Isosceles Triangle 23">
            <a:extLst>
              <a:ext uri="{FF2B5EF4-FFF2-40B4-BE49-F238E27FC236}">
                <a16:creationId xmlns:a16="http://schemas.microsoft.com/office/drawing/2014/main" id="{91B3A9D7-FF69-47DC-8489-F58F60EF926A}"/>
              </a:ext>
            </a:extLst>
          </p:cNvPr>
          <p:cNvSpPr/>
          <p:nvPr/>
        </p:nvSpPr>
        <p:spPr>
          <a:xfrm>
            <a:off x="7883748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94FB979-8F09-43F9-9C88-DB5BD64C2D56}"/>
              </a:ext>
            </a:extLst>
          </p:cNvPr>
          <p:cNvGrpSpPr/>
          <p:nvPr/>
        </p:nvGrpSpPr>
        <p:grpSpPr>
          <a:xfrm>
            <a:off x="8374270" y="2208837"/>
            <a:ext cx="2206838" cy="1737975"/>
            <a:chOff x="8831603" y="1384077"/>
            <a:chExt cx="2327524" cy="1833021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D66743C-3D04-4A2A-8586-C0CFAF5D9305}"/>
                </a:ext>
              </a:extLst>
            </p:cNvPr>
            <p:cNvSpPr/>
            <p:nvPr/>
          </p:nvSpPr>
          <p:spPr>
            <a:xfrm flipV="1">
              <a:off x="10940991" y="3029048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97C13DE-F643-46B8-8751-452BF9E6289F}"/>
                </a:ext>
              </a:extLst>
            </p:cNvPr>
            <p:cNvSpPr/>
            <p:nvPr/>
          </p:nvSpPr>
          <p:spPr>
            <a:xfrm flipV="1">
              <a:off x="8831603" y="3029047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24" name="Isosceles Triangle 24">
              <a:extLst>
                <a:ext uri="{FF2B5EF4-FFF2-40B4-BE49-F238E27FC236}">
                  <a16:creationId xmlns:a16="http://schemas.microsoft.com/office/drawing/2014/main" id="{30E76E8F-4DD2-4507-8D83-44FF0A303818}"/>
                </a:ext>
              </a:extLst>
            </p:cNvPr>
            <p:cNvSpPr/>
            <p:nvPr/>
          </p:nvSpPr>
          <p:spPr>
            <a:xfrm>
              <a:off x="8831604" y="1384077"/>
              <a:ext cx="2327522" cy="1644972"/>
            </a:xfrm>
            <a:prstGeom prst="triangle">
              <a:avLst/>
            </a:prstGeom>
            <a:solidFill>
              <a:srgbClr val="465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1DBEEA9-A863-4A32-AA45-FABD19FB56C9}"/>
              </a:ext>
            </a:extLst>
          </p:cNvPr>
          <p:cNvGrpSpPr/>
          <p:nvPr/>
        </p:nvGrpSpPr>
        <p:grpSpPr>
          <a:xfrm>
            <a:off x="1796819" y="3946811"/>
            <a:ext cx="1967403" cy="844660"/>
            <a:chOff x="2661872" y="1947672"/>
            <a:chExt cx="2901474" cy="890901"/>
          </a:xfrm>
        </p:grpSpPr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4B16A887-9AAA-4903-B587-0019A264718C}"/>
                </a:ext>
              </a:extLst>
            </p:cNvPr>
            <p:cNvSpPr/>
            <p:nvPr/>
          </p:nvSpPr>
          <p:spPr>
            <a:xfrm flipH="1">
              <a:off x="2661872" y="2248920"/>
              <a:ext cx="2901474" cy="5896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86694" tIns="0" rIns="86694" bIns="0" rtlCol="0" anchor="t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将数据标准化至</a:t>
              </a: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0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至</a:t>
              </a: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1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之间</a:t>
              </a:r>
            </a:p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8A976F54-E15D-4407-B07E-AA77AC021AAB}"/>
                </a:ext>
              </a:extLst>
            </p:cNvPr>
            <p:cNvSpPr/>
            <p:nvPr/>
          </p:nvSpPr>
          <p:spPr>
            <a:xfrm flipH="1">
              <a:off x="2661872" y="1947672"/>
              <a:ext cx="2568733" cy="322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86694" tIns="0" rIns="86694" bIns="0" rtlCol="0" anchor="t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数据标准化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81D831-E94D-47EA-B7C7-288C568726BE}"/>
              </a:ext>
            </a:extLst>
          </p:cNvPr>
          <p:cNvGrpSpPr/>
          <p:nvPr/>
        </p:nvGrpSpPr>
        <p:grpSpPr>
          <a:xfrm>
            <a:off x="5232618" y="3946811"/>
            <a:ext cx="1967403" cy="844660"/>
            <a:chOff x="2661872" y="1947672"/>
            <a:chExt cx="2901474" cy="890901"/>
          </a:xfrm>
        </p:grpSpPr>
        <p:sp>
          <p:nvSpPr>
            <p:cNvPr id="29" name="Rectangle 42">
              <a:extLst>
                <a:ext uri="{FF2B5EF4-FFF2-40B4-BE49-F238E27FC236}">
                  <a16:creationId xmlns:a16="http://schemas.microsoft.com/office/drawing/2014/main" id="{6B6C5BE8-903E-42B3-B84E-969641E69896}"/>
                </a:ext>
              </a:extLst>
            </p:cNvPr>
            <p:cNvSpPr/>
            <p:nvPr/>
          </p:nvSpPr>
          <p:spPr>
            <a:xfrm flipH="1">
              <a:off x="2661872" y="2248920"/>
              <a:ext cx="2901474" cy="5896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86694" tIns="0" rIns="86694" bIns="0" rtlCol="0" anchor="t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请取</a:t>
              </a: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ratings.dat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中的数据组成用户电影评分矩阵，并将计算用户之间的余弦距离得到相似度矩阵</a:t>
              </a:r>
            </a:p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0" name="Rectangle 42">
              <a:extLst>
                <a:ext uri="{FF2B5EF4-FFF2-40B4-BE49-F238E27FC236}">
                  <a16:creationId xmlns:a16="http://schemas.microsoft.com/office/drawing/2014/main" id="{5611F0B9-35CF-4B4D-AE55-65A7788861F7}"/>
                </a:ext>
              </a:extLst>
            </p:cNvPr>
            <p:cNvSpPr/>
            <p:nvPr/>
          </p:nvSpPr>
          <p:spPr>
            <a:xfrm flipH="1">
              <a:off x="2661872" y="1947672"/>
              <a:ext cx="2568733" cy="322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86694" tIns="0" rIns="86694" bIns="0" rtlCol="0" anchor="t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生成相似度矩阵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4FFFB6F-F0E5-4D66-BAC4-07A0DF23AAD5}"/>
              </a:ext>
            </a:extLst>
          </p:cNvPr>
          <p:cNvGrpSpPr/>
          <p:nvPr/>
        </p:nvGrpSpPr>
        <p:grpSpPr>
          <a:xfrm>
            <a:off x="8546775" y="3962693"/>
            <a:ext cx="1967403" cy="844660"/>
            <a:chOff x="2661872" y="1947672"/>
            <a:chExt cx="2901474" cy="890901"/>
          </a:xfrm>
        </p:grpSpPr>
        <p:sp>
          <p:nvSpPr>
            <p:cNvPr id="32" name="Rectangle 42">
              <a:extLst>
                <a:ext uri="{FF2B5EF4-FFF2-40B4-BE49-F238E27FC236}">
                  <a16:creationId xmlns:a16="http://schemas.microsoft.com/office/drawing/2014/main" id="{FF0242F6-2014-4E4C-AFB5-3D8C7364BFC1}"/>
                </a:ext>
              </a:extLst>
            </p:cNvPr>
            <p:cNvSpPr/>
            <p:nvPr/>
          </p:nvSpPr>
          <p:spPr>
            <a:xfrm flipH="1">
              <a:off x="2661872" y="2248920"/>
              <a:ext cx="2901474" cy="5896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86694" tIns="0" rIns="86694" bIns="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将相似度矩阵传递给推荐模块</a:t>
              </a:r>
            </a:p>
            <a:p>
              <a:pPr algn="ctr">
                <a:lnSpc>
                  <a:spcPct val="120000"/>
                </a:lnSpc>
              </a:pP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3" name="Rectangle 42">
              <a:extLst>
                <a:ext uri="{FF2B5EF4-FFF2-40B4-BE49-F238E27FC236}">
                  <a16:creationId xmlns:a16="http://schemas.microsoft.com/office/drawing/2014/main" id="{695C289A-965D-4CAC-9AD7-60146C52E8E3}"/>
                </a:ext>
              </a:extLst>
            </p:cNvPr>
            <p:cNvSpPr/>
            <p:nvPr/>
          </p:nvSpPr>
          <p:spPr>
            <a:xfrm flipH="1">
              <a:off x="2792979" y="1947672"/>
              <a:ext cx="2568733" cy="322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86694" tIns="0" rIns="86694" bIns="0" rtlCol="0" anchor="t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返回相似度矩阵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5" grpId="0" bldLvl="0" animBg="1"/>
      <p:bldP spid="2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94E092-31E8-4BB6-9407-AF61843F3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8AB16-2845-42A9-A02A-F5CC4BDDB1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83087" cy="6858000"/>
          </a:xfrm>
          <a:prstGeom prst="rect">
            <a:avLst/>
          </a:prstGeom>
        </p:spPr>
      </p:pic>
      <p:sp>
        <p:nvSpPr>
          <p:cNvPr id="4" name="Diamond 33">
            <a:extLst>
              <a:ext uri="{FF2B5EF4-FFF2-40B4-BE49-F238E27FC236}">
                <a16:creationId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电影推荐模块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8F835A-9709-4EF8-9766-AD678826AE74}"/>
              </a:ext>
            </a:extLst>
          </p:cNvPr>
          <p:cNvSpPr/>
          <p:nvPr/>
        </p:nvSpPr>
        <p:spPr>
          <a:xfrm>
            <a:off x="4375046" y="4106201"/>
            <a:ext cx="3585412" cy="83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i="0" spc="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实现的电影推荐模块分为三部分：搜索推荐模块、新用户推荐模块与老用户推荐模块 </a:t>
            </a:r>
            <a:endParaRPr lang="en-US" altLang="zh-CN" sz="1100" i="0" spc="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0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0">
        <p14:glitter pattern="hexago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4713664-BC3D-46C0-9550-BB4C29D5CF7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eM90q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d4z3SmigejpNAAAAawAAABsAAAB1bml2ZXJzYWwvdW5pdmVyc2FsLnBuZy54bWyzsa/IzVEoSy0qzszPs1Uy1DNQsrfj5bIpKEoty0wtV6gAihnpGUCAkkKlrZIJErc8M6UkA6jCwNgYIZiRmpmeUWKrZG5uChfUB5oJAFBLAQIAABQAAgAIAESUV0cjtE77+wIAALAIAAAUAAAAAAAAAAEAAAAAAAAAAAB1bml2ZXJzYWwvcGxheWVyLnhtbFBLAQIAABQAAgAIAHeM90qHb5M5aCsAALNWAAAXAAAAAAAAAAAAAAAAAC0DAAB1bml2ZXJzYWwvdW5pdmVyc2FsLnBuZ1BLAQIAABQAAgAIAHeM90pooHo6TQAAAGsAAAAbAAAAAAAAAAEAAAAAAMouAAB1bml2ZXJzYWwvdW5pdmVyc2FsLnBuZy54bWxQSwUGAAAAAAMAAwDQAAAAUC8AAAAA"/>
  <p:tag name="ISPRING_PRESENTATION_TITLE" val="年中工作汇报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948</Words>
  <Application>Microsoft Office PowerPoint</Application>
  <PresentationFormat>宽屏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微软雅黑</vt:lpstr>
      <vt:lpstr>Agency FB</vt:lpstr>
      <vt:lpstr>Arial</vt:lpstr>
      <vt:lpstr>Calibri</vt:lpstr>
      <vt:lpstr>Century Gothic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>第一PPT</dc:creator>
  <cp:keywords>www.1ppt.com</cp:keywords>
  <dc:description>www.1ppt.com</dc:description>
  <cp:lastModifiedBy>yang peng</cp:lastModifiedBy>
  <cp:revision>56</cp:revision>
  <dcterms:created xsi:type="dcterms:W3CDTF">2018-06-01T23:46:50Z</dcterms:created>
  <dcterms:modified xsi:type="dcterms:W3CDTF">2020-06-01T00:00:55Z</dcterms:modified>
</cp:coreProperties>
</file>