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30f188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30f188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30f188449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30f188449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30f18844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30f18844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30f18844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30f18844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30f18844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30f18844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30f18844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30f18844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30f18844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30f18844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30f18844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730f18844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30f18844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30f18844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30f18844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30f18844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0f1884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0f1884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0f1884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0f1884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0f18844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30f18844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30f18844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30f18844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30f18844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30f18844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30f18844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30f18844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30f1884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30f1884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0f18844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30f18844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10/24/22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165" name="Google Shape;165;p22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166" name="Google Shape;166;p22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</a:t>
            </a:r>
            <a:r>
              <a:rPr b="1" lang="en" sz="1800">
                <a:solidFill>
                  <a:schemeClr val="dk1"/>
                </a:solidFill>
              </a:rPr>
              <a:t> stack</a:t>
            </a:r>
            <a:endParaRPr/>
          </a:p>
        </p:txBody>
      </p:sp>
      <p:cxnSp>
        <p:nvCxnSpPr>
          <p:cNvPr id="168" name="Google Shape;168;p22"/>
          <p:cNvCxnSpPr/>
          <p:nvPr/>
        </p:nvCxnSpPr>
        <p:spPr>
          <a:xfrm rot="10800000">
            <a:off x="1627275" y="1809550"/>
            <a:ext cx="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175" name="Google Shape;175;p23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176" name="Google Shape;176;p23"/>
          <p:cNvSpPr txBox="1"/>
          <p:nvPr/>
        </p:nvSpPr>
        <p:spPr>
          <a:xfrm>
            <a:off x="29291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77" name="Google Shape;177;p23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 rot="10800000">
            <a:off x="1887650" y="1809550"/>
            <a:ext cx="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186" name="Google Shape;186;p24"/>
          <p:cNvSpPr txBox="1"/>
          <p:nvPr/>
        </p:nvSpPr>
        <p:spPr>
          <a:xfrm>
            <a:off x="5647300" y="25717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</a:t>
            </a:r>
            <a:endParaRPr sz="1800"/>
          </a:p>
        </p:txBody>
      </p:sp>
      <p:sp>
        <p:nvSpPr>
          <p:cNvPr id="187" name="Google Shape;187;p24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188" name="Google Shape;188;p24"/>
          <p:cNvSpPr txBox="1"/>
          <p:nvPr/>
        </p:nvSpPr>
        <p:spPr>
          <a:xfrm>
            <a:off x="29291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189" name="Google Shape;189;p24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 rot="10800000">
            <a:off x="2137600" y="1809550"/>
            <a:ext cx="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198" name="Google Shape;198;p25"/>
          <p:cNvSpPr txBox="1"/>
          <p:nvPr/>
        </p:nvSpPr>
        <p:spPr>
          <a:xfrm>
            <a:off x="5647300" y="25717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</a:t>
            </a:r>
            <a:endParaRPr sz="1800"/>
          </a:p>
        </p:txBody>
      </p:sp>
      <p:sp>
        <p:nvSpPr>
          <p:cNvPr id="199" name="Google Shape;199;p25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200" name="Google Shape;200;p25"/>
          <p:cNvSpPr txBox="1"/>
          <p:nvPr/>
        </p:nvSpPr>
        <p:spPr>
          <a:xfrm>
            <a:off x="29291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01" name="Google Shape;201;p25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2929100" y="256210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endParaRPr sz="1800"/>
          </a:p>
        </p:txBody>
      </p:sp>
      <p:cxnSp>
        <p:nvCxnSpPr>
          <p:cNvPr id="204" name="Google Shape;204;p25"/>
          <p:cNvCxnSpPr/>
          <p:nvPr/>
        </p:nvCxnSpPr>
        <p:spPr>
          <a:xfrm rot="10800000">
            <a:off x="2377150" y="1809550"/>
            <a:ext cx="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211" name="Google Shape;211;p26"/>
          <p:cNvSpPr txBox="1"/>
          <p:nvPr/>
        </p:nvSpPr>
        <p:spPr>
          <a:xfrm>
            <a:off x="5647300" y="25717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</a:t>
            </a:r>
            <a:endParaRPr sz="1800"/>
          </a:p>
        </p:txBody>
      </p:sp>
      <p:sp>
        <p:nvSpPr>
          <p:cNvPr id="212" name="Google Shape;212;p26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213" name="Google Shape;213;p26"/>
          <p:cNvSpPr txBox="1"/>
          <p:nvPr/>
        </p:nvSpPr>
        <p:spPr>
          <a:xfrm>
            <a:off x="29291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14" name="Google Shape;214;p26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5647300" y="198852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7" name="Google Shape;217;p26"/>
          <p:cNvSpPr txBox="1"/>
          <p:nvPr/>
        </p:nvSpPr>
        <p:spPr>
          <a:xfrm>
            <a:off x="2929100" y="256210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endParaRPr sz="1800"/>
          </a:p>
        </p:txBody>
      </p:sp>
      <p:cxnSp>
        <p:nvCxnSpPr>
          <p:cNvPr id="218" name="Google Shape;218;p26"/>
          <p:cNvCxnSpPr/>
          <p:nvPr/>
        </p:nvCxnSpPr>
        <p:spPr>
          <a:xfrm rot="10800000">
            <a:off x="2575050" y="1809550"/>
            <a:ext cx="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225" name="Google Shape;225;p27"/>
          <p:cNvSpPr txBox="1"/>
          <p:nvPr/>
        </p:nvSpPr>
        <p:spPr>
          <a:xfrm>
            <a:off x="5647300" y="25717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64</a:t>
            </a:r>
            <a:endParaRPr sz="1800"/>
          </a:p>
        </p:txBody>
      </p:sp>
      <p:sp>
        <p:nvSpPr>
          <p:cNvPr id="226" name="Google Shape;226;p27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sp>
        <p:nvSpPr>
          <p:cNvPr id="227" name="Google Shape;227;p27"/>
          <p:cNvSpPr txBox="1"/>
          <p:nvPr/>
        </p:nvSpPr>
        <p:spPr>
          <a:xfrm>
            <a:off x="29291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228" name="Google Shape;228;p27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basic expression 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14156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16 + 32 * 2</a:t>
            </a:r>
            <a:endParaRPr b="1" sz="1800"/>
          </a:p>
        </p:txBody>
      </p:sp>
      <p:sp>
        <p:nvSpPr>
          <p:cNvPr id="236" name="Google Shape;236;p28"/>
          <p:cNvSpPr txBox="1"/>
          <p:nvPr/>
        </p:nvSpPr>
        <p:spPr>
          <a:xfrm>
            <a:off x="5647300" y="31549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80</a:t>
            </a:r>
            <a:endParaRPr sz="1800"/>
          </a:p>
        </p:txBody>
      </p:sp>
      <p:sp>
        <p:nvSpPr>
          <p:cNvPr id="237" name="Google Shape;237;p28"/>
          <p:cNvSpPr txBox="1"/>
          <p:nvPr/>
        </p:nvSpPr>
        <p:spPr>
          <a:xfrm>
            <a:off x="5647300" y="3738200"/>
            <a:ext cx="18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stack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2845775" y="3738200"/>
            <a:ext cx="19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Expression stack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r>
              <a:rPr lang="en"/>
              <a:t> 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9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</a:t>
            </a:r>
            <a:r>
              <a:rPr lang="en"/>
              <a:t> Compiler parser/code generator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Parsing full expression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unary arithmetic and bitwise operators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binary arithmetic and bitwise operators with parenthesis nesting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Logical and relational operators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Variable and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call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Running programs written in custom assembly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 on how to implement pass by reference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142500" y="1417525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6275" y="876400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descent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44700" y="2114375"/>
            <a:ext cx="132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</a:t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6823200" y="1342375"/>
            <a:ext cx="16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Block</a:t>
            </a:r>
            <a:endParaRPr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6823200" y="2275025"/>
            <a:ext cx="18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Function</a:t>
            </a:r>
            <a:endParaRPr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6823200" y="3292625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 Expression</a:t>
            </a:r>
            <a:endParaRPr sz="1800"/>
          </a:p>
        </p:txBody>
      </p:sp>
      <p:sp>
        <p:nvSpPr>
          <p:cNvPr id="102" name="Google Shape;102;p17"/>
          <p:cNvSpPr txBox="1"/>
          <p:nvPr/>
        </p:nvSpPr>
        <p:spPr>
          <a:xfrm>
            <a:off x="4186225" y="2114375"/>
            <a:ext cx="1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1st Token</a:t>
            </a:r>
            <a:endParaRPr sz="1800"/>
          </a:p>
        </p:txBody>
      </p:sp>
      <p:cxnSp>
        <p:nvCxnSpPr>
          <p:cNvPr id="103" name="Google Shape;103;p17"/>
          <p:cNvCxnSpPr>
            <a:stCxn id="98" idx="3"/>
            <a:endCxn id="102" idx="1"/>
          </p:cNvCxnSpPr>
          <p:nvPr/>
        </p:nvCxnSpPr>
        <p:spPr>
          <a:xfrm>
            <a:off x="3774600" y="2483825"/>
            <a:ext cx="4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102" idx="3"/>
            <a:endCxn id="99" idx="1"/>
          </p:cNvCxnSpPr>
          <p:nvPr/>
        </p:nvCxnSpPr>
        <p:spPr>
          <a:xfrm flipH="1" rot="10800000">
            <a:off x="5421325" y="1573325"/>
            <a:ext cx="14019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102" idx="3"/>
            <a:endCxn id="100" idx="1"/>
          </p:cNvCxnSpPr>
          <p:nvPr/>
        </p:nvCxnSpPr>
        <p:spPr>
          <a:xfrm>
            <a:off x="5421325" y="2483825"/>
            <a:ext cx="14019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2" idx="3"/>
            <a:endCxn id="101" idx="1"/>
          </p:cNvCxnSpPr>
          <p:nvPr/>
        </p:nvCxnSpPr>
        <p:spPr>
          <a:xfrm>
            <a:off x="5421325" y="2483825"/>
            <a:ext cx="1401900" cy="10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9" idx="0"/>
            <a:endCxn id="99" idx="1"/>
          </p:cNvCxnSpPr>
          <p:nvPr/>
        </p:nvCxnSpPr>
        <p:spPr>
          <a:xfrm rot="5400000">
            <a:off x="7119600" y="1046125"/>
            <a:ext cx="231000" cy="823500"/>
          </a:xfrm>
          <a:prstGeom prst="curvedConnector4">
            <a:avLst>
              <a:gd fmla="val -103084" name="adj1"/>
              <a:gd fmla="val 1289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703175" y="2114375"/>
            <a:ext cx="132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Program</a:t>
            </a:r>
            <a:endParaRPr sz="1800"/>
          </a:p>
        </p:txBody>
      </p:sp>
      <p:cxnSp>
        <p:nvCxnSpPr>
          <p:cNvPr id="109" name="Google Shape;109;p17"/>
          <p:cNvCxnSpPr>
            <a:stCxn id="108" idx="3"/>
            <a:endCxn id="98" idx="1"/>
          </p:cNvCxnSpPr>
          <p:nvPr/>
        </p:nvCxnSpPr>
        <p:spPr>
          <a:xfrm>
            <a:off x="2033075" y="2483825"/>
            <a:ext cx="4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421325" y="1646225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TOKEN_{</a:t>
            </a:r>
            <a:endParaRPr sz="800"/>
          </a:p>
        </p:txBody>
      </p:sp>
      <p:sp>
        <p:nvSpPr>
          <p:cNvPr id="111" name="Google Shape;111;p17"/>
          <p:cNvSpPr txBox="1"/>
          <p:nvPr/>
        </p:nvSpPr>
        <p:spPr>
          <a:xfrm>
            <a:off x="5698826" y="2176625"/>
            <a:ext cx="123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TOKEN_FUNC</a:t>
            </a:r>
            <a:endParaRPr sz="800"/>
          </a:p>
        </p:txBody>
      </p:sp>
      <p:cxnSp>
        <p:nvCxnSpPr>
          <p:cNvPr id="112" name="Google Shape;112;p17"/>
          <p:cNvCxnSpPr>
            <a:stCxn id="108" idx="1"/>
            <a:endCxn id="108" idx="0"/>
          </p:cNvCxnSpPr>
          <p:nvPr/>
        </p:nvCxnSpPr>
        <p:spPr>
          <a:xfrm flipH="1" rot="10800000">
            <a:off x="703175" y="2114525"/>
            <a:ext cx="665100" cy="369300"/>
          </a:xfrm>
          <a:prstGeom prst="curvedConnector4">
            <a:avLst>
              <a:gd fmla="val -35803" name="adj1"/>
              <a:gd fmla="val 1645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5848426" y="2974325"/>
            <a:ext cx="123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Railroad Syntax Diagram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21938" l="43508" r="23582" t="55984"/>
          <a:stretch/>
        </p:blipFill>
        <p:spPr>
          <a:xfrm>
            <a:off x="624125" y="1299200"/>
            <a:ext cx="3993326" cy="14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95000" y="1236700"/>
            <a:ext cx="1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Block</a:t>
            </a:r>
            <a:endParaRPr b="1" sz="18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26721" l="28925" r="2562" t="55071"/>
          <a:stretch/>
        </p:blipFill>
        <p:spPr>
          <a:xfrm>
            <a:off x="624125" y="3517525"/>
            <a:ext cx="7962950" cy="11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95000" y="3055825"/>
            <a:ext cx="11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Function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Railroad Syntax Diagram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14853" l="43664" r="33233" t="42352"/>
          <a:stretch/>
        </p:blipFill>
        <p:spPr>
          <a:xfrm>
            <a:off x="3335275" y="1847700"/>
            <a:ext cx="2739024" cy="27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842425" y="1386000"/>
            <a:ext cx="1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Statement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statement,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variable declaration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35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+ 32 * 2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616475" y="7917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Expression</a:t>
            </a:r>
            <a:endParaRPr sz="1800"/>
          </a:p>
        </p:txBody>
      </p:sp>
      <p:sp>
        <p:nvSpPr>
          <p:cNvPr id="141" name="Google Shape;141;p21"/>
          <p:cNvSpPr txBox="1"/>
          <p:nvPr/>
        </p:nvSpPr>
        <p:spPr>
          <a:xfrm>
            <a:off x="3616475" y="160887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Sub-expression</a:t>
            </a:r>
            <a:endParaRPr sz="1800"/>
          </a:p>
        </p:txBody>
      </p:sp>
      <p:sp>
        <p:nvSpPr>
          <p:cNvPr id="142" name="Google Shape;142;p21"/>
          <p:cNvSpPr txBox="1"/>
          <p:nvPr/>
        </p:nvSpPr>
        <p:spPr>
          <a:xfrm>
            <a:off x="4913050" y="254052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Term</a:t>
            </a:r>
            <a:endParaRPr sz="1800"/>
          </a:p>
        </p:txBody>
      </p:sp>
      <p:sp>
        <p:nvSpPr>
          <p:cNvPr id="143" name="Google Shape;143;p21"/>
          <p:cNvSpPr txBox="1"/>
          <p:nvPr/>
        </p:nvSpPr>
        <p:spPr>
          <a:xfrm>
            <a:off x="1804175" y="361840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Factor</a:t>
            </a:r>
            <a:endParaRPr sz="1800"/>
          </a:p>
        </p:txBody>
      </p:sp>
      <p:sp>
        <p:nvSpPr>
          <p:cNvPr id="144" name="Google Shape;144;p21"/>
          <p:cNvSpPr txBox="1"/>
          <p:nvPr/>
        </p:nvSpPr>
        <p:spPr>
          <a:xfrm>
            <a:off x="3986150" y="360282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Factor</a:t>
            </a:r>
            <a:endParaRPr sz="1800"/>
          </a:p>
        </p:txBody>
      </p:sp>
      <p:sp>
        <p:nvSpPr>
          <p:cNvPr id="145" name="Google Shape;145;p21"/>
          <p:cNvSpPr txBox="1"/>
          <p:nvPr/>
        </p:nvSpPr>
        <p:spPr>
          <a:xfrm>
            <a:off x="6110725" y="360282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Factor</a:t>
            </a:r>
            <a:endParaRPr sz="1800"/>
          </a:p>
        </p:txBody>
      </p:sp>
      <p:sp>
        <p:nvSpPr>
          <p:cNvPr id="146" name="Google Shape;146;p21"/>
          <p:cNvSpPr txBox="1"/>
          <p:nvPr/>
        </p:nvSpPr>
        <p:spPr>
          <a:xfrm>
            <a:off x="3986150" y="43422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</a:t>
            </a:r>
            <a:endParaRPr sz="1800"/>
          </a:p>
        </p:txBody>
      </p:sp>
      <p:sp>
        <p:nvSpPr>
          <p:cNvPr id="147" name="Google Shape;147;p21"/>
          <p:cNvSpPr txBox="1"/>
          <p:nvPr/>
        </p:nvSpPr>
        <p:spPr>
          <a:xfrm>
            <a:off x="6110725" y="434225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8" name="Google Shape;148;p21"/>
          <p:cNvSpPr txBox="1"/>
          <p:nvPr/>
        </p:nvSpPr>
        <p:spPr>
          <a:xfrm>
            <a:off x="1804175" y="4326600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endParaRPr sz="1800"/>
          </a:p>
        </p:txBody>
      </p:sp>
      <p:cxnSp>
        <p:nvCxnSpPr>
          <p:cNvPr id="149" name="Google Shape;149;p21"/>
          <p:cNvCxnSpPr>
            <a:stCxn id="140" idx="2"/>
            <a:endCxn id="141" idx="0"/>
          </p:cNvCxnSpPr>
          <p:nvPr/>
        </p:nvCxnSpPr>
        <p:spPr>
          <a:xfrm>
            <a:off x="4522625" y="1253475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41" idx="2"/>
            <a:endCxn id="142" idx="0"/>
          </p:cNvCxnSpPr>
          <p:nvPr/>
        </p:nvCxnSpPr>
        <p:spPr>
          <a:xfrm>
            <a:off x="4522625" y="2070575"/>
            <a:ext cx="12966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43" idx="2"/>
            <a:endCxn id="148" idx="0"/>
          </p:cNvCxnSpPr>
          <p:nvPr/>
        </p:nvCxnSpPr>
        <p:spPr>
          <a:xfrm>
            <a:off x="2710325" y="408010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>
            <a:stCxn id="142" idx="2"/>
            <a:endCxn id="144" idx="0"/>
          </p:cNvCxnSpPr>
          <p:nvPr/>
        </p:nvCxnSpPr>
        <p:spPr>
          <a:xfrm flipH="1">
            <a:off x="4892200" y="3002225"/>
            <a:ext cx="9270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42" idx="2"/>
            <a:endCxn id="145" idx="0"/>
          </p:cNvCxnSpPr>
          <p:nvPr/>
        </p:nvCxnSpPr>
        <p:spPr>
          <a:xfrm>
            <a:off x="5819200" y="3002225"/>
            <a:ext cx="11976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endCxn id="146" idx="0"/>
          </p:cNvCxnSpPr>
          <p:nvPr/>
        </p:nvCxnSpPr>
        <p:spPr>
          <a:xfrm>
            <a:off x="4892300" y="4064450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45" idx="2"/>
            <a:endCxn id="147" idx="0"/>
          </p:cNvCxnSpPr>
          <p:nvPr/>
        </p:nvCxnSpPr>
        <p:spPr>
          <a:xfrm>
            <a:off x="7016875" y="406452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1804175" y="2540525"/>
            <a:ext cx="181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Term</a:t>
            </a:r>
            <a:endParaRPr sz="1800"/>
          </a:p>
        </p:txBody>
      </p:sp>
      <p:cxnSp>
        <p:nvCxnSpPr>
          <p:cNvPr id="157" name="Google Shape;157;p21"/>
          <p:cNvCxnSpPr>
            <a:stCxn id="141" idx="2"/>
            <a:endCxn id="156" idx="0"/>
          </p:cNvCxnSpPr>
          <p:nvPr/>
        </p:nvCxnSpPr>
        <p:spPr>
          <a:xfrm flipH="1">
            <a:off x="2710325" y="2070575"/>
            <a:ext cx="18123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6" idx="2"/>
            <a:endCxn id="143" idx="0"/>
          </p:cNvCxnSpPr>
          <p:nvPr/>
        </p:nvCxnSpPr>
        <p:spPr>
          <a:xfrm>
            <a:off x="2710325" y="3002225"/>
            <a:ext cx="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