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a9093d6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a9093d6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7a9093d603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7a9093d603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7a9093d603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7a9093d603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a9093d603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a9093d603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a9093d603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7a9093d603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7a9093d603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7a9093d603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7a9093d603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7a9093d603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a9093d60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a9093d60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a9093d60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a9093d60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a9093d60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a9093d60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a9093d603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7a9093d603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a9093d603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7a9093d603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7a9093d603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7a9093d603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7a9093d603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7a9093d603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7a9093d603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7a9093d603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CS 4974 Independent Study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10/31/22 meeting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Student: Bug Lee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the Grammar rule!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48040" l="2086" r="46647" t="47841"/>
          <a:stretch/>
        </p:blipFill>
        <p:spPr>
          <a:xfrm>
            <a:off x="717125" y="1017725"/>
            <a:ext cx="7576427" cy="35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 rotWithShape="1">
          <a:blip r:embed="rId4">
            <a:alphaModFix/>
          </a:blip>
          <a:srcRect b="19782" l="21766" r="38316" t="38011"/>
          <a:stretch/>
        </p:blipFill>
        <p:spPr>
          <a:xfrm>
            <a:off x="1351125" y="1435575"/>
            <a:ext cx="5865448" cy="36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the Grammar rule!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41330" l="2086" r="46647" t="51438"/>
          <a:stretch/>
        </p:blipFill>
        <p:spPr>
          <a:xfrm>
            <a:off x="717125" y="1017725"/>
            <a:ext cx="7576427" cy="6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 rotWithShape="1">
          <a:blip r:embed="rId4">
            <a:alphaModFix/>
          </a:blip>
          <a:srcRect b="12736" l="21522" r="50841" t="58111"/>
          <a:stretch/>
        </p:blipFill>
        <p:spPr>
          <a:xfrm>
            <a:off x="1864625" y="1982100"/>
            <a:ext cx="4377624" cy="270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the Grammar rule!</a:t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 rotWithShape="1">
          <a:blip r:embed="rId3">
            <a:alphaModFix/>
          </a:blip>
          <a:srcRect b="34318" l="2086" r="46647" t="59072"/>
          <a:stretch/>
        </p:blipFill>
        <p:spPr>
          <a:xfrm>
            <a:off x="717125" y="1017725"/>
            <a:ext cx="757642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 rotWithShape="1">
          <a:blip r:embed="rId4">
            <a:alphaModFix/>
          </a:blip>
          <a:srcRect b="10645" l="22108" r="44744" t="51577"/>
          <a:stretch/>
        </p:blipFill>
        <p:spPr>
          <a:xfrm>
            <a:off x="1742775" y="1667900"/>
            <a:ext cx="4885251" cy="326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 for AST</a:t>
            </a:r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3474675" y="1433800"/>
            <a:ext cx="1584000" cy="40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</a:t>
            </a:r>
            <a:endParaRPr/>
          </a:p>
        </p:txBody>
      </p:sp>
      <p:sp>
        <p:nvSpPr>
          <p:cNvPr id="160" name="Google Shape;160;p25"/>
          <p:cNvSpPr txBox="1"/>
          <p:nvPr/>
        </p:nvSpPr>
        <p:spPr>
          <a:xfrm>
            <a:off x="1533900" y="2250075"/>
            <a:ext cx="1113900" cy="40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Grouping</a:t>
            </a:r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2961175" y="2250075"/>
            <a:ext cx="1113900" cy="40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</a:t>
            </a:r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4388450" y="2250075"/>
            <a:ext cx="1113900" cy="40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Unary</a:t>
            </a:r>
            <a:endParaRPr/>
          </a:p>
        </p:txBody>
      </p:sp>
      <p:sp>
        <p:nvSpPr>
          <p:cNvPr id="163" name="Google Shape;163;p25"/>
          <p:cNvSpPr txBox="1"/>
          <p:nvPr/>
        </p:nvSpPr>
        <p:spPr>
          <a:xfrm>
            <a:off x="5754825" y="2250075"/>
            <a:ext cx="1113900" cy="40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Literal</a:t>
            </a:r>
            <a:endParaRPr/>
          </a:p>
        </p:txBody>
      </p:sp>
      <p:cxnSp>
        <p:nvCxnSpPr>
          <p:cNvPr id="164" name="Google Shape;164;p25"/>
          <p:cNvCxnSpPr>
            <a:stCxn id="159" idx="2"/>
            <a:endCxn id="160" idx="0"/>
          </p:cNvCxnSpPr>
          <p:nvPr/>
        </p:nvCxnSpPr>
        <p:spPr>
          <a:xfrm rot="5400000">
            <a:off x="2970675" y="954100"/>
            <a:ext cx="416100" cy="21759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5"/>
          <p:cNvCxnSpPr>
            <a:endCxn id="161" idx="0"/>
          </p:cNvCxnSpPr>
          <p:nvPr/>
        </p:nvCxnSpPr>
        <p:spPr>
          <a:xfrm flipH="1">
            <a:off x="3518125" y="2034375"/>
            <a:ext cx="739800" cy="215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5"/>
          <p:cNvCxnSpPr>
            <a:stCxn id="159" idx="2"/>
            <a:endCxn id="162" idx="0"/>
          </p:cNvCxnSpPr>
          <p:nvPr/>
        </p:nvCxnSpPr>
        <p:spPr>
          <a:xfrm flipH="1" rot="-5400000">
            <a:off x="4397925" y="1702750"/>
            <a:ext cx="416100" cy="678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5"/>
          <p:cNvCxnSpPr>
            <a:stCxn id="159" idx="2"/>
            <a:endCxn id="163" idx="0"/>
          </p:cNvCxnSpPr>
          <p:nvPr/>
        </p:nvCxnSpPr>
        <p:spPr>
          <a:xfrm flipH="1" rot="-5400000">
            <a:off x="5081175" y="1019500"/>
            <a:ext cx="416100" cy="20451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5"/>
          <p:cNvSpPr txBox="1"/>
          <p:nvPr/>
        </p:nvSpPr>
        <p:spPr>
          <a:xfrm>
            <a:off x="3474675" y="3501700"/>
            <a:ext cx="1584000" cy="40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Visitor</a:t>
            </a:r>
            <a:endParaRPr/>
          </a:p>
        </p:txBody>
      </p:sp>
      <p:sp>
        <p:nvSpPr>
          <p:cNvPr id="169" name="Google Shape;169;p25"/>
          <p:cNvSpPr txBox="1"/>
          <p:nvPr/>
        </p:nvSpPr>
        <p:spPr>
          <a:xfrm>
            <a:off x="1464150" y="2650275"/>
            <a:ext cx="125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Accept (Visitor)</a:t>
            </a:r>
            <a:endParaRPr sz="1100"/>
          </a:p>
        </p:txBody>
      </p:sp>
      <p:sp>
        <p:nvSpPr>
          <p:cNvPr id="170" name="Google Shape;170;p25"/>
          <p:cNvSpPr txBox="1"/>
          <p:nvPr/>
        </p:nvSpPr>
        <p:spPr>
          <a:xfrm>
            <a:off x="2926300" y="2650275"/>
            <a:ext cx="125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Accept (Visitor)</a:t>
            </a:r>
            <a:endParaRPr sz="1100"/>
          </a:p>
        </p:txBody>
      </p:sp>
      <p:sp>
        <p:nvSpPr>
          <p:cNvPr id="171" name="Google Shape;171;p25"/>
          <p:cNvSpPr txBox="1"/>
          <p:nvPr/>
        </p:nvSpPr>
        <p:spPr>
          <a:xfrm>
            <a:off x="4340563" y="2650275"/>
            <a:ext cx="125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Accept (Visitor)</a:t>
            </a:r>
            <a:endParaRPr sz="1100"/>
          </a:p>
        </p:txBody>
      </p:sp>
      <p:sp>
        <p:nvSpPr>
          <p:cNvPr id="172" name="Google Shape;172;p25"/>
          <p:cNvSpPr txBox="1"/>
          <p:nvPr/>
        </p:nvSpPr>
        <p:spPr>
          <a:xfrm>
            <a:off x="5711088" y="2650275"/>
            <a:ext cx="125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Accept (Visitor)</a:t>
            </a:r>
            <a:endParaRPr sz="1100"/>
          </a:p>
        </p:txBody>
      </p:sp>
      <p:sp>
        <p:nvSpPr>
          <p:cNvPr id="173" name="Google Shape;173;p25"/>
          <p:cNvSpPr txBox="1"/>
          <p:nvPr/>
        </p:nvSpPr>
        <p:spPr>
          <a:xfrm>
            <a:off x="3265732" y="3901900"/>
            <a:ext cx="2001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VisitGrouping (Grouping)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VisitBinary (Binary)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VisitUnary (Unary)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VisitLiteral(Literal)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 Demo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week 10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Continue Compiler parser implementation.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Support statement parsing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Remaining</a:t>
            </a:r>
            <a:r>
              <a:rPr lang="en"/>
              <a:t> operators (relational, bitwise, and logical)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Variable and array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Function 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 semantic </a:t>
            </a:r>
            <a:r>
              <a:rPr lang="en"/>
              <a:t>analyzer</a:t>
            </a:r>
            <a:r>
              <a:rPr lang="en"/>
              <a:t> and code generator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Converting </a:t>
            </a:r>
            <a:r>
              <a:rPr b="1" lang="en"/>
              <a:t>ast_printer</a:t>
            </a:r>
            <a:r>
              <a:rPr lang="en"/>
              <a:t> to semantic analyzer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time, we discussed…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Dividing syntax/semantic analysis and code generation to </a:t>
            </a:r>
            <a:r>
              <a:rPr lang="en"/>
              <a:t>separate</a:t>
            </a:r>
            <a:r>
              <a:rPr lang="en"/>
              <a:t> steps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Suggestion on how to build a parse tree and how to walk the tree using the visitor design pattern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306275" y="1727255"/>
            <a:ext cx="753600" cy="919800"/>
          </a:xfrm>
          <a:prstGeom prst="snip1Rect">
            <a:avLst>
              <a:gd fmla="val 37809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67" name="Google Shape;67;p15"/>
          <p:cNvSpPr/>
          <p:nvPr/>
        </p:nvSpPr>
        <p:spPr>
          <a:xfrm>
            <a:off x="755284" y="1713750"/>
            <a:ext cx="327300" cy="318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06275" y="2647050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script.source</a:t>
            </a:r>
            <a:endParaRPr/>
          </a:p>
        </p:txBody>
      </p:sp>
      <p:cxnSp>
        <p:nvCxnSpPr>
          <p:cNvPr id="69" name="Google Shape;69;p15"/>
          <p:cNvCxnSpPr/>
          <p:nvPr/>
        </p:nvCxnSpPr>
        <p:spPr>
          <a:xfrm>
            <a:off x="1313925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5"/>
          <p:cNvSpPr txBox="1"/>
          <p:nvPr/>
        </p:nvSpPr>
        <p:spPr>
          <a:xfrm>
            <a:off x="2169475" y="2055775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973800" y="1727255"/>
            <a:ext cx="753600" cy="919800"/>
          </a:xfrm>
          <a:prstGeom prst="snip1Rect">
            <a:avLst>
              <a:gd fmla="val 37809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72" name="Google Shape;72;p15"/>
          <p:cNvSpPr/>
          <p:nvPr/>
        </p:nvSpPr>
        <p:spPr>
          <a:xfrm>
            <a:off x="4422809" y="1713750"/>
            <a:ext cx="327300" cy="318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973800" y="2647050"/>
            <a:ext cx="15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script.assembly</a:t>
            </a:r>
            <a:endParaRPr/>
          </a:p>
        </p:txBody>
      </p:sp>
      <p:cxnSp>
        <p:nvCxnSpPr>
          <p:cNvPr id="74" name="Google Shape;74;p15"/>
          <p:cNvCxnSpPr/>
          <p:nvPr/>
        </p:nvCxnSpPr>
        <p:spPr>
          <a:xfrm>
            <a:off x="3114150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/>
          <p:nvPr/>
        </p:nvCxnSpPr>
        <p:spPr>
          <a:xfrm>
            <a:off x="4981450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5"/>
          <p:cNvSpPr txBox="1"/>
          <p:nvPr/>
        </p:nvSpPr>
        <p:spPr>
          <a:xfrm>
            <a:off x="5783275" y="2055775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assembler</a:t>
            </a:r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6848750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5"/>
          <p:cNvSpPr/>
          <p:nvPr/>
        </p:nvSpPr>
        <p:spPr>
          <a:xfrm>
            <a:off x="7641325" y="1727255"/>
            <a:ext cx="753600" cy="919800"/>
          </a:xfrm>
          <a:prstGeom prst="snip1Rect">
            <a:avLst>
              <a:gd fmla="val 37809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79" name="Google Shape;79;p15"/>
          <p:cNvSpPr/>
          <p:nvPr/>
        </p:nvSpPr>
        <p:spPr>
          <a:xfrm>
            <a:off x="8090334" y="1713750"/>
            <a:ext cx="327300" cy="318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7564250" y="2647050"/>
            <a:ext cx="15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script.executable</a:t>
            </a:r>
            <a:endParaRPr/>
          </a:p>
        </p:txBody>
      </p:sp>
      <p:cxnSp>
        <p:nvCxnSpPr>
          <p:cNvPr id="81" name="Google Shape;81;p15"/>
          <p:cNvCxnSpPr/>
          <p:nvPr/>
        </p:nvCxnSpPr>
        <p:spPr>
          <a:xfrm>
            <a:off x="8006875" y="3047250"/>
            <a:ext cx="22500" cy="749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5"/>
          <p:cNvSpPr txBox="1"/>
          <p:nvPr/>
        </p:nvSpPr>
        <p:spPr>
          <a:xfrm>
            <a:off x="7641325" y="3907775"/>
            <a:ext cx="119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Machine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27903" l="46187" r="39013" t="52906"/>
          <a:stretch/>
        </p:blipFill>
        <p:spPr>
          <a:xfrm>
            <a:off x="7339413" y="550275"/>
            <a:ext cx="1498325" cy="105244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5885550" y="4015475"/>
            <a:ext cx="6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  </a:t>
            </a:r>
            <a:endParaRPr/>
          </a:p>
        </p:txBody>
      </p:sp>
      <p:cxnSp>
        <p:nvCxnSpPr>
          <p:cNvPr id="85" name="Google Shape;85;p15"/>
          <p:cNvCxnSpPr>
            <a:stCxn id="82" idx="1"/>
            <a:endCxn id="84" idx="3"/>
          </p:cNvCxnSpPr>
          <p:nvPr/>
        </p:nvCxnSpPr>
        <p:spPr>
          <a:xfrm rot="10800000">
            <a:off x="6497125" y="4215575"/>
            <a:ext cx="11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5"/>
          <p:cNvSpPr/>
          <p:nvPr/>
        </p:nvSpPr>
        <p:spPr>
          <a:xfrm>
            <a:off x="142500" y="1417525"/>
            <a:ext cx="2827500" cy="1676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306275" y="550275"/>
            <a:ext cx="314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9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(Goal is to implement working compiler by week 11)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Syntax Tree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the Grammar rule!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62398" l="2086" r="46647" t="32546"/>
          <a:stretch/>
        </p:blipFill>
        <p:spPr>
          <a:xfrm>
            <a:off x="717125" y="1548550"/>
            <a:ext cx="7576427" cy="43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51726" l="2766" r="86079" t="44594"/>
          <a:stretch/>
        </p:blipFill>
        <p:spPr>
          <a:xfrm>
            <a:off x="2805300" y="1667800"/>
            <a:ext cx="1648526" cy="31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33225" l="2086" r="46647" t="44596"/>
          <a:stretch/>
        </p:blipFill>
        <p:spPr>
          <a:xfrm>
            <a:off x="717125" y="1986525"/>
            <a:ext cx="7576427" cy="192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the Grammar rule!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62398" l="2086" r="46647" t="32546"/>
          <a:stretch/>
        </p:blipFill>
        <p:spPr>
          <a:xfrm>
            <a:off x="1565750" y="948025"/>
            <a:ext cx="6012500" cy="347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51726" l="2766" r="86079" t="44594"/>
          <a:stretch/>
        </p:blipFill>
        <p:spPr>
          <a:xfrm>
            <a:off x="3222884" y="1042660"/>
            <a:ext cx="1308234" cy="25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33225" l="2086" r="46647" t="44596"/>
          <a:stretch/>
        </p:blipFill>
        <p:spPr>
          <a:xfrm>
            <a:off x="1565750" y="1295595"/>
            <a:ext cx="6012500" cy="1525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 rotWithShape="1">
          <a:blip r:embed="rId4">
            <a:alphaModFix/>
          </a:blip>
          <a:srcRect b="34903" l="1454" r="45446" t="36717"/>
          <a:stretch/>
        </p:blipFill>
        <p:spPr>
          <a:xfrm>
            <a:off x="1565750" y="2820625"/>
            <a:ext cx="6012500" cy="1884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the Grammar rule!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62398" l="2086" r="46647" t="32546"/>
          <a:stretch/>
        </p:blipFill>
        <p:spPr>
          <a:xfrm>
            <a:off x="717125" y="1174875"/>
            <a:ext cx="7576427" cy="43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51726" l="2766" r="86079" t="44594"/>
          <a:stretch/>
        </p:blipFill>
        <p:spPr>
          <a:xfrm>
            <a:off x="2805300" y="1294125"/>
            <a:ext cx="1648526" cy="31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 rotWithShape="1">
          <a:blip r:embed="rId4">
            <a:alphaModFix/>
          </a:blip>
          <a:srcRect b="42716" l="22049" r="58972" t="46356"/>
          <a:stretch/>
        </p:blipFill>
        <p:spPr>
          <a:xfrm>
            <a:off x="1991975" y="2184350"/>
            <a:ext cx="4882649" cy="16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the Grammar rule!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b="62398" l="2086" r="46647" t="32546"/>
          <a:stretch/>
        </p:blipFill>
        <p:spPr>
          <a:xfrm>
            <a:off x="717125" y="1174875"/>
            <a:ext cx="7576427" cy="43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51726" l="2766" r="86079" t="44594"/>
          <a:stretch/>
        </p:blipFill>
        <p:spPr>
          <a:xfrm>
            <a:off x="2805300" y="1294125"/>
            <a:ext cx="1648526" cy="31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 rotWithShape="1">
          <a:blip r:embed="rId4">
            <a:alphaModFix/>
          </a:blip>
          <a:srcRect b="42716" l="22049" r="58972" t="46356"/>
          <a:stretch/>
        </p:blipFill>
        <p:spPr>
          <a:xfrm>
            <a:off x="1991975" y="2184350"/>
            <a:ext cx="4882649" cy="16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the Grammar rule!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51471" l="2086" r="46647" t="44596"/>
          <a:stretch/>
        </p:blipFill>
        <p:spPr>
          <a:xfrm>
            <a:off x="717125" y="1074325"/>
            <a:ext cx="7576427" cy="34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 rotWithShape="1">
          <a:blip r:embed="rId4">
            <a:alphaModFix/>
          </a:blip>
          <a:srcRect b="14876" l="21871" r="37967" t="44797"/>
          <a:stretch/>
        </p:blipFill>
        <p:spPr>
          <a:xfrm>
            <a:off x="1475475" y="1471625"/>
            <a:ext cx="5915224" cy="348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