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06D81A-A080-45E4-8F33-E630B882B3AC}">
  <a:tblStyle styleId="{4806D81A-A080-45E4-8F33-E630B882B3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853d4b19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853d4b19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853d4b19db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853d4b19db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853d4b19db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853d4b19db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853d4b19db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853d4b19db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853d4b19db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853d4b19db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853d4b19db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853d4b19db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853d4b19db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853d4b19db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853d4b19db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853d4b19db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53d4b19d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53d4b19d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53d4b19d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53d4b19d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53d4b19d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53d4b19d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853d4b19db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853d4b19db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53d4b19d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53d4b19d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853d4b19db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853d4b19db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853d4b19db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853d4b19db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853d4b19db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853d4b19db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CS 4974 Independent Study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11/7/22 meeting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Student: Bug Lee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Emitter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Compiling for stack machine vs register machine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Current implementation: stack machine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Emit assembly code that use VM stack for storing intermediate values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order traversal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976" y="1479576"/>
            <a:ext cx="3016625" cy="317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 rotWithShape="1">
          <a:blip r:embed="rId4">
            <a:alphaModFix/>
          </a:blip>
          <a:srcRect b="38129" l="25104" r="39332" t="46027"/>
          <a:stretch/>
        </p:blipFill>
        <p:spPr>
          <a:xfrm>
            <a:off x="4033075" y="3510325"/>
            <a:ext cx="4357202" cy="12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/>
          <p:nvPr/>
        </p:nvSpPr>
        <p:spPr>
          <a:xfrm>
            <a:off x="1812800" y="4045475"/>
            <a:ext cx="646500" cy="606600"/>
          </a:xfrm>
          <a:prstGeom prst="ellipse">
            <a:avLst/>
          </a:prstGeom>
          <a:solidFill>
            <a:srgbClr val="FF0000">
              <a:alpha val="440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order traversal</a:t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976" y="1479576"/>
            <a:ext cx="3016625" cy="317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 rotWithShape="1">
          <a:blip r:embed="rId4">
            <a:alphaModFix/>
          </a:blip>
          <a:srcRect b="38129" l="25104" r="39332" t="46027"/>
          <a:stretch/>
        </p:blipFill>
        <p:spPr>
          <a:xfrm>
            <a:off x="4033075" y="3510325"/>
            <a:ext cx="4357202" cy="12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/>
          <p:nvPr/>
        </p:nvSpPr>
        <p:spPr>
          <a:xfrm>
            <a:off x="3039100" y="4045475"/>
            <a:ext cx="646500" cy="606600"/>
          </a:xfrm>
          <a:prstGeom prst="ellipse">
            <a:avLst/>
          </a:prstGeom>
          <a:solidFill>
            <a:srgbClr val="FF0000">
              <a:alpha val="440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order traversal</a:t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976" y="1479576"/>
            <a:ext cx="3016625" cy="317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 rotWithShape="1">
          <a:blip r:embed="rId4">
            <a:alphaModFix/>
          </a:blip>
          <a:srcRect b="9251" l="25363" r="41529" t="31598"/>
          <a:stretch/>
        </p:blipFill>
        <p:spPr>
          <a:xfrm>
            <a:off x="4078825" y="395850"/>
            <a:ext cx="4045499" cy="459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/>
          <p:nvPr/>
        </p:nvSpPr>
        <p:spPr>
          <a:xfrm>
            <a:off x="2432600" y="2799175"/>
            <a:ext cx="646500" cy="606600"/>
          </a:xfrm>
          <a:prstGeom prst="ellipse">
            <a:avLst/>
          </a:prstGeom>
          <a:solidFill>
            <a:srgbClr val="FF0000">
              <a:alpha val="440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week 11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Continue Compiler parser, semantic analyzer, and code emitter implementation.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Support Control Flow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Support Function call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Write programs in custom language!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time, we discussed…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Build parser that produce Abstract Syntax Tree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Suggestion on how to use Visitor design pattern for semantic analysis and code generation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306275" y="1727255"/>
            <a:ext cx="753600" cy="919800"/>
          </a:xfrm>
          <a:prstGeom prst="snip1Rect">
            <a:avLst>
              <a:gd fmla="val 37809" name="adj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67" name="Google Shape;67;p15"/>
          <p:cNvSpPr/>
          <p:nvPr/>
        </p:nvSpPr>
        <p:spPr>
          <a:xfrm>
            <a:off x="755284" y="1713750"/>
            <a:ext cx="327300" cy="3189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306275" y="2647050"/>
            <a:ext cx="1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script.source</a:t>
            </a:r>
            <a:endParaRPr/>
          </a:p>
        </p:txBody>
      </p:sp>
      <p:cxnSp>
        <p:nvCxnSpPr>
          <p:cNvPr id="69" name="Google Shape;69;p15"/>
          <p:cNvCxnSpPr/>
          <p:nvPr/>
        </p:nvCxnSpPr>
        <p:spPr>
          <a:xfrm>
            <a:off x="1313925" y="2255875"/>
            <a:ext cx="71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5"/>
          <p:cNvSpPr txBox="1"/>
          <p:nvPr/>
        </p:nvSpPr>
        <p:spPr>
          <a:xfrm>
            <a:off x="2169475" y="2055775"/>
            <a:ext cx="1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973800" y="1727255"/>
            <a:ext cx="753600" cy="919800"/>
          </a:xfrm>
          <a:prstGeom prst="snip1Rect">
            <a:avLst>
              <a:gd fmla="val 37809" name="adj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72" name="Google Shape;72;p15"/>
          <p:cNvSpPr/>
          <p:nvPr/>
        </p:nvSpPr>
        <p:spPr>
          <a:xfrm>
            <a:off x="4422809" y="1713750"/>
            <a:ext cx="327300" cy="3189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973800" y="2647050"/>
            <a:ext cx="15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script.assembly</a:t>
            </a:r>
            <a:endParaRPr/>
          </a:p>
        </p:txBody>
      </p:sp>
      <p:cxnSp>
        <p:nvCxnSpPr>
          <p:cNvPr id="74" name="Google Shape;74;p15"/>
          <p:cNvCxnSpPr/>
          <p:nvPr/>
        </p:nvCxnSpPr>
        <p:spPr>
          <a:xfrm>
            <a:off x="3114150" y="2255875"/>
            <a:ext cx="71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/>
          <p:nvPr/>
        </p:nvCxnSpPr>
        <p:spPr>
          <a:xfrm>
            <a:off x="4981450" y="2255875"/>
            <a:ext cx="71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5"/>
          <p:cNvSpPr txBox="1"/>
          <p:nvPr/>
        </p:nvSpPr>
        <p:spPr>
          <a:xfrm>
            <a:off x="5783275" y="2055775"/>
            <a:ext cx="1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assembler</a:t>
            </a:r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6848750" y="2255875"/>
            <a:ext cx="71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5"/>
          <p:cNvSpPr/>
          <p:nvPr/>
        </p:nvSpPr>
        <p:spPr>
          <a:xfrm>
            <a:off x="7641325" y="1727255"/>
            <a:ext cx="753600" cy="919800"/>
          </a:xfrm>
          <a:prstGeom prst="snip1Rect">
            <a:avLst>
              <a:gd fmla="val 37809" name="adj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79" name="Google Shape;79;p15"/>
          <p:cNvSpPr/>
          <p:nvPr/>
        </p:nvSpPr>
        <p:spPr>
          <a:xfrm>
            <a:off x="8090334" y="1713750"/>
            <a:ext cx="327300" cy="3189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7564250" y="2647050"/>
            <a:ext cx="15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script.executable</a:t>
            </a:r>
            <a:endParaRPr/>
          </a:p>
        </p:txBody>
      </p:sp>
      <p:cxnSp>
        <p:nvCxnSpPr>
          <p:cNvPr id="81" name="Google Shape;81;p15"/>
          <p:cNvCxnSpPr/>
          <p:nvPr/>
        </p:nvCxnSpPr>
        <p:spPr>
          <a:xfrm>
            <a:off x="8006875" y="3047250"/>
            <a:ext cx="22500" cy="749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5"/>
          <p:cNvSpPr txBox="1"/>
          <p:nvPr/>
        </p:nvSpPr>
        <p:spPr>
          <a:xfrm>
            <a:off x="7641325" y="3907775"/>
            <a:ext cx="119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Machine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27903" l="46187" r="39013" t="52906"/>
          <a:stretch/>
        </p:blipFill>
        <p:spPr>
          <a:xfrm>
            <a:off x="7339413" y="550275"/>
            <a:ext cx="1498325" cy="105244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5885550" y="4015475"/>
            <a:ext cx="6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  </a:t>
            </a:r>
            <a:endParaRPr/>
          </a:p>
        </p:txBody>
      </p:sp>
      <p:cxnSp>
        <p:nvCxnSpPr>
          <p:cNvPr id="85" name="Google Shape;85;p15"/>
          <p:cNvCxnSpPr>
            <a:stCxn id="82" idx="1"/>
            <a:endCxn id="84" idx="3"/>
          </p:cNvCxnSpPr>
          <p:nvPr/>
        </p:nvCxnSpPr>
        <p:spPr>
          <a:xfrm rot="10800000">
            <a:off x="6497125" y="4215575"/>
            <a:ext cx="11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5"/>
          <p:cNvSpPr/>
          <p:nvPr/>
        </p:nvSpPr>
        <p:spPr>
          <a:xfrm>
            <a:off x="142500" y="1417525"/>
            <a:ext cx="2827500" cy="16767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306275" y="550275"/>
            <a:ext cx="314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(Goal is to implement working compiler by week 11)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grammar 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2175150" y="1125950"/>
            <a:ext cx="4793700" cy="3848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       → declaration* EOF 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declaration    → varDecl 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 statement ;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varDecl        → "var" IDENTIFIER ( "=" expression )? ";" 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      → exprStmt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		| printStmt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		| block 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exprStmt       → expression ";" 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printStmt      → "print" expression ";" 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block          → "{" declaration* "}" 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grammar </a:t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1518300" y="1253875"/>
            <a:ext cx="6192600" cy="3632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expression     → assignment 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    → IDENTIFIER "=" assignment | equality 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equality       → comparison ( ( "!=" | "==" ) comparison )* 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    → term ( ( "&gt;" | "&gt;=" | "&lt;" | "&lt;=" ) term )* 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          → factor ( ( "-" | "+" ) factor )* 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         → unary ( ( "/" | "*" ) unary )* 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unary          → ( "!" | "-" ) unary | primary 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      → NUMBER | STRING | "(" expression ")" | IDENTIFIER 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analyzer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1049175" y="2260400"/>
            <a:ext cx="3096300" cy="1689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Lexical (static) scoping using nested symbol table</a:t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1053450" y="2271050"/>
            <a:ext cx="3096300" cy="723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1062000" y="2268950"/>
            <a:ext cx="3079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x = 42;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y;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var x = 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var local;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y =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1318050" y="2895900"/>
            <a:ext cx="2294400" cy="831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var x = 999;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var local;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 = 0;</a:t>
            </a:r>
            <a:endParaRPr/>
          </a:p>
        </p:txBody>
      </p:sp>
      <p:graphicFrame>
        <p:nvGraphicFramePr>
          <p:cNvPr id="114" name="Google Shape;114;p19"/>
          <p:cNvGraphicFramePr/>
          <p:nvPr/>
        </p:nvGraphicFramePr>
        <p:xfrm>
          <a:off x="4796875" y="11586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{4806D81A-A080-45E4-8F33-E630B882B3AC}</a:tableStyleId>
              </a:tblPr>
              <a:tblGrid>
                <a:gridCol w="1039950"/>
                <a:gridCol w="10399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Symbol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Size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15" name="Google Shape;115;p19"/>
          <p:cNvCxnSpPr/>
          <p:nvPr/>
        </p:nvCxnSpPr>
        <p:spPr>
          <a:xfrm rot="10800000">
            <a:off x="7010875" y="1697450"/>
            <a:ext cx="904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9"/>
          <p:cNvSpPr txBox="1"/>
          <p:nvPr/>
        </p:nvSpPr>
        <p:spPr>
          <a:xfrm>
            <a:off x="7968975" y="1336588"/>
            <a:ext cx="106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scope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Lexical (static) scoping using nested symbol table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1062000" y="2268950"/>
            <a:ext cx="3079200" cy="1693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x = 42;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y;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var x = 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var local;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y =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1318050" y="2895900"/>
            <a:ext cx="2294400" cy="8313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var x = 999;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var local;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 = 0;</a:t>
            </a:r>
            <a:endParaRPr/>
          </a:p>
        </p:txBody>
      </p:sp>
      <p:graphicFrame>
        <p:nvGraphicFramePr>
          <p:cNvPr id="124" name="Google Shape;124;p20"/>
          <p:cNvGraphicFramePr/>
          <p:nvPr/>
        </p:nvGraphicFramePr>
        <p:xfrm>
          <a:off x="4796875" y="328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{4806D81A-A080-45E4-8F33-E630B882B3AC}</a:tableStyleId>
              </a:tblPr>
              <a:tblGrid>
                <a:gridCol w="1039950"/>
                <a:gridCol w="1039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Symbol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Size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5" name="Google Shape;125;p20"/>
          <p:cNvGraphicFramePr/>
          <p:nvPr/>
        </p:nvGraphicFramePr>
        <p:xfrm>
          <a:off x="4796875" y="11586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{4806D81A-A080-45E4-8F33-E630B882B3AC}</a:tableStyleId>
              </a:tblPr>
              <a:tblGrid>
                <a:gridCol w="1039950"/>
                <a:gridCol w="10399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Symbol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Size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26" name="Google Shape;126;p20"/>
          <p:cNvCxnSpPr/>
          <p:nvPr/>
        </p:nvCxnSpPr>
        <p:spPr>
          <a:xfrm flipH="1" rot="10800000">
            <a:off x="5860000" y="2362875"/>
            <a:ext cx="17100" cy="912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0"/>
          <p:cNvCxnSpPr/>
          <p:nvPr/>
        </p:nvCxnSpPr>
        <p:spPr>
          <a:xfrm rot="10800000">
            <a:off x="7010875" y="3970125"/>
            <a:ext cx="904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20"/>
          <p:cNvSpPr txBox="1"/>
          <p:nvPr/>
        </p:nvSpPr>
        <p:spPr>
          <a:xfrm>
            <a:off x="7968975" y="3609263"/>
            <a:ext cx="106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scope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/>
          <p:nvPr/>
        </p:nvSpPr>
        <p:spPr>
          <a:xfrm>
            <a:off x="1049175" y="2260400"/>
            <a:ext cx="3096300" cy="1689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Lexical (static) scoping using nested symbol table</a:t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1053450" y="3674443"/>
            <a:ext cx="3096300" cy="343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1062000" y="2260425"/>
            <a:ext cx="3079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x = 42;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y;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var x = 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var local;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y =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1318050" y="2895900"/>
            <a:ext cx="2294400" cy="831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var x = 999;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var local;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 = 0;</a:t>
            </a:r>
            <a:endParaRPr/>
          </a:p>
        </p:txBody>
      </p:sp>
      <p:graphicFrame>
        <p:nvGraphicFramePr>
          <p:cNvPr id="138" name="Google Shape;138;p21"/>
          <p:cNvGraphicFramePr/>
          <p:nvPr/>
        </p:nvGraphicFramePr>
        <p:xfrm>
          <a:off x="4796875" y="11586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{4806D81A-A080-45E4-8F33-E630B882B3AC}</a:tableStyleId>
              </a:tblPr>
              <a:tblGrid>
                <a:gridCol w="1039950"/>
                <a:gridCol w="10399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Symbol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Size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39" name="Google Shape;139;p21"/>
          <p:cNvCxnSpPr/>
          <p:nvPr/>
        </p:nvCxnSpPr>
        <p:spPr>
          <a:xfrm rot="10800000">
            <a:off x="7010875" y="1697450"/>
            <a:ext cx="904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1"/>
          <p:cNvSpPr txBox="1"/>
          <p:nvPr/>
        </p:nvSpPr>
        <p:spPr>
          <a:xfrm>
            <a:off x="7968975" y="1336588"/>
            <a:ext cx="106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scope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