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9cab5e84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9cab5e84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9cab5e84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9cab5e84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9cab5e84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9cab5e84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9cab5e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9cab5e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9cab5e84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9cab5e84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9cab5e8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9cab5e8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9cab5e84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9cab5e8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9cab5e84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9cab5e84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9cab5e84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9cab5e8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9cab5e84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9cab5e84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9cab5e84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9cab5e84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9cab5e8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9cab5e8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9cab5e84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9cab5e84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9/1/22 meeting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Student: Bug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changes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Programming in C++ instead of 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Focusing on implementing assembler </a:t>
            </a:r>
            <a:r>
              <a:rPr lang="en"/>
              <a:t>itself</a:t>
            </a:r>
            <a:r>
              <a:rPr lang="en"/>
              <a:t> rather than supporting data structure and string processing libraries.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C++ Catch2 for Testing Framework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for current Assembler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</a:t>
            </a:r>
            <a:r>
              <a:rPr lang="en"/>
              <a:t>n addition to the basic assembler functionality, </a:t>
            </a:r>
            <a:r>
              <a:rPr lang="en"/>
              <a:t>goal is to add additional features like the directives for declaring variables, arrays, functions (scope) and so 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advantage of flexibility that come with designing Virtual machine compare to running directly on physical hardware.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 less burden on compiler.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32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Lexing State machine</a:t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3762300" y="2166900"/>
            <a:ext cx="809700" cy="80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4431500" y="680838"/>
            <a:ext cx="809700" cy="80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6031700" y="1624413"/>
            <a:ext cx="866700" cy="8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5517350" y="3176550"/>
            <a:ext cx="924000" cy="90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3564800" y="3862350"/>
            <a:ext cx="866700" cy="8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838325" y="2571750"/>
            <a:ext cx="924000" cy="90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Delim</a:t>
            </a:r>
            <a:endParaRPr/>
          </a:p>
        </p:txBody>
      </p:sp>
      <p:cxnSp>
        <p:nvCxnSpPr>
          <p:cNvPr id="142" name="Google Shape;142;p24"/>
          <p:cNvCxnSpPr>
            <a:stCxn id="136" idx="0"/>
            <a:endCxn id="137" idx="3"/>
          </p:cNvCxnSpPr>
          <p:nvPr/>
        </p:nvCxnSpPr>
        <p:spPr>
          <a:xfrm flipH="1" rot="10800000">
            <a:off x="4167150" y="1371900"/>
            <a:ext cx="382800" cy="7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4"/>
          <p:cNvCxnSpPr>
            <a:endCxn id="138" idx="2"/>
          </p:cNvCxnSpPr>
          <p:nvPr/>
        </p:nvCxnSpPr>
        <p:spPr>
          <a:xfrm flipH="1" rot="10800000">
            <a:off x="4571900" y="2049513"/>
            <a:ext cx="1459800" cy="5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4"/>
          <p:cNvCxnSpPr>
            <a:endCxn id="139" idx="1"/>
          </p:cNvCxnSpPr>
          <p:nvPr/>
        </p:nvCxnSpPr>
        <p:spPr>
          <a:xfrm>
            <a:off x="4453567" y="2858075"/>
            <a:ext cx="11991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4"/>
          <p:cNvCxnSpPr>
            <a:stCxn id="136" idx="4"/>
            <a:endCxn id="140" idx="0"/>
          </p:cNvCxnSpPr>
          <p:nvPr/>
        </p:nvCxnSpPr>
        <p:spPr>
          <a:xfrm flipH="1">
            <a:off x="3998250" y="2976600"/>
            <a:ext cx="168900" cy="8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4"/>
          <p:cNvCxnSpPr>
            <a:endCxn id="141" idx="6"/>
          </p:cNvCxnSpPr>
          <p:nvPr/>
        </p:nvCxnSpPr>
        <p:spPr>
          <a:xfrm flipH="1">
            <a:off x="2762325" y="2571600"/>
            <a:ext cx="9999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4"/>
          <p:cNvSpPr txBox="1"/>
          <p:nvPr/>
        </p:nvSpPr>
        <p:spPr>
          <a:xfrm>
            <a:off x="5022050" y="1974213"/>
            <a:ext cx="3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‘.’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3975750" y="1450350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0-9</a:t>
            </a:r>
            <a:endParaRPr/>
          </a:p>
        </p:txBody>
      </p:sp>
      <p:cxnSp>
        <p:nvCxnSpPr>
          <p:cNvPr id="149" name="Google Shape;149;p24"/>
          <p:cNvCxnSpPr>
            <a:stCxn id="137" idx="6"/>
            <a:endCxn id="138" idx="1"/>
          </p:cNvCxnSpPr>
          <p:nvPr/>
        </p:nvCxnSpPr>
        <p:spPr>
          <a:xfrm>
            <a:off x="5241200" y="1085688"/>
            <a:ext cx="9174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4"/>
          <p:cNvSpPr txBox="1"/>
          <p:nvPr/>
        </p:nvSpPr>
        <p:spPr>
          <a:xfrm>
            <a:off x="5652675" y="1044588"/>
            <a:ext cx="3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‘.’</a:t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4570302" y="407200"/>
            <a:ext cx="359225" cy="247650"/>
          </a:xfrm>
          <a:custGeom>
            <a:rect b="b" l="l" r="r" t="t"/>
            <a:pathLst>
              <a:path extrusionOk="0" h="9906" w="14369">
                <a:moveTo>
                  <a:pt x="925" y="9906"/>
                </a:moveTo>
                <a:cubicBezTo>
                  <a:pt x="-1610" y="7371"/>
                  <a:pt x="1531" y="0"/>
                  <a:pt x="5116" y="0"/>
                </a:cubicBezTo>
                <a:cubicBezTo>
                  <a:pt x="7301" y="0"/>
                  <a:pt x="9639" y="1781"/>
                  <a:pt x="10450" y="3810"/>
                </a:cubicBezTo>
                <a:cubicBezTo>
                  <a:pt x="10977" y="5128"/>
                  <a:pt x="9792" y="8001"/>
                  <a:pt x="11212" y="8001"/>
                </a:cubicBezTo>
                <a:cubicBezTo>
                  <a:pt x="12410" y="8001"/>
                  <a:pt x="13969" y="4934"/>
                  <a:pt x="14260" y="6096"/>
                </a:cubicBezTo>
                <a:cubicBezTo>
                  <a:pt x="14698" y="7847"/>
                  <a:pt x="11781" y="10096"/>
                  <a:pt x="10069" y="9525"/>
                </a:cubicBezTo>
                <a:cubicBezTo>
                  <a:pt x="8664" y="9057"/>
                  <a:pt x="6736" y="6762"/>
                  <a:pt x="7783" y="5715"/>
                </a:cubicBezTo>
                <a:cubicBezTo>
                  <a:pt x="9004" y="4494"/>
                  <a:pt x="10429" y="7990"/>
                  <a:pt x="11974" y="87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Google Shape;152;p24"/>
          <p:cNvSpPr txBox="1"/>
          <p:nvPr/>
        </p:nvSpPr>
        <p:spPr>
          <a:xfrm>
            <a:off x="4333050" y="4262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0-9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 rot="1378057">
            <a:off x="6555232" y="1392250"/>
            <a:ext cx="359215" cy="247643"/>
          </a:xfrm>
          <a:custGeom>
            <a:rect b="b" l="l" r="r" t="t"/>
            <a:pathLst>
              <a:path extrusionOk="0" h="9906" w="14369">
                <a:moveTo>
                  <a:pt x="925" y="9906"/>
                </a:moveTo>
                <a:cubicBezTo>
                  <a:pt x="-1610" y="7371"/>
                  <a:pt x="1531" y="0"/>
                  <a:pt x="5116" y="0"/>
                </a:cubicBezTo>
                <a:cubicBezTo>
                  <a:pt x="7301" y="0"/>
                  <a:pt x="9639" y="1781"/>
                  <a:pt x="10450" y="3810"/>
                </a:cubicBezTo>
                <a:cubicBezTo>
                  <a:pt x="10977" y="5128"/>
                  <a:pt x="9792" y="8001"/>
                  <a:pt x="11212" y="8001"/>
                </a:cubicBezTo>
                <a:cubicBezTo>
                  <a:pt x="12410" y="8001"/>
                  <a:pt x="13969" y="4934"/>
                  <a:pt x="14260" y="6096"/>
                </a:cubicBezTo>
                <a:cubicBezTo>
                  <a:pt x="14698" y="7847"/>
                  <a:pt x="11781" y="10096"/>
                  <a:pt x="10069" y="9525"/>
                </a:cubicBezTo>
                <a:cubicBezTo>
                  <a:pt x="8664" y="9057"/>
                  <a:pt x="6736" y="6762"/>
                  <a:pt x="7783" y="5715"/>
                </a:cubicBezTo>
                <a:cubicBezTo>
                  <a:pt x="9004" y="4494"/>
                  <a:pt x="10429" y="7990"/>
                  <a:pt x="11974" y="87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Google Shape;154;p24"/>
          <p:cNvSpPr txBox="1"/>
          <p:nvPr/>
        </p:nvSpPr>
        <p:spPr>
          <a:xfrm>
            <a:off x="6589663" y="101772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0-9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7553250" y="407200"/>
            <a:ext cx="866700" cy="86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  <p:cxnSp>
        <p:nvCxnSpPr>
          <p:cNvPr id="156" name="Google Shape;156;p24"/>
          <p:cNvCxnSpPr>
            <a:stCxn id="137" idx="7"/>
            <a:endCxn id="155" idx="2"/>
          </p:cNvCxnSpPr>
          <p:nvPr/>
        </p:nvCxnSpPr>
        <p:spPr>
          <a:xfrm>
            <a:off x="5122622" y="799415"/>
            <a:ext cx="2430600" cy="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4"/>
          <p:cNvCxnSpPr>
            <a:endCxn id="155" idx="3"/>
          </p:cNvCxnSpPr>
          <p:nvPr/>
        </p:nvCxnSpPr>
        <p:spPr>
          <a:xfrm flipH="1" rot="10800000">
            <a:off x="6898375" y="1146975"/>
            <a:ext cx="781800" cy="9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>
            <a:off x="5787950" y="384975"/>
            <a:ext cx="11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space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5022050" y="2720988"/>
            <a:ext cx="3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 rot="1378057">
            <a:off x="5973182" y="2900500"/>
            <a:ext cx="359215" cy="247643"/>
          </a:xfrm>
          <a:custGeom>
            <a:rect b="b" l="l" r="r" t="t"/>
            <a:pathLst>
              <a:path extrusionOk="0" h="9906" w="14369">
                <a:moveTo>
                  <a:pt x="925" y="9906"/>
                </a:moveTo>
                <a:cubicBezTo>
                  <a:pt x="-1610" y="7371"/>
                  <a:pt x="1531" y="0"/>
                  <a:pt x="5116" y="0"/>
                </a:cubicBezTo>
                <a:cubicBezTo>
                  <a:pt x="7301" y="0"/>
                  <a:pt x="9639" y="1781"/>
                  <a:pt x="10450" y="3810"/>
                </a:cubicBezTo>
                <a:cubicBezTo>
                  <a:pt x="10977" y="5128"/>
                  <a:pt x="9792" y="8001"/>
                  <a:pt x="11212" y="8001"/>
                </a:cubicBezTo>
                <a:cubicBezTo>
                  <a:pt x="12410" y="8001"/>
                  <a:pt x="13969" y="4934"/>
                  <a:pt x="14260" y="6096"/>
                </a:cubicBezTo>
                <a:cubicBezTo>
                  <a:pt x="14698" y="7847"/>
                  <a:pt x="11781" y="10096"/>
                  <a:pt x="10069" y="9525"/>
                </a:cubicBezTo>
                <a:cubicBezTo>
                  <a:pt x="8664" y="9057"/>
                  <a:pt x="6736" y="6762"/>
                  <a:pt x="7783" y="5715"/>
                </a:cubicBezTo>
                <a:cubicBezTo>
                  <a:pt x="9004" y="4494"/>
                  <a:pt x="10429" y="7990"/>
                  <a:pt x="11974" y="87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Google Shape;161;p24"/>
          <p:cNvSpPr txBox="1"/>
          <p:nvPr/>
        </p:nvSpPr>
        <p:spPr>
          <a:xfrm>
            <a:off x="6098963" y="2571588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5022050" y="4418350"/>
            <a:ext cx="866700" cy="86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  <p:cxnSp>
        <p:nvCxnSpPr>
          <p:cNvPr id="163" name="Google Shape;163;p24"/>
          <p:cNvCxnSpPr>
            <a:stCxn id="139" idx="4"/>
            <a:endCxn id="162" idx="7"/>
          </p:cNvCxnSpPr>
          <p:nvPr/>
        </p:nvCxnSpPr>
        <p:spPr>
          <a:xfrm flipH="1">
            <a:off x="5761850" y="4082850"/>
            <a:ext cx="217500" cy="4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4"/>
          <p:cNvSpPr txBox="1"/>
          <p:nvPr/>
        </p:nvSpPr>
        <p:spPr>
          <a:xfrm>
            <a:off x="5913825" y="4190838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”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469100" y="1850550"/>
            <a:ext cx="866700" cy="86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  <p:cxnSp>
        <p:nvCxnSpPr>
          <p:cNvPr id="166" name="Google Shape;166;p24"/>
          <p:cNvCxnSpPr>
            <a:stCxn id="141" idx="1"/>
            <a:endCxn id="165" idx="6"/>
          </p:cNvCxnSpPr>
          <p:nvPr/>
        </p:nvCxnSpPr>
        <p:spPr>
          <a:xfrm rot="10800000">
            <a:off x="1335842" y="2283875"/>
            <a:ext cx="6378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4"/>
          <p:cNvSpPr txBox="1"/>
          <p:nvPr/>
        </p:nvSpPr>
        <p:spPr>
          <a:xfrm>
            <a:off x="1590850" y="2166888"/>
            <a:ext cx="3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2673228" y="2294075"/>
            <a:ext cx="11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 , [ ] \n …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981400" y="3243525"/>
            <a:ext cx="16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a-zA-Z0-9_</a:t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 rot="-6381374">
            <a:off x="3215899" y="4276358"/>
            <a:ext cx="359214" cy="247642"/>
          </a:xfrm>
          <a:custGeom>
            <a:rect b="b" l="l" r="r" t="t"/>
            <a:pathLst>
              <a:path extrusionOk="0" h="9906" w="14369">
                <a:moveTo>
                  <a:pt x="925" y="9906"/>
                </a:moveTo>
                <a:cubicBezTo>
                  <a:pt x="-1610" y="7371"/>
                  <a:pt x="1531" y="0"/>
                  <a:pt x="5116" y="0"/>
                </a:cubicBezTo>
                <a:cubicBezTo>
                  <a:pt x="7301" y="0"/>
                  <a:pt x="9639" y="1781"/>
                  <a:pt x="10450" y="3810"/>
                </a:cubicBezTo>
                <a:cubicBezTo>
                  <a:pt x="10977" y="5128"/>
                  <a:pt x="9792" y="8001"/>
                  <a:pt x="11212" y="8001"/>
                </a:cubicBezTo>
                <a:cubicBezTo>
                  <a:pt x="12410" y="8001"/>
                  <a:pt x="13969" y="4934"/>
                  <a:pt x="14260" y="6096"/>
                </a:cubicBezTo>
                <a:cubicBezTo>
                  <a:pt x="14698" y="7847"/>
                  <a:pt x="11781" y="10096"/>
                  <a:pt x="10069" y="9525"/>
                </a:cubicBezTo>
                <a:cubicBezTo>
                  <a:pt x="8664" y="9057"/>
                  <a:pt x="6736" y="6762"/>
                  <a:pt x="7783" y="5715"/>
                </a:cubicBezTo>
                <a:cubicBezTo>
                  <a:pt x="9004" y="4494"/>
                  <a:pt x="10429" y="7990"/>
                  <a:pt x="11974" y="87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Google Shape;171;p24"/>
          <p:cNvSpPr txBox="1"/>
          <p:nvPr/>
        </p:nvSpPr>
        <p:spPr>
          <a:xfrm>
            <a:off x="2308950" y="4312350"/>
            <a:ext cx="16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a-zA-Z0-9_</a:t>
            </a:r>
            <a:endParaRPr/>
          </a:p>
        </p:txBody>
      </p:sp>
      <p:cxnSp>
        <p:nvCxnSpPr>
          <p:cNvPr id="172" name="Google Shape;172;p24"/>
          <p:cNvCxnSpPr>
            <a:stCxn id="140" idx="5"/>
            <a:endCxn id="162" idx="2"/>
          </p:cNvCxnSpPr>
          <p:nvPr/>
        </p:nvCxnSpPr>
        <p:spPr>
          <a:xfrm>
            <a:off x="4304575" y="4588041"/>
            <a:ext cx="7176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4"/>
          <p:cNvSpPr txBox="1"/>
          <p:nvPr/>
        </p:nvSpPr>
        <p:spPr>
          <a:xfrm>
            <a:off x="7220850" y="1624425"/>
            <a:ext cx="11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space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3823075" y="4672200"/>
            <a:ext cx="11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space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4048" l="0" r="62984" t="56221"/>
          <a:stretch/>
        </p:blipFill>
        <p:spPr>
          <a:xfrm>
            <a:off x="979675" y="375817"/>
            <a:ext cx="7554048" cy="439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 2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Finish Assembly lexer implementation and adding more test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assembly parser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Top down, recursive </a:t>
            </a:r>
            <a:r>
              <a:rPr lang="en"/>
              <a:t>descent</a:t>
            </a:r>
            <a:r>
              <a:rPr lang="en"/>
              <a:t> </a:t>
            </a: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there is time, start </a:t>
            </a:r>
            <a:r>
              <a:rPr lang="en"/>
              <a:t>working</a:t>
            </a:r>
            <a:r>
              <a:rPr lang="en"/>
              <a:t>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Integrate lexer and parser to assembly process for building executable.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we discussed…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Writing down Assembly grammar for already available tools like Bison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Writing assembler as a first practice for writing Lexer/tokenizer and parser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Multi-pass design idea for Assembler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First pass: Construct tables that would be use for </a:t>
            </a:r>
            <a:r>
              <a:rPr lang="en"/>
              <a:t>resolving</a:t>
            </a:r>
            <a:r>
              <a:rPr lang="en"/>
              <a:t> symbols, label, etc in the second pass.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Second pass: assemble instructions into byte code.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0627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67" name="Google Shape;67;p15"/>
          <p:cNvSpPr/>
          <p:nvPr/>
        </p:nvSpPr>
        <p:spPr>
          <a:xfrm>
            <a:off x="75528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06275" y="26470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script.source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1313925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21694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73800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2" name="Google Shape;72;p15"/>
          <p:cNvSpPr/>
          <p:nvPr/>
        </p:nvSpPr>
        <p:spPr>
          <a:xfrm>
            <a:off x="4422809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73800" y="26470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script.assembly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31141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49814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7832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8487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764132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15"/>
          <p:cNvSpPr/>
          <p:nvPr/>
        </p:nvSpPr>
        <p:spPr>
          <a:xfrm>
            <a:off x="809033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564250" y="26470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script.executable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8006875" y="3047250"/>
            <a:ext cx="225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641325" y="3907775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7268963" y="471800"/>
            <a:ext cx="1498325" cy="10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885550" y="40154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  </a:t>
            </a:r>
            <a:endParaRPr/>
          </a:p>
        </p:txBody>
      </p:sp>
      <p:cxnSp>
        <p:nvCxnSpPr>
          <p:cNvPr id="85" name="Google Shape;85;p15"/>
          <p:cNvCxnSpPr>
            <a:stCxn id="82" idx="1"/>
            <a:endCxn id="84" idx="3"/>
          </p:cNvCxnSpPr>
          <p:nvPr/>
        </p:nvCxnSpPr>
        <p:spPr>
          <a:xfrm rot="10800000">
            <a:off x="6497125" y="4215575"/>
            <a:ext cx="11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3873225" y="1524250"/>
            <a:ext cx="5157000" cy="1545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Grammar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asm_lexer.l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37204" l="0" r="61352" t="12655"/>
          <a:stretch/>
        </p:blipFill>
        <p:spPr>
          <a:xfrm>
            <a:off x="1560700" y="1017725"/>
            <a:ext cx="5870813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38267" l="0" r="59458" t="0"/>
          <a:stretch/>
        </p:blipFill>
        <p:spPr>
          <a:xfrm>
            <a:off x="1608900" y="149900"/>
            <a:ext cx="5643602" cy="4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36994" l="0" r="75337" t="18266"/>
          <a:stretch/>
        </p:blipFill>
        <p:spPr>
          <a:xfrm>
            <a:off x="1740250" y="222525"/>
            <a:ext cx="5008142" cy="49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353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asm_parser.y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28708" l="0" r="67289" t="3613"/>
          <a:stretch/>
        </p:blipFill>
        <p:spPr>
          <a:xfrm>
            <a:off x="3846450" y="309325"/>
            <a:ext cx="4192512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