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be744da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be744da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5be744da7e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5be744da7e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5be744da7e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5be744da7e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5be744da7e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5be744da7e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5be744da7e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5be744da7e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5be744da7e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5be744da7e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5be744da7e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5be744da7e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5be744da7e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5be744da7e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5be744da7e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5be744da7e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5be744da7e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5be744da7e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5be744da7e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5be744da7e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be744da7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be744da7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5be744da7e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5be744da7e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5be744da7e_0_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5be744da7e_0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5be744da7e_0_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5be744da7e_0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5be744da7e_0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5be744da7e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5be744da7e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5be744da7e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5be744da7e_0_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5be744da7e_0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5be744da7e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5be744da7e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5be744da7e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5be744da7e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5be744da7e_0_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5be744da7e_0_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5be744da7e_0_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5be744da7e_0_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be744da7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5be744da7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5be744da7e_0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5be744da7e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5be744da7e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5be744da7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be744da7e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be744da7e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be744da7e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be744da7e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5be744da7e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5be744da7e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5be744da7e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5be744da7e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5be744da7e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5be744da7e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5be744da7e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5be744da7e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CS 4974 Independent Study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9/29/22 meeting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Student: Bug Lee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>
            <a:off x="1405450" y="1427975"/>
            <a:ext cx="2768700" cy="31785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 txBox="1"/>
          <p:nvPr/>
        </p:nvSpPr>
        <p:spPr>
          <a:xfrm>
            <a:off x="1547950" y="861950"/>
            <a:ext cx="248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Instruction stream</a:t>
            </a:r>
            <a:endParaRPr sz="2000"/>
          </a:p>
        </p:txBody>
      </p:sp>
      <p:sp>
        <p:nvSpPr>
          <p:cNvPr id="179" name="Google Shape;179;p22"/>
          <p:cNvSpPr txBox="1"/>
          <p:nvPr/>
        </p:nvSpPr>
        <p:spPr>
          <a:xfrm>
            <a:off x="6497825" y="1118950"/>
            <a:ext cx="223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Runtime Stack</a:t>
            </a:r>
            <a:endParaRPr sz="2000"/>
          </a:p>
        </p:txBody>
      </p:sp>
      <p:sp>
        <p:nvSpPr>
          <p:cNvPr id="180" name="Google Shape;180;p22"/>
          <p:cNvSpPr/>
          <p:nvPr/>
        </p:nvSpPr>
        <p:spPr>
          <a:xfrm>
            <a:off x="5960825" y="4113725"/>
            <a:ext cx="2768700" cy="4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 txBox="1"/>
          <p:nvPr/>
        </p:nvSpPr>
        <p:spPr>
          <a:xfrm>
            <a:off x="6345575" y="4159925"/>
            <a:ext cx="19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Global data</a:t>
            </a:r>
            <a:endParaRPr sz="1900"/>
          </a:p>
        </p:txBody>
      </p:sp>
      <p:pic>
        <p:nvPicPr>
          <p:cNvPr id="182" name="Google Shape;182;p22"/>
          <p:cNvPicPr preferRelativeResize="0"/>
          <p:nvPr/>
        </p:nvPicPr>
        <p:blipFill rotWithShape="1">
          <a:blip r:embed="rId3">
            <a:alphaModFix/>
          </a:blip>
          <a:srcRect b="46042" l="46860" r="49437" t="49106"/>
          <a:stretch/>
        </p:blipFill>
        <p:spPr>
          <a:xfrm>
            <a:off x="5414250" y="3429699"/>
            <a:ext cx="455299" cy="32010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2"/>
          <p:cNvSpPr txBox="1"/>
          <p:nvPr/>
        </p:nvSpPr>
        <p:spPr>
          <a:xfrm>
            <a:off x="4424850" y="3389650"/>
            <a:ext cx="9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 ptr</a:t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5960825" y="3576425"/>
            <a:ext cx="2768700" cy="53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 txBox="1"/>
          <p:nvPr/>
        </p:nvSpPr>
        <p:spPr>
          <a:xfrm>
            <a:off x="6345575" y="3576425"/>
            <a:ext cx="199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Main func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Stack frame</a:t>
            </a:r>
            <a:endParaRPr sz="1900"/>
          </a:p>
        </p:txBody>
      </p:sp>
      <p:sp>
        <p:nvSpPr>
          <p:cNvPr id="186" name="Google Shape;186;p22"/>
          <p:cNvSpPr txBox="1"/>
          <p:nvPr/>
        </p:nvSpPr>
        <p:spPr>
          <a:xfrm>
            <a:off x="311700" y="215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Call instruction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187" name="Google Shape;187;p22"/>
          <p:cNvPicPr preferRelativeResize="0"/>
          <p:nvPr/>
        </p:nvPicPr>
        <p:blipFill rotWithShape="1">
          <a:blip r:embed="rId3">
            <a:alphaModFix/>
          </a:blip>
          <a:srcRect b="46042" l="46860" r="49437" t="49106"/>
          <a:stretch/>
        </p:blipFill>
        <p:spPr>
          <a:xfrm>
            <a:off x="903375" y="1651599"/>
            <a:ext cx="455299" cy="32010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2"/>
          <p:cNvSpPr txBox="1"/>
          <p:nvPr/>
        </p:nvSpPr>
        <p:spPr>
          <a:xfrm>
            <a:off x="-86025" y="1611550"/>
            <a:ext cx="9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 </a:t>
            </a:r>
            <a:r>
              <a:rPr lang="en"/>
              <a:t>ptr</a:t>
            </a:r>
            <a:endParaRPr/>
          </a:p>
        </p:txBody>
      </p:sp>
      <p:sp>
        <p:nvSpPr>
          <p:cNvPr id="189" name="Google Shape;189;p22"/>
          <p:cNvSpPr txBox="1"/>
          <p:nvPr/>
        </p:nvSpPr>
        <p:spPr>
          <a:xfrm>
            <a:off x="1405450" y="1427975"/>
            <a:ext cx="27687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Add x, 42</a:t>
            </a:r>
            <a:endParaRPr sz="1900"/>
          </a:p>
        </p:txBody>
      </p:sp>
      <p:sp>
        <p:nvSpPr>
          <p:cNvPr id="190" name="Google Shape;190;p22"/>
          <p:cNvSpPr txBox="1"/>
          <p:nvPr/>
        </p:nvSpPr>
        <p:spPr>
          <a:xfrm>
            <a:off x="1405450" y="1831000"/>
            <a:ext cx="27687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Call myFunc</a:t>
            </a:r>
            <a:endParaRPr sz="1900"/>
          </a:p>
        </p:txBody>
      </p:sp>
      <p:sp>
        <p:nvSpPr>
          <p:cNvPr id="191" name="Google Shape;191;p22"/>
          <p:cNvSpPr txBox="1"/>
          <p:nvPr/>
        </p:nvSpPr>
        <p:spPr>
          <a:xfrm>
            <a:off x="1405450" y="3576425"/>
            <a:ext cx="27687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Mov x, 1</a:t>
            </a:r>
            <a:endParaRPr sz="1900"/>
          </a:p>
        </p:txBody>
      </p:sp>
      <p:sp>
        <p:nvSpPr>
          <p:cNvPr id="192" name="Google Shape;192;p22"/>
          <p:cNvSpPr txBox="1"/>
          <p:nvPr/>
        </p:nvSpPr>
        <p:spPr>
          <a:xfrm>
            <a:off x="1358675" y="3176225"/>
            <a:ext cx="17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myFunc entry point</a:t>
            </a:r>
            <a:endParaRPr/>
          </a:p>
        </p:txBody>
      </p:sp>
      <p:sp>
        <p:nvSpPr>
          <p:cNvPr id="193" name="Google Shape;193;p22"/>
          <p:cNvSpPr txBox="1"/>
          <p:nvPr/>
        </p:nvSpPr>
        <p:spPr>
          <a:xfrm>
            <a:off x="1547950" y="2402763"/>
            <a:ext cx="144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/>
          <p:nvPr/>
        </p:nvSpPr>
        <p:spPr>
          <a:xfrm>
            <a:off x="1405450" y="1427975"/>
            <a:ext cx="2768700" cy="31785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3"/>
          <p:cNvSpPr txBox="1"/>
          <p:nvPr/>
        </p:nvSpPr>
        <p:spPr>
          <a:xfrm>
            <a:off x="1547950" y="861950"/>
            <a:ext cx="248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Instruction stream</a:t>
            </a:r>
            <a:endParaRPr sz="2000"/>
          </a:p>
        </p:txBody>
      </p:sp>
      <p:sp>
        <p:nvSpPr>
          <p:cNvPr id="200" name="Google Shape;200;p23"/>
          <p:cNvSpPr txBox="1"/>
          <p:nvPr/>
        </p:nvSpPr>
        <p:spPr>
          <a:xfrm>
            <a:off x="6497825" y="1118950"/>
            <a:ext cx="223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Runtime Stack</a:t>
            </a:r>
            <a:endParaRPr sz="2000"/>
          </a:p>
        </p:txBody>
      </p:sp>
      <p:sp>
        <p:nvSpPr>
          <p:cNvPr id="201" name="Google Shape;201;p23"/>
          <p:cNvSpPr/>
          <p:nvPr/>
        </p:nvSpPr>
        <p:spPr>
          <a:xfrm>
            <a:off x="5960825" y="4113725"/>
            <a:ext cx="2768700" cy="4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6345575" y="4159925"/>
            <a:ext cx="19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Global data</a:t>
            </a:r>
            <a:endParaRPr sz="1900"/>
          </a:p>
        </p:txBody>
      </p:sp>
      <p:pic>
        <p:nvPicPr>
          <p:cNvPr id="203" name="Google Shape;203;p23"/>
          <p:cNvPicPr preferRelativeResize="0"/>
          <p:nvPr/>
        </p:nvPicPr>
        <p:blipFill rotWithShape="1">
          <a:blip r:embed="rId3">
            <a:alphaModFix/>
          </a:blip>
          <a:srcRect b="46042" l="46860" r="49437" t="49106"/>
          <a:stretch/>
        </p:blipFill>
        <p:spPr>
          <a:xfrm>
            <a:off x="5414250" y="3429699"/>
            <a:ext cx="455299" cy="32010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3"/>
          <p:cNvSpPr txBox="1"/>
          <p:nvPr/>
        </p:nvSpPr>
        <p:spPr>
          <a:xfrm>
            <a:off x="4424850" y="3389650"/>
            <a:ext cx="9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 ptr</a:t>
            </a: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5960825" y="3576425"/>
            <a:ext cx="2768700" cy="53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3"/>
          <p:cNvSpPr txBox="1"/>
          <p:nvPr/>
        </p:nvSpPr>
        <p:spPr>
          <a:xfrm>
            <a:off x="6345575" y="3576425"/>
            <a:ext cx="199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Main func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Stack frame</a:t>
            </a:r>
            <a:endParaRPr sz="1900"/>
          </a:p>
        </p:txBody>
      </p:sp>
      <p:sp>
        <p:nvSpPr>
          <p:cNvPr id="207" name="Google Shape;207;p23"/>
          <p:cNvSpPr txBox="1"/>
          <p:nvPr/>
        </p:nvSpPr>
        <p:spPr>
          <a:xfrm>
            <a:off x="311700" y="215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Call instruction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208" name="Google Shape;208;p23"/>
          <p:cNvPicPr preferRelativeResize="0"/>
          <p:nvPr/>
        </p:nvPicPr>
        <p:blipFill rotWithShape="1">
          <a:blip r:embed="rId3">
            <a:alphaModFix/>
          </a:blip>
          <a:srcRect b="46042" l="46860" r="49437" t="49106"/>
          <a:stretch/>
        </p:blipFill>
        <p:spPr>
          <a:xfrm>
            <a:off x="903375" y="1651599"/>
            <a:ext cx="455299" cy="32010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3"/>
          <p:cNvSpPr txBox="1"/>
          <p:nvPr/>
        </p:nvSpPr>
        <p:spPr>
          <a:xfrm>
            <a:off x="-86025" y="1611550"/>
            <a:ext cx="9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 ptr</a:t>
            </a:r>
            <a:endParaRPr/>
          </a:p>
        </p:txBody>
      </p:sp>
      <p:sp>
        <p:nvSpPr>
          <p:cNvPr id="210" name="Google Shape;210;p23"/>
          <p:cNvSpPr txBox="1"/>
          <p:nvPr/>
        </p:nvSpPr>
        <p:spPr>
          <a:xfrm>
            <a:off x="1405450" y="1427975"/>
            <a:ext cx="27687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Add x, 42</a:t>
            </a:r>
            <a:endParaRPr sz="1900"/>
          </a:p>
        </p:txBody>
      </p:sp>
      <p:sp>
        <p:nvSpPr>
          <p:cNvPr id="211" name="Google Shape;211;p23"/>
          <p:cNvSpPr txBox="1"/>
          <p:nvPr/>
        </p:nvSpPr>
        <p:spPr>
          <a:xfrm>
            <a:off x="1405450" y="1831000"/>
            <a:ext cx="27687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Call myFunc</a:t>
            </a:r>
            <a:endParaRPr sz="1900"/>
          </a:p>
        </p:txBody>
      </p:sp>
      <p:sp>
        <p:nvSpPr>
          <p:cNvPr id="212" name="Google Shape;212;p23"/>
          <p:cNvSpPr txBox="1"/>
          <p:nvPr/>
        </p:nvSpPr>
        <p:spPr>
          <a:xfrm>
            <a:off x="1405450" y="3576425"/>
            <a:ext cx="27687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Mov x, 1</a:t>
            </a:r>
            <a:endParaRPr sz="1900"/>
          </a:p>
        </p:txBody>
      </p:sp>
      <p:sp>
        <p:nvSpPr>
          <p:cNvPr id="213" name="Google Shape;213;p23"/>
          <p:cNvSpPr txBox="1"/>
          <p:nvPr/>
        </p:nvSpPr>
        <p:spPr>
          <a:xfrm>
            <a:off x="1358675" y="3176225"/>
            <a:ext cx="17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myFunc entry point</a:t>
            </a:r>
            <a:endParaRPr/>
          </a:p>
        </p:txBody>
      </p:sp>
      <p:sp>
        <p:nvSpPr>
          <p:cNvPr id="214" name="Google Shape;214;p23"/>
          <p:cNvSpPr txBox="1"/>
          <p:nvPr/>
        </p:nvSpPr>
        <p:spPr>
          <a:xfrm>
            <a:off x="1547950" y="2402763"/>
            <a:ext cx="144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215" name="Google Shape;215;p23"/>
          <p:cNvSpPr/>
          <p:nvPr/>
        </p:nvSpPr>
        <p:spPr>
          <a:xfrm>
            <a:off x="1955175" y="1840575"/>
            <a:ext cx="1100100" cy="390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3"/>
          <p:cNvSpPr txBox="1"/>
          <p:nvPr/>
        </p:nvSpPr>
        <p:spPr>
          <a:xfrm>
            <a:off x="3677700" y="326825"/>
            <a:ext cx="2483700" cy="4617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Function Table</a:t>
            </a:r>
            <a:endParaRPr sz="1800"/>
          </a:p>
        </p:txBody>
      </p:sp>
      <p:cxnSp>
        <p:nvCxnSpPr>
          <p:cNvPr id="217" name="Google Shape;217;p23"/>
          <p:cNvCxnSpPr>
            <a:stCxn id="215" idx="3"/>
            <a:endCxn id="216" idx="2"/>
          </p:cNvCxnSpPr>
          <p:nvPr/>
        </p:nvCxnSpPr>
        <p:spPr>
          <a:xfrm flipH="1" rot="10800000">
            <a:off x="3055275" y="788475"/>
            <a:ext cx="1864200" cy="1247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/>
          <p:nvPr/>
        </p:nvSpPr>
        <p:spPr>
          <a:xfrm>
            <a:off x="1405450" y="1427975"/>
            <a:ext cx="2768700" cy="31785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4"/>
          <p:cNvSpPr txBox="1"/>
          <p:nvPr/>
        </p:nvSpPr>
        <p:spPr>
          <a:xfrm>
            <a:off x="1547950" y="861950"/>
            <a:ext cx="248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Instruction stream</a:t>
            </a:r>
            <a:endParaRPr sz="2000"/>
          </a:p>
        </p:txBody>
      </p:sp>
      <p:sp>
        <p:nvSpPr>
          <p:cNvPr id="224" name="Google Shape;224;p24"/>
          <p:cNvSpPr txBox="1"/>
          <p:nvPr/>
        </p:nvSpPr>
        <p:spPr>
          <a:xfrm>
            <a:off x="6497825" y="1118950"/>
            <a:ext cx="223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Runtime Stack</a:t>
            </a:r>
            <a:endParaRPr sz="2000"/>
          </a:p>
        </p:txBody>
      </p:sp>
      <p:sp>
        <p:nvSpPr>
          <p:cNvPr id="225" name="Google Shape;225;p24"/>
          <p:cNvSpPr/>
          <p:nvPr/>
        </p:nvSpPr>
        <p:spPr>
          <a:xfrm>
            <a:off x="5960825" y="4113725"/>
            <a:ext cx="2768700" cy="4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4"/>
          <p:cNvSpPr txBox="1"/>
          <p:nvPr/>
        </p:nvSpPr>
        <p:spPr>
          <a:xfrm>
            <a:off x="6345575" y="4159925"/>
            <a:ext cx="19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Global data</a:t>
            </a:r>
            <a:endParaRPr sz="1900"/>
          </a:p>
        </p:txBody>
      </p:sp>
      <p:pic>
        <p:nvPicPr>
          <p:cNvPr id="227" name="Google Shape;227;p24"/>
          <p:cNvPicPr preferRelativeResize="0"/>
          <p:nvPr/>
        </p:nvPicPr>
        <p:blipFill rotWithShape="1">
          <a:blip r:embed="rId3">
            <a:alphaModFix/>
          </a:blip>
          <a:srcRect b="46042" l="46860" r="49437" t="49106"/>
          <a:stretch/>
        </p:blipFill>
        <p:spPr>
          <a:xfrm>
            <a:off x="5414250" y="3429699"/>
            <a:ext cx="455299" cy="32010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4"/>
          <p:cNvSpPr txBox="1"/>
          <p:nvPr/>
        </p:nvSpPr>
        <p:spPr>
          <a:xfrm>
            <a:off x="4424850" y="3389650"/>
            <a:ext cx="9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 ptr</a:t>
            </a:r>
            <a:endParaRPr/>
          </a:p>
        </p:txBody>
      </p:sp>
      <p:sp>
        <p:nvSpPr>
          <p:cNvPr id="229" name="Google Shape;229;p24"/>
          <p:cNvSpPr/>
          <p:nvPr/>
        </p:nvSpPr>
        <p:spPr>
          <a:xfrm>
            <a:off x="5960825" y="3576425"/>
            <a:ext cx="2768700" cy="53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6345575" y="3576425"/>
            <a:ext cx="199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Main func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Stack frame</a:t>
            </a:r>
            <a:endParaRPr sz="1900"/>
          </a:p>
        </p:txBody>
      </p:sp>
      <p:sp>
        <p:nvSpPr>
          <p:cNvPr id="231" name="Google Shape;231;p24"/>
          <p:cNvSpPr txBox="1"/>
          <p:nvPr/>
        </p:nvSpPr>
        <p:spPr>
          <a:xfrm>
            <a:off x="311700" y="215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Call instruction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232" name="Google Shape;232;p24"/>
          <p:cNvPicPr preferRelativeResize="0"/>
          <p:nvPr/>
        </p:nvPicPr>
        <p:blipFill rotWithShape="1">
          <a:blip r:embed="rId3">
            <a:alphaModFix/>
          </a:blip>
          <a:srcRect b="46042" l="46860" r="49437" t="49106"/>
          <a:stretch/>
        </p:blipFill>
        <p:spPr>
          <a:xfrm>
            <a:off x="903375" y="2075924"/>
            <a:ext cx="455299" cy="32010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4"/>
          <p:cNvSpPr txBox="1"/>
          <p:nvPr/>
        </p:nvSpPr>
        <p:spPr>
          <a:xfrm>
            <a:off x="-86025" y="2035875"/>
            <a:ext cx="9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 ptr</a:t>
            </a:r>
            <a:endParaRPr/>
          </a:p>
        </p:txBody>
      </p:sp>
      <p:sp>
        <p:nvSpPr>
          <p:cNvPr id="234" name="Google Shape;234;p24"/>
          <p:cNvSpPr txBox="1"/>
          <p:nvPr/>
        </p:nvSpPr>
        <p:spPr>
          <a:xfrm>
            <a:off x="1405450" y="1427975"/>
            <a:ext cx="27687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Add x, 42</a:t>
            </a:r>
            <a:endParaRPr sz="1900"/>
          </a:p>
        </p:txBody>
      </p:sp>
      <p:sp>
        <p:nvSpPr>
          <p:cNvPr id="235" name="Google Shape;235;p24"/>
          <p:cNvSpPr txBox="1"/>
          <p:nvPr/>
        </p:nvSpPr>
        <p:spPr>
          <a:xfrm>
            <a:off x="1405450" y="1831000"/>
            <a:ext cx="27687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Call myFunc</a:t>
            </a:r>
            <a:endParaRPr sz="1900"/>
          </a:p>
        </p:txBody>
      </p:sp>
      <p:sp>
        <p:nvSpPr>
          <p:cNvPr id="236" name="Google Shape;236;p24"/>
          <p:cNvSpPr txBox="1"/>
          <p:nvPr/>
        </p:nvSpPr>
        <p:spPr>
          <a:xfrm>
            <a:off x="1405450" y="3576425"/>
            <a:ext cx="27687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Mov x, 1</a:t>
            </a:r>
            <a:endParaRPr sz="1900"/>
          </a:p>
        </p:txBody>
      </p:sp>
      <p:sp>
        <p:nvSpPr>
          <p:cNvPr id="237" name="Google Shape;237;p24"/>
          <p:cNvSpPr txBox="1"/>
          <p:nvPr/>
        </p:nvSpPr>
        <p:spPr>
          <a:xfrm>
            <a:off x="1358675" y="3176225"/>
            <a:ext cx="17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myFunc entry point</a:t>
            </a:r>
            <a:endParaRPr/>
          </a:p>
        </p:txBody>
      </p:sp>
      <p:sp>
        <p:nvSpPr>
          <p:cNvPr id="238" name="Google Shape;238;p24"/>
          <p:cNvSpPr txBox="1"/>
          <p:nvPr/>
        </p:nvSpPr>
        <p:spPr>
          <a:xfrm>
            <a:off x="1547950" y="2402763"/>
            <a:ext cx="144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239" name="Google Shape;239;p24"/>
          <p:cNvSpPr txBox="1"/>
          <p:nvPr/>
        </p:nvSpPr>
        <p:spPr>
          <a:xfrm>
            <a:off x="3677700" y="326825"/>
            <a:ext cx="2483700" cy="4617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Function Table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/>
          <p:nvPr/>
        </p:nvSpPr>
        <p:spPr>
          <a:xfrm>
            <a:off x="1405450" y="1427975"/>
            <a:ext cx="2768700" cy="31785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5"/>
          <p:cNvSpPr txBox="1"/>
          <p:nvPr/>
        </p:nvSpPr>
        <p:spPr>
          <a:xfrm>
            <a:off x="1547950" y="861950"/>
            <a:ext cx="248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Instruction stream</a:t>
            </a:r>
            <a:endParaRPr sz="2000"/>
          </a:p>
        </p:txBody>
      </p:sp>
      <p:sp>
        <p:nvSpPr>
          <p:cNvPr id="246" name="Google Shape;246;p25"/>
          <p:cNvSpPr txBox="1"/>
          <p:nvPr/>
        </p:nvSpPr>
        <p:spPr>
          <a:xfrm>
            <a:off x="6497825" y="1118950"/>
            <a:ext cx="223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Runtime Stack</a:t>
            </a:r>
            <a:endParaRPr sz="2000"/>
          </a:p>
        </p:txBody>
      </p:sp>
      <p:sp>
        <p:nvSpPr>
          <p:cNvPr id="247" name="Google Shape;247;p25"/>
          <p:cNvSpPr/>
          <p:nvPr/>
        </p:nvSpPr>
        <p:spPr>
          <a:xfrm>
            <a:off x="5960825" y="4113725"/>
            <a:ext cx="2768700" cy="4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5"/>
          <p:cNvSpPr txBox="1"/>
          <p:nvPr/>
        </p:nvSpPr>
        <p:spPr>
          <a:xfrm>
            <a:off x="6345575" y="4159925"/>
            <a:ext cx="19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Global data</a:t>
            </a:r>
            <a:endParaRPr sz="1900"/>
          </a:p>
        </p:txBody>
      </p:sp>
      <p:pic>
        <p:nvPicPr>
          <p:cNvPr id="249" name="Google Shape;249;p25"/>
          <p:cNvPicPr preferRelativeResize="0"/>
          <p:nvPr/>
        </p:nvPicPr>
        <p:blipFill rotWithShape="1">
          <a:blip r:embed="rId3">
            <a:alphaModFix/>
          </a:blip>
          <a:srcRect b="46042" l="46860" r="49437" t="49106"/>
          <a:stretch/>
        </p:blipFill>
        <p:spPr>
          <a:xfrm>
            <a:off x="5414250" y="3429699"/>
            <a:ext cx="455299" cy="32010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5"/>
          <p:cNvSpPr txBox="1"/>
          <p:nvPr/>
        </p:nvSpPr>
        <p:spPr>
          <a:xfrm>
            <a:off x="4424850" y="3389650"/>
            <a:ext cx="9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 ptr</a:t>
            </a:r>
            <a:endParaRPr/>
          </a:p>
        </p:txBody>
      </p:sp>
      <p:sp>
        <p:nvSpPr>
          <p:cNvPr id="251" name="Google Shape;251;p25"/>
          <p:cNvSpPr/>
          <p:nvPr/>
        </p:nvSpPr>
        <p:spPr>
          <a:xfrm>
            <a:off x="5960825" y="3576425"/>
            <a:ext cx="2768700" cy="53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5"/>
          <p:cNvSpPr txBox="1"/>
          <p:nvPr/>
        </p:nvSpPr>
        <p:spPr>
          <a:xfrm>
            <a:off x="6345575" y="3576425"/>
            <a:ext cx="199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Main func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Stack frame</a:t>
            </a:r>
            <a:endParaRPr sz="1900"/>
          </a:p>
        </p:txBody>
      </p:sp>
      <p:sp>
        <p:nvSpPr>
          <p:cNvPr id="253" name="Google Shape;253;p25"/>
          <p:cNvSpPr txBox="1"/>
          <p:nvPr/>
        </p:nvSpPr>
        <p:spPr>
          <a:xfrm>
            <a:off x="311700" y="215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Call instruction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254" name="Google Shape;254;p25"/>
          <p:cNvPicPr preferRelativeResize="0"/>
          <p:nvPr/>
        </p:nvPicPr>
        <p:blipFill rotWithShape="1">
          <a:blip r:embed="rId3">
            <a:alphaModFix/>
          </a:blip>
          <a:srcRect b="46042" l="46860" r="49437" t="49106"/>
          <a:stretch/>
        </p:blipFill>
        <p:spPr>
          <a:xfrm>
            <a:off x="903375" y="2075924"/>
            <a:ext cx="455299" cy="32010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5"/>
          <p:cNvSpPr txBox="1"/>
          <p:nvPr/>
        </p:nvSpPr>
        <p:spPr>
          <a:xfrm>
            <a:off x="-86025" y="2035875"/>
            <a:ext cx="9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 ptr</a:t>
            </a:r>
            <a:endParaRPr/>
          </a:p>
        </p:txBody>
      </p:sp>
      <p:sp>
        <p:nvSpPr>
          <p:cNvPr id="256" name="Google Shape;256;p25"/>
          <p:cNvSpPr txBox="1"/>
          <p:nvPr/>
        </p:nvSpPr>
        <p:spPr>
          <a:xfrm>
            <a:off x="1405450" y="1427975"/>
            <a:ext cx="27687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Add x, 42</a:t>
            </a:r>
            <a:endParaRPr sz="1900"/>
          </a:p>
        </p:txBody>
      </p:sp>
      <p:sp>
        <p:nvSpPr>
          <p:cNvPr id="257" name="Google Shape;257;p25"/>
          <p:cNvSpPr txBox="1"/>
          <p:nvPr/>
        </p:nvSpPr>
        <p:spPr>
          <a:xfrm>
            <a:off x="1405450" y="1831000"/>
            <a:ext cx="27687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Call myFunc</a:t>
            </a:r>
            <a:endParaRPr sz="1900"/>
          </a:p>
        </p:txBody>
      </p:sp>
      <p:sp>
        <p:nvSpPr>
          <p:cNvPr id="258" name="Google Shape;258;p25"/>
          <p:cNvSpPr txBox="1"/>
          <p:nvPr/>
        </p:nvSpPr>
        <p:spPr>
          <a:xfrm>
            <a:off x="1405450" y="3576425"/>
            <a:ext cx="27687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Mov x, 1</a:t>
            </a:r>
            <a:endParaRPr sz="1900"/>
          </a:p>
        </p:txBody>
      </p:sp>
      <p:sp>
        <p:nvSpPr>
          <p:cNvPr id="259" name="Google Shape;259;p25"/>
          <p:cNvSpPr txBox="1"/>
          <p:nvPr/>
        </p:nvSpPr>
        <p:spPr>
          <a:xfrm>
            <a:off x="1358675" y="3176225"/>
            <a:ext cx="17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myFunc entry point</a:t>
            </a:r>
            <a:endParaRPr/>
          </a:p>
        </p:txBody>
      </p:sp>
      <p:sp>
        <p:nvSpPr>
          <p:cNvPr id="260" name="Google Shape;260;p25"/>
          <p:cNvSpPr txBox="1"/>
          <p:nvPr/>
        </p:nvSpPr>
        <p:spPr>
          <a:xfrm>
            <a:off x="1547950" y="2402763"/>
            <a:ext cx="144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261" name="Google Shape;261;p25"/>
          <p:cNvSpPr txBox="1"/>
          <p:nvPr/>
        </p:nvSpPr>
        <p:spPr>
          <a:xfrm>
            <a:off x="3677700" y="326825"/>
            <a:ext cx="2483700" cy="4617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Function Table</a:t>
            </a:r>
            <a:endParaRPr sz="1800"/>
          </a:p>
        </p:txBody>
      </p:sp>
      <p:sp>
        <p:nvSpPr>
          <p:cNvPr id="262" name="Google Shape;262;p25"/>
          <p:cNvSpPr/>
          <p:nvPr/>
        </p:nvSpPr>
        <p:spPr>
          <a:xfrm>
            <a:off x="5960825" y="3306425"/>
            <a:ext cx="2768700" cy="270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address: 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"/>
          <p:cNvSpPr/>
          <p:nvPr/>
        </p:nvSpPr>
        <p:spPr>
          <a:xfrm>
            <a:off x="1405450" y="1427975"/>
            <a:ext cx="2768700" cy="31785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6"/>
          <p:cNvSpPr txBox="1"/>
          <p:nvPr/>
        </p:nvSpPr>
        <p:spPr>
          <a:xfrm>
            <a:off x="1547950" y="861950"/>
            <a:ext cx="248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Instruction stream</a:t>
            </a:r>
            <a:endParaRPr sz="2000"/>
          </a:p>
        </p:txBody>
      </p:sp>
      <p:sp>
        <p:nvSpPr>
          <p:cNvPr id="269" name="Google Shape;269;p26"/>
          <p:cNvSpPr txBox="1"/>
          <p:nvPr/>
        </p:nvSpPr>
        <p:spPr>
          <a:xfrm>
            <a:off x="6497825" y="1118950"/>
            <a:ext cx="223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Runtime Stack</a:t>
            </a:r>
            <a:endParaRPr sz="2000"/>
          </a:p>
        </p:txBody>
      </p:sp>
      <p:sp>
        <p:nvSpPr>
          <p:cNvPr id="270" name="Google Shape;270;p26"/>
          <p:cNvSpPr/>
          <p:nvPr/>
        </p:nvSpPr>
        <p:spPr>
          <a:xfrm>
            <a:off x="5960825" y="4113725"/>
            <a:ext cx="2768700" cy="4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6"/>
          <p:cNvSpPr txBox="1"/>
          <p:nvPr/>
        </p:nvSpPr>
        <p:spPr>
          <a:xfrm>
            <a:off x="6345575" y="4159925"/>
            <a:ext cx="19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Global data</a:t>
            </a:r>
            <a:endParaRPr sz="1900"/>
          </a:p>
        </p:txBody>
      </p:sp>
      <p:pic>
        <p:nvPicPr>
          <p:cNvPr id="272" name="Google Shape;272;p26"/>
          <p:cNvPicPr preferRelativeResize="0"/>
          <p:nvPr/>
        </p:nvPicPr>
        <p:blipFill rotWithShape="1">
          <a:blip r:embed="rId3">
            <a:alphaModFix/>
          </a:blip>
          <a:srcRect b="46042" l="46860" r="49437" t="49106"/>
          <a:stretch/>
        </p:blipFill>
        <p:spPr>
          <a:xfrm>
            <a:off x="5414250" y="1715774"/>
            <a:ext cx="455299" cy="320101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6"/>
          <p:cNvSpPr txBox="1"/>
          <p:nvPr/>
        </p:nvSpPr>
        <p:spPr>
          <a:xfrm>
            <a:off x="4424850" y="1675725"/>
            <a:ext cx="9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 ptr</a:t>
            </a:r>
            <a:endParaRPr/>
          </a:p>
        </p:txBody>
      </p:sp>
      <p:sp>
        <p:nvSpPr>
          <p:cNvPr id="274" name="Google Shape;274;p26"/>
          <p:cNvSpPr/>
          <p:nvPr/>
        </p:nvSpPr>
        <p:spPr>
          <a:xfrm>
            <a:off x="5960825" y="3576425"/>
            <a:ext cx="2768700" cy="53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6"/>
          <p:cNvSpPr txBox="1"/>
          <p:nvPr/>
        </p:nvSpPr>
        <p:spPr>
          <a:xfrm>
            <a:off x="6345575" y="3576425"/>
            <a:ext cx="199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Main func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Stack frame</a:t>
            </a:r>
            <a:endParaRPr sz="1900"/>
          </a:p>
        </p:txBody>
      </p:sp>
      <p:sp>
        <p:nvSpPr>
          <p:cNvPr id="276" name="Google Shape;276;p26"/>
          <p:cNvSpPr txBox="1"/>
          <p:nvPr/>
        </p:nvSpPr>
        <p:spPr>
          <a:xfrm>
            <a:off x="311700" y="215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Call instruction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277" name="Google Shape;277;p26"/>
          <p:cNvPicPr preferRelativeResize="0"/>
          <p:nvPr/>
        </p:nvPicPr>
        <p:blipFill rotWithShape="1">
          <a:blip r:embed="rId3">
            <a:alphaModFix/>
          </a:blip>
          <a:srcRect b="46042" l="46860" r="49437" t="49106"/>
          <a:stretch/>
        </p:blipFill>
        <p:spPr>
          <a:xfrm>
            <a:off x="903375" y="2075924"/>
            <a:ext cx="455299" cy="320101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6"/>
          <p:cNvSpPr txBox="1"/>
          <p:nvPr/>
        </p:nvSpPr>
        <p:spPr>
          <a:xfrm>
            <a:off x="-86025" y="2035875"/>
            <a:ext cx="9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 ptr</a:t>
            </a:r>
            <a:endParaRPr/>
          </a:p>
        </p:txBody>
      </p:sp>
      <p:sp>
        <p:nvSpPr>
          <p:cNvPr id="279" name="Google Shape;279;p26"/>
          <p:cNvSpPr txBox="1"/>
          <p:nvPr/>
        </p:nvSpPr>
        <p:spPr>
          <a:xfrm>
            <a:off x="1405450" y="1427975"/>
            <a:ext cx="27687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Add x, 42</a:t>
            </a:r>
            <a:endParaRPr sz="1900"/>
          </a:p>
        </p:txBody>
      </p:sp>
      <p:sp>
        <p:nvSpPr>
          <p:cNvPr id="280" name="Google Shape;280;p26"/>
          <p:cNvSpPr txBox="1"/>
          <p:nvPr/>
        </p:nvSpPr>
        <p:spPr>
          <a:xfrm>
            <a:off x="1405450" y="1831000"/>
            <a:ext cx="27687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Call myFunc</a:t>
            </a:r>
            <a:endParaRPr sz="1900"/>
          </a:p>
        </p:txBody>
      </p:sp>
      <p:sp>
        <p:nvSpPr>
          <p:cNvPr id="281" name="Google Shape;281;p26"/>
          <p:cNvSpPr txBox="1"/>
          <p:nvPr/>
        </p:nvSpPr>
        <p:spPr>
          <a:xfrm>
            <a:off x="1405450" y="3576425"/>
            <a:ext cx="27687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Mov x, 1</a:t>
            </a:r>
            <a:endParaRPr sz="1900"/>
          </a:p>
        </p:txBody>
      </p:sp>
      <p:sp>
        <p:nvSpPr>
          <p:cNvPr id="282" name="Google Shape;282;p26"/>
          <p:cNvSpPr txBox="1"/>
          <p:nvPr/>
        </p:nvSpPr>
        <p:spPr>
          <a:xfrm>
            <a:off x="1358675" y="3176225"/>
            <a:ext cx="17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myFunc entry point</a:t>
            </a:r>
            <a:endParaRPr/>
          </a:p>
        </p:txBody>
      </p:sp>
      <p:sp>
        <p:nvSpPr>
          <p:cNvPr id="283" name="Google Shape;283;p26"/>
          <p:cNvSpPr txBox="1"/>
          <p:nvPr/>
        </p:nvSpPr>
        <p:spPr>
          <a:xfrm>
            <a:off x="1547950" y="2402763"/>
            <a:ext cx="144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284" name="Google Shape;284;p26"/>
          <p:cNvSpPr txBox="1"/>
          <p:nvPr/>
        </p:nvSpPr>
        <p:spPr>
          <a:xfrm>
            <a:off x="3677700" y="326825"/>
            <a:ext cx="2483700" cy="4617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Function Table</a:t>
            </a:r>
            <a:endParaRPr sz="1800"/>
          </a:p>
        </p:txBody>
      </p:sp>
      <p:sp>
        <p:nvSpPr>
          <p:cNvPr id="285" name="Google Shape;285;p26"/>
          <p:cNvSpPr/>
          <p:nvPr/>
        </p:nvSpPr>
        <p:spPr>
          <a:xfrm>
            <a:off x="5960825" y="3306425"/>
            <a:ext cx="2768700" cy="270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address: 2</a:t>
            </a:r>
            <a:endParaRPr/>
          </a:p>
        </p:txBody>
      </p:sp>
      <p:sp>
        <p:nvSpPr>
          <p:cNvPr id="286" name="Google Shape;286;p26"/>
          <p:cNvSpPr/>
          <p:nvPr/>
        </p:nvSpPr>
        <p:spPr>
          <a:xfrm>
            <a:off x="5960825" y="1885688"/>
            <a:ext cx="2768700" cy="141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6"/>
          <p:cNvSpPr txBox="1"/>
          <p:nvPr/>
        </p:nvSpPr>
        <p:spPr>
          <a:xfrm>
            <a:off x="6345575" y="2549763"/>
            <a:ext cx="199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myFunc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Local variables</a:t>
            </a:r>
            <a:endParaRPr sz="1900"/>
          </a:p>
        </p:txBody>
      </p:sp>
      <p:sp>
        <p:nvSpPr>
          <p:cNvPr id="288" name="Google Shape;288;p26"/>
          <p:cNvSpPr/>
          <p:nvPr/>
        </p:nvSpPr>
        <p:spPr>
          <a:xfrm>
            <a:off x="5960825" y="1896100"/>
            <a:ext cx="2768700" cy="270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myFunc function index</a:t>
            </a:r>
            <a:endParaRPr/>
          </a:p>
        </p:txBody>
      </p:sp>
      <p:cxnSp>
        <p:nvCxnSpPr>
          <p:cNvPr id="289" name="Google Shape;289;p26"/>
          <p:cNvCxnSpPr>
            <a:endCxn id="269" idx="0"/>
          </p:cNvCxnSpPr>
          <p:nvPr/>
        </p:nvCxnSpPr>
        <p:spPr>
          <a:xfrm>
            <a:off x="6161375" y="557650"/>
            <a:ext cx="1452300" cy="561300"/>
          </a:xfrm>
          <a:prstGeom prst="bentConnector2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"/>
          <p:cNvSpPr/>
          <p:nvPr/>
        </p:nvSpPr>
        <p:spPr>
          <a:xfrm>
            <a:off x="1405450" y="1427975"/>
            <a:ext cx="2768700" cy="31785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7"/>
          <p:cNvSpPr txBox="1"/>
          <p:nvPr/>
        </p:nvSpPr>
        <p:spPr>
          <a:xfrm>
            <a:off x="1547950" y="861950"/>
            <a:ext cx="248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Instruction stream</a:t>
            </a:r>
            <a:endParaRPr sz="2000"/>
          </a:p>
        </p:txBody>
      </p:sp>
      <p:sp>
        <p:nvSpPr>
          <p:cNvPr id="296" name="Google Shape;296;p27"/>
          <p:cNvSpPr txBox="1"/>
          <p:nvPr/>
        </p:nvSpPr>
        <p:spPr>
          <a:xfrm>
            <a:off x="6497825" y="1118950"/>
            <a:ext cx="223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Runtime Stack</a:t>
            </a:r>
            <a:endParaRPr sz="2000"/>
          </a:p>
        </p:txBody>
      </p:sp>
      <p:sp>
        <p:nvSpPr>
          <p:cNvPr id="297" name="Google Shape;297;p27"/>
          <p:cNvSpPr/>
          <p:nvPr/>
        </p:nvSpPr>
        <p:spPr>
          <a:xfrm>
            <a:off x="5960825" y="4113725"/>
            <a:ext cx="2768700" cy="4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7"/>
          <p:cNvSpPr txBox="1"/>
          <p:nvPr/>
        </p:nvSpPr>
        <p:spPr>
          <a:xfrm>
            <a:off x="6345575" y="4159925"/>
            <a:ext cx="19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Global data</a:t>
            </a:r>
            <a:endParaRPr sz="1900"/>
          </a:p>
        </p:txBody>
      </p:sp>
      <p:sp>
        <p:nvSpPr>
          <p:cNvPr id="299" name="Google Shape;299;p27"/>
          <p:cNvSpPr/>
          <p:nvPr/>
        </p:nvSpPr>
        <p:spPr>
          <a:xfrm>
            <a:off x="5960825" y="3576425"/>
            <a:ext cx="2768700" cy="53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7"/>
          <p:cNvSpPr txBox="1"/>
          <p:nvPr/>
        </p:nvSpPr>
        <p:spPr>
          <a:xfrm>
            <a:off x="6345575" y="3576425"/>
            <a:ext cx="199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Main func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Stack frame</a:t>
            </a:r>
            <a:endParaRPr sz="1900"/>
          </a:p>
        </p:txBody>
      </p:sp>
      <p:sp>
        <p:nvSpPr>
          <p:cNvPr id="301" name="Google Shape;301;p27"/>
          <p:cNvSpPr txBox="1"/>
          <p:nvPr/>
        </p:nvSpPr>
        <p:spPr>
          <a:xfrm>
            <a:off x="311700" y="215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Call instruction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302" name="Google Shape;302;p27"/>
          <p:cNvPicPr preferRelativeResize="0"/>
          <p:nvPr/>
        </p:nvPicPr>
        <p:blipFill rotWithShape="1">
          <a:blip r:embed="rId3">
            <a:alphaModFix/>
          </a:blip>
          <a:srcRect b="46042" l="46860" r="49437" t="49106"/>
          <a:stretch/>
        </p:blipFill>
        <p:spPr>
          <a:xfrm>
            <a:off x="903375" y="3429699"/>
            <a:ext cx="455299" cy="320101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7"/>
          <p:cNvSpPr txBox="1"/>
          <p:nvPr/>
        </p:nvSpPr>
        <p:spPr>
          <a:xfrm>
            <a:off x="-86025" y="3389650"/>
            <a:ext cx="9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 ptr</a:t>
            </a:r>
            <a:endParaRPr/>
          </a:p>
        </p:txBody>
      </p:sp>
      <p:sp>
        <p:nvSpPr>
          <p:cNvPr id="304" name="Google Shape;304;p27"/>
          <p:cNvSpPr txBox="1"/>
          <p:nvPr/>
        </p:nvSpPr>
        <p:spPr>
          <a:xfrm>
            <a:off x="1405450" y="1427975"/>
            <a:ext cx="27687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Add x, 42</a:t>
            </a:r>
            <a:endParaRPr sz="1900"/>
          </a:p>
        </p:txBody>
      </p:sp>
      <p:sp>
        <p:nvSpPr>
          <p:cNvPr id="305" name="Google Shape;305;p27"/>
          <p:cNvSpPr txBox="1"/>
          <p:nvPr/>
        </p:nvSpPr>
        <p:spPr>
          <a:xfrm>
            <a:off x="1405450" y="1831000"/>
            <a:ext cx="27687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Call myFunc</a:t>
            </a:r>
            <a:endParaRPr sz="1900"/>
          </a:p>
        </p:txBody>
      </p:sp>
      <p:sp>
        <p:nvSpPr>
          <p:cNvPr id="306" name="Google Shape;306;p27"/>
          <p:cNvSpPr txBox="1"/>
          <p:nvPr/>
        </p:nvSpPr>
        <p:spPr>
          <a:xfrm>
            <a:off x="1405450" y="3576425"/>
            <a:ext cx="27687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Mov x, 1</a:t>
            </a:r>
            <a:endParaRPr sz="1900"/>
          </a:p>
        </p:txBody>
      </p:sp>
      <p:sp>
        <p:nvSpPr>
          <p:cNvPr id="307" name="Google Shape;307;p27"/>
          <p:cNvSpPr txBox="1"/>
          <p:nvPr/>
        </p:nvSpPr>
        <p:spPr>
          <a:xfrm>
            <a:off x="1358675" y="3176225"/>
            <a:ext cx="17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myFunc entry point</a:t>
            </a:r>
            <a:endParaRPr/>
          </a:p>
        </p:txBody>
      </p:sp>
      <p:sp>
        <p:nvSpPr>
          <p:cNvPr id="308" name="Google Shape;308;p27"/>
          <p:cNvSpPr txBox="1"/>
          <p:nvPr/>
        </p:nvSpPr>
        <p:spPr>
          <a:xfrm>
            <a:off x="1547950" y="2402763"/>
            <a:ext cx="144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309" name="Google Shape;309;p27"/>
          <p:cNvSpPr txBox="1"/>
          <p:nvPr/>
        </p:nvSpPr>
        <p:spPr>
          <a:xfrm>
            <a:off x="3677700" y="326825"/>
            <a:ext cx="2483700" cy="4617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Function Table</a:t>
            </a:r>
            <a:endParaRPr sz="1800"/>
          </a:p>
        </p:txBody>
      </p:sp>
      <p:sp>
        <p:nvSpPr>
          <p:cNvPr id="310" name="Google Shape;310;p27"/>
          <p:cNvSpPr/>
          <p:nvPr/>
        </p:nvSpPr>
        <p:spPr>
          <a:xfrm>
            <a:off x="5960825" y="3306425"/>
            <a:ext cx="2768700" cy="270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address: 2</a:t>
            </a:r>
            <a:endParaRPr/>
          </a:p>
        </p:txBody>
      </p:sp>
      <p:sp>
        <p:nvSpPr>
          <p:cNvPr id="311" name="Google Shape;311;p27"/>
          <p:cNvSpPr/>
          <p:nvPr/>
        </p:nvSpPr>
        <p:spPr>
          <a:xfrm>
            <a:off x="5960825" y="1885688"/>
            <a:ext cx="2768700" cy="141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7"/>
          <p:cNvSpPr txBox="1"/>
          <p:nvPr/>
        </p:nvSpPr>
        <p:spPr>
          <a:xfrm>
            <a:off x="6345575" y="2549763"/>
            <a:ext cx="199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myFunc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Local variables</a:t>
            </a:r>
            <a:endParaRPr sz="1900"/>
          </a:p>
        </p:txBody>
      </p:sp>
      <p:sp>
        <p:nvSpPr>
          <p:cNvPr id="313" name="Google Shape;313;p27"/>
          <p:cNvSpPr/>
          <p:nvPr/>
        </p:nvSpPr>
        <p:spPr>
          <a:xfrm>
            <a:off x="5960825" y="1896100"/>
            <a:ext cx="2768700" cy="270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myFunc function index</a:t>
            </a:r>
            <a:endParaRPr/>
          </a:p>
        </p:txBody>
      </p:sp>
      <p:cxnSp>
        <p:nvCxnSpPr>
          <p:cNvPr id="314" name="Google Shape;314;p27"/>
          <p:cNvCxnSpPr>
            <a:endCxn id="303" idx="0"/>
          </p:cNvCxnSpPr>
          <p:nvPr/>
        </p:nvCxnSpPr>
        <p:spPr>
          <a:xfrm flipH="1">
            <a:off x="408675" y="795250"/>
            <a:ext cx="3279300" cy="2594400"/>
          </a:xfrm>
          <a:prstGeom prst="bentConnector2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15" name="Google Shape;315;p27"/>
          <p:cNvPicPr preferRelativeResize="0"/>
          <p:nvPr/>
        </p:nvPicPr>
        <p:blipFill rotWithShape="1">
          <a:blip r:embed="rId3">
            <a:alphaModFix/>
          </a:blip>
          <a:srcRect b="46042" l="46860" r="49437" t="49106"/>
          <a:stretch/>
        </p:blipFill>
        <p:spPr>
          <a:xfrm>
            <a:off x="5414250" y="1715774"/>
            <a:ext cx="455299" cy="320101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7"/>
          <p:cNvSpPr txBox="1"/>
          <p:nvPr/>
        </p:nvSpPr>
        <p:spPr>
          <a:xfrm>
            <a:off x="4424850" y="1675725"/>
            <a:ext cx="9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 ptr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8"/>
          <p:cNvSpPr/>
          <p:nvPr/>
        </p:nvSpPr>
        <p:spPr>
          <a:xfrm>
            <a:off x="1405450" y="1427975"/>
            <a:ext cx="2768700" cy="31785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8"/>
          <p:cNvSpPr txBox="1"/>
          <p:nvPr/>
        </p:nvSpPr>
        <p:spPr>
          <a:xfrm>
            <a:off x="1547950" y="861950"/>
            <a:ext cx="248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Instruction stream</a:t>
            </a:r>
            <a:endParaRPr sz="2000"/>
          </a:p>
        </p:txBody>
      </p:sp>
      <p:sp>
        <p:nvSpPr>
          <p:cNvPr id="323" name="Google Shape;323;p28"/>
          <p:cNvSpPr txBox="1"/>
          <p:nvPr/>
        </p:nvSpPr>
        <p:spPr>
          <a:xfrm>
            <a:off x="6497825" y="1118950"/>
            <a:ext cx="223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Runtime Stack</a:t>
            </a:r>
            <a:endParaRPr sz="2000"/>
          </a:p>
        </p:txBody>
      </p:sp>
      <p:sp>
        <p:nvSpPr>
          <p:cNvPr id="324" name="Google Shape;324;p28"/>
          <p:cNvSpPr/>
          <p:nvPr/>
        </p:nvSpPr>
        <p:spPr>
          <a:xfrm>
            <a:off x="5960825" y="4113725"/>
            <a:ext cx="2768700" cy="4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8"/>
          <p:cNvSpPr txBox="1"/>
          <p:nvPr/>
        </p:nvSpPr>
        <p:spPr>
          <a:xfrm>
            <a:off x="6345575" y="4159925"/>
            <a:ext cx="19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Global data</a:t>
            </a:r>
            <a:endParaRPr sz="1900"/>
          </a:p>
        </p:txBody>
      </p:sp>
      <p:sp>
        <p:nvSpPr>
          <p:cNvPr id="326" name="Google Shape;326;p28"/>
          <p:cNvSpPr/>
          <p:nvPr/>
        </p:nvSpPr>
        <p:spPr>
          <a:xfrm>
            <a:off x="5960825" y="3576425"/>
            <a:ext cx="2768700" cy="53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8"/>
          <p:cNvSpPr txBox="1"/>
          <p:nvPr/>
        </p:nvSpPr>
        <p:spPr>
          <a:xfrm>
            <a:off x="6345575" y="3576425"/>
            <a:ext cx="199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Main func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Stack frame</a:t>
            </a:r>
            <a:endParaRPr sz="1900"/>
          </a:p>
        </p:txBody>
      </p:sp>
      <p:sp>
        <p:nvSpPr>
          <p:cNvPr id="328" name="Google Shape;328;p28"/>
          <p:cNvSpPr txBox="1"/>
          <p:nvPr/>
        </p:nvSpPr>
        <p:spPr>
          <a:xfrm>
            <a:off x="311700" y="215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Ret</a:t>
            </a:r>
            <a:r>
              <a:rPr lang="en" sz="2800"/>
              <a:t> instruction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329" name="Google Shape;329;p28"/>
          <p:cNvPicPr preferRelativeResize="0"/>
          <p:nvPr/>
        </p:nvPicPr>
        <p:blipFill rotWithShape="1">
          <a:blip r:embed="rId3">
            <a:alphaModFix/>
          </a:blip>
          <a:srcRect b="46042" l="46860" r="49437" t="49106"/>
          <a:stretch/>
        </p:blipFill>
        <p:spPr>
          <a:xfrm>
            <a:off x="903375" y="3789849"/>
            <a:ext cx="455299" cy="320101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8"/>
          <p:cNvSpPr txBox="1"/>
          <p:nvPr/>
        </p:nvSpPr>
        <p:spPr>
          <a:xfrm>
            <a:off x="-86025" y="3749800"/>
            <a:ext cx="9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 ptr</a:t>
            </a:r>
            <a:endParaRPr/>
          </a:p>
        </p:txBody>
      </p:sp>
      <p:sp>
        <p:nvSpPr>
          <p:cNvPr id="331" name="Google Shape;331;p28"/>
          <p:cNvSpPr txBox="1"/>
          <p:nvPr/>
        </p:nvSpPr>
        <p:spPr>
          <a:xfrm>
            <a:off x="1405450" y="1427975"/>
            <a:ext cx="27687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Add x, 42</a:t>
            </a:r>
            <a:endParaRPr sz="1900"/>
          </a:p>
        </p:txBody>
      </p:sp>
      <p:sp>
        <p:nvSpPr>
          <p:cNvPr id="332" name="Google Shape;332;p28"/>
          <p:cNvSpPr txBox="1"/>
          <p:nvPr/>
        </p:nvSpPr>
        <p:spPr>
          <a:xfrm>
            <a:off x="1405450" y="1831000"/>
            <a:ext cx="27687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Call myFunc</a:t>
            </a:r>
            <a:endParaRPr sz="1900"/>
          </a:p>
        </p:txBody>
      </p:sp>
      <p:sp>
        <p:nvSpPr>
          <p:cNvPr id="333" name="Google Shape;333;p28"/>
          <p:cNvSpPr txBox="1"/>
          <p:nvPr/>
        </p:nvSpPr>
        <p:spPr>
          <a:xfrm>
            <a:off x="1405450" y="3576425"/>
            <a:ext cx="27687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Mov x, 1</a:t>
            </a:r>
            <a:endParaRPr sz="1900"/>
          </a:p>
        </p:txBody>
      </p:sp>
      <p:sp>
        <p:nvSpPr>
          <p:cNvPr id="334" name="Google Shape;334;p28"/>
          <p:cNvSpPr txBox="1"/>
          <p:nvPr/>
        </p:nvSpPr>
        <p:spPr>
          <a:xfrm>
            <a:off x="1358675" y="3176225"/>
            <a:ext cx="17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myFunc entry point</a:t>
            </a:r>
            <a:endParaRPr/>
          </a:p>
        </p:txBody>
      </p:sp>
      <p:sp>
        <p:nvSpPr>
          <p:cNvPr id="335" name="Google Shape;335;p28"/>
          <p:cNvSpPr txBox="1"/>
          <p:nvPr/>
        </p:nvSpPr>
        <p:spPr>
          <a:xfrm>
            <a:off x="1547950" y="2402763"/>
            <a:ext cx="144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336" name="Google Shape;336;p28"/>
          <p:cNvSpPr txBox="1"/>
          <p:nvPr/>
        </p:nvSpPr>
        <p:spPr>
          <a:xfrm>
            <a:off x="3677700" y="326825"/>
            <a:ext cx="2483700" cy="4617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Function Table</a:t>
            </a:r>
            <a:endParaRPr sz="1800"/>
          </a:p>
        </p:txBody>
      </p:sp>
      <p:sp>
        <p:nvSpPr>
          <p:cNvPr id="337" name="Google Shape;337;p28"/>
          <p:cNvSpPr/>
          <p:nvPr/>
        </p:nvSpPr>
        <p:spPr>
          <a:xfrm>
            <a:off x="5960825" y="3306425"/>
            <a:ext cx="2768700" cy="270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address: 2</a:t>
            </a:r>
            <a:endParaRPr/>
          </a:p>
        </p:txBody>
      </p:sp>
      <p:sp>
        <p:nvSpPr>
          <p:cNvPr id="338" name="Google Shape;338;p28"/>
          <p:cNvSpPr/>
          <p:nvPr/>
        </p:nvSpPr>
        <p:spPr>
          <a:xfrm>
            <a:off x="5960825" y="1885688"/>
            <a:ext cx="2768700" cy="141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8"/>
          <p:cNvSpPr txBox="1"/>
          <p:nvPr/>
        </p:nvSpPr>
        <p:spPr>
          <a:xfrm>
            <a:off x="6345575" y="2549763"/>
            <a:ext cx="199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myFunc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Local variables</a:t>
            </a:r>
            <a:endParaRPr sz="1900"/>
          </a:p>
        </p:txBody>
      </p:sp>
      <p:sp>
        <p:nvSpPr>
          <p:cNvPr id="340" name="Google Shape;340;p28"/>
          <p:cNvSpPr/>
          <p:nvPr/>
        </p:nvSpPr>
        <p:spPr>
          <a:xfrm>
            <a:off x="5960825" y="1896100"/>
            <a:ext cx="2768700" cy="270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myFunc function index</a:t>
            </a:r>
            <a:endParaRPr/>
          </a:p>
        </p:txBody>
      </p:sp>
      <p:sp>
        <p:nvSpPr>
          <p:cNvPr id="341" name="Google Shape;341;p28"/>
          <p:cNvSpPr txBox="1"/>
          <p:nvPr/>
        </p:nvSpPr>
        <p:spPr>
          <a:xfrm>
            <a:off x="1405450" y="3976625"/>
            <a:ext cx="27687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ret</a:t>
            </a:r>
            <a:endParaRPr sz="1900"/>
          </a:p>
        </p:txBody>
      </p:sp>
      <p:pic>
        <p:nvPicPr>
          <p:cNvPr id="342" name="Google Shape;342;p28"/>
          <p:cNvPicPr preferRelativeResize="0"/>
          <p:nvPr/>
        </p:nvPicPr>
        <p:blipFill rotWithShape="1">
          <a:blip r:embed="rId3">
            <a:alphaModFix/>
          </a:blip>
          <a:srcRect b="46042" l="46860" r="49437" t="49106"/>
          <a:stretch/>
        </p:blipFill>
        <p:spPr>
          <a:xfrm>
            <a:off x="5414250" y="1715774"/>
            <a:ext cx="455299" cy="32010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8"/>
          <p:cNvSpPr txBox="1"/>
          <p:nvPr/>
        </p:nvSpPr>
        <p:spPr>
          <a:xfrm>
            <a:off x="4424850" y="1675725"/>
            <a:ext cx="9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 ptr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9"/>
          <p:cNvSpPr/>
          <p:nvPr/>
        </p:nvSpPr>
        <p:spPr>
          <a:xfrm>
            <a:off x="1405450" y="1427975"/>
            <a:ext cx="2768700" cy="31785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9"/>
          <p:cNvSpPr txBox="1"/>
          <p:nvPr/>
        </p:nvSpPr>
        <p:spPr>
          <a:xfrm>
            <a:off x="1547950" y="861950"/>
            <a:ext cx="248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Instruction stream</a:t>
            </a:r>
            <a:endParaRPr sz="2000"/>
          </a:p>
        </p:txBody>
      </p:sp>
      <p:sp>
        <p:nvSpPr>
          <p:cNvPr id="350" name="Google Shape;350;p29"/>
          <p:cNvSpPr txBox="1"/>
          <p:nvPr/>
        </p:nvSpPr>
        <p:spPr>
          <a:xfrm>
            <a:off x="6497825" y="1118950"/>
            <a:ext cx="223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Runtime Stack</a:t>
            </a:r>
            <a:endParaRPr sz="2000"/>
          </a:p>
        </p:txBody>
      </p:sp>
      <p:sp>
        <p:nvSpPr>
          <p:cNvPr id="351" name="Google Shape;351;p29"/>
          <p:cNvSpPr/>
          <p:nvPr/>
        </p:nvSpPr>
        <p:spPr>
          <a:xfrm>
            <a:off x="5960825" y="4113725"/>
            <a:ext cx="2768700" cy="4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9"/>
          <p:cNvSpPr txBox="1"/>
          <p:nvPr/>
        </p:nvSpPr>
        <p:spPr>
          <a:xfrm>
            <a:off x="6345575" y="4159925"/>
            <a:ext cx="19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Global data</a:t>
            </a:r>
            <a:endParaRPr sz="1900"/>
          </a:p>
        </p:txBody>
      </p:sp>
      <p:sp>
        <p:nvSpPr>
          <p:cNvPr id="353" name="Google Shape;353;p29"/>
          <p:cNvSpPr/>
          <p:nvPr/>
        </p:nvSpPr>
        <p:spPr>
          <a:xfrm>
            <a:off x="5960825" y="3576425"/>
            <a:ext cx="2768700" cy="53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9"/>
          <p:cNvSpPr txBox="1"/>
          <p:nvPr/>
        </p:nvSpPr>
        <p:spPr>
          <a:xfrm>
            <a:off x="6345575" y="3576425"/>
            <a:ext cx="199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Main func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Stack frame</a:t>
            </a:r>
            <a:endParaRPr sz="1900"/>
          </a:p>
        </p:txBody>
      </p:sp>
      <p:sp>
        <p:nvSpPr>
          <p:cNvPr id="355" name="Google Shape;355;p29"/>
          <p:cNvSpPr txBox="1"/>
          <p:nvPr/>
        </p:nvSpPr>
        <p:spPr>
          <a:xfrm>
            <a:off x="311700" y="215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Ret instruction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356" name="Google Shape;356;p29"/>
          <p:cNvPicPr preferRelativeResize="0"/>
          <p:nvPr/>
        </p:nvPicPr>
        <p:blipFill rotWithShape="1">
          <a:blip r:embed="rId3">
            <a:alphaModFix/>
          </a:blip>
          <a:srcRect b="46042" l="46860" r="49437" t="49106"/>
          <a:stretch/>
        </p:blipFill>
        <p:spPr>
          <a:xfrm>
            <a:off x="903375" y="3789849"/>
            <a:ext cx="455299" cy="320101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9"/>
          <p:cNvSpPr txBox="1"/>
          <p:nvPr/>
        </p:nvSpPr>
        <p:spPr>
          <a:xfrm>
            <a:off x="-86025" y="3749800"/>
            <a:ext cx="9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 ptr</a:t>
            </a:r>
            <a:endParaRPr/>
          </a:p>
        </p:txBody>
      </p:sp>
      <p:sp>
        <p:nvSpPr>
          <p:cNvPr id="358" name="Google Shape;358;p29"/>
          <p:cNvSpPr txBox="1"/>
          <p:nvPr/>
        </p:nvSpPr>
        <p:spPr>
          <a:xfrm>
            <a:off x="1405450" y="1427975"/>
            <a:ext cx="27687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Add x, 42</a:t>
            </a:r>
            <a:endParaRPr sz="1900"/>
          </a:p>
        </p:txBody>
      </p:sp>
      <p:sp>
        <p:nvSpPr>
          <p:cNvPr id="359" name="Google Shape;359;p29"/>
          <p:cNvSpPr txBox="1"/>
          <p:nvPr/>
        </p:nvSpPr>
        <p:spPr>
          <a:xfrm>
            <a:off x="1405450" y="1831000"/>
            <a:ext cx="27687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Call myFunc</a:t>
            </a:r>
            <a:endParaRPr sz="1900"/>
          </a:p>
        </p:txBody>
      </p:sp>
      <p:sp>
        <p:nvSpPr>
          <p:cNvPr id="360" name="Google Shape;360;p29"/>
          <p:cNvSpPr txBox="1"/>
          <p:nvPr/>
        </p:nvSpPr>
        <p:spPr>
          <a:xfrm>
            <a:off x="1405450" y="3576425"/>
            <a:ext cx="27687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Mov x, 1</a:t>
            </a:r>
            <a:endParaRPr sz="1900"/>
          </a:p>
        </p:txBody>
      </p:sp>
      <p:sp>
        <p:nvSpPr>
          <p:cNvPr id="361" name="Google Shape;361;p29"/>
          <p:cNvSpPr txBox="1"/>
          <p:nvPr/>
        </p:nvSpPr>
        <p:spPr>
          <a:xfrm>
            <a:off x="1358675" y="3176225"/>
            <a:ext cx="17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myFunc entry point</a:t>
            </a:r>
            <a:endParaRPr/>
          </a:p>
        </p:txBody>
      </p:sp>
      <p:sp>
        <p:nvSpPr>
          <p:cNvPr id="362" name="Google Shape;362;p29"/>
          <p:cNvSpPr txBox="1"/>
          <p:nvPr/>
        </p:nvSpPr>
        <p:spPr>
          <a:xfrm>
            <a:off x="1547950" y="2402763"/>
            <a:ext cx="144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363" name="Google Shape;363;p29"/>
          <p:cNvSpPr txBox="1"/>
          <p:nvPr/>
        </p:nvSpPr>
        <p:spPr>
          <a:xfrm>
            <a:off x="3677700" y="326825"/>
            <a:ext cx="2483700" cy="4617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Function Table</a:t>
            </a:r>
            <a:endParaRPr sz="1800"/>
          </a:p>
        </p:txBody>
      </p:sp>
      <p:sp>
        <p:nvSpPr>
          <p:cNvPr id="364" name="Google Shape;364;p29"/>
          <p:cNvSpPr/>
          <p:nvPr/>
        </p:nvSpPr>
        <p:spPr>
          <a:xfrm>
            <a:off x="5960825" y="3306425"/>
            <a:ext cx="2768700" cy="270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address: 2</a:t>
            </a:r>
            <a:endParaRPr/>
          </a:p>
        </p:txBody>
      </p:sp>
      <p:sp>
        <p:nvSpPr>
          <p:cNvPr id="365" name="Google Shape;365;p29"/>
          <p:cNvSpPr/>
          <p:nvPr/>
        </p:nvSpPr>
        <p:spPr>
          <a:xfrm>
            <a:off x="5960825" y="1885688"/>
            <a:ext cx="2768700" cy="141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9"/>
          <p:cNvSpPr txBox="1"/>
          <p:nvPr/>
        </p:nvSpPr>
        <p:spPr>
          <a:xfrm>
            <a:off x="6345575" y="2549763"/>
            <a:ext cx="199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myFunc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Local variables</a:t>
            </a:r>
            <a:endParaRPr sz="1900"/>
          </a:p>
        </p:txBody>
      </p:sp>
      <p:sp>
        <p:nvSpPr>
          <p:cNvPr id="367" name="Google Shape;367;p29"/>
          <p:cNvSpPr/>
          <p:nvPr/>
        </p:nvSpPr>
        <p:spPr>
          <a:xfrm>
            <a:off x="5960825" y="1896100"/>
            <a:ext cx="2768700" cy="270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myFunc function index</a:t>
            </a:r>
            <a:endParaRPr/>
          </a:p>
        </p:txBody>
      </p:sp>
      <p:sp>
        <p:nvSpPr>
          <p:cNvPr id="368" name="Google Shape;368;p29"/>
          <p:cNvSpPr txBox="1"/>
          <p:nvPr/>
        </p:nvSpPr>
        <p:spPr>
          <a:xfrm>
            <a:off x="1405450" y="3976625"/>
            <a:ext cx="27687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ret</a:t>
            </a:r>
            <a:endParaRPr sz="1900"/>
          </a:p>
        </p:txBody>
      </p:sp>
      <p:pic>
        <p:nvPicPr>
          <p:cNvPr id="369" name="Google Shape;369;p29"/>
          <p:cNvPicPr preferRelativeResize="0"/>
          <p:nvPr/>
        </p:nvPicPr>
        <p:blipFill rotWithShape="1">
          <a:blip r:embed="rId3">
            <a:alphaModFix/>
          </a:blip>
          <a:srcRect b="46042" l="46860" r="49437" t="49106"/>
          <a:stretch/>
        </p:blipFill>
        <p:spPr>
          <a:xfrm>
            <a:off x="5414250" y="1715774"/>
            <a:ext cx="455299" cy="320101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9"/>
          <p:cNvSpPr txBox="1"/>
          <p:nvPr/>
        </p:nvSpPr>
        <p:spPr>
          <a:xfrm>
            <a:off x="4424850" y="1675725"/>
            <a:ext cx="9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 ptr</a:t>
            </a:r>
            <a:endParaRPr/>
          </a:p>
        </p:txBody>
      </p:sp>
      <p:sp>
        <p:nvSpPr>
          <p:cNvPr id="371" name="Google Shape;371;p29"/>
          <p:cNvSpPr/>
          <p:nvPr/>
        </p:nvSpPr>
        <p:spPr>
          <a:xfrm>
            <a:off x="5989300" y="1886400"/>
            <a:ext cx="2732100" cy="284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2" name="Google Shape;372;p29"/>
          <p:cNvCxnSpPr>
            <a:stCxn id="371" idx="1"/>
            <a:endCxn id="364" idx="1"/>
          </p:cNvCxnSpPr>
          <p:nvPr/>
        </p:nvCxnSpPr>
        <p:spPr>
          <a:xfrm flipH="1">
            <a:off x="5960800" y="2028450"/>
            <a:ext cx="28500" cy="1413000"/>
          </a:xfrm>
          <a:prstGeom prst="curvedConnector3">
            <a:avLst>
              <a:gd fmla="val 935439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0"/>
          <p:cNvSpPr/>
          <p:nvPr/>
        </p:nvSpPr>
        <p:spPr>
          <a:xfrm>
            <a:off x="1405450" y="1427975"/>
            <a:ext cx="2768700" cy="31785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0"/>
          <p:cNvSpPr txBox="1"/>
          <p:nvPr/>
        </p:nvSpPr>
        <p:spPr>
          <a:xfrm>
            <a:off x="1547950" y="861950"/>
            <a:ext cx="248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Instruction stream</a:t>
            </a:r>
            <a:endParaRPr sz="2000"/>
          </a:p>
        </p:txBody>
      </p:sp>
      <p:sp>
        <p:nvSpPr>
          <p:cNvPr id="379" name="Google Shape;379;p30"/>
          <p:cNvSpPr txBox="1"/>
          <p:nvPr/>
        </p:nvSpPr>
        <p:spPr>
          <a:xfrm>
            <a:off x="6497825" y="1118950"/>
            <a:ext cx="223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Runtime Stack</a:t>
            </a:r>
            <a:endParaRPr sz="2000"/>
          </a:p>
        </p:txBody>
      </p:sp>
      <p:sp>
        <p:nvSpPr>
          <p:cNvPr id="380" name="Google Shape;380;p30"/>
          <p:cNvSpPr/>
          <p:nvPr/>
        </p:nvSpPr>
        <p:spPr>
          <a:xfrm>
            <a:off x="5960825" y="4113725"/>
            <a:ext cx="2768700" cy="4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0"/>
          <p:cNvSpPr txBox="1"/>
          <p:nvPr/>
        </p:nvSpPr>
        <p:spPr>
          <a:xfrm>
            <a:off x="6345575" y="4159925"/>
            <a:ext cx="19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Global data</a:t>
            </a:r>
            <a:endParaRPr sz="1900"/>
          </a:p>
        </p:txBody>
      </p:sp>
      <p:sp>
        <p:nvSpPr>
          <p:cNvPr id="382" name="Google Shape;382;p30"/>
          <p:cNvSpPr/>
          <p:nvPr/>
        </p:nvSpPr>
        <p:spPr>
          <a:xfrm>
            <a:off x="5960825" y="3576425"/>
            <a:ext cx="2768700" cy="53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0"/>
          <p:cNvSpPr txBox="1"/>
          <p:nvPr/>
        </p:nvSpPr>
        <p:spPr>
          <a:xfrm>
            <a:off x="6345575" y="3576425"/>
            <a:ext cx="199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Main func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Stack frame</a:t>
            </a:r>
            <a:endParaRPr sz="1900"/>
          </a:p>
        </p:txBody>
      </p:sp>
      <p:sp>
        <p:nvSpPr>
          <p:cNvPr id="384" name="Google Shape;384;p30"/>
          <p:cNvSpPr txBox="1"/>
          <p:nvPr/>
        </p:nvSpPr>
        <p:spPr>
          <a:xfrm>
            <a:off x="311700" y="215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Ret instruction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385" name="Google Shape;385;p30"/>
          <p:cNvPicPr preferRelativeResize="0"/>
          <p:nvPr/>
        </p:nvPicPr>
        <p:blipFill rotWithShape="1">
          <a:blip r:embed="rId3">
            <a:alphaModFix/>
          </a:blip>
          <a:srcRect b="46042" l="46860" r="49437" t="49106"/>
          <a:stretch/>
        </p:blipFill>
        <p:spPr>
          <a:xfrm>
            <a:off x="903375" y="2068499"/>
            <a:ext cx="455299" cy="320101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0"/>
          <p:cNvSpPr txBox="1"/>
          <p:nvPr/>
        </p:nvSpPr>
        <p:spPr>
          <a:xfrm>
            <a:off x="-86025" y="2028450"/>
            <a:ext cx="9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 ptr</a:t>
            </a:r>
            <a:endParaRPr/>
          </a:p>
        </p:txBody>
      </p:sp>
      <p:sp>
        <p:nvSpPr>
          <p:cNvPr id="387" name="Google Shape;387;p30"/>
          <p:cNvSpPr txBox="1"/>
          <p:nvPr/>
        </p:nvSpPr>
        <p:spPr>
          <a:xfrm>
            <a:off x="1405450" y="1427975"/>
            <a:ext cx="27687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Add x, 42</a:t>
            </a:r>
            <a:endParaRPr sz="1900"/>
          </a:p>
        </p:txBody>
      </p:sp>
      <p:sp>
        <p:nvSpPr>
          <p:cNvPr id="388" name="Google Shape;388;p30"/>
          <p:cNvSpPr txBox="1"/>
          <p:nvPr/>
        </p:nvSpPr>
        <p:spPr>
          <a:xfrm>
            <a:off x="1405450" y="1831000"/>
            <a:ext cx="27687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Call myFunc</a:t>
            </a:r>
            <a:endParaRPr sz="1900"/>
          </a:p>
        </p:txBody>
      </p:sp>
      <p:sp>
        <p:nvSpPr>
          <p:cNvPr id="389" name="Google Shape;389;p30"/>
          <p:cNvSpPr txBox="1"/>
          <p:nvPr/>
        </p:nvSpPr>
        <p:spPr>
          <a:xfrm>
            <a:off x="1405450" y="3576425"/>
            <a:ext cx="27687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Mov x, 1</a:t>
            </a:r>
            <a:endParaRPr sz="1900"/>
          </a:p>
        </p:txBody>
      </p:sp>
      <p:sp>
        <p:nvSpPr>
          <p:cNvPr id="390" name="Google Shape;390;p30"/>
          <p:cNvSpPr txBox="1"/>
          <p:nvPr/>
        </p:nvSpPr>
        <p:spPr>
          <a:xfrm>
            <a:off x="1358675" y="3176225"/>
            <a:ext cx="17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myFunc entry point</a:t>
            </a:r>
            <a:endParaRPr/>
          </a:p>
        </p:txBody>
      </p:sp>
      <p:sp>
        <p:nvSpPr>
          <p:cNvPr id="391" name="Google Shape;391;p30"/>
          <p:cNvSpPr txBox="1"/>
          <p:nvPr/>
        </p:nvSpPr>
        <p:spPr>
          <a:xfrm>
            <a:off x="1547950" y="2402763"/>
            <a:ext cx="144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392" name="Google Shape;392;p30"/>
          <p:cNvSpPr txBox="1"/>
          <p:nvPr/>
        </p:nvSpPr>
        <p:spPr>
          <a:xfrm>
            <a:off x="3677700" y="326825"/>
            <a:ext cx="2483700" cy="4617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Function Table</a:t>
            </a:r>
            <a:endParaRPr sz="1800"/>
          </a:p>
        </p:txBody>
      </p:sp>
      <p:sp>
        <p:nvSpPr>
          <p:cNvPr id="393" name="Google Shape;393;p30"/>
          <p:cNvSpPr/>
          <p:nvPr/>
        </p:nvSpPr>
        <p:spPr>
          <a:xfrm>
            <a:off x="5960825" y="3306425"/>
            <a:ext cx="2768700" cy="270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address: 2</a:t>
            </a:r>
            <a:endParaRPr/>
          </a:p>
        </p:txBody>
      </p:sp>
      <p:sp>
        <p:nvSpPr>
          <p:cNvPr id="394" name="Google Shape;394;p30"/>
          <p:cNvSpPr/>
          <p:nvPr/>
        </p:nvSpPr>
        <p:spPr>
          <a:xfrm>
            <a:off x="5960825" y="1885688"/>
            <a:ext cx="2768700" cy="141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0"/>
          <p:cNvSpPr txBox="1"/>
          <p:nvPr/>
        </p:nvSpPr>
        <p:spPr>
          <a:xfrm>
            <a:off x="6345575" y="2549763"/>
            <a:ext cx="199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myFunc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Local variables</a:t>
            </a:r>
            <a:endParaRPr sz="1900"/>
          </a:p>
        </p:txBody>
      </p:sp>
      <p:sp>
        <p:nvSpPr>
          <p:cNvPr id="396" name="Google Shape;396;p30"/>
          <p:cNvSpPr/>
          <p:nvPr/>
        </p:nvSpPr>
        <p:spPr>
          <a:xfrm>
            <a:off x="5960825" y="1896100"/>
            <a:ext cx="2768700" cy="270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myFunc function index</a:t>
            </a:r>
            <a:endParaRPr/>
          </a:p>
        </p:txBody>
      </p:sp>
      <p:sp>
        <p:nvSpPr>
          <p:cNvPr id="397" name="Google Shape;397;p30"/>
          <p:cNvSpPr txBox="1"/>
          <p:nvPr/>
        </p:nvSpPr>
        <p:spPr>
          <a:xfrm>
            <a:off x="1405450" y="3976625"/>
            <a:ext cx="27687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ret</a:t>
            </a:r>
            <a:endParaRPr sz="1900"/>
          </a:p>
        </p:txBody>
      </p:sp>
      <p:pic>
        <p:nvPicPr>
          <p:cNvPr id="398" name="Google Shape;398;p30"/>
          <p:cNvPicPr preferRelativeResize="0"/>
          <p:nvPr/>
        </p:nvPicPr>
        <p:blipFill rotWithShape="1">
          <a:blip r:embed="rId3">
            <a:alphaModFix/>
          </a:blip>
          <a:srcRect b="46042" l="46860" r="49437" t="49106"/>
          <a:stretch/>
        </p:blipFill>
        <p:spPr>
          <a:xfrm>
            <a:off x="5414250" y="1715774"/>
            <a:ext cx="455299" cy="320101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0"/>
          <p:cNvSpPr txBox="1"/>
          <p:nvPr/>
        </p:nvSpPr>
        <p:spPr>
          <a:xfrm>
            <a:off x="4424850" y="1675725"/>
            <a:ext cx="9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 ptr</a:t>
            </a:r>
            <a:endParaRPr/>
          </a:p>
        </p:txBody>
      </p:sp>
      <p:sp>
        <p:nvSpPr>
          <p:cNvPr id="400" name="Google Shape;400;p30"/>
          <p:cNvSpPr/>
          <p:nvPr/>
        </p:nvSpPr>
        <p:spPr>
          <a:xfrm>
            <a:off x="5989300" y="1886400"/>
            <a:ext cx="2732100" cy="284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1" name="Google Shape;401;p30"/>
          <p:cNvCxnSpPr>
            <a:stCxn id="400" idx="1"/>
            <a:endCxn id="393" idx="1"/>
          </p:cNvCxnSpPr>
          <p:nvPr/>
        </p:nvCxnSpPr>
        <p:spPr>
          <a:xfrm flipH="1">
            <a:off x="5960800" y="2028450"/>
            <a:ext cx="28500" cy="1413000"/>
          </a:xfrm>
          <a:prstGeom prst="curvedConnector3">
            <a:avLst>
              <a:gd fmla="val 935439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1"/>
          <p:cNvSpPr/>
          <p:nvPr/>
        </p:nvSpPr>
        <p:spPr>
          <a:xfrm>
            <a:off x="1405450" y="1427975"/>
            <a:ext cx="2768700" cy="31785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1"/>
          <p:cNvSpPr txBox="1"/>
          <p:nvPr/>
        </p:nvSpPr>
        <p:spPr>
          <a:xfrm>
            <a:off x="1547950" y="861950"/>
            <a:ext cx="248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Instruction stream</a:t>
            </a:r>
            <a:endParaRPr sz="2000"/>
          </a:p>
        </p:txBody>
      </p:sp>
      <p:sp>
        <p:nvSpPr>
          <p:cNvPr id="408" name="Google Shape;408;p31"/>
          <p:cNvSpPr txBox="1"/>
          <p:nvPr/>
        </p:nvSpPr>
        <p:spPr>
          <a:xfrm>
            <a:off x="6497825" y="1118950"/>
            <a:ext cx="223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Runtime Stack</a:t>
            </a:r>
            <a:endParaRPr sz="2000"/>
          </a:p>
        </p:txBody>
      </p:sp>
      <p:sp>
        <p:nvSpPr>
          <p:cNvPr id="409" name="Google Shape;409;p31"/>
          <p:cNvSpPr/>
          <p:nvPr/>
        </p:nvSpPr>
        <p:spPr>
          <a:xfrm>
            <a:off x="5960825" y="4113725"/>
            <a:ext cx="2768700" cy="4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1"/>
          <p:cNvSpPr txBox="1"/>
          <p:nvPr/>
        </p:nvSpPr>
        <p:spPr>
          <a:xfrm>
            <a:off x="6345575" y="4159925"/>
            <a:ext cx="19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Global data</a:t>
            </a:r>
            <a:endParaRPr sz="1900"/>
          </a:p>
        </p:txBody>
      </p:sp>
      <p:sp>
        <p:nvSpPr>
          <p:cNvPr id="411" name="Google Shape;411;p31"/>
          <p:cNvSpPr/>
          <p:nvPr/>
        </p:nvSpPr>
        <p:spPr>
          <a:xfrm>
            <a:off x="5960825" y="3576425"/>
            <a:ext cx="2768700" cy="53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1"/>
          <p:cNvSpPr txBox="1"/>
          <p:nvPr/>
        </p:nvSpPr>
        <p:spPr>
          <a:xfrm>
            <a:off x="6345575" y="3576425"/>
            <a:ext cx="199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Main func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Stack frame</a:t>
            </a:r>
            <a:endParaRPr sz="1900"/>
          </a:p>
        </p:txBody>
      </p:sp>
      <p:sp>
        <p:nvSpPr>
          <p:cNvPr id="413" name="Google Shape;413;p31"/>
          <p:cNvSpPr txBox="1"/>
          <p:nvPr/>
        </p:nvSpPr>
        <p:spPr>
          <a:xfrm>
            <a:off x="311700" y="215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Ret instruction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414" name="Google Shape;414;p31"/>
          <p:cNvPicPr preferRelativeResize="0"/>
          <p:nvPr/>
        </p:nvPicPr>
        <p:blipFill rotWithShape="1">
          <a:blip r:embed="rId3">
            <a:alphaModFix/>
          </a:blip>
          <a:srcRect b="46042" l="46860" r="49437" t="49106"/>
          <a:stretch/>
        </p:blipFill>
        <p:spPr>
          <a:xfrm>
            <a:off x="903375" y="2068499"/>
            <a:ext cx="455299" cy="320101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1"/>
          <p:cNvSpPr txBox="1"/>
          <p:nvPr/>
        </p:nvSpPr>
        <p:spPr>
          <a:xfrm>
            <a:off x="-86025" y="2028450"/>
            <a:ext cx="9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 ptr</a:t>
            </a:r>
            <a:endParaRPr/>
          </a:p>
        </p:txBody>
      </p:sp>
      <p:sp>
        <p:nvSpPr>
          <p:cNvPr id="416" name="Google Shape;416;p31"/>
          <p:cNvSpPr txBox="1"/>
          <p:nvPr/>
        </p:nvSpPr>
        <p:spPr>
          <a:xfrm>
            <a:off x="1405450" y="1427975"/>
            <a:ext cx="27687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Add x, 42</a:t>
            </a:r>
            <a:endParaRPr sz="1900"/>
          </a:p>
        </p:txBody>
      </p:sp>
      <p:sp>
        <p:nvSpPr>
          <p:cNvPr id="417" name="Google Shape;417;p31"/>
          <p:cNvSpPr txBox="1"/>
          <p:nvPr/>
        </p:nvSpPr>
        <p:spPr>
          <a:xfrm>
            <a:off x="1405450" y="1831000"/>
            <a:ext cx="27687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Call myFunc</a:t>
            </a:r>
            <a:endParaRPr sz="1900"/>
          </a:p>
        </p:txBody>
      </p:sp>
      <p:sp>
        <p:nvSpPr>
          <p:cNvPr id="418" name="Google Shape;418;p31"/>
          <p:cNvSpPr txBox="1"/>
          <p:nvPr/>
        </p:nvSpPr>
        <p:spPr>
          <a:xfrm>
            <a:off x="1405450" y="3576425"/>
            <a:ext cx="27687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Mov x, 1</a:t>
            </a:r>
            <a:endParaRPr sz="1900"/>
          </a:p>
        </p:txBody>
      </p:sp>
      <p:sp>
        <p:nvSpPr>
          <p:cNvPr id="419" name="Google Shape;419;p31"/>
          <p:cNvSpPr txBox="1"/>
          <p:nvPr/>
        </p:nvSpPr>
        <p:spPr>
          <a:xfrm>
            <a:off x="1358675" y="3176225"/>
            <a:ext cx="17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myFunc entry point</a:t>
            </a:r>
            <a:endParaRPr/>
          </a:p>
        </p:txBody>
      </p:sp>
      <p:sp>
        <p:nvSpPr>
          <p:cNvPr id="420" name="Google Shape;420;p31"/>
          <p:cNvSpPr txBox="1"/>
          <p:nvPr/>
        </p:nvSpPr>
        <p:spPr>
          <a:xfrm>
            <a:off x="1547950" y="2402763"/>
            <a:ext cx="144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421" name="Google Shape;421;p31"/>
          <p:cNvSpPr txBox="1"/>
          <p:nvPr/>
        </p:nvSpPr>
        <p:spPr>
          <a:xfrm>
            <a:off x="3677700" y="326825"/>
            <a:ext cx="2483700" cy="4617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Function Table</a:t>
            </a:r>
            <a:endParaRPr sz="1800"/>
          </a:p>
        </p:txBody>
      </p:sp>
      <p:sp>
        <p:nvSpPr>
          <p:cNvPr id="422" name="Google Shape;422;p31"/>
          <p:cNvSpPr txBox="1"/>
          <p:nvPr/>
        </p:nvSpPr>
        <p:spPr>
          <a:xfrm>
            <a:off x="1405450" y="3976625"/>
            <a:ext cx="27687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ret</a:t>
            </a:r>
            <a:endParaRPr sz="1900"/>
          </a:p>
        </p:txBody>
      </p:sp>
      <p:pic>
        <p:nvPicPr>
          <p:cNvPr id="423" name="Google Shape;423;p31"/>
          <p:cNvPicPr preferRelativeResize="0"/>
          <p:nvPr/>
        </p:nvPicPr>
        <p:blipFill rotWithShape="1">
          <a:blip r:embed="rId3">
            <a:alphaModFix/>
          </a:blip>
          <a:srcRect b="46042" l="46860" r="49437" t="49106"/>
          <a:stretch/>
        </p:blipFill>
        <p:spPr>
          <a:xfrm>
            <a:off x="5414250" y="3457774"/>
            <a:ext cx="455299" cy="320101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31"/>
          <p:cNvSpPr txBox="1"/>
          <p:nvPr/>
        </p:nvSpPr>
        <p:spPr>
          <a:xfrm>
            <a:off x="4424850" y="3417725"/>
            <a:ext cx="9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 ptr</a:t>
            </a:r>
            <a:endParaRPr/>
          </a:p>
        </p:txBody>
      </p:sp>
      <p:cxnSp>
        <p:nvCxnSpPr>
          <p:cNvPr id="425" name="Google Shape;425;p31"/>
          <p:cNvCxnSpPr/>
          <p:nvPr/>
        </p:nvCxnSpPr>
        <p:spPr>
          <a:xfrm>
            <a:off x="6161375" y="557650"/>
            <a:ext cx="1452300" cy="561300"/>
          </a:xfrm>
          <a:prstGeom prst="bentConnector2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6" name="Google Shape;426;p31"/>
          <p:cNvSpPr txBox="1"/>
          <p:nvPr/>
        </p:nvSpPr>
        <p:spPr>
          <a:xfrm>
            <a:off x="6837000" y="326825"/>
            <a:ext cx="230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data size, parameters count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time, we discussed…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Loading executable to VM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VM structure/organization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Registers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Instruction stream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Runtime stack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Function 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String 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Stack frame (shown in right)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29382" l="48487" r="38001" t="39701"/>
          <a:stretch/>
        </p:blipFill>
        <p:spPr>
          <a:xfrm>
            <a:off x="5911050" y="1872125"/>
            <a:ext cx="2355226" cy="29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2"/>
          <p:cNvSpPr txBox="1"/>
          <p:nvPr/>
        </p:nvSpPr>
        <p:spPr>
          <a:xfrm>
            <a:off x="6497825" y="1118950"/>
            <a:ext cx="223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Runtime Stack</a:t>
            </a:r>
            <a:endParaRPr sz="2000"/>
          </a:p>
        </p:txBody>
      </p:sp>
      <p:sp>
        <p:nvSpPr>
          <p:cNvPr id="432" name="Google Shape;432;p32"/>
          <p:cNvSpPr/>
          <p:nvPr/>
        </p:nvSpPr>
        <p:spPr>
          <a:xfrm>
            <a:off x="5960825" y="4113725"/>
            <a:ext cx="2768700" cy="4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2"/>
          <p:cNvSpPr txBox="1"/>
          <p:nvPr/>
        </p:nvSpPr>
        <p:spPr>
          <a:xfrm>
            <a:off x="6345575" y="4159925"/>
            <a:ext cx="19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Global data</a:t>
            </a:r>
            <a:endParaRPr sz="1900"/>
          </a:p>
        </p:txBody>
      </p:sp>
      <p:sp>
        <p:nvSpPr>
          <p:cNvPr id="434" name="Google Shape;434;p32"/>
          <p:cNvSpPr/>
          <p:nvPr/>
        </p:nvSpPr>
        <p:spPr>
          <a:xfrm>
            <a:off x="5960825" y="3576425"/>
            <a:ext cx="2768700" cy="53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2"/>
          <p:cNvSpPr txBox="1"/>
          <p:nvPr/>
        </p:nvSpPr>
        <p:spPr>
          <a:xfrm>
            <a:off x="6345575" y="3576425"/>
            <a:ext cx="199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Main func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Stack frame</a:t>
            </a:r>
            <a:endParaRPr sz="1900"/>
          </a:p>
        </p:txBody>
      </p:sp>
      <p:sp>
        <p:nvSpPr>
          <p:cNvPr id="436" name="Google Shape;436;p32"/>
          <p:cNvSpPr txBox="1"/>
          <p:nvPr/>
        </p:nvSpPr>
        <p:spPr>
          <a:xfrm>
            <a:off x="311700" y="215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Add</a:t>
            </a:r>
            <a:r>
              <a:rPr lang="en" sz="2800"/>
              <a:t> instruction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37" name="Google Shape;437;p32"/>
          <p:cNvSpPr txBox="1"/>
          <p:nvPr/>
        </p:nvSpPr>
        <p:spPr>
          <a:xfrm>
            <a:off x="800350" y="2393900"/>
            <a:ext cx="276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Add x, 1</a:t>
            </a:r>
            <a:endParaRPr sz="3000"/>
          </a:p>
        </p:txBody>
      </p:sp>
      <p:sp>
        <p:nvSpPr>
          <p:cNvPr id="438" name="Google Shape;438;p32"/>
          <p:cNvSpPr/>
          <p:nvPr/>
        </p:nvSpPr>
        <p:spPr>
          <a:xfrm>
            <a:off x="5960825" y="3306425"/>
            <a:ext cx="2768700" cy="270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address: 2</a:t>
            </a:r>
            <a:endParaRPr/>
          </a:p>
        </p:txBody>
      </p:sp>
      <p:sp>
        <p:nvSpPr>
          <p:cNvPr id="439" name="Google Shape;439;p32"/>
          <p:cNvSpPr/>
          <p:nvPr/>
        </p:nvSpPr>
        <p:spPr>
          <a:xfrm>
            <a:off x="5960825" y="1885688"/>
            <a:ext cx="2768700" cy="141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2"/>
          <p:cNvSpPr/>
          <p:nvPr/>
        </p:nvSpPr>
        <p:spPr>
          <a:xfrm>
            <a:off x="5960825" y="1896100"/>
            <a:ext cx="2768700" cy="270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myFunc function index</a:t>
            </a:r>
            <a:endParaRPr/>
          </a:p>
        </p:txBody>
      </p:sp>
      <p:pic>
        <p:nvPicPr>
          <p:cNvPr id="441" name="Google Shape;441;p32"/>
          <p:cNvPicPr preferRelativeResize="0"/>
          <p:nvPr/>
        </p:nvPicPr>
        <p:blipFill rotWithShape="1">
          <a:blip r:embed="rId3">
            <a:alphaModFix/>
          </a:blip>
          <a:srcRect b="46042" l="46860" r="49437" t="49106"/>
          <a:stretch/>
        </p:blipFill>
        <p:spPr>
          <a:xfrm>
            <a:off x="5414250" y="1715774"/>
            <a:ext cx="455299" cy="320101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32"/>
          <p:cNvSpPr txBox="1"/>
          <p:nvPr/>
        </p:nvSpPr>
        <p:spPr>
          <a:xfrm>
            <a:off x="4424850" y="1675725"/>
            <a:ext cx="9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 ptr</a:t>
            </a:r>
            <a:endParaRPr/>
          </a:p>
        </p:txBody>
      </p:sp>
      <p:sp>
        <p:nvSpPr>
          <p:cNvPr id="443" name="Google Shape;443;p32"/>
          <p:cNvSpPr/>
          <p:nvPr/>
        </p:nvSpPr>
        <p:spPr>
          <a:xfrm>
            <a:off x="5960825" y="2166100"/>
            <a:ext cx="2768700" cy="270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42</a:t>
            </a:r>
            <a:endParaRPr/>
          </a:p>
        </p:txBody>
      </p:sp>
      <p:sp>
        <p:nvSpPr>
          <p:cNvPr id="444" name="Google Shape;444;p32"/>
          <p:cNvSpPr/>
          <p:nvPr/>
        </p:nvSpPr>
        <p:spPr>
          <a:xfrm>
            <a:off x="5960825" y="2450650"/>
            <a:ext cx="2768700" cy="270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45" name="Google Shape;445;p32"/>
          <p:cNvSpPr txBox="1"/>
          <p:nvPr/>
        </p:nvSpPr>
        <p:spPr>
          <a:xfrm>
            <a:off x="4971425" y="2101000"/>
            <a:ext cx="9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-2</a:t>
            </a:r>
            <a:endParaRPr/>
          </a:p>
        </p:txBody>
      </p:sp>
      <p:sp>
        <p:nvSpPr>
          <p:cNvPr id="446" name="Google Shape;446;p32"/>
          <p:cNvSpPr txBox="1"/>
          <p:nvPr/>
        </p:nvSpPr>
        <p:spPr>
          <a:xfrm>
            <a:off x="4971425" y="2368925"/>
            <a:ext cx="9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-3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3"/>
          <p:cNvSpPr txBox="1"/>
          <p:nvPr/>
        </p:nvSpPr>
        <p:spPr>
          <a:xfrm>
            <a:off x="6497825" y="1118950"/>
            <a:ext cx="223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Runtime Stack</a:t>
            </a:r>
            <a:endParaRPr sz="2000"/>
          </a:p>
        </p:txBody>
      </p:sp>
      <p:sp>
        <p:nvSpPr>
          <p:cNvPr id="452" name="Google Shape;452;p33"/>
          <p:cNvSpPr/>
          <p:nvPr/>
        </p:nvSpPr>
        <p:spPr>
          <a:xfrm>
            <a:off x="5960825" y="4113725"/>
            <a:ext cx="2768700" cy="4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3"/>
          <p:cNvSpPr txBox="1"/>
          <p:nvPr/>
        </p:nvSpPr>
        <p:spPr>
          <a:xfrm>
            <a:off x="6345575" y="4159925"/>
            <a:ext cx="19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Global data</a:t>
            </a:r>
            <a:endParaRPr sz="1900"/>
          </a:p>
        </p:txBody>
      </p:sp>
      <p:sp>
        <p:nvSpPr>
          <p:cNvPr id="454" name="Google Shape;454;p33"/>
          <p:cNvSpPr/>
          <p:nvPr/>
        </p:nvSpPr>
        <p:spPr>
          <a:xfrm>
            <a:off x="5960825" y="3576425"/>
            <a:ext cx="2768700" cy="53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3"/>
          <p:cNvSpPr txBox="1"/>
          <p:nvPr/>
        </p:nvSpPr>
        <p:spPr>
          <a:xfrm>
            <a:off x="6345575" y="3576425"/>
            <a:ext cx="199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Main func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Stack frame</a:t>
            </a:r>
            <a:endParaRPr sz="1900"/>
          </a:p>
        </p:txBody>
      </p:sp>
      <p:sp>
        <p:nvSpPr>
          <p:cNvPr id="456" name="Google Shape;456;p33"/>
          <p:cNvSpPr txBox="1"/>
          <p:nvPr/>
        </p:nvSpPr>
        <p:spPr>
          <a:xfrm>
            <a:off x="311700" y="215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Add instruction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57" name="Google Shape;457;p33"/>
          <p:cNvSpPr txBox="1"/>
          <p:nvPr/>
        </p:nvSpPr>
        <p:spPr>
          <a:xfrm>
            <a:off x="800350" y="2101000"/>
            <a:ext cx="276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Add x, 1</a:t>
            </a:r>
            <a:endParaRPr sz="3000"/>
          </a:p>
        </p:txBody>
      </p:sp>
      <p:sp>
        <p:nvSpPr>
          <p:cNvPr id="458" name="Google Shape;458;p33"/>
          <p:cNvSpPr/>
          <p:nvPr/>
        </p:nvSpPr>
        <p:spPr>
          <a:xfrm>
            <a:off x="5960825" y="3306425"/>
            <a:ext cx="2768700" cy="270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address: 2</a:t>
            </a:r>
            <a:endParaRPr/>
          </a:p>
        </p:txBody>
      </p:sp>
      <p:sp>
        <p:nvSpPr>
          <p:cNvPr id="459" name="Google Shape;459;p33"/>
          <p:cNvSpPr/>
          <p:nvPr/>
        </p:nvSpPr>
        <p:spPr>
          <a:xfrm>
            <a:off x="5960825" y="1885688"/>
            <a:ext cx="2768700" cy="141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3"/>
          <p:cNvSpPr/>
          <p:nvPr/>
        </p:nvSpPr>
        <p:spPr>
          <a:xfrm>
            <a:off x="5960825" y="1896100"/>
            <a:ext cx="2768700" cy="270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myFunc function index</a:t>
            </a:r>
            <a:endParaRPr/>
          </a:p>
        </p:txBody>
      </p:sp>
      <p:pic>
        <p:nvPicPr>
          <p:cNvPr id="461" name="Google Shape;461;p33"/>
          <p:cNvPicPr preferRelativeResize="0"/>
          <p:nvPr/>
        </p:nvPicPr>
        <p:blipFill rotWithShape="1">
          <a:blip r:embed="rId3">
            <a:alphaModFix/>
          </a:blip>
          <a:srcRect b="46042" l="46860" r="49437" t="49106"/>
          <a:stretch/>
        </p:blipFill>
        <p:spPr>
          <a:xfrm>
            <a:off x="5414250" y="1715774"/>
            <a:ext cx="455299" cy="320101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33"/>
          <p:cNvSpPr txBox="1"/>
          <p:nvPr/>
        </p:nvSpPr>
        <p:spPr>
          <a:xfrm>
            <a:off x="4424850" y="1675725"/>
            <a:ext cx="9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 ptr</a:t>
            </a:r>
            <a:endParaRPr/>
          </a:p>
        </p:txBody>
      </p:sp>
      <p:sp>
        <p:nvSpPr>
          <p:cNvPr id="463" name="Google Shape;463;p33"/>
          <p:cNvSpPr/>
          <p:nvPr/>
        </p:nvSpPr>
        <p:spPr>
          <a:xfrm>
            <a:off x="5960825" y="2166100"/>
            <a:ext cx="2768700" cy="270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42</a:t>
            </a:r>
            <a:endParaRPr/>
          </a:p>
        </p:txBody>
      </p:sp>
      <p:sp>
        <p:nvSpPr>
          <p:cNvPr id="464" name="Google Shape;464;p33"/>
          <p:cNvSpPr/>
          <p:nvPr/>
        </p:nvSpPr>
        <p:spPr>
          <a:xfrm>
            <a:off x="5960825" y="2450650"/>
            <a:ext cx="2768700" cy="270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65" name="Google Shape;465;p33"/>
          <p:cNvSpPr txBox="1"/>
          <p:nvPr/>
        </p:nvSpPr>
        <p:spPr>
          <a:xfrm>
            <a:off x="4971425" y="2101000"/>
            <a:ext cx="9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-2</a:t>
            </a:r>
            <a:endParaRPr/>
          </a:p>
        </p:txBody>
      </p:sp>
      <p:sp>
        <p:nvSpPr>
          <p:cNvPr id="466" name="Google Shape;466;p33"/>
          <p:cNvSpPr txBox="1"/>
          <p:nvPr/>
        </p:nvSpPr>
        <p:spPr>
          <a:xfrm>
            <a:off x="4971425" y="2368925"/>
            <a:ext cx="9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-3</a:t>
            </a:r>
            <a:endParaRPr/>
          </a:p>
        </p:txBody>
      </p:sp>
      <p:sp>
        <p:nvSpPr>
          <p:cNvPr id="467" name="Google Shape;467;p33"/>
          <p:cNvSpPr txBox="1"/>
          <p:nvPr/>
        </p:nvSpPr>
        <p:spPr>
          <a:xfrm>
            <a:off x="406100" y="3306425"/>
            <a:ext cx="32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Add  3  -2  0  1</a:t>
            </a:r>
            <a:endParaRPr sz="3000"/>
          </a:p>
        </p:txBody>
      </p:sp>
      <p:cxnSp>
        <p:nvCxnSpPr>
          <p:cNvPr id="468" name="Google Shape;468;p33"/>
          <p:cNvCxnSpPr/>
          <p:nvPr/>
        </p:nvCxnSpPr>
        <p:spPr>
          <a:xfrm>
            <a:off x="1680125" y="2564875"/>
            <a:ext cx="0" cy="67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9" name="Google Shape;469;p33"/>
          <p:cNvSpPr txBox="1"/>
          <p:nvPr/>
        </p:nvSpPr>
        <p:spPr>
          <a:xfrm>
            <a:off x="1808475" y="2902100"/>
            <a:ext cx="32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Simplified view of actual instruction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4"/>
          <p:cNvSpPr txBox="1"/>
          <p:nvPr/>
        </p:nvSpPr>
        <p:spPr>
          <a:xfrm>
            <a:off x="6497825" y="1118950"/>
            <a:ext cx="223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Runtime Stack</a:t>
            </a:r>
            <a:endParaRPr sz="2000"/>
          </a:p>
        </p:txBody>
      </p:sp>
      <p:sp>
        <p:nvSpPr>
          <p:cNvPr id="475" name="Google Shape;475;p34"/>
          <p:cNvSpPr/>
          <p:nvPr/>
        </p:nvSpPr>
        <p:spPr>
          <a:xfrm>
            <a:off x="5960825" y="4113725"/>
            <a:ext cx="2768700" cy="4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4"/>
          <p:cNvSpPr txBox="1"/>
          <p:nvPr/>
        </p:nvSpPr>
        <p:spPr>
          <a:xfrm>
            <a:off x="6345575" y="4159925"/>
            <a:ext cx="19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Global data</a:t>
            </a:r>
            <a:endParaRPr sz="1900"/>
          </a:p>
        </p:txBody>
      </p:sp>
      <p:sp>
        <p:nvSpPr>
          <p:cNvPr id="477" name="Google Shape;477;p34"/>
          <p:cNvSpPr/>
          <p:nvPr/>
        </p:nvSpPr>
        <p:spPr>
          <a:xfrm>
            <a:off x="5960825" y="3576425"/>
            <a:ext cx="2768700" cy="53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4"/>
          <p:cNvSpPr txBox="1"/>
          <p:nvPr/>
        </p:nvSpPr>
        <p:spPr>
          <a:xfrm>
            <a:off x="6345575" y="3576425"/>
            <a:ext cx="199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Main func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Stack frame</a:t>
            </a:r>
            <a:endParaRPr sz="1900"/>
          </a:p>
        </p:txBody>
      </p:sp>
      <p:sp>
        <p:nvSpPr>
          <p:cNvPr id="479" name="Google Shape;479;p34"/>
          <p:cNvSpPr txBox="1"/>
          <p:nvPr/>
        </p:nvSpPr>
        <p:spPr>
          <a:xfrm>
            <a:off x="311700" y="215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Add instruction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80" name="Google Shape;480;p34"/>
          <p:cNvSpPr txBox="1"/>
          <p:nvPr/>
        </p:nvSpPr>
        <p:spPr>
          <a:xfrm>
            <a:off x="800350" y="2101000"/>
            <a:ext cx="276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Add x, 1</a:t>
            </a:r>
            <a:endParaRPr sz="3000"/>
          </a:p>
        </p:txBody>
      </p:sp>
      <p:sp>
        <p:nvSpPr>
          <p:cNvPr id="481" name="Google Shape;481;p34"/>
          <p:cNvSpPr/>
          <p:nvPr/>
        </p:nvSpPr>
        <p:spPr>
          <a:xfrm>
            <a:off x="5960825" y="3306425"/>
            <a:ext cx="2768700" cy="270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address: 2</a:t>
            </a:r>
            <a:endParaRPr/>
          </a:p>
        </p:txBody>
      </p:sp>
      <p:sp>
        <p:nvSpPr>
          <p:cNvPr id="482" name="Google Shape;482;p34"/>
          <p:cNvSpPr/>
          <p:nvPr/>
        </p:nvSpPr>
        <p:spPr>
          <a:xfrm>
            <a:off x="5960825" y="1885688"/>
            <a:ext cx="2768700" cy="141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4"/>
          <p:cNvSpPr/>
          <p:nvPr/>
        </p:nvSpPr>
        <p:spPr>
          <a:xfrm>
            <a:off x="5960825" y="1896100"/>
            <a:ext cx="2768700" cy="270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myFunc function index</a:t>
            </a:r>
            <a:endParaRPr/>
          </a:p>
        </p:txBody>
      </p:sp>
      <p:pic>
        <p:nvPicPr>
          <p:cNvPr id="484" name="Google Shape;484;p34"/>
          <p:cNvPicPr preferRelativeResize="0"/>
          <p:nvPr/>
        </p:nvPicPr>
        <p:blipFill rotWithShape="1">
          <a:blip r:embed="rId3">
            <a:alphaModFix/>
          </a:blip>
          <a:srcRect b="46042" l="46860" r="49437" t="49106"/>
          <a:stretch/>
        </p:blipFill>
        <p:spPr>
          <a:xfrm>
            <a:off x="5414250" y="1715774"/>
            <a:ext cx="455299" cy="320101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34"/>
          <p:cNvSpPr txBox="1"/>
          <p:nvPr/>
        </p:nvSpPr>
        <p:spPr>
          <a:xfrm>
            <a:off x="4424850" y="1675725"/>
            <a:ext cx="9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 ptr</a:t>
            </a:r>
            <a:endParaRPr/>
          </a:p>
        </p:txBody>
      </p:sp>
      <p:sp>
        <p:nvSpPr>
          <p:cNvPr id="486" name="Google Shape;486;p34"/>
          <p:cNvSpPr/>
          <p:nvPr/>
        </p:nvSpPr>
        <p:spPr>
          <a:xfrm>
            <a:off x="5960825" y="2166100"/>
            <a:ext cx="2768700" cy="270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42</a:t>
            </a:r>
            <a:endParaRPr/>
          </a:p>
        </p:txBody>
      </p:sp>
      <p:sp>
        <p:nvSpPr>
          <p:cNvPr id="487" name="Google Shape;487;p34"/>
          <p:cNvSpPr/>
          <p:nvPr/>
        </p:nvSpPr>
        <p:spPr>
          <a:xfrm>
            <a:off x="5960825" y="2450650"/>
            <a:ext cx="2768700" cy="270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88" name="Google Shape;488;p34"/>
          <p:cNvSpPr txBox="1"/>
          <p:nvPr/>
        </p:nvSpPr>
        <p:spPr>
          <a:xfrm>
            <a:off x="4971425" y="2101000"/>
            <a:ext cx="9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-2</a:t>
            </a:r>
            <a:endParaRPr/>
          </a:p>
        </p:txBody>
      </p:sp>
      <p:sp>
        <p:nvSpPr>
          <p:cNvPr id="489" name="Google Shape;489;p34"/>
          <p:cNvSpPr txBox="1"/>
          <p:nvPr/>
        </p:nvSpPr>
        <p:spPr>
          <a:xfrm>
            <a:off x="4971425" y="2368925"/>
            <a:ext cx="9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-3</a:t>
            </a:r>
            <a:endParaRPr/>
          </a:p>
        </p:txBody>
      </p:sp>
      <p:sp>
        <p:nvSpPr>
          <p:cNvPr id="490" name="Google Shape;490;p34"/>
          <p:cNvSpPr txBox="1"/>
          <p:nvPr/>
        </p:nvSpPr>
        <p:spPr>
          <a:xfrm>
            <a:off x="406100" y="3306425"/>
            <a:ext cx="32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Add  3  -2  0  1</a:t>
            </a:r>
            <a:endParaRPr sz="3000"/>
          </a:p>
        </p:txBody>
      </p:sp>
      <p:cxnSp>
        <p:nvCxnSpPr>
          <p:cNvPr id="491" name="Google Shape;491;p34"/>
          <p:cNvCxnSpPr/>
          <p:nvPr/>
        </p:nvCxnSpPr>
        <p:spPr>
          <a:xfrm>
            <a:off x="1680125" y="2564875"/>
            <a:ext cx="0" cy="67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2" name="Google Shape;492;p34"/>
          <p:cNvSpPr/>
          <p:nvPr/>
        </p:nvSpPr>
        <p:spPr>
          <a:xfrm>
            <a:off x="1331725" y="3298350"/>
            <a:ext cx="348300" cy="4401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4"/>
          <p:cNvSpPr/>
          <p:nvPr/>
        </p:nvSpPr>
        <p:spPr>
          <a:xfrm>
            <a:off x="2285250" y="3298350"/>
            <a:ext cx="348300" cy="4401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4" name="Google Shape;494;p34"/>
          <p:cNvCxnSpPr>
            <a:stCxn id="492" idx="2"/>
          </p:cNvCxnSpPr>
          <p:nvPr/>
        </p:nvCxnSpPr>
        <p:spPr>
          <a:xfrm flipH="1">
            <a:off x="1139275" y="3738450"/>
            <a:ext cx="366600" cy="5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5" name="Google Shape;495;p34"/>
          <p:cNvCxnSpPr>
            <a:stCxn id="493" idx="2"/>
          </p:cNvCxnSpPr>
          <p:nvPr/>
        </p:nvCxnSpPr>
        <p:spPr>
          <a:xfrm flipH="1">
            <a:off x="1350000" y="3738450"/>
            <a:ext cx="1109400" cy="4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6" name="Google Shape;496;p34"/>
          <p:cNvSpPr txBox="1"/>
          <p:nvPr/>
        </p:nvSpPr>
        <p:spPr>
          <a:xfrm>
            <a:off x="800350" y="4265275"/>
            <a:ext cx="98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Operand type</a:t>
            </a:r>
            <a:endParaRPr/>
          </a:p>
        </p:txBody>
      </p:sp>
      <p:cxnSp>
        <p:nvCxnSpPr>
          <p:cNvPr id="497" name="Google Shape;497;p34"/>
          <p:cNvCxnSpPr>
            <a:stCxn id="490" idx="0"/>
          </p:cNvCxnSpPr>
          <p:nvPr/>
        </p:nvCxnSpPr>
        <p:spPr>
          <a:xfrm flipH="1" rot="10800000">
            <a:off x="2019500" y="2803325"/>
            <a:ext cx="925800" cy="5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8" name="Google Shape;498;p34"/>
          <p:cNvCxnSpPr/>
          <p:nvPr/>
        </p:nvCxnSpPr>
        <p:spPr>
          <a:xfrm flipH="1" rot="10800000">
            <a:off x="2972875" y="2858375"/>
            <a:ext cx="918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9" name="Google Shape;499;p34"/>
          <p:cNvSpPr txBox="1"/>
          <p:nvPr/>
        </p:nvSpPr>
        <p:spPr>
          <a:xfrm>
            <a:off x="2945300" y="2286200"/>
            <a:ext cx="110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Operand value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5"/>
          <p:cNvSpPr txBox="1"/>
          <p:nvPr/>
        </p:nvSpPr>
        <p:spPr>
          <a:xfrm>
            <a:off x="6497825" y="1118950"/>
            <a:ext cx="223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Runtime Stack</a:t>
            </a:r>
            <a:endParaRPr sz="2000"/>
          </a:p>
        </p:txBody>
      </p:sp>
      <p:sp>
        <p:nvSpPr>
          <p:cNvPr id="505" name="Google Shape;505;p35"/>
          <p:cNvSpPr/>
          <p:nvPr/>
        </p:nvSpPr>
        <p:spPr>
          <a:xfrm>
            <a:off x="5960825" y="4113725"/>
            <a:ext cx="2768700" cy="4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5"/>
          <p:cNvSpPr txBox="1"/>
          <p:nvPr/>
        </p:nvSpPr>
        <p:spPr>
          <a:xfrm>
            <a:off x="6345575" y="4159925"/>
            <a:ext cx="19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Global data</a:t>
            </a:r>
            <a:endParaRPr sz="1900"/>
          </a:p>
        </p:txBody>
      </p:sp>
      <p:sp>
        <p:nvSpPr>
          <p:cNvPr id="507" name="Google Shape;507;p35"/>
          <p:cNvSpPr/>
          <p:nvPr/>
        </p:nvSpPr>
        <p:spPr>
          <a:xfrm>
            <a:off x="5960825" y="3576425"/>
            <a:ext cx="2768700" cy="53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5"/>
          <p:cNvSpPr txBox="1"/>
          <p:nvPr/>
        </p:nvSpPr>
        <p:spPr>
          <a:xfrm>
            <a:off x="6345575" y="3576425"/>
            <a:ext cx="199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Main func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Stack frame</a:t>
            </a:r>
            <a:endParaRPr sz="1900"/>
          </a:p>
        </p:txBody>
      </p:sp>
      <p:sp>
        <p:nvSpPr>
          <p:cNvPr id="509" name="Google Shape;509;p35"/>
          <p:cNvSpPr txBox="1"/>
          <p:nvPr/>
        </p:nvSpPr>
        <p:spPr>
          <a:xfrm>
            <a:off x="311700" y="215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Add instruction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10" name="Google Shape;510;p35"/>
          <p:cNvSpPr txBox="1"/>
          <p:nvPr/>
        </p:nvSpPr>
        <p:spPr>
          <a:xfrm>
            <a:off x="800350" y="2101000"/>
            <a:ext cx="276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Add x, 1</a:t>
            </a:r>
            <a:endParaRPr sz="3000"/>
          </a:p>
        </p:txBody>
      </p:sp>
      <p:sp>
        <p:nvSpPr>
          <p:cNvPr id="511" name="Google Shape;511;p35"/>
          <p:cNvSpPr/>
          <p:nvPr/>
        </p:nvSpPr>
        <p:spPr>
          <a:xfrm>
            <a:off x="5960825" y="3306425"/>
            <a:ext cx="2768700" cy="270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address: 2</a:t>
            </a:r>
            <a:endParaRPr/>
          </a:p>
        </p:txBody>
      </p:sp>
      <p:sp>
        <p:nvSpPr>
          <p:cNvPr id="512" name="Google Shape;512;p35"/>
          <p:cNvSpPr/>
          <p:nvPr/>
        </p:nvSpPr>
        <p:spPr>
          <a:xfrm>
            <a:off x="5960825" y="1885688"/>
            <a:ext cx="2768700" cy="141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5"/>
          <p:cNvSpPr/>
          <p:nvPr/>
        </p:nvSpPr>
        <p:spPr>
          <a:xfrm>
            <a:off x="5960825" y="1896100"/>
            <a:ext cx="2768700" cy="270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myFunc function index</a:t>
            </a:r>
            <a:endParaRPr/>
          </a:p>
        </p:txBody>
      </p:sp>
      <p:pic>
        <p:nvPicPr>
          <p:cNvPr id="514" name="Google Shape;514;p35"/>
          <p:cNvPicPr preferRelativeResize="0"/>
          <p:nvPr/>
        </p:nvPicPr>
        <p:blipFill rotWithShape="1">
          <a:blip r:embed="rId3">
            <a:alphaModFix/>
          </a:blip>
          <a:srcRect b="46042" l="46860" r="49437" t="49106"/>
          <a:stretch/>
        </p:blipFill>
        <p:spPr>
          <a:xfrm>
            <a:off x="5414250" y="1715774"/>
            <a:ext cx="455299" cy="320101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35"/>
          <p:cNvSpPr txBox="1"/>
          <p:nvPr/>
        </p:nvSpPr>
        <p:spPr>
          <a:xfrm>
            <a:off x="4424850" y="1675725"/>
            <a:ext cx="9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 ptr</a:t>
            </a:r>
            <a:endParaRPr/>
          </a:p>
        </p:txBody>
      </p:sp>
      <p:sp>
        <p:nvSpPr>
          <p:cNvPr id="516" name="Google Shape;516;p35"/>
          <p:cNvSpPr/>
          <p:nvPr/>
        </p:nvSpPr>
        <p:spPr>
          <a:xfrm>
            <a:off x="5960825" y="2166100"/>
            <a:ext cx="2768700" cy="270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42</a:t>
            </a:r>
            <a:endParaRPr/>
          </a:p>
        </p:txBody>
      </p:sp>
      <p:sp>
        <p:nvSpPr>
          <p:cNvPr id="517" name="Google Shape;517;p35"/>
          <p:cNvSpPr/>
          <p:nvPr/>
        </p:nvSpPr>
        <p:spPr>
          <a:xfrm>
            <a:off x="5960825" y="2450650"/>
            <a:ext cx="2768700" cy="270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18" name="Google Shape;518;p35"/>
          <p:cNvSpPr txBox="1"/>
          <p:nvPr/>
        </p:nvSpPr>
        <p:spPr>
          <a:xfrm>
            <a:off x="4971425" y="2101000"/>
            <a:ext cx="9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-2</a:t>
            </a:r>
            <a:endParaRPr/>
          </a:p>
        </p:txBody>
      </p:sp>
      <p:sp>
        <p:nvSpPr>
          <p:cNvPr id="519" name="Google Shape;519;p35"/>
          <p:cNvSpPr txBox="1"/>
          <p:nvPr/>
        </p:nvSpPr>
        <p:spPr>
          <a:xfrm>
            <a:off x="4971425" y="2368925"/>
            <a:ext cx="9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-3</a:t>
            </a:r>
            <a:endParaRPr/>
          </a:p>
        </p:txBody>
      </p:sp>
      <p:sp>
        <p:nvSpPr>
          <p:cNvPr id="520" name="Google Shape;520;p35"/>
          <p:cNvSpPr txBox="1"/>
          <p:nvPr/>
        </p:nvSpPr>
        <p:spPr>
          <a:xfrm>
            <a:off x="406100" y="3306425"/>
            <a:ext cx="32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Add  3  -2  0  1</a:t>
            </a:r>
            <a:endParaRPr sz="3000"/>
          </a:p>
        </p:txBody>
      </p:sp>
      <p:cxnSp>
        <p:nvCxnSpPr>
          <p:cNvPr id="521" name="Google Shape;521;p35"/>
          <p:cNvCxnSpPr/>
          <p:nvPr/>
        </p:nvCxnSpPr>
        <p:spPr>
          <a:xfrm>
            <a:off x="1680125" y="2564875"/>
            <a:ext cx="0" cy="67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2" name="Google Shape;522;p35"/>
          <p:cNvSpPr/>
          <p:nvPr/>
        </p:nvSpPr>
        <p:spPr>
          <a:xfrm>
            <a:off x="1331725" y="3298350"/>
            <a:ext cx="907800" cy="4401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5"/>
          <p:cNvSpPr txBox="1"/>
          <p:nvPr/>
        </p:nvSpPr>
        <p:spPr>
          <a:xfrm>
            <a:off x="965375" y="3871025"/>
            <a:ext cx="276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Operand type: stack index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Operand value: -2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6"/>
          <p:cNvSpPr txBox="1"/>
          <p:nvPr/>
        </p:nvSpPr>
        <p:spPr>
          <a:xfrm>
            <a:off x="6497825" y="1118950"/>
            <a:ext cx="223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Runtime Stack</a:t>
            </a:r>
            <a:endParaRPr sz="2000"/>
          </a:p>
        </p:txBody>
      </p:sp>
      <p:sp>
        <p:nvSpPr>
          <p:cNvPr id="529" name="Google Shape;529;p36"/>
          <p:cNvSpPr/>
          <p:nvPr/>
        </p:nvSpPr>
        <p:spPr>
          <a:xfrm>
            <a:off x="5960825" y="4113725"/>
            <a:ext cx="2768700" cy="4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6"/>
          <p:cNvSpPr txBox="1"/>
          <p:nvPr/>
        </p:nvSpPr>
        <p:spPr>
          <a:xfrm>
            <a:off x="6345575" y="4159925"/>
            <a:ext cx="19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Global data</a:t>
            </a:r>
            <a:endParaRPr sz="1900"/>
          </a:p>
        </p:txBody>
      </p:sp>
      <p:sp>
        <p:nvSpPr>
          <p:cNvPr id="531" name="Google Shape;531;p36"/>
          <p:cNvSpPr/>
          <p:nvPr/>
        </p:nvSpPr>
        <p:spPr>
          <a:xfrm>
            <a:off x="5960825" y="3576425"/>
            <a:ext cx="2768700" cy="53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6"/>
          <p:cNvSpPr txBox="1"/>
          <p:nvPr/>
        </p:nvSpPr>
        <p:spPr>
          <a:xfrm>
            <a:off x="6345575" y="3576425"/>
            <a:ext cx="199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Main func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Stack frame</a:t>
            </a:r>
            <a:endParaRPr sz="1900"/>
          </a:p>
        </p:txBody>
      </p:sp>
      <p:sp>
        <p:nvSpPr>
          <p:cNvPr id="533" name="Google Shape;533;p36"/>
          <p:cNvSpPr txBox="1"/>
          <p:nvPr/>
        </p:nvSpPr>
        <p:spPr>
          <a:xfrm>
            <a:off x="311700" y="215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Add instruction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34" name="Google Shape;534;p36"/>
          <p:cNvSpPr txBox="1"/>
          <p:nvPr/>
        </p:nvSpPr>
        <p:spPr>
          <a:xfrm>
            <a:off x="800350" y="2101000"/>
            <a:ext cx="276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Add x, 1</a:t>
            </a:r>
            <a:endParaRPr sz="3000"/>
          </a:p>
        </p:txBody>
      </p:sp>
      <p:sp>
        <p:nvSpPr>
          <p:cNvPr id="535" name="Google Shape;535;p36"/>
          <p:cNvSpPr/>
          <p:nvPr/>
        </p:nvSpPr>
        <p:spPr>
          <a:xfrm>
            <a:off x="5960825" y="3306425"/>
            <a:ext cx="2768700" cy="270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address: 2</a:t>
            </a:r>
            <a:endParaRPr/>
          </a:p>
        </p:txBody>
      </p:sp>
      <p:sp>
        <p:nvSpPr>
          <p:cNvPr id="536" name="Google Shape;536;p36"/>
          <p:cNvSpPr/>
          <p:nvPr/>
        </p:nvSpPr>
        <p:spPr>
          <a:xfrm>
            <a:off x="5960825" y="1885688"/>
            <a:ext cx="2768700" cy="141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6"/>
          <p:cNvSpPr/>
          <p:nvPr/>
        </p:nvSpPr>
        <p:spPr>
          <a:xfrm>
            <a:off x="5960825" y="1896100"/>
            <a:ext cx="2768700" cy="270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myFunc function index</a:t>
            </a:r>
            <a:endParaRPr/>
          </a:p>
        </p:txBody>
      </p:sp>
      <p:pic>
        <p:nvPicPr>
          <p:cNvPr id="538" name="Google Shape;538;p36"/>
          <p:cNvPicPr preferRelativeResize="0"/>
          <p:nvPr/>
        </p:nvPicPr>
        <p:blipFill rotWithShape="1">
          <a:blip r:embed="rId3">
            <a:alphaModFix/>
          </a:blip>
          <a:srcRect b="46042" l="46860" r="49437" t="49106"/>
          <a:stretch/>
        </p:blipFill>
        <p:spPr>
          <a:xfrm>
            <a:off x="5414250" y="1715774"/>
            <a:ext cx="455299" cy="320101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36"/>
          <p:cNvSpPr txBox="1"/>
          <p:nvPr/>
        </p:nvSpPr>
        <p:spPr>
          <a:xfrm>
            <a:off x="4424850" y="1675725"/>
            <a:ext cx="9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 ptr</a:t>
            </a:r>
            <a:endParaRPr/>
          </a:p>
        </p:txBody>
      </p:sp>
      <p:sp>
        <p:nvSpPr>
          <p:cNvPr id="540" name="Google Shape;540;p36"/>
          <p:cNvSpPr/>
          <p:nvPr/>
        </p:nvSpPr>
        <p:spPr>
          <a:xfrm>
            <a:off x="5960825" y="2166100"/>
            <a:ext cx="2768700" cy="270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42</a:t>
            </a:r>
            <a:endParaRPr/>
          </a:p>
        </p:txBody>
      </p:sp>
      <p:sp>
        <p:nvSpPr>
          <p:cNvPr id="541" name="Google Shape;541;p36"/>
          <p:cNvSpPr/>
          <p:nvPr/>
        </p:nvSpPr>
        <p:spPr>
          <a:xfrm>
            <a:off x="5960825" y="2450650"/>
            <a:ext cx="2768700" cy="270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42" name="Google Shape;542;p36"/>
          <p:cNvSpPr txBox="1"/>
          <p:nvPr/>
        </p:nvSpPr>
        <p:spPr>
          <a:xfrm>
            <a:off x="4971425" y="2101000"/>
            <a:ext cx="9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-2</a:t>
            </a:r>
            <a:endParaRPr/>
          </a:p>
        </p:txBody>
      </p:sp>
      <p:sp>
        <p:nvSpPr>
          <p:cNvPr id="543" name="Google Shape;543;p36"/>
          <p:cNvSpPr txBox="1"/>
          <p:nvPr/>
        </p:nvSpPr>
        <p:spPr>
          <a:xfrm>
            <a:off x="4971425" y="2368925"/>
            <a:ext cx="9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-3</a:t>
            </a:r>
            <a:endParaRPr/>
          </a:p>
        </p:txBody>
      </p:sp>
      <p:sp>
        <p:nvSpPr>
          <p:cNvPr id="544" name="Google Shape;544;p36"/>
          <p:cNvSpPr txBox="1"/>
          <p:nvPr/>
        </p:nvSpPr>
        <p:spPr>
          <a:xfrm>
            <a:off x="406100" y="3306425"/>
            <a:ext cx="32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Add  3  -2  0  1</a:t>
            </a:r>
            <a:endParaRPr sz="3000"/>
          </a:p>
        </p:txBody>
      </p:sp>
      <p:cxnSp>
        <p:nvCxnSpPr>
          <p:cNvPr id="545" name="Google Shape;545;p36"/>
          <p:cNvCxnSpPr/>
          <p:nvPr/>
        </p:nvCxnSpPr>
        <p:spPr>
          <a:xfrm>
            <a:off x="1680125" y="2564875"/>
            <a:ext cx="0" cy="67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6" name="Google Shape;546;p36"/>
          <p:cNvSpPr/>
          <p:nvPr/>
        </p:nvSpPr>
        <p:spPr>
          <a:xfrm>
            <a:off x="1331725" y="3298350"/>
            <a:ext cx="907800" cy="4401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6"/>
          <p:cNvSpPr txBox="1"/>
          <p:nvPr/>
        </p:nvSpPr>
        <p:spPr>
          <a:xfrm>
            <a:off x="965375" y="3871025"/>
            <a:ext cx="276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Operand type: stack index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Operand value: -2</a:t>
            </a:r>
            <a:endParaRPr/>
          </a:p>
        </p:txBody>
      </p:sp>
      <p:sp>
        <p:nvSpPr>
          <p:cNvPr id="548" name="Google Shape;548;p36"/>
          <p:cNvSpPr txBox="1"/>
          <p:nvPr/>
        </p:nvSpPr>
        <p:spPr>
          <a:xfrm>
            <a:off x="5943450" y="2170625"/>
            <a:ext cx="28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6"/>
          <p:cNvSpPr/>
          <p:nvPr/>
        </p:nvSpPr>
        <p:spPr>
          <a:xfrm>
            <a:off x="5970950" y="2179800"/>
            <a:ext cx="2768700" cy="270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7"/>
          <p:cNvSpPr txBox="1"/>
          <p:nvPr/>
        </p:nvSpPr>
        <p:spPr>
          <a:xfrm>
            <a:off x="6497825" y="1118950"/>
            <a:ext cx="223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Runtime Stack</a:t>
            </a:r>
            <a:endParaRPr sz="2000"/>
          </a:p>
        </p:txBody>
      </p:sp>
      <p:sp>
        <p:nvSpPr>
          <p:cNvPr id="555" name="Google Shape;555;p37"/>
          <p:cNvSpPr/>
          <p:nvPr/>
        </p:nvSpPr>
        <p:spPr>
          <a:xfrm>
            <a:off x="5960825" y="4113725"/>
            <a:ext cx="2768700" cy="4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7"/>
          <p:cNvSpPr txBox="1"/>
          <p:nvPr/>
        </p:nvSpPr>
        <p:spPr>
          <a:xfrm>
            <a:off x="6345575" y="4159925"/>
            <a:ext cx="19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Global data</a:t>
            </a:r>
            <a:endParaRPr sz="1900"/>
          </a:p>
        </p:txBody>
      </p:sp>
      <p:sp>
        <p:nvSpPr>
          <p:cNvPr id="557" name="Google Shape;557;p37"/>
          <p:cNvSpPr/>
          <p:nvPr/>
        </p:nvSpPr>
        <p:spPr>
          <a:xfrm>
            <a:off x="5960825" y="3576425"/>
            <a:ext cx="2768700" cy="53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7"/>
          <p:cNvSpPr txBox="1"/>
          <p:nvPr/>
        </p:nvSpPr>
        <p:spPr>
          <a:xfrm>
            <a:off x="6345575" y="3576425"/>
            <a:ext cx="199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Main func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Stack frame</a:t>
            </a:r>
            <a:endParaRPr sz="1900"/>
          </a:p>
        </p:txBody>
      </p:sp>
      <p:sp>
        <p:nvSpPr>
          <p:cNvPr id="559" name="Google Shape;559;p37"/>
          <p:cNvSpPr txBox="1"/>
          <p:nvPr/>
        </p:nvSpPr>
        <p:spPr>
          <a:xfrm>
            <a:off x="311700" y="215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Add instruction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60" name="Google Shape;560;p37"/>
          <p:cNvSpPr txBox="1"/>
          <p:nvPr/>
        </p:nvSpPr>
        <p:spPr>
          <a:xfrm>
            <a:off x="800350" y="2101000"/>
            <a:ext cx="276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Add x, 1</a:t>
            </a:r>
            <a:endParaRPr sz="3000"/>
          </a:p>
        </p:txBody>
      </p:sp>
      <p:sp>
        <p:nvSpPr>
          <p:cNvPr id="561" name="Google Shape;561;p37"/>
          <p:cNvSpPr/>
          <p:nvPr/>
        </p:nvSpPr>
        <p:spPr>
          <a:xfrm>
            <a:off x="5960825" y="3306425"/>
            <a:ext cx="2768700" cy="270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address: 2</a:t>
            </a:r>
            <a:endParaRPr/>
          </a:p>
        </p:txBody>
      </p:sp>
      <p:sp>
        <p:nvSpPr>
          <p:cNvPr id="562" name="Google Shape;562;p37"/>
          <p:cNvSpPr/>
          <p:nvPr/>
        </p:nvSpPr>
        <p:spPr>
          <a:xfrm>
            <a:off x="5960825" y="1885688"/>
            <a:ext cx="2768700" cy="141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7"/>
          <p:cNvSpPr/>
          <p:nvPr/>
        </p:nvSpPr>
        <p:spPr>
          <a:xfrm>
            <a:off x="5960825" y="1896100"/>
            <a:ext cx="2768700" cy="270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myFunc function index</a:t>
            </a:r>
            <a:endParaRPr/>
          </a:p>
        </p:txBody>
      </p:sp>
      <p:pic>
        <p:nvPicPr>
          <p:cNvPr id="564" name="Google Shape;564;p37"/>
          <p:cNvPicPr preferRelativeResize="0"/>
          <p:nvPr/>
        </p:nvPicPr>
        <p:blipFill rotWithShape="1">
          <a:blip r:embed="rId3">
            <a:alphaModFix/>
          </a:blip>
          <a:srcRect b="46042" l="46860" r="49437" t="49106"/>
          <a:stretch/>
        </p:blipFill>
        <p:spPr>
          <a:xfrm>
            <a:off x="5414250" y="1715774"/>
            <a:ext cx="455299" cy="320101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37"/>
          <p:cNvSpPr txBox="1"/>
          <p:nvPr/>
        </p:nvSpPr>
        <p:spPr>
          <a:xfrm>
            <a:off x="4424850" y="1675725"/>
            <a:ext cx="9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 ptr</a:t>
            </a:r>
            <a:endParaRPr/>
          </a:p>
        </p:txBody>
      </p:sp>
      <p:sp>
        <p:nvSpPr>
          <p:cNvPr id="566" name="Google Shape;566;p37"/>
          <p:cNvSpPr/>
          <p:nvPr/>
        </p:nvSpPr>
        <p:spPr>
          <a:xfrm>
            <a:off x="5960825" y="2166100"/>
            <a:ext cx="2768700" cy="270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43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67" name="Google Shape;567;p37"/>
          <p:cNvSpPr/>
          <p:nvPr/>
        </p:nvSpPr>
        <p:spPr>
          <a:xfrm>
            <a:off x="5960825" y="2450650"/>
            <a:ext cx="2768700" cy="270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68" name="Google Shape;568;p37"/>
          <p:cNvSpPr txBox="1"/>
          <p:nvPr/>
        </p:nvSpPr>
        <p:spPr>
          <a:xfrm>
            <a:off x="4971425" y="2101000"/>
            <a:ext cx="9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-2</a:t>
            </a:r>
            <a:endParaRPr/>
          </a:p>
        </p:txBody>
      </p:sp>
      <p:sp>
        <p:nvSpPr>
          <p:cNvPr id="569" name="Google Shape;569;p37"/>
          <p:cNvSpPr txBox="1"/>
          <p:nvPr/>
        </p:nvSpPr>
        <p:spPr>
          <a:xfrm>
            <a:off x="4971425" y="2368925"/>
            <a:ext cx="9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-3</a:t>
            </a:r>
            <a:endParaRPr/>
          </a:p>
        </p:txBody>
      </p:sp>
      <p:sp>
        <p:nvSpPr>
          <p:cNvPr id="570" name="Google Shape;570;p37"/>
          <p:cNvSpPr txBox="1"/>
          <p:nvPr/>
        </p:nvSpPr>
        <p:spPr>
          <a:xfrm>
            <a:off x="406100" y="3306425"/>
            <a:ext cx="32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Add  3  -2  0  1</a:t>
            </a:r>
            <a:endParaRPr sz="3000"/>
          </a:p>
        </p:txBody>
      </p:sp>
      <p:cxnSp>
        <p:nvCxnSpPr>
          <p:cNvPr id="571" name="Google Shape;571;p37"/>
          <p:cNvCxnSpPr/>
          <p:nvPr/>
        </p:nvCxnSpPr>
        <p:spPr>
          <a:xfrm>
            <a:off x="1680125" y="2564875"/>
            <a:ext cx="0" cy="67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2" name="Google Shape;572;p37"/>
          <p:cNvSpPr/>
          <p:nvPr/>
        </p:nvSpPr>
        <p:spPr>
          <a:xfrm>
            <a:off x="1331725" y="3298350"/>
            <a:ext cx="907800" cy="4401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7"/>
          <p:cNvSpPr txBox="1"/>
          <p:nvPr/>
        </p:nvSpPr>
        <p:spPr>
          <a:xfrm>
            <a:off x="965375" y="3871025"/>
            <a:ext cx="276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Operand type: stack index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Operand value: -2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that can be run on the current VM</a:t>
            </a:r>
            <a:endParaRPr/>
          </a:p>
        </p:txBody>
      </p:sp>
      <p:sp>
        <p:nvSpPr>
          <p:cNvPr id="579" name="Google Shape;57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Print (new instruction for testing)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" name="Google Shape;58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27450"/>
            <a:ext cx="8839202" cy="4055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6" name="Google Shape;59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509"/>
            <a:ext cx="9143999" cy="5092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306275" y="1727255"/>
            <a:ext cx="753600" cy="919800"/>
          </a:xfrm>
          <a:prstGeom prst="snip1Rect">
            <a:avLst>
              <a:gd fmla="val 37809" name="adj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68" name="Google Shape;68;p15"/>
          <p:cNvSpPr/>
          <p:nvPr/>
        </p:nvSpPr>
        <p:spPr>
          <a:xfrm>
            <a:off x="755284" y="1713750"/>
            <a:ext cx="327300" cy="3189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306275" y="2647050"/>
            <a:ext cx="1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script.source</a:t>
            </a:r>
            <a:endParaRPr/>
          </a:p>
        </p:txBody>
      </p:sp>
      <p:cxnSp>
        <p:nvCxnSpPr>
          <p:cNvPr id="70" name="Google Shape;70;p15"/>
          <p:cNvCxnSpPr/>
          <p:nvPr/>
        </p:nvCxnSpPr>
        <p:spPr>
          <a:xfrm>
            <a:off x="1313925" y="2255875"/>
            <a:ext cx="715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5"/>
          <p:cNvSpPr txBox="1"/>
          <p:nvPr/>
        </p:nvSpPr>
        <p:spPr>
          <a:xfrm>
            <a:off x="2169475" y="2055775"/>
            <a:ext cx="1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3973800" y="1727255"/>
            <a:ext cx="753600" cy="919800"/>
          </a:xfrm>
          <a:prstGeom prst="snip1Rect">
            <a:avLst>
              <a:gd fmla="val 37809" name="adj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73" name="Google Shape;73;p15"/>
          <p:cNvSpPr/>
          <p:nvPr/>
        </p:nvSpPr>
        <p:spPr>
          <a:xfrm>
            <a:off x="4422809" y="1713750"/>
            <a:ext cx="327300" cy="3189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3973800" y="2647050"/>
            <a:ext cx="15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script.assembly</a:t>
            </a:r>
            <a:endParaRPr/>
          </a:p>
        </p:txBody>
      </p:sp>
      <p:cxnSp>
        <p:nvCxnSpPr>
          <p:cNvPr id="75" name="Google Shape;75;p15"/>
          <p:cNvCxnSpPr/>
          <p:nvPr/>
        </p:nvCxnSpPr>
        <p:spPr>
          <a:xfrm>
            <a:off x="3114150" y="2255875"/>
            <a:ext cx="715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5"/>
          <p:cNvCxnSpPr/>
          <p:nvPr/>
        </p:nvCxnSpPr>
        <p:spPr>
          <a:xfrm>
            <a:off x="4981450" y="2255875"/>
            <a:ext cx="715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5"/>
          <p:cNvSpPr txBox="1"/>
          <p:nvPr/>
        </p:nvSpPr>
        <p:spPr>
          <a:xfrm>
            <a:off x="5783275" y="2055775"/>
            <a:ext cx="1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assembler</a:t>
            </a:r>
            <a:endParaRPr/>
          </a:p>
        </p:txBody>
      </p:sp>
      <p:cxnSp>
        <p:nvCxnSpPr>
          <p:cNvPr id="78" name="Google Shape;78;p15"/>
          <p:cNvCxnSpPr/>
          <p:nvPr/>
        </p:nvCxnSpPr>
        <p:spPr>
          <a:xfrm>
            <a:off x="6848750" y="2255875"/>
            <a:ext cx="715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5"/>
          <p:cNvSpPr/>
          <p:nvPr/>
        </p:nvSpPr>
        <p:spPr>
          <a:xfrm>
            <a:off x="7641325" y="1727255"/>
            <a:ext cx="753600" cy="919800"/>
          </a:xfrm>
          <a:prstGeom prst="snip1Rect">
            <a:avLst>
              <a:gd fmla="val 37809" name="adj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80" name="Google Shape;80;p15"/>
          <p:cNvSpPr/>
          <p:nvPr/>
        </p:nvSpPr>
        <p:spPr>
          <a:xfrm>
            <a:off x="8090334" y="1713750"/>
            <a:ext cx="327300" cy="3189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7564250" y="2647050"/>
            <a:ext cx="15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script.executable</a:t>
            </a:r>
            <a:endParaRPr/>
          </a:p>
        </p:txBody>
      </p:sp>
      <p:cxnSp>
        <p:nvCxnSpPr>
          <p:cNvPr id="82" name="Google Shape;82;p15"/>
          <p:cNvCxnSpPr/>
          <p:nvPr/>
        </p:nvCxnSpPr>
        <p:spPr>
          <a:xfrm>
            <a:off x="8006875" y="3047250"/>
            <a:ext cx="22500" cy="749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5"/>
          <p:cNvSpPr txBox="1"/>
          <p:nvPr/>
        </p:nvSpPr>
        <p:spPr>
          <a:xfrm>
            <a:off x="7641325" y="3907775"/>
            <a:ext cx="119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Machine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 b="27903" l="46187" r="39013" t="52906"/>
          <a:stretch/>
        </p:blipFill>
        <p:spPr>
          <a:xfrm>
            <a:off x="7339413" y="550275"/>
            <a:ext cx="1498325" cy="105244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5885550" y="4015475"/>
            <a:ext cx="6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  </a:t>
            </a:r>
            <a:endParaRPr/>
          </a:p>
        </p:txBody>
      </p:sp>
      <p:cxnSp>
        <p:nvCxnSpPr>
          <p:cNvPr id="86" name="Google Shape;86;p15"/>
          <p:cNvCxnSpPr>
            <a:stCxn id="83" idx="1"/>
            <a:endCxn id="85" idx="3"/>
          </p:cNvCxnSpPr>
          <p:nvPr/>
        </p:nvCxnSpPr>
        <p:spPr>
          <a:xfrm rot="10800000">
            <a:off x="6497125" y="4215575"/>
            <a:ext cx="11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5"/>
          <p:cNvSpPr/>
          <p:nvPr/>
        </p:nvSpPr>
        <p:spPr>
          <a:xfrm>
            <a:off x="7066000" y="390550"/>
            <a:ext cx="1964400" cy="42129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5990450" y="550275"/>
            <a:ext cx="85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5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4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3" name="Google Shape;60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071"/>
            <a:ext cx="9143999" cy="506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for week 6</a:t>
            </a:r>
            <a:endParaRPr/>
          </a:p>
        </p:txBody>
      </p:sp>
      <p:sp>
        <p:nvSpPr>
          <p:cNvPr id="609" name="Google Shape;609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Implement remaining 26 instruction execution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Demonstrate VM running program written in Assembly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Bubble/Insertion sort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Simple Calculator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</a:t>
            </a:r>
            <a:r>
              <a:rPr lang="en"/>
              <a:t>bonacci (or program that use recursion)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VM initialization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/>
          <p:nvPr/>
        </p:nvSpPr>
        <p:spPr>
          <a:xfrm>
            <a:off x="818675" y="1180975"/>
            <a:ext cx="2768700" cy="342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961175" y="2699950"/>
            <a:ext cx="2483700" cy="461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Instruction stream</a:t>
            </a:r>
            <a:endParaRPr sz="1800"/>
          </a:p>
        </p:txBody>
      </p:sp>
      <p:sp>
        <p:nvSpPr>
          <p:cNvPr id="100" name="Google Shape;100;p17"/>
          <p:cNvSpPr txBox="1"/>
          <p:nvPr/>
        </p:nvSpPr>
        <p:spPr>
          <a:xfrm>
            <a:off x="961175" y="3931150"/>
            <a:ext cx="2483700" cy="4617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Function Table</a:t>
            </a:r>
            <a:endParaRPr sz="1800"/>
          </a:p>
        </p:txBody>
      </p:sp>
      <p:sp>
        <p:nvSpPr>
          <p:cNvPr id="101" name="Google Shape;101;p17"/>
          <p:cNvSpPr txBox="1"/>
          <p:nvPr/>
        </p:nvSpPr>
        <p:spPr>
          <a:xfrm>
            <a:off x="961175" y="3315538"/>
            <a:ext cx="2483700" cy="4617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String Table</a:t>
            </a:r>
            <a:endParaRPr sz="1800"/>
          </a:p>
        </p:txBody>
      </p:sp>
      <p:sp>
        <p:nvSpPr>
          <p:cNvPr id="102" name="Google Shape;102;p17"/>
          <p:cNvSpPr txBox="1"/>
          <p:nvPr/>
        </p:nvSpPr>
        <p:spPr>
          <a:xfrm>
            <a:off x="1870450" y="1338400"/>
            <a:ext cx="111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VM</a:t>
            </a:r>
            <a:endParaRPr sz="2000"/>
          </a:p>
        </p:txBody>
      </p:sp>
      <p:sp>
        <p:nvSpPr>
          <p:cNvPr id="103" name="Google Shape;103;p17"/>
          <p:cNvSpPr txBox="1"/>
          <p:nvPr/>
        </p:nvSpPr>
        <p:spPr>
          <a:xfrm>
            <a:off x="1273175" y="1885688"/>
            <a:ext cx="18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data size</a:t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1273175" y="2245063"/>
            <a:ext cx="176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function index</a:t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5911050" y="1118950"/>
            <a:ext cx="223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Runtime Stack</a:t>
            </a:r>
            <a:endParaRPr sz="2000"/>
          </a:p>
        </p:txBody>
      </p:sp>
      <p:pic>
        <p:nvPicPr>
          <p:cNvPr id="106" name="Google Shape;106;p17"/>
          <p:cNvPicPr preferRelativeResize="0"/>
          <p:nvPr/>
        </p:nvPicPr>
        <p:blipFill rotWithShape="1">
          <a:blip r:embed="rId3">
            <a:alphaModFix/>
          </a:blip>
          <a:srcRect b="46042" l="46860" r="49437" t="49106"/>
          <a:stretch/>
        </p:blipFill>
        <p:spPr>
          <a:xfrm>
            <a:off x="4827475" y="4432899"/>
            <a:ext cx="455299" cy="3201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/>
        </p:nvSpPr>
        <p:spPr>
          <a:xfrm>
            <a:off x="3838075" y="4392850"/>
            <a:ext cx="9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 ptr</a:t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5374050" y="4548575"/>
            <a:ext cx="2768700" cy="5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/>
          <p:nvPr/>
        </p:nvSpPr>
        <p:spPr>
          <a:xfrm>
            <a:off x="818675" y="1180975"/>
            <a:ext cx="2768700" cy="342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961175" y="2699950"/>
            <a:ext cx="2483700" cy="461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Instruction stream</a:t>
            </a:r>
            <a:endParaRPr sz="1800"/>
          </a:p>
        </p:txBody>
      </p:sp>
      <p:sp>
        <p:nvSpPr>
          <p:cNvPr id="115" name="Google Shape;115;p18"/>
          <p:cNvSpPr txBox="1"/>
          <p:nvPr/>
        </p:nvSpPr>
        <p:spPr>
          <a:xfrm>
            <a:off x="961175" y="3931150"/>
            <a:ext cx="2483700" cy="4617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Function Table</a:t>
            </a:r>
            <a:endParaRPr sz="1800"/>
          </a:p>
        </p:txBody>
      </p:sp>
      <p:sp>
        <p:nvSpPr>
          <p:cNvPr id="116" name="Google Shape;116;p18"/>
          <p:cNvSpPr txBox="1"/>
          <p:nvPr/>
        </p:nvSpPr>
        <p:spPr>
          <a:xfrm>
            <a:off x="961175" y="3315538"/>
            <a:ext cx="2483700" cy="4617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String Table</a:t>
            </a:r>
            <a:endParaRPr sz="1800"/>
          </a:p>
        </p:txBody>
      </p:sp>
      <p:sp>
        <p:nvSpPr>
          <p:cNvPr id="117" name="Google Shape;117;p18"/>
          <p:cNvSpPr txBox="1"/>
          <p:nvPr/>
        </p:nvSpPr>
        <p:spPr>
          <a:xfrm>
            <a:off x="1870450" y="1338400"/>
            <a:ext cx="111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VM</a:t>
            </a:r>
            <a:endParaRPr sz="2000"/>
          </a:p>
        </p:txBody>
      </p:sp>
      <p:sp>
        <p:nvSpPr>
          <p:cNvPr id="118" name="Google Shape;118;p18"/>
          <p:cNvSpPr txBox="1"/>
          <p:nvPr/>
        </p:nvSpPr>
        <p:spPr>
          <a:xfrm>
            <a:off x="1273175" y="1885688"/>
            <a:ext cx="18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data size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1273175" y="2245063"/>
            <a:ext cx="176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function index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5911050" y="1118950"/>
            <a:ext cx="223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Runtime Stack</a:t>
            </a:r>
            <a:endParaRPr sz="2000"/>
          </a:p>
        </p:txBody>
      </p:sp>
      <p:sp>
        <p:nvSpPr>
          <p:cNvPr id="121" name="Google Shape;121;p18"/>
          <p:cNvSpPr/>
          <p:nvPr/>
        </p:nvSpPr>
        <p:spPr>
          <a:xfrm>
            <a:off x="1013600" y="1924900"/>
            <a:ext cx="2340300" cy="320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5374050" y="3428225"/>
            <a:ext cx="2768700" cy="117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5758800" y="3817175"/>
            <a:ext cx="19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Global data</a:t>
            </a:r>
            <a:endParaRPr sz="1900"/>
          </a:p>
        </p:txBody>
      </p:sp>
      <p:pic>
        <p:nvPicPr>
          <p:cNvPr id="124" name="Google Shape;124;p18"/>
          <p:cNvPicPr preferRelativeResize="0"/>
          <p:nvPr/>
        </p:nvPicPr>
        <p:blipFill rotWithShape="1">
          <a:blip r:embed="rId3">
            <a:alphaModFix/>
          </a:blip>
          <a:srcRect b="46042" l="46860" r="49437" t="49106"/>
          <a:stretch/>
        </p:blipFill>
        <p:spPr>
          <a:xfrm>
            <a:off x="4827475" y="3315549"/>
            <a:ext cx="455299" cy="32010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3838075" y="3275500"/>
            <a:ext cx="9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 ptr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818675" y="1180975"/>
            <a:ext cx="2768700" cy="342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961175" y="2699950"/>
            <a:ext cx="2483700" cy="461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Instruction stream</a:t>
            </a:r>
            <a:endParaRPr sz="1800"/>
          </a:p>
        </p:txBody>
      </p:sp>
      <p:sp>
        <p:nvSpPr>
          <p:cNvPr id="132" name="Google Shape;132;p19"/>
          <p:cNvSpPr txBox="1"/>
          <p:nvPr/>
        </p:nvSpPr>
        <p:spPr>
          <a:xfrm>
            <a:off x="961175" y="3931150"/>
            <a:ext cx="2483700" cy="4617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Function Table</a:t>
            </a:r>
            <a:endParaRPr sz="1800"/>
          </a:p>
        </p:txBody>
      </p:sp>
      <p:sp>
        <p:nvSpPr>
          <p:cNvPr id="133" name="Google Shape;133;p19"/>
          <p:cNvSpPr txBox="1"/>
          <p:nvPr/>
        </p:nvSpPr>
        <p:spPr>
          <a:xfrm>
            <a:off x="961175" y="3315538"/>
            <a:ext cx="2483700" cy="4617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String Table</a:t>
            </a:r>
            <a:endParaRPr sz="1800"/>
          </a:p>
        </p:txBody>
      </p:sp>
      <p:sp>
        <p:nvSpPr>
          <p:cNvPr id="134" name="Google Shape;134;p19"/>
          <p:cNvSpPr txBox="1"/>
          <p:nvPr/>
        </p:nvSpPr>
        <p:spPr>
          <a:xfrm>
            <a:off x="1870450" y="1338400"/>
            <a:ext cx="111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VM</a:t>
            </a:r>
            <a:endParaRPr sz="2000"/>
          </a:p>
        </p:txBody>
      </p:sp>
      <p:sp>
        <p:nvSpPr>
          <p:cNvPr id="135" name="Google Shape;135;p19"/>
          <p:cNvSpPr txBox="1"/>
          <p:nvPr/>
        </p:nvSpPr>
        <p:spPr>
          <a:xfrm>
            <a:off x="1273175" y="1885688"/>
            <a:ext cx="18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data size</a:t>
            </a:r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1273175" y="2245063"/>
            <a:ext cx="176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function index</a:t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5911050" y="1118950"/>
            <a:ext cx="223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Runtime Stack</a:t>
            </a:r>
            <a:endParaRPr sz="2000"/>
          </a:p>
        </p:txBody>
      </p:sp>
      <p:sp>
        <p:nvSpPr>
          <p:cNvPr id="138" name="Google Shape;138;p19"/>
          <p:cNvSpPr/>
          <p:nvPr/>
        </p:nvSpPr>
        <p:spPr>
          <a:xfrm>
            <a:off x="1013600" y="2285125"/>
            <a:ext cx="2340300" cy="320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5374050" y="3428225"/>
            <a:ext cx="2768700" cy="117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5758800" y="3817175"/>
            <a:ext cx="19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Global data</a:t>
            </a:r>
            <a:endParaRPr sz="1900"/>
          </a:p>
        </p:txBody>
      </p:sp>
      <p:pic>
        <p:nvPicPr>
          <p:cNvPr id="141" name="Google Shape;141;p19"/>
          <p:cNvPicPr preferRelativeResize="0"/>
          <p:nvPr/>
        </p:nvPicPr>
        <p:blipFill rotWithShape="1">
          <a:blip r:embed="rId3">
            <a:alphaModFix/>
          </a:blip>
          <a:srcRect b="46042" l="46860" r="49437" t="49106"/>
          <a:stretch/>
        </p:blipFill>
        <p:spPr>
          <a:xfrm>
            <a:off x="4827475" y="1871049"/>
            <a:ext cx="455299" cy="3201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/>
        </p:nvSpPr>
        <p:spPr>
          <a:xfrm>
            <a:off x="3838075" y="1831000"/>
            <a:ext cx="9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 ptr</a:t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5374050" y="2006475"/>
            <a:ext cx="2768700" cy="141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5758800" y="2303100"/>
            <a:ext cx="199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Main func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Stack frame</a:t>
            </a:r>
            <a:endParaRPr sz="1900"/>
          </a:p>
        </p:txBody>
      </p:sp>
      <p:cxnSp>
        <p:nvCxnSpPr>
          <p:cNvPr id="145" name="Google Shape;145;p19"/>
          <p:cNvCxnSpPr>
            <a:stCxn id="138" idx="1"/>
            <a:endCxn id="132" idx="1"/>
          </p:cNvCxnSpPr>
          <p:nvPr/>
        </p:nvCxnSpPr>
        <p:spPr>
          <a:xfrm flipH="1">
            <a:off x="961100" y="2445175"/>
            <a:ext cx="52500" cy="1716900"/>
          </a:xfrm>
          <a:prstGeom prst="curvedConnector3">
            <a:avLst>
              <a:gd fmla="val 553429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6" name="Google Shape;146;p19"/>
          <p:cNvSpPr/>
          <p:nvPr/>
        </p:nvSpPr>
        <p:spPr>
          <a:xfrm>
            <a:off x="5376525" y="3153025"/>
            <a:ext cx="2768700" cy="270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address: -1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/>
          <p:nvPr/>
        </p:nvSpPr>
        <p:spPr>
          <a:xfrm>
            <a:off x="818675" y="1180975"/>
            <a:ext cx="2768700" cy="342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961175" y="2699950"/>
            <a:ext cx="2483700" cy="461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Instruction stream</a:t>
            </a:r>
            <a:endParaRPr sz="1800"/>
          </a:p>
        </p:txBody>
      </p:sp>
      <p:sp>
        <p:nvSpPr>
          <p:cNvPr id="153" name="Google Shape;153;p20"/>
          <p:cNvSpPr txBox="1"/>
          <p:nvPr/>
        </p:nvSpPr>
        <p:spPr>
          <a:xfrm>
            <a:off x="961175" y="3931150"/>
            <a:ext cx="2483700" cy="4617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Function Table</a:t>
            </a:r>
            <a:endParaRPr sz="1800"/>
          </a:p>
        </p:txBody>
      </p:sp>
      <p:sp>
        <p:nvSpPr>
          <p:cNvPr id="154" name="Google Shape;154;p20"/>
          <p:cNvSpPr txBox="1"/>
          <p:nvPr/>
        </p:nvSpPr>
        <p:spPr>
          <a:xfrm>
            <a:off x="961175" y="3315538"/>
            <a:ext cx="2483700" cy="4617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String Table</a:t>
            </a:r>
            <a:endParaRPr sz="1800"/>
          </a:p>
        </p:txBody>
      </p:sp>
      <p:sp>
        <p:nvSpPr>
          <p:cNvPr id="155" name="Google Shape;155;p20"/>
          <p:cNvSpPr txBox="1"/>
          <p:nvPr/>
        </p:nvSpPr>
        <p:spPr>
          <a:xfrm>
            <a:off x="1870450" y="1338400"/>
            <a:ext cx="111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VM</a:t>
            </a:r>
            <a:endParaRPr sz="2000"/>
          </a:p>
        </p:txBody>
      </p:sp>
      <p:sp>
        <p:nvSpPr>
          <p:cNvPr id="156" name="Google Shape;156;p20"/>
          <p:cNvSpPr txBox="1"/>
          <p:nvPr/>
        </p:nvSpPr>
        <p:spPr>
          <a:xfrm>
            <a:off x="1273175" y="1885688"/>
            <a:ext cx="18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data size</a:t>
            </a:r>
            <a:endParaRPr/>
          </a:p>
        </p:txBody>
      </p:sp>
      <p:sp>
        <p:nvSpPr>
          <p:cNvPr id="157" name="Google Shape;157;p20"/>
          <p:cNvSpPr txBox="1"/>
          <p:nvPr/>
        </p:nvSpPr>
        <p:spPr>
          <a:xfrm>
            <a:off x="1273175" y="2245063"/>
            <a:ext cx="176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function index</a:t>
            </a: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5911050" y="1118950"/>
            <a:ext cx="223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Runtime Stack</a:t>
            </a:r>
            <a:endParaRPr sz="2000"/>
          </a:p>
        </p:txBody>
      </p:sp>
      <p:sp>
        <p:nvSpPr>
          <p:cNvPr id="159" name="Google Shape;159;p20"/>
          <p:cNvSpPr/>
          <p:nvPr/>
        </p:nvSpPr>
        <p:spPr>
          <a:xfrm>
            <a:off x="5374050" y="3428225"/>
            <a:ext cx="2768700" cy="117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5758800" y="3817175"/>
            <a:ext cx="19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Global data</a:t>
            </a:r>
            <a:endParaRPr sz="1900"/>
          </a:p>
        </p:txBody>
      </p:sp>
      <p:pic>
        <p:nvPicPr>
          <p:cNvPr id="161" name="Google Shape;161;p20"/>
          <p:cNvPicPr preferRelativeResize="0"/>
          <p:nvPr/>
        </p:nvPicPr>
        <p:blipFill rotWithShape="1">
          <a:blip r:embed="rId3">
            <a:alphaModFix/>
          </a:blip>
          <a:srcRect b="46042" l="46860" r="49437" t="49106"/>
          <a:stretch/>
        </p:blipFill>
        <p:spPr>
          <a:xfrm>
            <a:off x="4827475" y="1871049"/>
            <a:ext cx="455299" cy="32010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/>
          <p:nvPr/>
        </p:nvSpPr>
        <p:spPr>
          <a:xfrm>
            <a:off x="3838075" y="1831000"/>
            <a:ext cx="9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 ptr</a:t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5374050" y="2006475"/>
            <a:ext cx="2768700" cy="141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0"/>
          <p:cNvSpPr txBox="1"/>
          <p:nvPr/>
        </p:nvSpPr>
        <p:spPr>
          <a:xfrm>
            <a:off x="5758800" y="2303100"/>
            <a:ext cx="199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Main func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Stack frame</a:t>
            </a:r>
            <a:endParaRPr sz="1900"/>
          </a:p>
        </p:txBody>
      </p:sp>
      <p:sp>
        <p:nvSpPr>
          <p:cNvPr id="165" name="Google Shape;165;p20"/>
          <p:cNvSpPr/>
          <p:nvPr/>
        </p:nvSpPr>
        <p:spPr>
          <a:xfrm>
            <a:off x="5376525" y="3153025"/>
            <a:ext cx="2768700" cy="270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address: -1</a:t>
            </a:r>
            <a:endParaRPr/>
          </a:p>
        </p:txBody>
      </p:sp>
      <p:cxnSp>
        <p:nvCxnSpPr>
          <p:cNvPr id="166" name="Google Shape;166;p20"/>
          <p:cNvCxnSpPr>
            <a:stCxn id="153" idx="3"/>
            <a:endCxn id="152" idx="3"/>
          </p:cNvCxnSpPr>
          <p:nvPr/>
        </p:nvCxnSpPr>
        <p:spPr>
          <a:xfrm flipH="1" rot="10800000">
            <a:off x="3444875" y="2930800"/>
            <a:ext cx="600" cy="12312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7" name="Google Shape;167;p20"/>
          <p:cNvSpPr txBox="1"/>
          <p:nvPr/>
        </p:nvSpPr>
        <p:spPr>
          <a:xfrm>
            <a:off x="3720513" y="3130750"/>
            <a:ext cx="1377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 ptr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main func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entry point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VM execution cycle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