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sldIdLst>
    <p:sldId id="539" r:id="rId5"/>
    <p:sldId id="257" r:id="rId6"/>
    <p:sldId id="547" r:id="rId7"/>
    <p:sldId id="256" r:id="rId8"/>
    <p:sldId id="543" r:id="rId9"/>
    <p:sldId id="553" r:id="rId10"/>
    <p:sldId id="554" r:id="rId11"/>
    <p:sldId id="549" r:id="rId12"/>
    <p:sldId id="555" r:id="rId13"/>
    <p:sldId id="556" r:id="rId14"/>
    <p:sldId id="557" r:id="rId15"/>
    <p:sldId id="558" r:id="rId16"/>
    <p:sldId id="5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3725" autoAdjust="0"/>
  </p:normalViewPr>
  <p:slideViewPr>
    <p:cSldViewPr snapToGrid="0">
      <p:cViewPr varScale="1">
        <p:scale>
          <a:sx n="71" d="100"/>
          <a:sy n="71" d="100"/>
        </p:scale>
        <p:origin x="60" y="120"/>
      </p:cViewPr>
      <p:guideLst/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BC4F2-6A87-450D-AD53-D2188421BC5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B2649-7BD8-4005-A99E-30D13769A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401A8-3220-413E-B964-4A8659985F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B2649-7BD8-4005-A99E-30D13769A8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95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B2649-7BD8-4005-A99E-30D13769A8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08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B2649-7BD8-4005-A99E-30D13769A8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03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1A4182-6276-41ED-8EAF-0C6A4D8FF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F4B644F-A23D-409C-9540-B41AC18DB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8">
            <a:extLst>
              <a:ext uri="{FF2B5EF4-FFF2-40B4-BE49-F238E27FC236}">
                <a16:creationId xmlns:a16="http://schemas.microsoft.com/office/drawing/2014/main" id="{580AE1ED-3577-4808-86BF-CCD122349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839336"/>
            <a:ext cx="4123899" cy="3475513"/>
          </a:xfrm>
        </p:spPr>
        <p:txBody>
          <a:bodyPr anchor="ctr">
            <a:normAutofit/>
          </a:bodyPr>
          <a:lstStyle>
            <a:lvl1pPr>
              <a:defRPr sz="5200"/>
            </a:lvl1pPr>
          </a:lstStyle>
          <a:p>
            <a:pPr algn="l"/>
            <a:r>
              <a:rPr lang="en-US" sz="4800" dirty="0"/>
              <a:t>Click to add title</a:t>
            </a:r>
          </a:p>
        </p:txBody>
      </p:sp>
      <p:sp>
        <p:nvSpPr>
          <p:cNvPr id="9" name="Subtitle 19">
            <a:extLst>
              <a:ext uri="{FF2B5EF4-FFF2-40B4-BE49-F238E27FC236}">
                <a16:creationId xmlns:a16="http://schemas.microsoft.com/office/drawing/2014/main" id="{E8F46CAD-D4FF-4BBC-937E-CBBD034A180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000" y="4570807"/>
            <a:ext cx="4123899" cy="152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2750E7C-D01B-4533-A0B8-2E7EF2B168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0952" y="754711"/>
            <a:ext cx="6099048" cy="534009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1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86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13F3BC3-6D4F-4A91-9397-DEB976DF5B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2292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336BAA8-288D-4A65-AF12-E44ED08AF83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22292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98867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98867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5388F8-94ED-41CA-A4EE-E0FA1CAC0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5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62753702-3230-4BA6-A3F8-5783540B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000" y="758951"/>
            <a:ext cx="10668000" cy="555041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22B9C48D-0714-4941-A2BB-36340F69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A478133-AD69-45A3-8FE5-EBD28FD2FA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58952"/>
            <a:ext cx="1947672" cy="26700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F2E72FA7-6D23-4F38-9A7B-A0EB41E534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" y="3424237"/>
            <a:ext cx="1947672" cy="26791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7DAE17D-48FA-4EE7-9630-D657273438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06624" y="758952"/>
            <a:ext cx="1947672" cy="26700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093DB7BE-4947-4B5D-B8E4-59505E49A0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6624" y="3424237"/>
            <a:ext cx="1947672" cy="26791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D0C77CEA-908E-4A02-B347-F376CEC2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31288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3A25B7-A924-4C03-8022-000A9EA88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3A68D8-CB71-4A41-B029-626BD6912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rgbClr val="FCEA37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ECFC55D-2CEE-47A4-9ACA-D6C78D236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" y="-9523"/>
            <a:ext cx="11430001" cy="6105523"/>
          </a:xfrm>
          <a:custGeom>
            <a:avLst/>
            <a:gdLst>
              <a:gd name="connsiteX0" fmla="*/ 0 w 11430001"/>
              <a:gd name="connsiteY0" fmla="*/ 0 h 6105523"/>
              <a:gd name="connsiteX1" fmla="*/ 7874003 w 11430001"/>
              <a:gd name="connsiteY1" fmla="*/ 0 h 6105523"/>
              <a:gd name="connsiteX2" fmla="*/ 7874003 w 11430001"/>
              <a:gd name="connsiteY2" fmla="*/ 771522 h 6105523"/>
              <a:gd name="connsiteX3" fmla="*/ 11430001 w 11430001"/>
              <a:gd name="connsiteY3" fmla="*/ 771522 h 6105523"/>
              <a:gd name="connsiteX4" fmla="*/ 11430001 w 11430001"/>
              <a:gd name="connsiteY4" fmla="*/ 6105523 h 6105523"/>
              <a:gd name="connsiteX5" fmla="*/ 7874003 w 11430001"/>
              <a:gd name="connsiteY5" fmla="*/ 6105523 h 6105523"/>
              <a:gd name="connsiteX6" fmla="*/ 5334002 w 11430001"/>
              <a:gd name="connsiteY6" fmla="*/ 6105523 h 6105523"/>
              <a:gd name="connsiteX7" fmla="*/ 0 w 11430001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05523">
                <a:moveTo>
                  <a:pt x="0" y="0"/>
                </a:moveTo>
                <a:lnTo>
                  <a:pt x="7874003" y="0"/>
                </a:lnTo>
                <a:lnTo>
                  <a:pt x="7874003" y="771522"/>
                </a:lnTo>
                <a:lnTo>
                  <a:pt x="11430001" y="771522"/>
                </a:lnTo>
                <a:lnTo>
                  <a:pt x="11430001" y="6105523"/>
                </a:lnTo>
                <a:lnTo>
                  <a:pt x="7874003" y="6105523"/>
                </a:lnTo>
                <a:lnTo>
                  <a:pt x="5334002" y="6105523"/>
                </a:lnTo>
                <a:lnTo>
                  <a:pt x="0" y="6105523"/>
                </a:lnTo>
                <a:close/>
              </a:path>
            </a:pathLst>
          </a:cu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00406F9C-B330-46B3-A03C-15F85CD7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22282"/>
            <a:ext cx="5012266" cy="2273710"/>
          </a:xfrm>
        </p:spPr>
        <p:txBody>
          <a:bodyPr anchor="t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4FC9061-555D-4FE2-ABE9-07A195BC0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61988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7C8788B5-2964-4199-A168-84BDEBE3E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94632" y="761980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D4B5D4A5-C34C-4703-AFB6-DA982B6FF8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59598" y="761980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8CA9663F-19C9-4799-8B97-333815BF6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3822282"/>
            <a:ext cx="4607484" cy="2273710"/>
          </a:xfrm>
        </p:spPr>
        <p:txBody>
          <a:bodyPr anchor="t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7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AC5ABB9-3EAC-446C-B128-CFDB09B24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ED2D7-7BC9-473D-8241-8289B5821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9C2616F-4436-4A60-BB08-54EC762C5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62001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D6F9523F-1BD5-4832-8B13-FA0BE3E6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A83160D-9929-4C5C-B741-192DF7639B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293" y="1517652"/>
            <a:ext cx="1947672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D97EB8C6-CD91-4F0C-A719-5079DB8D32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15768" y="1517904"/>
            <a:ext cx="1947672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347AC5-7F3A-4E62-AE18-744B6A756E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096" y="3800858"/>
            <a:ext cx="3895344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CC904223-D55A-40A9-AA1D-5687C89BE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7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A1CC7-4419-4A64-9DC9-AE157407A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2F8EC6-DD66-475C-B129-22B374F49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6FA963F-8B94-469B-B1A5-890D9134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4CD44A43-6E39-4FE6-87BB-C65CE8FC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17650"/>
            <a:ext cx="4565650" cy="1344613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229EB0D-B986-4E26-BDF3-305AE3233E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883487"/>
            <a:ext cx="4562856" cy="24414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37E21EC2-9A85-4522-B6AD-3FF227CACD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" y="3593592"/>
            <a:ext cx="4562856" cy="24414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9F9D0834-E38A-4C71-95D5-A8A2B973A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970213"/>
            <a:ext cx="4565651" cy="312578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3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03AAFC-F6FA-4A24-BE1D-34AE6AD64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190B39-D040-425A-9AD6-58A7533FEA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760" y="756284"/>
            <a:ext cx="10698480" cy="53492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itle 16">
            <a:extLst>
              <a:ext uri="{FF2B5EF4-FFF2-40B4-BE49-F238E27FC236}">
                <a16:creationId xmlns:a16="http://schemas.microsoft.com/office/drawing/2014/main" id="{8950CCE3-163E-46A1-B489-395F3F75F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3488" y="1517904"/>
            <a:ext cx="3749040" cy="2796945"/>
          </a:xfrm>
        </p:spPr>
        <p:txBody>
          <a:bodyPr anchor="ctr">
            <a:normAutofit/>
          </a:bodyPr>
          <a:lstStyle>
            <a:lvl1pPr>
              <a:defRPr sz="6000"/>
            </a:lvl1pPr>
          </a:lstStyle>
          <a:p>
            <a:pPr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17">
            <a:extLst>
              <a:ext uri="{FF2B5EF4-FFF2-40B4-BE49-F238E27FC236}">
                <a16:creationId xmlns:a16="http://schemas.microsoft.com/office/drawing/2014/main" id="{81E38157-454C-44D5-8D2B-A220A53D7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3488" y="4479368"/>
            <a:ext cx="3666744" cy="16166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4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1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EDA639-2F5C-4255-BE42-C41A5ABBC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E96D6DC8-1218-45DD-BCD3-DF21DFA5B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000" y="766762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A58F504-65F1-4BFD-A987-54F78AD52D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49808"/>
            <a:ext cx="10744200" cy="53949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6">
            <a:extLst>
              <a:ext uri="{FF2B5EF4-FFF2-40B4-BE49-F238E27FC236}">
                <a16:creationId xmlns:a16="http://schemas.microsoft.com/office/drawing/2014/main" id="{0B9261BF-90C7-41A0-8711-97168C747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112" y="1517904"/>
            <a:ext cx="4480560" cy="2796945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17">
            <a:extLst>
              <a:ext uri="{FF2B5EF4-FFF2-40B4-BE49-F238E27FC236}">
                <a16:creationId xmlns:a16="http://schemas.microsoft.com/office/drawing/2014/main" id="{305C0D07-994F-4143-B88E-32EED69E7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1112" y="4425696"/>
            <a:ext cx="4059936" cy="11899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26E6BD11-82A7-4729-AD05-B0676F9B1F5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04950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E08135B-D6D5-401C-B151-CDCB20550F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8760" y="4855464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A587696-63FF-4232-8879-488DFE1C31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4950" y="5468112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6507A97-E180-468F-B641-141DBA7386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953511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49BB8F01-AE51-4455-BE0F-8972415A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2757" y="4854889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59D2442-D209-4F87-9F2C-19D73A2412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42757" y="5462491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A850442C-9915-406C-83D9-8EBE8AD3C2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91656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A596F3D1-5D97-4111-B3D6-FE37290A6B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1656" y="4855464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2D25C272-C21E-4078-818F-B12E10F182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1656" y="5468112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05393806-4E48-45A2-8BD7-0BA36566F3C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33104" y="2862072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DD19656C-C87E-4938-A66D-D6836DBC65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25653" y="4855651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DF55E1E1-7FB8-465C-B720-E39D43FFEC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25653" y="5468299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FFFD15-4D1A-45CA-9374-373A700D36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81225"/>
            <a:ext cx="10515600" cy="3876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7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871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69671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397337"/>
            <a:ext cx="4334256" cy="244964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69671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397337"/>
            <a:ext cx="4334256" cy="244964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3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4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5" r:id="rId3"/>
    <p:sldLayoutId id="2147483663" r:id="rId4"/>
    <p:sldLayoutId id="2147483650" r:id="rId5"/>
    <p:sldLayoutId id="2147483664" r:id="rId6"/>
    <p:sldLayoutId id="2147483669" r:id="rId7"/>
    <p:sldLayoutId id="2147483654" r:id="rId8"/>
    <p:sldLayoutId id="2147483653" r:id="rId9"/>
    <p:sldLayoutId id="2147483670" r:id="rId10"/>
    <p:sldLayoutId id="2147483662" r:id="rId11"/>
    <p:sldLayoutId id="2147483666" r:id="rId12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60B4E40-ED59-4DFA-97D2-04570E280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839336"/>
            <a:ext cx="4123899" cy="3475513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rgbClr val="7030A0"/>
                </a:solidFill>
              </a:rPr>
              <a:t>Double </a:t>
            </a:r>
            <a:r>
              <a:rPr lang="en-US" sz="7200" dirty="0">
                <a:solidFill>
                  <a:srgbClr val="7030A0"/>
                </a:solidFill>
              </a:rPr>
              <a:t>11</a:t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35E6FB68-BA70-4F6F-9874-1F349422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637" y="3428999"/>
            <a:ext cx="4929998" cy="1524000"/>
          </a:xfrm>
        </p:spPr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What to buy~~?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Is your shopping trolley full?</a:t>
            </a:r>
          </a:p>
        </p:txBody>
      </p:sp>
      <p:pic>
        <p:nvPicPr>
          <p:cNvPr id="1026" name="Picture 2" descr="Image result for double 11">
            <a:extLst>
              <a:ext uri="{FF2B5EF4-FFF2-40B4-BE49-F238E27FC236}">
                <a16:creationId xmlns:a16="http://schemas.microsoft.com/office/drawing/2014/main" id="{A14E5129-6E87-DC56-7592-B28AEB2B7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026" y="1943390"/>
            <a:ext cx="6085974" cy="297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40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of a slice of lemon in some water">
            <a:extLst>
              <a:ext uri="{FF2B5EF4-FFF2-40B4-BE49-F238E27FC236}">
                <a16:creationId xmlns:a16="http://schemas.microsoft.com/office/drawing/2014/main" id="{0E7FD06F-FD7E-4F39-B40E-790316D5A6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619" y="754380"/>
            <a:ext cx="10698480" cy="534924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F764D8E-8D44-4B0E-A17E-DF05833AC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099" y="1661340"/>
            <a:ext cx="9125712" cy="2796945"/>
          </a:xfrm>
        </p:spPr>
        <p:txBody>
          <a:bodyPr anchor="b" anchorCtr="0">
            <a:normAutofit/>
          </a:bodyPr>
          <a:lstStyle/>
          <a:p>
            <a:r>
              <a:rPr lang="en-US" sz="4800" dirty="0">
                <a:solidFill>
                  <a:srgbClr val="7030A0"/>
                </a:solidFill>
              </a:rPr>
              <a:t>Is there any changes in  double </a:t>
            </a:r>
            <a:r>
              <a:rPr lang="en-US" sz="5400" dirty="0">
                <a:solidFill>
                  <a:srgbClr val="7030A0"/>
                </a:solidFill>
              </a:rPr>
              <a:t>11</a:t>
            </a:r>
            <a:r>
              <a:rPr lang="en-US" sz="4800" dirty="0">
                <a:solidFill>
                  <a:srgbClr val="7030A0"/>
                </a:solidFill>
              </a:rPr>
              <a:t> since Covid-</a:t>
            </a:r>
            <a:r>
              <a:rPr lang="en-US" sz="5400" dirty="0">
                <a:solidFill>
                  <a:srgbClr val="7030A0"/>
                </a:solidFill>
              </a:rPr>
              <a:t>19</a:t>
            </a:r>
            <a:r>
              <a:rPr lang="en-US" sz="4800" dirty="0">
                <a:solidFill>
                  <a:srgbClr val="7030A0"/>
                </a:solidFill>
              </a:rPr>
              <a:t>? Economy/ Society…</a:t>
            </a:r>
          </a:p>
        </p:txBody>
      </p:sp>
    </p:spTree>
    <p:extLst>
      <p:ext uri="{BB962C8B-B14F-4D97-AF65-F5344CB8AC3E}">
        <p14:creationId xmlns:p14="http://schemas.microsoft.com/office/powerpoint/2010/main" val="288769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3C99-3405-401F-845E-319BF903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41" y="2636593"/>
            <a:ext cx="10390094" cy="240702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Are you a minimalist or consumerist person? Will you buy luxury goods that beyond normal life requirements?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6F2DABA-211D-4B68-8BC7-AB9312B1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6056F2E-FFB6-4169-9ECD-E267A69D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EA7615A-2736-464C-81F6-BFD25DAD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53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of a slice of lemon in some water">
            <a:extLst>
              <a:ext uri="{FF2B5EF4-FFF2-40B4-BE49-F238E27FC236}">
                <a16:creationId xmlns:a16="http://schemas.microsoft.com/office/drawing/2014/main" id="{0E7FD06F-FD7E-4F39-B40E-790316D5A6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619" y="754380"/>
            <a:ext cx="10698480" cy="534924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F764D8E-8D44-4B0E-A17E-DF05833AC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58" y="1979587"/>
            <a:ext cx="9125712" cy="2796945"/>
          </a:xfrm>
        </p:spPr>
        <p:txBody>
          <a:bodyPr anchor="b" anchorCtr="0">
            <a:normAutofit fontScale="90000"/>
          </a:bodyPr>
          <a:lstStyle/>
          <a:p>
            <a:r>
              <a:rPr lang="en-US" sz="4800" dirty="0">
                <a:solidFill>
                  <a:srgbClr val="7030A0"/>
                </a:solidFill>
              </a:rPr>
              <a:t>Your expectation to further shopping mode. </a:t>
            </a:r>
            <a:br>
              <a:rPr lang="en-US" sz="4800" dirty="0">
                <a:solidFill>
                  <a:srgbClr val="7030A0"/>
                </a:solidFill>
              </a:rPr>
            </a:br>
            <a:r>
              <a:rPr lang="en-US" sz="4800" dirty="0">
                <a:solidFill>
                  <a:srgbClr val="7030A0"/>
                </a:solidFill>
              </a:rPr>
              <a:t>Image what it would be like in </a:t>
            </a:r>
            <a:r>
              <a:rPr lang="en-US" dirty="0">
                <a:solidFill>
                  <a:srgbClr val="7030A0"/>
                </a:solidFill>
              </a:rPr>
              <a:t>5</a:t>
            </a:r>
            <a:r>
              <a:rPr lang="en-US" sz="4800" dirty="0">
                <a:solidFill>
                  <a:srgbClr val="7030A0"/>
                </a:solidFill>
              </a:rPr>
              <a:t> years.</a:t>
            </a:r>
          </a:p>
        </p:txBody>
      </p:sp>
    </p:spTree>
    <p:extLst>
      <p:ext uri="{BB962C8B-B14F-4D97-AF65-F5344CB8AC3E}">
        <p14:creationId xmlns:p14="http://schemas.microsoft.com/office/powerpoint/2010/main" val="4285375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 of lime slice">
            <a:extLst>
              <a:ext uri="{FF2B5EF4-FFF2-40B4-BE49-F238E27FC236}">
                <a16:creationId xmlns:a16="http://schemas.microsoft.com/office/drawing/2014/main" id="{9056A385-DF9B-4C71-BB88-1620C27E8A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" y="761988"/>
            <a:ext cx="3566160" cy="2660904"/>
          </a:xfrm>
        </p:spPr>
      </p:pic>
      <p:pic>
        <p:nvPicPr>
          <p:cNvPr id="10" name="Picture Placeholder 9" descr="Image of colorful popsicles">
            <a:extLst>
              <a:ext uri="{FF2B5EF4-FFF2-40B4-BE49-F238E27FC236}">
                <a16:creationId xmlns:a16="http://schemas.microsoft.com/office/drawing/2014/main" id="{99655ACF-0F87-4DB8-A51C-23BE0F9CC3E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4632" y="761980"/>
            <a:ext cx="3566160" cy="2660904"/>
          </a:xfrm>
        </p:spPr>
      </p:pic>
      <p:pic>
        <p:nvPicPr>
          <p:cNvPr id="12" name="Picture Placeholder 11" descr="Close up of a green apple with water drops">
            <a:extLst>
              <a:ext uri="{FF2B5EF4-FFF2-40B4-BE49-F238E27FC236}">
                <a16:creationId xmlns:a16="http://schemas.microsoft.com/office/drawing/2014/main" id="{CAC4BF70-8F99-4595-A84D-6DF3039EBA0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9598" y="761980"/>
            <a:ext cx="3566160" cy="266090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FC2480-21DF-4547-B928-8E2BEDC4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3822302"/>
            <a:ext cx="9717741" cy="2273710"/>
          </a:xfrm>
        </p:spPr>
        <p:txBody>
          <a:bodyPr/>
          <a:lstStyle/>
          <a:p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>
                <a:solidFill>
                  <a:srgbClr val="7030A0"/>
                </a:solidFill>
              </a:rPr>
              <a:t>Thanks for participation~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                                             </a:t>
            </a:r>
            <a:r>
              <a:rPr lang="en-US" dirty="0" err="1">
                <a:solidFill>
                  <a:srgbClr val="7030A0"/>
                </a:solidFill>
              </a:rPr>
              <a:t>yujiao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477F264-F65D-4387-BC7C-C7ABF157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F7E0785-BC2C-4F58-B5AF-3AC18AC7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A04B45E-16DF-47B9-900E-047D593D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1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825" y="1517652"/>
            <a:ext cx="5998059" cy="4224242"/>
          </a:xfrm>
        </p:spPr>
        <p:txBody>
          <a:bodyPr/>
          <a:lstStyle/>
          <a:p>
            <a:r>
              <a:rPr lang="en-US" dirty="0"/>
              <a:t>Things to buy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Ways to use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Problems to consider</a:t>
            </a:r>
          </a:p>
        </p:txBody>
      </p:sp>
      <p:pic>
        <p:nvPicPr>
          <p:cNvPr id="8" name="Picture Placeholder 7" descr="Image of rasberries">
            <a:extLst>
              <a:ext uri="{FF2B5EF4-FFF2-40B4-BE49-F238E27FC236}">
                <a16:creationId xmlns:a16="http://schemas.microsoft.com/office/drawing/2014/main" id="{4261B567-0AEE-4B25-B882-091D29B2DB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293" y="1517652"/>
            <a:ext cx="1947672" cy="2295144"/>
          </a:xfrm>
        </p:spPr>
      </p:pic>
      <p:pic>
        <p:nvPicPr>
          <p:cNvPr id="10" name="Picture Placeholder 9" descr="Image of sliced kiwis">
            <a:extLst>
              <a:ext uri="{FF2B5EF4-FFF2-40B4-BE49-F238E27FC236}">
                <a16:creationId xmlns:a16="http://schemas.microsoft.com/office/drawing/2014/main" id="{E7D4F42E-FC10-4897-B233-22F58F00B8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5768" y="1517904"/>
            <a:ext cx="1947672" cy="2295144"/>
          </a:xfrm>
        </p:spPr>
      </p:pic>
      <p:pic>
        <p:nvPicPr>
          <p:cNvPr id="12" name="Picture Placeholder 11" descr="Image of yellow smoothie with some fruit in the background">
            <a:extLst>
              <a:ext uri="{FF2B5EF4-FFF2-40B4-BE49-F238E27FC236}">
                <a16:creationId xmlns:a16="http://schemas.microsoft.com/office/drawing/2014/main" id="{E36C0D92-B4CD-4560-A77C-BEAFB12733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096" y="3800858"/>
            <a:ext cx="3895344" cy="2295144"/>
          </a:xfr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A552093-9B88-4BBA-917D-614543A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F8004C7-0268-4B65-894B-CF74CE8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37759C-7F38-DA0B-A292-D44CBA9DCDF4}"/>
              </a:ext>
            </a:extLst>
          </p:cNvPr>
          <p:cNvSpPr txBox="1">
            <a:spLocks/>
          </p:cNvSpPr>
          <p:nvPr/>
        </p:nvSpPr>
        <p:spPr>
          <a:xfrm>
            <a:off x="5425647" y="3140489"/>
            <a:ext cx="5998059" cy="13446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0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3C99-3405-401F-845E-319BF903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2" y="3568923"/>
            <a:ext cx="10390094" cy="240702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What’s your most unforgettable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shopping experience?</a:t>
            </a:r>
          </a:p>
        </p:txBody>
      </p:sp>
      <p:pic>
        <p:nvPicPr>
          <p:cNvPr id="7" name="Picture Placeholder 6" descr="Image of 3 chefs in the kitchen&#10;">
            <a:extLst>
              <a:ext uri="{FF2B5EF4-FFF2-40B4-BE49-F238E27FC236}">
                <a16:creationId xmlns:a16="http://schemas.microsoft.com/office/drawing/2014/main" id="{E477BA3C-A009-4BDC-A7A7-098178B9897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" y="883487"/>
            <a:ext cx="4562856" cy="2441448"/>
          </a:xfr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6F2DABA-211D-4B68-8BC7-AB9312B1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6056F2E-FFB6-4169-9ECD-E267A69D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EA7615A-2736-464C-81F6-BFD25DAD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8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of a slice of lemon in some water">
            <a:extLst>
              <a:ext uri="{FF2B5EF4-FFF2-40B4-BE49-F238E27FC236}">
                <a16:creationId xmlns:a16="http://schemas.microsoft.com/office/drawing/2014/main" id="{0E7FD06F-FD7E-4F39-B40E-790316D5A6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760" y="754380"/>
            <a:ext cx="10698480" cy="534924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F764D8E-8D44-4B0E-A17E-DF05833AC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099" y="1661340"/>
            <a:ext cx="9125712" cy="2796945"/>
          </a:xfrm>
        </p:spPr>
        <p:txBody>
          <a:bodyPr anchor="b" anchorCtr="0">
            <a:normAutofit/>
          </a:bodyPr>
          <a:lstStyle/>
          <a:p>
            <a:r>
              <a:rPr lang="en-US" sz="4800" dirty="0">
                <a:solidFill>
                  <a:srgbClr val="7030A0"/>
                </a:solidFill>
              </a:rPr>
              <a:t>How much/ what  do you buy in this double 11? Who do you by these things for</a:t>
            </a:r>
            <a:r>
              <a:rPr lang="en-US" sz="5400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1428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Image of a glass of water with orange slices and blueberries&#10;">
            <a:extLst>
              <a:ext uri="{FF2B5EF4-FFF2-40B4-BE49-F238E27FC236}">
                <a16:creationId xmlns:a16="http://schemas.microsoft.com/office/drawing/2014/main" id="{1B04B052-E6DF-4BF0-8FE7-9B077DDAB09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" y="749808"/>
            <a:ext cx="10744200" cy="539496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25EA5-DA2A-4F5D-9C8A-A8DD11EE9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0076" y="1966139"/>
            <a:ext cx="4480560" cy="2796945"/>
          </a:xfrm>
        </p:spPr>
        <p:txBody>
          <a:bodyPr>
            <a:normAutofit fontScale="90000"/>
          </a:bodyPr>
          <a:lstStyle/>
          <a:p>
            <a:r>
              <a:rPr lang="en-US" dirty="0"/>
              <a:t>Please list </a:t>
            </a:r>
            <a:r>
              <a:rPr lang="en-US" sz="6000" dirty="0"/>
              <a:t>3</a:t>
            </a:r>
            <a:r>
              <a:rPr lang="en-US" dirty="0"/>
              <a:t> things you recommend most to buy.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A208888-C00D-4C50-A30C-E6FCAB5F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04F275-9E95-47DD-859C-DF128F4F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AF2CAF-4D8D-43C4-8EC0-040A1E48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4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7BD4-FF44-4235-A44A-E4C6B1FA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2427822"/>
            <a:ext cx="9144000" cy="1344168"/>
          </a:xfrm>
        </p:spPr>
        <p:txBody>
          <a:bodyPr/>
          <a:lstStyle/>
          <a:p>
            <a:r>
              <a:rPr lang="en-US" dirty="0"/>
              <a:t> Which online platform do you like most and why? Taobao, </a:t>
            </a:r>
            <a:r>
              <a:rPr lang="en-US" dirty="0" err="1"/>
              <a:t>Jingdong</a:t>
            </a:r>
            <a:r>
              <a:rPr lang="en-US" dirty="0"/>
              <a:t> or something else?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0D4BEF12-4C46-4DE6-82CD-ADA19DD0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CB1E74D5-4813-45C5-819C-82134EB3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F0BE1471-7BBE-4F39-A9A6-15B2692F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0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825" y="1517652"/>
            <a:ext cx="5998059" cy="4224242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Which one do you prefer, online shopping or offline shopping?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8" name="Picture Placeholder 7" descr="Image of rasberries">
            <a:extLst>
              <a:ext uri="{FF2B5EF4-FFF2-40B4-BE49-F238E27FC236}">
                <a16:creationId xmlns:a16="http://schemas.microsoft.com/office/drawing/2014/main" id="{4261B567-0AEE-4B25-B882-091D29B2DB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293" y="1517652"/>
            <a:ext cx="1947672" cy="2295144"/>
          </a:xfrm>
        </p:spPr>
      </p:pic>
      <p:pic>
        <p:nvPicPr>
          <p:cNvPr id="10" name="Picture Placeholder 9" descr="Image of sliced kiwis">
            <a:extLst>
              <a:ext uri="{FF2B5EF4-FFF2-40B4-BE49-F238E27FC236}">
                <a16:creationId xmlns:a16="http://schemas.microsoft.com/office/drawing/2014/main" id="{E7D4F42E-FC10-4897-B233-22F58F00B8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5768" y="1517904"/>
            <a:ext cx="1947672" cy="2295144"/>
          </a:xfrm>
        </p:spPr>
      </p:pic>
      <p:pic>
        <p:nvPicPr>
          <p:cNvPr id="12" name="Picture Placeholder 11" descr="Image of yellow smoothie with some fruit in the background">
            <a:extLst>
              <a:ext uri="{FF2B5EF4-FFF2-40B4-BE49-F238E27FC236}">
                <a16:creationId xmlns:a16="http://schemas.microsoft.com/office/drawing/2014/main" id="{E36C0D92-B4CD-4560-A77C-BEAFB12733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096" y="3800858"/>
            <a:ext cx="3895344" cy="2295144"/>
          </a:xfr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A552093-9B88-4BBA-917D-614543A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F8004C7-0268-4B65-894B-CF74CE8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37759C-7F38-DA0B-A292-D44CBA9DCDF4}"/>
              </a:ext>
            </a:extLst>
          </p:cNvPr>
          <p:cNvSpPr txBox="1">
            <a:spLocks/>
          </p:cNvSpPr>
          <p:nvPr/>
        </p:nvSpPr>
        <p:spPr>
          <a:xfrm>
            <a:off x="5425647" y="3140489"/>
            <a:ext cx="5998059" cy="13446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3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 of lime slice">
            <a:extLst>
              <a:ext uri="{FF2B5EF4-FFF2-40B4-BE49-F238E27FC236}">
                <a16:creationId xmlns:a16="http://schemas.microsoft.com/office/drawing/2014/main" id="{9056A385-DF9B-4C71-BB88-1620C27E8A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" y="761988"/>
            <a:ext cx="3566160" cy="2660904"/>
          </a:xfrm>
        </p:spPr>
      </p:pic>
      <p:pic>
        <p:nvPicPr>
          <p:cNvPr id="10" name="Picture Placeholder 9" descr="Image of colorful popsicles">
            <a:extLst>
              <a:ext uri="{FF2B5EF4-FFF2-40B4-BE49-F238E27FC236}">
                <a16:creationId xmlns:a16="http://schemas.microsoft.com/office/drawing/2014/main" id="{99655ACF-0F87-4DB8-A51C-23BE0F9CC3E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4632" y="761980"/>
            <a:ext cx="3566160" cy="2660904"/>
          </a:xfrm>
        </p:spPr>
      </p:pic>
      <p:pic>
        <p:nvPicPr>
          <p:cNvPr id="12" name="Picture Placeholder 11" descr="Close up of a green apple with water drops">
            <a:extLst>
              <a:ext uri="{FF2B5EF4-FFF2-40B4-BE49-F238E27FC236}">
                <a16:creationId xmlns:a16="http://schemas.microsoft.com/office/drawing/2014/main" id="{CAC4BF70-8F99-4595-A84D-6DF3039EBA0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9598" y="761980"/>
            <a:ext cx="3566160" cy="266090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FC2480-21DF-4547-B928-8E2BEDC4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3822302"/>
            <a:ext cx="9717741" cy="2273710"/>
          </a:xfrm>
        </p:spPr>
        <p:txBody>
          <a:bodyPr/>
          <a:lstStyle/>
          <a:p>
            <a:r>
              <a:rPr lang="en-US" dirty="0"/>
              <a:t>    What do you think about the recommendation algorithms on shopping apps ? Useful or useless?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477F264-F65D-4387-BC7C-C7ABF157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F7E0785-BC2C-4F58-B5AF-3AC18AC7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A04B45E-16DF-47B9-900E-047D593D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9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Image of a glass of water with orange slices and blueberries&#10;">
            <a:extLst>
              <a:ext uri="{FF2B5EF4-FFF2-40B4-BE49-F238E27FC236}">
                <a16:creationId xmlns:a16="http://schemas.microsoft.com/office/drawing/2014/main" id="{1B04B052-E6DF-4BF0-8FE7-9B077DDAB09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" y="749808"/>
            <a:ext cx="10744200" cy="539496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25EA5-DA2A-4F5D-9C8A-A8DD11EE9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0076" y="1966139"/>
            <a:ext cx="4480560" cy="2796945"/>
          </a:xfrm>
        </p:spPr>
        <p:txBody>
          <a:bodyPr>
            <a:normAutofit fontScale="90000"/>
          </a:bodyPr>
          <a:lstStyle/>
          <a:p>
            <a:r>
              <a:rPr lang="en-US" dirty="0"/>
              <a:t>Please talk about the impact of online shopping to physical stores.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A208888-C00D-4C50-A30C-E6FCAB5F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04F275-9E95-47DD-859C-DF128F4F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AF2CAF-4D8D-43C4-8EC0-040A1E48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88066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6272451-D558-4710-AF52-0EC1BD4C42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076797-8467-41BB-91A7-9AE8328A68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B19C5C-61AD-4793-BB9D-6401AD34A77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{EE76B6E8-6F4B-4C76-965E-51060B4C519D}tf56076705_win32</Template>
  <TotalTime>58</TotalTime>
  <Words>249</Words>
  <Application>Microsoft Office PowerPoint</Application>
  <PresentationFormat>Widescreen</PresentationFormat>
  <Paragraphs>48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Aharoni</vt:lpstr>
      <vt:lpstr>Arial</vt:lpstr>
      <vt:lpstr>Avenir Next LT Pro</vt:lpstr>
      <vt:lpstr>Calibri</vt:lpstr>
      <vt:lpstr>PrismaticVTI</vt:lpstr>
      <vt:lpstr>Double 11 </vt:lpstr>
      <vt:lpstr>Things to buy   Ways to use   Problems to consider</vt:lpstr>
      <vt:lpstr>What’s your most unforgettable  shopping experience?</vt:lpstr>
      <vt:lpstr>How much/ what  do you buy in this double 11? Who do you by these things for?</vt:lpstr>
      <vt:lpstr>Please list 3 things you recommend most to buy.</vt:lpstr>
      <vt:lpstr> Which online platform do you like most and why? Taobao, Jingdong or something else?</vt:lpstr>
      <vt:lpstr>  Which one do you prefer, online shopping or offline shopping?       </vt:lpstr>
      <vt:lpstr>    What do you think about the recommendation algorithms on shopping apps ? Useful or useless?</vt:lpstr>
      <vt:lpstr>Please talk about the impact of online shopping to physical stores.</vt:lpstr>
      <vt:lpstr>Is there any changes in  double 11 since Covid-19? Economy/ Society…</vt:lpstr>
      <vt:lpstr>Are you a minimalist or consumerist person? Will you buy luxury goods that beyond normal life requirements?</vt:lpstr>
      <vt:lpstr>Your expectation to further shopping mode.  Image what it would be like in 5 years.</vt:lpstr>
      <vt:lpstr>                Thanks for participation~                                                       yujiao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11</dc:title>
  <dc:creator>Yujiao Wu</dc:creator>
  <cp:lastModifiedBy>Yujiao Wu</cp:lastModifiedBy>
  <cp:revision>4</cp:revision>
  <dcterms:created xsi:type="dcterms:W3CDTF">2022-11-02T05:10:49Z</dcterms:created>
  <dcterms:modified xsi:type="dcterms:W3CDTF">2022-11-02T06:09:44Z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